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56" r:id="rId3"/>
    <p:sldId id="410" r:id="rId4"/>
    <p:sldId id="401" r:id="rId5"/>
    <p:sldId id="402" r:id="rId6"/>
    <p:sldId id="403" r:id="rId7"/>
    <p:sldId id="404" r:id="rId8"/>
    <p:sldId id="405" r:id="rId9"/>
    <p:sldId id="406" r:id="rId10"/>
    <p:sldId id="407" r:id="rId11"/>
    <p:sldId id="411" r:id="rId12"/>
    <p:sldId id="463" r:id="rId13"/>
    <p:sldId id="408" r:id="rId14"/>
    <p:sldId id="409" r:id="rId15"/>
    <p:sldId id="357" r:id="rId16"/>
    <p:sldId id="412" r:id="rId17"/>
    <p:sldId id="436" r:id="rId18"/>
    <p:sldId id="422" r:id="rId19"/>
    <p:sldId id="437" r:id="rId20"/>
    <p:sldId id="423" r:id="rId21"/>
    <p:sldId id="446" r:id="rId22"/>
    <p:sldId id="438" r:id="rId23"/>
    <p:sldId id="424" r:id="rId24"/>
    <p:sldId id="447" r:id="rId25"/>
    <p:sldId id="439" r:id="rId26"/>
    <p:sldId id="425" r:id="rId27"/>
    <p:sldId id="448" r:id="rId28"/>
    <p:sldId id="440" r:id="rId29"/>
    <p:sldId id="426" r:id="rId30"/>
    <p:sldId id="449" r:id="rId31"/>
    <p:sldId id="441" r:id="rId32"/>
    <p:sldId id="427" r:id="rId33"/>
    <p:sldId id="450" r:id="rId34"/>
    <p:sldId id="465" r:id="rId35"/>
    <p:sldId id="428" r:id="rId36"/>
    <p:sldId id="451" r:id="rId37"/>
    <p:sldId id="443" r:id="rId38"/>
    <p:sldId id="429" r:id="rId39"/>
    <p:sldId id="444" r:id="rId40"/>
    <p:sldId id="430" r:id="rId41"/>
    <p:sldId id="445" r:id="rId42"/>
    <p:sldId id="431" r:id="rId43"/>
    <p:sldId id="452" r:id="rId44"/>
    <p:sldId id="413" r:id="rId45"/>
    <p:sldId id="462" r:id="rId46"/>
    <p:sldId id="414" r:id="rId47"/>
    <p:sldId id="415" r:id="rId48"/>
    <p:sldId id="453" r:id="rId49"/>
    <p:sldId id="454" r:id="rId50"/>
    <p:sldId id="416" r:id="rId51"/>
    <p:sldId id="432" r:id="rId52"/>
    <p:sldId id="418" r:id="rId53"/>
    <p:sldId id="419" r:id="rId54"/>
    <p:sldId id="433" r:id="rId55"/>
    <p:sldId id="421" r:id="rId56"/>
    <p:sldId id="434" r:id="rId57"/>
    <p:sldId id="417" r:id="rId58"/>
    <p:sldId id="461" r:id="rId59"/>
    <p:sldId id="455" r:id="rId60"/>
    <p:sldId id="466" r:id="rId61"/>
    <p:sldId id="456" r:id="rId62"/>
    <p:sldId id="457" r:id="rId63"/>
    <p:sldId id="458" r:id="rId64"/>
    <p:sldId id="464" r:id="rId65"/>
    <p:sldId id="459" r:id="rId66"/>
    <p:sldId id="460" r:id="rId67"/>
    <p:sldId id="468" r:id="rId68"/>
    <p:sldId id="469" r:id="rId69"/>
    <p:sldId id="470" r:id="rId70"/>
    <p:sldId id="471" r:id="rId71"/>
    <p:sldId id="472" r:id="rId72"/>
    <p:sldId id="330" r:id="rId73"/>
    <p:sldId id="467" r:id="rId74"/>
    <p:sldId id="473" r:id="rId75"/>
    <p:sldId id="339" r:id="rId76"/>
    <p:sldId id="308" r:id="rId77"/>
    <p:sldId id="341" r:id="rId78"/>
    <p:sldId id="309" r:id="rId79"/>
    <p:sldId id="326" r:id="rId80"/>
    <p:sldId id="310"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16" autoAdjust="0"/>
  </p:normalViewPr>
  <p:slideViewPr>
    <p:cSldViewPr>
      <p:cViewPr varScale="1">
        <p:scale>
          <a:sx n="94" d="100"/>
          <a:sy n="94" d="100"/>
        </p:scale>
        <p:origin x="209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6770E-FC54-433E-91D0-7350FF9DE32C}" type="datetimeFigureOut">
              <a:rPr lang="en-US" smtClean="0"/>
              <a:pPr/>
              <a:t>3/9/2021</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FB047-0BCD-46FD-B069-DFA386C584B0}" type="slidenum">
              <a:rPr lang="en-US" smtClean="0"/>
              <a:pPr/>
              <a:t>‹#›</a:t>
            </a:fld>
            <a:endParaRPr lang="en-US"/>
          </a:p>
        </p:txBody>
      </p:sp>
    </p:spTree>
    <p:extLst>
      <p:ext uri="{BB962C8B-B14F-4D97-AF65-F5344CB8AC3E}">
        <p14:creationId xmlns:p14="http://schemas.microsoft.com/office/powerpoint/2010/main" val="178731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a:t>
            </a:fld>
            <a:endParaRPr lang="en-US" dirty="0"/>
          </a:p>
        </p:txBody>
      </p:sp>
    </p:spTree>
    <p:extLst>
      <p:ext uri="{BB962C8B-B14F-4D97-AF65-F5344CB8AC3E}">
        <p14:creationId xmlns:p14="http://schemas.microsoft.com/office/powerpoint/2010/main" val="346365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46</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47</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50</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52</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53</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55</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57</a:t>
            </a:fld>
            <a:endParaRPr lang="en-US"/>
          </a:p>
        </p:txBody>
      </p:sp>
    </p:spTree>
    <p:extLst>
      <p:ext uri="{BB962C8B-B14F-4D97-AF65-F5344CB8AC3E}">
        <p14:creationId xmlns:p14="http://schemas.microsoft.com/office/powerpoint/2010/main" val="1324235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64</a:t>
            </a:fld>
            <a:endParaRPr lang="en-US"/>
          </a:p>
        </p:txBody>
      </p:sp>
    </p:spTree>
    <p:extLst>
      <p:ext uri="{BB962C8B-B14F-4D97-AF65-F5344CB8AC3E}">
        <p14:creationId xmlns:p14="http://schemas.microsoft.com/office/powerpoint/2010/main" val="2904327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F7FB047-0BCD-46FD-B069-DFA386C584B0}" type="slidenum">
              <a:rPr lang="en-US" smtClean="0"/>
              <a:pPr/>
              <a:t>67</a:t>
            </a:fld>
            <a:endParaRPr lang="en-US"/>
          </a:p>
        </p:txBody>
      </p:sp>
    </p:spTree>
    <p:extLst>
      <p:ext uri="{BB962C8B-B14F-4D97-AF65-F5344CB8AC3E}">
        <p14:creationId xmlns:p14="http://schemas.microsoft.com/office/powerpoint/2010/main" val="2757630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F7FB047-0BCD-46FD-B069-DFA386C584B0}" type="slidenum">
              <a:rPr lang="en-US" smtClean="0"/>
              <a:pPr/>
              <a:t>71</a:t>
            </a:fld>
            <a:endParaRPr lang="en-US"/>
          </a:p>
        </p:txBody>
      </p:sp>
    </p:spTree>
    <p:extLst>
      <p:ext uri="{BB962C8B-B14F-4D97-AF65-F5344CB8AC3E}">
        <p14:creationId xmlns:p14="http://schemas.microsoft.com/office/powerpoint/2010/main" val="77646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577A55-EFBC-44E0-8D22-A9821AF61D5F}" type="slidenum">
              <a:rPr lang="he-IL" smtClean="0"/>
              <a:t>4</a:t>
            </a:fld>
            <a:endParaRPr lang="he-IL"/>
          </a:p>
        </p:txBody>
      </p:sp>
    </p:spTree>
    <p:extLst>
      <p:ext uri="{BB962C8B-B14F-4D97-AF65-F5344CB8AC3E}">
        <p14:creationId xmlns:p14="http://schemas.microsoft.com/office/powerpoint/2010/main" val="30161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אני</a:t>
            </a:r>
            <a:r>
              <a:rPr lang="he-IL" baseline="0" dirty="0"/>
              <a:t> לא הולך להסביר כל פקודה קטנה...</a:t>
            </a:r>
          </a:p>
          <a:p>
            <a:r>
              <a:rPr lang="he-IL" baseline="0" dirty="0"/>
              <a:t>אם משהו  לא ברור, תסתכלו באינטרנט.</a:t>
            </a:r>
            <a:endParaRPr lang="en-US" dirty="0"/>
          </a:p>
        </p:txBody>
      </p:sp>
      <p:sp>
        <p:nvSpPr>
          <p:cNvPr id="4" name="Slide Number Placeholder 3"/>
          <p:cNvSpPr>
            <a:spLocks noGrp="1"/>
          </p:cNvSpPr>
          <p:nvPr>
            <p:ph type="sldNum" sz="quarter" idx="10"/>
          </p:nvPr>
        </p:nvSpPr>
        <p:spPr/>
        <p:txBody>
          <a:bodyPr/>
          <a:lstStyle/>
          <a:p>
            <a:fld id="{BE577A55-EFBC-44E0-8D22-A9821AF61D5F}" type="slidenum">
              <a:rPr lang="he-IL" smtClean="0"/>
              <a:t>75</a:t>
            </a:fld>
            <a:endParaRPr lang="he-IL"/>
          </a:p>
        </p:txBody>
      </p:sp>
    </p:spTree>
    <p:extLst>
      <p:ext uri="{BB962C8B-B14F-4D97-AF65-F5344CB8AC3E}">
        <p14:creationId xmlns:p14="http://schemas.microsoft.com/office/powerpoint/2010/main" val="174444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E577A55-EFBC-44E0-8D22-A9821AF61D5F}" type="slidenum">
              <a:rPr lang="he-IL" smtClean="0"/>
              <a:t>5</a:t>
            </a:fld>
            <a:endParaRPr lang="he-IL"/>
          </a:p>
        </p:txBody>
      </p:sp>
    </p:spTree>
    <p:extLst>
      <p:ext uri="{BB962C8B-B14F-4D97-AF65-F5344CB8AC3E}">
        <p14:creationId xmlns:p14="http://schemas.microsoft.com/office/powerpoint/2010/main" val="90296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endParaRPr lang="he-IL" altLang="he-IL" dirty="0"/>
          </a:p>
        </p:txBody>
      </p:sp>
    </p:spTree>
    <p:extLst>
      <p:ext uri="{BB962C8B-B14F-4D97-AF65-F5344CB8AC3E}">
        <p14:creationId xmlns:p14="http://schemas.microsoft.com/office/powerpoint/2010/main" val="9225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Word</a:t>
            </a:r>
            <a:r>
              <a:rPr lang="en-US" baseline="0" dirty="0"/>
              <a:t> structure:</a:t>
            </a:r>
          </a:p>
          <a:p>
            <a:r>
              <a:rPr lang="en-US" baseline="0" dirty="0"/>
              <a:t>Black – opcode (command type: I-type, R-type, etc.)</a:t>
            </a:r>
          </a:p>
          <a:p>
            <a:r>
              <a:rPr lang="en-US" baseline="0" dirty="0"/>
              <a:t>Red – first register for computation (10000 = 16)</a:t>
            </a:r>
          </a:p>
          <a:p>
            <a:r>
              <a:rPr lang="en-US" baseline="0" dirty="0"/>
              <a:t>Brown – second register for computation (10001 = 17)</a:t>
            </a:r>
          </a:p>
          <a:p>
            <a:r>
              <a:rPr lang="en-US" baseline="0" dirty="0"/>
              <a:t>Green – register to stored the computation result (01000 = 8)</a:t>
            </a:r>
          </a:p>
          <a:p>
            <a:r>
              <a:rPr lang="en-US" baseline="0" dirty="0"/>
              <a:t>Blue – not in used for this type of command</a:t>
            </a:r>
          </a:p>
          <a:p>
            <a:r>
              <a:rPr lang="en-US" dirty="0"/>
              <a:t>Purple – the computation</a:t>
            </a:r>
            <a:r>
              <a:rPr lang="en-US" baseline="0" dirty="0"/>
              <a:t> function to execute (add)</a:t>
            </a: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10</a:t>
            </a:fld>
            <a:endParaRPr lang="en-US"/>
          </a:p>
        </p:txBody>
      </p:sp>
    </p:spTree>
    <p:extLst>
      <p:ext uri="{BB962C8B-B14F-4D97-AF65-F5344CB8AC3E}">
        <p14:creationId xmlns:p14="http://schemas.microsoft.com/office/powerpoint/2010/main" val="129422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a:t>
            </a:r>
            <a:r>
              <a:rPr lang="en-US" baseline="0" dirty="0"/>
              <a:t> instructions syntax can vary from one CPU to another.</a:t>
            </a:r>
          </a:p>
          <a:p>
            <a:endParaRPr lang="en-US" baseline="0" dirty="0"/>
          </a:p>
          <a:p>
            <a:pPr marL="171450" indent="-171450">
              <a:buFont typeface="Arial" panose="020B0604020202020204" pitchFamily="34" charset="0"/>
              <a:buChar char="•"/>
            </a:pPr>
            <a:r>
              <a:rPr lang="en-US" baseline="0" dirty="0"/>
              <a:t>How does the program know which instruction to fetch?</a:t>
            </a:r>
          </a:p>
          <a:p>
            <a:pPr marL="628650" lvl="1" indent="-171450">
              <a:buFont typeface="Arial" panose="020B0604020202020204" pitchFamily="34" charset="0"/>
              <a:buChar char="•"/>
            </a:pPr>
            <a:r>
              <a:rPr lang="en-US" baseline="0" dirty="0"/>
              <a:t>PC register.</a:t>
            </a:r>
          </a:p>
          <a:p>
            <a:pPr marL="171450" indent="-171450">
              <a:buFont typeface="Arial" panose="020B0604020202020204" pitchFamily="34" charset="0"/>
              <a:buChar char="•"/>
            </a:pPr>
            <a:endParaRPr lang="en-US" baseline="0" dirty="0"/>
          </a:p>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11</a:t>
            </a:fld>
            <a:endParaRPr lang="en-US"/>
          </a:p>
        </p:txBody>
      </p:sp>
    </p:spTree>
    <p:extLst>
      <p:ext uri="{BB962C8B-B14F-4D97-AF65-F5344CB8AC3E}">
        <p14:creationId xmlns:p14="http://schemas.microsoft.com/office/powerpoint/2010/main" val="1768010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he-IL" altLang="he-IL" dirty="0"/>
          </a:p>
        </p:txBody>
      </p:sp>
    </p:spTree>
    <p:extLst>
      <p:ext uri="{BB962C8B-B14F-4D97-AF65-F5344CB8AC3E}">
        <p14:creationId xmlns:p14="http://schemas.microsoft.com/office/powerpoint/2010/main" val="2884661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p>
        </p:txBody>
      </p:sp>
    </p:spTree>
    <p:extLst>
      <p:ext uri="{BB962C8B-B14F-4D97-AF65-F5344CB8AC3E}">
        <p14:creationId xmlns:p14="http://schemas.microsoft.com/office/powerpoint/2010/main" val="1673507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28</a:t>
            </a:fld>
            <a:endParaRPr lang="en-US"/>
          </a:p>
        </p:txBody>
      </p:sp>
    </p:spTree>
    <p:extLst>
      <p:ext uri="{BB962C8B-B14F-4D97-AF65-F5344CB8AC3E}">
        <p14:creationId xmlns:p14="http://schemas.microsoft.com/office/powerpoint/2010/main" val="130480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כותרת משנה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232E9C06-6222-4BE0-9BA5-B63AC4BBC547}" type="datetime1">
              <a:rPr lang="en-US" smtClean="0"/>
              <a:pPr/>
              <a:t>3/9/2021</a:t>
            </a:fld>
            <a:endParaRPr lang="en-US"/>
          </a:p>
        </p:txBody>
      </p:sp>
      <p:sp>
        <p:nvSpPr>
          <p:cNvPr id="17" name="מציין מיקום של כותרת תחתונה 16"/>
          <p:cNvSpPr>
            <a:spLocks noGrp="1"/>
          </p:cNvSpPr>
          <p:nvPr>
            <p:ph type="ftr" sz="quarter" idx="11"/>
          </p:nvPr>
        </p:nvSpPr>
        <p:spPr/>
        <p:txBody>
          <a:bodyPr/>
          <a:lstStyle/>
          <a:p>
            <a:endParaRPr lang="en-US"/>
          </a:p>
        </p:txBody>
      </p:sp>
      <p:sp>
        <p:nvSpPr>
          <p:cNvPr id="7" name="מחבר ישר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אליפסה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אליפסה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ציין מיקום של מספר שקופית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8" name="כותרת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DF2BBBA7-591D-408A-A15F-592327C8EFA8}" type="datetime1">
              <a:rPr lang="en-US" smtClean="0"/>
              <a:pPr/>
              <a:t>3/9/2021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2"/>
      </p:bgRef>
    </p:bg>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מחבר ישר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אליפסה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6915912" y="3009901"/>
            <a:ext cx="457200" cy="441325"/>
          </a:xfrm>
        </p:spPr>
        <p:txBody>
          <a:bodyPr/>
          <a:lstStyle/>
          <a:p>
            <a:fld id="{4A5D2AEC-59A3-443A-ADEB-ECFFD6118D61}" type="slidenum">
              <a:rPr lang="en-US" smtClean="0"/>
              <a:pPr/>
              <a:t>‹#›</a:t>
            </a:fld>
            <a:endParaRPr lang="en-US"/>
          </a:p>
        </p:txBody>
      </p:sp>
      <p:sp>
        <p:nvSpPr>
          <p:cNvPr id="3" name="מציין מיקום של טקסט אנכי 2"/>
          <p:cNvSpPr>
            <a:spLocks noGrp="1"/>
          </p:cNvSpPr>
          <p:nvPr>
            <p:ph type="body" orient="vert" idx="1"/>
          </p:nvPr>
        </p:nvSpPr>
        <p:spPr>
          <a:xfrm>
            <a:off x="304800" y="304800"/>
            <a:ext cx="6553200" cy="5821366"/>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1180EBB4-4F0B-4D7D-8AA6-F3F46ACA02E9}" type="datetime1">
              <a:rPr lang="en-US" smtClean="0"/>
              <a:pPr/>
              <a:t>3/9/2021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2" name="כותרת אנכית 1"/>
          <p:cNvSpPr>
            <a:spLocks noGrp="1"/>
          </p:cNvSpPr>
          <p:nvPr>
            <p:ph type="title" orient="vert"/>
          </p:nvPr>
        </p:nvSpPr>
        <p:spPr>
          <a:xfrm>
            <a:off x="7391400" y="304801"/>
            <a:ext cx="1447800" cy="5851525"/>
          </a:xfrm>
        </p:spPr>
        <p:txBody>
          <a:bodyPr vert="eaVert"/>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609600"/>
            <a:ext cx="7772400" cy="1143000"/>
          </a:xfrm>
        </p:spPr>
        <p:txBody>
          <a:bodyPr/>
          <a:lstStyle/>
          <a:p>
            <a:r>
              <a:rPr lang="he-IL"/>
              <a:t>לחץ כדי לערוך סגנון כותרת של תבנית בסיס</a:t>
            </a:r>
            <a:endParaRPr lang="en-US"/>
          </a:p>
        </p:txBody>
      </p:sp>
      <p:sp>
        <p:nvSpPr>
          <p:cNvPr id="3" name="מציין מיקום של טבלה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D6CECE9B-82C8-489E-A704-A2E7567C06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solidFill>
                  <a:schemeClr val="accent3">
                    <a:shade val="75000"/>
                  </a:schemeClr>
                </a:solidFill>
              </a:defRPr>
            </a:lvl1p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BA7D2-AF7D-408D-A646-0526132B9BAC}" type="datetime1">
              <a:rPr lang="en-US" smtClean="0"/>
              <a:pPr/>
              <a:t>3/9/2021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a:xfrm>
            <a:off x="4361688" y="1026372"/>
            <a:ext cx="457200" cy="441325"/>
          </a:xfrm>
        </p:spPr>
        <p:txBody>
          <a:bodyPr/>
          <a:lstStyle/>
          <a:p>
            <a:fld id="{4A5D2AEC-59A3-443A-ADEB-ECFFD6118D61}" type="slidenum">
              <a:rPr lang="en-US" smtClean="0"/>
              <a:pPr/>
              <a:t>‹#›</a:t>
            </a:fld>
            <a:endParaRPr lang="en-US"/>
          </a:p>
        </p:txBody>
      </p:sp>
      <p:sp>
        <p:nvSpPr>
          <p:cNvPr id="8" name="מציין מיקום תוכן 7"/>
          <p:cNvSpPr>
            <a:spLocks noGrp="1"/>
          </p:cNvSpPr>
          <p:nvPr>
            <p:ph sz="quarter" idx="1"/>
          </p:nvPr>
        </p:nvSpPr>
        <p:spPr>
          <a:xfrm>
            <a:off x="301752" y="1527048"/>
            <a:ext cx="850392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13" name="מלבן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לבן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מציין מיקום של כותרת תחתונה 4"/>
          <p:cNvSpPr>
            <a:spLocks noGrp="1"/>
          </p:cNvSpPr>
          <p:nvPr>
            <p:ph type="ftr" sz="quarter" idx="11"/>
          </p:nvPr>
        </p:nvSpPr>
        <p:spPr/>
        <p:txBody>
          <a:bodyPr/>
          <a:lstStyle/>
          <a:p>
            <a:endParaRPr lang="en-US"/>
          </a:p>
        </p:txBody>
      </p:sp>
      <p:sp>
        <p:nvSpPr>
          <p:cNvPr id="4" name="מציין מיקום של תאריך 3"/>
          <p:cNvSpPr>
            <a:spLocks noGrp="1"/>
          </p:cNvSpPr>
          <p:nvPr>
            <p:ph type="dt" sz="half" idx="10"/>
          </p:nvPr>
        </p:nvSpPr>
        <p:spPr/>
        <p:txBody>
          <a:bodyPr/>
          <a:lstStyle/>
          <a:p>
            <a:fld id="{3E273E9E-7B54-4BCE-8D5C-4E3288DC4CF2}" type="datetime1">
              <a:rPr lang="en-US" smtClean="0"/>
              <a:pPr/>
              <a:t>3/9/2021</a:t>
            </a:fld>
            <a:endParaRPr lang="en-US"/>
          </a:p>
        </p:txBody>
      </p:sp>
      <p:sp>
        <p:nvSpPr>
          <p:cNvPr id="8" name="מחבר ישר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אליפסה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 name="כותרת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301752" y="228600"/>
            <a:ext cx="8534400" cy="758952"/>
          </a:xfrm>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a:off x="5791200" y="6409944"/>
            <a:ext cx="3044952" cy="365760"/>
          </a:xfrm>
        </p:spPr>
        <p:txBody>
          <a:bodyPr/>
          <a:lstStyle/>
          <a:p>
            <a:fld id="{8B05EFAC-D7C6-4882-8F5E-C8A23C74737F}" type="datetime1">
              <a:rPr lang="en-US" smtClean="0"/>
              <a:pPr/>
              <a:t>3/9/2021</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4A5D2AEC-59A3-443A-ADEB-ECFFD6118D61}" type="slidenum">
              <a:rPr lang="en-US" smtClean="0"/>
              <a:pPr/>
              <a:t>‹#›</a:t>
            </a:fld>
            <a:endParaRPr lang="en-US"/>
          </a:p>
        </p:txBody>
      </p:sp>
      <p:sp>
        <p:nvSpPr>
          <p:cNvPr id="8" name="מחבר ישר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ציין מיקום תוכן 9"/>
          <p:cNvSpPr>
            <a:spLocks noGrp="1"/>
          </p:cNvSpPr>
          <p:nvPr>
            <p:ph sz="half" idx="1"/>
          </p:nvPr>
        </p:nvSpPr>
        <p:spPr>
          <a:xfrm>
            <a:off x="301752"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2" name="מציין מיקום תוכן 11"/>
          <p:cNvSpPr>
            <a:spLocks noGrp="1"/>
          </p:cNvSpPr>
          <p:nvPr>
            <p:ph sz="half" idx="2"/>
          </p:nvPr>
        </p:nvSpPr>
        <p:spPr>
          <a:xfrm>
            <a:off x="4800600"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1">
        <a:schemeClr val="bg2"/>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לבן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מלבן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מלבן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6712D62F-ACC7-4C29-AF2F-D1CA68408727}" type="datetime1">
              <a:rPr lang="en-US" smtClean="0"/>
              <a:pPr/>
              <a:t>3/9/2021</a:t>
            </a:fld>
            <a:endParaRPr lang="en-US"/>
          </a:p>
        </p:txBody>
      </p:sp>
      <p:sp>
        <p:nvSpPr>
          <p:cNvPr id="8" name="מציין מיקום של כותרת תחתונה 7"/>
          <p:cNvSpPr>
            <a:spLocks noGrp="1"/>
          </p:cNvSpPr>
          <p:nvPr>
            <p:ph type="ftr" sz="quarter" idx="11"/>
          </p:nvPr>
        </p:nvSpPr>
        <p:spPr>
          <a:xfrm>
            <a:off x="304800" y="6409944"/>
            <a:ext cx="3581400" cy="365760"/>
          </a:xfrm>
        </p:spPr>
        <p:txBody>
          <a:bodyPr/>
          <a:lstStyle/>
          <a:p>
            <a:endParaRPr lang="en-US"/>
          </a:p>
        </p:txBody>
      </p:sp>
      <p:sp>
        <p:nvSpPr>
          <p:cNvPr id="15" name="מחבר ישר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מציין מיקום תוכן 23"/>
          <p:cNvSpPr>
            <a:spLocks noGrp="1"/>
          </p:cNvSpPr>
          <p:nvPr>
            <p:ph sz="quarter" idx="2"/>
          </p:nvPr>
        </p:nvSpPr>
        <p:spPr>
          <a:xfrm>
            <a:off x="301752" y="2471383"/>
            <a:ext cx="4041648" cy="3818404"/>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6" name="מציין מיקום תוכן 25"/>
          <p:cNvSpPr>
            <a:spLocks noGrp="1"/>
          </p:cNvSpPr>
          <p:nvPr>
            <p:ph sz="quarter" idx="4"/>
          </p:nvPr>
        </p:nvSpPr>
        <p:spPr>
          <a:xfrm>
            <a:off x="4800600" y="2471383"/>
            <a:ext cx="4038600" cy="3822192"/>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5" name="אליפסה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אליפסה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ציין מיקום של מספר שקופית 8"/>
          <p:cNvSpPr>
            <a:spLocks noGrp="1"/>
          </p:cNvSpPr>
          <p:nvPr>
            <p:ph type="sldNum" sz="quarter" idx="12"/>
          </p:nvPr>
        </p:nvSpPr>
        <p:spPr>
          <a:xfrm>
            <a:off x="4343400" y="1042416"/>
            <a:ext cx="457200" cy="441325"/>
          </a:xfrm>
        </p:spPr>
        <p:txBody>
          <a:bodyPr/>
          <a:lstStyle>
            <a:lvl1pPr algn="ctr">
              <a:defRPr/>
            </a:lvl1pPr>
          </a:lstStyle>
          <a:p>
            <a:fld id="{4A5D2AEC-59A3-443A-ADEB-ECFFD6118D61}" type="slidenum">
              <a:rPr lang="en-US" smtClean="0"/>
              <a:pPr/>
              <a:t>‹#›</a:t>
            </a:fld>
            <a:endParaRPr lang="en-US"/>
          </a:p>
        </p:txBody>
      </p:sp>
      <p:sp>
        <p:nvSpPr>
          <p:cNvPr id="23" name="כותרת 22"/>
          <p:cNvSpPr>
            <a:spLocks noGrp="1"/>
          </p:cNvSpPr>
          <p:nvPr>
            <p:ph type="title"/>
          </p:nvPr>
        </p:nvSpPr>
        <p:spPr/>
        <p:txBody>
          <a:bodyPr rtlCol="0" anchor="b" anchorCtr="0"/>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C3DB72A0-929A-453E-8F35-2B2A4CCE18B7}" type="datetime1">
              <a:rPr lang="en-US" smtClean="0"/>
              <a:pPr/>
              <a:t>3/9/2021</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a:xfrm>
            <a:off x="4343400" y="1036020"/>
            <a:ext cx="457200" cy="441325"/>
          </a:xfrm>
        </p:spPr>
        <p:txBody>
          <a:bodyPr/>
          <a:lstStyle/>
          <a:p>
            <a:fld id="{4A5D2AEC-59A3-443A-ADEB-ECFFD6118D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לבן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מלבן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מציין מיקום של תאריך 1"/>
          <p:cNvSpPr>
            <a:spLocks noGrp="1"/>
          </p:cNvSpPr>
          <p:nvPr>
            <p:ph type="dt" sz="half" idx="10"/>
          </p:nvPr>
        </p:nvSpPr>
        <p:spPr/>
        <p:txBody>
          <a:bodyPr/>
          <a:lstStyle/>
          <a:p>
            <a:fld id="{C91EDD93-8CFA-4885-92EA-050F8B17C43C}" type="datetime1">
              <a:rPr lang="en-US" smtClean="0"/>
              <a:pPr/>
              <a:t>3/9/2021</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A5D2AEC-59A3-443A-ADEB-ECFFD6118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9" name="מלבן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מלבן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8" name="מלבן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מחבר ישר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ציין מיקום תוכן 19"/>
          <p:cNvSpPr>
            <a:spLocks noGrp="1"/>
          </p:cNvSpPr>
          <p:nvPr>
            <p:ph sz="quarter" idx="1"/>
          </p:nvPr>
        </p:nvSpPr>
        <p:spPr>
          <a:xfrm>
            <a:off x="3124200" y="685800"/>
            <a:ext cx="5638800" cy="54102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אליפסה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1" name="מלבן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p:txBody>
          <a:bodyPr/>
          <a:lstStyle/>
          <a:p>
            <a:fld id="{F76A9AF5-0962-446B-B8B9-B9F5CBC39710}" type="datetime1">
              <a:rPr lang="en-US" smtClean="0"/>
              <a:pPr/>
              <a:t>3/9/2021</a:t>
            </a:fld>
            <a:endParaRPr lang="en-US"/>
          </a:p>
        </p:txBody>
      </p:sp>
      <p:sp>
        <p:nvSpPr>
          <p:cNvPr id="6" name="מציין מיקום של כותרת תחתונה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1" name="מחבר ישר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מלבן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מלבן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אליפסה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אליפסה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p>
            <a:fld id="{4A5D2AEC-59A3-443A-ADEB-ECFFD6118D61}" type="slidenum">
              <a:rPr lang="en-US" smtClean="0"/>
              <a:pPr/>
              <a:t>‹#›</a:t>
            </a:fld>
            <a:endParaRPr lang="en-US"/>
          </a:p>
        </p:txBody>
      </p:sp>
      <p:sp>
        <p:nvSpPr>
          <p:cNvPr id="2" name="כותרת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3000375" y="609600"/>
            <a:ext cx="5867400" cy="4267200"/>
          </a:xfrm>
        </p:spPr>
        <p:txBody>
          <a:bodyPr/>
          <a:lstStyle>
            <a:lvl1pPr marL="0" indent="0">
              <a:buNone/>
              <a:defRPr sz="3200"/>
            </a:lvl1pPr>
          </a:lstStyle>
          <a:p>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22" name="מלבן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a:xfrm>
            <a:off x="5788152" y="6404984"/>
            <a:ext cx="3044952" cy="365760"/>
          </a:xfrm>
        </p:spPr>
        <p:txBody>
          <a:bodyPr/>
          <a:lstStyle/>
          <a:p>
            <a:fld id="{6FD26734-B1F8-4D19-ADEA-544206A6D93F}" type="datetime1">
              <a:rPr lang="en-US" smtClean="0"/>
              <a:pPr/>
              <a:t>3/9/2021</a:t>
            </a:fld>
            <a:endParaRPr lang="en-US"/>
          </a:p>
        </p:txBody>
      </p:sp>
      <p:sp>
        <p:nvSpPr>
          <p:cNvPr id="6" name="מציין מיקום של כותרת תחתונה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ציין מיקום של תאריך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56B6E4-022D-4CD4-BE52-68CE1976C6F5}" type="datetime1">
              <a:rPr lang="en-US" smtClean="0"/>
              <a:pPr/>
              <a:t>3/9/2021</a:t>
            </a:fld>
            <a:endParaRPr lang="en-US"/>
          </a:p>
        </p:txBody>
      </p:sp>
      <p:sp>
        <p:nvSpPr>
          <p:cNvPr id="3" name="מציין מיקום של כותרת תחתונה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מלבן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מחבר ישר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אליפסה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A5D2AEC-59A3-443A-ADEB-ECFFD6118D61}" type="slidenum">
              <a:rPr lang="en-US" smtClean="0"/>
              <a:pPr/>
              <a:t>‹#›</a:t>
            </a:fld>
            <a:endParaRPr lang="en-US"/>
          </a:p>
        </p:txBody>
      </p:sp>
      <p:sp>
        <p:nvSpPr>
          <p:cNvPr id="22" name="מציין מיקום של כותרת 21"/>
          <p:cNvSpPr>
            <a:spLocks noGrp="1"/>
          </p:cNvSpPr>
          <p:nvPr>
            <p:ph type="title"/>
          </p:nvPr>
        </p:nvSpPr>
        <p:spPr>
          <a:xfrm>
            <a:off x="301752" y="228600"/>
            <a:ext cx="8534400" cy="758952"/>
          </a:xfrm>
          <a:prstGeom prst="rect">
            <a:avLst/>
          </a:prstGeom>
        </p:spPr>
        <p:txBody>
          <a:bodyPr vert="horz" anchor="b">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odle2.cs.huji.ac.il/nu18/course/view.php?id=6780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mailto:os@cs.huji.ac.il" TargetMode="External"/><Relationship Id="rId4" Type="http://schemas.openxmlformats.org/officeDocument/2006/relationships/hyperlink" Target="https://moodle2.cs.huji.ac.il/nu18/pluginfile.php/409055/mod_resource/content/1/Course%20Guidelines%202019.pdf"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p:txBody>
          <a:bodyPr/>
          <a:lstStyle/>
          <a:p>
            <a:pPr>
              <a:spcBef>
                <a:spcPts val="800"/>
              </a:spcBef>
              <a:defRPr/>
            </a:pPr>
            <a:r>
              <a:rPr lang="en-US" dirty="0">
                <a:cs typeface="Garamond"/>
              </a:rPr>
              <a:t>Operating Systems Course</a:t>
            </a:r>
          </a:p>
          <a:p>
            <a:pPr>
              <a:spcBef>
                <a:spcPts val="800"/>
              </a:spcBef>
              <a:defRPr/>
            </a:pPr>
            <a:r>
              <a:rPr lang="en-US" dirty="0">
                <a:cs typeface="Garamond"/>
              </a:rPr>
              <a:t>The Hebrew University</a:t>
            </a:r>
          </a:p>
          <a:p>
            <a:pPr>
              <a:spcBef>
                <a:spcPts val="800"/>
              </a:spcBef>
              <a:defRPr/>
            </a:pPr>
            <a:r>
              <a:rPr lang="en-US" dirty="0">
                <a:cs typeface="Garamond"/>
              </a:rPr>
              <a:t>Spring 2021</a:t>
            </a:r>
            <a:endParaRPr lang="he-IL" dirty="0"/>
          </a:p>
        </p:txBody>
      </p:sp>
      <p:sp>
        <p:nvSpPr>
          <p:cNvPr id="2" name="כותרת 1"/>
          <p:cNvSpPr>
            <a:spLocks noGrp="1"/>
          </p:cNvSpPr>
          <p:nvPr>
            <p:ph type="ctrTitle"/>
          </p:nvPr>
        </p:nvSpPr>
        <p:spPr/>
        <p:txBody>
          <a:bodyPr/>
          <a:lstStyle/>
          <a:p>
            <a:r>
              <a:rPr lang="en-US" dirty="0"/>
              <a:t>TA1 – Introduction</a:t>
            </a:r>
          </a:p>
        </p:txBody>
      </p:sp>
      <p:sp>
        <p:nvSpPr>
          <p:cNvPr id="4" name="מציין מיקום של מספר שקופית 3"/>
          <p:cNvSpPr>
            <a:spLocks noGrp="1"/>
          </p:cNvSpPr>
          <p:nvPr>
            <p:ph type="sldNum" sz="quarter" idx="12"/>
          </p:nvPr>
        </p:nvSpPr>
        <p:spPr/>
        <p:txBody>
          <a:bodyPr/>
          <a:lstStyle/>
          <a:p>
            <a:fld id="{4A5D2AEC-59A3-443A-ADEB-ECFFD6118D61}"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 </a:t>
            </a:r>
            <a:r>
              <a:rPr lang="en-US" dirty="0"/>
              <a:t>CPU (Central Processing Unit)</a:t>
            </a:r>
            <a:endParaRPr lang="he-IL" dirty="0"/>
          </a:p>
        </p:txBody>
      </p:sp>
      <p:sp>
        <p:nvSpPr>
          <p:cNvPr id="3" name="Slide Number Placeholder 2"/>
          <p:cNvSpPr>
            <a:spLocks noGrp="1"/>
          </p:cNvSpPr>
          <p:nvPr>
            <p:ph type="sldNum" sz="quarter" idx="12"/>
          </p:nvPr>
        </p:nvSpPr>
        <p:spPr/>
        <p:txBody>
          <a:bodyPr/>
          <a:lstStyle/>
          <a:p>
            <a:fld id="{C43106FE-B5C1-4178-9D59-A2AB4339CB1E}" type="slidenum">
              <a:rPr lang="he-IL" smtClean="0"/>
              <a:t>10</a:t>
            </a:fld>
            <a:endParaRPr lang="he-IL"/>
          </a:p>
        </p:txBody>
      </p:sp>
      <p:sp>
        <p:nvSpPr>
          <p:cNvPr id="4" name="Content Placeholder 3"/>
          <p:cNvSpPr>
            <a:spLocks noGrp="1"/>
          </p:cNvSpPr>
          <p:nvPr>
            <p:ph sz="quarter" idx="1"/>
          </p:nvPr>
        </p:nvSpPr>
        <p:spPr>
          <a:xfrm>
            <a:off x="301752" y="1527048"/>
            <a:ext cx="8503920" cy="4854280"/>
          </a:xfrm>
        </p:spPr>
        <p:txBody>
          <a:bodyPr>
            <a:normAutofit fontScale="70000" lnSpcReduction="20000"/>
          </a:bodyPr>
          <a:lstStyle/>
          <a:p>
            <a:pPr algn="l" rtl="0"/>
            <a:r>
              <a:rPr lang="en-US" dirty="0"/>
              <a:t>CPU contains registers.</a:t>
            </a:r>
          </a:p>
          <a:p>
            <a:pPr algn="l" rtl="0"/>
            <a:r>
              <a:rPr lang="en-US" dirty="0"/>
              <a:t>Important registers are:</a:t>
            </a:r>
          </a:p>
          <a:p>
            <a:pPr lvl="1"/>
            <a:r>
              <a:rPr lang="en-US" dirty="0"/>
              <a:t>IR – Instruction Register</a:t>
            </a:r>
          </a:p>
          <a:p>
            <a:pPr lvl="1"/>
            <a:r>
              <a:rPr lang="en-US" dirty="0"/>
              <a:t>PC – Program Counter</a:t>
            </a:r>
          </a:p>
          <a:p>
            <a:pPr lvl="1"/>
            <a:r>
              <a:rPr lang="en-US" dirty="0"/>
              <a:t>SP – Stack Pointer</a:t>
            </a:r>
          </a:p>
          <a:p>
            <a:pPr lvl="1"/>
            <a:endParaRPr lang="en-US" dirty="0"/>
          </a:p>
          <a:p>
            <a:pPr algn="l" rtl="0"/>
            <a:r>
              <a:rPr lang="en-US" dirty="0"/>
              <a:t>Executes a set of instructions:</a:t>
            </a:r>
          </a:p>
          <a:p>
            <a:pPr lvl="1" algn="l" rtl="0"/>
            <a:r>
              <a:rPr lang="en-US" b="1" dirty="0"/>
              <a:t>Data handling</a:t>
            </a:r>
            <a:r>
              <a:rPr lang="en-US" dirty="0"/>
              <a:t> – set a register, store ,</a:t>
            </a:r>
            <a:r>
              <a:rPr lang="he-IL" dirty="0"/>
              <a:t> </a:t>
            </a:r>
            <a:r>
              <a:rPr lang="en-US" dirty="0"/>
              <a:t>load</a:t>
            </a:r>
          </a:p>
          <a:p>
            <a:pPr lvl="1" algn="l" rtl="0"/>
            <a:r>
              <a:rPr lang="en-US" b="1" dirty="0"/>
              <a:t>Arithmetic operations</a:t>
            </a:r>
            <a:r>
              <a:rPr lang="en-US" dirty="0"/>
              <a:t> -  Bitwise operations,  compare,  and basic mathematics operations.</a:t>
            </a:r>
          </a:p>
          <a:p>
            <a:pPr lvl="1" algn="l" rtl="0"/>
            <a:r>
              <a:rPr lang="en-US" b="1" dirty="0"/>
              <a:t>Control flow</a:t>
            </a:r>
            <a:r>
              <a:rPr lang="en-US" dirty="0"/>
              <a:t> – branch, conditional branch</a:t>
            </a:r>
          </a:p>
          <a:p>
            <a:pPr algn="l" rtl="0"/>
            <a:endParaRPr lang="en-US" dirty="0"/>
          </a:p>
          <a:p>
            <a:pPr algn="l" rtl="0"/>
            <a:r>
              <a:rPr lang="en-US" dirty="0"/>
              <a:t>Each instruction is represented by an unique binary number (a ‘word’). </a:t>
            </a:r>
            <a:br>
              <a:rPr lang="en-US" dirty="0"/>
            </a:br>
            <a:r>
              <a:rPr lang="en-US" dirty="0"/>
              <a:t>For example, the following 32-bit word:</a:t>
            </a:r>
            <a:br>
              <a:rPr lang="en-US" dirty="0"/>
            </a:br>
            <a:r>
              <a:rPr lang="en-US" dirty="0"/>
              <a:t>000000</a:t>
            </a:r>
            <a:r>
              <a:rPr lang="en-US" dirty="0">
                <a:solidFill>
                  <a:srgbClr val="FF0000"/>
                </a:solidFill>
              </a:rPr>
              <a:t>10000</a:t>
            </a:r>
            <a:r>
              <a:rPr lang="en-US" dirty="0">
                <a:solidFill>
                  <a:schemeClr val="accent6">
                    <a:lumMod val="50000"/>
                  </a:schemeClr>
                </a:solidFill>
              </a:rPr>
              <a:t>10001</a:t>
            </a:r>
            <a:r>
              <a:rPr lang="en-US" dirty="0">
                <a:solidFill>
                  <a:srgbClr val="00B050"/>
                </a:solidFill>
              </a:rPr>
              <a:t>01000</a:t>
            </a:r>
            <a:r>
              <a:rPr lang="en-US" dirty="0">
                <a:solidFill>
                  <a:srgbClr val="0070C0"/>
                </a:solidFill>
              </a:rPr>
              <a:t>00000</a:t>
            </a:r>
            <a:r>
              <a:rPr lang="en-US" dirty="0">
                <a:solidFill>
                  <a:srgbClr val="7030A0"/>
                </a:solidFill>
              </a:rPr>
              <a:t>100000</a:t>
            </a:r>
            <a:br>
              <a:rPr lang="en-US" dirty="0">
                <a:solidFill>
                  <a:srgbClr val="7030A0"/>
                </a:solidFill>
              </a:rPr>
            </a:br>
            <a:br>
              <a:rPr lang="en-US" dirty="0"/>
            </a:br>
            <a:r>
              <a:rPr lang="en-US" dirty="0"/>
              <a:t>means: add $8, $16, $17</a:t>
            </a:r>
          </a:p>
        </p:txBody>
      </p:sp>
    </p:spTree>
    <p:extLst>
      <p:ext uri="{BB962C8B-B14F-4D97-AF65-F5344CB8AC3E}">
        <p14:creationId xmlns:p14="http://schemas.microsoft.com/office/powerpoint/2010/main" val="426177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CPU Instruction Life-Cycle</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11</a:t>
            </a:fld>
            <a:endParaRPr lang="en-US"/>
          </a:p>
        </p:txBody>
      </p:sp>
      <p:sp>
        <p:nvSpPr>
          <p:cNvPr id="4" name="מציין מיקום תוכן 3"/>
          <p:cNvSpPr>
            <a:spLocks noGrp="1"/>
          </p:cNvSpPr>
          <p:nvPr>
            <p:ph sz="quarter" idx="1"/>
          </p:nvPr>
        </p:nvSpPr>
        <p:spPr/>
        <p:txBody>
          <a:bodyPr>
            <a:normAutofit lnSpcReduction="10000"/>
          </a:bodyPr>
          <a:lstStyle/>
          <a:p>
            <a:r>
              <a:rPr lang="en-US" dirty="0"/>
              <a:t>Instruction fetch</a:t>
            </a:r>
          </a:p>
          <a:p>
            <a:r>
              <a:rPr lang="en-US" dirty="0"/>
              <a:t>Decode instruction and registers fetch</a:t>
            </a:r>
          </a:p>
          <a:p>
            <a:r>
              <a:rPr lang="en-US" dirty="0"/>
              <a:t>ALU operation</a:t>
            </a:r>
          </a:p>
          <a:p>
            <a:r>
              <a:rPr lang="en-US" dirty="0"/>
              <a:t>Memory access if required (</a:t>
            </a:r>
            <a:r>
              <a:rPr lang="en-US" dirty="0" err="1"/>
              <a:t>lw</a:t>
            </a:r>
            <a:r>
              <a:rPr lang="en-US" dirty="0"/>
              <a:t>, </a:t>
            </a:r>
            <a:r>
              <a:rPr lang="en-US" dirty="0" err="1"/>
              <a:t>sw</a:t>
            </a:r>
            <a:r>
              <a:rPr lang="en-US" dirty="0"/>
              <a:t>)</a:t>
            </a:r>
          </a:p>
          <a:p>
            <a:r>
              <a:rPr lang="en-US" dirty="0"/>
              <a:t>Register write-back (</a:t>
            </a:r>
            <a:r>
              <a:rPr lang="en-US" dirty="0" err="1"/>
              <a:t>lw</a:t>
            </a:r>
            <a:r>
              <a:rPr lang="en-US" dirty="0"/>
              <a:t>, add)</a:t>
            </a:r>
          </a:p>
          <a:p>
            <a:endParaRPr lang="en-US" dirty="0"/>
          </a:p>
          <a:p>
            <a:r>
              <a:rPr lang="en-US" dirty="0"/>
              <a:t>For Example:</a:t>
            </a:r>
          </a:p>
          <a:p>
            <a:pPr lvl="1"/>
            <a:r>
              <a:rPr lang="en-US" dirty="0"/>
              <a:t>add $8, $16, $17     </a:t>
            </a:r>
            <a:r>
              <a:rPr lang="en-US" dirty="0">
                <a:sym typeface="Wingdings" panose="05000000000000000000" pitchFamily="2" charset="2"/>
              </a:rPr>
              <a:t>  </a:t>
            </a:r>
            <a:r>
              <a:rPr lang="en-US" dirty="0" err="1">
                <a:sym typeface="Wingdings" panose="05000000000000000000" pitchFamily="2" charset="2"/>
              </a:rPr>
              <a:t>Reg</a:t>
            </a:r>
            <a:r>
              <a:rPr lang="en-US" dirty="0">
                <a:sym typeface="Wingdings" panose="05000000000000000000" pitchFamily="2" charset="2"/>
              </a:rPr>
              <a:t>[8]=</a:t>
            </a:r>
            <a:r>
              <a:rPr lang="en-US" dirty="0" err="1">
                <a:sym typeface="Wingdings" panose="05000000000000000000" pitchFamily="2" charset="2"/>
              </a:rPr>
              <a:t>Reg</a:t>
            </a:r>
            <a:r>
              <a:rPr lang="en-US" dirty="0">
                <a:sym typeface="Wingdings" panose="05000000000000000000" pitchFamily="2" charset="2"/>
              </a:rPr>
              <a:t>[16]+</a:t>
            </a:r>
            <a:r>
              <a:rPr lang="en-US" dirty="0" err="1">
                <a:sym typeface="Wingdings" panose="05000000000000000000" pitchFamily="2" charset="2"/>
              </a:rPr>
              <a:t>Reg</a:t>
            </a:r>
            <a:r>
              <a:rPr lang="en-US" dirty="0">
                <a:sym typeface="Wingdings" panose="05000000000000000000" pitchFamily="2" charset="2"/>
              </a:rPr>
              <a:t>[17]</a:t>
            </a:r>
            <a:endParaRPr lang="en-US" dirty="0"/>
          </a:p>
          <a:p>
            <a:pPr lvl="1"/>
            <a:r>
              <a:rPr lang="en-US" dirty="0" err="1"/>
              <a:t>lw</a:t>
            </a:r>
            <a:r>
              <a:rPr lang="en-US" dirty="0"/>
              <a:t> $1, 32($2)  	   </a:t>
            </a:r>
            <a:r>
              <a:rPr lang="en-US" dirty="0">
                <a:sym typeface="Wingdings" panose="05000000000000000000" pitchFamily="2" charset="2"/>
              </a:rPr>
              <a:t>  </a:t>
            </a:r>
            <a:r>
              <a:rPr lang="en-US" dirty="0" err="1"/>
              <a:t>Reg</a:t>
            </a:r>
            <a:r>
              <a:rPr lang="en-US" dirty="0"/>
              <a:t>[1] = M[</a:t>
            </a:r>
            <a:r>
              <a:rPr lang="en-US" dirty="0" err="1"/>
              <a:t>Reg</a:t>
            </a:r>
            <a:r>
              <a:rPr lang="en-US" dirty="0"/>
              <a:t>[2]+32]</a:t>
            </a:r>
          </a:p>
          <a:p>
            <a:pPr lvl="1"/>
            <a:r>
              <a:rPr lang="en-US" dirty="0" err="1"/>
              <a:t>sw</a:t>
            </a:r>
            <a:r>
              <a:rPr lang="en-US" dirty="0"/>
              <a:t> $3, 12($4)	   </a:t>
            </a:r>
            <a:r>
              <a:rPr lang="en-US" dirty="0">
                <a:sym typeface="Wingdings" panose="05000000000000000000" pitchFamily="2" charset="2"/>
              </a:rPr>
              <a:t>  </a:t>
            </a:r>
            <a:r>
              <a:rPr lang="en-US" dirty="0"/>
              <a:t>M[</a:t>
            </a:r>
            <a:r>
              <a:rPr lang="en-US" dirty="0" err="1"/>
              <a:t>Reg</a:t>
            </a:r>
            <a:r>
              <a:rPr lang="en-US" dirty="0"/>
              <a:t>[4]+12] = </a:t>
            </a:r>
            <a:r>
              <a:rPr lang="en-US" dirty="0" err="1"/>
              <a:t>Reg</a:t>
            </a:r>
            <a:r>
              <a:rPr lang="en-US" dirty="0"/>
              <a:t>[3]</a:t>
            </a:r>
          </a:p>
          <a:p>
            <a:endParaRPr lang="en-US" dirty="0"/>
          </a:p>
        </p:txBody>
      </p:sp>
    </p:spTree>
    <p:extLst>
      <p:ext uri="{BB962C8B-B14F-4D97-AF65-F5344CB8AC3E}">
        <p14:creationId xmlns:p14="http://schemas.microsoft.com/office/powerpoint/2010/main" val="385136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CPU Instruction Life-Cycle</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12</a:t>
            </a:fld>
            <a:endParaRPr lang="en-US"/>
          </a:p>
        </p:txBody>
      </p:sp>
      <p:sp>
        <p:nvSpPr>
          <p:cNvPr id="4" name="מציין מיקום תוכן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556792"/>
            <a:ext cx="6600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diagram is taken from “The elements of computing systems”, Nisan &amp; </a:t>
            </a:r>
            <a:r>
              <a:rPr lang="en-US" sz="1600" dirty="0" err="1">
                <a:solidFill>
                  <a:schemeClr val="bg1">
                    <a:lumMod val="95000"/>
                  </a:schemeClr>
                </a:solidFill>
              </a:rPr>
              <a:t>Schoken</a:t>
            </a:r>
            <a:r>
              <a:rPr lang="en-US" sz="1600" dirty="0">
                <a:solidFill>
                  <a:schemeClr val="bg1">
                    <a:lumMod val="95000"/>
                  </a:schemeClr>
                </a:solidFill>
              </a:rPr>
              <a:t>, </a:t>
            </a:r>
            <a:r>
              <a:rPr lang="en-US" sz="1600" dirty="0" err="1">
                <a:solidFill>
                  <a:schemeClr val="bg1">
                    <a:lumMod val="95000"/>
                  </a:schemeClr>
                </a:solidFill>
              </a:rPr>
              <a:t>ch.</a:t>
            </a:r>
            <a:r>
              <a:rPr lang="en-US" sz="1600" dirty="0">
                <a:solidFill>
                  <a:schemeClr val="bg1">
                    <a:lumMod val="95000"/>
                  </a:schemeClr>
                </a:solidFill>
              </a:rPr>
              <a:t> 5</a:t>
            </a:r>
          </a:p>
        </p:txBody>
      </p:sp>
    </p:spTree>
    <p:extLst>
      <p:ext uri="{BB962C8B-B14F-4D97-AF65-F5344CB8AC3E}">
        <p14:creationId xmlns:p14="http://schemas.microsoft.com/office/powerpoint/2010/main" val="202073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Grp="1" noChangeArrowheads="1"/>
          </p:cNvSpPr>
          <p:nvPr>
            <p:ph type="title"/>
          </p:nvPr>
        </p:nvSpPr>
        <p:spPr>
          <a:xfrm>
            <a:off x="323528" y="260648"/>
            <a:ext cx="8686800" cy="783256"/>
          </a:xfrm>
        </p:spPr>
        <p:txBody>
          <a:bodyPr/>
          <a:lstStyle/>
          <a:p>
            <a:pPr eaLnBrk="1" hangingPunct="1">
              <a:defRPr/>
            </a:pPr>
            <a:r>
              <a:rPr lang="en-US" altLang="he-IL" b="1" dirty="0">
                <a:solidFill>
                  <a:schemeClr val="accent3"/>
                </a:solidFill>
                <a:effectLst>
                  <a:outerShdw blurRad="38100" dist="38100" dir="2700000" algn="tl">
                    <a:srgbClr val="C0C0C0"/>
                  </a:outerShdw>
                </a:effectLst>
              </a:rPr>
              <a:t>Typical Memory Hierarchy</a:t>
            </a:r>
          </a:p>
        </p:txBody>
      </p:sp>
      <p:pic>
        <p:nvPicPr>
          <p:cNvPr id="17412" name="Picture 4" descr="Ch5-fig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5536" y="1628800"/>
            <a:ext cx="8458200" cy="4724400"/>
          </a:xfrm>
          <a:noFill/>
        </p:spPr>
      </p:pic>
      <p:sp>
        <p:nvSpPr>
          <p:cNvPr id="17413" name="TextBox 1"/>
          <p:cNvSpPr txBox="1">
            <a:spLocks noChangeArrowheads="1"/>
          </p:cNvSpPr>
          <p:nvPr/>
        </p:nvSpPr>
        <p:spPr bwMode="auto">
          <a:xfrm>
            <a:off x="2627784" y="5524727"/>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he-IL" altLang="he-IL" sz="1800" dirty="0"/>
              <a:t>8</a:t>
            </a:r>
            <a:r>
              <a:rPr lang="en-US" altLang="he-IL" sz="1800" dirty="0"/>
              <a:t>MB</a:t>
            </a:r>
            <a:endParaRPr lang="he-IL" altLang="he-IL" sz="1800" dirty="0"/>
          </a:p>
        </p:txBody>
      </p:sp>
      <p:sp>
        <p:nvSpPr>
          <p:cNvPr id="17414" name="TextBox 5"/>
          <p:cNvSpPr txBox="1">
            <a:spLocks noChangeArrowheads="1"/>
          </p:cNvSpPr>
          <p:nvPr/>
        </p:nvSpPr>
        <p:spPr bwMode="auto">
          <a:xfrm>
            <a:off x="5029200" y="5517232"/>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he-IL" altLang="he-IL" sz="1800" dirty="0"/>
              <a:t>8</a:t>
            </a:r>
            <a:r>
              <a:rPr lang="en-US" altLang="he-IL" sz="1800" dirty="0"/>
              <a:t>GB</a:t>
            </a:r>
            <a:endParaRPr lang="he-IL" altLang="he-IL" sz="1800" dirty="0"/>
          </a:p>
        </p:txBody>
      </p:sp>
      <p:sp>
        <p:nvSpPr>
          <p:cNvPr id="17415" name="TextBox 6"/>
          <p:cNvSpPr txBox="1">
            <a:spLocks noChangeArrowheads="1"/>
          </p:cNvSpPr>
          <p:nvPr/>
        </p:nvSpPr>
        <p:spPr bwMode="auto">
          <a:xfrm>
            <a:off x="7630616" y="5521426"/>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800" dirty="0"/>
              <a:t>2TB</a:t>
            </a:r>
            <a:endParaRPr lang="he-IL" altLang="he-IL" sz="1800" dirty="0"/>
          </a:p>
        </p:txBody>
      </p:sp>
      <p:sp>
        <p:nvSpPr>
          <p:cNvPr id="17416" name="TextBox 7"/>
          <p:cNvSpPr txBox="1">
            <a:spLocks noChangeArrowheads="1"/>
          </p:cNvSpPr>
          <p:nvPr/>
        </p:nvSpPr>
        <p:spPr bwMode="auto">
          <a:xfrm>
            <a:off x="323528" y="5397390"/>
            <a:ext cx="1485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800" dirty="0"/>
              <a:t>Current </a:t>
            </a:r>
          </a:p>
          <a:p>
            <a:pPr eaLnBrk="1" hangingPunct="1">
              <a:spcBef>
                <a:spcPct val="0"/>
              </a:spcBef>
              <a:spcAft>
                <a:spcPct val="0"/>
              </a:spcAft>
              <a:buFontTx/>
              <a:buNone/>
            </a:pPr>
            <a:r>
              <a:rPr lang="en-US" altLang="he-IL" sz="1800" dirty="0"/>
              <a:t>Size</a:t>
            </a:r>
            <a:endParaRPr lang="he-IL" altLang="he-IL" sz="1800" dirty="0"/>
          </a:p>
        </p:txBody>
      </p:sp>
      <p:sp>
        <p:nvSpPr>
          <p:cNvPr id="9"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13</a:t>
            </a:fld>
            <a:endParaRPr lang="he-IL" dirty="0"/>
          </a:p>
        </p:txBody>
      </p:sp>
      <p:sp>
        <p:nvSpPr>
          <p:cNvPr id="10" name="TextBox 1"/>
          <p:cNvSpPr txBox="1">
            <a:spLocks noChangeArrowheads="1"/>
          </p:cNvSpPr>
          <p:nvPr/>
        </p:nvSpPr>
        <p:spPr bwMode="auto">
          <a:xfrm>
            <a:off x="1259632" y="5524963"/>
            <a:ext cx="93610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1pPr>
            <a:lvl2pPr marL="742950" indent="-28575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2pPr>
            <a:lvl3pPr marL="11430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3pPr>
            <a:lvl4pPr marL="16002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4pPr>
            <a:lvl5pPr marL="2057400" indent="-228600" eaLnBrk="0"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5pPr>
            <a:lvl6pPr marL="25146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6pPr>
            <a:lvl7pPr marL="29718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7pPr>
            <a:lvl8pPr marL="34290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8pPr>
            <a:lvl9pPr marL="3886200" indent="-228600" eaLnBrk="0" fontAlgn="base" hangingPunct="0">
              <a:spcBef>
                <a:spcPts val="600"/>
              </a:spcBef>
              <a:spcAft>
                <a:spcPts val="600"/>
              </a:spcAft>
              <a:buChar char="»"/>
              <a:defRPr sz="2800">
                <a:solidFill>
                  <a:schemeClr val="tx1"/>
                </a:solidFill>
                <a:latin typeface="Garamond" pitchFamily="18" charset="0"/>
                <a:ea typeface="Garamond" pitchFamily="18" charset="0"/>
                <a:cs typeface="Times New Roman" pitchFamily="18" charset="0"/>
              </a:defRPr>
            </a:lvl9pPr>
          </a:lstStyle>
          <a:p>
            <a:pPr eaLnBrk="1" hangingPunct="1">
              <a:spcBef>
                <a:spcPct val="0"/>
              </a:spcBef>
              <a:spcAft>
                <a:spcPct val="0"/>
              </a:spcAft>
              <a:buFontTx/>
              <a:buNone/>
            </a:pPr>
            <a:r>
              <a:rPr lang="en-US" altLang="he-IL" sz="1800" dirty="0">
                <a:cs typeface="+mn-cs"/>
              </a:rPr>
              <a:t>~same</a:t>
            </a:r>
            <a:endParaRPr lang="he-IL" altLang="he-IL" sz="1800" dirty="0">
              <a:cs typeface="+mn-cs"/>
            </a:endParaRPr>
          </a:p>
        </p:txBody>
      </p:sp>
    </p:spTree>
    <p:extLst>
      <p:ext uri="{BB962C8B-B14F-4D97-AF65-F5344CB8AC3E}">
        <p14:creationId xmlns:p14="http://schemas.microsoft.com/office/powerpoint/2010/main" val="7486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altLang="he-IL" b="1" dirty="0">
                <a:solidFill>
                  <a:schemeClr val="accent3"/>
                </a:solidFill>
                <a:effectLst>
                  <a:outerShdw blurRad="38100" dist="38100" dir="2700000" algn="tl">
                    <a:srgbClr val="C0C0C0"/>
                  </a:outerShdw>
                </a:effectLst>
              </a:rPr>
              <a:t>Memory Hierarchy</a:t>
            </a:r>
          </a:p>
        </p:txBody>
      </p:sp>
      <p:sp>
        <p:nvSpPr>
          <p:cNvPr id="18435" name="Rectangle 3"/>
          <p:cNvSpPr>
            <a:spLocks noGrp="1" noChangeArrowheads="1"/>
          </p:cNvSpPr>
          <p:nvPr>
            <p:ph type="body" idx="1"/>
          </p:nvPr>
        </p:nvSpPr>
        <p:spPr>
          <a:xfrm>
            <a:off x="457200" y="1484784"/>
            <a:ext cx="8382000" cy="5040560"/>
          </a:xfrm>
        </p:spPr>
        <p:txBody>
          <a:bodyPr>
            <a:normAutofit/>
          </a:bodyPr>
          <a:lstStyle/>
          <a:p>
            <a:pPr algn="l" rtl="0" eaLnBrk="1" hangingPunct="1">
              <a:lnSpc>
                <a:spcPct val="90000"/>
              </a:lnSpc>
            </a:pPr>
            <a:r>
              <a:rPr lang="en-US" altLang="he-IL" sz="2400" dirty="0">
                <a:solidFill>
                  <a:schemeClr val="accent1"/>
                </a:solidFill>
              </a:rPr>
              <a:t>Main Memory </a:t>
            </a:r>
            <a:r>
              <a:rPr lang="en-US" altLang="he-IL" sz="2400" dirty="0"/>
              <a:t>- located on chips inside the computer (outside CPU). </a:t>
            </a:r>
          </a:p>
          <a:p>
            <a:pPr algn="l" rtl="0" eaLnBrk="1" hangingPunct="1">
              <a:lnSpc>
                <a:spcPct val="90000"/>
              </a:lnSpc>
            </a:pPr>
            <a:r>
              <a:rPr lang="en-US" altLang="he-IL" sz="2400" dirty="0"/>
              <a:t>The program instructions and the process</a:t>
            </a:r>
            <a:r>
              <a:rPr lang="en-US" altLang="ja-JP" sz="2400" dirty="0"/>
              <a:t> data are kept in main memory. </a:t>
            </a:r>
          </a:p>
          <a:p>
            <a:pPr algn="l" rtl="0" eaLnBrk="1" hangingPunct="1">
              <a:lnSpc>
                <a:spcPct val="90000"/>
              </a:lnSpc>
            </a:pPr>
            <a:r>
              <a:rPr lang="en-US" altLang="he-IL" sz="2400" dirty="0">
                <a:solidFill>
                  <a:schemeClr val="accent1"/>
                </a:solidFill>
              </a:rPr>
              <a:t>External Memory </a:t>
            </a:r>
            <a:r>
              <a:rPr lang="en-US" altLang="he-IL" sz="2400" dirty="0"/>
              <a:t>- disk. Information stored on a disk is not deleted when the computer turned off.</a:t>
            </a:r>
          </a:p>
          <a:p>
            <a:pPr algn="l" rtl="0" eaLnBrk="1" hangingPunct="1">
              <a:lnSpc>
                <a:spcPct val="90000"/>
              </a:lnSpc>
            </a:pPr>
            <a:r>
              <a:rPr lang="en-US" altLang="he-IL" sz="2400" dirty="0"/>
              <a:t>The main memory has less storage capacity than the hard disk. The hard disk can write and read information to and from the main memory. The access speed of main memory is much faster than a hard disk.</a:t>
            </a:r>
          </a:p>
          <a:p>
            <a:pPr algn="l" rtl="0" eaLnBrk="1" hangingPunct="1">
              <a:lnSpc>
                <a:spcPct val="90000"/>
              </a:lnSpc>
            </a:pPr>
            <a:r>
              <a:rPr lang="en-US" altLang="he-IL" sz="2400" dirty="0"/>
              <a:t>Programs are stored on the disk until they are loaded</a:t>
            </a:r>
            <a:br>
              <a:rPr lang="en-US" altLang="he-IL" sz="2400" dirty="0"/>
            </a:br>
            <a:r>
              <a:rPr lang="en-US" altLang="he-IL" sz="2400" dirty="0"/>
              <a:t>into memory, then they use the disk as both the</a:t>
            </a:r>
            <a:br>
              <a:rPr lang="en-US" altLang="he-IL" sz="2400" dirty="0"/>
            </a:br>
            <a:r>
              <a:rPr lang="en-US" altLang="he-IL" sz="2400" dirty="0"/>
              <a:t>source and destination of the information for their</a:t>
            </a:r>
            <a:br>
              <a:rPr lang="en-US" altLang="he-IL" sz="2400" dirty="0"/>
            </a:br>
            <a:r>
              <a:rPr lang="en-US" altLang="he-IL" sz="2400" dirty="0"/>
              <a:t>processing. </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14</a:t>
            </a:fld>
            <a:endParaRPr lang="he-IL" dirty="0"/>
          </a:p>
        </p:txBody>
      </p:sp>
    </p:spTree>
    <p:extLst>
      <p:ext uri="{BB962C8B-B14F-4D97-AF65-F5344CB8AC3E}">
        <p14:creationId xmlns:p14="http://schemas.microsoft.com/office/powerpoint/2010/main" val="240260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15</a:t>
            </a:fld>
            <a:endParaRPr lang="he-IL"/>
          </a:p>
        </p:txBody>
      </p:sp>
      <p:sp>
        <p:nvSpPr>
          <p:cNvPr id="5" name="כותרת 4"/>
          <p:cNvSpPr>
            <a:spLocks noGrp="1"/>
          </p:cNvSpPr>
          <p:nvPr>
            <p:ph type="ctrTitle"/>
          </p:nvPr>
        </p:nvSpPr>
        <p:spPr/>
        <p:txBody>
          <a:bodyPr/>
          <a:lstStyle/>
          <a:p>
            <a:r>
              <a:rPr lang="en-US" dirty="0" err="1"/>
              <a:t>Valgrind</a:t>
            </a:r>
            <a:r>
              <a:rPr lang="en-US" dirty="0"/>
              <a:t> (Debugging)</a:t>
            </a:r>
          </a:p>
        </p:txBody>
      </p:sp>
    </p:spTree>
    <p:extLst>
      <p:ext uri="{BB962C8B-B14F-4D97-AF65-F5344CB8AC3E}">
        <p14:creationId xmlns:p14="http://schemas.microsoft.com/office/powerpoint/2010/main" val="421235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Valgrind</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16</a:t>
            </a:fld>
            <a:endParaRPr lang="en-US"/>
          </a:p>
        </p:txBody>
      </p:sp>
      <p:sp>
        <p:nvSpPr>
          <p:cNvPr id="4" name="מציין מיקום תוכן 3"/>
          <p:cNvSpPr>
            <a:spLocks noGrp="1"/>
          </p:cNvSpPr>
          <p:nvPr>
            <p:ph sz="quarter" idx="1"/>
          </p:nvPr>
        </p:nvSpPr>
        <p:spPr/>
        <p:txBody>
          <a:bodyPr/>
          <a:lstStyle/>
          <a:p>
            <a:r>
              <a:rPr lang="en-US" dirty="0"/>
              <a:t>Framework debugging and profiling code on Linux system.</a:t>
            </a:r>
          </a:p>
          <a:p>
            <a:endParaRPr lang="en-US" dirty="0"/>
          </a:p>
          <a:p>
            <a:r>
              <a:rPr lang="en-US" dirty="0"/>
              <a:t>The most used tool is </a:t>
            </a:r>
            <a:r>
              <a:rPr lang="en-US" dirty="0" err="1"/>
              <a:t>Memcheck</a:t>
            </a:r>
            <a:r>
              <a:rPr lang="en-US" dirty="0"/>
              <a:t>, which can detect memory errors.</a:t>
            </a:r>
          </a:p>
        </p:txBody>
      </p:sp>
    </p:spTree>
    <p:extLst>
      <p:ext uri="{BB962C8B-B14F-4D97-AF65-F5344CB8AC3E}">
        <p14:creationId xmlns:p14="http://schemas.microsoft.com/office/powerpoint/2010/main" val="83949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Ex1.c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typedef</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struct</a:t>
            </a:r>
            <a:r>
              <a:rPr lang="en-US" altLang="he-IL" sz="2000" dirty="0">
                <a:solidFill>
                  <a:srgbClr val="0000FF"/>
                </a:solidFill>
                <a:latin typeface="Times New Roman" pitchFamily="18" charset="0"/>
                <a:cs typeface="Times New Roman" pitchFamily="18" charset="0"/>
              </a:rPr>
              <a:t> Foo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[3];</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bar;</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Foo;</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Foo 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("start\n");</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6;</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%d\n",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&lt;3;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i+1;</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[0] +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[1];</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[2] = %d\n",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[2]);</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%d\n",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17</a:t>
            </a:fld>
            <a:endParaRPr lang="he-IL"/>
          </a:p>
        </p:txBody>
      </p:sp>
    </p:spTree>
    <p:extLst>
      <p:ext uri="{BB962C8B-B14F-4D97-AF65-F5344CB8AC3E}">
        <p14:creationId xmlns:p14="http://schemas.microsoft.com/office/powerpoint/2010/main" val="276644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Ex1.c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18</a:t>
            </a:fld>
            <a:endParaRPr lang="en-US"/>
          </a:p>
        </p:txBody>
      </p:sp>
      <p:sp>
        <p:nvSpPr>
          <p:cNvPr id="4" name="מציין מיקום תוכן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34294"/>
            <a:ext cx="64008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24944"/>
            <a:ext cx="7810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37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Ex2.c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#include&lt;</a:t>
            </a:r>
            <a:r>
              <a:rPr lang="en-US" altLang="he-IL" sz="1800" dirty="0" err="1">
                <a:solidFill>
                  <a:srgbClr val="0000FF"/>
                </a:solidFill>
                <a:latin typeface="Times New Roman" pitchFamily="18" charset="0"/>
                <a:cs typeface="Times New Roman" pitchFamily="18" charset="0"/>
              </a:rPr>
              <a:t>stdlib.h</a:t>
            </a:r>
            <a:r>
              <a:rPr lang="en-US" altLang="he-IL" sz="18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#include&lt;</a:t>
            </a:r>
            <a:r>
              <a:rPr lang="en-US" altLang="he-IL" sz="1800" dirty="0" err="1">
                <a:solidFill>
                  <a:srgbClr val="0000FF"/>
                </a:solidFill>
                <a:latin typeface="Times New Roman" pitchFamily="18" charset="0"/>
                <a:cs typeface="Times New Roman" pitchFamily="18" charset="0"/>
              </a:rPr>
              <a:t>stdio.h</a:t>
            </a:r>
            <a:r>
              <a:rPr lang="en-US" altLang="he-IL" sz="18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void foo(</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n)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 = (</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malloc</a:t>
            </a:r>
            <a:r>
              <a:rPr lang="en-US" altLang="he-IL" sz="1800" dirty="0">
                <a:solidFill>
                  <a:srgbClr val="0000FF"/>
                </a:solidFill>
                <a:latin typeface="Times New Roman" pitchFamily="18" charset="0"/>
                <a:cs typeface="Times New Roman" pitchFamily="18" charset="0"/>
              </a:rPr>
              <a:t>(n*</a:t>
            </a:r>
            <a:r>
              <a:rPr lang="en-US" altLang="he-IL" sz="1800" dirty="0" err="1">
                <a:solidFill>
                  <a:srgbClr val="0000FF"/>
                </a:solidFill>
                <a:latin typeface="Times New Roman" pitchFamily="18" charset="0"/>
                <a:cs typeface="Times New Roman" pitchFamily="18" charset="0"/>
              </a:rPr>
              <a:t>sizeof</a:t>
            </a:r>
            <a:r>
              <a:rPr lang="en-US" altLang="he-IL" sz="1800" dirty="0">
                <a:solidFill>
                  <a:srgbClr val="0000FF"/>
                </a:solidFill>
                <a:latin typeface="Times New Roman" pitchFamily="18" charset="0"/>
                <a:cs typeface="Times New Roman" pitchFamily="18" charset="0"/>
              </a:rPr>
              <a:t>(</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a[0] = 1;</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("a[0] = 1\n");</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a[1] = 1;</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("a[1] = 1\n");</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for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=2;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&lt;=n;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 a[i-1] + a[i-2];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("a[%d] = %d\n",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a[</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free(a);</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main(</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argc</a:t>
            </a:r>
            <a:r>
              <a:rPr lang="en-US" altLang="he-IL" sz="1800" dirty="0">
                <a:solidFill>
                  <a:srgbClr val="0000FF"/>
                </a:solidFill>
                <a:latin typeface="Times New Roman" pitchFamily="18" charset="0"/>
                <a:cs typeface="Times New Roman" pitchFamily="18" charset="0"/>
              </a:rPr>
              <a:t>, char *</a:t>
            </a:r>
            <a:r>
              <a:rPr lang="en-US" altLang="he-IL" sz="1800" dirty="0" err="1">
                <a:solidFill>
                  <a:srgbClr val="0000FF"/>
                </a:solidFill>
                <a:latin typeface="Times New Roman" pitchFamily="18" charset="0"/>
                <a:cs typeface="Times New Roman" pitchFamily="18" charset="0"/>
              </a:rPr>
              <a:t>argv</a:t>
            </a: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foo(10);</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19</a:t>
            </a:fld>
            <a:endParaRPr lang="he-IL"/>
          </a:p>
        </p:txBody>
      </p:sp>
    </p:spTree>
    <p:extLst>
      <p:ext uri="{BB962C8B-B14F-4D97-AF65-F5344CB8AC3E}">
        <p14:creationId xmlns:p14="http://schemas.microsoft.com/office/powerpoint/2010/main" val="140921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Today’s Plan</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a:t>
            </a:fld>
            <a:endParaRPr lang="he-IL" dirty="0"/>
          </a:p>
        </p:txBody>
      </p:sp>
      <p:sp>
        <p:nvSpPr>
          <p:cNvPr id="4" name="מציין מיקום תוכן 3"/>
          <p:cNvSpPr>
            <a:spLocks noGrp="1"/>
          </p:cNvSpPr>
          <p:nvPr>
            <p:ph sz="quarter" idx="1"/>
          </p:nvPr>
        </p:nvSpPr>
        <p:spPr/>
        <p:txBody>
          <a:bodyPr/>
          <a:lstStyle/>
          <a:p>
            <a:pPr algn="l" rtl="0"/>
            <a:r>
              <a:rPr lang="en-US" dirty="0"/>
              <a:t>Administrations</a:t>
            </a:r>
          </a:p>
          <a:p>
            <a:pPr algn="l" rtl="0"/>
            <a:r>
              <a:rPr lang="en-US" dirty="0" err="1"/>
              <a:t>Nand</a:t>
            </a:r>
            <a:r>
              <a:rPr lang="en-US" dirty="0"/>
              <a:t> Review</a:t>
            </a:r>
          </a:p>
          <a:p>
            <a:pPr algn="l" rtl="0"/>
            <a:r>
              <a:rPr lang="en-US" dirty="0" err="1"/>
              <a:t>Valgrind</a:t>
            </a:r>
            <a:endParaRPr lang="en-US" dirty="0"/>
          </a:p>
          <a:p>
            <a:pPr algn="l" rtl="0"/>
            <a:r>
              <a:rPr lang="en-US" dirty="0"/>
              <a:t>GDB</a:t>
            </a:r>
          </a:p>
          <a:p>
            <a:pPr algn="l" rtl="0"/>
            <a:r>
              <a:rPr lang="en-US" dirty="0" err="1"/>
              <a:t>Clion</a:t>
            </a:r>
            <a:endParaRPr lang="en-US" dirty="0"/>
          </a:p>
          <a:p>
            <a:pPr algn="l" rtl="0"/>
            <a:r>
              <a:rPr lang="en-US" dirty="0"/>
              <a:t>Virtualization</a:t>
            </a:r>
          </a:p>
          <a:p>
            <a:pPr algn="l" rtl="0"/>
            <a:r>
              <a:rPr lang="en-US" dirty="0" err="1"/>
              <a:t>Strace</a:t>
            </a:r>
            <a:endParaRPr lang="en-US" dirty="0"/>
          </a:p>
        </p:txBody>
      </p:sp>
    </p:spTree>
    <p:extLst>
      <p:ext uri="{BB962C8B-B14F-4D97-AF65-F5344CB8AC3E}">
        <p14:creationId xmlns:p14="http://schemas.microsoft.com/office/powerpoint/2010/main" val="132185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Ex2.c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20</a:t>
            </a:fld>
            <a:endParaRPr lang="en-US"/>
          </a:p>
        </p:txBody>
      </p:sp>
      <p:sp>
        <p:nvSpPr>
          <p:cNvPr id="4" name="מציין מיקום תוכן 3"/>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43202"/>
            <a:ext cx="64770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04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Ex2.c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21</a:t>
            </a:fld>
            <a:endParaRPr lang="en-US"/>
          </a:p>
        </p:txBody>
      </p:sp>
      <p:sp>
        <p:nvSpPr>
          <p:cNvPr id="4" name="מציין מיקום תוכן 3"/>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9290"/>
            <a:ext cx="6192688" cy="654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95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Ex3.c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void foo(</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n)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 =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malloc</a:t>
            </a:r>
            <a:r>
              <a:rPr lang="en-US" altLang="he-IL" sz="2000" dirty="0">
                <a:solidFill>
                  <a:srgbClr val="0000FF"/>
                </a:solidFill>
                <a:latin typeface="Times New Roman" pitchFamily="18" charset="0"/>
                <a:cs typeface="Times New Roman" pitchFamily="18" charset="0"/>
              </a:rPr>
              <a:t>(n*</a:t>
            </a:r>
            <a:r>
              <a:rPr lang="en-US" altLang="he-IL" sz="2000" dirty="0" err="1">
                <a:solidFill>
                  <a:srgbClr val="0000FF"/>
                </a:solidFill>
                <a:latin typeface="Times New Roman" pitchFamily="18" charset="0"/>
                <a:cs typeface="Times New Roman" pitchFamily="18" charset="0"/>
              </a:rPr>
              <a:t>sizeof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&lt;n;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("a[%d] = %d\n",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foo(10);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22</a:t>
            </a:fld>
            <a:endParaRPr lang="he-IL"/>
          </a:p>
        </p:txBody>
      </p:sp>
    </p:spTree>
    <p:extLst>
      <p:ext uri="{BB962C8B-B14F-4D97-AF65-F5344CB8AC3E}">
        <p14:creationId xmlns:p14="http://schemas.microsoft.com/office/powerpoint/2010/main" val="25920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Ex3.c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23</a:t>
            </a:fld>
            <a:endParaRPr lang="en-US"/>
          </a:p>
        </p:txBody>
      </p:sp>
      <p:sp>
        <p:nvSpPr>
          <p:cNvPr id="4" name="מציין מיקום תוכן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65722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27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Ex3.c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24</a:t>
            </a:fld>
            <a:endParaRPr lang="en-US"/>
          </a:p>
        </p:txBody>
      </p:sp>
      <p:sp>
        <p:nvSpPr>
          <p:cNvPr id="4" name="מציין מיקום תוכן 3"/>
          <p:cNvSpPr>
            <a:spLocks noGrp="1"/>
          </p:cNvSpPr>
          <p:nvPr>
            <p:ph sz="quarter"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7772400"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26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Ex4.c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#define DIM 1000000</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float *a;</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 = (float*) </a:t>
            </a:r>
            <a:r>
              <a:rPr lang="en-US" altLang="he-IL" sz="2000" dirty="0" err="1">
                <a:solidFill>
                  <a:srgbClr val="0000FF"/>
                </a:solidFill>
                <a:latin typeface="Times New Roman" pitchFamily="18" charset="0"/>
                <a:cs typeface="Times New Roman" pitchFamily="18" charset="0"/>
              </a:rPr>
              <a:t>malloc</a:t>
            </a:r>
            <a:r>
              <a:rPr lang="en-US" altLang="he-IL" sz="2000" dirty="0">
                <a:solidFill>
                  <a:srgbClr val="0000FF"/>
                </a:solidFill>
                <a:latin typeface="Times New Roman" pitchFamily="18" charset="0"/>
                <a:cs typeface="Times New Roman" pitchFamily="18" charset="0"/>
              </a:rPr>
              <a:t>(DIM*</a:t>
            </a:r>
            <a:r>
              <a:rPr lang="en-US" altLang="he-IL" sz="2000" dirty="0" err="1">
                <a:solidFill>
                  <a:srgbClr val="0000FF"/>
                </a:solidFill>
                <a:latin typeface="Times New Roman" pitchFamily="18" charset="0"/>
                <a:cs typeface="Times New Roman" pitchFamily="18" charset="0"/>
              </a:rPr>
              <a:t>sizeof</a:t>
            </a:r>
            <a:r>
              <a:rPr lang="en-US" altLang="he-IL" sz="2000" dirty="0">
                <a:solidFill>
                  <a:srgbClr val="0000FF"/>
                </a:solidFill>
                <a:latin typeface="Times New Roman" pitchFamily="18" charset="0"/>
                <a:cs typeface="Times New Roman" pitchFamily="18" charset="0"/>
              </a:rPr>
              <a:t>(float));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&lt;DIM;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if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DIM-1000) {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%d", (DIM-1000));		a[</a:t>
            </a:r>
            <a:r>
              <a:rPr lang="en-US" altLang="he-IL" sz="2000" dirty="0" err="1">
                <a:solidFill>
                  <a:srgbClr val="0000FF"/>
                </a:solidFill>
                <a:latin typeface="Times New Roman" pitchFamily="18" charset="0"/>
                <a:cs typeface="Times New Roman" pitchFamily="18" charset="0"/>
              </a:rPr>
              <a:t>DIM+i</a:t>
            </a:r>
            <a:r>
              <a:rPr lang="en-US" altLang="he-IL" sz="2000" dirty="0">
                <a:solidFill>
                  <a:srgbClr val="0000FF"/>
                </a:solidFill>
                <a:latin typeface="Times New Roman" pitchFamily="18" charset="0"/>
                <a:cs typeface="Times New Roman" pitchFamily="18" charset="0"/>
              </a:rPr>
              <a:t>] =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a[DIM-1] =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("Done");</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free(a);</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25</a:t>
            </a:fld>
            <a:endParaRPr lang="he-IL"/>
          </a:p>
        </p:txBody>
      </p:sp>
    </p:spTree>
    <p:extLst>
      <p:ext uri="{BB962C8B-B14F-4D97-AF65-F5344CB8AC3E}">
        <p14:creationId xmlns:p14="http://schemas.microsoft.com/office/powerpoint/2010/main" val="378687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Ex4.c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26</a:t>
            </a:fld>
            <a:endParaRPr lang="en-US"/>
          </a:p>
        </p:txBody>
      </p:sp>
      <p:sp>
        <p:nvSpPr>
          <p:cNvPr id="4" name="מציין מיקום תוכן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70580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150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Ex4.c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27</a:t>
            </a:fld>
            <a:endParaRPr lang="en-US"/>
          </a:p>
        </p:txBody>
      </p:sp>
      <p:sp>
        <p:nvSpPr>
          <p:cNvPr id="4" name="מציין מיקום תוכן 3"/>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7582"/>
            <a:ext cx="7344816" cy="648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27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Ex5.c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#include&lt;</a:t>
            </a:r>
            <a:r>
              <a:rPr lang="en-US" altLang="he-IL" sz="1800" dirty="0" err="1">
                <a:solidFill>
                  <a:srgbClr val="0000FF"/>
                </a:solidFill>
                <a:latin typeface="Times New Roman" pitchFamily="18" charset="0"/>
                <a:cs typeface="Times New Roman" pitchFamily="18" charset="0"/>
              </a:rPr>
              <a:t>stdlib.h</a:t>
            </a:r>
            <a:r>
              <a:rPr lang="en-US" altLang="he-IL" sz="18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#include&lt;</a:t>
            </a:r>
            <a:r>
              <a:rPr lang="en-US" altLang="he-IL" sz="1800" dirty="0" err="1">
                <a:solidFill>
                  <a:srgbClr val="0000FF"/>
                </a:solidFill>
                <a:latin typeface="Times New Roman" pitchFamily="18" charset="0"/>
                <a:cs typeface="Times New Roman" pitchFamily="18" charset="0"/>
              </a:rPr>
              <a:t>stdio.h</a:t>
            </a:r>
            <a:r>
              <a:rPr lang="en-US" altLang="he-IL" sz="18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#define DIM 1000000</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main(</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argc</a:t>
            </a:r>
            <a:r>
              <a:rPr lang="en-US" altLang="he-IL" sz="1800" dirty="0">
                <a:solidFill>
                  <a:srgbClr val="0000FF"/>
                </a:solidFill>
                <a:latin typeface="Times New Roman" pitchFamily="18" charset="0"/>
                <a:cs typeface="Times New Roman" pitchFamily="18" charset="0"/>
              </a:rPr>
              <a:t>, char *</a:t>
            </a:r>
            <a:r>
              <a:rPr lang="en-US" altLang="he-IL" sz="1800" dirty="0" err="1">
                <a:solidFill>
                  <a:srgbClr val="0000FF"/>
                </a:solidFill>
                <a:latin typeface="Times New Roman" pitchFamily="18" charset="0"/>
                <a:cs typeface="Times New Roman" pitchFamily="18" charset="0"/>
              </a:rPr>
              <a:t>argv</a:t>
            </a: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float *a;</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int</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 = (float*) </a:t>
            </a:r>
            <a:r>
              <a:rPr lang="en-US" altLang="he-IL" sz="1800" dirty="0" err="1">
                <a:solidFill>
                  <a:srgbClr val="0000FF"/>
                </a:solidFill>
                <a:latin typeface="Times New Roman" pitchFamily="18" charset="0"/>
                <a:cs typeface="Times New Roman" pitchFamily="18" charset="0"/>
              </a:rPr>
              <a:t>malloc</a:t>
            </a:r>
            <a:r>
              <a:rPr lang="en-US" altLang="he-IL" sz="1800" dirty="0">
                <a:solidFill>
                  <a:srgbClr val="0000FF"/>
                </a:solidFill>
                <a:latin typeface="Times New Roman" pitchFamily="18" charset="0"/>
                <a:cs typeface="Times New Roman" pitchFamily="18" charset="0"/>
              </a:rPr>
              <a:t>(DIM*</a:t>
            </a:r>
            <a:r>
              <a:rPr lang="en-US" altLang="he-IL" sz="1800" dirty="0" err="1">
                <a:solidFill>
                  <a:srgbClr val="0000FF"/>
                </a:solidFill>
                <a:latin typeface="Times New Roman" pitchFamily="18" charset="0"/>
                <a:cs typeface="Times New Roman" pitchFamily="18" charset="0"/>
              </a:rPr>
              <a:t>sizeof</a:t>
            </a:r>
            <a:r>
              <a:rPr lang="en-US" altLang="he-IL" sz="1800" dirty="0">
                <a:solidFill>
                  <a:srgbClr val="0000FF"/>
                </a:solidFill>
                <a:latin typeface="Times New Roman" pitchFamily="18" charset="0"/>
                <a:cs typeface="Times New Roman" pitchFamily="18" charset="0"/>
              </a:rPr>
              <a:t>(float));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("~1 ");</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for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=0;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&lt;DIM;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if (</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 DIM-1000) {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 %d", (DIM-1000));		a[</a:t>
            </a:r>
            <a:r>
              <a:rPr lang="en-US" altLang="he-IL" sz="1800" dirty="0" err="1">
                <a:solidFill>
                  <a:srgbClr val="0000FF"/>
                </a:solidFill>
                <a:latin typeface="Times New Roman" pitchFamily="18" charset="0"/>
                <a:cs typeface="Times New Roman" pitchFamily="18" charset="0"/>
              </a:rPr>
              <a:t>DIM+i</a:t>
            </a:r>
            <a:r>
              <a:rPr lang="en-US" altLang="he-IL" sz="1800" dirty="0">
                <a:solidFill>
                  <a:srgbClr val="0000FF"/>
                </a:solidFill>
                <a:latin typeface="Times New Roman" pitchFamily="18" charset="0"/>
                <a:cs typeface="Times New Roman" pitchFamily="18" charset="0"/>
              </a:rPr>
              <a:t>] = a[</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a[DIM-1] = a[</a:t>
            </a:r>
            <a:r>
              <a:rPr lang="en-US" altLang="he-IL" sz="1800" dirty="0" err="1">
                <a:solidFill>
                  <a:srgbClr val="0000FF"/>
                </a:solidFill>
                <a:latin typeface="Times New Roman" pitchFamily="18" charset="0"/>
                <a:cs typeface="Times New Roman" pitchFamily="18" charset="0"/>
              </a:rPr>
              <a:t>i</a:t>
            </a: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 ~2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p>
          <a:p>
            <a:pPr>
              <a:lnSpc>
                <a:spcPct val="70000"/>
              </a:lnSpc>
              <a:spcBef>
                <a:spcPts val="525"/>
              </a:spcBef>
              <a:buClrTx/>
              <a:buNone/>
            </a:pPr>
            <a:endParaRPr lang="en-US" altLang="he-IL" sz="18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("a[0] = %f\n", a[0]);	</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a:t>
            </a:r>
            <a:r>
              <a:rPr lang="en-US" altLang="he-IL" sz="1800" dirty="0" err="1">
                <a:solidFill>
                  <a:srgbClr val="0000FF"/>
                </a:solidFill>
                <a:latin typeface="Times New Roman" pitchFamily="18" charset="0"/>
                <a:cs typeface="Times New Roman" pitchFamily="18" charset="0"/>
              </a:rPr>
              <a:t>printf</a:t>
            </a:r>
            <a:r>
              <a:rPr lang="en-US" altLang="he-IL" sz="1800" dirty="0">
                <a:solidFill>
                  <a:srgbClr val="0000FF"/>
                </a:solidFill>
                <a:latin typeface="Times New Roman" pitchFamily="18" charset="0"/>
                <a:cs typeface="Times New Roman" pitchFamily="18" charset="0"/>
              </a:rPr>
              <a:t>("Done");</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free(a);</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18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28</a:t>
            </a:fld>
            <a:endParaRPr lang="he-IL"/>
          </a:p>
        </p:txBody>
      </p:sp>
    </p:spTree>
    <p:extLst>
      <p:ext uri="{BB962C8B-B14F-4D97-AF65-F5344CB8AC3E}">
        <p14:creationId xmlns:p14="http://schemas.microsoft.com/office/powerpoint/2010/main" val="721545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Ex5.c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29</a:t>
            </a:fld>
            <a:endParaRPr lang="en-US"/>
          </a:p>
        </p:txBody>
      </p:sp>
      <p:sp>
        <p:nvSpPr>
          <p:cNvPr id="4" name="מציין מיקום תוכן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66294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1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a:t>
            </a:fld>
            <a:endParaRPr lang="he-IL"/>
          </a:p>
        </p:txBody>
      </p:sp>
      <p:sp>
        <p:nvSpPr>
          <p:cNvPr id="5" name="כותרת 4"/>
          <p:cNvSpPr>
            <a:spLocks noGrp="1"/>
          </p:cNvSpPr>
          <p:nvPr>
            <p:ph type="ctrTitle"/>
          </p:nvPr>
        </p:nvSpPr>
        <p:spPr/>
        <p:txBody>
          <a:bodyPr/>
          <a:lstStyle/>
          <a:p>
            <a:r>
              <a:rPr lang="en-US" dirty="0"/>
              <a:t>Administrations</a:t>
            </a:r>
          </a:p>
        </p:txBody>
      </p:sp>
    </p:spTree>
    <p:extLst>
      <p:ext uri="{BB962C8B-B14F-4D97-AF65-F5344CB8AC3E}">
        <p14:creationId xmlns:p14="http://schemas.microsoft.com/office/powerpoint/2010/main" val="170485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Ex5.c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30</a:t>
            </a:fld>
            <a:endParaRPr lang="en-US"/>
          </a:p>
        </p:txBody>
      </p:sp>
      <p:sp>
        <p:nvSpPr>
          <p:cNvPr id="4" name="מציין מיקום תוכן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2193"/>
            <a:ext cx="7416823" cy="652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914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Ex6.c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#include&lt;</a:t>
            </a:r>
            <a:r>
              <a:rPr lang="en-US" altLang="he-IL" sz="1600" dirty="0" err="1">
                <a:solidFill>
                  <a:srgbClr val="0000FF"/>
                </a:solidFill>
                <a:latin typeface="Times New Roman" pitchFamily="18" charset="0"/>
                <a:cs typeface="Times New Roman" pitchFamily="18" charset="0"/>
              </a:rPr>
              <a:t>stdlib.h</a:t>
            </a:r>
            <a:r>
              <a:rPr lang="en-US" altLang="he-IL" sz="16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#include&lt;</a:t>
            </a:r>
            <a:r>
              <a:rPr lang="en-US" altLang="he-IL" sz="1600" dirty="0" err="1">
                <a:solidFill>
                  <a:srgbClr val="0000FF"/>
                </a:solidFill>
                <a:latin typeface="Times New Roman" pitchFamily="18" charset="0"/>
                <a:cs typeface="Times New Roman" pitchFamily="18" charset="0"/>
              </a:rPr>
              <a:t>stdio.h</a:t>
            </a:r>
            <a:r>
              <a:rPr lang="en-US" altLang="he-IL" sz="16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#define DIM 1000000</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main(</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argc</a:t>
            </a:r>
            <a:r>
              <a:rPr lang="en-US" altLang="he-IL" sz="1600" dirty="0">
                <a:solidFill>
                  <a:srgbClr val="0000FF"/>
                </a:solidFill>
                <a:latin typeface="Times New Roman" pitchFamily="18" charset="0"/>
                <a:cs typeface="Times New Roman" pitchFamily="18" charset="0"/>
              </a:rPr>
              <a:t>, char *</a:t>
            </a:r>
            <a:r>
              <a:rPr lang="en-US" altLang="he-IL" sz="1600" dirty="0" err="1">
                <a:solidFill>
                  <a:srgbClr val="0000FF"/>
                </a:solidFill>
                <a:latin typeface="Times New Roman" pitchFamily="18" charset="0"/>
                <a:cs typeface="Times New Roman" pitchFamily="18" charset="0"/>
              </a:rPr>
              <a:t>argv</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float *a;</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 = (float*) </a:t>
            </a:r>
            <a:r>
              <a:rPr lang="en-US" altLang="he-IL" sz="1600" dirty="0" err="1">
                <a:solidFill>
                  <a:srgbClr val="0000FF"/>
                </a:solidFill>
                <a:latin typeface="Times New Roman" pitchFamily="18" charset="0"/>
                <a:cs typeface="Times New Roman" pitchFamily="18" charset="0"/>
              </a:rPr>
              <a:t>malloc</a:t>
            </a:r>
            <a:r>
              <a:rPr lang="en-US" altLang="he-IL" sz="1600" dirty="0">
                <a:solidFill>
                  <a:srgbClr val="0000FF"/>
                </a:solidFill>
                <a:latin typeface="Times New Roman" pitchFamily="18" charset="0"/>
                <a:cs typeface="Times New Roman" pitchFamily="18" charset="0"/>
              </a:rPr>
              <a:t>(DIM*</a:t>
            </a:r>
            <a:r>
              <a:rPr lang="en-US" altLang="he-IL" sz="1600" dirty="0" err="1">
                <a:solidFill>
                  <a:srgbClr val="0000FF"/>
                </a:solidFill>
                <a:latin typeface="Times New Roman" pitchFamily="18" charset="0"/>
                <a:cs typeface="Times New Roman" pitchFamily="18" charset="0"/>
              </a:rPr>
              <a:t>sizeof</a:t>
            </a:r>
            <a:r>
              <a:rPr lang="en-US" altLang="he-IL" sz="1600" dirty="0">
                <a:solidFill>
                  <a:srgbClr val="0000FF"/>
                </a:solidFill>
                <a:latin typeface="Times New Roman" pitchFamily="18" charset="0"/>
                <a:cs typeface="Times New Roman" pitchFamily="18" charset="0"/>
              </a:rPr>
              <a:t>(float));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("~1 ");	</a:t>
            </a:r>
            <a:r>
              <a:rPr lang="en-US" altLang="he-IL" sz="1600" dirty="0" err="1">
                <a:solidFill>
                  <a:srgbClr val="0000FF"/>
                </a:solidFill>
                <a:latin typeface="Times New Roman" pitchFamily="18" charset="0"/>
                <a:cs typeface="Times New Roman" pitchFamily="18" charset="0"/>
              </a:rPr>
              <a:t>fflush</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stdout</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for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=0;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&lt;DIM;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if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 DIM-1000) {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 %d", (DIM-1000));			</a:t>
            </a:r>
            <a:r>
              <a:rPr lang="en-US" altLang="he-IL" sz="1600" dirty="0" err="1">
                <a:solidFill>
                  <a:srgbClr val="0000FF"/>
                </a:solidFill>
                <a:latin typeface="Times New Roman" pitchFamily="18" charset="0"/>
                <a:cs typeface="Times New Roman" pitchFamily="18" charset="0"/>
              </a:rPr>
              <a:t>fflush</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stdout</a:t>
            </a:r>
            <a:r>
              <a:rPr lang="en-US" altLang="he-IL" sz="1600" dirty="0">
                <a:solidFill>
                  <a:srgbClr val="0000FF"/>
                </a:solidFill>
                <a:latin typeface="Times New Roman" pitchFamily="18" charset="0"/>
                <a:cs typeface="Times New Roman" pitchFamily="18" charset="0"/>
              </a:rPr>
              <a:t>);				a[</a:t>
            </a:r>
            <a:r>
              <a:rPr lang="en-US" altLang="he-IL" sz="1600" dirty="0" err="1">
                <a:solidFill>
                  <a:srgbClr val="0000FF"/>
                </a:solidFill>
                <a:latin typeface="Times New Roman" pitchFamily="18" charset="0"/>
                <a:cs typeface="Times New Roman" pitchFamily="18" charset="0"/>
              </a:rPr>
              <a:t>DIM+i</a:t>
            </a:r>
            <a:r>
              <a:rPr lang="en-US" altLang="he-IL" sz="1600" dirty="0">
                <a:solidFill>
                  <a:srgbClr val="0000FF"/>
                </a:solidFill>
                <a:latin typeface="Times New Roman" pitchFamily="18" charset="0"/>
                <a:cs typeface="Times New Roman" pitchFamily="18" charset="0"/>
              </a:rPr>
              <a:t>] = a[</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a[DIM-1] = a[</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 ~2 ");	</a:t>
            </a:r>
            <a:r>
              <a:rPr lang="en-US" altLang="he-IL" sz="1600" dirty="0" err="1">
                <a:solidFill>
                  <a:srgbClr val="0000FF"/>
                </a:solidFill>
                <a:latin typeface="Times New Roman" pitchFamily="18" charset="0"/>
                <a:cs typeface="Times New Roman" pitchFamily="18" charset="0"/>
              </a:rPr>
              <a:t>fflush</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stdout</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("a[0] = %f\n", a[0]);	</a:t>
            </a:r>
            <a:r>
              <a:rPr lang="en-US" altLang="he-IL" sz="1600" dirty="0" err="1">
                <a:solidFill>
                  <a:srgbClr val="0000FF"/>
                </a:solidFill>
                <a:latin typeface="Times New Roman" pitchFamily="18" charset="0"/>
                <a:cs typeface="Times New Roman" pitchFamily="18" charset="0"/>
              </a:rPr>
              <a:t>fflush</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stdout</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("Done");</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free(a);</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31</a:t>
            </a:fld>
            <a:endParaRPr lang="he-IL"/>
          </a:p>
        </p:txBody>
      </p:sp>
    </p:spTree>
    <p:extLst>
      <p:ext uri="{BB962C8B-B14F-4D97-AF65-F5344CB8AC3E}">
        <p14:creationId xmlns:p14="http://schemas.microsoft.com/office/powerpoint/2010/main" val="1330517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Ex6.c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32</a:t>
            </a:fld>
            <a:endParaRPr lang="en-US"/>
          </a:p>
        </p:txBody>
      </p:sp>
      <p:sp>
        <p:nvSpPr>
          <p:cNvPr id="4" name="מציין מיקום תוכן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70675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08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Ex6.c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33</a:t>
            </a:fld>
            <a:endParaRPr lang="en-US"/>
          </a:p>
        </p:txBody>
      </p:sp>
      <p:sp>
        <p:nvSpPr>
          <p:cNvPr id="4" name="מציין מיקום תוכן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0984"/>
            <a:ext cx="7344816" cy="6486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765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Ex7.c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#define DIM 1000000</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float *a;</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 = (float*) </a:t>
            </a:r>
            <a:r>
              <a:rPr lang="en-US" altLang="he-IL" sz="2000" dirty="0" err="1">
                <a:solidFill>
                  <a:srgbClr val="0000FF"/>
                </a:solidFill>
                <a:latin typeface="Times New Roman" pitchFamily="18" charset="0"/>
                <a:cs typeface="Times New Roman" pitchFamily="18" charset="0"/>
              </a:rPr>
              <a:t>malloc</a:t>
            </a:r>
            <a:r>
              <a:rPr lang="en-US" altLang="he-IL" sz="2000" dirty="0">
                <a:solidFill>
                  <a:srgbClr val="0000FF"/>
                </a:solidFill>
                <a:latin typeface="Times New Roman" pitchFamily="18" charset="0"/>
                <a:cs typeface="Times New Roman" pitchFamily="18" charset="0"/>
              </a:rPr>
              <a:t>(DIM*</a:t>
            </a:r>
            <a:r>
              <a:rPr lang="en-US" altLang="he-IL" sz="2000" dirty="0" err="1">
                <a:solidFill>
                  <a:srgbClr val="0000FF"/>
                </a:solidFill>
                <a:latin typeface="Times New Roman" pitchFamily="18" charset="0"/>
                <a:cs typeface="Times New Roman" pitchFamily="18" charset="0"/>
              </a:rPr>
              <a:t>sizeof</a:t>
            </a:r>
            <a:r>
              <a:rPr lang="en-US" altLang="he-IL" sz="2000" dirty="0">
                <a:solidFill>
                  <a:srgbClr val="0000FF"/>
                </a:solidFill>
                <a:latin typeface="Times New Roman" pitchFamily="18" charset="0"/>
                <a:cs typeface="Times New Roman" pitchFamily="18" charset="0"/>
              </a:rPr>
              <a:t>(float));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&lt;DIM;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if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DIM-1000) {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%d\n", (DIM-1000));		a[</a:t>
            </a:r>
            <a:r>
              <a:rPr lang="en-US" altLang="he-IL" sz="2000" dirty="0" err="1">
                <a:solidFill>
                  <a:srgbClr val="0000FF"/>
                </a:solidFill>
                <a:latin typeface="Times New Roman" pitchFamily="18" charset="0"/>
                <a:cs typeface="Times New Roman" pitchFamily="18" charset="0"/>
              </a:rPr>
              <a:t>DIM+i</a:t>
            </a:r>
            <a:r>
              <a:rPr lang="en-US" altLang="he-IL" sz="2000" dirty="0">
                <a:solidFill>
                  <a:srgbClr val="0000FF"/>
                </a:solidFill>
                <a:latin typeface="Times New Roman" pitchFamily="18" charset="0"/>
                <a:cs typeface="Times New Roman" pitchFamily="18" charset="0"/>
              </a:rPr>
              <a:t>] =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a[DIM-1] = a[</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("Done\n");</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free(a);</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34</a:t>
            </a:fld>
            <a:endParaRPr lang="he-IL"/>
          </a:p>
        </p:txBody>
      </p:sp>
    </p:spTree>
    <p:extLst>
      <p:ext uri="{BB962C8B-B14F-4D97-AF65-F5344CB8AC3E}">
        <p14:creationId xmlns:p14="http://schemas.microsoft.com/office/powerpoint/2010/main" val="4005654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Ex7.c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35</a:t>
            </a:fld>
            <a:endParaRPr lang="en-US"/>
          </a:p>
        </p:txBody>
      </p:sp>
      <p:sp>
        <p:nvSpPr>
          <p:cNvPr id="4" name="מציין מיקום תוכן 3"/>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68103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96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Ex7.c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36</a:t>
            </a:fld>
            <a:endParaRPr lang="en-US"/>
          </a:p>
        </p:txBody>
      </p:sp>
      <p:sp>
        <p:nvSpPr>
          <p:cNvPr id="4" name="מציין מיקום תוכן 3"/>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2901"/>
            <a:ext cx="7128792" cy="646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18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Ex8.c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y;</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y += 1;</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("Done\n");</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37</a:t>
            </a:fld>
            <a:endParaRPr lang="he-IL"/>
          </a:p>
        </p:txBody>
      </p:sp>
    </p:spTree>
    <p:extLst>
      <p:ext uri="{BB962C8B-B14F-4D97-AF65-F5344CB8AC3E}">
        <p14:creationId xmlns:p14="http://schemas.microsoft.com/office/powerpoint/2010/main" val="2981860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Ex8.c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38</a:t>
            </a:fld>
            <a:endParaRPr lang="en-US"/>
          </a:p>
        </p:txBody>
      </p:sp>
      <p:sp>
        <p:nvSpPr>
          <p:cNvPr id="4" name="מציין מיקום תוכן 3"/>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797242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897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Ex9.c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arrLen</a:t>
            </a:r>
            <a:r>
              <a:rPr lang="en-US" altLang="he-IL" sz="2000" dirty="0">
                <a:solidFill>
                  <a:srgbClr val="0000FF"/>
                </a:solidFill>
                <a:latin typeface="Times New Roman" pitchFamily="18" charset="0"/>
                <a:cs typeface="Times New Roman" pitchFamily="18" charset="0"/>
              </a:rPr>
              <a:t> = 10;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malloc</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arrLen</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sizeof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a:t>
            </a:r>
            <a:r>
              <a:rPr lang="en-US" altLang="he-IL" sz="2000" dirty="0" err="1">
                <a:solidFill>
                  <a:srgbClr val="0000FF"/>
                </a:solidFill>
                <a:latin typeface="Times New Roman" pitchFamily="18" charset="0"/>
                <a:cs typeface="Times New Roman" pitchFamily="18" charset="0"/>
              </a:rPr>
              <a:t>arrLen</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free(</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a:t>
            </a:r>
            <a:r>
              <a:rPr lang="en-US" altLang="he-IL" sz="2000" dirty="0" err="1">
                <a:solidFill>
                  <a:srgbClr val="0000FF"/>
                </a:solidFill>
                <a:latin typeface="Times New Roman" pitchFamily="18" charset="0"/>
                <a:cs typeface="Times New Roman" pitchFamily="18" charset="0"/>
              </a:rPr>
              <a:t>arrLen</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*2;</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("Done\n");</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39</a:t>
            </a:fld>
            <a:endParaRPr lang="he-IL"/>
          </a:p>
        </p:txBody>
      </p:sp>
    </p:spTree>
    <p:extLst>
      <p:ext uri="{BB962C8B-B14F-4D97-AF65-F5344CB8AC3E}">
        <p14:creationId xmlns:p14="http://schemas.microsoft.com/office/powerpoint/2010/main" val="222915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כותרת 1"/>
          <p:cNvSpPr>
            <a:spLocks noGrp="1"/>
          </p:cNvSpPr>
          <p:nvPr>
            <p:ph type="title"/>
          </p:nvPr>
        </p:nvSpPr>
        <p:spPr/>
        <p:txBody>
          <a:bodyPr/>
          <a:lstStyle/>
          <a:p>
            <a:pPr algn="r">
              <a:defRPr/>
            </a:pPr>
            <a:r>
              <a:rPr lang="he-IL" altLang="he-IL" b="1" dirty="0">
                <a:solidFill>
                  <a:schemeClr val="accent3"/>
                </a:solidFill>
                <a:effectLst>
                  <a:outerShdw blurRad="38100" dist="38100" dir="2700000" algn="tl">
                    <a:srgbClr val="C0C0C0"/>
                  </a:outerShdw>
                </a:effectLst>
                <a:latin typeface="David" pitchFamily="34" charset="-79"/>
                <a:cs typeface="David" pitchFamily="34" charset="-79"/>
              </a:rPr>
              <a:t>צוות הקורס</a:t>
            </a:r>
            <a:endParaRPr lang="en-US" altLang="he-IL" b="1" dirty="0">
              <a:solidFill>
                <a:schemeClr val="accent3"/>
              </a:solidFill>
              <a:effectLst>
                <a:outerShdw blurRad="38100" dist="38100" dir="2700000" algn="tl">
                  <a:srgbClr val="C0C0C0"/>
                </a:outerShdw>
              </a:effectLst>
              <a:latin typeface="David" pitchFamily="34" charset="-79"/>
              <a:cs typeface="David" pitchFamily="34" charset="-79"/>
            </a:endParaRPr>
          </a:p>
        </p:txBody>
      </p:sp>
      <p:sp>
        <p:nvSpPr>
          <p:cNvPr id="14339" name="מציין מיקום תוכן 2"/>
          <p:cNvSpPr>
            <a:spLocks noGrp="1"/>
          </p:cNvSpPr>
          <p:nvPr>
            <p:ph idx="1"/>
          </p:nvPr>
        </p:nvSpPr>
        <p:spPr/>
        <p:txBody>
          <a:bodyPr/>
          <a:lstStyle/>
          <a:p>
            <a:pPr algn="r" rtl="1"/>
            <a:endParaRPr lang="he-IL" altLang="he-IL" dirty="0">
              <a:latin typeface="David" pitchFamily="34" charset="-79"/>
              <a:cs typeface="David" pitchFamily="34" charset="-79"/>
            </a:endParaRPr>
          </a:p>
          <a:p>
            <a:pPr algn="r" rtl="1"/>
            <a:r>
              <a:rPr lang="he-IL" altLang="he-IL" b="1" dirty="0">
                <a:latin typeface="David" pitchFamily="34" charset="-79"/>
                <a:cs typeface="David" pitchFamily="34" charset="-79"/>
              </a:rPr>
              <a:t>דוד חי – מרצה</a:t>
            </a:r>
          </a:p>
          <a:p>
            <a:pPr algn="r" rtl="1"/>
            <a:r>
              <a:rPr lang="he-IL" altLang="he-IL" b="1" dirty="0">
                <a:latin typeface="David" pitchFamily="34" charset="-79"/>
                <a:cs typeface="David" pitchFamily="34" charset="-79"/>
              </a:rPr>
              <a:t>נטע רוזן-</a:t>
            </a:r>
            <a:r>
              <a:rPr lang="he-IL" altLang="he-IL" b="1" dirty="0" err="1">
                <a:latin typeface="David" pitchFamily="34" charset="-79"/>
                <a:cs typeface="David" pitchFamily="34" charset="-79"/>
              </a:rPr>
              <a:t>שיף</a:t>
            </a:r>
            <a:r>
              <a:rPr lang="he-IL" altLang="he-IL" b="1" dirty="0">
                <a:latin typeface="David" pitchFamily="34" charset="-79"/>
                <a:cs typeface="David" pitchFamily="34" charset="-79"/>
              </a:rPr>
              <a:t> - מרצה</a:t>
            </a:r>
          </a:p>
          <a:p>
            <a:pPr algn="r" rtl="1"/>
            <a:r>
              <a:rPr lang="he-IL" altLang="he-IL" b="1" dirty="0">
                <a:latin typeface="David" pitchFamily="34" charset="-79"/>
                <a:cs typeface="David" pitchFamily="34" charset="-79"/>
              </a:rPr>
              <a:t>איתן ליפשיץ – מתרגל</a:t>
            </a:r>
          </a:p>
          <a:p>
            <a:pPr algn="r" rtl="1"/>
            <a:r>
              <a:rPr lang="he-IL" altLang="he-IL" b="1" dirty="0">
                <a:latin typeface="David" pitchFamily="34" charset="-79"/>
                <a:cs typeface="David" pitchFamily="34" charset="-79"/>
              </a:rPr>
              <a:t>עידן רפאלי – מתרגל</a:t>
            </a:r>
          </a:p>
          <a:p>
            <a:pPr algn="r" rtl="1"/>
            <a:r>
              <a:rPr lang="he-IL" altLang="he-IL" b="1" dirty="0" err="1">
                <a:latin typeface="David" pitchFamily="34" charset="-79"/>
                <a:cs typeface="David" pitchFamily="34" charset="-79"/>
              </a:rPr>
              <a:t>איהאב</a:t>
            </a:r>
            <a:r>
              <a:rPr lang="he-IL" altLang="he-IL" b="1" dirty="0">
                <a:latin typeface="David" pitchFamily="34" charset="-79"/>
                <a:cs typeface="David" pitchFamily="34" charset="-79"/>
              </a:rPr>
              <a:t> </a:t>
            </a:r>
            <a:r>
              <a:rPr lang="he-IL" altLang="he-IL" b="1" dirty="0" err="1">
                <a:latin typeface="David" pitchFamily="34" charset="-79"/>
                <a:cs typeface="David" pitchFamily="34" charset="-79"/>
              </a:rPr>
              <a:t>זחאיקה</a:t>
            </a:r>
            <a:r>
              <a:rPr lang="he-IL" altLang="he-IL" b="1" dirty="0">
                <a:latin typeface="David" pitchFamily="34" charset="-79"/>
                <a:cs typeface="David" pitchFamily="34" charset="-79"/>
              </a:rPr>
              <a:t> – מתרגל</a:t>
            </a:r>
          </a:p>
          <a:p>
            <a:pPr algn="r" rtl="1"/>
            <a:r>
              <a:rPr lang="he-IL" altLang="he-IL" b="1" dirty="0">
                <a:latin typeface="David" pitchFamily="34" charset="-79"/>
                <a:cs typeface="David" pitchFamily="34" charset="-79"/>
              </a:rPr>
              <a:t>רון אבוטבול - מתרגל</a:t>
            </a:r>
          </a:p>
          <a:p>
            <a:pPr algn="r" rtl="1"/>
            <a:r>
              <a:rPr lang="he-IL" altLang="he-IL" b="1" dirty="0">
                <a:latin typeface="David" pitchFamily="34" charset="-79"/>
                <a:cs typeface="David" pitchFamily="34" charset="-79"/>
              </a:rPr>
              <a:t>אנאל בן-סימון – צאר</a:t>
            </a:r>
          </a:p>
          <a:p>
            <a:pPr algn="r" rtl="1"/>
            <a:r>
              <a:rPr lang="he-IL" altLang="he-IL" b="1" dirty="0">
                <a:latin typeface="David" pitchFamily="34" charset="-79"/>
                <a:cs typeface="David" pitchFamily="34" charset="-79"/>
              </a:rPr>
              <a:t>אלירן אלישע - צאר</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4</a:t>
            </a:fld>
            <a:endParaRPr lang="he-IL" dirty="0"/>
          </a:p>
        </p:txBody>
      </p:sp>
    </p:spTree>
    <p:extLst>
      <p:ext uri="{BB962C8B-B14F-4D97-AF65-F5344CB8AC3E}">
        <p14:creationId xmlns:p14="http://schemas.microsoft.com/office/powerpoint/2010/main" val="226369382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Ex9.c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40</a:t>
            </a:fld>
            <a:endParaRPr lang="en-US"/>
          </a:p>
        </p:txBody>
      </p:sp>
      <p:sp>
        <p:nvSpPr>
          <p:cNvPr id="4" name="מציין מיקום תוכן 3"/>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2885"/>
            <a:ext cx="7781925" cy="608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16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Ex10.c</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#include&lt;</a:t>
            </a:r>
            <a:r>
              <a:rPr lang="en-US" altLang="he-IL" sz="1600" dirty="0" err="1">
                <a:solidFill>
                  <a:srgbClr val="0000FF"/>
                </a:solidFill>
                <a:latin typeface="Times New Roman" pitchFamily="18" charset="0"/>
                <a:cs typeface="Times New Roman" pitchFamily="18" charset="0"/>
              </a:rPr>
              <a:t>stdlib.h</a:t>
            </a:r>
            <a:r>
              <a:rPr lang="en-US" altLang="he-IL" sz="16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#include&lt;</a:t>
            </a:r>
            <a:r>
              <a:rPr lang="en-US" altLang="he-IL" sz="1600" dirty="0" err="1">
                <a:solidFill>
                  <a:srgbClr val="0000FF"/>
                </a:solidFill>
                <a:latin typeface="Times New Roman" pitchFamily="18" charset="0"/>
                <a:cs typeface="Times New Roman" pitchFamily="18" charset="0"/>
              </a:rPr>
              <a:t>stdio.h</a:t>
            </a:r>
            <a:r>
              <a:rPr lang="en-US" altLang="he-IL" sz="16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compute(</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len</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sum = 0,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for(</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=0;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&lt;</a:t>
            </a:r>
            <a:r>
              <a:rPr lang="en-US" altLang="he-IL" sz="1600" dirty="0" err="1">
                <a:solidFill>
                  <a:srgbClr val="0000FF"/>
                </a:solidFill>
                <a:latin typeface="Times New Roman" pitchFamily="18" charset="0"/>
                <a:cs typeface="Times New Roman" pitchFamily="18" charset="0"/>
              </a:rPr>
              <a:t>len</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sum +=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free(</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return sum;</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main(</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argc</a:t>
            </a:r>
            <a:r>
              <a:rPr lang="en-US" altLang="he-IL" sz="1600" dirty="0">
                <a:solidFill>
                  <a:srgbClr val="0000FF"/>
                </a:solidFill>
                <a:latin typeface="Times New Roman" pitchFamily="18" charset="0"/>
                <a:cs typeface="Times New Roman" pitchFamily="18" charset="0"/>
              </a:rPr>
              <a:t>, char *</a:t>
            </a:r>
            <a:r>
              <a:rPr lang="en-US" altLang="he-IL" sz="1600" dirty="0" err="1">
                <a:solidFill>
                  <a:srgbClr val="0000FF"/>
                </a:solidFill>
                <a:latin typeface="Times New Roman" pitchFamily="18" charset="0"/>
                <a:cs typeface="Times New Roman" pitchFamily="18" charset="0"/>
              </a:rPr>
              <a:t>argv</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arrLen</a:t>
            </a:r>
            <a:r>
              <a:rPr lang="en-US" altLang="he-IL" sz="1600" dirty="0">
                <a:solidFill>
                  <a:srgbClr val="0000FF"/>
                </a:solidFill>
                <a:latin typeface="Times New Roman" pitchFamily="18" charset="0"/>
                <a:cs typeface="Times New Roman" pitchFamily="18" charset="0"/>
              </a:rPr>
              <a:t> = 10, sum,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 = (</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malloc</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arrLen</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sizeof</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int</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endParaRPr lang="en-US" altLang="he-IL" sz="16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for(</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=0;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&lt;</a:t>
            </a:r>
            <a:r>
              <a:rPr lang="en-US" altLang="he-IL" sz="1600" dirty="0" err="1">
                <a:solidFill>
                  <a:srgbClr val="0000FF"/>
                </a:solidFill>
                <a:latin typeface="Times New Roman" pitchFamily="18" charset="0"/>
                <a:cs typeface="Times New Roman" pitchFamily="18" charset="0"/>
              </a:rPr>
              <a:t>arrLen</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 = </a:t>
            </a:r>
            <a:r>
              <a:rPr lang="en-US" altLang="he-IL" sz="1600" dirty="0" err="1">
                <a:solidFill>
                  <a:srgbClr val="0000FF"/>
                </a:solidFill>
                <a:latin typeface="Times New Roman" pitchFamily="18" charset="0"/>
                <a:cs typeface="Times New Roman" pitchFamily="18" charset="0"/>
              </a:rPr>
              <a:t>i</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sum = compute(</a:t>
            </a:r>
            <a:r>
              <a:rPr lang="en-US" altLang="he-IL" sz="1600" dirty="0" err="1">
                <a:solidFill>
                  <a:srgbClr val="0000FF"/>
                </a:solidFill>
                <a:latin typeface="Times New Roman" pitchFamily="18" charset="0"/>
                <a:cs typeface="Times New Roman" pitchFamily="18" charset="0"/>
              </a:rPr>
              <a:t>arrLen</a:t>
            </a: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free(</a:t>
            </a:r>
            <a:r>
              <a:rPr lang="en-US" altLang="he-IL" sz="1600" dirty="0" err="1">
                <a:solidFill>
                  <a:srgbClr val="0000FF"/>
                </a:solidFill>
                <a:latin typeface="Times New Roman" pitchFamily="18" charset="0"/>
                <a:cs typeface="Times New Roman" pitchFamily="18" charset="0"/>
              </a:rPr>
              <a:t>arr</a:t>
            </a:r>
            <a:r>
              <a:rPr lang="en-US" altLang="he-IL" sz="16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a:t>
            </a:r>
            <a:r>
              <a:rPr lang="en-US" altLang="he-IL" sz="1600" dirty="0" err="1">
                <a:solidFill>
                  <a:srgbClr val="0000FF"/>
                </a:solidFill>
                <a:latin typeface="Times New Roman" pitchFamily="18" charset="0"/>
                <a:cs typeface="Times New Roman" pitchFamily="18" charset="0"/>
              </a:rPr>
              <a:t>printf</a:t>
            </a:r>
            <a:r>
              <a:rPr lang="en-US" altLang="he-IL" sz="1600" dirty="0">
                <a:solidFill>
                  <a:srgbClr val="0000FF"/>
                </a:solidFill>
                <a:latin typeface="Times New Roman" pitchFamily="18" charset="0"/>
                <a:cs typeface="Times New Roman" pitchFamily="18" charset="0"/>
              </a:rPr>
              <a:t>("sum = %d", sum);</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16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41</a:t>
            </a:fld>
            <a:endParaRPr lang="he-IL"/>
          </a:p>
        </p:txBody>
      </p:sp>
    </p:spTree>
    <p:extLst>
      <p:ext uri="{BB962C8B-B14F-4D97-AF65-F5344CB8AC3E}">
        <p14:creationId xmlns:p14="http://schemas.microsoft.com/office/powerpoint/2010/main" val="1845911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Ex10.c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42</a:t>
            </a:fld>
            <a:endParaRPr lang="en-US"/>
          </a:p>
        </p:txBody>
      </p:sp>
      <p:sp>
        <p:nvSpPr>
          <p:cNvPr id="4" name="מציין מיקום תוכן 3"/>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008746"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722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Ex10.c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43</a:t>
            </a:fld>
            <a:endParaRPr lang="en-US"/>
          </a:p>
        </p:txBody>
      </p:sp>
      <p:sp>
        <p:nvSpPr>
          <p:cNvPr id="4" name="מציין מיקום תוכן 3"/>
          <p:cNvSpPr>
            <a:spLocks noGrp="1"/>
          </p:cNvSpPr>
          <p:nvPr>
            <p:ph sz="quarter" idx="1"/>
          </p:nvPr>
        </p:nvSpPr>
        <p:spPr/>
        <p:txBody>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767715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372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Valgrind</a:t>
            </a:r>
            <a:r>
              <a:rPr lang="en-US" dirty="0"/>
              <a:t> Summary</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44</a:t>
            </a:fld>
            <a:endParaRPr lang="en-US"/>
          </a:p>
        </p:txBody>
      </p:sp>
      <p:sp>
        <p:nvSpPr>
          <p:cNvPr id="4" name="מציין מיקום תוכן 3"/>
          <p:cNvSpPr>
            <a:spLocks noGrp="1"/>
          </p:cNvSpPr>
          <p:nvPr>
            <p:ph sz="quarter" idx="1"/>
          </p:nvPr>
        </p:nvSpPr>
        <p:spPr/>
        <p:txBody>
          <a:bodyPr/>
          <a:lstStyle/>
          <a:p>
            <a:r>
              <a:rPr lang="en-US" dirty="0" err="1"/>
              <a:t>Valgrind</a:t>
            </a:r>
            <a:r>
              <a:rPr lang="en-US" dirty="0"/>
              <a:t> can detect errors such as:</a:t>
            </a:r>
          </a:p>
          <a:p>
            <a:pPr lvl="1"/>
            <a:r>
              <a:rPr lang="en-US" dirty="0"/>
              <a:t>Memory leaks.</a:t>
            </a:r>
          </a:p>
          <a:p>
            <a:pPr lvl="1"/>
            <a:r>
              <a:rPr lang="en-US" dirty="0"/>
              <a:t>Wrong usage of memory-related functions (</a:t>
            </a:r>
            <a:r>
              <a:rPr lang="en-US" dirty="0" err="1"/>
              <a:t>malloc</a:t>
            </a:r>
            <a:r>
              <a:rPr lang="en-US" dirty="0"/>
              <a:t>, free, etc.).</a:t>
            </a:r>
          </a:p>
          <a:p>
            <a:pPr lvl="1"/>
            <a:r>
              <a:rPr lang="en-US" dirty="0"/>
              <a:t>Out of bounds error.</a:t>
            </a:r>
          </a:p>
          <a:p>
            <a:pPr lvl="1"/>
            <a:r>
              <a:rPr lang="en-US" dirty="0"/>
              <a:t>It may supply segmentation fault hint.</a:t>
            </a:r>
          </a:p>
          <a:p>
            <a:endParaRPr lang="en-US" dirty="0"/>
          </a:p>
          <a:p>
            <a:r>
              <a:rPr lang="en-US" dirty="0"/>
              <a:t>Use it!</a:t>
            </a:r>
          </a:p>
        </p:txBody>
      </p:sp>
    </p:spTree>
    <p:extLst>
      <p:ext uri="{BB962C8B-B14F-4D97-AF65-F5344CB8AC3E}">
        <p14:creationId xmlns:p14="http://schemas.microsoft.com/office/powerpoint/2010/main" val="1922211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45</a:t>
            </a:fld>
            <a:endParaRPr lang="he-IL"/>
          </a:p>
        </p:txBody>
      </p:sp>
      <p:sp>
        <p:nvSpPr>
          <p:cNvPr id="5" name="כותרת 4"/>
          <p:cNvSpPr>
            <a:spLocks noGrp="1"/>
          </p:cNvSpPr>
          <p:nvPr>
            <p:ph type="ctrTitle"/>
          </p:nvPr>
        </p:nvSpPr>
        <p:spPr/>
        <p:txBody>
          <a:bodyPr/>
          <a:lstStyle/>
          <a:p>
            <a:r>
              <a:rPr lang="en-US" dirty="0"/>
              <a:t>GDB (GNU Debugger)</a:t>
            </a:r>
          </a:p>
        </p:txBody>
      </p:sp>
    </p:spTree>
    <p:extLst>
      <p:ext uri="{BB962C8B-B14F-4D97-AF65-F5344CB8AC3E}">
        <p14:creationId xmlns:p14="http://schemas.microsoft.com/office/powerpoint/2010/main" val="2594479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46</a:t>
            </a:fld>
            <a:endParaRPr lang="en-US"/>
          </a:p>
        </p:txBody>
      </p:sp>
      <p:sp>
        <p:nvSpPr>
          <p:cNvPr id="4" name="מציין מיקום תוכן 3"/>
          <p:cNvSpPr>
            <a:spLocks noGrp="1"/>
          </p:cNvSpPr>
          <p:nvPr>
            <p:ph sz="quarter" idx="1"/>
          </p:nvPr>
        </p:nvSpPr>
        <p:spPr/>
        <p:txBody>
          <a:bodyPr/>
          <a:lstStyle/>
          <a:p>
            <a:r>
              <a:rPr lang="en-US" dirty="0"/>
              <a:t>Debugger that runs on many Unix-like systems and for many programming languages.</a:t>
            </a:r>
          </a:p>
          <a:p>
            <a:endParaRPr lang="en-US" dirty="0"/>
          </a:p>
          <a:p>
            <a:r>
              <a:rPr lang="en-US" dirty="0"/>
              <a:t>Compile c / </a:t>
            </a:r>
            <a:r>
              <a:rPr lang="en-US" dirty="0" err="1"/>
              <a:t>c++</a:t>
            </a:r>
            <a:r>
              <a:rPr lang="en-US" dirty="0"/>
              <a:t> programs with ‘-g’ flag (enables debug symbols)</a:t>
            </a:r>
          </a:p>
          <a:p>
            <a:pPr lvl="1"/>
            <a:r>
              <a:rPr lang="en-US" dirty="0" err="1"/>
              <a:t>gcc</a:t>
            </a:r>
            <a:r>
              <a:rPr lang="en-US" dirty="0"/>
              <a:t> –o </a:t>
            </a:r>
            <a:r>
              <a:rPr lang="en-US" dirty="0" err="1"/>
              <a:t>myProg</a:t>
            </a:r>
            <a:r>
              <a:rPr lang="en-US" dirty="0"/>
              <a:t> –g </a:t>
            </a:r>
            <a:r>
              <a:rPr lang="en-US" dirty="0" err="1"/>
              <a:t>test.c</a:t>
            </a:r>
            <a:endParaRPr lang="en-US" dirty="0"/>
          </a:p>
          <a:p>
            <a:pPr lvl="1"/>
            <a:r>
              <a:rPr lang="en-US" dirty="0"/>
              <a:t>g++ -o </a:t>
            </a:r>
            <a:r>
              <a:rPr lang="en-US" dirty="0" err="1"/>
              <a:t>myProg</a:t>
            </a:r>
            <a:r>
              <a:rPr lang="en-US" dirty="0"/>
              <a:t> –g test.cpp</a:t>
            </a:r>
          </a:p>
          <a:p>
            <a:pPr lvl="1"/>
            <a:endParaRPr lang="en-US" dirty="0"/>
          </a:p>
          <a:p>
            <a:r>
              <a:rPr lang="en-US" dirty="0"/>
              <a:t>Then, load the program into </a:t>
            </a:r>
            <a:r>
              <a:rPr lang="en-US" dirty="0" err="1"/>
              <a:t>gdb</a:t>
            </a:r>
            <a:endParaRPr lang="en-US" dirty="0"/>
          </a:p>
          <a:p>
            <a:pPr lvl="1"/>
            <a:r>
              <a:rPr lang="en-US" dirty="0" err="1"/>
              <a:t>gdb</a:t>
            </a:r>
            <a:r>
              <a:rPr lang="en-US" dirty="0"/>
              <a:t> </a:t>
            </a:r>
            <a:r>
              <a:rPr lang="en-US" dirty="0" err="1"/>
              <a:t>myProg</a:t>
            </a:r>
            <a:endParaRPr lang="en-US" dirty="0"/>
          </a:p>
          <a:p>
            <a:endParaRPr lang="en-US" dirty="0"/>
          </a:p>
        </p:txBody>
      </p:sp>
    </p:spTree>
    <p:extLst>
      <p:ext uri="{BB962C8B-B14F-4D97-AF65-F5344CB8AC3E}">
        <p14:creationId xmlns:p14="http://schemas.microsoft.com/office/powerpoint/2010/main" val="2363161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 Basic Commands</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47</a:t>
            </a:fld>
            <a:endParaRPr lang="en-US"/>
          </a:p>
        </p:txBody>
      </p:sp>
      <p:sp>
        <p:nvSpPr>
          <p:cNvPr id="4" name="מציין מיקום תוכן 3"/>
          <p:cNvSpPr>
            <a:spLocks noGrp="1"/>
          </p:cNvSpPr>
          <p:nvPr>
            <p:ph sz="quarter" idx="1"/>
          </p:nvPr>
        </p:nvSpPr>
        <p:spPr/>
        <p:txBody>
          <a:bodyPr>
            <a:normAutofit fontScale="92500" lnSpcReduction="10000"/>
          </a:bodyPr>
          <a:lstStyle/>
          <a:p>
            <a:r>
              <a:rPr lang="en-US" dirty="0"/>
              <a:t>run:		starts executing the program.</a:t>
            </a:r>
          </a:p>
          <a:p>
            <a:r>
              <a:rPr lang="en-US" dirty="0"/>
              <a:t>break:	insert breakpoint in which the execution will 			suspend.</a:t>
            </a:r>
          </a:p>
          <a:p>
            <a:r>
              <a:rPr lang="en-US" dirty="0"/>
              <a:t>next: 	executes the next line (even if it’s function 			call), unless there is a suspending execution 			event (later today) </a:t>
            </a:r>
          </a:p>
          <a:p>
            <a:r>
              <a:rPr lang="en-US" dirty="0"/>
              <a:t>step:	steps into the next line.	</a:t>
            </a:r>
          </a:p>
          <a:p>
            <a:r>
              <a:rPr lang="en-US" dirty="0" err="1"/>
              <a:t>cont</a:t>
            </a:r>
            <a:r>
              <a:rPr lang="en-US" dirty="0"/>
              <a:t> :	continues the execution till the next 				suspending execution event or end of 				execution.</a:t>
            </a:r>
          </a:p>
          <a:p>
            <a:r>
              <a:rPr lang="en-US" dirty="0"/>
              <a:t>print </a:t>
            </a:r>
            <a:r>
              <a:rPr lang="en-US" i="1" dirty="0" err="1"/>
              <a:t>var</a:t>
            </a:r>
            <a:r>
              <a:rPr lang="en-US" dirty="0"/>
              <a:t>:	prints the value of </a:t>
            </a:r>
            <a:r>
              <a:rPr lang="en-US" i="1" dirty="0"/>
              <a:t>var</a:t>
            </a:r>
            <a:r>
              <a:rPr lang="en-US" dirty="0"/>
              <a:t>.</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14033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722512"/>
          </a:xfrm>
        </p:spPr>
        <p:txBody>
          <a:bodyPr/>
          <a:lstStyle/>
          <a:p>
            <a:r>
              <a:rPr lang="en-US" altLang="he-IL" sz="3000" dirty="0">
                <a:solidFill>
                  <a:schemeClr val="bg1"/>
                </a:solidFill>
                <a:latin typeface="Times New Roman" pitchFamily="18" charset="0"/>
                <a:cs typeface="Times New Roman" pitchFamily="18" charset="0"/>
              </a:rPr>
              <a:t>Ex1.c</a:t>
            </a:r>
            <a:br>
              <a:rPr lang="en-US" altLang="he-IL" sz="3000" dirty="0">
                <a:solidFill>
                  <a:schemeClr val="bg1"/>
                </a:solidFill>
                <a:latin typeface="Times New Roman" pitchFamily="18" charset="0"/>
                <a:cs typeface="Times New Roman" pitchFamily="18" charset="0"/>
              </a:rPr>
            </a:br>
            <a:r>
              <a:rPr lang="en-US" altLang="he-IL" sz="3000" dirty="0">
                <a:solidFill>
                  <a:schemeClr val="bg1"/>
                </a:solidFill>
                <a:latin typeface="Times New Roman" pitchFamily="18" charset="0"/>
                <a:cs typeface="Times New Roman" pitchFamily="18" charset="0"/>
              </a:rPr>
              <a:t>Reminder</a:t>
            </a:r>
          </a:p>
        </p:txBody>
      </p:sp>
      <p:sp>
        <p:nvSpPr>
          <p:cNvPr id="7" name="Text Placeholder 6"/>
          <p:cNvSpPr>
            <a:spLocks noGrp="1"/>
          </p:cNvSpPr>
          <p:nvPr>
            <p:ph type="body" idx="2"/>
          </p:nvPr>
        </p:nvSpPr>
        <p:spPr>
          <a:xfrm>
            <a:off x="381000" y="3356992"/>
            <a:ext cx="2362200" cy="2769171"/>
          </a:xfrm>
        </p:spPr>
        <p:txBody>
          <a:bodyPr>
            <a:normAutofit/>
          </a:bodyPr>
          <a:lstStyle/>
          <a:p>
            <a:endParaRPr lang="en-US" sz="2000" dirty="0">
              <a:solidFill>
                <a:schemeClr val="bg1"/>
              </a:solidFill>
            </a:endParaRPr>
          </a:p>
        </p:txBody>
      </p:sp>
      <p:sp>
        <p:nvSpPr>
          <p:cNvPr id="6" name="Content Placeholder 5"/>
          <p:cNvSpPr>
            <a:spLocks noGrp="1"/>
          </p:cNvSpPr>
          <p:nvPr>
            <p:ph sz="quarter" idx="1"/>
          </p:nvPr>
        </p:nvSpPr>
        <p:spPr>
          <a:xfrm>
            <a:off x="3124200" y="548680"/>
            <a:ext cx="5638800" cy="5547320"/>
          </a:xfrm>
        </p:spPr>
        <p:txBody>
          <a:bodyPr>
            <a:noAutofit/>
          </a:bodyPr>
          <a:lstStyle/>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stdlib.h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#include&lt;</a:t>
            </a:r>
            <a:r>
              <a:rPr lang="en-US" altLang="he-IL" sz="2000" dirty="0" err="1">
                <a:solidFill>
                  <a:srgbClr val="0000FF"/>
                </a:solidFill>
                <a:latin typeface="Times New Roman" pitchFamily="18" charset="0"/>
                <a:cs typeface="Times New Roman" pitchFamily="18" charset="0"/>
              </a:rPr>
              <a:t>stdio.h</a:t>
            </a:r>
            <a:r>
              <a:rPr lang="en-US" altLang="he-IL" sz="2000" dirty="0">
                <a:solidFill>
                  <a:srgbClr val="0000FF"/>
                </a:solidFill>
                <a:latin typeface="Times New Roman" pitchFamily="18" charset="0"/>
                <a:cs typeface="Times New Roman" pitchFamily="18" charset="0"/>
              </a:rPr>
              <a:t>&gt;</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typedef</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struct</a:t>
            </a:r>
            <a:r>
              <a:rPr lang="en-US" altLang="he-IL" sz="2000" dirty="0">
                <a:solidFill>
                  <a:srgbClr val="0000FF"/>
                </a:solidFill>
                <a:latin typeface="Times New Roman" pitchFamily="18" charset="0"/>
                <a:cs typeface="Times New Roman" pitchFamily="18" charset="0"/>
              </a:rPr>
              <a:t> Foo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arr</a:t>
            </a:r>
            <a:r>
              <a:rPr lang="en-US" altLang="he-IL" sz="2000" dirty="0">
                <a:solidFill>
                  <a:srgbClr val="0000FF"/>
                </a:solidFill>
                <a:latin typeface="Times New Roman" pitchFamily="18" charset="0"/>
                <a:cs typeface="Times New Roman" pitchFamily="18" charset="0"/>
              </a:rPr>
              <a:t>[3];</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bar;</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Foo;</a:t>
            </a:r>
          </a:p>
          <a:p>
            <a:pPr>
              <a:lnSpc>
                <a:spcPct val="70000"/>
              </a:lnSpc>
              <a:spcBef>
                <a:spcPts val="525"/>
              </a:spcBef>
              <a:buClrTx/>
              <a:buNone/>
            </a:pPr>
            <a:endParaRPr lang="en-US" altLang="he-IL" sz="2000" dirty="0">
              <a:solidFill>
                <a:srgbClr val="0000FF"/>
              </a:solidFill>
              <a:latin typeface="Times New Roman" pitchFamily="18" charset="0"/>
              <a:cs typeface="Times New Roman" pitchFamily="18" charset="0"/>
            </a:endParaRPr>
          </a:p>
          <a:p>
            <a:pPr>
              <a:lnSpc>
                <a:spcPct val="70000"/>
              </a:lnSpc>
              <a:spcBef>
                <a:spcPts val="525"/>
              </a:spcBef>
              <a:buClrTx/>
              <a:buNone/>
            </a:pP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main(</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argc</a:t>
            </a:r>
            <a:r>
              <a:rPr lang="en-US" altLang="he-IL" sz="2000" dirty="0">
                <a:solidFill>
                  <a:srgbClr val="0000FF"/>
                </a:solidFill>
                <a:latin typeface="Times New Roman" pitchFamily="18" charset="0"/>
                <a:cs typeface="Times New Roman" pitchFamily="18" charset="0"/>
              </a:rPr>
              <a:t>, char *</a:t>
            </a:r>
            <a:r>
              <a:rPr lang="en-US" altLang="he-IL" sz="2000" dirty="0" err="1">
                <a:solidFill>
                  <a:srgbClr val="0000FF"/>
                </a:solidFill>
                <a:latin typeface="Times New Roman" pitchFamily="18" charset="0"/>
                <a:cs typeface="Times New Roman" pitchFamily="18" charset="0"/>
              </a:rPr>
              <a:t>argv</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Foo 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int</a:t>
            </a: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("start\n");</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6;</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%d\n",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for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=0;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&lt;3; </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i+1;</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i</a:t>
            </a:r>
            <a:r>
              <a:rPr lang="en-US" altLang="he-IL" sz="2000" dirty="0">
                <a:solidFill>
                  <a:srgbClr val="0000FF"/>
                </a:solidFill>
                <a:latin typeface="Times New Roman" pitchFamily="18" charset="0"/>
                <a:cs typeface="Times New Roman" pitchFamily="18" charset="0"/>
              </a:rPr>
              <a:t>] +=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[0] +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[1];</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[2] = %d\n", </a:t>
            </a:r>
            <a:r>
              <a:rPr lang="en-US" altLang="he-IL" sz="2000" dirty="0" err="1">
                <a:solidFill>
                  <a:srgbClr val="0000FF"/>
                </a:solidFill>
                <a:latin typeface="Times New Roman" pitchFamily="18" charset="0"/>
                <a:cs typeface="Times New Roman" pitchFamily="18" charset="0"/>
              </a:rPr>
              <a:t>t.arr</a:t>
            </a:r>
            <a:r>
              <a:rPr lang="en-US" altLang="he-IL" sz="2000" dirty="0">
                <a:solidFill>
                  <a:srgbClr val="0000FF"/>
                </a:solidFill>
                <a:latin typeface="Times New Roman" pitchFamily="18" charset="0"/>
                <a:cs typeface="Times New Roman" pitchFamily="18" charset="0"/>
              </a:rPr>
              <a:t>[2]);</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a:t>
            </a:r>
            <a:r>
              <a:rPr lang="en-US" altLang="he-IL" sz="2000" dirty="0" err="1">
                <a:solidFill>
                  <a:srgbClr val="0000FF"/>
                </a:solidFill>
                <a:latin typeface="Times New Roman" pitchFamily="18" charset="0"/>
                <a:cs typeface="Times New Roman" pitchFamily="18" charset="0"/>
              </a:rPr>
              <a:t>printf</a:t>
            </a:r>
            <a:r>
              <a:rPr lang="en-US" altLang="he-IL" sz="2000" dirty="0">
                <a:solidFill>
                  <a:srgbClr val="0000FF"/>
                </a:solidFill>
                <a:latin typeface="Times New Roman" pitchFamily="18" charset="0"/>
                <a:cs typeface="Times New Roman" pitchFamily="18" charset="0"/>
              </a:rPr>
              <a:t>("</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 = %d\n", </a:t>
            </a:r>
            <a:r>
              <a:rPr lang="en-US" altLang="he-IL" sz="2000" dirty="0" err="1">
                <a:solidFill>
                  <a:srgbClr val="0000FF"/>
                </a:solidFill>
                <a:latin typeface="Times New Roman" pitchFamily="18" charset="0"/>
                <a:cs typeface="Times New Roman" pitchFamily="18" charset="0"/>
              </a:rPr>
              <a:t>t.bar</a:t>
            </a:r>
            <a:r>
              <a:rPr lang="en-US" altLang="he-IL" sz="2000" dirty="0">
                <a:solidFill>
                  <a:srgbClr val="0000FF"/>
                </a:solidFill>
                <a:latin typeface="Times New Roman" pitchFamily="18" charset="0"/>
                <a:cs typeface="Times New Roman" pitchFamily="18" charset="0"/>
              </a:rPr>
              <a:t>);</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	return 0;</a:t>
            </a:r>
          </a:p>
          <a:p>
            <a:pPr>
              <a:lnSpc>
                <a:spcPct val="70000"/>
              </a:lnSpc>
              <a:spcBef>
                <a:spcPts val="525"/>
              </a:spcBef>
              <a:buClrTx/>
              <a:buNone/>
            </a:pPr>
            <a:r>
              <a:rPr lang="en-US" altLang="he-IL" sz="2000" dirty="0">
                <a:solidFill>
                  <a:srgbClr val="0000FF"/>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C43106FE-B5C1-4178-9D59-A2AB4339CB1E}" type="slidenum">
              <a:rPr lang="he-IL" smtClean="0"/>
              <a:t>48</a:t>
            </a:fld>
            <a:endParaRPr lang="he-IL"/>
          </a:p>
        </p:txBody>
      </p:sp>
    </p:spTree>
    <p:extLst>
      <p:ext uri="{BB962C8B-B14F-4D97-AF65-F5344CB8AC3E}">
        <p14:creationId xmlns:p14="http://schemas.microsoft.com/office/powerpoint/2010/main" val="151443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Ex1.c</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49</a:t>
            </a:fld>
            <a:endParaRPr lang="en-US"/>
          </a:p>
        </p:txBody>
      </p:sp>
      <p:sp>
        <p:nvSpPr>
          <p:cNvPr id="4" name="מציין מיקום תוכן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34294"/>
            <a:ext cx="64008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24944"/>
            <a:ext cx="7810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39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כותרת 1"/>
          <p:cNvSpPr>
            <a:spLocks noGrp="1"/>
          </p:cNvSpPr>
          <p:nvPr>
            <p:ph type="title"/>
          </p:nvPr>
        </p:nvSpPr>
        <p:spPr/>
        <p:txBody>
          <a:bodyPr/>
          <a:lstStyle/>
          <a:p>
            <a:pPr algn="r">
              <a:defRPr/>
            </a:pPr>
            <a:r>
              <a:rPr lang="he-IL" altLang="he-IL" b="1" dirty="0">
                <a:solidFill>
                  <a:schemeClr val="accent3"/>
                </a:solidFill>
                <a:effectLst>
                  <a:outerShdw blurRad="38100" dist="38100" dir="2700000" algn="tl">
                    <a:srgbClr val="C0C0C0"/>
                  </a:outerShdw>
                </a:effectLst>
                <a:latin typeface="David" pitchFamily="34" charset="-79"/>
                <a:cs typeface="David" pitchFamily="34" charset="-79"/>
              </a:rPr>
              <a:t>מנהלות</a:t>
            </a:r>
            <a:endParaRPr lang="en-US" altLang="he-IL" b="1" dirty="0">
              <a:solidFill>
                <a:schemeClr val="accent3"/>
              </a:solidFill>
              <a:effectLst>
                <a:outerShdw blurRad="38100" dist="38100" dir="2700000" algn="tl">
                  <a:srgbClr val="C0C0C0"/>
                </a:outerShdw>
              </a:effectLst>
              <a:latin typeface="David" pitchFamily="34" charset="-79"/>
              <a:cs typeface="David" pitchFamily="34" charset="-79"/>
            </a:endParaRPr>
          </a:p>
        </p:txBody>
      </p:sp>
      <p:sp>
        <p:nvSpPr>
          <p:cNvPr id="15363" name="מציין מיקום תוכן 2"/>
          <p:cNvSpPr>
            <a:spLocks noGrp="1"/>
          </p:cNvSpPr>
          <p:nvPr>
            <p:ph idx="1"/>
          </p:nvPr>
        </p:nvSpPr>
        <p:spPr/>
        <p:txBody>
          <a:bodyPr>
            <a:normAutofit lnSpcReduction="10000"/>
          </a:bodyPr>
          <a:lstStyle/>
          <a:p>
            <a:pPr algn="r" rtl="1"/>
            <a:r>
              <a:rPr lang="he-IL" altLang="he-IL" dirty="0">
                <a:latin typeface="David" pitchFamily="34" charset="-79"/>
                <a:cs typeface="David" pitchFamily="34" charset="-79"/>
              </a:rPr>
              <a:t>4 תרגילי חובה – חובה לקבל לפחות 60 בממוצע התרגילים.</a:t>
            </a:r>
          </a:p>
          <a:p>
            <a:pPr algn="r" rtl="1"/>
            <a:r>
              <a:rPr lang="he-IL" altLang="he-IL" dirty="0">
                <a:latin typeface="David" pitchFamily="34" charset="-79"/>
                <a:cs typeface="David" pitchFamily="34" charset="-79"/>
              </a:rPr>
              <a:t>ייתכן תרגיל רשות.</a:t>
            </a:r>
          </a:p>
          <a:p>
            <a:pPr algn="r" rtl="1"/>
            <a:r>
              <a:rPr lang="he-IL" altLang="he-IL" dirty="0">
                <a:latin typeface="David" pitchFamily="34" charset="-79"/>
                <a:cs typeface="David" pitchFamily="34" charset="-79"/>
              </a:rPr>
              <a:t>התרגילים יכללו שאלות תאורטיות ומשימות תכנותיות.</a:t>
            </a:r>
          </a:p>
          <a:p>
            <a:pPr algn="r" rtl="1"/>
            <a:r>
              <a:rPr lang="he-IL" altLang="he-IL" dirty="0">
                <a:latin typeface="David" pitchFamily="34" charset="-79"/>
                <a:cs typeface="David" pitchFamily="34" charset="-79"/>
              </a:rPr>
              <a:t>לוודא שהתרגילים מתקמפלים.</a:t>
            </a:r>
            <a:endParaRPr lang="en-US" altLang="he-IL" dirty="0">
              <a:latin typeface="David" pitchFamily="34" charset="-79"/>
              <a:cs typeface="David" pitchFamily="34" charset="-79"/>
            </a:endParaRPr>
          </a:p>
          <a:p>
            <a:pPr algn="r" rtl="1"/>
            <a:r>
              <a:rPr lang="he-IL" altLang="he-IL" dirty="0">
                <a:latin typeface="David" pitchFamily="34" charset="-79"/>
                <a:cs typeface="David" pitchFamily="34" charset="-79"/>
              </a:rPr>
              <a:t>ייתכן שיהיו ראיונות על תרגילים 2-4.</a:t>
            </a:r>
            <a:endParaRPr lang="he-IL" altLang="he-IL" b="1" dirty="0">
              <a:latin typeface="David" pitchFamily="34" charset="-79"/>
              <a:cs typeface="David" pitchFamily="34" charset="-79"/>
            </a:endParaRPr>
          </a:p>
          <a:p>
            <a:pPr algn="r" rtl="1"/>
            <a:r>
              <a:rPr lang="he-IL" altLang="he-IL" dirty="0">
                <a:latin typeface="David" pitchFamily="34" charset="-79"/>
                <a:cs typeface="David" pitchFamily="34" charset="-79"/>
              </a:rPr>
              <a:t>כנסו </a:t>
            </a:r>
            <a:r>
              <a:rPr lang="he-IL" altLang="he-IL" dirty="0">
                <a:latin typeface="David" pitchFamily="34" charset="-79"/>
                <a:cs typeface="David" pitchFamily="34" charset="-79"/>
                <a:hlinkClick r:id="rId3"/>
              </a:rPr>
              <a:t>לאתר הקורס </a:t>
            </a:r>
            <a:r>
              <a:rPr lang="he-IL" altLang="he-IL" dirty="0">
                <a:latin typeface="David" pitchFamily="34" charset="-79"/>
                <a:cs typeface="David" pitchFamily="34" charset="-79"/>
              </a:rPr>
              <a:t>ועיינו </a:t>
            </a:r>
            <a:r>
              <a:rPr lang="he-IL" altLang="he-IL" dirty="0">
                <a:latin typeface="David" pitchFamily="34" charset="-79"/>
                <a:cs typeface="David" pitchFamily="34" charset="-79"/>
                <a:hlinkClick r:id="rId4"/>
              </a:rPr>
              <a:t>בנהלים </a:t>
            </a:r>
            <a:r>
              <a:rPr lang="he-IL" altLang="he-IL" dirty="0">
                <a:latin typeface="David" pitchFamily="34" charset="-79"/>
                <a:cs typeface="David" pitchFamily="34" charset="-79"/>
              </a:rPr>
              <a:t>בקפידה.</a:t>
            </a:r>
          </a:p>
          <a:p>
            <a:pPr algn="r" rtl="1"/>
            <a:r>
              <a:rPr lang="he-IL" altLang="he-IL" dirty="0">
                <a:latin typeface="David" pitchFamily="34" charset="-79"/>
                <a:cs typeface="David" pitchFamily="34" charset="-79"/>
              </a:rPr>
              <a:t>אפס סובלנות להעתקות</a:t>
            </a:r>
          </a:p>
          <a:p>
            <a:pPr algn="r" rtl="1"/>
            <a:r>
              <a:rPr lang="he-IL" altLang="he-IL" dirty="0">
                <a:latin typeface="David" pitchFamily="34" charset="-79"/>
                <a:cs typeface="David" pitchFamily="34" charset="-79"/>
              </a:rPr>
              <a:t>שימוש ב-</a:t>
            </a:r>
            <a:r>
              <a:rPr lang="en-US" altLang="he-IL" dirty="0" err="1">
                <a:latin typeface="David" pitchFamily="34" charset="-79"/>
                <a:cs typeface="David" pitchFamily="34" charset="-79"/>
              </a:rPr>
              <a:t>moodle</a:t>
            </a:r>
            <a:r>
              <a:rPr lang="he-IL" altLang="he-IL" dirty="0">
                <a:latin typeface="David" pitchFamily="34" charset="-79"/>
                <a:cs typeface="David" pitchFamily="34" charset="-79"/>
              </a:rPr>
              <a:t> לצורך הודעות, שאלות, פורום תלמידים, הגשות וכו'.</a:t>
            </a:r>
            <a:endParaRPr lang="en-US" altLang="he-IL" dirty="0">
              <a:latin typeface="David" pitchFamily="34" charset="-79"/>
              <a:cs typeface="David" pitchFamily="34" charset="-79"/>
            </a:endParaRPr>
          </a:p>
          <a:p>
            <a:pPr algn="r" rtl="1"/>
            <a:r>
              <a:rPr lang="he-IL" altLang="he-IL" dirty="0">
                <a:latin typeface="David" pitchFamily="34" charset="-79"/>
                <a:cs typeface="David" pitchFamily="34" charset="-79"/>
              </a:rPr>
              <a:t>כתובת הדואר של הקורס </a:t>
            </a:r>
            <a:r>
              <a:rPr lang="en-US" altLang="he-IL" dirty="0">
                <a:latin typeface="David" pitchFamily="34" charset="-79"/>
                <a:cs typeface="David" pitchFamily="34" charset="-79"/>
                <a:hlinkClick r:id="rId5"/>
              </a:rPr>
              <a:t>os@cs.huji.ac.il</a:t>
            </a:r>
            <a:endParaRPr lang="he-IL" altLang="he-IL" dirty="0">
              <a:latin typeface="David" pitchFamily="34" charset="-79"/>
              <a:cs typeface="David" pitchFamily="34" charset="-79"/>
            </a:endParaRPr>
          </a:p>
          <a:p>
            <a:endParaRPr lang="en-US" altLang="he-IL" dirty="0">
              <a:latin typeface="David" pitchFamily="34" charset="-79"/>
              <a:cs typeface="David" pitchFamily="34" charset="-79"/>
            </a:endParaRP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5</a:t>
            </a:fld>
            <a:endParaRPr lang="he-IL" dirty="0"/>
          </a:p>
        </p:txBody>
      </p:sp>
    </p:spTree>
    <p:extLst>
      <p:ext uri="{BB962C8B-B14F-4D97-AF65-F5344CB8AC3E}">
        <p14:creationId xmlns:p14="http://schemas.microsoft.com/office/powerpoint/2010/main" val="3839444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50</a:t>
            </a:fld>
            <a:endParaRPr lang="en-US"/>
          </a:p>
        </p:txBody>
      </p:sp>
      <p:sp>
        <p:nvSpPr>
          <p:cNvPr id="4" name="מציין מיקום תוכן 3"/>
          <p:cNvSpPr>
            <a:spLocks noGrp="1"/>
          </p:cNvSpPr>
          <p:nvPr>
            <p:ph sz="quarter" idx="1"/>
          </p:nvPr>
        </p:nvSpPr>
        <p:spPr/>
        <p:txBody>
          <a:bodyPr>
            <a:normAutofit/>
          </a:bodyPr>
          <a:lstStyle/>
          <a:p>
            <a:r>
              <a:rPr lang="en-US" dirty="0"/>
              <a:t>Why does </a:t>
            </a:r>
            <a:r>
              <a:rPr lang="en-US" dirty="0" err="1"/>
              <a:t>t.bar</a:t>
            </a:r>
            <a:r>
              <a:rPr lang="en-US" dirty="0"/>
              <a:t> print wrong value?</a:t>
            </a:r>
          </a:p>
          <a:p>
            <a:pPr lvl="1"/>
            <a:r>
              <a:rPr lang="en-US" dirty="0"/>
              <a:t>Let’s debug it…</a:t>
            </a:r>
          </a:p>
        </p:txBody>
      </p:sp>
    </p:spTree>
    <p:extLst>
      <p:ext uri="{BB962C8B-B14F-4D97-AF65-F5344CB8AC3E}">
        <p14:creationId xmlns:p14="http://schemas.microsoft.com/office/powerpoint/2010/main" val="1700596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51</a:t>
            </a:fld>
            <a:endParaRPr lang="en-US"/>
          </a:p>
        </p:txBody>
      </p:sp>
      <p:sp>
        <p:nvSpPr>
          <p:cNvPr id="4" name="מציין מיקום תוכן 3"/>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6896"/>
            <a:ext cx="6480720" cy="647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409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52</a:t>
            </a:fld>
            <a:endParaRPr lang="en-US"/>
          </a:p>
        </p:txBody>
      </p:sp>
      <p:sp>
        <p:nvSpPr>
          <p:cNvPr id="4" name="מציין מיקום תוכן 3"/>
          <p:cNvSpPr>
            <a:spLocks noGrp="1"/>
          </p:cNvSpPr>
          <p:nvPr>
            <p:ph sz="quarter" idx="1"/>
          </p:nvPr>
        </p:nvSpPr>
        <p:spPr/>
        <p:txBody>
          <a:bodyPr>
            <a:normAutofit/>
          </a:bodyPr>
          <a:lstStyle/>
          <a:p>
            <a:r>
              <a:rPr lang="en-US" dirty="0"/>
              <a:t>We still didn’t find the root cause..</a:t>
            </a:r>
          </a:p>
          <a:p>
            <a:endParaRPr lang="en-US" dirty="0"/>
          </a:p>
          <a:p>
            <a:r>
              <a:rPr lang="en-US" dirty="0"/>
              <a:t>Break points:</a:t>
            </a:r>
          </a:p>
          <a:p>
            <a:pPr lvl="1"/>
            <a:r>
              <a:rPr lang="en-US" dirty="0"/>
              <a:t>break </a:t>
            </a:r>
            <a:r>
              <a:rPr lang="en-US" i="1" dirty="0"/>
              <a:t>function</a:t>
            </a:r>
            <a:r>
              <a:rPr lang="en-US" dirty="0"/>
              <a:t> 			(break </a:t>
            </a:r>
            <a:r>
              <a:rPr lang="en-US" i="1" dirty="0"/>
              <a:t>main</a:t>
            </a:r>
            <a:r>
              <a:rPr lang="en-US" dirty="0"/>
              <a:t>)</a:t>
            </a:r>
          </a:p>
          <a:p>
            <a:pPr lvl="1"/>
            <a:r>
              <a:rPr lang="en-US" dirty="0"/>
              <a:t>break </a:t>
            </a:r>
            <a:r>
              <a:rPr lang="en-US" i="1" dirty="0"/>
              <a:t>&lt;</a:t>
            </a:r>
            <a:r>
              <a:rPr lang="en-US" i="1" dirty="0" err="1"/>
              <a:t>line_num</a:t>
            </a:r>
            <a:r>
              <a:rPr lang="en-US" i="1" dirty="0"/>
              <a:t>&gt;</a:t>
            </a:r>
            <a:r>
              <a:rPr lang="en-US" dirty="0"/>
              <a:t>		(break </a:t>
            </a:r>
            <a:r>
              <a:rPr lang="en-US" i="1" dirty="0"/>
              <a:t>4</a:t>
            </a:r>
            <a:r>
              <a:rPr lang="en-US" dirty="0"/>
              <a:t>)</a:t>
            </a:r>
          </a:p>
          <a:p>
            <a:pPr lvl="1"/>
            <a:r>
              <a:rPr lang="en-US" dirty="0"/>
              <a:t>break </a:t>
            </a:r>
            <a:r>
              <a:rPr lang="en-US" i="1" dirty="0" err="1"/>
              <a:t>filename:function</a:t>
            </a:r>
            <a:r>
              <a:rPr lang="en-US" dirty="0"/>
              <a:t>		(break </a:t>
            </a:r>
            <a:r>
              <a:rPr lang="en-US" i="1" dirty="0" err="1"/>
              <a:t>temp.c:main</a:t>
            </a:r>
            <a:r>
              <a:rPr lang="en-US" dirty="0"/>
              <a:t>)</a:t>
            </a:r>
          </a:p>
          <a:p>
            <a:pPr lvl="1"/>
            <a:r>
              <a:rPr lang="en-US" dirty="0"/>
              <a:t>break </a:t>
            </a:r>
            <a:r>
              <a:rPr lang="en-US" i="1" dirty="0"/>
              <a:t>filename: &lt;</a:t>
            </a:r>
            <a:r>
              <a:rPr lang="en-US" i="1" dirty="0" err="1"/>
              <a:t>line_num</a:t>
            </a:r>
            <a:r>
              <a:rPr lang="en-US" i="1" dirty="0"/>
              <a:t>&gt;</a:t>
            </a:r>
            <a:r>
              <a:rPr lang="en-US" dirty="0"/>
              <a:t> 	(break </a:t>
            </a:r>
            <a:r>
              <a:rPr lang="en-US" i="1" dirty="0"/>
              <a:t>temp.c:2</a:t>
            </a:r>
            <a:r>
              <a:rPr lang="en-US" dirty="0"/>
              <a:t>)</a:t>
            </a:r>
          </a:p>
          <a:p>
            <a:pPr lvl="1"/>
            <a:r>
              <a:rPr lang="en-US" dirty="0"/>
              <a:t>break </a:t>
            </a:r>
            <a:r>
              <a:rPr lang="en-US" i="1" dirty="0"/>
              <a:t>*address</a:t>
            </a:r>
            <a:r>
              <a:rPr lang="en-US" dirty="0"/>
              <a:t>			(break </a:t>
            </a:r>
            <a:r>
              <a:rPr lang="en-US" i="1" dirty="0"/>
              <a:t>*0x12345</a:t>
            </a:r>
            <a:r>
              <a:rPr lang="en-US" dirty="0"/>
              <a:t>)</a:t>
            </a:r>
          </a:p>
          <a:p>
            <a:pPr lvl="1"/>
            <a:r>
              <a:rPr lang="en-US" dirty="0"/>
              <a:t>Etc.</a:t>
            </a:r>
          </a:p>
        </p:txBody>
      </p:sp>
    </p:spTree>
    <p:extLst>
      <p:ext uri="{BB962C8B-B14F-4D97-AF65-F5344CB8AC3E}">
        <p14:creationId xmlns:p14="http://schemas.microsoft.com/office/powerpoint/2010/main" val="3321322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53</a:t>
            </a:fld>
            <a:endParaRPr lang="en-US"/>
          </a:p>
        </p:txBody>
      </p:sp>
      <p:sp>
        <p:nvSpPr>
          <p:cNvPr id="4" name="מציין מיקום תוכן 3"/>
          <p:cNvSpPr>
            <a:spLocks noGrp="1"/>
          </p:cNvSpPr>
          <p:nvPr>
            <p:ph sz="quarter" idx="1"/>
          </p:nvPr>
        </p:nvSpPr>
        <p:spPr/>
        <p:txBody>
          <a:bodyPr>
            <a:normAutofit/>
          </a:bodyPr>
          <a:lstStyle/>
          <a:p>
            <a:r>
              <a:rPr lang="en-US" dirty="0"/>
              <a:t>watch command: </a:t>
            </a:r>
            <a:br>
              <a:rPr lang="en-US" dirty="0"/>
            </a:br>
            <a:r>
              <a:rPr lang="en-US" dirty="0"/>
              <a:t>insert watch point that suspend the program execution upon watched point has changed.</a:t>
            </a:r>
          </a:p>
          <a:p>
            <a:endParaRPr lang="en-US" dirty="0"/>
          </a:p>
          <a:p>
            <a:r>
              <a:rPr lang="en-US" dirty="0"/>
              <a:t>Watch points:</a:t>
            </a:r>
          </a:p>
          <a:p>
            <a:pPr lvl="1"/>
            <a:r>
              <a:rPr lang="en-US" dirty="0"/>
              <a:t>watch </a:t>
            </a:r>
            <a:r>
              <a:rPr lang="en-US" i="1" dirty="0" err="1"/>
              <a:t>var</a:t>
            </a:r>
            <a:r>
              <a:rPr lang="en-US" dirty="0"/>
              <a:t> 			(watch </a:t>
            </a:r>
            <a:r>
              <a:rPr lang="en-US" i="1" dirty="0" err="1"/>
              <a:t>arrSize</a:t>
            </a:r>
            <a:r>
              <a:rPr lang="en-US" dirty="0"/>
              <a:t>)</a:t>
            </a:r>
          </a:p>
          <a:p>
            <a:pPr lvl="1"/>
            <a:r>
              <a:rPr lang="en-US" dirty="0"/>
              <a:t>watch </a:t>
            </a:r>
            <a:r>
              <a:rPr lang="en-US" i="1" dirty="0"/>
              <a:t>condition</a:t>
            </a:r>
            <a:r>
              <a:rPr lang="en-US" dirty="0"/>
              <a:t>			(watch </a:t>
            </a:r>
            <a:r>
              <a:rPr lang="en-US" i="1" dirty="0" err="1"/>
              <a:t>i</a:t>
            </a:r>
            <a:r>
              <a:rPr lang="en-US" i="1" dirty="0"/>
              <a:t>==4</a:t>
            </a:r>
            <a:r>
              <a:rPr lang="en-US" dirty="0"/>
              <a:t>)</a:t>
            </a:r>
          </a:p>
          <a:p>
            <a:pPr lvl="1"/>
            <a:r>
              <a:rPr lang="en-US" dirty="0"/>
              <a:t>watch </a:t>
            </a:r>
            <a:r>
              <a:rPr lang="en-US" i="1" dirty="0"/>
              <a:t>*address</a:t>
            </a:r>
            <a:r>
              <a:rPr lang="en-US" dirty="0"/>
              <a:t>			(watch </a:t>
            </a:r>
            <a:r>
              <a:rPr lang="en-US" i="1" dirty="0"/>
              <a:t>*0x12345</a:t>
            </a:r>
            <a:r>
              <a:rPr lang="en-US" dirty="0"/>
              <a:t>)</a:t>
            </a:r>
          </a:p>
          <a:p>
            <a:pPr lvl="1"/>
            <a:endParaRPr lang="en-US" dirty="0"/>
          </a:p>
          <a:p>
            <a:r>
              <a:rPr lang="en-US" dirty="0"/>
              <a:t>But how watch can help us debugging our problem?</a:t>
            </a:r>
          </a:p>
        </p:txBody>
      </p:sp>
    </p:spTree>
    <p:extLst>
      <p:ext uri="{BB962C8B-B14F-4D97-AF65-F5344CB8AC3E}">
        <p14:creationId xmlns:p14="http://schemas.microsoft.com/office/powerpoint/2010/main" val="272248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54</a:t>
            </a:fld>
            <a:endParaRPr lang="en-US"/>
          </a:p>
        </p:txBody>
      </p:sp>
      <p:sp>
        <p:nvSpPr>
          <p:cNvPr id="4" name="מציין מיקום תוכן 3"/>
          <p:cNvSpPr>
            <a:spLocks noGrp="1"/>
          </p:cNvSpPr>
          <p:nvPr>
            <p:ph sz="quarter" idx="1"/>
          </p:nvPr>
        </p:nvSpPr>
        <p:spPr/>
        <p:txBody>
          <a:bodyPr/>
          <a:lstStyle/>
          <a:p>
            <a:endParaRPr lang="en-US"/>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3872"/>
          <a:stretch/>
        </p:blipFill>
        <p:spPr bwMode="auto">
          <a:xfrm>
            <a:off x="179512" y="156624"/>
            <a:ext cx="7632848" cy="6512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40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55</a:t>
            </a:fld>
            <a:endParaRPr lang="en-US"/>
          </a:p>
        </p:txBody>
      </p:sp>
      <p:sp>
        <p:nvSpPr>
          <p:cNvPr id="4" name="מציין מיקום תוכן 3"/>
          <p:cNvSpPr>
            <a:spLocks noGrp="1"/>
          </p:cNvSpPr>
          <p:nvPr>
            <p:ph sz="quarter" idx="1"/>
          </p:nvPr>
        </p:nvSpPr>
        <p:spPr/>
        <p:txBody>
          <a:bodyPr>
            <a:normAutofit/>
          </a:bodyPr>
          <a:lstStyle/>
          <a:p>
            <a:r>
              <a:rPr lang="en-US" dirty="0"/>
              <a:t>Alternative way to catch it:</a:t>
            </a:r>
          </a:p>
          <a:p>
            <a:pPr lvl="1"/>
            <a:r>
              <a:rPr lang="en-US" dirty="0"/>
              <a:t>Print &amp;</a:t>
            </a:r>
            <a:r>
              <a:rPr lang="en-US" dirty="0" err="1"/>
              <a:t>t.bar</a:t>
            </a:r>
            <a:r>
              <a:rPr lang="en-US" dirty="0"/>
              <a:t> (to get the address)</a:t>
            </a:r>
          </a:p>
          <a:p>
            <a:pPr lvl="1"/>
            <a:r>
              <a:rPr lang="en-US" dirty="0"/>
              <a:t>Watch *</a:t>
            </a:r>
            <a:r>
              <a:rPr lang="en-US" dirty="0" err="1"/>
              <a:t>add_of_t.bar</a:t>
            </a:r>
            <a:endParaRPr lang="en-US" dirty="0"/>
          </a:p>
          <a:p>
            <a:endParaRPr lang="en-US" dirty="0"/>
          </a:p>
        </p:txBody>
      </p:sp>
      <p:sp>
        <p:nvSpPr>
          <p:cNvPr id="5" name="AutoShape 2" descr="תוצאת תמונה עבור ‪I found the bug me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תוצאת תמונה עבור ‪I found the bug me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5813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56</a:t>
            </a:fld>
            <a:endParaRPr lang="en-US"/>
          </a:p>
        </p:txBody>
      </p:sp>
      <p:sp>
        <p:nvSpPr>
          <p:cNvPr id="4" name="מציין מיקום תוכן 3"/>
          <p:cNvSpPr>
            <a:spLocks noGrp="1"/>
          </p:cNvSpPr>
          <p:nvPr>
            <p:ph sz="quarter" idx="1"/>
          </p:nvPr>
        </p:nvSpPr>
        <p:spPr/>
        <p:txBody>
          <a:bodyPr/>
          <a:lstStyle/>
          <a:p>
            <a:endParaRPr lang="en-US"/>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667"/>
          <a:stretch/>
        </p:blipFill>
        <p:spPr bwMode="auto">
          <a:xfrm>
            <a:off x="179512" y="188640"/>
            <a:ext cx="8779431" cy="6483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3092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GDB (GNU Debugger)</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57</a:t>
            </a:fld>
            <a:endParaRPr lang="en-US"/>
          </a:p>
        </p:txBody>
      </p:sp>
      <p:sp>
        <p:nvSpPr>
          <p:cNvPr id="4" name="מציין מיקום תוכן 3"/>
          <p:cNvSpPr>
            <a:spLocks noGrp="1"/>
          </p:cNvSpPr>
          <p:nvPr>
            <p:ph sz="quarter" idx="1"/>
          </p:nvPr>
        </p:nvSpPr>
        <p:spPr/>
        <p:txBody>
          <a:bodyPr>
            <a:normAutofit lnSpcReduction="10000"/>
          </a:bodyPr>
          <a:lstStyle/>
          <a:p>
            <a:r>
              <a:rPr lang="en-US" dirty="0"/>
              <a:t>More useful commands:</a:t>
            </a:r>
          </a:p>
          <a:p>
            <a:pPr lvl="1"/>
            <a:r>
              <a:rPr lang="en-US" dirty="0"/>
              <a:t>delete &lt;</a:t>
            </a:r>
            <a:r>
              <a:rPr lang="en-US" dirty="0" err="1"/>
              <a:t>break_num</a:t>
            </a:r>
            <a:r>
              <a:rPr lang="en-US" dirty="0"/>
              <a:t>&gt;:	remove breakpoint </a:t>
            </a:r>
          </a:p>
          <a:p>
            <a:pPr lvl="1"/>
            <a:r>
              <a:rPr lang="en-US" dirty="0"/>
              <a:t>disable &lt;</a:t>
            </a:r>
            <a:r>
              <a:rPr lang="en-US" dirty="0" err="1"/>
              <a:t>watch_num</a:t>
            </a:r>
            <a:r>
              <a:rPr lang="en-US" dirty="0"/>
              <a:t>&gt;:	remove watch point</a:t>
            </a:r>
          </a:p>
          <a:p>
            <a:pPr lvl="1"/>
            <a:r>
              <a:rPr lang="en-US" dirty="0"/>
              <a:t>help:			help function</a:t>
            </a:r>
          </a:p>
          <a:p>
            <a:pPr lvl="1"/>
            <a:r>
              <a:rPr lang="en-US" dirty="0" err="1"/>
              <a:t>bt</a:t>
            </a:r>
            <a:r>
              <a:rPr lang="en-US" dirty="0"/>
              <a:t>:				prints the </a:t>
            </a:r>
            <a:r>
              <a:rPr lang="en-US" dirty="0" err="1"/>
              <a:t>backtrace</a:t>
            </a:r>
            <a:r>
              <a:rPr lang="en-US" dirty="0"/>
              <a:t> (in case the 					program crashed)</a:t>
            </a:r>
          </a:p>
          <a:p>
            <a:pPr lvl="1"/>
            <a:r>
              <a:rPr lang="en-US" dirty="0"/>
              <a:t>up:			going to the calling function context 					(for example: to print variables 					values)</a:t>
            </a:r>
          </a:p>
          <a:p>
            <a:pPr lvl="1"/>
            <a:r>
              <a:rPr lang="en-US" dirty="0"/>
              <a:t>down:			going back down the function stack, 					one function at a time.</a:t>
            </a:r>
          </a:p>
          <a:p>
            <a:pPr lvl="1"/>
            <a:r>
              <a:rPr lang="en-US" dirty="0"/>
              <a:t>info breakpoints		prints a list of all the defined 						breakpoints and watches.</a:t>
            </a:r>
          </a:p>
          <a:p>
            <a:pPr lvl="1"/>
            <a:endParaRPr lang="en-US" dirty="0"/>
          </a:p>
        </p:txBody>
      </p:sp>
    </p:spTree>
    <p:extLst>
      <p:ext uri="{BB962C8B-B14F-4D97-AF65-F5344CB8AC3E}">
        <p14:creationId xmlns:p14="http://schemas.microsoft.com/office/powerpoint/2010/main" val="3259297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58</a:t>
            </a:fld>
            <a:endParaRPr lang="he-IL"/>
          </a:p>
        </p:txBody>
      </p:sp>
      <p:sp>
        <p:nvSpPr>
          <p:cNvPr id="5" name="כותרת 4"/>
          <p:cNvSpPr>
            <a:spLocks noGrp="1"/>
          </p:cNvSpPr>
          <p:nvPr>
            <p:ph type="ctrTitle"/>
          </p:nvPr>
        </p:nvSpPr>
        <p:spPr/>
        <p:txBody>
          <a:bodyPr/>
          <a:lstStyle/>
          <a:p>
            <a:r>
              <a:rPr lang="en-US" dirty="0" err="1"/>
              <a:t>CLion</a:t>
            </a:r>
            <a:endParaRPr lang="en-US" dirty="0"/>
          </a:p>
        </p:txBody>
      </p:sp>
    </p:spTree>
    <p:extLst>
      <p:ext uri="{BB962C8B-B14F-4D97-AF65-F5344CB8AC3E}">
        <p14:creationId xmlns:p14="http://schemas.microsoft.com/office/powerpoint/2010/main" val="3142896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59</a:t>
            </a:fld>
            <a:endParaRPr lang="en-US"/>
          </a:p>
        </p:txBody>
      </p:sp>
      <p:sp>
        <p:nvSpPr>
          <p:cNvPr id="4" name="מציין מיקום תוכן 3"/>
          <p:cNvSpPr>
            <a:spLocks noGrp="1"/>
          </p:cNvSpPr>
          <p:nvPr>
            <p:ph sz="quarter" idx="1"/>
          </p:nvPr>
        </p:nvSpPr>
        <p:spPr/>
        <p:txBody>
          <a:bodyPr/>
          <a:lstStyle/>
          <a:p>
            <a:r>
              <a:rPr lang="en-US" dirty="0"/>
              <a:t>Based on GDB.</a:t>
            </a:r>
          </a:p>
          <a:p>
            <a:r>
              <a:rPr lang="en-US" dirty="0"/>
              <a:t>Has a lot of capabilities.</a:t>
            </a:r>
          </a:p>
          <a:p>
            <a:r>
              <a:rPr lang="en-US" dirty="0"/>
              <a:t>Easy to use (no command line), very intuitive.</a:t>
            </a:r>
          </a:p>
          <a:p>
            <a:endParaRPr lang="en-US" dirty="0"/>
          </a:p>
        </p:txBody>
      </p:sp>
    </p:spTree>
    <p:extLst>
      <p:ext uri="{BB962C8B-B14F-4D97-AF65-F5344CB8AC3E}">
        <p14:creationId xmlns:p14="http://schemas.microsoft.com/office/powerpoint/2010/main" val="25247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34400" cy="758952"/>
          </a:xfrm>
        </p:spPr>
        <p:txBody>
          <a:bodyPr>
            <a:normAutofit/>
          </a:bodyPr>
          <a:lstStyle/>
          <a:p>
            <a:r>
              <a:rPr lang="en-US" dirty="0"/>
              <a:t>Course Motivation (1) </a:t>
            </a:r>
            <a:endParaRPr lang="he-IL" dirty="0"/>
          </a:p>
        </p:txBody>
      </p:sp>
      <p:sp>
        <p:nvSpPr>
          <p:cNvPr id="3" name="Slide Number Placeholder 2"/>
          <p:cNvSpPr>
            <a:spLocks noGrp="1"/>
          </p:cNvSpPr>
          <p:nvPr>
            <p:ph type="sldNum" sz="quarter" idx="12"/>
          </p:nvPr>
        </p:nvSpPr>
        <p:spPr/>
        <p:txBody>
          <a:bodyPr/>
          <a:lstStyle/>
          <a:p>
            <a:fld id="{C43106FE-B5C1-4178-9D59-A2AB4339CB1E}" type="slidenum">
              <a:rPr lang="he-IL" smtClean="0"/>
              <a:t>6</a:t>
            </a:fld>
            <a:endParaRPr lang="he-IL"/>
          </a:p>
        </p:txBody>
      </p:sp>
      <p:sp>
        <p:nvSpPr>
          <p:cNvPr id="4" name="Content Placeholder 3"/>
          <p:cNvSpPr>
            <a:spLocks noGrp="1"/>
          </p:cNvSpPr>
          <p:nvPr>
            <p:ph sz="quarter" idx="1"/>
          </p:nvPr>
        </p:nvSpPr>
        <p:spPr>
          <a:xfrm>
            <a:off x="301752" y="1527048"/>
            <a:ext cx="8503920" cy="4782272"/>
          </a:xfrm>
        </p:spPr>
        <p:txBody>
          <a:bodyPr>
            <a:normAutofit fontScale="92500" lnSpcReduction="10000"/>
          </a:bodyPr>
          <a:lstStyle/>
          <a:p>
            <a:pPr algn="l" rtl="0"/>
            <a:r>
              <a:rPr lang="en-US" dirty="0"/>
              <a:t>How can you play music, scan for viruses and read a document with a single processor?</a:t>
            </a:r>
          </a:p>
          <a:p>
            <a:pPr algn="l" rtl="0"/>
            <a:endParaRPr lang="en-US" dirty="0"/>
          </a:p>
          <a:p>
            <a:pPr algn="l" rtl="0"/>
            <a:r>
              <a:rPr lang="en-US" dirty="0"/>
              <a:t>What happens when you press a button?</a:t>
            </a:r>
          </a:p>
          <a:p>
            <a:pPr algn="l" rtl="0"/>
            <a:endParaRPr lang="en-US" dirty="0"/>
          </a:p>
          <a:p>
            <a:pPr algn="l" rtl="0"/>
            <a:r>
              <a:rPr lang="en-US" dirty="0"/>
              <a:t>What happens when you use “write” or “read” of a file?</a:t>
            </a:r>
          </a:p>
          <a:p>
            <a:pPr marL="0" indent="0" algn="l" rtl="0">
              <a:buNone/>
            </a:pPr>
            <a:endParaRPr lang="en-US" dirty="0"/>
          </a:p>
          <a:p>
            <a:pPr algn="l" rtl="0"/>
            <a:r>
              <a:rPr lang="en-US" dirty="0"/>
              <a:t>Reading a file is extremely slow, how does the computer keep being responsive?</a:t>
            </a:r>
          </a:p>
          <a:p>
            <a:pPr algn="l" rtl="0"/>
            <a:endParaRPr lang="en-US" dirty="0"/>
          </a:p>
          <a:p>
            <a:pPr algn="l" rtl="0"/>
            <a:r>
              <a:rPr lang="en-US" dirty="0"/>
              <a:t>What does “segmentation fault” mean?</a:t>
            </a:r>
          </a:p>
          <a:p>
            <a:pPr algn="l" rtl="0"/>
            <a:endParaRPr lang="en-US" dirty="0"/>
          </a:p>
          <a:p>
            <a:pPr lvl="1" algn="l" rtl="0"/>
            <a:endParaRPr lang="he-IL" dirty="0"/>
          </a:p>
        </p:txBody>
      </p:sp>
    </p:spTree>
    <p:extLst>
      <p:ext uri="{BB962C8B-B14F-4D97-AF65-F5344CB8AC3E}">
        <p14:creationId xmlns:p14="http://schemas.microsoft.com/office/powerpoint/2010/main" val="42271454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60</a:t>
            </a:fld>
            <a:endParaRPr lang="en-US"/>
          </a:p>
        </p:txBody>
      </p:sp>
      <p:sp>
        <p:nvSpPr>
          <p:cNvPr id="4" name="מציין מיקום תוכן 3"/>
          <p:cNvSpPr>
            <a:spLocks noGrp="1"/>
          </p:cNvSpPr>
          <p:nvPr>
            <p:ph sz="quarter" idx="1"/>
          </p:nvPr>
        </p:nvSpPr>
        <p:spPr/>
        <p:txBody>
          <a:bodyPr/>
          <a:lstStyle/>
          <a:p>
            <a:endParaRPr lang="en-US"/>
          </a:p>
        </p:txBody>
      </p:sp>
      <p:pic>
        <p:nvPicPr>
          <p:cNvPr id="10242" name="Picture 2" descr="/help/img/idea/2016.3/cl_QST_debugg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772816"/>
            <a:ext cx="880499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580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61</a:t>
            </a:fld>
            <a:endParaRPr lang="en-US"/>
          </a:p>
        </p:txBody>
      </p:sp>
      <p:sp>
        <p:nvSpPr>
          <p:cNvPr id="4" name="מציין מיקום תוכן 3"/>
          <p:cNvSpPr>
            <a:spLocks noGrp="1"/>
          </p:cNvSpPr>
          <p:nvPr>
            <p:ph sz="quarter" idx="1"/>
          </p:nvPr>
        </p:nvSpPr>
        <p:spPr/>
        <p:txBody>
          <a:bodyPr/>
          <a:lstStyle/>
          <a:p>
            <a:r>
              <a:rPr lang="en-US" dirty="0"/>
              <a:t>Breakpoints:</a:t>
            </a:r>
          </a:p>
          <a:p>
            <a:pPr lvl="1"/>
            <a:r>
              <a:rPr lang="en-US" dirty="0"/>
              <a:t>Traditional breakpoint:</a:t>
            </a:r>
          </a:p>
          <a:p>
            <a:pPr lvl="1"/>
            <a:endParaRPr lang="en-US" dirty="0"/>
          </a:p>
          <a:p>
            <a:pPr lvl="1"/>
            <a:endParaRPr lang="en-US" dirty="0"/>
          </a:p>
          <a:p>
            <a:pPr lvl="1"/>
            <a:r>
              <a:rPr lang="en-US" dirty="0"/>
              <a:t>Conditional breakpoint:</a:t>
            </a:r>
          </a:p>
          <a:p>
            <a:pPr lvl="1"/>
            <a:endParaRPr lang="en-US" dirty="0"/>
          </a:p>
          <a:p>
            <a:endParaRPr lang="en-US" dirty="0"/>
          </a:p>
          <a:p>
            <a:endParaRPr lang="en-US" dirty="0"/>
          </a:p>
        </p:txBody>
      </p:sp>
      <p:pic>
        <p:nvPicPr>
          <p:cNvPr id="15362" name="Picture 2" descr="https://d3nmt5vlzunoa1.cloudfront.net/clion/files/2015/03/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45" y="2420888"/>
            <a:ext cx="2924175" cy="80962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650483"/>
            <a:ext cx="6552727" cy="25868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spTree>
    <p:extLst>
      <p:ext uri="{BB962C8B-B14F-4D97-AF65-F5344CB8AC3E}">
        <p14:creationId xmlns:p14="http://schemas.microsoft.com/office/powerpoint/2010/main" val="986133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62</a:t>
            </a:fld>
            <a:endParaRPr lang="en-US"/>
          </a:p>
        </p:txBody>
      </p:sp>
      <p:sp>
        <p:nvSpPr>
          <p:cNvPr id="4" name="מציין מיקום תוכן 3"/>
          <p:cNvSpPr>
            <a:spLocks noGrp="1"/>
          </p:cNvSpPr>
          <p:nvPr>
            <p:ph sz="quarter" idx="1"/>
          </p:nvPr>
        </p:nvSpPr>
        <p:spPr/>
        <p:txBody>
          <a:bodyPr/>
          <a:lstStyle/>
          <a:p>
            <a:r>
              <a:rPr lang="en-US" dirty="0"/>
              <a:t>Breakpoints management:</a:t>
            </a:r>
          </a:p>
          <a:p>
            <a:pPr lvl="1"/>
            <a:r>
              <a:rPr lang="en-US" dirty="0"/>
              <a:t>Traditional breakpoint:</a:t>
            </a:r>
          </a:p>
        </p:txBody>
      </p:sp>
      <p:pic>
        <p:nvPicPr>
          <p:cNvPr id="24578"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733" y="2415878"/>
            <a:ext cx="6801619" cy="38929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spTree>
    <p:extLst>
      <p:ext uri="{BB962C8B-B14F-4D97-AF65-F5344CB8AC3E}">
        <p14:creationId xmlns:p14="http://schemas.microsoft.com/office/powerpoint/2010/main" val="3540436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63</a:t>
            </a:fld>
            <a:endParaRPr lang="en-US"/>
          </a:p>
        </p:txBody>
      </p:sp>
      <p:sp>
        <p:nvSpPr>
          <p:cNvPr id="4" name="מציין מיקום תוכן 3"/>
          <p:cNvSpPr>
            <a:spLocks noGrp="1"/>
          </p:cNvSpPr>
          <p:nvPr>
            <p:ph sz="quarter" idx="1"/>
          </p:nvPr>
        </p:nvSpPr>
        <p:spPr/>
        <p:txBody>
          <a:bodyPr/>
          <a:lstStyle/>
          <a:p>
            <a:r>
              <a:rPr lang="en-US" dirty="0"/>
              <a:t>Breakpoints:</a:t>
            </a:r>
          </a:p>
          <a:p>
            <a:pPr lvl="1"/>
            <a:r>
              <a:rPr lang="en-US" dirty="0"/>
              <a:t>Exception breakpoint:</a:t>
            </a:r>
          </a:p>
          <a:p>
            <a:endParaRPr lang="en-US" dirty="0"/>
          </a:p>
        </p:txBody>
      </p:sp>
      <p:pic>
        <p:nvPicPr>
          <p:cNvPr id="25602"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733" y="2415878"/>
            <a:ext cx="6801619" cy="38929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spTree>
    <p:extLst>
      <p:ext uri="{BB962C8B-B14F-4D97-AF65-F5344CB8AC3E}">
        <p14:creationId xmlns:p14="http://schemas.microsoft.com/office/powerpoint/2010/main" val="227905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64</a:t>
            </a:fld>
            <a:endParaRPr lang="en-US"/>
          </a:p>
        </p:txBody>
      </p:sp>
      <p:sp>
        <p:nvSpPr>
          <p:cNvPr id="4" name="מציין מיקום תוכן 3"/>
          <p:cNvSpPr>
            <a:spLocks noGrp="1"/>
          </p:cNvSpPr>
          <p:nvPr>
            <p:ph sz="quarter" idx="1"/>
          </p:nvPr>
        </p:nvSpPr>
        <p:spPr/>
        <p:txBody>
          <a:bodyPr/>
          <a:lstStyle/>
          <a:p>
            <a:r>
              <a:rPr lang="en-US" dirty="0"/>
              <a:t>Breakpoints:</a:t>
            </a:r>
          </a:p>
          <a:p>
            <a:pPr lvl="1"/>
            <a:r>
              <a:rPr lang="en-US" dirty="0"/>
              <a:t>Symbolic breakpoint:</a:t>
            </a:r>
          </a:p>
          <a:p>
            <a:endParaRPr lang="en-US" dirty="0"/>
          </a:p>
        </p:txBody>
      </p:sp>
      <p:sp>
        <p:nvSpPr>
          <p:cNvPr id="8" name="TextBox 7"/>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pic>
        <p:nvPicPr>
          <p:cNvPr id="2050" name="Picture 2" descr="/help/img/idea/cl_configuringSymbolicBreak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71" y="2454153"/>
            <a:ext cx="5996093" cy="386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09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65</a:t>
            </a:fld>
            <a:endParaRPr lang="en-US"/>
          </a:p>
        </p:txBody>
      </p:sp>
      <p:sp>
        <p:nvSpPr>
          <p:cNvPr id="4" name="מציין מיקום תוכן 3"/>
          <p:cNvSpPr>
            <a:spLocks noGrp="1"/>
          </p:cNvSpPr>
          <p:nvPr>
            <p:ph sz="quarter" idx="1"/>
          </p:nvPr>
        </p:nvSpPr>
        <p:spPr/>
        <p:txBody>
          <a:bodyPr/>
          <a:lstStyle/>
          <a:p>
            <a:pPr algn="l"/>
            <a:r>
              <a:rPr lang="en-US" dirty="0"/>
              <a:t>What happens when a debugger hits a breakpoint?</a:t>
            </a:r>
          </a:p>
        </p:txBody>
      </p:sp>
      <p:pic>
        <p:nvPicPr>
          <p:cNvPr id="26626" name="Picture 2" descr="https://d3nmt5vlzunoa1.cloudfront.net/clion/files/2015/03/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3800475" cy="1533526"/>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d3nmt5vlzunoa1.cloudfront.net/clion/files/2015/03/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933056"/>
            <a:ext cx="16954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s://d3nmt5vlzunoa1.cloudfront.net/clion/files/2015/03/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060848"/>
            <a:ext cx="4124325" cy="27336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spTree>
    <p:extLst>
      <p:ext uri="{BB962C8B-B14F-4D97-AF65-F5344CB8AC3E}">
        <p14:creationId xmlns:p14="http://schemas.microsoft.com/office/powerpoint/2010/main" val="1174845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a:t>CLion</a:t>
            </a:r>
            <a:endParaRPr lang="en-US" dirty="0"/>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66</a:t>
            </a:fld>
            <a:endParaRPr lang="en-US"/>
          </a:p>
        </p:txBody>
      </p:sp>
      <p:sp>
        <p:nvSpPr>
          <p:cNvPr id="4" name="מציין מיקום תוכן 3"/>
          <p:cNvSpPr>
            <a:spLocks noGrp="1"/>
          </p:cNvSpPr>
          <p:nvPr>
            <p:ph sz="quarter" idx="1"/>
          </p:nvPr>
        </p:nvSpPr>
        <p:spPr/>
        <p:txBody>
          <a:bodyPr/>
          <a:lstStyle/>
          <a:p>
            <a:r>
              <a:rPr lang="en-US" dirty="0"/>
              <a:t>Watches:</a:t>
            </a:r>
          </a:p>
        </p:txBody>
      </p:sp>
      <p:pic>
        <p:nvPicPr>
          <p:cNvPr id="27650" name="Picture 2" descr="https://d3nmt5vlzunoa1.cloudfront.net/clion/files/2015/03/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71" y="2068065"/>
            <a:ext cx="4733925" cy="1504951"/>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d3nmt5vlzunoa1.cloudfront.net/clion/files/2015/03/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71" y="3789040"/>
            <a:ext cx="280035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1560" y="6381328"/>
            <a:ext cx="8424936" cy="338554"/>
          </a:xfrm>
          <a:prstGeom prst="rect">
            <a:avLst/>
          </a:prstGeom>
          <a:noFill/>
        </p:spPr>
        <p:txBody>
          <a:bodyPr wrap="square" rtlCol="0">
            <a:spAutoFit/>
          </a:bodyPr>
          <a:lstStyle/>
          <a:p>
            <a:r>
              <a:rPr lang="en-US" sz="1600" dirty="0">
                <a:solidFill>
                  <a:schemeClr val="bg1">
                    <a:lumMod val="95000"/>
                  </a:schemeClr>
                </a:solidFill>
              </a:rPr>
              <a:t>The figures are taken from: https://blog.jetbrains.com/clion/2015/05/debug-clion/</a:t>
            </a:r>
          </a:p>
        </p:txBody>
      </p:sp>
    </p:spTree>
    <p:extLst>
      <p:ext uri="{BB962C8B-B14F-4D97-AF65-F5344CB8AC3E}">
        <p14:creationId xmlns:p14="http://schemas.microsoft.com/office/powerpoint/2010/main" val="30162600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8C70C0-9878-4EC2-A5D5-781E7DBC5199}"/>
              </a:ext>
            </a:extLst>
          </p:cNvPr>
          <p:cNvSpPr>
            <a:spLocks noGrp="1"/>
          </p:cNvSpPr>
          <p:nvPr>
            <p:ph type="title"/>
          </p:nvPr>
        </p:nvSpPr>
        <p:spPr/>
        <p:txBody>
          <a:bodyPr/>
          <a:lstStyle/>
          <a:p>
            <a:r>
              <a:rPr lang="en-US" dirty="0"/>
              <a:t>Virtualization</a:t>
            </a:r>
            <a:endParaRPr lang="he-IL" dirty="0"/>
          </a:p>
        </p:txBody>
      </p:sp>
      <p:sp>
        <p:nvSpPr>
          <p:cNvPr id="3" name="מציין מיקום של מספר שקופית 2">
            <a:extLst>
              <a:ext uri="{FF2B5EF4-FFF2-40B4-BE49-F238E27FC236}">
                <a16:creationId xmlns:a16="http://schemas.microsoft.com/office/drawing/2014/main" id="{20A3089A-F62C-4FF0-9056-A42E2B8C4C6C}"/>
              </a:ext>
            </a:extLst>
          </p:cNvPr>
          <p:cNvSpPr>
            <a:spLocks noGrp="1"/>
          </p:cNvSpPr>
          <p:nvPr>
            <p:ph type="sldNum" sz="quarter" idx="12"/>
          </p:nvPr>
        </p:nvSpPr>
        <p:spPr/>
        <p:txBody>
          <a:bodyPr/>
          <a:lstStyle/>
          <a:p>
            <a:fld id="{4A5D2AEC-59A3-443A-ADEB-ECFFD6118D61}" type="slidenum">
              <a:rPr lang="en-US" smtClean="0"/>
              <a:pPr/>
              <a:t>67</a:t>
            </a:fld>
            <a:endParaRPr lang="en-US"/>
          </a:p>
        </p:txBody>
      </p:sp>
      <p:sp>
        <p:nvSpPr>
          <p:cNvPr id="4" name="מציין מיקום תוכן 3">
            <a:extLst>
              <a:ext uri="{FF2B5EF4-FFF2-40B4-BE49-F238E27FC236}">
                <a16:creationId xmlns:a16="http://schemas.microsoft.com/office/drawing/2014/main" id="{6A55F67C-F061-4417-8FFC-3FEF5660AC82}"/>
              </a:ext>
            </a:extLst>
          </p:cNvPr>
          <p:cNvSpPr>
            <a:spLocks noGrp="1"/>
          </p:cNvSpPr>
          <p:nvPr>
            <p:ph sz="quarter" idx="1"/>
          </p:nvPr>
        </p:nvSpPr>
        <p:spPr/>
        <p:txBody>
          <a:bodyPr/>
          <a:lstStyle/>
          <a:p>
            <a:r>
              <a:rPr lang="en-US" b="1" dirty="0"/>
              <a:t>Virtualization</a:t>
            </a:r>
            <a:r>
              <a:rPr lang="en-US" dirty="0"/>
              <a:t> refers to the act of creating a virtual (rather than actual) version of something, including virtual computer hardware platforms, storage devices, and computer network resources (Wikipedia).</a:t>
            </a:r>
          </a:p>
          <a:p>
            <a:r>
              <a:rPr lang="en-US" dirty="0"/>
              <a:t>A </a:t>
            </a:r>
            <a:r>
              <a:rPr lang="en-US" b="1" dirty="0"/>
              <a:t>virtual machine</a:t>
            </a:r>
            <a:r>
              <a:rPr lang="en-US" dirty="0"/>
              <a:t> (VM) is an emulation of computer system. There can be many VMs on each physical computer system, and each VM may have its own “virtual” resources and operating system, so that it “feels” like working with physical machine.</a:t>
            </a:r>
          </a:p>
        </p:txBody>
      </p:sp>
    </p:spTree>
    <p:extLst>
      <p:ext uri="{BB962C8B-B14F-4D97-AF65-F5344CB8AC3E}">
        <p14:creationId xmlns:p14="http://schemas.microsoft.com/office/powerpoint/2010/main" val="469390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B3453B-F5CF-405B-9D3A-97E9D697E729}"/>
              </a:ext>
            </a:extLst>
          </p:cNvPr>
          <p:cNvSpPr>
            <a:spLocks noGrp="1"/>
          </p:cNvSpPr>
          <p:nvPr>
            <p:ph type="title"/>
          </p:nvPr>
        </p:nvSpPr>
        <p:spPr/>
        <p:txBody>
          <a:bodyPr/>
          <a:lstStyle/>
          <a:p>
            <a:r>
              <a:rPr lang="en-US" dirty="0"/>
              <a:t>Virtualization</a:t>
            </a:r>
            <a:endParaRPr lang="he-IL" dirty="0"/>
          </a:p>
        </p:txBody>
      </p:sp>
      <p:sp>
        <p:nvSpPr>
          <p:cNvPr id="3" name="מציין מיקום של מספר שקופית 2">
            <a:extLst>
              <a:ext uri="{FF2B5EF4-FFF2-40B4-BE49-F238E27FC236}">
                <a16:creationId xmlns:a16="http://schemas.microsoft.com/office/drawing/2014/main" id="{A39BA30A-0AAF-43D6-B128-DCE34C5EA3EC}"/>
              </a:ext>
            </a:extLst>
          </p:cNvPr>
          <p:cNvSpPr>
            <a:spLocks noGrp="1"/>
          </p:cNvSpPr>
          <p:nvPr>
            <p:ph type="sldNum" sz="quarter" idx="12"/>
          </p:nvPr>
        </p:nvSpPr>
        <p:spPr/>
        <p:txBody>
          <a:bodyPr/>
          <a:lstStyle/>
          <a:p>
            <a:fld id="{4A5D2AEC-59A3-443A-ADEB-ECFFD6118D61}" type="slidenum">
              <a:rPr lang="en-US" smtClean="0"/>
              <a:pPr/>
              <a:t>68</a:t>
            </a:fld>
            <a:endParaRPr lang="en-US"/>
          </a:p>
        </p:txBody>
      </p:sp>
      <p:pic>
        <p:nvPicPr>
          <p:cNvPr id="6" name="מציין מיקום תוכן 5" descr="תמונה שמכילה צילום מסך&#10;&#10;התיאור נוצר באופן אוטומטי">
            <a:extLst>
              <a:ext uri="{FF2B5EF4-FFF2-40B4-BE49-F238E27FC236}">
                <a16:creationId xmlns:a16="http://schemas.microsoft.com/office/drawing/2014/main" id="{C9A8996E-51F8-4836-A0EC-28534ECFFBA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51720" y="1527175"/>
            <a:ext cx="4681863" cy="4909876"/>
          </a:xfrm>
        </p:spPr>
      </p:pic>
    </p:spTree>
    <p:extLst>
      <p:ext uri="{BB962C8B-B14F-4D97-AF65-F5344CB8AC3E}">
        <p14:creationId xmlns:p14="http://schemas.microsoft.com/office/powerpoint/2010/main" val="246634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F5B21C-1F57-4452-B1E4-678E5E181031}"/>
              </a:ext>
            </a:extLst>
          </p:cNvPr>
          <p:cNvSpPr>
            <a:spLocks noGrp="1"/>
          </p:cNvSpPr>
          <p:nvPr>
            <p:ph type="title"/>
          </p:nvPr>
        </p:nvSpPr>
        <p:spPr/>
        <p:txBody>
          <a:bodyPr/>
          <a:lstStyle/>
          <a:p>
            <a:r>
              <a:rPr lang="en-US" dirty="0"/>
              <a:t>Virtualization</a:t>
            </a:r>
            <a:endParaRPr lang="he-IL" dirty="0"/>
          </a:p>
        </p:txBody>
      </p:sp>
      <p:sp>
        <p:nvSpPr>
          <p:cNvPr id="3" name="מציין מיקום של מספר שקופית 2">
            <a:extLst>
              <a:ext uri="{FF2B5EF4-FFF2-40B4-BE49-F238E27FC236}">
                <a16:creationId xmlns:a16="http://schemas.microsoft.com/office/drawing/2014/main" id="{D46BA8C2-C4C5-4B86-9553-43A5E0A416CD}"/>
              </a:ext>
            </a:extLst>
          </p:cNvPr>
          <p:cNvSpPr>
            <a:spLocks noGrp="1"/>
          </p:cNvSpPr>
          <p:nvPr>
            <p:ph type="sldNum" sz="quarter" idx="12"/>
          </p:nvPr>
        </p:nvSpPr>
        <p:spPr/>
        <p:txBody>
          <a:bodyPr/>
          <a:lstStyle/>
          <a:p>
            <a:fld id="{4A5D2AEC-59A3-443A-ADEB-ECFFD6118D61}" type="slidenum">
              <a:rPr lang="en-US" smtClean="0"/>
              <a:pPr/>
              <a:t>69</a:t>
            </a:fld>
            <a:endParaRPr lang="en-US"/>
          </a:p>
        </p:txBody>
      </p:sp>
      <p:sp>
        <p:nvSpPr>
          <p:cNvPr id="4" name="מציין מיקום תוכן 3">
            <a:extLst>
              <a:ext uri="{FF2B5EF4-FFF2-40B4-BE49-F238E27FC236}">
                <a16:creationId xmlns:a16="http://schemas.microsoft.com/office/drawing/2014/main" id="{E07DBCE1-E49B-4662-AD15-1F7E24A39C5B}"/>
              </a:ext>
            </a:extLst>
          </p:cNvPr>
          <p:cNvSpPr>
            <a:spLocks noGrp="1"/>
          </p:cNvSpPr>
          <p:nvPr>
            <p:ph sz="quarter" idx="1"/>
          </p:nvPr>
        </p:nvSpPr>
        <p:spPr/>
        <p:txBody>
          <a:bodyPr/>
          <a:lstStyle/>
          <a:p>
            <a:r>
              <a:rPr lang="en-US" dirty="0"/>
              <a:t>Running several VMs, each with its own OS, consumes many system resources of the physical machine – disk space, RAM, CPU cycles…</a:t>
            </a:r>
          </a:p>
          <a:p>
            <a:r>
              <a:rPr lang="en-US" dirty="0"/>
              <a:t>That’s a lot of overhead</a:t>
            </a:r>
          </a:p>
          <a:p>
            <a:r>
              <a:rPr lang="en-US" dirty="0"/>
              <a:t>Containers come to the rescue!</a:t>
            </a:r>
            <a:endParaRPr lang="he-IL" dirty="0"/>
          </a:p>
        </p:txBody>
      </p:sp>
    </p:spTree>
    <p:extLst>
      <p:ext uri="{BB962C8B-B14F-4D97-AF65-F5344CB8AC3E}">
        <p14:creationId xmlns:p14="http://schemas.microsoft.com/office/powerpoint/2010/main" val="18182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34400" cy="758952"/>
          </a:xfrm>
        </p:spPr>
        <p:txBody>
          <a:bodyPr>
            <a:normAutofit fontScale="90000"/>
          </a:bodyPr>
          <a:lstStyle/>
          <a:p>
            <a:br>
              <a:rPr lang="en-US" dirty="0"/>
            </a:br>
            <a:br>
              <a:rPr lang="en-US" dirty="0"/>
            </a:br>
            <a:br>
              <a:rPr lang="en-US" dirty="0"/>
            </a:br>
            <a:r>
              <a:rPr lang="en-US" dirty="0"/>
              <a:t>Course Motivation (2) </a:t>
            </a:r>
            <a:endParaRPr lang="he-IL" dirty="0"/>
          </a:p>
        </p:txBody>
      </p:sp>
      <p:sp>
        <p:nvSpPr>
          <p:cNvPr id="3" name="Slide Number Placeholder 2"/>
          <p:cNvSpPr>
            <a:spLocks noGrp="1"/>
          </p:cNvSpPr>
          <p:nvPr>
            <p:ph type="sldNum" sz="quarter" idx="12"/>
          </p:nvPr>
        </p:nvSpPr>
        <p:spPr/>
        <p:txBody>
          <a:bodyPr/>
          <a:lstStyle/>
          <a:p>
            <a:fld id="{C43106FE-B5C1-4178-9D59-A2AB4339CB1E}" type="slidenum">
              <a:rPr lang="he-IL" smtClean="0"/>
              <a:t>7</a:t>
            </a:fld>
            <a:endParaRPr lang="he-IL"/>
          </a:p>
        </p:txBody>
      </p:sp>
      <p:sp>
        <p:nvSpPr>
          <p:cNvPr id="4" name="Content Placeholder 3"/>
          <p:cNvSpPr>
            <a:spLocks noGrp="1"/>
          </p:cNvSpPr>
          <p:nvPr>
            <p:ph sz="quarter" idx="1"/>
          </p:nvPr>
        </p:nvSpPr>
        <p:spPr/>
        <p:txBody>
          <a:bodyPr>
            <a:normAutofit/>
          </a:bodyPr>
          <a:lstStyle/>
          <a:p>
            <a:pPr algn="l" rtl="0"/>
            <a:r>
              <a:rPr lang="en-US" dirty="0"/>
              <a:t>How can we run programs that use more memory than we actually have?</a:t>
            </a:r>
          </a:p>
          <a:p>
            <a:pPr algn="l" rtl="0"/>
            <a:endParaRPr lang="en-US" dirty="0"/>
          </a:p>
          <a:p>
            <a:pPr algn="l" rtl="0"/>
            <a:r>
              <a:rPr lang="en-US" dirty="0"/>
              <a:t>How can you speed up programs by using multi-core system?</a:t>
            </a:r>
          </a:p>
          <a:p>
            <a:pPr lvl="1" algn="l" rtl="0"/>
            <a:r>
              <a:rPr lang="en-US" dirty="0"/>
              <a:t>There are a few main problems that arise from this, we will study how to solve them.</a:t>
            </a:r>
          </a:p>
          <a:p>
            <a:pPr algn="l" rtl="0"/>
            <a:endParaRPr lang="en-US" dirty="0"/>
          </a:p>
          <a:p>
            <a:pPr algn="l" rtl="0"/>
            <a:r>
              <a:rPr lang="en-US" dirty="0"/>
              <a:t>Sending messages between computers (communication)</a:t>
            </a:r>
          </a:p>
          <a:p>
            <a:pPr lvl="1" algn="l" rtl="0"/>
            <a:endParaRPr lang="he-IL" dirty="0"/>
          </a:p>
        </p:txBody>
      </p:sp>
    </p:spTree>
    <p:extLst>
      <p:ext uri="{BB962C8B-B14F-4D97-AF65-F5344CB8AC3E}">
        <p14:creationId xmlns:p14="http://schemas.microsoft.com/office/powerpoint/2010/main" val="910392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4527FF-080E-468F-8F7A-35A1DDB9B29D}"/>
              </a:ext>
            </a:extLst>
          </p:cNvPr>
          <p:cNvSpPr>
            <a:spLocks noGrp="1"/>
          </p:cNvSpPr>
          <p:nvPr>
            <p:ph type="title"/>
          </p:nvPr>
        </p:nvSpPr>
        <p:spPr/>
        <p:txBody>
          <a:bodyPr/>
          <a:lstStyle/>
          <a:p>
            <a:r>
              <a:rPr lang="en-US" dirty="0"/>
              <a:t>Virtualization</a:t>
            </a:r>
            <a:endParaRPr lang="he-IL" dirty="0"/>
          </a:p>
        </p:txBody>
      </p:sp>
      <p:sp>
        <p:nvSpPr>
          <p:cNvPr id="3" name="מציין מיקום של מספר שקופית 2">
            <a:extLst>
              <a:ext uri="{FF2B5EF4-FFF2-40B4-BE49-F238E27FC236}">
                <a16:creationId xmlns:a16="http://schemas.microsoft.com/office/drawing/2014/main" id="{C752940C-8D84-48D8-AA2E-0E733F18C8B5}"/>
              </a:ext>
            </a:extLst>
          </p:cNvPr>
          <p:cNvSpPr>
            <a:spLocks noGrp="1"/>
          </p:cNvSpPr>
          <p:nvPr>
            <p:ph type="sldNum" sz="quarter" idx="12"/>
          </p:nvPr>
        </p:nvSpPr>
        <p:spPr/>
        <p:txBody>
          <a:bodyPr/>
          <a:lstStyle/>
          <a:p>
            <a:fld id="{4A5D2AEC-59A3-443A-ADEB-ECFFD6118D61}" type="slidenum">
              <a:rPr lang="en-US" smtClean="0"/>
              <a:pPr/>
              <a:t>70</a:t>
            </a:fld>
            <a:endParaRPr lang="en-US"/>
          </a:p>
        </p:txBody>
      </p:sp>
      <p:sp>
        <p:nvSpPr>
          <p:cNvPr id="4" name="מציין מיקום תוכן 3">
            <a:extLst>
              <a:ext uri="{FF2B5EF4-FFF2-40B4-BE49-F238E27FC236}">
                <a16:creationId xmlns:a16="http://schemas.microsoft.com/office/drawing/2014/main" id="{1129F95E-5906-41EF-8552-5E11F7307E37}"/>
              </a:ext>
            </a:extLst>
          </p:cNvPr>
          <p:cNvSpPr>
            <a:spLocks noGrp="1"/>
          </p:cNvSpPr>
          <p:nvPr>
            <p:ph sz="quarter" idx="1"/>
          </p:nvPr>
        </p:nvSpPr>
        <p:spPr/>
        <p:txBody>
          <a:bodyPr/>
          <a:lstStyle/>
          <a:p>
            <a:r>
              <a:rPr lang="en-US" dirty="0"/>
              <a:t>A </a:t>
            </a:r>
            <a:r>
              <a:rPr lang="en-US" b="1" dirty="0"/>
              <a:t>container</a:t>
            </a:r>
            <a:r>
              <a:rPr lang="en-US" dirty="0"/>
              <a:t> is an OS-level virtualization, that is an OS which allows the existence of multiple isolated user space instances.</a:t>
            </a:r>
          </a:p>
          <a:p>
            <a:r>
              <a:rPr lang="en-US" dirty="0"/>
              <a:t>A program running inside of a container can only see the container’s contents and devices assigned to the container.</a:t>
            </a:r>
          </a:p>
          <a:p>
            <a:r>
              <a:rPr lang="en-US" dirty="0"/>
              <a:t>Multiple containers can run on the same machine and share the OS kernel with other containers.</a:t>
            </a:r>
            <a:endParaRPr lang="he-IL" dirty="0"/>
          </a:p>
        </p:txBody>
      </p:sp>
    </p:spTree>
    <p:extLst>
      <p:ext uri="{BB962C8B-B14F-4D97-AF65-F5344CB8AC3E}">
        <p14:creationId xmlns:p14="http://schemas.microsoft.com/office/powerpoint/2010/main" val="1373456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D793D7-13A7-4BFE-B576-0DEB82CB00CC}"/>
              </a:ext>
            </a:extLst>
          </p:cNvPr>
          <p:cNvSpPr>
            <a:spLocks noGrp="1"/>
          </p:cNvSpPr>
          <p:nvPr>
            <p:ph type="title"/>
          </p:nvPr>
        </p:nvSpPr>
        <p:spPr/>
        <p:txBody>
          <a:bodyPr/>
          <a:lstStyle/>
          <a:p>
            <a:r>
              <a:rPr lang="en-US" dirty="0"/>
              <a:t>Virtualization</a:t>
            </a:r>
            <a:endParaRPr lang="he-IL" dirty="0"/>
          </a:p>
        </p:txBody>
      </p:sp>
      <p:sp>
        <p:nvSpPr>
          <p:cNvPr id="3" name="מציין מיקום של מספר שקופית 2">
            <a:extLst>
              <a:ext uri="{FF2B5EF4-FFF2-40B4-BE49-F238E27FC236}">
                <a16:creationId xmlns:a16="http://schemas.microsoft.com/office/drawing/2014/main" id="{54481D6C-8B87-4750-86EB-15E85DBCFC66}"/>
              </a:ext>
            </a:extLst>
          </p:cNvPr>
          <p:cNvSpPr>
            <a:spLocks noGrp="1"/>
          </p:cNvSpPr>
          <p:nvPr>
            <p:ph type="sldNum" sz="quarter" idx="12"/>
          </p:nvPr>
        </p:nvSpPr>
        <p:spPr/>
        <p:txBody>
          <a:bodyPr/>
          <a:lstStyle/>
          <a:p>
            <a:fld id="{4A5D2AEC-59A3-443A-ADEB-ECFFD6118D61}" type="slidenum">
              <a:rPr lang="en-US" smtClean="0"/>
              <a:pPr/>
              <a:t>71</a:t>
            </a:fld>
            <a:endParaRPr lang="en-US"/>
          </a:p>
        </p:txBody>
      </p:sp>
      <p:pic>
        <p:nvPicPr>
          <p:cNvPr id="6" name="מציין מיקום תוכן 5" descr="תמונה שמכילה צילום מסך, צג, טלפון, רחוב&#10;&#10;התיאור נוצר באופן אוטומטי">
            <a:extLst>
              <a:ext uri="{FF2B5EF4-FFF2-40B4-BE49-F238E27FC236}">
                <a16:creationId xmlns:a16="http://schemas.microsoft.com/office/drawing/2014/main" id="{935DEFAD-516D-4946-A412-5C3E74BEB057}"/>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934819" y="1527174"/>
            <a:ext cx="3437381" cy="4853749"/>
          </a:xfrm>
        </p:spPr>
      </p:pic>
    </p:spTree>
    <p:extLst>
      <p:ext uri="{BB962C8B-B14F-4D97-AF65-F5344CB8AC3E}">
        <p14:creationId xmlns:p14="http://schemas.microsoft.com/office/powerpoint/2010/main" val="3954146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43106FE-B5C1-4178-9D59-A2AB4339CB1E}" type="slidenum">
              <a:rPr lang="he-IL" smtClean="0"/>
              <a:t>72</a:t>
            </a:fld>
            <a:endParaRPr lang="he-IL" dirty="0"/>
          </a:p>
        </p:txBody>
      </p:sp>
      <p:sp>
        <p:nvSpPr>
          <p:cNvPr id="4" name="Title 3"/>
          <p:cNvSpPr>
            <a:spLocks noGrp="1"/>
          </p:cNvSpPr>
          <p:nvPr>
            <p:ph type="ctrTitle"/>
          </p:nvPr>
        </p:nvSpPr>
        <p:spPr>
          <a:xfrm>
            <a:off x="685800" y="381000"/>
            <a:ext cx="7772400" cy="1319808"/>
          </a:xfrm>
        </p:spPr>
        <p:txBody>
          <a:bodyPr>
            <a:normAutofit/>
          </a:bodyPr>
          <a:lstStyle/>
          <a:p>
            <a:r>
              <a:rPr lang="en-US" sz="5000" b="1"/>
              <a:t>Ex1 </a:t>
            </a:r>
            <a:r>
              <a:rPr lang="en-US" sz="5000" b="1" dirty="0"/>
              <a:t>Motivation</a:t>
            </a:r>
          </a:p>
        </p:txBody>
      </p:sp>
      <p:sp>
        <p:nvSpPr>
          <p:cNvPr id="6" name="Title 3"/>
          <p:cNvSpPr txBox="1">
            <a:spLocks/>
          </p:cNvSpPr>
          <p:nvPr/>
        </p:nvSpPr>
        <p:spPr>
          <a:xfrm>
            <a:off x="683568" y="3140968"/>
            <a:ext cx="7772400" cy="1319808"/>
          </a:xfrm>
          <a:prstGeom prst="rect">
            <a:avLst/>
          </a:prstGeom>
        </p:spPr>
        <p:txBody>
          <a:bodyPr vert="horz" anchor="b">
            <a:normAutofit/>
          </a:bodyPr>
          <a:lstStyle>
            <a:lvl1pPr algn="ctr" rtl="1" eaLnBrk="1" latinLnBrk="0" hangingPunct="1">
              <a:spcBef>
                <a:spcPct val="0"/>
              </a:spcBef>
              <a:buNone/>
              <a:defRPr kumimoji="0" sz="4200" kern="1200">
                <a:solidFill>
                  <a:schemeClr val="accent1"/>
                </a:solidFill>
                <a:latin typeface="+mj-lt"/>
                <a:ea typeface="+mj-ea"/>
                <a:cs typeface="+mj-cs"/>
              </a:defRPr>
            </a:lvl1pPr>
          </a:lstStyle>
          <a:p>
            <a:endParaRPr lang="en-US" sz="5000" b="1" dirty="0"/>
          </a:p>
        </p:txBody>
      </p:sp>
    </p:spTree>
    <p:extLst>
      <p:ext uri="{BB962C8B-B14F-4D97-AF65-F5344CB8AC3E}">
        <p14:creationId xmlns:p14="http://schemas.microsoft.com/office/powerpoint/2010/main" val="3425439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he-IL" dirty="0">
                <a:effectLst>
                  <a:outerShdw blurRad="38100" dist="38100" dir="2700000" algn="tl">
                    <a:srgbClr val="C0C0C0"/>
                  </a:outerShdw>
                </a:effectLst>
                <a:latin typeface="Georgia (Body)"/>
              </a:rPr>
              <a:t>Ex1 Motivation</a:t>
            </a:r>
          </a:p>
        </p:txBody>
      </p:sp>
      <p:sp>
        <p:nvSpPr>
          <p:cNvPr id="45059" name="Content Placeholder 2"/>
          <p:cNvSpPr>
            <a:spLocks noGrp="1"/>
          </p:cNvSpPr>
          <p:nvPr>
            <p:ph idx="1"/>
          </p:nvPr>
        </p:nvSpPr>
        <p:spPr>
          <a:xfrm>
            <a:off x="467544" y="1484784"/>
            <a:ext cx="8229600" cy="4925144"/>
          </a:xfrm>
        </p:spPr>
        <p:txBody>
          <a:bodyPr>
            <a:normAutofit/>
          </a:bodyPr>
          <a:lstStyle/>
          <a:p>
            <a:r>
              <a:rPr lang="en-US" dirty="0"/>
              <a:t>Different instructions have different running times</a:t>
            </a:r>
          </a:p>
          <a:p>
            <a:endParaRPr lang="en-US" dirty="0"/>
          </a:p>
          <a:p>
            <a:r>
              <a:rPr lang="en-US" dirty="0"/>
              <a:t>Function call - overhead of maintaining the working environment of each function</a:t>
            </a:r>
          </a:p>
          <a:p>
            <a:endParaRPr lang="en-US" dirty="0"/>
          </a:p>
          <a:p>
            <a:r>
              <a:rPr lang="en-US" dirty="0"/>
              <a:t>System call – extra overhead of switching to kernel space</a:t>
            </a:r>
          </a:p>
          <a:p>
            <a:endParaRPr lang="en-US" dirty="0"/>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73</a:t>
            </a:fld>
            <a:endParaRPr lang="he-IL" dirty="0"/>
          </a:p>
        </p:txBody>
      </p:sp>
    </p:spTree>
    <p:extLst>
      <p:ext uri="{BB962C8B-B14F-4D97-AF65-F5344CB8AC3E}">
        <p14:creationId xmlns:p14="http://schemas.microsoft.com/office/powerpoint/2010/main" val="58475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E3D626-45D9-4F43-B590-CEE9CE1EA4AA}"/>
              </a:ext>
            </a:extLst>
          </p:cNvPr>
          <p:cNvSpPr>
            <a:spLocks noGrp="1"/>
          </p:cNvSpPr>
          <p:nvPr>
            <p:ph type="title"/>
          </p:nvPr>
        </p:nvSpPr>
        <p:spPr/>
        <p:txBody>
          <a:bodyPr/>
          <a:lstStyle/>
          <a:p>
            <a:r>
              <a:rPr lang="en-US" altLang="he-IL" dirty="0">
                <a:effectLst>
                  <a:outerShdw blurRad="38100" dist="38100" dir="2700000" algn="tl">
                    <a:srgbClr val="C0C0C0"/>
                  </a:outerShdw>
                </a:effectLst>
                <a:latin typeface="Georgia (Body)"/>
              </a:rPr>
              <a:t>Ex1 Motivation</a:t>
            </a:r>
            <a:endParaRPr lang="he-IL" dirty="0"/>
          </a:p>
        </p:txBody>
      </p:sp>
      <p:sp>
        <p:nvSpPr>
          <p:cNvPr id="3" name="מציין מיקום של מספר שקופית 2">
            <a:extLst>
              <a:ext uri="{FF2B5EF4-FFF2-40B4-BE49-F238E27FC236}">
                <a16:creationId xmlns:a16="http://schemas.microsoft.com/office/drawing/2014/main" id="{D2FADD91-C799-481E-A608-1E56CD749573}"/>
              </a:ext>
            </a:extLst>
          </p:cNvPr>
          <p:cNvSpPr>
            <a:spLocks noGrp="1"/>
          </p:cNvSpPr>
          <p:nvPr>
            <p:ph type="sldNum" sz="quarter" idx="12"/>
          </p:nvPr>
        </p:nvSpPr>
        <p:spPr/>
        <p:txBody>
          <a:bodyPr/>
          <a:lstStyle/>
          <a:p>
            <a:fld id="{4A5D2AEC-59A3-443A-ADEB-ECFFD6118D61}" type="slidenum">
              <a:rPr lang="en-US" smtClean="0"/>
              <a:pPr/>
              <a:t>74</a:t>
            </a:fld>
            <a:endParaRPr lang="en-US"/>
          </a:p>
        </p:txBody>
      </p:sp>
      <p:sp>
        <p:nvSpPr>
          <p:cNvPr id="4" name="מציין מיקום תוכן 3">
            <a:extLst>
              <a:ext uri="{FF2B5EF4-FFF2-40B4-BE49-F238E27FC236}">
                <a16:creationId xmlns:a16="http://schemas.microsoft.com/office/drawing/2014/main" id="{A115D92D-1306-49F2-857F-D14F66AFD1D2}"/>
              </a:ext>
            </a:extLst>
          </p:cNvPr>
          <p:cNvSpPr>
            <a:spLocks noGrp="1"/>
          </p:cNvSpPr>
          <p:nvPr>
            <p:ph sz="quarter" idx="1"/>
          </p:nvPr>
        </p:nvSpPr>
        <p:spPr/>
        <p:txBody>
          <a:bodyPr/>
          <a:lstStyle/>
          <a:p>
            <a:r>
              <a:rPr lang="en-US" dirty="0"/>
              <a:t>In Ex1 you’ll compare the running times of different kind of operations:</a:t>
            </a:r>
          </a:p>
          <a:p>
            <a:pPr lvl="1"/>
            <a:r>
              <a:rPr lang="en-US" dirty="0"/>
              <a:t>Directly on the computer</a:t>
            </a:r>
          </a:p>
          <a:p>
            <a:pPr lvl="1"/>
            <a:r>
              <a:rPr lang="en-US" dirty="0"/>
              <a:t>Inside the VM</a:t>
            </a:r>
          </a:p>
          <a:p>
            <a:pPr lvl="1"/>
            <a:r>
              <a:rPr lang="en-US" dirty="0"/>
              <a:t>Inside the container</a:t>
            </a:r>
            <a:endParaRPr lang="he-IL" dirty="0"/>
          </a:p>
        </p:txBody>
      </p:sp>
    </p:spTree>
    <p:extLst>
      <p:ext uri="{BB962C8B-B14F-4D97-AF65-F5344CB8AC3E}">
        <p14:creationId xmlns:p14="http://schemas.microsoft.com/office/powerpoint/2010/main" val="514968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5" y="476672"/>
            <a:ext cx="8136904"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200" dirty="0">
                <a:solidFill>
                  <a:srgbClr val="F07F09"/>
                </a:solidFill>
              </a:rPr>
              <a:t>Debugging System Calls</a:t>
            </a:r>
          </a:p>
        </p:txBody>
      </p:sp>
      <p:sp>
        <p:nvSpPr>
          <p:cNvPr id="4" name="Slide Number Placeholder 2"/>
          <p:cNvSpPr>
            <a:spLocks noGrp="1"/>
          </p:cNvSpPr>
          <p:nvPr>
            <p:ph type="sldNum" sz="quarter" idx="12"/>
          </p:nvPr>
        </p:nvSpPr>
        <p:spPr>
          <a:xfrm>
            <a:off x="4307397" y="2204864"/>
            <a:ext cx="457200" cy="441325"/>
          </a:xfrm>
        </p:spPr>
        <p:txBody>
          <a:bodyPr/>
          <a:lstStyle/>
          <a:p>
            <a:fld id="{C43106FE-B5C1-4178-9D59-A2AB4339CB1E}" type="slidenum">
              <a:rPr lang="he-IL" smtClean="0"/>
              <a:t>75</a:t>
            </a:fld>
            <a:endParaRPr lang="he-IL" dirty="0"/>
          </a:p>
        </p:txBody>
      </p:sp>
    </p:spTree>
    <p:extLst>
      <p:ext uri="{BB962C8B-B14F-4D97-AF65-F5344CB8AC3E}">
        <p14:creationId xmlns:p14="http://schemas.microsoft.com/office/powerpoint/2010/main" val="18463268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he-IL" dirty="0">
                <a:effectLst>
                  <a:outerShdw blurRad="38100" dist="38100" dir="2700000" algn="tl">
                    <a:srgbClr val="C0C0C0"/>
                  </a:outerShdw>
                </a:effectLst>
                <a:latin typeface="Georgia (Body)"/>
              </a:rPr>
              <a:t>Debugging by Watching</a:t>
            </a:r>
          </a:p>
        </p:txBody>
      </p:sp>
      <p:sp>
        <p:nvSpPr>
          <p:cNvPr id="45059" name="Content Placeholder 2"/>
          <p:cNvSpPr>
            <a:spLocks noGrp="1"/>
          </p:cNvSpPr>
          <p:nvPr>
            <p:ph idx="1"/>
          </p:nvPr>
        </p:nvSpPr>
        <p:spPr>
          <a:xfrm>
            <a:off x="467544" y="1484784"/>
            <a:ext cx="8229600" cy="4925144"/>
          </a:xfrm>
        </p:spPr>
        <p:txBody>
          <a:bodyPr>
            <a:normAutofit/>
          </a:bodyPr>
          <a:lstStyle/>
          <a:p>
            <a:pPr algn="l" rtl="0">
              <a:spcBef>
                <a:spcPts val="700"/>
              </a:spcBef>
              <a:spcAft>
                <a:spcPct val="0"/>
              </a:spcAft>
              <a:buClr>
                <a:srgbClr val="3333CC"/>
              </a:buClr>
              <a:buSzPct val="60000"/>
              <a:buFont typeface="Wingdings" pitchFamily="2" charset="2"/>
              <a:buChar char=""/>
            </a:pPr>
            <a:r>
              <a:rPr lang="en-US" b="1" dirty="0" err="1"/>
              <a:t>strace</a:t>
            </a:r>
            <a:r>
              <a:rPr lang="en-US" dirty="0"/>
              <a:t> is a debugging utility to monitor the system calls</a:t>
            </a:r>
          </a:p>
          <a:p>
            <a:pPr lvl="1" algn="l" rtl="0">
              <a:spcBef>
                <a:spcPts val="700"/>
              </a:spcBef>
              <a:spcAft>
                <a:spcPct val="0"/>
              </a:spcAft>
              <a:buClr>
                <a:srgbClr val="3333CC"/>
              </a:buClr>
              <a:buSzPct val="60000"/>
              <a:buFont typeface="Wingdings" pitchFamily="2" charset="2"/>
              <a:buChar char=""/>
            </a:pPr>
            <a:r>
              <a:rPr lang="en-US" dirty="0"/>
              <a:t>Easy to use</a:t>
            </a:r>
          </a:p>
          <a:p>
            <a:pPr lvl="1" algn="l" rtl="0">
              <a:spcBef>
                <a:spcPts val="700"/>
              </a:spcBef>
              <a:spcAft>
                <a:spcPct val="0"/>
              </a:spcAft>
              <a:buClr>
                <a:srgbClr val="3333CC"/>
              </a:buClr>
              <a:buSzPct val="60000"/>
              <a:buFont typeface="Wingdings" pitchFamily="2" charset="2"/>
              <a:buChar char=""/>
            </a:pPr>
            <a:r>
              <a:rPr lang="en-US" dirty="0"/>
              <a:t>Fast </a:t>
            </a:r>
            <a:r>
              <a:rPr lang="en-US" dirty="0" err="1"/>
              <a:t>debugginng</a:t>
            </a:r>
            <a:endParaRPr lang="en-US" altLang="he-IL" b="1" dirty="0">
              <a:solidFill>
                <a:srgbClr val="000000"/>
              </a:solidFill>
              <a:latin typeface="Georgia (Body)"/>
              <a:ea typeface="SimSun" pitchFamily="2" charset="-122"/>
            </a:endParaRPr>
          </a:p>
          <a:p>
            <a:pPr algn="l" rtl="0">
              <a:spcBef>
                <a:spcPts val="700"/>
              </a:spcBef>
              <a:spcAft>
                <a:spcPct val="0"/>
              </a:spcAft>
              <a:buClr>
                <a:srgbClr val="3333CC"/>
              </a:buClr>
              <a:buSzPct val="60000"/>
              <a:buFont typeface="Wingdings" pitchFamily="2" charset="2"/>
              <a:buChar char=""/>
            </a:pPr>
            <a:r>
              <a:rPr lang="en-US" altLang="he-IL" b="1" dirty="0" err="1">
                <a:solidFill>
                  <a:srgbClr val="000000"/>
                </a:solidFill>
                <a:latin typeface="Georgia (Body)"/>
                <a:ea typeface="SimSun" pitchFamily="2" charset="-122"/>
              </a:rPr>
              <a:t>strace</a:t>
            </a:r>
            <a:r>
              <a:rPr lang="en-US" altLang="he-IL" dirty="0">
                <a:solidFill>
                  <a:srgbClr val="000000"/>
                </a:solidFill>
                <a:latin typeface="Georgia (Body)"/>
                <a:ea typeface="SimSun" pitchFamily="2" charset="-122"/>
              </a:rPr>
              <a:t> command</a:t>
            </a:r>
          </a:p>
          <a:p>
            <a:pPr lvl="1" algn="l" rtl="0">
              <a:spcAft>
                <a:spcPct val="0"/>
              </a:spcAft>
              <a:buClr>
                <a:srgbClr val="FF0000"/>
              </a:buClr>
              <a:buSzPct val="55000"/>
              <a:buFont typeface="Wingdings" pitchFamily="2" charset="2"/>
              <a:buChar char=""/>
            </a:pPr>
            <a:r>
              <a:rPr lang="en-US" altLang="he-IL" sz="2400" dirty="0">
                <a:solidFill>
                  <a:srgbClr val="000000"/>
                </a:solidFill>
                <a:latin typeface="Georgia (Body)"/>
                <a:ea typeface="SimSun" pitchFamily="2" charset="-122"/>
              </a:rPr>
              <a:t>Shows system calls, arguments, and return values</a:t>
            </a:r>
          </a:p>
          <a:p>
            <a:pPr lvl="1" algn="l" rtl="0">
              <a:spcAft>
                <a:spcPct val="0"/>
              </a:spcAft>
              <a:buClr>
                <a:srgbClr val="FF0000"/>
              </a:buClr>
              <a:buSzPct val="55000"/>
              <a:buFont typeface="Wingdings" pitchFamily="2" charset="2"/>
              <a:buChar char=""/>
            </a:pPr>
            <a:r>
              <a:rPr lang="en-US" altLang="he-IL" sz="2400" b="1" dirty="0">
                <a:solidFill>
                  <a:srgbClr val="000000"/>
                </a:solidFill>
                <a:latin typeface="Georgia (Body)"/>
                <a:ea typeface="SimSun" pitchFamily="2" charset="-122"/>
              </a:rPr>
              <a:t>-t</a:t>
            </a:r>
            <a:r>
              <a:rPr lang="en-US" altLang="he-IL" sz="2400" dirty="0">
                <a:solidFill>
                  <a:srgbClr val="000000"/>
                </a:solidFill>
                <a:latin typeface="Georgia (Body)"/>
                <a:ea typeface="SimSun" pitchFamily="2" charset="-122"/>
              </a:rPr>
              <a:t> to display when each call is executed</a:t>
            </a:r>
          </a:p>
          <a:p>
            <a:pPr lvl="1" algn="l" rtl="0">
              <a:spcAft>
                <a:spcPct val="0"/>
              </a:spcAft>
              <a:buClr>
                <a:srgbClr val="FF0000"/>
              </a:buClr>
              <a:buSzPct val="55000"/>
              <a:buFont typeface="Wingdings" pitchFamily="2" charset="2"/>
              <a:buChar char=""/>
            </a:pPr>
            <a:r>
              <a:rPr lang="en-US" altLang="he-IL" sz="2400" b="1" dirty="0">
                <a:solidFill>
                  <a:srgbClr val="000000"/>
                </a:solidFill>
                <a:latin typeface="Georgia (Body)"/>
                <a:ea typeface="SimSun" pitchFamily="2" charset="-122"/>
              </a:rPr>
              <a:t>-T</a:t>
            </a:r>
            <a:r>
              <a:rPr lang="en-US" altLang="he-IL" sz="2400" dirty="0">
                <a:solidFill>
                  <a:srgbClr val="000000"/>
                </a:solidFill>
                <a:latin typeface="Georgia (Body)"/>
                <a:ea typeface="SimSun" pitchFamily="2" charset="-122"/>
              </a:rPr>
              <a:t> to display the time spent in the call</a:t>
            </a:r>
          </a:p>
          <a:p>
            <a:pPr lvl="1" algn="l" rtl="0">
              <a:spcAft>
                <a:spcPct val="0"/>
              </a:spcAft>
              <a:buClr>
                <a:srgbClr val="FF0000"/>
              </a:buClr>
              <a:buSzPct val="55000"/>
              <a:buFont typeface="Wingdings" pitchFamily="2" charset="2"/>
              <a:buChar char=""/>
            </a:pPr>
            <a:r>
              <a:rPr lang="en-US" altLang="he-IL" sz="2400" b="1" dirty="0">
                <a:solidFill>
                  <a:srgbClr val="000000"/>
                </a:solidFill>
                <a:latin typeface="Georgia (Body)"/>
                <a:ea typeface="SimSun" pitchFamily="2" charset="-122"/>
              </a:rPr>
              <a:t>-e</a:t>
            </a:r>
            <a:r>
              <a:rPr lang="en-US" altLang="he-IL" sz="2400" dirty="0">
                <a:solidFill>
                  <a:srgbClr val="000000"/>
                </a:solidFill>
                <a:latin typeface="Georgia (Body)"/>
                <a:ea typeface="SimSun" pitchFamily="2" charset="-122"/>
              </a:rPr>
              <a:t> to limit the types of calls</a:t>
            </a:r>
          </a:p>
          <a:p>
            <a:pPr lvl="1" algn="l" rtl="0">
              <a:spcAft>
                <a:spcPct val="0"/>
              </a:spcAft>
              <a:buClr>
                <a:srgbClr val="FF0000"/>
              </a:buClr>
              <a:buSzPct val="55000"/>
              <a:buFont typeface="Wingdings" pitchFamily="2" charset="2"/>
              <a:buChar char=""/>
            </a:pPr>
            <a:r>
              <a:rPr lang="en-US" altLang="he-IL" sz="2400" b="1" dirty="0">
                <a:solidFill>
                  <a:srgbClr val="000000"/>
                </a:solidFill>
                <a:latin typeface="Georgia (Body)"/>
                <a:ea typeface="SimSun" pitchFamily="2" charset="-122"/>
              </a:rPr>
              <a:t>-o</a:t>
            </a:r>
            <a:r>
              <a:rPr lang="en-US" altLang="he-IL" sz="2400" dirty="0">
                <a:solidFill>
                  <a:srgbClr val="000000"/>
                </a:solidFill>
                <a:latin typeface="Georgia (Body)"/>
                <a:ea typeface="SimSun" pitchFamily="2" charset="-122"/>
              </a:rPr>
              <a:t> to redirect the output to a file </a:t>
            </a:r>
          </a:p>
          <a:p>
            <a:pPr lvl="1" algn="l" rtl="0">
              <a:spcAft>
                <a:spcPct val="0"/>
              </a:spcAft>
              <a:buClr>
                <a:srgbClr val="FF0000"/>
              </a:buClr>
              <a:buSzPct val="55000"/>
              <a:buFont typeface="Wingdings" pitchFamily="2" charset="2"/>
              <a:buChar char=""/>
            </a:pPr>
            <a:r>
              <a:rPr lang="en-US" altLang="he-IL" sz="2400" b="1" dirty="0">
                <a:solidFill>
                  <a:srgbClr val="000000"/>
                </a:solidFill>
                <a:latin typeface="Georgia (Body)"/>
                <a:ea typeface="SimSun" pitchFamily="2" charset="-122"/>
              </a:rPr>
              <a:t>-s  </a:t>
            </a:r>
            <a:r>
              <a:rPr lang="en-US" altLang="he-IL" sz="2400" dirty="0">
                <a:solidFill>
                  <a:srgbClr val="000000"/>
                </a:solidFill>
                <a:latin typeface="Georgia (Body)"/>
                <a:ea typeface="SimSun" pitchFamily="2" charset="-122"/>
              </a:rPr>
              <a:t>limit the length of print strings.</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76</a:t>
            </a:fld>
            <a:endParaRPr lang="he-IL" dirty="0"/>
          </a:p>
        </p:txBody>
      </p:sp>
    </p:spTree>
    <p:extLst>
      <p:ext uri="{BB962C8B-B14F-4D97-AF65-F5344CB8AC3E}">
        <p14:creationId xmlns:p14="http://schemas.microsoft.com/office/powerpoint/2010/main" val="3072055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he-IL" dirty="0">
                <a:effectLst>
                  <a:outerShdw blurRad="38100" dist="38100" dir="2700000" algn="tl">
                    <a:srgbClr val="C0C0C0"/>
                  </a:outerShdw>
                </a:effectLst>
                <a:latin typeface="Georgia (Body)"/>
              </a:rPr>
              <a:t>Background – basic commands</a:t>
            </a:r>
          </a:p>
        </p:txBody>
      </p:sp>
      <p:sp>
        <p:nvSpPr>
          <p:cNvPr id="45059" name="Content Placeholder 2"/>
          <p:cNvSpPr>
            <a:spLocks noGrp="1"/>
          </p:cNvSpPr>
          <p:nvPr>
            <p:ph idx="1"/>
          </p:nvPr>
        </p:nvSpPr>
        <p:spPr>
          <a:xfrm>
            <a:off x="467544" y="1484784"/>
            <a:ext cx="8229600" cy="4925144"/>
          </a:xfrm>
        </p:spPr>
        <p:txBody>
          <a:bodyPr>
            <a:normAutofit lnSpcReduction="10000"/>
          </a:bodyPr>
          <a:lstStyle/>
          <a:p>
            <a:pPr algn="l" rtl="0">
              <a:spcBef>
                <a:spcPts val="700"/>
              </a:spcBef>
              <a:spcAft>
                <a:spcPct val="0"/>
              </a:spcAft>
              <a:buClr>
                <a:srgbClr val="3333CC"/>
              </a:buClr>
              <a:buSzPct val="60000"/>
              <a:buFont typeface="Wingdings" pitchFamily="2" charset="2"/>
              <a:buChar char=""/>
            </a:pPr>
            <a:r>
              <a:rPr lang="en-US" altLang="he-IL" sz="2400" b="1" dirty="0" err="1">
                <a:solidFill>
                  <a:srgbClr val="000000"/>
                </a:solidFill>
                <a:latin typeface="Georgia (Body)"/>
                <a:ea typeface="SimSun" pitchFamily="2" charset="-122"/>
              </a:rPr>
              <a:t>int</a:t>
            </a:r>
            <a:r>
              <a:rPr lang="en-US" altLang="he-IL" sz="2400" b="1" dirty="0">
                <a:solidFill>
                  <a:srgbClr val="000000"/>
                </a:solidFill>
                <a:latin typeface="Georgia (Body)"/>
                <a:ea typeface="SimSun" pitchFamily="2" charset="-122"/>
              </a:rPr>
              <a:t> open(</a:t>
            </a:r>
            <a:r>
              <a:rPr lang="en-US" altLang="he-IL" sz="2400" b="1" dirty="0" err="1">
                <a:solidFill>
                  <a:srgbClr val="000000"/>
                </a:solidFill>
                <a:latin typeface="Georgia (Body)"/>
                <a:ea typeface="SimSun" pitchFamily="2" charset="-122"/>
              </a:rPr>
              <a:t>const</a:t>
            </a:r>
            <a:r>
              <a:rPr lang="en-US" altLang="he-IL" sz="2400" b="1" dirty="0">
                <a:solidFill>
                  <a:srgbClr val="000000"/>
                </a:solidFill>
                <a:latin typeface="Georgia (Body)"/>
                <a:ea typeface="SimSun" pitchFamily="2" charset="-122"/>
              </a:rPr>
              <a:t> char *pathname, </a:t>
            </a:r>
            <a:r>
              <a:rPr lang="en-US" altLang="he-IL" sz="2400" b="1" dirty="0" err="1">
                <a:solidFill>
                  <a:srgbClr val="000000"/>
                </a:solidFill>
                <a:latin typeface="Georgia (Body)"/>
                <a:ea typeface="SimSun" pitchFamily="2" charset="-122"/>
              </a:rPr>
              <a:t>int</a:t>
            </a:r>
            <a:r>
              <a:rPr lang="en-US" altLang="he-IL" sz="2400" b="1" dirty="0">
                <a:solidFill>
                  <a:srgbClr val="000000"/>
                </a:solidFill>
                <a:latin typeface="Georgia (Body)"/>
                <a:ea typeface="SimSun" pitchFamily="2" charset="-122"/>
              </a:rPr>
              <a:t> flags);</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Opens a file</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Returns file descriptor (</a:t>
            </a: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 which identifies the file in future operations</a:t>
            </a:r>
          </a:p>
          <a:p>
            <a:pPr lvl="1" algn="l" rtl="0">
              <a:spcBef>
                <a:spcPts val="700"/>
              </a:spcBef>
              <a:spcAft>
                <a:spcPct val="0"/>
              </a:spcAft>
              <a:buClr>
                <a:srgbClr val="3333CC"/>
              </a:buClr>
              <a:buSzPct val="60000"/>
              <a:buFont typeface="Wingdings" pitchFamily="2" charset="2"/>
              <a:buChar char=""/>
            </a:pP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=0 -&gt; standard input, </a:t>
            </a: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=1 -&gt; standard </a:t>
            </a:r>
            <a:r>
              <a:rPr lang="en-US" altLang="he-IL" sz="1900" dirty="0" err="1">
                <a:solidFill>
                  <a:srgbClr val="000000"/>
                </a:solidFill>
                <a:latin typeface="Georgia (Body)"/>
                <a:ea typeface="SimSun" pitchFamily="2" charset="-122"/>
              </a:rPr>
              <a:t>outpout</a:t>
            </a:r>
            <a:r>
              <a:rPr lang="en-US" altLang="he-IL" sz="1900" dirty="0">
                <a:solidFill>
                  <a:srgbClr val="000000"/>
                </a:solidFill>
                <a:latin typeface="Georgia (Body)"/>
                <a:ea typeface="SimSun" pitchFamily="2" charset="-122"/>
              </a:rPr>
              <a:t>, </a:t>
            </a: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=2 -&gt; standard error</a:t>
            </a:r>
          </a:p>
          <a:p>
            <a:pPr algn="l" rtl="0">
              <a:spcBef>
                <a:spcPts val="700"/>
              </a:spcBef>
              <a:spcAft>
                <a:spcPct val="0"/>
              </a:spcAft>
              <a:buClr>
                <a:srgbClr val="3333CC"/>
              </a:buClr>
              <a:buSzPct val="60000"/>
              <a:buFont typeface="Wingdings" pitchFamily="2" charset="2"/>
              <a:buChar char=""/>
            </a:pPr>
            <a:r>
              <a:rPr lang="en-US" altLang="he-IL" sz="2400" b="1" dirty="0" err="1">
                <a:solidFill>
                  <a:srgbClr val="000000"/>
                </a:solidFill>
                <a:latin typeface="Georgia (Body)"/>
                <a:ea typeface="SimSun" pitchFamily="2" charset="-122"/>
              </a:rPr>
              <a:t>ssize_t</a:t>
            </a:r>
            <a:r>
              <a:rPr lang="en-US" altLang="he-IL" sz="2400" b="1" dirty="0">
                <a:solidFill>
                  <a:srgbClr val="000000"/>
                </a:solidFill>
                <a:latin typeface="Georgia (Body)"/>
                <a:ea typeface="SimSun" pitchFamily="2" charset="-122"/>
              </a:rPr>
              <a:t> read(</a:t>
            </a:r>
            <a:r>
              <a:rPr lang="en-US" altLang="he-IL" sz="2400" b="1" dirty="0" err="1">
                <a:solidFill>
                  <a:srgbClr val="000000"/>
                </a:solidFill>
                <a:latin typeface="Georgia (Body)"/>
                <a:ea typeface="SimSun" pitchFamily="2" charset="-122"/>
              </a:rPr>
              <a:t>int</a:t>
            </a: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fd</a:t>
            </a:r>
            <a:r>
              <a:rPr lang="en-US" altLang="he-IL" sz="2400" b="1" dirty="0">
                <a:solidFill>
                  <a:srgbClr val="000000"/>
                </a:solidFill>
                <a:latin typeface="Georgia (Body)"/>
                <a:ea typeface="SimSun" pitchFamily="2" charset="-122"/>
              </a:rPr>
              <a:t>, void *</a:t>
            </a:r>
            <a:r>
              <a:rPr lang="en-US" altLang="he-IL" sz="2400" b="1" dirty="0" err="1">
                <a:solidFill>
                  <a:srgbClr val="000000"/>
                </a:solidFill>
                <a:latin typeface="Georgia (Body)"/>
                <a:ea typeface="SimSun" pitchFamily="2" charset="-122"/>
              </a:rPr>
              <a:t>buf</a:t>
            </a: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size_t</a:t>
            </a:r>
            <a:r>
              <a:rPr lang="en-US" altLang="he-IL" sz="2400" b="1" dirty="0">
                <a:solidFill>
                  <a:srgbClr val="000000"/>
                </a:solidFill>
                <a:latin typeface="Georgia (Body)"/>
                <a:ea typeface="SimSun" pitchFamily="2" charset="-122"/>
              </a:rPr>
              <a:t> count);</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Reads from </a:t>
            </a: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 to </a:t>
            </a:r>
            <a:r>
              <a:rPr lang="en-US" altLang="he-IL" sz="1900" dirty="0" err="1">
                <a:solidFill>
                  <a:srgbClr val="000000"/>
                </a:solidFill>
                <a:latin typeface="Georgia (Body)"/>
                <a:ea typeface="SimSun" pitchFamily="2" charset="-122"/>
              </a:rPr>
              <a:t>buf</a:t>
            </a:r>
            <a:r>
              <a:rPr lang="en-US" altLang="he-IL" sz="1900" dirty="0">
                <a:solidFill>
                  <a:srgbClr val="000000"/>
                </a:solidFill>
                <a:latin typeface="Georgia (Body)"/>
                <a:ea typeface="SimSun" pitchFamily="2" charset="-122"/>
              </a:rPr>
              <a:t> between 1 to count bytes</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Returns the number of bytes that were read (zero for  </a:t>
            </a:r>
            <a:r>
              <a:rPr lang="en-US" altLang="he-IL" sz="1900" dirty="0" err="1">
                <a:solidFill>
                  <a:srgbClr val="000000"/>
                </a:solidFill>
                <a:latin typeface="Georgia (Body)"/>
                <a:ea typeface="SimSun" pitchFamily="2" charset="-122"/>
              </a:rPr>
              <a:t>eof</a:t>
            </a:r>
            <a:r>
              <a:rPr lang="en-US" altLang="he-IL" sz="1900" dirty="0">
                <a:solidFill>
                  <a:srgbClr val="000000"/>
                </a:solidFill>
                <a:latin typeface="Georgia (Body)"/>
                <a:ea typeface="SimSun" pitchFamily="2" charset="-122"/>
              </a:rPr>
              <a:t>)</a:t>
            </a:r>
            <a:endParaRPr lang="en-US" altLang="he-IL" sz="2400" dirty="0">
              <a:solidFill>
                <a:srgbClr val="000000"/>
              </a:solidFill>
              <a:latin typeface="Georgia (Body)"/>
              <a:ea typeface="SimSun" pitchFamily="2" charset="-122"/>
            </a:endParaRPr>
          </a:p>
          <a:p>
            <a:pPr algn="l" rtl="0">
              <a:spcBef>
                <a:spcPts val="700"/>
              </a:spcBef>
              <a:spcAft>
                <a:spcPct val="0"/>
              </a:spcAft>
              <a:buClr>
                <a:srgbClr val="3333CC"/>
              </a:buClr>
              <a:buSzPct val="60000"/>
              <a:buFont typeface="Wingdings" pitchFamily="2" charset="2"/>
              <a:buChar char=""/>
            </a:pP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ssize_t</a:t>
            </a:r>
            <a:r>
              <a:rPr lang="en-US" altLang="he-IL" sz="2400" b="1" dirty="0">
                <a:solidFill>
                  <a:srgbClr val="000000"/>
                </a:solidFill>
                <a:latin typeface="Georgia (Body)"/>
                <a:ea typeface="SimSun" pitchFamily="2" charset="-122"/>
              </a:rPr>
              <a:t> write(</a:t>
            </a:r>
            <a:r>
              <a:rPr lang="en-US" altLang="he-IL" sz="2400" b="1" dirty="0" err="1">
                <a:solidFill>
                  <a:srgbClr val="000000"/>
                </a:solidFill>
                <a:latin typeface="Georgia (Body)"/>
                <a:ea typeface="SimSun" pitchFamily="2" charset="-122"/>
              </a:rPr>
              <a:t>int</a:t>
            </a: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fd</a:t>
            </a: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const</a:t>
            </a:r>
            <a:r>
              <a:rPr lang="en-US" altLang="he-IL" sz="2400" b="1" dirty="0">
                <a:solidFill>
                  <a:srgbClr val="000000"/>
                </a:solidFill>
                <a:latin typeface="Georgia (Body)"/>
                <a:ea typeface="SimSun" pitchFamily="2" charset="-122"/>
              </a:rPr>
              <a:t> void *</a:t>
            </a:r>
            <a:r>
              <a:rPr lang="en-US" altLang="he-IL" sz="2400" b="1" dirty="0" err="1">
                <a:solidFill>
                  <a:srgbClr val="000000"/>
                </a:solidFill>
                <a:latin typeface="Georgia (Body)"/>
                <a:ea typeface="SimSun" pitchFamily="2" charset="-122"/>
              </a:rPr>
              <a:t>buf</a:t>
            </a:r>
            <a:r>
              <a:rPr lang="en-US" altLang="he-IL" sz="2400" b="1" dirty="0">
                <a:solidFill>
                  <a:srgbClr val="000000"/>
                </a:solidFill>
                <a:latin typeface="Georgia (Body)"/>
                <a:ea typeface="SimSun" pitchFamily="2" charset="-122"/>
              </a:rPr>
              <a:t>, </a:t>
            </a:r>
            <a:r>
              <a:rPr lang="en-US" altLang="he-IL" sz="2400" b="1" dirty="0" err="1">
                <a:solidFill>
                  <a:srgbClr val="000000"/>
                </a:solidFill>
                <a:latin typeface="Georgia (Body)"/>
                <a:ea typeface="SimSun" pitchFamily="2" charset="-122"/>
              </a:rPr>
              <a:t>size_t</a:t>
            </a:r>
            <a:r>
              <a:rPr lang="en-US" altLang="he-IL" sz="2400" b="1" dirty="0">
                <a:solidFill>
                  <a:srgbClr val="000000"/>
                </a:solidFill>
                <a:latin typeface="Georgia (Body)"/>
                <a:ea typeface="SimSun" pitchFamily="2" charset="-122"/>
              </a:rPr>
              <a:t> count);</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Writes from </a:t>
            </a:r>
            <a:r>
              <a:rPr lang="en-US" altLang="he-IL" sz="1900" dirty="0" err="1">
                <a:solidFill>
                  <a:srgbClr val="000000"/>
                </a:solidFill>
                <a:latin typeface="Georgia (Body)"/>
                <a:ea typeface="SimSun" pitchFamily="2" charset="-122"/>
              </a:rPr>
              <a:t>buf</a:t>
            </a:r>
            <a:r>
              <a:rPr lang="en-US" altLang="he-IL" sz="1900" dirty="0">
                <a:solidFill>
                  <a:srgbClr val="000000"/>
                </a:solidFill>
                <a:latin typeface="Georgia (Body)"/>
                <a:ea typeface="SimSun" pitchFamily="2" charset="-122"/>
              </a:rPr>
              <a:t> to </a:t>
            </a:r>
            <a:r>
              <a:rPr lang="en-US" altLang="he-IL" sz="1900" dirty="0" err="1">
                <a:solidFill>
                  <a:srgbClr val="000000"/>
                </a:solidFill>
                <a:latin typeface="Georgia (Body)"/>
                <a:ea typeface="SimSun" pitchFamily="2" charset="-122"/>
              </a:rPr>
              <a:t>fd</a:t>
            </a:r>
            <a:r>
              <a:rPr lang="en-US" altLang="he-IL" sz="1900" dirty="0">
                <a:solidFill>
                  <a:srgbClr val="000000"/>
                </a:solidFill>
                <a:latin typeface="Georgia (Body)"/>
                <a:ea typeface="SimSun" pitchFamily="2" charset="-122"/>
              </a:rPr>
              <a:t> between 1 to count bytes</a:t>
            </a:r>
          </a:p>
          <a:p>
            <a:pPr lvl="1" algn="l" rtl="0">
              <a:spcBef>
                <a:spcPts val="700"/>
              </a:spcBef>
              <a:spcAft>
                <a:spcPct val="0"/>
              </a:spcAft>
              <a:buClr>
                <a:srgbClr val="3333CC"/>
              </a:buClr>
              <a:buSzPct val="60000"/>
              <a:buFont typeface="Wingdings" pitchFamily="2" charset="2"/>
              <a:buChar char=""/>
            </a:pPr>
            <a:r>
              <a:rPr lang="en-US" altLang="he-IL" sz="1900" dirty="0">
                <a:solidFill>
                  <a:srgbClr val="000000"/>
                </a:solidFill>
                <a:latin typeface="Georgia (Body)"/>
                <a:ea typeface="SimSun" pitchFamily="2" charset="-122"/>
              </a:rPr>
              <a:t>Returns the number of bytes that were written</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77</a:t>
            </a:fld>
            <a:endParaRPr lang="he-IL" dirty="0"/>
          </a:p>
        </p:txBody>
      </p:sp>
    </p:spTree>
    <p:extLst>
      <p:ext uri="{BB962C8B-B14F-4D97-AF65-F5344CB8AC3E}">
        <p14:creationId xmlns:p14="http://schemas.microsoft.com/office/powerpoint/2010/main" val="18060281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defRPr/>
            </a:pPr>
            <a:r>
              <a:rPr lang="en-US" altLang="he-IL" dirty="0" err="1">
                <a:effectLst>
                  <a:outerShdw blurRad="38100" dist="38100" dir="2700000" algn="tl">
                    <a:srgbClr val="000000">
                      <a:alpha val="43137"/>
                    </a:srgbClr>
                  </a:outerShdw>
                </a:effectLst>
                <a:latin typeface="Georgia (Body)"/>
              </a:rPr>
              <a:t>Strace</a:t>
            </a:r>
            <a:r>
              <a:rPr lang="en-US" altLang="he-IL" dirty="0">
                <a:effectLst>
                  <a:outerShdw blurRad="38100" dist="38100" dir="2700000" algn="tl">
                    <a:srgbClr val="000000">
                      <a:alpha val="43137"/>
                    </a:srgbClr>
                  </a:outerShdw>
                </a:effectLst>
                <a:latin typeface="Georgia (Body)"/>
              </a:rPr>
              <a:t> example: “</a:t>
            </a:r>
            <a:r>
              <a:rPr lang="en-US" dirty="0" err="1">
                <a:effectLst>
                  <a:outerShdw blurRad="38100" dist="38100" dir="2700000" algn="tl">
                    <a:srgbClr val="000000">
                      <a:alpha val="43137"/>
                    </a:srgbClr>
                  </a:outerShdw>
                </a:effectLst>
                <a:latin typeface="Georgia (Body)"/>
              </a:rPr>
              <a:t>strace</a:t>
            </a:r>
            <a:r>
              <a:rPr lang="en-US" dirty="0">
                <a:effectLst>
                  <a:outerShdw blurRad="38100" dist="38100" dir="2700000" algn="tl">
                    <a:srgbClr val="000000">
                      <a:alpha val="43137"/>
                    </a:srgbClr>
                  </a:outerShdw>
                </a:effectLst>
                <a:latin typeface="Georgia (Body)"/>
              </a:rPr>
              <a:t> </a:t>
            </a:r>
            <a:r>
              <a:rPr lang="en-US" dirty="0" err="1">
                <a:effectLst>
                  <a:outerShdw blurRad="38100" dist="38100" dir="2700000" algn="tl">
                    <a:srgbClr val="000000">
                      <a:alpha val="43137"/>
                    </a:srgbClr>
                  </a:outerShdw>
                </a:effectLst>
                <a:latin typeface="Georgia (Body)"/>
              </a:rPr>
              <a:t>ls</a:t>
            </a:r>
            <a:r>
              <a:rPr lang="en-US" dirty="0">
                <a:effectLst>
                  <a:outerShdw blurRad="38100" dist="38100" dir="2700000" algn="tl">
                    <a:srgbClr val="000000">
                      <a:alpha val="43137"/>
                    </a:srgbClr>
                  </a:outerShdw>
                </a:effectLst>
                <a:latin typeface="Georgia (Body)"/>
              </a:rPr>
              <a:t> /python/”</a:t>
            </a:r>
            <a:endParaRPr lang="en-US" altLang="he-IL" dirty="0">
              <a:effectLst>
                <a:outerShdw blurRad="38100" dist="38100" dir="2700000" algn="tl">
                  <a:srgbClr val="000000">
                    <a:alpha val="43137"/>
                  </a:srgbClr>
                </a:outerShdw>
              </a:effectLst>
              <a:latin typeface="Georgia (Body)"/>
            </a:endParaRPr>
          </a:p>
        </p:txBody>
      </p:sp>
      <p:sp>
        <p:nvSpPr>
          <p:cNvPr id="45059" name="Content Placeholder 2"/>
          <p:cNvSpPr>
            <a:spLocks noGrp="1"/>
          </p:cNvSpPr>
          <p:nvPr>
            <p:ph idx="1"/>
          </p:nvPr>
        </p:nvSpPr>
        <p:spPr>
          <a:xfrm>
            <a:off x="457200" y="1556792"/>
            <a:ext cx="8229600" cy="5112568"/>
          </a:xfrm>
        </p:spPr>
        <p:txBody>
          <a:bodyPr>
            <a:normAutofit fontScale="77500" lnSpcReduction="20000"/>
          </a:bodyPr>
          <a:lstStyle/>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open("/</a:t>
            </a:r>
            <a:r>
              <a:rPr lang="en-US" altLang="he-IL" sz="2400" dirty="0" err="1">
                <a:solidFill>
                  <a:srgbClr val="000000"/>
                </a:solidFill>
                <a:latin typeface="Georgia (Body)"/>
                <a:ea typeface="SimSun" pitchFamily="2" charset="-122"/>
              </a:rPr>
              <a:t>usr</a:t>
            </a:r>
            <a:r>
              <a:rPr lang="en-US" altLang="he-IL" sz="2400" dirty="0">
                <a:solidFill>
                  <a:srgbClr val="000000"/>
                </a:solidFill>
                <a:latin typeface="Georgia (Body)"/>
                <a:ea typeface="SimSun" pitchFamily="2" charset="-122"/>
              </a:rPr>
              <a:t>/share/locale/</a:t>
            </a:r>
            <a:r>
              <a:rPr lang="en-US" altLang="he-IL" sz="2400" dirty="0" err="1">
                <a:solidFill>
                  <a:srgbClr val="000000"/>
                </a:solidFill>
                <a:latin typeface="Georgia (Body)"/>
                <a:ea typeface="SimSun" pitchFamily="2" charset="-122"/>
              </a:rPr>
              <a:t>en_GB</a:t>
            </a:r>
            <a:r>
              <a:rPr lang="en-US" altLang="he-IL" sz="2400" dirty="0">
                <a:solidFill>
                  <a:srgbClr val="000000"/>
                </a:solidFill>
                <a:latin typeface="Georgia (Body)"/>
                <a:ea typeface="SimSun" pitchFamily="2" charset="-122"/>
              </a:rPr>
              <a:t>/LC_MESSAGES/coreutils.mo", O_RDONLY) = -1 ENOENT (No such file or directory)</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write(2, "</a:t>
            </a:r>
            <a:r>
              <a:rPr lang="en-US" altLang="he-IL" sz="2400" dirty="0" err="1">
                <a:solidFill>
                  <a:srgbClr val="000000"/>
                </a:solidFill>
                <a:latin typeface="Georgia (Body)"/>
                <a:ea typeface="SimSun" pitchFamily="2" charset="-122"/>
              </a:rPr>
              <a:t>ls</a:t>
            </a:r>
            <a:r>
              <a:rPr lang="en-US" altLang="he-IL" sz="2400" dirty="0">
                <a:solidFill>
                  <a:srgbClr val="000000"/>
                </a:solidFill>
                <a:latin typeface="Georgia (Body)"/>
                <a:ea typeface="SimSun" pitchFamily="2" charset="-122"/>
              </a:rPr>
              <a:t>: ", 4)                     = 4</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write(2, "cannot access /python/", 22)  = 22</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open("/</a:t>
            </a:r>
            <a:r>
              <a:rPr lang="en-US" altLang="he-IL" sz="2400" dirty="0" err="1">
                <a:solidFill>
                  <a:srgbClr val="000000"/>
                </a:solidFill>
                <a:latin typeface="Georgia (Body)"/>
                <a:ea typeface="SimSun" pitchFamily="2" charset="-122"/>
              </a:rPr>
              <a:t>usr</a:t>
            </a:r>
            <a:r>
              <a:rPr lang="en-US" altLang="he-IL" sz="2400" dirty="0">
                <a:solidFill>
                  <a:srgbClr val="000000"/>
                </a:solidFill>
                <a:latin typeface="Georgia (Body)"/>
                <a:ea typeface="SimSun" pitchFamily="2" charset="-122"/>
              </a:rPr>
              <a:t>/share/locale/</a:t>
            </a:r>
            <a:r>
              <a:rPr lang="en-US" altLang="he-IL" sz="2400" dirty="0" err="1">
                <a:solidFill>
                  <a:srgbClr val="000000"/>
                </a:solidFill>
                <a:latin typeface="Georgia (Body)"/>
                <a:ea typeface="SimSun" pitchFamily="2" charset="-122"/>
              </a:rPr>
              <a:t>en_US</a:t>
            </a:r>
            <a:r>
              <a:rPr lang="en-US" altLang="he-IL" sz="2400" dirty="0">
                <a:solidFill>
                  <a:srgbClr val="000000"/>
                </a:solidFill>
                <a:latin typeface="Georgia (Body)"/>
                <a:ea typeface="SimSun" pitchFamily="2" charset="-122"/>
              </a:rPr>
              <a:t>/LC_MESSAGES/libc.mo", O_RDONLY) = -1 ENOENT (No such file or directory)</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open("/</a:t>
            </a:r>
            <a:r>
              <a:rPr lang="en-US" altLang="he-IL" sz="2400" dirty="0" err="1">
                <a:solidFill>
                  <a:srgbClr val="000000"/>
                </a:solidFill>
                <a:latin typeface="Georgia (Body)"/>
                <a:ea typeface="SimSun" pitchFamily="2" charset="-122"/>
              </a:rPr>
              <a:t>usr</a:t>
            </a:r>
            <a:r>
              <a:rPr lang="en-US" altLang="he-IL" sz="2400" dirty="0">
                <a:solidFill>
                  <a:srgbClr val="000000"/>
                </a:solidFill>
                <a:latin typeface="Georgia (Body)"/>
                <a:ea typeface="SimSun" pitchFamily="2" charset="-122"/>
              </a:rPr>
              <a:t>/share/locale/</a:t>
            </a:r>
            <a:r>
              <a:rPr lang="en-US" altLang="he-IL" sz="2400" dirty="0" err="1">
                <a:solidFill>
                  <a:srgbClr val="000000"/>
                </a:solidFill>
                <a:latin typeface="Georgia (Body)"/>
                <a:ea typeface="SimSun" pitchFamily="2" charset="-122"/>
              </a:rPr>
              <a:t>en</a:t>
            </a:r>
            <a:r>
              <a:rPr lang="en-US" altLang="he-IL" sz="2400" dirty="0">
                <a:solidFill>
                  <a:srgbClr val="000000"/>
                </a:solidFill>
                <a:latin typeface="Georgia (Body)"/>
                <a:ea typeface="SimSun" pitchFamily="2" charset="-122"/>
              </a:rPr>
              <a:t>/LC_MESSAGES/libc.mo", O_RDONLY) = -1 ENOENT (No such file or directory)</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open("/</a:t>
            </a:r>
            <a:r>
              <a:rPr lang="en-US" altLang="he-IL" sz="2400" dirty="0" err="1">
                <a:solidFill>
                  <a:srgbClr val="000000"/>
                </a:solidFill>
                <a:latin typeface="Georgia (Body)"/>
                <a:ea typeface="SimSun" pitchFamily="2" charset="-122"/>
              </a:rPr>
              <a:t>usr</a:t>
            </a:r>
            <a:r>
              <a:rPr lang="en-US" altLang="he-IL" sz="2400" dirty="0">
                <a:solidFill>
                  <a:srgbClr val="000000"/>
                </a:solidFill>
                <a:latin typeface="Georgia (Body)"/>
                <a:ea typeface="SimSun" pitchFamily="2" charset="-122"/>
              </a:rPr>
              <a:t>/share/locale/</a:t>
            </a:r>
            <a:r>
              <a:rPr lang="en-US" altLang="he-IL" sz="2400" dirty="0" err="1">
                <a:solidFill>
                  <a:srgbClr val="000000"/>
                </a:solidFill>
                <a:latin typeface="Georgia (Body)"/>
                <a:ea typeface="SimSun" pitchFamily="2" charset="-122"/>
              </a:rPr>
              <a:t>en_GB</a:t>
            </a:r>
            <a:r>
              <a:rPr lang="en-US" altLang="he-IL" sz="2400" dirty="0">
                <a:solidFill>
                  <a:srgbClr val="000000"/>
                </a:solidFill>
                <a:latin typeface="Georgia (Body)"/>
                <a:ea typeface="SimSun" pitchFamily="2" charset="-122"/>
              </a:rPr>
              <a:t>/LC_MESSAGES/libc.mo", O_RDONLY) = 3</a:t>
            </a:r>
          </a:p>
          <a:p>
            <a:pPr algn="l" rtl="0">
              <a:spcBef>
                <a:spcPts val="700"/>
              </a:spcBef>
              <a:spcAft>
                <a:spcPct val="0"/>
              </a:spcAft>
              <a:buClr>
                <a:srgbClr val="3333CC"/>
              </a:buClr>
              <a:buSzPct val="60000"/>
              <a:buFont typeface="Arial" panose="020B0604020202020204" pitchFamily="34" charset="0"/>
              <a:buChar char="•"/>
            </a:pPr>
            <a:r>
              <a:rPr lang="en-US" altLang="he-IL" sz="2400" dirty="0" err="1">
                <a:solidFill>
                  <a:srgbClr val="000000"/>
                </a:solidFill>
                <a:latin typeface="Georgia (Body)"/>
                <a:ea typeface="SimSun" pitchFamily="2" charset="-122"/>
              </a:rPr>
              <a:t>fstat</a:t>
            </a:r>
            <a:r>
              <a:rPr lang="en-US" altLang="he-IL" sz="2400" dirty="0">
                <a:solidFill>
                  <a:srgbClr val="000000"/>
                </a:solidFill>
                <a:latin typeface="Georgia (Body)"/>
                <a:ea typeface="SimSun" pitchFamily="2" charset="-122"/>
              </a:rPr>
              <a:t>(3,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=S_IFREG|0644, </a:t>
            </a:r>
            <a:r>
              <a:rPr lang="en-US" altLang="he-IL" sz="2400" dirty="0" err="1">
                <a:solidFill>
                  <a:srgbClr val="000000"/>
                </a:solidFill>
                <a:latin typeface="Georgia (Body)"/>
                <a:ea typeface="SimSun" pitchFamily="2" charset="-122"/>
              </a:rPr>
              <a:t>st_size</a:t>
            </a:r>
            <a:r>
              <a:rPr lang="en-US" altLang="he-IL" sz="2400" dirty="0">
                <a:solidFill>
                  <a:srgbClr val="000000"/>
                </a:solidFill>
                <a:latin typeface="Georgia (Body)"/>
                <a:ea typeface="SimSun" pitchFamily="2" charset="-122"/>
              </a:rPr>
              <a:t>=1474, ...}) = 0</a:t>
            </a:r>
          </a:p>
          <a:p>
            <a:pPr algn="l" rtl="0">
              <a:spcBef>
                <a:spcPts val="700"/>
              </a:spcBef>
              <a:spcAft>
                <a:spcPct val="0"/>
              </a:spcAft>
              <a:buClr>
                <a:srgbClr val="3333CC"/>
              </a:buClr>
              <a:buSzPct val="60000"/>
              <a:buFont typeface="Arial" panose="020B0604020202020204" pitchFamily="34" charset="0"/>
              <a:buChar char="•"/>
            </a:pPr>
            <a:r>
              <a:rPr lang="en-US" altLang="he-IL" sz="2400" dirty="0" err="1">
                <a:solidFill>
                  <a:srgbClr val="000000"/>
                </a:solidFill>
                <a:latin typeface="Georgia (Body)"/>
                <a:ea typeface="SimSun" pitchFamily="2" charset="-122"/>
              </a:rPr>
              <a:t>mmap</a:t>
            </a:r>
            <a:r>
              <a:rPr lang="en-US" altLang="he-IL" sz="2400" dirty="0">
                <a:solidFill>
                  <a:srgbClr val="000000"/>
                </a:solidFill>
                <a:latin typeface="Georgia (Body)"/>
                <a:ea typeface="SimSun" pitchFamily="2" charset="-122"/>
              </a:rPr>
              <a:t>(NULL, 1474, PROT_READ, MAP_PRIVATE, 3, 0) = 0x7f30b2df1000</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close(3)                                = 0</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write(2, ": No such file or directory", 27) = 27</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write(2, "\n", 1)                       = 1</a:t>
            </a:r>
          </a:p>
          <a:p>
            <a:pPr algn="l" rtl="0">
              <a:spcBef>
                <a:spcPts val="700"/>
              </a:spcBef>
              <a:spcAft>
                <a:spcPct val="0"/>
              </a:spcAft>
              <a:buClr>
                <a:srgbClr val="3333CC"/>
              </a:buClr>
              <a:buSzPct val="60000"/>
              <a:buFont typeface="Arial" panose="020B0604020202020204" pitchFamily="34" charset="0"/>
              <a:buChar char="•"/>
            </a:pPr>
            <a:r>
              <a:rPr lang="en-US" altLang="he-IL" sz="2400" dirty="0">
                <a:solidFill>
                  <a:srgbClr val="000000"/>
                </a:solidFill>
                <a:latin typeface="Georgia (Body)"/>
                <a:ea typeface="SimSun" pitchFamily="2" charset="-122"/>
              </a:rPr>
              <a:t>close(1)                                = 0</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78</a:t>
            </a:fld>
            <a:endParaRPr lang="he-IL" dirty="0"/>
          </a:p>
        </p:txBody>
      </p:sp>
    </p:spTree>
    <p:extLst>
      <p:ext uri="{BB962C8B-B14F-4D97-AF65-F5344CB8AC3E}">
        <p14:creationId xmlns:p14="http://schemas.microsoft.com/office/powerpoint/2010/main" val="1971488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defRPr/>
            </a:pPr>
            <a:r>
              <a:rPr lang="en-US" altLang="he-IL" dirty="0" err="1">
                <a:effectLst>
                  <a:outerShdw blurRad="38100" dist="38100" dir="2700000" algn="tl">
                    <a:srgbClr val="000000">
                      <a:alpha val="43137"/>
                    </a:srgbClr>
                  </a:outerShdw>
                </a:effectLst>
                <a:latin typeface="Georgia (Body)"/>
              </a:rPr>
              <a:t>Strace</a:t>
            </a:r>
            <a:r>
              <a:rPr lang="en-US" altLang="he-IL" dirty="0">
                <a:effectLst>
                  <a:outerShdw blurRad="38100" dist="38100" dir="2700000" algn="tl">
                    <a:srgbClr val="000000">
                      <a:alpha val="43137"/>
                    </a:srgbClr>
                  </a:outerShdw>
                </a:effectLst>
                <a:latin typeface="Georgia (Body)"/>
              </a:rPr>
              <a:t> example: “</a:t>
            </a:r>
            <a:r>
              <a:rPr lang="en-US" dirty="0" err="1">
                <a:effectLst>
                  <a:outerShdw blurRad="38100" dist="38100" dir="2700000" algn="tl">
                    <a:srgbClr val="000000">
                      <a:alpha val="43137"/>
                    </a:srgbClr>
                  </a:outerShdw>
                </a:effectLst>
                <a:latin typeface="Georgia (Body)"/>
              </a:rPr>
              <a:t>strace</a:t>
            </a:r>
            <a:r>
              <a:rPr lang="en-US" dirty="0">
                <a:effectLst>
                  <a:outerShdw blurRad="38100" dist="38100" dir="2700000" algn="tl">
                    <a:srgbClr val="000000">
                      <a:alpha val="43137"/>
                    </a:srgbClr>
                  </a:outerShdw>
                </a:effectLst>
                <a:latin typeface="Georgia (Body)"/>
              </a:rPr>
              <a:t> </a:t>
            </a:r>
            <a:r>
              <a:rPr lang="en-US" dirty="0" err="1">
                <a:effectLst>
                  <a:outerShdw blurRad="38100" dist="38100" dir="2700000" algn="tl">
                    <a:srgbClr val="000000">
                      <a:alpha val="43137"/>
                    </a:srgbClr>
                  </a:outerShdw>
                </a:effectLst>
                <a:latin typeface="Georgia (Body)"/>
              </a:rPr>
              <a:t>ls</a:t>
            </a:r>
            <a:r>
              <a:rPr lang="en-US" dirty="0">
                <a:effectLst>
                  <a:outerShdw blurRad="38100" dist="38100" dir="2700000" algn="tl">
                    <a:srgbClr val="000000">
                      <a:alpha val="43137"/>
                    </a:srgbClr>
                  </a:outerShdw>
                </a:effectLst>
                <a:latin typeface="Georgia (Body)"/>
              </a:rPr>
              <a:t> python/”</a:t>
            </a:r>
            <a:endParaRPr lang="en-US" altLang="he-IL" dirty="0">
              <a:effectLst>
                <a:outerShdw blurRad="38100" dist="38100" dir="2700000" algn="tl">
                  <a:srgbClr val="000000">
                    <a:alpha val="43137"/>
                  </a:srgbClr>
                </a:outerShdw>
              </a:effectLst>
              <a:latin typeface="Georgia (Body)"/>
            </a:endParaRPr>
          </a:p>
        </p:txBody>
      </p:sp>
      <p:sp>
        <p:nvSpPr>
          <p:cNvPr id="45059" name="Content Placeholder 2"/>
          <p:cNvSpPr>
            <a:spLocks noGrp="1"/>
          </p:cNvSpPr>
          <p:nvPr>
            <p:ph idx="1"/>
          </p:nvPr>
        </p:nvSpPr>
        <p:spPr>
          <a:xfrm>
            <a:off x="457200" y="1600200"/>
            <a:ext cx="8229600" cy="4906963"/>
          </a:xfrm>
        </p:spPr>
        <p:txBody>
          <a:bodyPr>
            <a:normAutofit fontScale="85000" lnSpcReduction="10000"/>
          </a:bodyPr>
          <a:lstStyle/>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stat("python/",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=S_IFDIR|0755, </a:t>
            </a:r>
            <a:r>
              <a:rPr lang="en-US" altLang="he-IL" sz="2400" dirty="0" err="1">
                <a:solidFill>
                  <a:srgbClr val="000000"/>
                </a:solidFill>
                <a:latin typeface="Georgia (Body)"/>
                <a:ea typeface="SimSun" pitchFamily="2" charset="-122"/>
              </a:rPr>
              <a:t>st_size</a:t>
            </a:r>
            <a:r>
              <a:rPr lang="en-US" altLang="he-IL" sz="2400" dirty="0">
                <a:solidFill>
                  <a:srgbClr val="000000"/>
                </a:solidFill>
                <a:latin typeface="Georgia (Body)"/>
                <a:ea typeface="SimSun" pitchFamily="2" charset="-122"/>
              </a:rPr>
              <a:t>=4096, ...})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openat</a:t>
            </a:r>
            <a:r>
              <a:rPr lang="en-US" altLang="he-IL" sz="2400" dirty="0">
                <a:solidFill>
                  <a:srgbClr val="000000"/>
                </a:solidFill>
                <a:latin typeface="Georgia (Body)"/>
                <a:ea typeface="SimSun" pitchFamily="2" charset="-122"/>
              </a:rPr>
              <a:t>(AT_FDCWD, "python/", O_RDONLY|O_NONBLOCK|O_DIRECTORY|O_CLOEXEC) = 3</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fcntl</a:t>
            </a:r>
            <a:r>
              <a:rPr lang="en-US" altLang="he-IL" sz="2400" dirty="0">
                <a:solidFill>
                  <a:srgbClr val="000000"/>
                </a:solidFill>
                <a:latin typeface="Georgia (Body)"/>
                <a:ea typeface="SimSun" pitchFamily="2" charset="-122"/>
              </a:rPr>
              <a:t>(3, F_GETFD)                       = 0x1 (flags FD_CLOEXEC)</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getdents</a:t>
            </a:r>
            <a:r>
              <a:rPr lang="en-US" altLang="he-IL" sz="2400" dirty="0">
                <a:solidFill>
                  <a:srgbClr val="000000"/>
                </a:solidFill>
                <a:latin typeface="Georgia (Body)"/>
                <a:ea typeface="SimSun" pitchFamily="2" charset="-122"/>
              </a:rPr>
              <a:t>(3, /* 8 entries */, 32768)     = 240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getdents</a:t>
            </a:r>
            <a:r>
              <a:rPr lang="en-US" altLang="he-IL" sz="2400" dirty="0">
                <a:solidFill>
                  <a:srgbClr val="000000"/>
                </a:solidFill>
                <a:latin typeface="Georgia (Body)"/>
                <a:ea typeface="SimSun" pitchFamily="2" charset="-122"/>
              </a:rPr>
              <a:t>(3, /* 0 entries */, 32768)     = 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close(3)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fstat</a:t>
            </a:r>
            <a:r>
              <a:rPr lang="en-US" altLang="he-IL" sz="2400" dirty="0">
                <a:solidFill>
                  <a:srgbClr val="000000"/>
                </a:solidFill>
                <a:latin typeface="Georgia (Body)"/>
                <a:ea typeface="SimSun" pitchFamily="2" charset="-122"/>
              </a:rPr>
              <a:t>(1,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=S_IFCHR|0620, </a:t>
            </a:r>
            <a:r>
              <a:rPr lang="en-US" altLang="he-IL" sz="2400" dirty="0" err="1">
                <a:solidFill>
                  <a:srgbClr val="000000"/>
                </a:solidFill>
                <a:latin typeface="Georgia (Body)"/>
                <a:ea typeface="SimSun" pitchFamily="2" charset="-122"/>
              </a:rPr>
              <a:t>st_rdev</a:t>
            </a:r>
            <a:r>
              <a:rPr lang="en-US" altLang="he-IL" sz="2400" dirty="0">
                <a:solidFill>
                  <a:srgbClr val="000000"/>
                </a:solidFill>
                <a:latin typeface="Georgia (Body)"/>
                <a:ea typeface="SimSun" pitchFamily="2" charset="-122"/>
              </a:rPr>
              <a:t>=</a:t>
            </a:r>
            <a:r>
              <a:rPr lang="en-US" altLang="he-IL" sz="2400" dirty="0" err="1">
                <a:solidFill>
                  <a:srgbClr val="000000"/>
                </a:solidFill>
                <a:latin typeface="Georgia (Body)"/>
                <a:ea typeface="SimSun" pitchFamily="2" charset="-122"/>
              </a:rPr>
              <a:t>makedev</a:t>
            </a:r>
            <a:r>
              <a:rPr lang="en-US" altLang="he-IL" sz="2400" dirty="0">
                <a:solidFill>
                  <a:srgbClr val="000000"/>
                </a:solidFill>
                <a:latin typeface="Georgia (Body)"/>
                <a:ea typeface="SimSun" pitchFamily="2" charset="-122"/>
              </a:rPr>
              <a:t>(136, 0), ...})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mmap</a:t>
            </a:r>
            <a:r>
              <a:rPr lang="en-US" altLang="he-IL" sz="2400" dirty="0">
                <a:solidFill>
                  <a:srgbClr val="000000"/>
                </a:solidFill>
                <a:latin typeface="Georgia (Body)"/>
                <a:ea typeface="SimSun" pitchFamily="2" charset="-122"/>
              </a:rPr>
              <a:t>(NULL, 4096, PROT_READ|PROT_WRITE, MAP_PRIVATE|MAP_ANONYMOUS, -1, 0) = 0x79ac55f24000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write(1, "proj1  proj2  proj3  proj4  </a:t>
            </a:r>
            <a:r>
              <a:rPr lang="en-US" altLang="he-IL" sz="2400" dirty="0" err="1">
                <a:solidFill>
                  <a:srgbClr val="000000"/>
                </a:solidFill>
                <a:latin typeface="Georgia (Body)"/>
                <a:ea typeface="SimSun" pitchFamily="2" charset="-122"/>
              </a:rPr>
              <a:t>proj</a:t>
            </a:r>
            <a:r>
              <a:rPr lang="en-US" altLang="he-IL" sz="2400" dirty="0">
                <a:solidFill>
                  <a:srgbClr val="000000"/>
                </a:solidFill>
                <a:latin typeface="Georgia (Body)"/>
                <a:ea typeface="SimSun" pitchFamily="2" charset="-122"/>
              </a:rPr>
              <a:t>"..., 41) = 41</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close(1)                                = 0</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79</a:t>
            </a:fld>
            <a:endParaRPr lang="he-IL" dirty="0"/>
          </a:p>
        </p:txBody>
      </p:sp>
    </p:spTree>
    <p:extLst>
      <p:ext uri="{BB962C8B-B14F-4D97-AF65-F5344CB8AC3E}">
        <p14:creationId xmlns:p14="http://schemas.microsoft.com/office/powerpoint/2010/main" val="275989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34400" cy="758952"/>
          </a:xfrm>
        </p:spPr>
        <p:txBody>
          <a:bodyPr>
            <a:normAutofit fontScale="90000"/>
          </a:bodyPr>
          <a:lstStyle/>
          <a:p>
            <a:br>
              <a:rPr lang="en-US" dirty="0"/>
            </a:br>
            <a:br>
              <a:rPr lang="en-US" dirty="0"/>
            </a:br>
            <a:br>
              <a:rPr lang="en-US" dirty="0"/>
            </a:br>
            <a:r>
              <a:rPr lang="en-US" dirty="0"/>
              <a:t>Course Motivation (3) </a:t>
            </a:r>
            <a:endParaRPr lang="he-IL" dirty="0"/>
          </a:p>
        </p:txBody>
      </p:sp>
      <p:sp>
        <p:nvSpPr>
          <p:cNvPr id="3" name="Slide Number Placeholder 2"/>
          <p:cNvSpPr>
            <a:spLocks noGrp="1"/>
          </p:cNvSpPr>
          <p:nvPr>
            <p:ph type="sldNum" sz="quarter" idx="12"/>
          </p:nvPr>
        </p:nvSpPr>
        <p:spPr/>
        <p:txBody>
          <a:bodyPr/>
          <a:lstStyle/>
          <a:p>
            <a:fld id="{C43106FE-B5C1-4178-9D59-A2AB4339CB1E}" type="slidenum">
              <a:rPr lang="he-IL" smtClean="0"/>
              <a:t>8</a:t>
            </a:fld>
            <a:endParaRPr lang="he-IL"/>
          </a:p>
        </p:txBody>
      </p:sp>
      <p:sp>
        <p:nvSpPr>
          <p:cNvPr id="4" name="Content Placeholder 3"/>
          <p:cNvSpPr>
            <a:spLocks noGrp="1"/>
          </p:cNvSpPr>
          <p:nvPr>
            <p:ph sz="quarter" idx="1"/>
          </p:nvPr>
        </p:nvSpPr>
        <p:spPr/>
        <p:txBody>
          <a:bodyPr>
            <a:normAutofit/>
          </a:bodyPr>
          <a:lstStyle/>
          <a:p>
            <a:pPr marL="274320" lvl="1" indent="0" algn="l" rtl="0">
              <a:buNone/>
            </a:pPr>
            <a:endParaRPr lang="en-US" dirty="0"/>
          </a:p>
          <a:p>
            <a:pPr marL="274320" lvl="1" indent="0" algn="l" rtl="0">
              <a:buNone/>
            </a:pPr>
            <a:endParaRPr lang="en-US" dirty="0"/>
          </a:p>
          <a:p>
            <a:pPr marL="274320" lvl="1" indent="0" algn="l" rtl="0">
              <a:buNone/>
            </a:pPr>
            <a:endParaRPr lang="en-US" dirty="0"/>
          </a:p>
          <a:p>
            <a:pPr marL="274320" lvl="1" indent="0" algn="l" rtl="0">
              <a:buNone/>
            </a:pPr>
            <a:endParaRPr lang="en-US" dirty="0"/>
          </a:p>
          <a:p>
            <a:pPr marL="274320" lvl="1" indent="0" algn="l" rtl="0">
              <a:buNone/>
            </a:pPr>
            <a:r>
              <a:rPr lang="en-US" b="1" dirty="0"/>
              <a:t>THE MOST IMPORTANT COURSE FOR THE INDUSTRY</a:t>
            </a:r>
          </a:p>
          <a:p>
            <a:pPr marL="274320" lvl="1" indent="0" algn="l" rtl="0">
              <a:buNone/>
            </a:pPr>
            <a:endParaRPr lang="he-IL" dirty="0"/>
          </a:p>
        </p:txBody>
      </p:sp>
    </p:spTree>
    <p:extLst>
      <p:ext uri="{BB962C8B-B14F-4D97-AF65-F5344CB8AC3E}">
        <p14:creationId xmlns:p14="http://schemas.microsoft.com/office/powerpoint/2010/main" val="24132013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defRPr/>
            </a:pPr>
            <a:r>
              <a:rPr lang="en-US" altLang="he-IL" dirty="0" err="1">
                <a:effectLst>
                  <a:outerShdw blurRad="38100" dist="38100" dir="2700000" algn="tl">
                    <a:srgbClr val="000000">
                      <a:alpha val="43137"/>
                    </a:srgbClr>
                  </a:outerShdw>
                </a:effectLst>
                <a:latin typeface="Georgia (Body)"/>
              </a:rPr>
              <a:t>Strace</a:t>
            </a:r>
            <a:r>
              <a:rPr lang="en-US" altLang="he-IL" dirty="0">
                <a:effectLst>
                  <a:outerShdw blurRad="38100" dist="38100" dir="2700000" algn="tl">
                    <a:srgbClr val="000000">
                      <a:alpha val="43137"/>
                    </a:srgbClr>
                  </a:outerShdw>
                </a:effectLst>
                <a:latin typeface="Georgia (Body)"/>
              </a:rPr>
              <a:t> example: “</a:t>
            </a:r>
            <a:r>
              <a:rPr lang="en-US" dirty="0" err="1">
                <a:effectLst>
                  <a:outerShdw blurRad="38100" dist="38100" dir="2700000" algn="tl">
                    <a:srgbClr val="000000">
                      <a:alpha val="43137"/>
                    </a:srgbClr>
                  </a:outerShdw>
                </a:effectLst>
                <a:latin typeface="Georgia (Body)"/>
              </a:rPr>
              <a:t>strace</a:t>
            </a:r>
            <a:r>
              <a:rPr lang="en-US" dirty="0">
                <a:effectLst>
                  <a:outerShdw blurRad="38100" dist="38100" dir="2700000" algn="tl">
                    <a:srgbClr val="000000">
                      <a:alpha val="43137"/>
                    </a:srgbClr>
                  </a:outerShdw>
                </a:effectLst>
                <a:latin typeface="Georgia (Body)"/>
              </a:rPr>
              <a:t> </a:t>
            </a:r>
            <a:r>
              <a:rPr lang="en-US" dirty="0" err="1">
                <a:effectLst>
                  <a:outerShdw blurRad="38100" dist="38100" dir="2700000" algn="tl">
                    <a:srgbClr val="000000">
                      <a:alpha val="43137"/>
                    </a:srgbClr>
                  </a:outerShdw>
                </a:effectLst>
                <a:latin typeface="Georgia (Body)"/>
              </a:rPr>
              <a:t>wc</a:t>
            </a:r>
            <a:r>
              <a:rPr lang="en-US" dirty="0">
                <a:effectLst>
                  <a:outerShdw blurRad="38100" dist="38100" dir="2700000" algn="tl">
                    <a:srgbClr val="000000">
                      <a:alpha val="43137"/>
                    </a:srgbClr>
                  </a:outerShdw>
                </a:effectLst>
                <a:latin typeface="Georgia (Body)"/>
              </a:rPr>
              <a:t> sample2.in”</a:t>
            </a:r>
            <a:endParaRPr lang="en-US" altLang="he-IL" dirty="0">
              <a:effectLst>
                <a:outerShdw blurRad="38100" dist="38100" dir="2700000" algn="tl">
                  <a:srgbClr val="C0C0C0"/>
                </a:outerShdw>
              </a:effectLst>
              <a:latin typeface="Georgia (Body)"/>
            </a:endParaRPr>
          </a:p>
        </p:txBody>
      </p:sp>
      <p:sp>
        <p:nvSpPr>
          <p:cNvPr id="45059" name="Content Placeholder 2"/>
          <p:cNvSpPr>
            <a:spLocks noGrp="1"/>
          </p:cNvSpPr>
          <p:nvPr>
            <p:ph idx="1"/>
          </p:nvPr>
        </p:nvSpPr>
        <p:spPr>
          <a:xfrm>
            <a:off x="457200" y="1600200"/>
            <a:ext cx="8229600" cy="4906963"/>
          </a:xfrm>
        </p:spPr>
        <p:txBody>
          <a:bodyPr>
            <a:normAutofit fontScale="77500" lnSpcReduction="20000"/>
          </a:bodyPr>
          <a:lstStyle/>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stat("sample2.in",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=S_IFREG|0777, </a:t>
            </a:r>
            <a:r>
              <a:rPr lang="en-US" altLang="he-IL" sz="2400" dirty="0" err="1">
                <a:solidFill>
                  <a:srgbClr val="000000"/>
                </a:solidFill>
                <a:latin typeface="Georgia (Body)"/>
                <a:ea typeface="SimSun" pitchFamily="2" charset="-122"/>
              </a:rPr>
              <a:t>st_size</a:t>
            </a:r>
            <a:r>
              <a:rPr lang="en-US" altLang="he-IL" sz="2400" dirty="0">
                <a:solidFill>
                  <a:srgbClr val="000000"/>
                </a:solidFill>
                <a:latin typeface="Georgia (Body)"/>
                <a:ea typeface="SimSun" pitchFamily="2" charset="-122"/>
              </a:rPr>
              <a:t>=490, ...}) = 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open("sample2.in", O_RDONLY)            = 3</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read(3, "\" The path of the righteous man "..., 16384) = 490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open("/</a:t>
            </a:r>
            <a:r>
              <a:rPr lang="en-US" altLang="he-IL" sz="2400" dirty="0" err="1">
                <a:solidFill>
                  <a:srgbClr val="000000"/>
                </a:solidFill>
                <a:latin typeface="Georgia (Body)"/>
                <a:ea typeface="SimSun" pitchFamily="2" charset="-122"/>
              </a:rPr>
              <a:t>usr</a:t>
            </a:r>
            <a:r>
              <a:rPr lang="en-US" altLang="he-IL" sz="2400" dirty="0">
                <a:solidFill>
                  <a:srgbClr val="000000"/>
                </a:solidFill>
                <a:latin typeface="Georgia (Body)"/>
                <a:ea typeface="SimSun" pitchFamily="2" charset="-122"/>
              </a:rPr>
              <a:t>/lib/x86_64-linux-gnu/</a:t>
            </a:r>
            <a:r>
              <a:rPr lang="en-US" altLang="he-IL" sz="2400" dirty="0" err="1">
                <a:solidFill>
                  <a:srgbClr val="000000"/>
                </a:solidFill>
                <a:latin typeface="Georgia (Body)"/>
                <a:ea typeface="SimSun" pitchFamily="2" charset="-122"/>
              </a:rPr>
              <a:t>gconv</a:t>
            </a:r>
            <a:r>
              <a:rPr lang="en-US" altLang="he-IL" sz="2400" dirty="0">
                <a:solidFill>
                  <a:srgbClr val="000000"/>
                </a:solidFill>
                <a:latin typeface="Georgia (Body)"/>
                <a:ea typeface="SimSun" pitchFamily="2" charset="-122"/>
              </a:rPr>
              <a:t>/</a:t>
            </a:r>
            <a:r>
              <a:rPr lang="en-US" altLang="he-IL" sz="2400" dirty="0" err="1">
                <a:solidFill>
                  <a:srgbClr val="000000"/>
                </a:solidFill>
                <a:latin typeface="Georgia (Body)"/>
                <a:ea typeface="SimSun" pitchFamily="2" charset="-122"/>
              </a:rPr>
              <a:t>gconv-modules.cache</a:t>
            </a:r>
            <a:r>
              <a:rPr lang="en-US" altLang="he-IL" sz="2400" dirty="0">
                <a:solidFill>
                  <a:srgbClr val="000000"/>
                </a:solidFill>
                <a:latin typeface="Georgia (Body)"/>
                <a:ea typeface="SimSun" pitchFamily="2" charset="-122"/>
              </a:rPr>
              <a:t>", O_RDONLY) = 4</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fstat</a:t>
            </a:r>
            <a:r>
              <a:rPr lang="en-US" altLang="he-IL" sz="2400" dirty="0">
                <a:solidFill>
                  <a:srgbClr val="000000"/>
                </a:solidFill>
                <a:latin typeface="Georgia (Body)"/>
                <a:ea typeface="SimSun" pitchFamily="2" charset="-122"/>
              </a:rPr>
              <a:t>(4,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=S_IFREG|0644, </a:t>
            </a:r>
            <a:r>
              <a:rPr lang="en-US" altLang="he-IL" sz="2400" dirty="0" err="1">
                <a:solidFill>
                  <a:srgbClr val="000000"/>
                </a:solidFill>
                <a:latin typeface="Georgia (Body)"/>
                <a:ea typeface="SimSun" pitchFamily="2" charset="-122"/>
              </a:rPr>
              <a:t>st_size</a:t>
            </a:r>
            <a:r>
              <a:rPr lang="en-US" altLang="he-IL" sz="2400" dirty="0">
                <a:solidFill>
                  <a:srgbClr val="000000"/>
                </a:solidFill>
                <a:latin typeface="Georgia (Body)"/>
                <a:ea typeface="SimSun" pitchFamily="2" charset="-122"/>
              </a:rPr>
              <a:t>=26066, ...})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mmap</a:t>
            </a:r>
            <a:r>
              <a:rPr lang="en-US" altLang="he-IL" sz="2400" dirty="0">
                <a:solidFill>
                  <a:srgbClr val="000000"/>
                </a:solidFill>
                <a:latin typeface="Georgia (Body)"/>
                <a:ea typeface="SimSun" pitchFamily="2" charset="-122"/>
              </a:rPr>
              <a:t>(NULL, 26066, PROT_READ, MAP_SHARED, 4, 0) = 0x7f81a4c88000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close(4)                                = 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read(3, "", 16384)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fstat</a:t>
            </a:r>
            <a:r>
              <a:rPr lang="en-US" altLang="he-IL" sz="2400" dirty="0">
                <a:solidFill>
                  <a:srgbClr val="000000"/>
                </a:solidFill>
                <a:latin typeface="Georgia (Body)"/>
                <a:ea typeface="SimSun" pitchFamily="2" charset="-122"/>
              </a:rPr>
              <a:t>(1, {</a:t>
            </a:r>
            <a:r>
              <a:rPr lang="en-US" altLang="he-IL" sz="2400" dirty="0" err="1">
                <a:solidFill>
                  <a:srgbClr val="000000"/>
                </a:solidFill>
                <a:latin typeface="Georgia (Body)"/>
                <a:ea typeface="SimSun" pitchFamily="2" charset="-122"/>
              </a:rPr>
              <a:t>st_mode</a:t>
            </a:r>
            <a:r>
              <a:rPr lang="en-US" altLang="he-IL" sz="2400" dirty="0">
                <a:solidFill>
                  <a:srgbClr val="000000"/>
                </a:solidFill>
                <a:latin typeface="Georgia (Body)"/>
                <a:ea typeface="SimSun" pitchFamily="2" charset="-122"/>
              </a:rPr>
              <a:t>=S_IFCHR|0620, </a:t>
            </a:r>
            <a:r>
              <a:rPr lang="en-US" altLang="he-IL" sz="2400" dirty="0" err="1">
                <a:solidFill>
                  <a:srgbClr val="000000"/>
                </a:solidFill>
                <a:latin typeface="Georgia (Body)"/>
                <a:ea typeface="SimSun" pitchFamily="2" charset="-122"/>
              </a:rPr>
              <a:t>st_rdev</a:t>
            </a:r>
            <a:r>
              <a:rPr lang="en-US" altLang="he-IL" sz="2400" dirty="0">
                <a:solidFill>
                  <a:srgbClr val="000000"/>
                </a:solidFill>
                <a:latin typeface="Georgia (Body)"/>
                <a:ea typeface="SimSun" pitchFamily="2" charset="-122"/>
              </a:rPr>
              <a:t>=</a:t>
            </a:r>
            <a:r>
              <a:rPr lang="en-US" altLang="he-IL" sz="2400" dirty="0" err="1">
                <a:solidFill>
                  <a:srgbClr val="000000"/>
                </a:solidFill>
                <a:latin typeface="Georgia (Body)"/>
                <a:ea typeface="SimSun" pitchFamily="2" charset="-122"/>
              </a:rPr>
              <a:t>makedev</a:t>
            </a:r>
            <a:r>
              <a:rPr lang="en-US" altLang="he-IL" sz="2400" dirty="0">
                <a:solidFill>
                  <a:srgbClr val="000000"/>
                </a:solidFill>
                <a:latin typeface="Georgia (Body)"/>
                <a:ea typeface="SimSun" pitchFamily="2" charset="-122"/>
              </a:rPr>
              <a:t>(136, 4), ...}) = 0</a:t>
            </a:r>
          </a:p>
          <a:p>
            <a:pPr algn="l" rtl="0">
              <a:spcBef>
                <a:spcPts val="700"/>
              </a:spcBef>
              <a:spcAft>
                <a:spcPct val="0"/>
              </a:spcAft>
              <a:buClr>
                <a:srgbClr val="3333CC"/>
              </a:buClr>
              <a:buSzPct val="60000"/>
              <a:buFont typeface="Wingdings" pitchFamily="2" charset="2"/>
              <a:buChar char=""/>
            </a:pPr>
            <a:r>
              <a:rPr lang="en-US" altLang="he-IL" sz="2400" dirty="0" err="1">
                <a:solidFill>
                  <a:srgbClr val="000000"/>
                </a:solidFill>
                <a:latin typeface="Georgia (Body)"/>
                <a:ea typeface="SimSun" pitchFamily="2" charset="-122"/>
              </a:rPr>
              <a:t>mmap</a:t>
            </a:r>
            <a:r>
              <a:rPr lang="en-US" altLang="he-IL" sz="2400" dirty="0">
                <a:solidFill>
                  <a:srgbClr val="000000"/>
                </a:solidFill>
                <a:latin typeface="Georgia (Body)"/>
                <a:ea typeface="SimSun" pitchFamily="2" charset="-122"/>
              </a:rPr>
              <a:t>(NULL, 4096, PROT_READ|PROT_WRITE, MAP_PRIVATE|MAP_ANONYMOUS, -1, 0) = 0x7f81a4c87000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write(1, "  1  96 490 sample2.in\n", 23) = 23</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close(3)                                = 0</a:t>
            </a:r>
          </a:p>
          <a:p>
            <a:pPr algn="l" rtl="0">
              <a:spcBef>
                <a:spcPts val="700"/>
              </a:spcBef>
              <a:spcAft>
                <a:spcPct val="0"/>
              </a:spcAft>
              <a:buClr>
                <a:srgbClr val="3333CC"/>
              </a:buClr>
              <a:buSzPct val="60000"/>
              <a:buFont typeface="Wingdings" pitchFamily="2" charset="2"/>
              <a:buChar char=""/>
            </a:pPr>
            <a:r>
              <a:rPr lang="en-US" altLang="he-IL" sz="2400" dirty="0">
                <a:solidFill>
                  <a:srgbClr val="000000"/>
                </a:solidFill>
                <a:latin typeface="Georgia (Body)"/>
                <a:ea typeface="SimSun" pitchFamily="2" charset="-122"/>
              </a:rPr>
              <a:t>close(1)                                = 0</a:t>
            </a:r>
          </a:p>
        </p:txBody>
      </p:sp>
      <p:sp>
        <p:nvSpPr>
          <p:cNvPr id="4" name="Slide Number Placeholder 2"/>
          <p:cNvSpPr>
            <a:spLocks noGrp="1"/>
          </p:cNvSpPr>
          <p:nvPr>
            <p:ph type="sldNum" sz="quarter" idx="12"/>
          </p:nvPr>
        </p:nvSpPr>
        <p:spPr>
          <a:xfrm>
            <a:off x="4361688" y="1026372"/>
            <a:ext cx="457200" cy="441325"/>
          </a:xfrm>
        </p:spPr>
        <p:txBody>
          <a:bodyPr/>
          <a:lstStyle/>
          <a:p>
            <a:fld id="{C43106FE-B5C1-4178-9D59-A2AB4339CB1E}" type="slidenum">
              <a:rPr lang="he-IL" smtClean="0"/>
              <a:t>80</a:t>
            </a:fld>
            <a:endParaRPr lang="he-IL" dirty="0"/>
          </a:p>
        </p:txBody>
      </p:sp>
    </p:spTree>
    <p:extLst>
      <p:ext uri="{BB962C8B-B14F-4D97-AF65-F5344CB8AC3E}">
        <p14:creationId xmlns:p14="http://schemas.microsoft.com/office/powerpoint/2010/main" val="20487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575556" y="595069"/>
            <a:ext cx="7992888" cy="1006226"/>
          </a:xfrm>
        </p:spPr>
        <p:txBody>
          <a:bodyPr>
            <a:normAutofit/>
          </a:bodyPr>
          <a:lstStyle/>
          <a:p>
            <a:pPr>
              <a:defRPr/>
            </a:pPr>
            <a:r>
              <a:rPr lang="en-US" altLang="he-IL" b="1" dirty="0">
                <a:effectLst>
                  <a:outerShdw blurRad="38100" dist="38100" dir="2700000" algn="tl">
                    <a:srgbClr val="C0C0C0"/>
                  </a:outerShdw>
                </a:effectLst>
              </a:rPr>
              <a:t>Computer Hardware</a:t>
            </a:r>
          </a:p>
        </p:txBody>
      </p:sp>
      <p:sp>
        <p:nvSpPr>
          <p:cNvPr id="6" name="Slide Number Placeholder 2"/>
          <p:cNvSpPr>
            <a:spLocks noGrp="1"/>
          </p:cNvSpPr>
          <p:nvPr>
            <p:ph type="sldNum" sz="quarter" idx="12"/>
          </p:nvPr>
        </p:nvSpPr>
        <p:spPr>
          <a:xfrm>
            <a:off x="4343400" y="2204864"/>
            <a:ext cx="457200" cy="441325"/>
          </a:xfrm>
        </p:spPr>
        <p:txBody>
          <a:bodyPr/>
          <a:lstStyle/>
          <a:p>
            <a:fld id="{C43106FE-B5C1-4178-9D59-A2AB4339CB1E}" type="slidenum">
              <a:rPr lang="he-IL" smtClean="0"/>
              <a:t>9</a:t>
            </a:fld>
            <a:endParaRPr lang="he-IL" dirty="0"/>
          </a:p>
        </p:txBody>
      </p:sp>
    </p:spTree>
    <p:extLst>
      <p:ext uri="{BB962C8B-B14F-4D97-AF65-F5344CB8AC3E}">
        <p14:creationId xmlns:p14="http://schemas.microsoft.com/office/powerpoint/2010/main" val="21460351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זרחי">
  <a:themeElements>
    <a:clrScheme name="היבט">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אזרחי">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אזרח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10264</TotalTime>
  <Words>4399</Words>
  <Application>Microsoft Office PowerPoint</Application>
  <PresentationFormat>On-screen Show (4:3)</PresentationFormat>
  <Paragraphs>644</Paragraphs>
  <Slides>80</Slides>
  <Notes>20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Arial</vt:lpstr>
      <vt:lpstr>Calibri</vt:lpstr>
      <vt:lpstr>David</vt:lpstr>
      <vt:lpstr>Garamond</vt:lpstr>
      <vt:lpstr>Georgia</vt:lpstr>
      <vt:lpstr>Georgia (Body)</vt:lpstr>
      <vt:lpstr>Times New Roman</vt:lpstr>
      <vt:lpstr>Wingdings</vt:lpstr>
      <vt:lpstr>Wingdings 2</vt:lpstr>
      <vt:lpstr>אזרחי</vt:lpstr>
      <vt:lpstr>TA1 – Introduction</vt:lpstr>
      <vt:lpstr>Today’s Plan</vt:lpstr>
      <vt:lpstr>Administrations</vt:lpstr>
      <vt:lpstr>צוות הקורס</vt:lpstr>
      <vt:lpstr>מנהלות</vt:lpstr>
      <vt:lpstr>Course Motivation (1) </vt:lpstr>
      <vt:lpstr>   Course Motivation (2) </vt:lpstr>
      <vt:lpstr>   Course Motivation (3) </vt:lpstr>
      <vt:lpstr>Computer Hardware</vt:lpstr>
      <vt:lpstr> CPU (Central Processing Unit)</vt:lpstr>
      <vt:lpstr>CPU Instruction Life-Cycle</vt:lpstr>
      <vt:lpstr>CPU Instruction Life-Cycle</vt:lpstr>
      <vt:lpstr>Typical Memory Hierarchy</vt:lpstr>
      <vt:lpstr>Memory Hierarchy</vt:lpstr>
      <vt:lpstr>Valgrind (Debugging)</vt:lpstr>
      <vt:lpstr>Valgrind</vt:lpstr>
      <vt:lpstr>Ex1.c</vt:lpstr>
      <vt:lpstr>Ex1.c</vt:lpstr>
      <vt:lpstr>Ex2.c</vt:lpstr>
      <vt:lpstr>Ex2.c</vt:lpstr>
      <vt:lpstr>Ex2.c</vt:lpstr>
      <vt:lpstr>Ex3.c</vt:lpstr>
      <vt:lpstr>Ex3.c</vt:lpstr>
      <vt:lpstr>Ex3.c</vt:lpstr>
      <vt:lpstr>Ex4.c</vt:lpstr>
      <vt:lpstr>Ex4.c</vt:lpstr>
      <vt:lpstr>Ex4.c</vt:lpstr>
      <vt:lpstr>Ex5.c</vt:lpstr>
      <vt:lpstr>Ex5.c</vt:lpstr>
      <vt:lpstr>Ex5.c</vt:lpstr>
      <vt:lpstr>Ex6.c</vt:lpstr>
      <vt:lpstr>Ex6.c</vt:lpstr>
      <vt:lpstr>Ex6.c</vt:lpstr>
      <vt:lpstr>Ex7.c</vt:lpstr>
      <vt:lpstr>Ex7.c</vt:lpstr>
      <vt:lpstr>Ex7.c</vt:lpstr>
      <vt:lpstr>Ex8.c</vt:lpstr>
      <vt:lpstr>Ex8.c</vt:lpstr>
      <vt:lpstr>Ex9.c</vt:lpstr>
      <vt:lpstr>Ex9.c</vt:lpstr>
      <vt:lpstr>Ex10.c</vt:lpstr>
      <vt:lpstr>Ex10.c</vt:lpstr>
      <vt:lpstr>Ex10.c</vt:lpstr>
      <vt:lpstr>Valgrind Summary</vt:lpstr>
      <vt:lpstr>GDB (GNU Debugger)</vt:lpstr>
      <vt:lpstr>GDB (GNU Debugger)</vt:lpstr>
      <vt:lpstr>GDB – Basic Commands</vt:lpstr>
      <vt:lpstr>Ex1.c Reminder</vt:lpstr>
      <vt:lpstr>Ex1.c</vt:lpstr>
      <vt:lpstr>GDB (GNU Debugger)</vt:lpstr>
      <vt:lpstr>PowerPoint Presentation</vt:lpstr>
      <vt:lpstr>GDB (GNU Debugger)</vt:lpstr>
      <vt:lpstr>GDB (GNU Debugger)</vt:lpstr>
      <vt:lpstr>PowerPoint Presentation</vt:lpstr>
      <vt:lpstr>GDB (GNU Debugger)</vt:lpstr>
      <vt:lpstr>PowerPoint Presentation</vt:lpstr>
      <vt:lpstr>GDB (GNU Debugger)</vt:lpstr>
      <vt:lpstr>CLion</vt:lpstr>
      <vt:lpstr>CLion</vt:lpstr>
      <vt:lpstr>CLion</vt:lpstr>
      <vt:lpstr>CLion</vt:lpstr>
      <vt:lpstr>CLion</vt:lpstr>
      <vt:lpstr>CLion</vt:lpstr>
      <vt:lpstr>CLion</vt:lpstr>
      <vt:lpstr>CLion</vt:lpstr>
      <vt:lpstr>CLion</vt:lpstr>
      <vt:lpstr>Virtualization</vt:lpstr>
      <vt:lpstr>Virtualization</vt:lpstr>
      <vt:lpstr>Virtualization</vt:lpstr>
      <vt:lpstr>Virtualization</vt:lpstr>
      <vt:lpstr>Virtualization</vt:lpstr>
      <vt:lpstr>Ex1 Motivation</vt:lpstr>
      <vt:lpstr>Ex1 Motivation</vt:lpstr>
      <vt:lpstr>Ex1 Motivation</vt:lpstr>
      <vt:lpstr>PowerPoint Presentation</vt:lpstr>
      <vt:lpstr>Debugging by Watching</vt:lpstr>
      <vt:lpstr>Background – basic commands</vt:lpstr>
      <vt:lpstr>Strace example: “strace ls /python/”</vt:lpstr>
      <vt:lpstr>Strace example: “strace ls python/”</vt:lpstr>
      <vt:lpstr>Strace example: “strace wc sample2.in”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TA1 - Intro</dc:title>
  <dc:creator/>
  <cp:lastModifiedBy>Idan Refaeli</cp:lastModifiedBy>
  <cp:revision>567</cp:revision>
  <dcterms:created xsi:type="dcterms:W3CDTF">2014-03-02T05:49:26Z</dcterms:created>
  <dcterms:modified xsi:type="dcterms:W3CDTF">2021-03-09T14:59:23Z</dcterms:modified>
</cp:coreProperties>
</file>