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331" r:id="rId2"/>
    <p:sldId id="336" r:id="rId3"/>
    <p:sldId id="260" r:id="rId4"/>
    <p:sldId id="261" r:id="rId5"/>
    <p:sldId id="343" r:id="rId6"/>
    <p:sldId id="342" r:id="rId7"/>
    <p:sldId id="335" r:id="rId8"/>
    <p:sldId id="345" r:id="rId9"/>
    <p:sldId id="262" r:id="rId10"/>
    <p:sldId id="350" r:id="rId11"/>
    <p:sldId id="263" r:id="rId12"/>
    <p:sldId id="285" r:id="rId13"/>
    <p:sldId id="346" r:id="rId14"/>
    <p:sldId id="347" r:id="rId15"/>
    <p:sldId id="338" r:id="rId16"/>
    <p:sldId id="265" r:id="rId17"/>
    <p:sldId id="266" r:id="rId18"/>
    <p:sldId id="267" r:id="rId19"/>
    <p:sldId id="268" r:id="rId20"/>
    <p:sldId id="269" r:id="rId21"/>
    <p:sldId id="348" r:id="rId22"/>
    <p:sldId id="270" r:id="rId23"/>
    <p:sldId id="271" r:id="rId24"/>
    <p:sldId id="272" r:id="rId25"/>
    <p:sldId id="273" r:id="rId26"/>
    <p:sldId id="275" r:id="rId27"/>
    <p:sldId id="276" r:id="rId28"/>
    <p:sldId id="277" r:id="rId29"/>
    <p:sldId id="278" r:id="rId30"/>
    <p:sldId id="279" r:id="rId31"/>
    <p:sldId id="281" r:id="rId32"/>
    <p:sldId id="282" r:id="rId33"/>
    <p:sldId id="337" r:id="rId34"/>
    <p:sldId id="284" r:id="rId35"/>
    <p:sldId id="351" r:id="rId36"/>
    <p:sldId id="352" r:id="rId37"/>
    <p:sldId id="349" r:id="rId38"/>
    <p:sldId id="286" r:id="rId39"/>
    <p:sldId id="287" r:id="rId40"/>
    <p:sldId id="288" r:id="rId41"/>
    <p:sldId id="307" r:id="rId42"/>
    <p:sldId id="323" r:id="rId43"/>
    <p:sldId id="324" r:id="rId44"/>
    <p:sldId id="325" r:id="rId45"/>
    <p:sldId id="330" r:id="rId46"/>
    <p:sldId id="283" r:id="rId47"/>
  </p:sldIdLst>
  <p:sldSz cx="9144000" cy="6858000" type="screen4x3"/>
  <p:notesSz cx="6794500" cy="99314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81446" autoAdjust="0"/>
  </p:normalViewPr>
  <p:slideViewPr>
    <p:cSldViewPr>
      <p:cViewPr varScale="1">
        <p:scale>
          <a:sx n="54" d="100"/>
          <a:sy n="54" d="100"/>
        </p:scale>
        <p:origin x="1640" y="5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1.xml"/><Relationship Id="rId3" Type="http://schemas.openxmlformats.org/officeDocument/2006/relationships/slide" Target="slides/slide7.xml"/><Relationship Id="rId21" Type="http://schemas.openxmlformats.org/officeDocument/2006/relationships/slide" Target="slides/slide26.xml"/><Relationship Id="rId34" Type="http://schemas.openxmlformats.org/officeDocument/2006/relationships/slide" Target="slides/slide41.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0.xml"/><Relationship Id="rId33" Type="http://schemas.openxmlformats.org/officeDocument/2006/relationships/slide" Target="slides/slide40.xml"/><Relationship Id="rId2" Type="http://schemas.openxmlformats.org/officeDocument/2006/relationships/slide" Target="slides/slide4.xml"/><Relationship Id="rId16" Type="http://schemas.openxmlformats.org/officeDocument/2006/relationships/slide" Target="slides/slide21.xml"/><Relationship Id="rId20" Type="http://schemas.openxmlformats.org/officeDocument/2006/relationships/slide" Target="slides/slide25.xml"/><Relationship Id="rId29" Type="http://schemas.openxmlformats.org/officeDocument/2006/relationships/slide" Target="slides/slide35.xml"/><Relationship Id="rId1" Type="http://schemas.openxmlformats.org/officeDocument/2006/relationships/slide" Target="slides/slide3.xml"/><Relationship Id="rId6" Type="http://schemas.openxmlformats.org/officeDocument/2006/relationships/slide" Target="slides/slide10.xml"/><Relationship Id="rId11" Type="http://schemas.openxmlformats.org/officeDocument/2006/relationships/slide" Target="slides/slide16.xml"/><Relationship Id="rId24" Type="http://schemas.openxmlformats.org/officeDocument/2006/relationships/slide" Target="slides/slide29.xml"/><Relationship Id="rId32" Type="http://schemas.openxmlformats.org/officeDocument/2006/relationships/slide" Target="slides/slide39.xml"/><Relationship Id="rId5" Type="http://schemas.openxmlformats.org/officeDocument/2006/relationships/slide" Target="slides/slide9.xml"/><Relationship Id="rId15" Type="http://schemas.openxmlformats.org/officeDocument/2006/relationships/slide" Target="slides/slide20.xml"/><Relationship Id="rId23" Type="http://schemas.openxmlformats.org/officeDocument/2006/relationships/slide" Target="slides/slide28.xml"/><Relationship Id="rId28" Type="http://schemas.openxmlformats.org/officeDocument/2006/relationships/slide" Target="slides/slide34.xml"/><Relationship Id="rId10" Type="http://schemas.openxmlformats.org/officeDocument/2006/relationships/slide" Target="slides/slide15.xml"/><Relationship Id="rId19" Type="http://schemas.openxmlformats.org/officeDocument/2006/relationships/slide" Target="slides/slide24.xml"/><Relationship Id="rId31" Type="http://schemas.openxmlformats.org/officeDocument/2006/relationships/slide" Target="slides/slide38.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9.xml"/><Relationship Id="rId22" Type="http://schemas.openxmlformats.org/officeDocument/2006/relationships/slide" Target="slides/slide27.xml"/><Relationship Id="rId27" Type="http://schemas.openxmlformats.org/officeDocument/2006/relationships/slide" Target="slides/slide32.xml"/><Relationship Id="rId30" Type="http://schemas.openxmlformats.org/officeDocument/2006/relationships/slide" Target="slides/slide36.xml"/><Relationship Id="rId35"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50582" y="0"/>
            <a:ext cx="2943918" cy="497199"/>
          </a:xfrm>
          <a:prstGeom prst="rect">
            <a:avLst/>
          </a:prstGeom>
        </p:spPr>
        <p:txBody>
          <a:bodyPr vert="horz" lIns="90452" tIns="45226" rIns="90452" bIns="45226" rtlCol="1"/>
          <a:lstStyle>
            <a:lvl1pPr algn="r">
              <a:defRPr sz="1200"/>
            </a:lvl1pPr>
          </a:lstStyle>
          <a:p>
            <a:endParaRPr lang="en-US"/>
          </a:p>
        </p:txBody>
      </p:sp>
      <p:sp>
        <p:nvSpPr>
          <p:cNvPr id="3" name="מציין מיקום של תאריך 2"/>
          <p:cNvSpPr>
            <a:spLocks noGrp="1"/>
          </p:cNvSpPr>
          <p:nvPr>
            <p:ph type="dt" sz="quarter" idx="1"/>
          </p:nvPr>
        </p:nvSpPr>
        <p:spPr>
          <a:xfrm>
            <a:off x="1566" y="0"/>
            <a:ext cx="2943918" cy="497199"/>
          </a:xfrm>
          <a:prstGeom prst="rect">
            <a:avLst/>
          </a:prstGeom>
        </p:spPr>
        <p:txBody>
          <a:bodyPr vert="horz" lIns="90452" tIns="45226" rIns="90452" bIns="45226" rtlCol="1"/>
          <a:lstStyle>
            <a:lvl1pPr algn="l">
              <a:defRPr sz="1200"/>
            </a:lvl1pPr>
          </a:lstStyle>
          <a:p>
            <a:fld id="{3F3E7A4C-41B7-4E52-A3FB-A9AAE9D40E9B}" type="datetimeFigureOut">
              <a:rPr lang="en-US" smtClean="0"/>
              <a:t>4/2/2021</a:t>
            </a:fld>
            <a:endParaRPr lang="en-US"/>
          </a:p>
        </p:txBody>
      </p:sp>
      <p:sp>
        <p:nvSpPr>
          <p:cNvPr id="4" name="מציין מיקום של כותרת תחתונה 3"/>
          <p:cNvSpPr>
            <a:spLocks noGrp="1"/>
          </p:cNvSpPr>
          <p:nvPr>
            <p:ph type="ftr" sz="quarter" idx="2"/>
          </p:nvPr>
        </p:nvSpPr>
        <p:spPr>
          <a:xfrm>
            <a:off x="3850582" y="9434201"/>
            <a:ext cx="2943918" cy="497199"/>
          </a:xfrm>
          <a:prstGeom prst="rect">
            <a:avLst/>
          </a:prstGeom>
        </p:spPr>
        <p:txBody>
          <a:bodyPr vert="horz" lIns="90452" tIns="45226" rIns="90452" bIns="45226" rtlCol="1" anchor="b"/>
          <a:lstStyle>
            <a:lvl1pPr algn="r">
              <a:defRPr sz="1200"/>
            </a:lvl1pPr>
          </a:lstStyle>
          <a:p>
            <a:endParaRPr lang="en-US"/>
          </a:p>
        </p:txBody>
      </p:sp>
      <p:sp>
        <p:nvSpPr>
          <p:cNvPr id="5" name="מציין מיקום של מספר שקופית 4"/>
          <p:cNvSpPr>
            <a:spLocks noGrp="1"/>
          </p:cNvSpPr>
          <p:nvPr>
            <p:ph type="sldNum" sz="quarter" idx="3"/>
          </p:nvPr>
        </p:nvSpPr>
        <p:spPr>
          <a:xfrm>
            <a:off x="1566" y="9434201"/>
            <a:ext cx="2943918" cy="497199"/>
          </a:xfrm>
          <a:prstGeom prst="rect">
            <a:avLst/>
          </a:prstGeom>
        </p:spPr>
        <p:txBody>
          <a:bodyPr vert="horz" lIns="90452" tIns="45226" rIns="90452" bIns="45226" rtlCol="1" anchor="b"/>
          <a:lstStyle>
            <a:lvl1pPr algn="l">
              <a:defRPr sz="1200"/>
            </a:lvl1pPr>
          </a:lstStyle>
          <a:p>
            <a:fld id="{A262BAC1-AC75-4D66-B826-DEF4AC227985}" type="slidenum">
              <a:rPr lang="en-US" smtClean="0"/>
              <a:t>‹#›</a:t>
            </a:fld>
            <a:endParaRPr lang="en-US"/>
          </a:p>
        </p:txBody>
      </p:sp>
    </p:spTree>
    <p:extLst>
      <p:ext uri="{BB962C8B-B14F-4D97-AF65-F5344CB8AC3E}">
        <p14:creationId xmlns:p14="http://schemas.microsoft.com/office/powerpoint/2010/main" val="277264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50217" y="0"/>
            <a:ext cx="2944284" cy="496570"/>
          </a:xfrm>
          <a:prstGeom prst="rect">
            <a:avLst/>
          </a:prstGeom>
        </p:spPr>
        <p:txBody>
          <a:bodyPr vert="horz" lIns="95573" tIns="47786" rIns="95573" bIns="47786" rtlCol="1"/>
          <a:lstStyle>
            <a:lvl1pPr algn="r">
              <a:defRPr sz="1300"/>
            </a:lvl1pPr>
          </a:lstStyle>
          <a:p>
            <a:endParaRPr lang="he-IL"/>
          </a:p>
        </p:txBody>
      </p:sp>
      <p:sp>
        <p:nvSpPr>
          <p:cNvPr id="3" name="מציין מיקום של תאריך 2"/>
          <p:cNvSpPr>
            <a:spLocks noGrp="1"/>
          </p:cNvSpPr>
          <p:nvPr>
            <p:ph type="dt" idx="1"/>
          </p:nvPr>
        </p:nvSpPr>
        <p:spPr>
          <a:xfrm>
            <a:off x="1574" y="0"/>
            <a:ext cx="2944284" cy="496570"/>
          </a:xfrm>
          <a:prstGeom prst="rect">
            <a:avLst/>
          </a:prstGeom>
        </p:spPr>
        <p:txBody>
          <a:bodyPr vert="horz" lIns="95573" tIns="47786" rIns="95573" bIns="47786" rtlCol="1"/>
          <a:lstStyle>
            <a:lvl1pPr algn="l">
              <a:defRPr sz="1300"/>
            </a:lvl1pPr>
          </a:lstStyle>
          <a:p>
            <a:fld id="{A6F660FB-3B70-4008-AEBE-B0E2998B2496}" type="datetimeFigureOut">
              <a:rPr lang="he-IL" smtClean="0"/>
              <a:t>כ'/ניסן/תשפ"א</a:t>
            </a:fld>
            <a:endParaRPr lang="he-IL"/>
          </a:p>
        </p:txBody>
      </p:sp>
      <p:sp>
        <p:nvSpPr>
          <p:cNvPr id="4" name="מציין מיקום של תמונת שקופית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5573" tIns="47786" rIns="95573" bIns="47786" rtlCol="1" anchor="ctr"/>
          <a:lstStyle/>
          <a:p>
            <a:endParaRPr lang="he-IL"/>
          </a:p>
        </p:txBody>
      </p:sp>
      <p:sp>
        <p:nvSpPr>
          <p:cNvPr id="5" name="מציין מיקום של הערות 4"/>
          <p:cNvSpPr>
            <a:spLocks noGrp="1"/>
          </p:cNvSpPr>
          <p:nvPr>
            <p:ph type="body" sz="quarter" idx="3"/>
          </p:nvPr>
        </p:nvSpPr>
        <p:spPr>
          <a:xfrm>
            <a:off x="679450" y="4717416"/>
            <a:ext cx="5435600" cy="4469130"/>
          </a:xfrm>
          <a:prstGeom prst="rect">
            <a:avLst/>
          </a:prstGeom>
        </p:spPr>
        <p:txBody>
          <a:bodyPr vert="horz" lIns="95573" tIns="47786" rIns="95573" bIns="47786"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50217" y="9433107"/>
            <a:ext cx="2944284" cy="496570"/>
          </a:xfrm>
          <a:prstGeom prst="rect">
            <a:avLst/>
          </a:prstGeom>
        </p:spPr>
        <p:txBody>
          <a:bodyPr vert="horz" lIns="95573" tIns="47786" rIns="95573" bIns="47786" rtlCol="1" anchor="b"/>
          <a:lstStyle>
            <a:lvl1pPr algn="r">
              <a:defRPr sz="1300"/>
            </a:lvl1pPr>
          </a:lstStyle>
          <a:p>
            <a:endParaRPr lang="he-IL"/>
          </a:p>
        </p:txBody>
      </p:sp>
      <p:sp>
        <p:nvSpPr>
          <p:cNvPr id="7" name="מציין מיקום של מספר שקופית 6"/>
          <p:cNvSpPr>
            <a:spLocks noGrp="1"/>
          </p:cNvSpPr>
          <p:nvPr>
            <p:ph type="sldNum" sz="quarter" idx="5"/>
          </p:nvPr>
        </p:nvSpPr>
        <p:spPr>
          <a:xfrm>
            <a:off x="1574" y="9433107"/>
            <a:ext cx="2944284" cy="496570"/>
          </a:xfrm>
          <a:prstGeom prst="rect">
            <a:avLst/>
          </a:prstGeom>
        </p:spPr>
        <p:txBody>
          <a:bodyPr vert="horz" lIns="95573" tIns="47786" rIns="95573" bIns="47786" rtlCol="1" anchor="b"/>
          <a:lstStyle>
            <a:lvl1pPr algn="l">
              <a:defRPr sz="1300"/>
            </a:lvl1pPr>
          </a:lstStyle>
          <a:p>
            <a:fld id="{BE577A55-EFBC-44E0-8D22-A9821AF61D5F}" type="slidenum">
              <a:rPr lang="he-IL" smtClean="0"/>
              <a:t>‹#›</a:t>
            </a:fld>
            <a:endParaRPr lang="he-IL"/>
          </a:p>
        </p:txBody>
      </p:sp>
    </p:spTree>
    <p:extLst>
      <p:ext uri="{BB962C8B-B14F-4D97-AF65-F5344CB8AC3E}">
        <p14:creationId xmlns:p14="http://schemas.microsoft.com/office/powerpoint/2010/main" val="30678367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8930" indent="-238930">
              <a:buAutoNum type="arabicPlain"/>
            </a:pPr>
            <a:r>
              <a:rPr lang="en-US" altLang="he-IL" baseline="0" dirty="0"/>
              <a:t>CPU= central processing unit</a:t>
            </a:r>
          </a:p>
          <a:p>
            <a:pPr marL="238930" indent="-238930">
              <a:buAutoNum type="arabicPlain"/>
            </a:pPr>
            <a:r>
              <a:rPr lang="he-IL" altLang="he-IL" baseline="0" dirty="0"/>
              <a:t>מעגל אלקטרוני דיגיטלי</a:t>
            </a:r>
          </a:p>
          <a:p>
            <a:pPr marL="238930" indent="-238930">
              <a:buAutoNum type="arabicPlain"/>
            </a:pPr>
            <a:r>
              <a:rPr lang="he-IL" altLang="he-IL" baseline="0" dirty="0"/>
              <a:t>מיליארד </a:t>
            </a:r>
            <a:r>
              <a:rPr lang="en-US" altLang="he-IL" baseline="0" dirty="0"/>
              <a:t>ns</a:t>
            </a:r>
            <a:r>
              <a:rPr lang="he-IL" altLang="he-IL" baseline="0" dirty="0"/>
              <a:t> זה שנייה אחת</a:t>
            </a:r>
          </a:p>
          <a:p>
            <a:pPr marL="238930" indent="-238930">
              <a:buAutoNum type="arabicPlain"/>
            </a:pPr>
            <a:r>
              <a:rPr lang="he-IL" altLang="he-IL" baseline="0" dirty="0"/>
              <a:t>בין </a:t>
            </a:r>
            <a:r>
              <a:rPr lang="en-US" altLang="he-IL" baseline="0" dirty="0"/>
              <a:t>MEMORY</a:t>
            </a:r>
            <a:r>
              <a:rPr lang="he-IL" altLang="he-IL" baseline="0" dirty="0"/>
              <a:t> ל</a:t>
            </a:r>
            <a:r>
              <a:rPr lang="en-US" altLang="he-IL" baseline="0" dirty="0"/>
              <a:t>DISK</a:t>
            </a:r>
            <a:r>
              <a:rPr lang="he-IL" altLang="he-IL" baseline="0" dirty="0"/>
              <a:t>: </a:t>
            </a:r>
            <a:r>
              <a:rPr lang="en-US" sz="1300" dirty="0"/>
              <a:t>200</a:t>
            </a:r>
            <a:r>
              <a:rPr lang="he-IL" sz="1300" dirty="0"/>
              <a:t> (גודל</a:t>
            </a:r>
            <a:r>
              <a:rPr lang="en-US" sz="1300" dirty="0"/>
              <a:t>(</a:t>
            </a:r>
            <a:r>
              <a:rPr lang="he-IL" sz="1300" dirty="0"/>
              <a:t>, פי 50,000 (זמן)</a:t>
            </a:r>
          </a:p>
          <a:p>
            <a:pPr marL="238930" indent="-238930">
              <a:buAutoNum type="arabicPlain"/>
            </a:pPr>
            <a:r>
              <a:rPr lang="he-IL" altLang="he-IL" sz="1300" dirty="0"/>
              <a:t>היום יש </a:t>
            </a:r>
            <a:r>
              <a:rPr lang="en-US" altLang="he-IL" sz="1300" dirty="0"/>
              <a:t>SSD</a:t>
            </a:r>
            <a:r>
              <a:rPr lang="he-IL" altLang="he-IL" sz="1300" dirty="0"/>
              <a:t>, ההבדל ירד לפי 40-50</a:t>
            </a:r>
          </a:p>
          <a:p>
            <a:pPr marL="238930" indent="-238930">
              <a:buAutoNum type="arabicPlain"/>
            </a:pPr>
            <a:endParaRPr lang="he-IL" altLang="he-IL" sz="1300" baseline="0" dirty="0"/>
          </a:p>
          <a:p>
            <a:pPr marL="238930" indent="-238930">
              <a:buAutoNum type="arabicPlain"/>
            </a:pPr>
            <a:r>
              <a:rPr lang="he-IL" altLang="he-IL" sz="1300" baseline="0" dirty="0"/>
              <a:t>168*8</a:t>
            </a:r>
            <a:endParaRPr lang="he-IL" altLang="he-IL" baseline="0" dirty="0"/>
          </a:p>
          <a:p>
            <a:pPr marL="238930" indent="-238930">
              <a:buAutoNum type="arabicPlain"/>
            </a:pPr>
            <a:endParaRPr lang="he-IL" altLang="he-IL" dirty="0"/>
          </a:p>
        </p:txBody>
      </p:sp>
    </p:spTree>
    <p:extLst>
      <p:ext uri="{BB962C8B-B14F-4D97-AF65-F5344CB8AC3E}">
        <p14:creationId xmlns:p14="http://schemas.microsoft.com/office/powerpoint/2010/main" val="2884661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err="1"/>
              <a:t>Kernal</a:t>
            </a:r>
            <a:r>
              <a:rPr lang="en-US" baseline="0" dirty="0"/>
              <a:t> mode</a:t>
            </a:r>
            <a:r>
              <a:rPr lang="he-IL" baseline="0" dirty="0"/>
              <a:t> – </a:t>
            </a:r>
            <a:r>
              <a:rPr lang="en-US" baseline="0" dirty="0"/>
              <a:t>OS</a:t>
            </a:r>
          </a:p>
          <a:p>
            <a:r>
              <a:rPr lang="en-US" baseline="0" dirty="0"/>
              <a:t>User mode</a:t>
            </a:r>
            <a:r>
              <a:rPr lang="he-IL" baseline="0" dirty="0"/>
              <a:t> - </a:t>
            </a:r>
            <a:r>
              <a:rPr lang="en-US" baseline="0"/>
              <a:t>applications</a:t>
            </a:r>
            <a:endParaRPr lang="he-IL" baseline="0" dirty="0"/>
          </a:p>
        </p:txBody>
      </p:sp>
      <p:sp>
        <p:nvSpPr>
          <p:cNvPr id="4" name="מציין מיקום של מספר שקופית 3"/>
          <p:cNvSpPr>
            <a:spLocks noGrp="1"/>
          </p:cNvSpPr>
          <p:nvPr>
            <p:ph type="sldNum" sz="quarter" idx="10"/>
          </p:nvPr>
        </p:nvSpPr>
        <p:spPr/>
        <p:txBody>
          <a:bodyPr/>
          <a:lstStyle/>
          <a:p>
            <a:fld id="{BE577A55-EFBC-44E0-8D22-A9821AF61D5F}" type="slidenum">
              <a:rPr lang="he-IL" smtClean="0"/>
              <a:t>14</a:t>
            </a:fld>
            <a:endParaRPr lang="he-IL"/>
          </a:p>
        </p:txBody>
      </p:sp>
    </p:spTree>
    <p:extLst>
      <p:ext uri="{BB962C8B-B14F-4D97-AF65-F5344CB8AC3E}">
        <p14:creationId xmlns:p14="http://schemas.microsoft.com/office/powerpoint/2010/main" val="3580422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9198" indent="-179198">
              <a:buFontTx/>
              <a:buChar char="-"/>
            </a:pPr>
            <a:r>
              <a:rPr lang="he-IL" altLang="he-IL" dirty="0"/>
              <a:t>התרגולים</a:t>
            </a:r>
            <a:r>
              <a:rPr lang="he-IL" altLang="he-IL" baseline="0" dirty="0"/>
              <a:t> יחולקו לתאורטיים ופרקטים.</a:t>
            </a:r>
          </a:p>
          <a:p>
            <a:pPr marL="179198" indent="-179198">
              <a:buFontTx/>
              <a:buChar char="-"/>
            </a:pPr>
            <a:r>
              <a:rPr lang="he-IL" altLang="he-IL" baseline="0" dirty="0"/>
              <a:t> זאת תהיה בעיקר חזרה תאורטית..</a:t>
            </a:r>
            <a:endParaRPr lang="he-IL" altLang="he-IL" dirty="0"/>
          </a:p>
        </p:txBody>
      </p:sp>
    </p:spTree>
    <p:extLst>
      <p:ext uri="{BB962C8B-B14F-4D97-AF65-F5344CB8AC3E}">
        <p14:creationId xmlns:p14="http://schemas.microsoft.com/office/powerpoint/2010/main" val="1210474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33964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e-IL" altLang="he-IL" dirty="0"/>
              <a:t>נקרא</a:t>
            </a:r>
            <a:r>
              <a:rPr lang="he-IL" altLang="he-IL" baseline="0" dirty="0"/>
              <a:t> </a:t>
            </a:r>
            <a:r>
              <a:rPr lang="en-US" altLang="he-IL" baseline="0" dirty="0"/>
              <a:t>busy waiting</a:t>
            </a:r>
            <a:endParaRPr lang="he-IL" altLang="he-IL" dirty="0"/>
          </a:p>
        </p:txBody>
      </p:sp>
    </p:spTree>
    <p:extLst>
      <p:ext uri="{BB962C8B-B14F-4D97-AF65-F5344CB8AC3E}">
        <p14:creationId xmlns:p14="http://schemas.microsoft.com/office/powerpoint/2010/main" val="4084015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349630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2506875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1251917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2281696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4223493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131030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e-IL" altLang="he-IL" dirty="0"/>
              <a:t>למחוק</a:t>
            </a:r>
            <a:r>
              <a:rPr lang="he-IL" altLang="he-IL" baseline="0" dirty="0"/>
              <a:t> את הסוף???</a:t>
            </a:r>
            <a:endParaRPr lang="he-IL" altLang="he-IL" dirty="0"/>
          </a:p>
        </p:txBody>
      </p:sp>
    </p:spTree>
    <p:extLst>
      <p:ext uri="{BB962C8B-B14F-4D97-AF65-F5344CB8AC3E}">
        <p14:creationId xmlns:p14="http://schemas.microsoft.com/office/powerpoint/2010/main" val="1673507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4213331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3482057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2210033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55721">
              <a:defRPr/>
            </a:pPr>
            <a:r>
              <a:rPr lang="en-US" altLang="he-IL" dirty="0" err="1"/>
              <a:t>Psw</a:t>
            </a:r>
            <a:r>
              <a:rPr lang="en-US" altLang="he-IL" dirty="0"/>
              <a:t>=</a:t>
            </a:r>
            <a:r>
              <a:rPr lang="en-US" sz="1300" dirty="0"/>
              <a:t>Program status word</a:t>
            </a:r>
          </a:p>
          <a:p>
            <a:pPr eaLnBrk="1" hangingPunct="1"/>
            <a:r>
              <a:rPr lang="he-IL" altLang="he-IL" dirty="0"/>
              <a:t>מכיל</a:t>
            </a:r>
            <a:r>
              <a:rPr lang="he-IL" altLang="he-IL" baseline="0" dirty="0"/>
              <a:t> למשל </a:t>
            </a:r>
            <a:r>
              <a:rPr lang="en-US" altLang="he-IL" baseline="0" dirty="0"/>
              <a:t>interrupt mask</a:t>
            </a:r>
            <a:r>
              <a:rPr lang="he-IL" altLang="he-IL" baseline="0" dirty="0"/>
              <a:t> וגם </a:t>
            </a:r>
            <a:r>
              <a:rPr lang="en-US" altLang="he-IL" baseline="0" dirty="0"/>
              <a:t>privileged status</a:t>
            </a:r>
            <a:endParaRPr lang="he-IL" altLang="he-IL" dirty="0"/>
          </a:p>
        </p:txBody>
      </p:sp>
    </p:spTree>
    <p:extLst>
      <p:ext uri="{BB962C8B-B14F-4D97-AF65-F5344CB8AC3E}">
        <p14:creationId xmlns:p14="http://schemas.microsoft.com/office/powerpoint/2010/main" val="1123060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2339744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3516630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e-IL" altLang="he-IL" dirty="0"/>
              <a:t>קוד</a:t>
            </a:r>
            <a:r>
              <a:rPr lang="he-IL" altLang="he-IL" baseline="0" dirty="0"/>
              <a:t> אסמבלי</a:t>
            </a:r>
            <a:endParaRPr lang="he-IL" altLang="he-IL" dirty="0"/>
          </a:p>
        </p:txBody>
      </p:sp>
    </p:spTree>
    <p:extLst>
      <p:ext uri="{BB962C8B-B14F-4D97-AF65-F5344CB8AC3E}">
        <p14:creationId xmlns:p14="http://schemas.microsoft.com/office/powerpoint/2010/main" val="1635559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e-IL" altLang="he-IL" dirty="0"/>
              <a:t>באחרון</a:t>
            </a:r>
            <a:r>
              <a:rPr lang="he-IL" altLang="he-IL" baseline="0" dirty="0"/>
              <a:t> התהליך בכלל לא צריך לדעת</a:t>
            </a:r>
            <a:endParaRPr lang="he-IL" altLang="he-IL" dirty="0"/>
          </a:p>
        </p:txBody>
      </p:sp>
    </p:spTree>
    <p:extLst>
      <p:ext uri="{BB962C8B-B14F-4D97-AF65-F5344CB8AC3E}">
        <p14:creationId xmlns:p14="http://schemas.microsoft.com/office/powerpoint/2010/main" val="1870824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3158101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dirty="0"/>
          </a:p>
        </p:txBody>
      </p:sp>
    </p:spTree>
    <p:extLst>
      <p:ext uri="{BB962C8B-B14F-4D97-AF65-F5344CB8AC3E}">
        <p14:creationId xmlns:p14="http://schemas.microsoft.com/office/powerpoint/2010/main" val="1817551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9198" indent="-179198">
              <a:buFontTx/>
              <a:buChar char="-"/>
            </a:pPr>
            <a:r>
              <a:rPr lang="he-IL" altLang="he-IL" dirty="0"/>
              <a:t>התרגולים</a:t>
            </a:r>
            <a:r>
              <a:rPr lang="he-IL" altLang="he-IL" baseline="0" dirty="0"/>
              <a:t> יחולקו לתאורטיים ופרקטים.</a:t>
            </a:r>
          </a:p>
          <a:p>
            <a:pPr marL="179198" indent="-179198">
              <a:buFontTx/>
              <a:buChar char="-"/>
            </a:pPr>
            <a:r>
              <a:rPr lang="he-IL" altLang="he-IL" baseline="0" dirty="0"/>
              <a:t> זאת תהיה בעיקר חזרה תאורטית..</a:t>
            </a:r>
            <a:endParaRPr lang="he-IL" altLang="he-IL" dirty="0"/>
          </a:p>
        </p:txBody>
      </p:sp>
    </p:spTree>
    <p:extLst>
      <p:ext uri="{BB962C8B-B14F-4D97-AF65-F5344CB8AC3E}">
        <p14:creationId xmlns:p14="http://schemas.microsoft.com/office/powerpoint/2010/main" val="833090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dirty="0"/>
          </a:p>
        </p:txBody>
      </p:sp>
    </p:spTree>
    <p:extLst>
      <p:ext uri="{BB962C8B-B14F-4D97-AF65-F5344CB8AC3E}">
        <p14:creationId xmlns:p14="http://schemas.microsoft.com/office/powerpoint/2010/main" val="4252978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dirty="0"/>
          </a:p>
        </p:txBody>
      </p:sp>
    </p:spTree>
    <p:extLst>
      <p:ext uri="{BB962C8B-B14F-4D97-AF65-F5344CB8AC3E}">
        <p14:creationId xmlns:p14="http://schemas.microsoft.com/office/powerpoint/2010/main" val="1396909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חזרה על</a:t>
            </a:r>
            <a:r>
              <a:rPr lang="he-IL" baseline="0" dirty="0"/>
              <a:t> השקף הזה על מנת לסכם את ההבדלי בין </a:t>
            </a:r>
            <a:r>
              <a:rPr lang="en-US" baseline="0" dirty="0"/>
              <a:t>interrupts</a:t>
            </a:r>
            <a:r>
              <a:rPr lang="he-IL" baseline="0" dirty="0"/>
              <a:t> ו-</a:t>
            </a:r>
            <a:r>
              <a:rPr lang="en-US" baseline="0" dirty="0"/>
              <a:t> system call</a:t>
            </a:r>
            <a:r>
              <a:rPr lang="he-IL" baseline="0" dirty="0"/>
              <a:t>, מאחר ובשקף הבא מדברים על שניהם.</a:t>
            </a:r>
          </a:p>
          <a:p>
            <a:endParaRPr lang="en-US" dirty="0"/>
          </a:p>
        </p:txBody>
      </p:sp>
      <p:sp>
        <p:nvSpPr>
          <p:cNvPr id="4" name="מציין מיקום של מספר שקופית 3"/>
          <p:cNvSpPr>
            <a:spLocks noGrp="1"/>
          </p:cNvSpPr>
          <p:nvPr>
            <p:ph type="sldNum" sz="quarter" idx="10"/>
          </p:nvPr>
        </p:nvSpPr>
        <p:spPr/>
        <p:txBody>
          <a:bodyPr/>
          <a:lstStyle/>
          <a:p>
            <a:fld id="{BE577A55-EFBC-44E0-8D22-A9821AF61D5F}" type="slidenum">
              <a:rPr lang="he-IL" smtClean="0"/>
              <a:t>37</a:t>
            </a:fld>
            <a:endParaRPr lang="he-IL"/>
          </a:p>
        </p:txBody>
      </p:sp>
    </p:spTree>
    <p:extLst>
      <p:ext uri="{BB962C8B-B14F-4D97-AF65-F5344CB8AC3E}">
        <p14:creationId xmlns:p14="http://schemas.microsoft.com/office/powerpoint/2010/main" val="3668302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Int</a:t>
            </a:r>
            <a:r>
              <a:rPr lang="en-US" baseline="0" dirty="0"/>
              <a:t> 80 </a:t>
            </a:r>
            <a:r>
              <a:rPr lang="he-IL" baseline="0" dirty="0"/>
              <a:t> = מעבר מ-</a:t>
            </a:r>
            <a:r>
              <a:rPr lang="en-US" baseline="0" dirty="0"/>
              <a:t>user mode</a:t>
            </a:r>
            <a:r>
              <a:rPr lang="he-IL" baseline="0" dirty="0"/>
              <a:t> ל-</a:t>
            </a:r>
            <a:r>
              <a:rPr lang="en-US" baseline="0" dirty="0"/>
              <a:t>kernel mode</a:t>
            </a:r>
            <a:r>
              <a:rPr lang="he-IL" baseline="0" dirty="0"/>
              <a:t>.</a:t>
            </a:r>
          </a:p>
          <a:p>
            <a:endParaRPr lang="he-IL" baseline="0" dirty="0"/>
          </a:p>
          <a:p>
            <a:r>
              <a:rPr lang="he-IL" baseline="0" dirty="0"/>
              <a:t>כשהמשתמש רוצה לפתוח קובץ, הוא לא יכול להגשת לדיסק – לכן הוא שומר את הפונקציה הנדרשת + הפרמטרים של הקובץ שאותו הוא רוצה לפתוח</a:t>
            </a:r>
          </a:p>
          <a:p>
            <a:r>
              <a:rPr lang="he-IL" baseline="0" dirty="0"/>
              <a:t>לכן מבצע </a:t>
            </a:r>
            <a:r>
              <a:rPr lang="en-US" baseline="0" dirty="0"/>
              <a:t>system call</a:t>
            </a:r>
            <a:r>
              <a:rPr lang="he-IL" baseline="0" dirty="0"/>
              <a:t>  - (רוצה שמערכת ההפעלה תבצע עבורו פעולה) גורם ל- </a:t>
            </a:r>
            <a:r>
              <a:rPr lang="en-US" baseline="0" dirty="0"/>
              <a:t>internal interrupt</a:t>
            </a:r>
            <a:r>
              <a:rPr lang="he-IL" baseline="0" dirty="0"/>
              <a:t> – נתפס על ידי </a:t>
            </a:r>
            <a:r>
              <a:rPr lang="en-US" baseline="0" dirty="0"/>
              <a:t>trap handler</a:t>
            </a:r>
            <a:r>
              <a:rPr lang="he-IL" baseline="0" dirty="0"/>
              <a:t> בו מבוצע על ידי קוד ב=</a:t>
            </a:r>
            <a:r>
              <a:rPr lang="en-US" baseline="0" dirty="0"/>
              <a:t>kernel</a:t>
            </a:r>
            <a:r>
              <a:rPr lang="he-IL" baseline="0" dirty="0"/>
              <a:t> (שמחפש את הקובץ ב-</a:t>
            </a:r>
            <a:r>
              <a:rPr lang="en-US" baseline="0" dirty="0"/>
              <a:t>file system</a:t>
            </a:r>
            <a:r>
              <a:rPr lang="he-IL" baseline="0" dirty="0"/>
              <a:t>, מקצה פוינטר לקובץ וכו'). אחר כך הקוד של המשתמש ממשיך לרוץ אחרי שקיבל </a:t>
            </a:r>
            <a:r>
              <a:rPr lang="en-US" baseline="0" dirty="0"/>
              <a:t>file descriptor</a:t>
            </a:r>
            <a:r>
              <a:rPr lang="he-IL" baseline="0" dirty="0"/>
              <a:t>.</a:t>
            </a:r>
          </a:p>
          <a:p>
            <a:endParaRPr lang="en-US" dirty="0"/>
          </a:p>
        </p:txBody>
      </p:sp>
      <p:sp>
        <p:nvSpPr>
          <p:cNvPr id="4" name="Slide Number Placeholder 3"/>
          <p:cNvSpPr>
            <a:spLocks noGrp="1"/>
          </p:cNvSpPr>
          <p:nvPr>
            <p:ph type="sldNum" sz="quarter" idx="10"/>
          </p:nvPr>
        </p:nvSpPr>
        <p:spPr/>
        <p:txBody>
          <a:bodyPr/>
          <a:lstStyle/>
          <a:p>
            <a:fld id="{BE577A55-EFBC-44E0-8D22-A9821AF61D5F}" type="slidenum">
              <a:rPr lang="he-IL" smtClean="0"/>
              <a:t>38</a:t>
            </a:fld>
            <a:endParaRPr lang="he-IL"/>
          </a:p>
        </p:txBody>
      </p:sp>
    </p:spTree>
    <p:extLst>
      <p:ext uri="{BB962C8B-B14F-4D97-AF65-F5344CB8AC3E}">
        <p14:creationId xmlns:p14="http://schemas.microsoft.com/office/powerpoint/2010/main" val="1218796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e-IL" sz="1200" dirty="0" err="1">
                <a:latin typeface="Courier New" pitchFamily="49" charset="0"/>
                <a:cs typeface="Courier New" pitchFamily="49" charset="0"/>
              </a:rPr>
              <a:t>Errno</a:t>
            </a:r>
            <a:r>
              <a:rPr lang="he-IL" altLang="he-IL" sz="1200" baseline="0" dirty="0">
                <a:latin typeface="Courier New" pitchFamily="49" charset="0"/>
                <a:cs typeface="Courier New" pitchFamily="49" charset="0"/>
              </a:rPr>
              <a:t> שרלוונטיים ל-</a:t>
            </a:r>
            <a:r>
              <a:rPr lang="en-US" altLang="he-IL" sz="1200" baseline="0" dirty="0">
                <a:latin typeface="Courier New" pitchFamily="49" charset="0"/>
                <a:cs typeface="Courier New" pitchFamily="49" charset="0"/>
              </a:rPr>
              <a:t>open</a:t>
            </a:r>
            <a:r>
              <a:rPr lang="he-IL" altLang="he-IL" sz="1200" baseline="0" dirty="0">
                <a:latin typeface="Courier New" pitchFamily="49" charset="0"/>
                <a:cs typeface="Courier New" pitchFamily="49" charset="0"/>
              </a:rPr>
              <a:t> (עמודה אמצעית)</a:t>
            </a:r>
          </a:p>
          <a:p>
            <a:r>
              <a:rPr lang="en-US" altLang="he-IL" sz="1200" dirty="0" err="1">
                <a:latin typeface="Courier New" pitchFamily="49" charset="0"/>
                <a:cs typeface="Courier New" pitchFamily="49" charset="0"/>
              </a:rPr>
              <a:t>strerror</a:t>
            </a:r>
            <a:r>
              <a:rPr lang="en-US" altLang="he-IL" sz="1200" dirty="0">
                <a:latin typeface="Courier New" pitchFamily="49" charset="0"/>
                <a:cs typeface="Courier New" pitchFamily="49" charset="0"/>
              </a:rPr>
              <a:t>(</a:t>
            </a:r>
            <a:r>
              <a:rPr lang="en-US" altLang="he-IL" sz="1200" dirty="0" err="1">
                <a:latin typeface="Courier New" pitchFamily="49" charset="0"/>
                <a:cs typeface="Courier New" pitchFamily="49" charset="0"/>
              </a:rPr>
              <a:t>errno</a:t>
            </a:r>
            <a:r>
              <a:rPr lang="en-US" altLang="he-IL" sz="1200" dirty="0">
                <a:latin typeface="Courier New" pitchFamily="49" charset="0"/>
                <a:cs typeface="Courier New" pitchFamily="49" charset="0"/>
              </a:rPr>
              <a:t>)</a:t>
            </a:r>
            <a:r>
              <a:rPr lang="he-IL" altLang="he-IL" sz="1200" baseline="0" dirty="0">
                <a:latin typeface="Courier New" pitchFamily="49" charset="0"/>
                <a:cs typeface="Courier New" pitchFamily="49" charset="0"/>
              </a:rPr>
              <a:t> – עמודה שלישית</a:t>
            </a:r>
            <a:endParaRPr lang="en-US" altLang="he-IL" sz="1200" baseline="0" dirty="0">
              <a:latin typeface="Courier New" pitchFamily="49" charset="0"/>
              <a:cs typeface="Courier New" pitchFamily="49" charset="0"/>
            </a:endParaRPr>
          </a:p>
          <a:p>
            <a:r>
              <a:rPr lang="he-IL" altLang="he-IL" sz="1200" baseline="0" dirty="0">
                <a:latin typeface="Courier New" pitchFamily="49" charset="0"/>
                <a:cs typeface="Courier New" pitchFamily="49" charset="0"/>
              </a:rPr>
              <a:t>ל-</a:t>
            </a:r>
            <a:r>
              <a:rPr lang="en-US" altLang="he-IL" sz="1200" baseline="0" dirty="0">
                <a:latin typeface="Courier New" pitchFamily="49" charset="0"/>
                <a:cs typeface="Courier New" pitchFamily="49" charset="0"/>
              </a:rPr>
              <a:t>system call</a:t>
            </a:r>
            <a:r>
              <a:rPr lang="he-IL" altLang="he-IL" sz="1200" baseline="0" dirty="0">
                <a:latin typeface="Courier New" pitchFamily="49" charset="0"/>
                <a:cs typeface="Courier New" pitchFamily="49" charset="0"/>
              </a:rPr>
              <a:t> שונים יש ערכי שגיאה שונים</a:t>
            </a:r>
            <a:endParaRPr lang="he-IL" altLang="he-IL" dirty="0"/>
          </a:p>
        </p:txBody>
      </p:sp>
    </p:spTree>
    <p:extLst>
      <p:ext uri="{BB962C8B-B14F-4D97-AF65-F5344CB8AC3E}">
        <p14:creationId xmlns:p14="http://schemas.microsoft.com/office/powerpoint/2010/main" val="1227470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אני</a:t>
            </a:r>
            <a:r>
              <a:rPr lang="he-IL" baseline="0" dirty="0"/>
              <a:t> לא הולך להסביר כל פקודה קטנה...</a:t>
            </a:r>
          </a:p>
          <a:p>
            <a:r>
              <a:rPr lang="he-IL" baseline="0" dirty="0"/>
              <a:t>אם משהו  לא ברור, תסתכלו באינטרנט.</a:t>
            </a:r>
            <a:endParaRPr lang="en-US" dirty="0"/>
          </a:p>
        </p:txBody>
      </p:sp>
      <p:sp>
        <p:nvSpPr>
          <p:cNvPr id="4" name="Slide Number Placeholder 3"/>
          <p:cNvSpPr>
            <a:spLocks noGrp="1"/>
          </p:cNvSpPr>
          <p:nvPr>
            <p:ph type="sldNum" sz="quarter" idx="10"/>
          </p:nvPr>
        </p:nvSpPr>
        <p:spPr/>
        <p:txBody>
          <a:bodyPr/>
          <a:lstStyle/>
          <a:p>
            <a:fld id="{BE577A55-EFBC-44E0-8D22-A9821AF61D5F}" type="slidenum">
              <a:rPr lang="he-IL" smtClean="0"/>
              <a:t>41</a:t>
            </a:fld>
            <a:endParaRPr lang="he-IL"/>
          </a:p>
        </p:txBody>
      </p:sp>
    </p:spTree>
    <p:extLst>
      <p:ext uri="{BB962C8B-B14F-4D97-AF65-F5344CB8AC3E}">
        <p14:creationId xmlns:p14="http://schemas.microsoft.com/office/powerpoint/2010/main" val="1744449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קריאה מה-</a:t>
            </a:r>
            <a:r>
              <a:rPr lang="en-US" dirty="0" err="1"/>
              <a:t>cmd</a:t>
            </a:r>
            <a:endParaRPr lang="en-US" dirty="0"/>
          </a:p>
        </p:txBody>
      </p:sp>
      <p:sp>
        <p:nvSpPr>
          <p:cNvPr id="4" name="מציין מיקום של מספר שקופית 3"/>
          <p:cNvSpPr>
            <a:spLocks noGrp="1"/>
          </p:cNvSpPr>
          <p:nvPr>
            <p:ph type="sldNum" sz="quarter" idx="10"/>
          </p:nvPr>
        </p:nvSpPr>
        <p:spPr/>
        <p:txBody>
          <a:bodyPr/>
          <a:lstStyle/>
          <a:p>
            <a:fld id="{BE577A55-EFBC-44E0-8D22-A9821AF61D5F}" type="slidenum">
              <a:rPr lang="he-IL" smtClean="0"/>
              <a:t>43</a:t>
            </a:fld>
            <a:endParaRPr lang="he-IL"/>
          </a:p>
        </p:txBody>
      </p:sp>
    </p:spTree>
    <p:extLst>
      <p:ext uri="{BB962C8B-B14F-4D97-AF65-F5344CB8AC3E}">
        <p14:creationId xmlns:p14="http://schemas.microsoft.com/office/powerpoint/2010/main" val="1778762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Man 2 </a:t>
            </a:r>
            <a:r>
              <a:rPr lang="he-IL" baseline="0" dirty="0"/>
              <a:t> - </a:t>
            </a:r>
            <a:r>
              <a:rPr lang="he-IL" dirty="0"/>
              <a:t>קריאה</a:t>
            </a:r>
            <a:r>
              <a:rPr lang="he-IL" baseline="0" dirty="0"/>
              <a:t> מתוך קוד (צריך לעשות </a:t>
            </a:r>
            <a:r>
              <a:rPr lang="en-US" baseline="0" dirty="0"/>
              <a:t>include</a:t>
            </a:r>
            <a:r>
              <a:rPr lang="he-IL" baseline="0" dirty="0"/>
              <a:t> לקובץ </a:t>
            </a:r>
            <a:r>
              <a:rPr lang="en-US" baseline="0" dirty="0"/>
              <a:t>h</a:t>
            </a:r>
            <a:r>
              <a:rPr lang="he-IL" baseline="0" dirty="0"/>
              <a:t> ושהקוד מתקמפל מול אובייקט שמספקת מערכת ההפעלה).</a:t>
            </a:r>
          </a:p>
          <a:p>
            <a:r>
              <a:rPr lang="he-IL" dirty="0"/>
              <a:t>דוגמא ל-</a:t>
            </a:r>
            <a:r>
              <a:rPr lang="en-US" dirty="0"/>
              <a:t>man</a:t>
            </a:r>
            <a:r>
              <a:rPr lang="en-US" baseline="0" dirty="0"/>
              <a:t> 3</a:t>
            </a:r>
            <a:r>
              <a:rPr lang="he-IL" baseline="0" dirty="0"/>
              <a:t> – קריאה לפונקציה מספרייה </a:t>
            </a:r>
            <a:r>
              <a:rPr lang="en-US" baseline="0" dirty="0" err="1"/>
              <a:t>math.h</a:t>
            </a:r>
            <a:r>
              <a:rPr lang="he-IL" baseline="0" dirty="0"/>
              <a:t> לפונקציה </a:t>
            </a:r>
            <a:r>
              <a:rPr lang="en-US" baseline="0" dirty="0"/>
              <a:t>sin</a:t>
            </a:r>
            <a:r>
              <a:rPr lang="he-IL" baseline="0" dirty="0"/>
              <a:t>,</a:t>
            </a:r>
            <a:r>
              <a:rPr lang="en-US" baseline="0" dirty="0"/>
              <a:t>log</a:t>
            </a:r>
            <a:r>
              <a:rPr lang="he-IL" baseline="0" dirty="0"/>
              <a:t>,</a:t>
            </a:r>
            <a:r>
              <a:rPr lang="en-US" baseline="0" dirty="0" err="1"/>
              <a:t>sqrt</a:t>
            </a:r>
            <a:endParaRPr lang="en-US" dirty="0"/>
          </a:p>
        </p:txBody>
      </p:sp>
      <p:sp>
        <p:nvSpPr>
          <p:cNvPr id="4" name="מציין מיקום של מספר שקופית 3"/>
          <p:cNvSpPr>
            <a:spLocks noGrp="1"/>
          </p:cNvSpPr>
          <p:nvPr>
            <p:ph type="sldNum" sz="quarter" idx="10"/>
          </p:nvPr>
        </p:nvSpPr>
        <p:spPr/>
        <p:txBody>
          <a:bodyPr/>
          <a:lstStyle/>
          <a:p>
            <a:fld id="{BE577A55-EFBC-44E0-8D22-A9821AF61D5F}" type="slidenum">
              <a:rPr lang="he-IL" smtClean="0"/>
              <a:t>44</a:t>
            </a:fld>
            <a:endParaRPr lang="he-IL"/>
          </a:p>
        </p:txBody>
      </p:sp>
    </p:spTree>
    <p:extLst>
      <p:ext uri="{BB962C8B-B14F-4D97-AF65-F5344CB8AC3E}">
        <p14:creationId xmlns:p14="http://schemas.microsoft.com/office/powerpoint/2010/main" val="2623078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265353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57927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e-IL" altLang="he-IL" dirty="0"/>
              <a:t>מטרת</a:t>
            </a:r>
            <a:r>
              <a:rPr lang="he-IL" altLang="he-IL" baseline="0" dirty="0"/>
              <a:t> מערכת ההפעלה: לאפשר הרצה של תוכנות, לתווך בין החומרה לתוכנות, לנהל את הדיסק</a:t>
            </a:r>
            <a:endParaRPr lang="en-US" altLang="he-IL" baseline="0" dirty="0"/>
          </a:p>
          <a:p>
            <a:pPr eaLnBrk="1" hangingPunct="1"/>
            <a:r>
              <a:rPr lang="he-IL" sz="1300" b="1" dirty="0"/>
              <a:t>  </a:t>
            </a:r>
            <a:r>
              <a:rPr lang="en-US" sz="1300" b="1" dirty="0"/>
              <a:t>program= </a:t>
            </a:r>
            <a:r>
              <a:rPr lang="he-IL" sz="1300" b="1" dirty="0"/>
              <a:t>תוכנה  </a:t>
            </a:r>
            <a:r>
              <a:rPr lang="en-US" sz="1300" b="1" dirty="0"/>
              <a:t>‘ process= </a:t>
            </a:r>
            <a:r>
              <a:rPr lang="he-IL" sz="1300" b="1" dirty="0"/>
              <a:t>תהליך</a:t>
            </a:r>
          </a:p>
          <a:p>
            <a:pPr eaLnBrk="1" hangingPunct="1"/>
            <a:r>
              <a:rPr lang="en-US" sz="1300" b="1" dirty="0"/>
              <a:t>Program status word</a:t>
            </a:r>
            <a:r>
              <a:rPr lang="en-US" sz="1300" dirty="0"/>
              <a:t> (</a:t>
            </a:r>
            <a:r>
              <a:rPr lang="en-US" sz="1300" b="1" dirty="0"/>
              <a:t>PSW</a:t>
            </a:r>
            <a:r>
              <a:rPr lang="en-US" sz="1300" dirty="0"/>
              <a:t>) </a:t>
            </a:r>
            <a:r>
              <a:rPr lang="he-IL" sz="1300" dirty="0"/>
              <a:t> - רגיסטר שבו יש בין היתר</a:t>
            </a:r>
            <a:r>
              <a:rPr lang="he-IL" sz="1300" baseline="0" dirty="0"/>
              <a:t> ביט שנקרא </a:t>
            </a:r>
            <a:r>
              <a:rPr lang="en-US" sz="1300" baseline="0" dirty="0"/>
              <a:t>mode bit</a:t>
            </a:r>
            <a:r>
              <a:rPr lang="he-IL" sz="1300" baseline="0" dirty="0"/>
              <a:t> – 0 עבור </a:t>
            </a:r>
            <a:r>
              <a:rPr lang="en-US" sz="1300" baseline="0" dirty="0"/>
              <a:t>kernel mode</a:t>
            </a:r>
            <a:r>
              <a:rPr lang="he-IL" sz="1300" baseline="0" dirty="0"/>
              <a:t>, 1 עבור </a:t>
            </a:r>
            <a:r>
              <a:rPr lang="en-US" sz="1300" baseline="0" dirty="0"/>
              <a:t>user mode</a:t>
            </a:r>
            <a:endParaRPr lang="he-IL" sz="1300" dirty="0"/>
          </a:p>
          <a:p>
            <a:pPr eaLnBrk="1" hangingPunct="1"/>
            <a:endParaRPr lang="he-IL" altLang="he-IL" sz="1300" dirty="0"/>
          </a:p>
          <a:p>
            <a:pPr eaLnBrk="1" hangingPunct="1"/>
            <a:endParaRPr lang="he-IL" altLang="he-IL" dirty="0"/>
          </a:p>
        </p:txBody>
      </p:sp>
    </p:spTree>
    <p:extLst>
      <p:ext uri="{BB962C8B-B14F-4D97-AF65-F5344CB8AC3E}">
        <p14:creationId xmlns:p14="http://schemas.microsoft.com/office/powerpoint/2010/main" val="276649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e-IL" altLang="he-IL" dirty="0"/>
              <a:t>מטרת</a:t>
            </a:r>
            <a:r>
              <a:rPr lang="he-IL" altLang="he-IL" baseline="0" dirty="0"/>
              <a:t> מערכת ההפעלה: לאפשר הרצה של תוכנות, לתווך בין החומרה לתוכנות, לנהל את הדיסק</a:t>
            </a:r>
            <a:endParaRPr lang="en-US" altLang="he-IL" baseline="0" dirty="0"/>
          </a:p>
          <a:p>
            <a:pPr eaLnBrk="1" hangingPunct="1"/>
            <a:r>
              <a:rPr lang="he-IL" sz="1300" b="1" dirty="0"/>
              <a:t>  </a:t>
            </a:r>
            <a:r>
              <a:rPr lang="en-US" sz="1300" b="1" dirty="0"/>
              <a:t>program= </a:t>
            </a:r>
            <a:r>
              <a:rPr lang="he-IL" sz="1300" b="1" dirty="0"/>
              <a:t>תוכנה  </a:t>
            </a:r>
            <a:r>
              <a:rPr lang="en-US" sz="1300" b="1" dirty="0"/>
              <a:t>‘ process= </a:t>
            </a:r>
            <a:r>
              <a:rPr lang="he-IL" sz="1300" b="1" dirty="0"/>
              <a:t>תהליך</a:t>
            </a:r>
          </a:p>
          <a:p>
            <a:pPr eaLnBrk="1" hangingPunct="1"/>
            <a:r>
              <a:rPr lang="en-US" sz="1300" b="1" dirty="0"/>
              <a:t>Program status word</a:t>
            </a:r>
            <a:r>
              <a:rPr lang="en-US" sz="1300" dirty="0"/>
              <a:t> (</a:t>
            </a:r>
            <a:r>
              <a:rPr lang="en-US" sz="1300" b="1" dirty="0"/>
              <a:t>PSW</a:t>
            </a:r>
            <a:r>
              <a:rPr lang="en-US" sz="1300" dirty="0"/>
              <a:t>) </a:t>
            </a:r>
            <a:r>
              <a:rPr lang="he-IL" sz="1300" dirty="0"/>
              <a:t> - רגיסטר שבו יש בין היתר</a:t>
            </a:r>
            <a:r>
              <a:rPr lang="he-IL" sz="1300" baseline="0" dirty="0"/>
              <a:t> ביט שנקרא </a:t>
            </a:r>
            <a:r>
              <a:rPr lang="en-US" sz="1300" baseline="0" dirty="0"/>
              <a:t>mode bit</a:t>
            </a:r>
            <a:r>
              <a:rPr lang="he-IL" sz="1300" baseline="0" dirty="0"/>
              <a:t> – 0 עבור </a:t>
            </a:r>
            <a:r>
              <a:rPr lang="en-US" sz="1300" baseline="0" dirty="0"/>
              <a:t>kernel mode</a:t>
            </a:r>
            <a:r>
              <a:rPr lang="he-IL" sz="1300" baseline="0" dirty="0"/>
              <a:t>, 1 עבור </a:t>
            </a:r>
            <a:r>
              <a:rPr lang="en-US" sz="1300" baseline="0" dirty="0"/>
              <a:t>user mode</a:t>
            </a:r>
            <a:endParaRPr lang="he-IL" sz="1300" dirty="0"/>
          </a:p>
          <a:p>
            <a:pPr eaLnBrk="1" hangingPunct="1"/>
            <a:endParaRPr lang="he-IL" altLang="he-IL" sz="1300" dirty="0"/>
          </a:p>
          <a:p>
            <a:pPr eaLnBrk="1" hangingPunct="1"/>
            <a:endParaRPr lang="he-IL" altLang="he-IL" dirty="0"/>
          </a:p>
        </p:txBody>
      </p:sp>
    </p:spTree>
    <p:extLst>
      <p:ext uri="{BB962C8B-B14F-4D97-AF65-F5344CB8AC3E}">
        <p14:creationId xmlns:p14="http://schemas.microsoft.com/office/powerpoint/2010/main" val="4000096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dirty="0"/>
          </a:p>
        </p:txBody>
      </p:sp>
    </p:spTree>
    <p:extLst>
      <p:ext uri="{BB962C8B-B14F-4D97-AF65-F5344CB8AC3E}">
        <p14:creationId xmlns:p14="http://schemas.microsoft.com/office/powerpoint/2010/main" val="1749724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2548384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a:p>
        </p:txBody>
      </p:sp>
    </p:spTree>
    <p:extLst>
      <p:ext uri="{BB962C8B-B14F-4D97-AF65-F5344CB8AC3E}">
        <p14:creationId xmlns:p14="http://schemas.microsoft.com/office/powerpoint/2010/main" val="241357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כותרת משנה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F8A3C16C-E210-4E84-97CC-C807340B7FC3}" type="datetime8">
              <a:rPr lang="he-IL" smtClean="0"/>
              <a:t>02 אפריל 21</a:t>
            </a:fld>
            <a:endParaRPr lang="he-IL"/>
          </a:p>
        </p:txBody>
      </p:sp>
      <p:sp>
        <p:nvSpPr>
          <p:cNvPr id="17" name="מציין מיקום של כותרת תחתונה 16"/>
          <p:cNvSpPr>
            <a:spLocks noGrp="1"/>
          </p:cNvSpPr>
          <p:nvPr>
            <p:ph type="ftr" sz="quarter" idx="11"/>
          </p:nvPr>
        </p:nvSpPr>
        <p:spPr/>
        <p:txBody>
          <a:bodyPr/>
          <a:lstStyle/>
          <a:p>
            <a:endParaRPr lang="he-IL"/>
          </a:p>
        </p:txBody>
      </p:sp>
      <p:sp>
        <p:nvSpPr>
          <p:cNvPr id="7" name="מחבר ישר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אליפסה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אליפסה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מציין מיקום של מספר שקופית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3106FE-B5C1-4178-9D59-A2AB4339CB1E}" type="slidenum">
              <a:rPr lang="he-IL" smtClean="0"/>
              <a:t>‹#›</a:t>
            </a:fld>
            <a:endParaRPr lang="he-IL"/>
          </a:p>
        </p:txBody>
      </p:sp>
      <p:sp>
        <p:nvSpPr>
          <p:cNvPr id="8" name="כותרת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E664A99F-5E21-44A0-8409-A9B7F0EC3298}" type="datetime8">
              <a:rPr lang="he-IL" smtClean="0"/>
              <a:t>02 אפריל 21</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2"/>
      </p:bgRef>
    </p:bg>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מחבר ישר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אליפסה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6915912" y="3009901"/>
            <a:ext cx="457200" cy="441325"/>
          </a:xfrm>
        </p:spPr>
        <p:txBody>
          <a:bodyPr/>
          <a:lstStyle/>
          <a:p>
            <a:fld id="{C43106FE-B5C1-4178-9D59-A2AB4339CB1E}" type="slidenum">
              <a:rPr lang="he-IL" smtClean="0"/>
              <a:t>‹#›</a:t>
            </a:fld>
            <a:endParaRPr lang="he-IL"/>
          </a:p>
        </p:txBody>
      </p:sp>
      <p:sp>
        <p:nvSpPr>
          <p:cNvPr id="3" name="מציין מיקום של טקסט אנכי 2"/>
          <p:cNvSpPr>
            <a:spLocks noGrp="1"/>
          </p:cNvSpPr>
          <p:nvPr>
            <p:ph type="body" orient="vert" idx="1"/>
          </p:nvPr>
        </p:nvSpPr>
        <p:spPr>
          <a:xfrm>
            <a:off x="304800" y="304800"/>
            <a:ext cx="6553200" cy="5821366"/>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186F3276-80B2-4331-9C1E-FA517E875C16}" type="datetime8">
              <a:rPr lang="he-IL" smtClean="0"/>
              <a:t>02 אפריל 21</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2" name="כותרת אנכית 1"/>
          <p:cNvSpPr>
            <a:spLocks noGrp="1"/>
          </p:cNvSpPr>
          <p:nvPr>
            <p:ph type="title" orient="vert"/>
          </p:nvPr>
        </p:nvSpPr>
        <p:spPr>
          <a:xfrm>
            <a:off x="7391400" y="304801"/>
            <a:ext cx="1447800" cy="5851525"/>
          </a:xfrm>
        </p:spPr>
        <p:txBody>
          <a:bodyPr vert="eaVert"/>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solidFill>
                  <a:schemeClr val="accent3">
                    <a:shade val="75000"/>
                  </a:schemeClr>
                </a:solidFill>
              </a:defRPr>
            </a:lvl1p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F508767E-E085-418D-884F-C1E470877E6D}" type="datetime8">
              <a:rPr lang="he-IL" smtClean="0"/>
              <a:t>02 אפריל 21</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a:xfrm>
            <a:off x="4361688" y="1026372"/>
            <a:ext cx="457200" cy="441325"/>
          </a:xfrm>
        </p:spPr>
        <p:txBody>
          <a:bodyPr/>
          <a:lstStyle/>
          <a:p>
            <a:fld id="{C43106FE-B5C1-4178-9D59-A2AB4339CB1E}" type="slidenum">
              <a:rPr lang="he-IL" smtClean="0"/>
              <a:t>‹#›</a:t>
            </a:fld>
            <a:endParaRPr lang="he-IL"/>
          </a:p>
        </p:txBody>
      </p:sp>
      <p:sp>
        <p:nvSpPr>
          <p:cNvPr id="8" name="מציין מיקום תוכן 7"/>
          <p:cNvSpPr>
            <a:spLocks noGrp="1"/>
          </p:cNvSpPr>
          <p:nvPr>
            <p:ph sz="quarter" idx="1"/>
          </p:nvPr>
        </p:nvSpPr>
        <p:spPr>
          <a:xfrm>
            <a:off x="301752" y="1527048"/>
            <a:ext cx="850392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13" name="מלבן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לבן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מציין מיקום של כותרת תחתונה 4"/>
          <p:cNvSpPr>
            <a:spLocks noGrp="1"/>
          </p:cNvSpPr>
          <p:nvPr>
            <p:ph type="ftr" sz="quarter" idx="11"/>
          </p:nvPr>
        </p:nvSpPr>
        <p:spPr/>
        <p:txBody>
          <a:bodyPr/>
          <a:lstStyle/>
          <a:p>
            <a:endParaRPr lang="he-IL"/>
          </a:p>
        </p:txBody>
      </p:sp>
      <p:sp>
        <p:nvSpPr>
          <p:cNvPr id="4" name="מציין מיקום של תאריך 3"/>
          <p:cNvSpPr>
            <a:spLocks noGrp="1"/>
          </p:cNvSpPr>
          <p:nvPr>
            <p:ph type="dt" sz="half" idx="10"/>
          </p:nvPr>
        </p:nvSpPr>
        <p:spPr/>
        <p:txBody>
          <a:bodyPr/>
          <a:lstStyle/>
          <a:p>
            <a:fld id="{4C9ED7AE-A54B-463B-B877-B77AB58A3FB1}" type="datetime8">
              <a:rPr lang="he-IL" smtClean="0"/>
              <a:t>02 אפריל 21</a:t>
            </a:fld>
            <a:endParaRPr lang="he-IL"/>
          </a:p>
        </p:txBody>
      </p:sp>
      <p:sp>
        <p:nvSpPr>
          <p:cNvPr id="8" name="מחבר ישר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אליפסה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3106FE-B5C1-4178-9D59-A2AB4339CB1E}" type="slidenum">
              <a:rPr lang="he-IL" smtClean="0"/>
              <a:t>‹#›</a:t>
            </a:fld>
            <a:endParaRPr lang="he-IL"/>
          </a:p>
        </p:txBody>
      </p:sp>
      <p:sp>
        <p:nvSpPr>
          <p:cNvPr id="2" name="כותרת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301752" y="228600"/>
            <a:ext cx="8534400" cy="758952"/>
          </a:xfrm>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a:xfrm>
            <a:off x="5791200" y="6409944"/>
            <a:ext cx="3044952" cy="365760"/>
          </a:xfrm>
        </p:spPr>
        <p:txBody>
          <a:bodyPr/>
          <a:lstStyle/>
          <a:p>
            <a:fld id="{A35944E2-9042-4E47-A58E-D866648ACA66}" type="datetime8">
              <a:rPr lang="he-IL" smtClean="0"/>
              <a:t>02 אפריל 21</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43106FE-B5C1-4178-9D59-A2AB4339CB1E}" type="slidenum">
              <a:rPr lang="he-IL" smtClean="0"/>
              <a:t>‹#›</a:t>
            </a:fld>
            <a:endParaRPr lang="he-IL"/>
          </a:p>
        </p:txBody>
      </p:sp>
      <p:sp>
        <p:nvSpPr>
          <p:cNvPr id="8" name="מחבר ישר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ציין מיקום תוכן 9"/>
          <p:cNvSpPr>
            <a:spLocks noGrp="1"/>
          </p:cNvSpPr>
          <p:nvPr>
            <p:ph sz="half" idx="1"/>
          </p:nvPr>
        </p:nvSpPr>
        <p:spPr>
          <a:xfrm>
            <a:off x="301752" y="1371600"/>
            <a:ext cx="4038600" cy="4681728"/>
          </a:xfrm>
        </p:spPr>
        <p:txBody>
          <a:bodyPr/>
          <a:lstStyle>
            <a:lvl1pPr>
              <a:defRPr sz="2500"/>
            </a:lvl1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2" name="מציין מיקום תוכן 11"/>
          <p:cNvSpPr>
            <a:spLocks noGrp="1"/>
          </p:cNvSpPr>
          <p:nvPr>
            <p:ph sz="half" idx="2"/>
          </p:nvPr>
        </p:nvSpPr>
        <p:spPr>
          <a:xfrm>
            <a:off x="4800600" y="1371600"/>
            <a:ext cx="4038600" cy="4681728"/>
          </a:xfrm>
        </p:spPr>
        <p:txBody>
          <a:bodyPr/>
          <a:lstStyle>
            <a:lvl1pPr>
              <a:defRPr sz="2500"/>
            </a:lvl1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bg>
      <p:bgRef idx="1001">
        <a:schemeClr val="bg2"/>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לבן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מלבן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מלבן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00485DF3-3DAB-4BB7-A246-733465100307}" type="datetime8">
              <a:rPr lang="he-IL" smtClean="0"/>
              <a:t>02 אפריל 21</a:t>
            </a:fld>
            <a:endParaRPr lang="he-IL"/>
          </a:p>
        </p:txBody>
      </p:sp>
      <p:sp>
        <p:nvSpPr>
          <p:cNvPr id="8" name="מציין מיקום של כותרת תחתונה 7"/>
          <p:cNvSpPr>
            <a:spLocks noGrp="1"/>
          </p:cNvSpPr>
          <p:nvPr>
            <p:ph type="ftr" sz="quarter" idx="11"/>
          </p:nvPr>
        </p:nvSpPr>
        <p:spPr>
          <a:xfrm>
            <a:off x="304800" y="6409944"/>
            <a:ext cx="3581400" cy="365760"/>
          </a:xfrm>
        </p:spPr>
        <p:txBody>
          <a:bodyPr/>
          <a:lstStyle/>
          <a:p>
            <a:endParaRPr lang="he-IL"/>
          </a:p>
        </p:txBody>
      </p:sp>
      <p:sp>
        <p:nvSpPr>
          <p:cNvPr id="15" name="מחבר ישר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מציין מיקום תוכן 23"/>
          <p:cNvSpPr>
            <a:spLocks noGrp="1"/>
          </p:cNvSpPr>
          <p:nvPr>
            <p:ph sz="quarter" idx="2"/>
          </p:nvPr>
        </p:nvSpPr>
        <p:spPr>
          <a:xfrm>
            <a:off x="301752" y="2471383"/>
            <a:ext cx="4041648" cy="3818404"/>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26" name="מציין מיקום תוכן 25"/>
          <p:cNvSpPr>
            <a:spLocks noGrp="1"/>
          </p:cNvSpPr>
          <p:nvPr>
            <p:ph sz="quarter" idx="4"/>
          </p:nvPr>
        </p:nvSpPr>
        <p:spPr>
          <a:xfrm>
            <a:off x="4800600" y="2471383"/>
            <a:ext cx="4038600" cy="3822192"/>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25" name="אליפסה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אליפסה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ציין מיקום של מספר שקופית 8"/>
          <p:cNvSpPr>
            <a:spLocks noGrp="1"/>
          </p:cNvSpPr>
          <p:nvPr>
            <p:ph type="sldNum" sz="quarter" idx="12"/>
          </p:nvPr>
        </p:nvSpPr>
        <p:spPr>
          <a:xfrm>
            <a:off x="4343400" y="1042416"/>
            <a:ext cx="457200" cy="441325"/>
          </a:xfrm>
        </p:spPr>
        <p:txBody>
          <a:bodyPr/>
          <a:lstStyle>
            <a:lvl1pPr algn="ctr">
              <a:defRPr/>
            </a:lvl1pPr>
          </a:lstStyle>
          <a:p>
            <a:fld id="{C43106FE-B5C1-4178-9D59-A2AB4339CB1E}" type="slidenum">
              <a:rPr lang="he-IL" smtClean="0"/>
              <a:t>‹#›</a:t>
            </a:fld>
            <a:endParaRPr lang="he-IL"/>
          </a:p>
        </p:txBody>
      </p:sp>
      <p:sp>
        <p:nvSpPr>
          <p:cNvPr id="23" name="כותרת 22"/>
          <p:cNvSpPr>
            <a:spLocks noGrp="1"/>
          </p:cNvSpPr>
          <p:nvPr>
            <p:ph type="title"/>
          </p:nvPr>
        </p:nvSpPr>
        <p:spPr/>
        <p:txBody>
          <a:bodyPr rtlCol="0" anchor="b" anchorCtr="0"/>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C9C75ACF-0C40-4BFB-8CDA-9FBD97F39BF3}" type="datetime8">
              <a:rPr lang="he-IL" smtClean="0"/>
              <a:t>02 אפריל 21</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a:xfrm>
            <a:off x="4343400" y="1036020"/>
            <a:ext cx="457200" cy="441325"/>
          </a:xfrm>
        </p:spPr>
        <p:txBody>
          <a:bodyPr/>
          <a:lstStyle/>
          <a:p>
            <a:fld id="{C43106FE-B5C1-4178-9D59-A2AB4339CB1E}"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לבן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מלבן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מציין מיקום של תאריך 1"/>
          <p:cNvSpPr>
            <a:spLocks noGrp="1"/>
          </p:cNvSpPr>
          <p:nvPr>
            <p:ph type="dt" sz="half" idx="10"/>
          </p:nvPr>
        </p:nvSpPr>
        <p:spPr/>
        <p:txBody>
          <a:bodyPr/>
          <a:lstStyle/>
          <a:p>
            <a:fld id="{99363398-2F10-4BC8-B259-E0DEA320C283}" type="datetime8">
              <a:rPr lang="he-IL" smtClean="0"/>
              <a:t>02 אפריל 21</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43106FE-B5C1-4178-9D59-A2AB4339CB1E}"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9" name="מלבן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מלבן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8" name="מלבן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מחבר ישר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ציין מיקום תוכן 19"/>
          <p:cNvSpPr>
            <a:spLocks noGrp="1"/>
          </p:cNvSpPr>
          <p:nvPr>
            <p:ph sz="quarter" idx="1"/>
          </p:nvPr>
        </p:nvSpPr>
        <p:spPr>
          <a:xfrm>
            <a:off x="3124200" y="685800"/>
            <a:ext cx="5638800" cy="54102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אליפסה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43106FE-B5C1-4178-9D59-A2AB4339CB1E}" type="slidenum">
              <a:rPr lang="he-IL" smtClean="0"/>
              <a:t>‹#›</a:t>
            </a:fld>
            <a:endParaRPr lang="he-IL"/>
          </a:p>
        </p:txBody>
      </p:sp>
      <p:sp>
        <p:nvSpPr>
          <p:cNvPr id="21" name="מלבן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p:txBody>
          <a:bodyPr/>
          <a:lstStyle/>
          <a:p>
            <a:fld id="{FDFDBFFA-9EBA-4DB4-A309-811EAA73EDB4}" type="datetime8">
              <a:rPr lang="he-IL" smtClean="0"/>
              <a:t>02 אפריל 21</a:t>
            </a:fld>
            <a:endParaRPr lang="he-IL"/>
          </a:p>
        </p:txBody>
      </p:sp>
      <p:sp>
        <p:nvSpPr>
          <p:cNvPr id="6" name="מציין מיקום של כותרת תחתונה 5"/>
          <p:cNvSpPr>
            <a:spLocks noGrp="1"/>
          </p:cNvSpPr>
          <p:nvPr>
            <p:ph type="ftr" sz="quarter" idx="11"/>
          </p:nvPr>
        </p:nvSpPr>
        <p:spPr>
          <a:xfrm>
            <a:off x="301752" y="6410848"/>
            <a:ext cx="3383280" cy="365760"/>
          </a:xfrm>
        </p:spPr>
        <p:txBody>
          <a:bodyPr/>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1" name="מחבר ישר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מלבן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מלבן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אליפסה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אליפסה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371600" y="312738"/>
            <a:ext cx="457200" cy="441325"/>
          </a:xfrm>
        </p:spPr>
        <p:txBody>
          <a:bodyPr/>
          <a:lstStyle/>
          <a:p>
            <a:fld id="{C43106FE-B5C1-4178-9D59-A2AB4339CB1E}" type="slidenum">
              <a:rPr lang="he-IL" smtClean="0"/>
              <a:t>‹#›</a:t>
            </a:fld>
            <a:endParaRPr lang="he-IL"/>
          </a:p>
        </p:txBody>
      </p:sp>
      <p:sp>
        <p:nvSpPr>
          <p:cNvPr id="2" name="כותרת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he-IL"/>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3000375" y="609600"/>
            <a:ext cx="5867400" cy="4267200"/>
          </a:xfrm>
        </p:spPr>
        <p:txBody>
          <a:bodyPr/>
          <a:lstStyle>
            <a:lvl1pPr marL="0" indent="0">
              <a:buNone/>
              <a:defRPr sz="3200"/>
            </a:lvl1pPr>
          </a:lstStyle>
          <a:p>
            <a:r>
              <a:rPr kumimoji="0" lang="he-IL"/>
              <a:t>לחץ על הסמל כדי להוסיף תמונה</a:t>
            </a:r>
            <a:endParaRPr kumimoji="0" lang="en-US" dirty="0"/>
          </a:p>
        </p:txBody>
      </p:sp>
      <p:sp>
        <p:nvSpPr>
          <p:cNvPr id="4" name="מציין מיקום טקסט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22" name="מלבן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a:xfrm>
            <a:off x="5788152" y="6404984"/>
            <a:ext cx="3044952" cy="365760"/>
          </a:xfrm>
        </p:spPr>
        <p:txBody>
          <a:bodyPr/>
          <a:lstStyle/>
          <a:p>
            <a:fld id="{FF65A5EC-D80F-426D-B53E-0434283C0D37}" type="datetime8">
              <a:rPr lang="he-IL" smtClean="0"/>
              <a:t>02 אפריל 21</a:t>
            </a:fld>
            <a:endParaRPr lang="he-IL"/>
          </a:p>
        </p:txBody>
      </p:sp>
      <p:sp>
        <p:nvSpPr>
          <p:cNvPr id="6" name="מציין מיקום של כותרת תחתונה 5"/>
          <p:cNvSpPr>
            <a:spLocks noGrp="1"/>
          </p:cNvSpPr>
          <p:nvPr>
            <p:ph type="ftr" sz="quarter" idx="11"/>
          </p:nvPr>
        </p:nvSpPr>
        <p:spPr>
          <a:xfrm>
            <a:off x="301752" y="6410848"/>
            <a:ext cx="3584448" cy="365760"/>
          </a:xfrm>
        </p:spPr>
        <p:txBody>
          <a:bodyPr/>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ציין מיקום של תאריך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C7D4D6B-CC83-4082-BBDF-629B66C61573}" type="datetime8">
              <a:rPr lang="he-IL" smtClean="0"/>
              <a:t>02 אפריל 21</a:t>
            </a:fld>
            <a:endParaRPr lang="he-IL"/>
          </a:p>
        </p:txBody>
      </p:sp>
      <p:sp>
        <p:nvSpPr>
          <p:cNvPr id="3" name="מציין מיקום של כותרת תחתונה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he-IL"/>
          </a:p>
        </p:txBody>
      </p:sp>
      <p:sp>
        <p:nvSpPr>
          <p:cNvPr id="8" name="מלבן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מחבר ישר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אליפסה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43106FE-B5C1-4178-9D59-A2AB4339CB1E}" type="slidenum">
              <a:rPr lang="he-IL" smtClean="0"/>
              <a:t>‹#›</a:t>
            </a:fld>
            <a:endParaRPr lang="he-IL"/>
          </a:p>
        </p:txBody>
      </p:sp>
      <p:sp>
        <p:nvSpPr>
          <p:cNvPr id="22" name="מציין מיקום של כותרת 21"/>
          <p:cNvSpPr>
            <a:spLocks noGrp="1"/>
          </p:cNvSpPr>
          <p:nvPr>
            <p:ph type="title"/>
          </p:nvPr>
        </p:nvSpPr>
        <p:spPr>
          <a:xfrm>
            <a:off x="301752" y="228600"/>
            <a:ext cx="8534400" cy="758952"/>
          </a:xfrm>
          <a:prstGeom prst="rect">
            <a:avLst/>
          </a:prstGeom>
        </p:spPr>
        <p:txBody>
          <a:bodyPr vert="horz" anchor="b">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1"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r" rtl="1"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r" rtl="1"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r" rtl="1"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r" rtl="1"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r" rtl="1"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r" rtl="1"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r" rtl="1"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Debugger"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en.wikipedia.org/wiki/Breakpoin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rtl="0">
              <a:spcBef>
                <a:spcPts val="800"/>
              </a:spcBef>
              <a:defRPr/>
            </a:pPr>
            <a:r>
              <a:rPr lang="en-US" dirty="0">
                <a:cs typeface="Garamond"/>
              </a:rPr>
              <a:t>Operating Systems Course</a:t>
            </a:r>
          </a:p>
          <a:p>
            <a:pPr rtl="0">
              <a:spcBef>
                <a:spcPts val="800"/>
              </a:spcBef>
              <a:defRPr/>
            </a:pPr>
            <a:r>
              <a:rPr lang="en-US" dirty="0">
                <a:cs typeface="Garamond"/>
              </a:rPr>
              <a:t>The Hebrew University</a:t>
            </a:r>
          </a:p>
          <a:p>
            <a:pPr rtl="0">
              <a:spcBef>
                <a:spcPts val="800"/>
              </a:spcBef>
              <a:defRPr/>
            </a:pPr>
            <a:r>
              <a:rPr lang="en-US" dirty="0">
                <a:cs typeface="Garamond"/>
              </a:rPr>
              <a:t>Spring 2021</a:t>
            </a:r>
            <a:endParaRPr lang="he-IL" dirty="0"/>
          </a:p>
          <a:p>
            <a:endParaRPr lang="en-US" dirty="0"/>
          </a:p>
        </p:txBody>
      </p:sp>
      <p:sp>
        <p:nvSpPr>
          <p:cNvPr id="3" name="Slide Number Placeholder 2"/>
          <p:cNvSpPr>
            <a:spLocks noGrp="1"/>
          </p:cNvSpPr>
          <p:nvPr>
            <p:ph type="sldNum" sz="quarter" idx="12"/>
          </p:nvPr>
        </p:nvSpPr>
        <p:spPr/>
        <p:txBody>
          <a:bodyPr/>
          <a:lstStyle/>
          <a:p>
            <a:fld id="{C43106FE-B5C1-4178-9D59-A2AB4339CB1E}" type="slidenum">
              <a:rPr lang="he-IL" smtClean="0"/>
              <a:t>1</a:t>
            </a:fld>
            <a:endParaRPr lang="he-IL"/>
          </a:p>
        </p:txBody>
      </p:sp>
      <p:sp>
        <p:nvSpPr>
          <p:cNvPr id="4" name="Title 3"/>
          <p:cNvSpPr>
            <a:spLocks noGrp="1"/>
          </p:cNvSpPr>
          <p:nvPr>
            <p:ph type="ctrTitle"/>
          </p:nvPr>
        </p:nvSpPr>
        <p:spPr>
          <a:xfrm>
            <a:off x="755576" y="692696"/>
            <a:ext cx="7772400" cy="1440160"/>
          </a:xfrm>
        </p:spPr>
        <p:txBody>
          <a:bodyPr>
            <a:normAutofit/>
          </a:bodyPr>
          <a:lstStyle/>
          <a:p>
            <a:r>
              <a:rPr lang="en-US" sz="5000" dirty="0"/>
              <a:t>TA 2 - Interrupts</a:t>
            </a:r>
          </a:p>
        </p:txBody>
      </p:sp>
    </p:spTree>
    <p:extLst>
      <p:ext uri="{BB962C8B-B14F-4D97-AF65-F5344CB8AC3E}">
        <p14:creationId xmlns:p14="http://schemas.microsoft.com/office/powerpoint/2010/main" val="146048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pPr rtl="0">
              <a:defRPr/>
            </a:pPr>
            <a:r>
              <a:rPr lang="en-US" altLang="he-IL" b="1" dirty="0">
                <a:solidFill>
                  <a:schemeClr val="accent3"/>
                </a:solidFill>
                <a:effectLst>
                  <a:outerShdw blurRad="38100" dist="38100" dir="2700000" algn="tl">
                    <a:srgbClr val="C0C0C0"/>
                  </a:outerShdw>
                </a:effectLst>
              </a:rPr>
              <a:t>Kernel Mode &amp; User Mode</a:t>
            </a:r>
          </a:p>
        </p:txBody>
      </p:sp>
      <p:sp>
        <p:nvSpPr>
          <p:cNvPr id="19459" name="Rectangle 3"/>
          <p:cNvSpPr>
            <a:spLocks noGrp="1" noChangeArrowheads="1"/>
          </p:cNvSpPr>
          <p:nvPr>
            <p:ph type="body" idx="1"/>
          </p:nvPr>
        </p:nvSpPr>
        <p:spPr>
          <a:xfrm>
            <a:off x="127943" y="1411394"/>
            <a:ext cx="8882018" cy="5301208"/>
          </a:xfrm>
        </p:spPr>
        <p:txBody>
          <a:bodyPr>
            <a:normAutofit/>
          </a:bodyPr>
          <a:lstStyle/>
          <a:p>
            <a:pPr algn="l" rtl="0" eaLnBrk="1" hangingPunct="1"/>
            <a:r>
              <a:rPr lang="en-US" altLang="he-IL" dirty="0"/>
              <a:t>The CPU can be in</a:t>
            </a:r>
            <a:r>
              <a:rPr lang="en-US" altLang="he-IL" dirty="0">
                <a:solidFill>
                  <a:schemeClr val="accent1"/>
                </a:solidFill>
              </a:rPr>
              <a:t> </a:t>
            </a:r>
            <a:r>
              <a:rPr lang="en-US" altLang="he-IL" i="1" dirty="0">
                <a:solidFill>
                  <a:schemeClr val="accent1"/>
                </a:solidFill>
              </a:rPr>
              <a:t>kernel mode</a:t>
            </a:r>
            <a:r>
              <a:rPr lang="en-US" altLang="he-IL" dirty="0">
                <a:solidFill>
                  <a:schemeClr val="accent1"/>
                </a:solidFill>
              </a:rPr>
              <a:t> </a:t>
            </a:r>
            <a:r>
              <a:rPr lang="en-US" altLang="he-IL" dirty="0"/>
              <a:t>/</a:t>
            </a:r>
            <a:r>
              <a:rPr lang="en-US" altLang="he-IL" i="1" dirty="0">
                <a:solidFill>
                  <a:schemeClr val="accent1"/>
                </a:solidFill>
              </a:rPr>
              <a:t>user mode </a:t>
            </a:r>
            <a:r>
              <a:rPr lang="en-US" altLang="he-IL" sz="2400" dirty="0"/>
              <a:t>(mode bit).</a:t>
            </a:r>
          </a:p>
          <a:p>
            <a:pPr lvl="1" algn="l" rtl="0"/>
            <a:r>
              <a:rPr lang="en-US" altLang="he-IL" dirty="0">
                <a:solidFill>
                  <a:schemeClr val="accent1"/>
                </a:solidFill>
              </a:rPr>
              <a:t>User mode </a:t>
            </a:r>
            <a:r>
              <a:rPr lang="en-US" altLang="he-IL" dirty="0"/>
              <a:t>is a non-privileged mode, the program may execute “simple” commands</a:t>
            </a:r>
          </a:p>
          <a:p>
            <a:pPr lvl="2" algn="l" rtl="0"/>
            <a:r>
              <a:rPr lang="en-US" altLang="he-IL" dirty="0"/>
              <a:t>Can’t execute some commands, like halt</a:t>
            </a:r>
          </a:p>
          <a:p>
            <a:pPr lvl="2" algn="l" rtl="0"/>
            <a:r>
              <a:rPr lang="en-US" altLang="he-IL" dirty="0"/>
              <a:t>Can’t access all the memory, only its allocated memory (user memory)</a:t>
            </a:r>
          </a:p>
          <a:p>
            <a:pPr lvl="2" algn="l" rtl="0"/>
            <a:r>
              <a:rPr lang="en-US" altLang="he-IL" dirty="0"/>
              <a:t>No direct access to hardware</a:t>
            </a:r>
          </a:p>
          <a:p>
            <a:pPr lvl="1" algn="l" rtl="0"/>
            <a:r>
              <a:rPr lang="en-US" altLang="he-IL" dirty="0"/>
              <a:t>When the CPU is in </a:t>
            </a:r>
            <a:r>
              <a:rPr lang="en-US" altLang="he-IL" b="1" i="1" dirty="0">
                <a:solidFill>
                  <a:schemeClr val="accent1"/>
                </a:solidFill>
              </a:rPr>
              <a:t>kernel mode</a:t>
            </a:r>
            <a:r>
              <a:rPr lang="en-US" altLang="he-IL" dirty="0"/>
              <a:t>, it is assumed to be executing </a:t>
            </a:r>
            <a:r>
              <a:rPr lang="en-US" altLang="he-IL" i="1" dirty="0"/>
              <a:t>trusted</a:t>
            </a:r>
            <a:r>
              <a:rPr lang="en-US" altLang="he-IL" dirty="0"/>
              <a:t> software, and thus it can execute any instructions and reference any memory addresses.</a:t>
            </a:r>
          </a:p>
          <a:p>
            <a:pPr lvl="1" algn="l" rtl="0"/>
            <a:endParaRPr lang="en-US" altLang="he-IL" dirty="0"/>
          </a:p>
          <a:p>
            <a:pPr algn="l" rtl="0"/>
            <a:r>
              <a:rPr lang="en-US" altLang="he-IL" dirty="0"/>
              <a:t>The entire kernel, which is a </a:t>
            </a:r>
            <a:r>
              <a:rPr lang="en-US" altLang="he-IL" dirty="0">
                <a:solidFill>
                  <a:schemeClr val="accent1"/>
                </a:solidFill>
              </a:rPr>
              <a:t>controller of processes</a:t>
            </a:r>
            <a:r>
              <a:rPr lang="en-US" altLang="he-IL" dirty="0"/>
              <a:t>, executes only in kernel mode.</a:t>
            </a:r>
          </a:p>
          <a:p>
            <a:pPr lvl="1" algn="l" rtl="0"/>
            <a:endParaRPr lang="en-US" altLang="he-IL" dirty="0"/>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10</a:t>
            </a:fld>
            <a:endParaRPr lang="he-IL" dirty="0"/>
          </a:p>
        </p:txBody>
      </p:sp>
    </p:spTree>
    <p:extLst>
      <p:ext uri="{BB962C8B-B14F-4D97-AF65-F5344CB8AC3E}">
        <p14:creationId xmlns:p14="http://schemas.microsoft.com/office/powerpoint/2010/main" val="242821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defRPr/>
            </a:pPr>
            <a:r>
              <a:rPr lang="en-US" altLang="he-IL" b="1" dirty="0">
                <a:solidFill>
                  <a:schemeClr val="accent3"/>
                </a:solidFill>
                <a:effectLst>
                  <a:outerShdw blurRad="38100" dist="38100" dir="2700000" algn="tl">
                    <a:srgbClr val="C0C0C0"/>
                  </a:outerShdw>
                </a:effectLst>
              </a:rPr>
              <a:t>OS &amp; Processes Flow</a:t>
            </a:r>
          </a:p>
        </p:txBody>
      </p:sp>
      <p:sp>
        <p:nvSpPr>
          <p:cNvPr id="20483" name="Rectangle 3"/>
          <p:cNvSpPr>
            <a:spLocks noGrp="1" noChangeArrowheads="1"/>
          </p:cNvSpPr>
          <p:nvPr>
            <p:ph type="body" idx="1"/>
          </p:nvPr>
        </p:nvSpPr>
        <p:spPr>
          <a:xfrm>
            <a:off x="179512" y="1447800"/>
            <a:ext cx="8812088" cy="5149552"/>
          </a:xfrm>
        </p:spPr>
        <p:txBody>
          <a:bodyPr>
            <a:normAutofit/>
          </a:bodyPr>
          <a:lstStyle/>
          <a:p>
            <a:pPr algn="l" rtl="0" eaLnBrk="1" hangingPunct="1">
              <a:lnSpc>
                <a:spcPct val="80000"/>
              </a:lnSpc>
            </a:pPr>
            <a:r>
              <a:rPr lang="en-US" altLang="he-IL" dirty="0"/>
              <a:t>OS goal: let processes run</a:t>
            </a:r>
          </a:p>
          <a:p>
            <a:pPr algn="l" rtl="0" eaLnBrk="1" hangingPunct="1">
              <a:lnSpc>
                <a:spcPct val="80000"/>
              </a:lnSpc>
            </a:pPr>
            <a:endParaRPr lang="en-US" altLang="he-IL" dirty="0"/>
          </a:p>
          <a:p>
            <a:pPr algn="l" rtl="0">
              <a:lnSpc>
                <a:spcPct val="80000"/>
              </a:lnSpc>
            </a:pPr>
            <a:r>
              <a:rPr lang="en-US" altLang="he-IL" dirty="0"/>
              <a:t>However, processes may need service provided by the kernel (such as I/O).</a:t>
            </a:r>
          </a:p>
          <a:p>
            <a:pPr marL="0" indent="0" algn="l" rtl="0">
              <a:lnSpc>
                <a:spcPct val="80000"/>
              </a:lnSpc>
              <a:buNone/>
            </a:pPr>
            <a:endParaRPr lang="en-US" altLang="he-IL" dirty="0"/>
          </a:p>
          <a:p>
            <a:pPr algn="l" rtl="0">
              <a:lnSpc>
                <a:spcPct val="80000"/>
              </a:lnSpc>
            </a:pPr>
            <a:r>
              <a:rPr lang="en-US" altLang="he-IL" dirty="0"/>
              <a:t>When a user mode process wants to use a service that is provided by the kernel (e.g. a system call), the system must switch temporarily into kernel mode.</a:t>
            </a:r>
          </a:p>
          <a:p>
            <a:pPr algn="l" rtl="0" eaLnBrk="1" hangingPunct="1">
              <a:lnSpc>
                <a:spcPct val="80000"/>
              </a:lnSpc>
            </a:pPr>
            <a:endParaRPr lang="en-US" altLang="he-IL" dirty="0"/>
          </a:p>
          <a:p>
            <a:pPr algn="l" rtl="0">
              <a:lnSpc>
                <a:spcPct val="80000"/>
              </a:lnSpc>
            </a:pPr>
            <a:r>
              <a:rPr lang="en-US" altLang="he-IL" dirty="0"/>
              <a:t>Thus, OS also needs to provide services via </a:t>
            </a:r>
            <a:r>
              <a:rPr lang="en-US" altLang="he-IL" dirty="0">
                <a:solidFill>
                  <a:schemeClr val="accent1"/>
                </a:solidFill>
              </a:rPr>
              <a:t>system calls.</a:t>
            </a:r>
          </a:p>
          <a:p>
            <a:pPr lvl="1" algn="l" rtl="0">
              <a:lnSpc>
                <a:spcPct val="80000"/>
              </a:lnSpc>
            </a:pPr>
            <a:r>
              <a:rPr lang="en-US" altLang="he-IL" dirty="0">
                <a:solidFill>
                  <a:schemeClr val="accent1"/>
                </a:solidFill>
              </a:rPr>
              <a:t>A system call </a:t>
            </a:r>
            <a:r>
              <a:rPr lang="en-US" altLang="he-IL" dirty="0"/>
              <a:t>is a request to the kernel in an operating system by an active process for a service performed by the kernel.</a:t>
            </a:r>
          </a:p>
          <a:p>
            <a:pPr algn="l" rtl="0" eaLnBrk="1" hangingPunct="1">
              <a:lnSpc>
                <a:spcPct val="80000"/>
              </a:lnSpc>
            </a:pPr>
            <a:endParaRPr lang="en-US" altLang="he-IL" dirty="0"/>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11</a:t>
            </a:fld>
            <a:endParaRPr lang="he-IL" dirty="0"/>
          </a:p>
        </p:txBody>
      </p:sp>
    </p:spTree>
    <p:extLst>
      <p:ext uri="{BB962C8B-B14F-4D97-AF65-F5344CB8AC3E}">
        <p14:creationId xmlns:p14="http://schemas.microsoft.com/office/powerpoint/2010/main" val="78454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467544" y="260648"/>
            <a:ext cx="8229600" cy="607714"/>
          </a:xfrm>
        </p:spPr>
        <p:txBody>
          <a:bodyPr/>
          <a:lstStyle/>
          <a:p>
            <a:pPr eaLnBrk="1" hangingPunct="1">
              <a:defRPr/>
            </a:pPr>
            <a:r>
              <a:rPr lang="en-US" altLang="he-IL" b="1" dirty="0">
                <a:effectLst>
                  <a:outerShdw blurRad="38100" dist="38100" dir="2700000" algn="tl">
                    <a:srgbClr val="C0C0C0"/>
                  </a:outerShdw>
                </a:effectLst>
              </a:rPr>
              <a:t>System Call</a:t>
            </a:r>
          </a:p>
        </p:txBody>
      </p:sp>
      <p:sp>
        <p:nvSpPr>
          <p:cNvPr id="43011" name="Rectangle 3"/>
          <p:cNvSpPr>
            <a:spLocks noGrp="1" noChangeArrowheads="1"/>
          </p:cNvSpPr>
          <p:nvPr>
            <p:ph type="body" idx="1"/>
          </p:nvPr>
        </p:nvSpPr>
        <p:spPr>
          <a:xfrm>
            <a:off x="395536" y="1556792"/>
            <a:ext cx="8291264" cy="4996408"/>
          </a:xfrm>
        </p:spPr>
        <p:txBody>
          <a:bodyPr/>
          <a:lstStyle/>
          <a:p>
            <a:pPr algn="l" rtl="0" eaLnBrk="1" hangingPunct="1">
              <a:lnSpc>
                <a:spcPct val="80000"/>
              </a:lnSpc>
            </a:pPr>
            <a:endParaRPr lang="en-US" altLang="he-IL" dirty="0"/>
          </a:p>
          <a:p>
            <a:pPr algn="l" rtl="0" eaLnBrk="1" hangingPunct="1">
              <a:lnSpc>
                <a:spcPct val="80000"/>
              </a:lnSpc>
            </a:pPr>
            <a:r>
              <a:rPr lang="en-US" altLang="he-IL" dirty="0"/>
              <a:t>A mechanism used by an application program to request service from the </a:t>
            </a:r>
            <a:r>
              <a:rPr lang="en-US" altLang="he-IL" i="1" dirty="0"/>
              <a:t>kernel.</a:t>
            </a:r>
          </a:p>
          <a:p>
            <a:pPr algn="l" rtl="0" eaLnBrk="1" hangingPunct="1">
              <a:lnSpc>
                <a:spcPct val="80000"/>
              </a:lnSpc>
            </a:pPr>
            <a:endParaRPr lang="en-US" altLang="he-IL" i="1" dirty="0"/>
          </a:p>
          <a:p>
            <a:pPr algn="l" rtl="0" eaLnBrk="1" hangingPunct="1">
              <a:lnSpc>
                <a:spcPct val="80000"/>
              </a:lnSpc>
            </a:pPr>
            <a:r>
              <a:rPr lang="en-US" altLang="he-IL" dirty="0"/>
              <a:t>Provide the interface between a process and the operating system itself.</a:t>
            </a:r>
          </a:p>
          <a:p>
            <a:pPr algn="l" rtl="0" eaLnBrk="1" hangingPunct="1">
              <a:lnSpc>
                <a:spcPct val="80000"/>
              </a:lnSpc>
            </a:pPr>
            <a:endParaRPr lang="en-US" altLang="he-IL" dirty="0"/>
          </a:p>
          <a:p>
            <a:pPr algn="l" rtl="0" eaLnBrk="1" hangingPunct="1">
              <a:lnSpc>
                <a:spcPct val="80000"/>
              </a:lnSpc>
            </a:pPr>
            <a:r>
              <a:rPr lang="en-US" altLang="he-IL" dirty="0"/>
              <a:t>Popular system calls are </a:t>
            </a:r>
            <a:r>
              <a:rPr lang="en-US" altLang="he-IL" i="1" dirty="0" err="1"/>
              <a:t>mmap</a:t>
            </a:r>
            <a:r>
              <a:rPr lang="en-US" altLang="he-IL" dirty="0"/>
              <a:t>, </a:t>
            </a:r>
            <a:r>
              <a:rPr lang="en-US" altLang="he-IL" i="1" dirty="0" err="1"/>
              <a:t>mumap</a:t>
            </a:r>
            <a:r>
              <a:rPr lang="en-US" altLang="he-IL" dirty="0"/>
              <a:t>, </a:t>
            </a:r>
            <a:r>
              <a:rPr lang="en-US" altLang="he-IL" i="1" dirty="0"/>
              <a:t>open, read, write, close, wait, exec, fork, exit, and kill.</a:t>
            </a:r>
          </a:p>
          <a:p>
            <a:pPr algn="l" rtl="0" eaLnBrk="1" hangingPunct="1">
              <a:lnSpc>
                <a:spcPct val="80000"/>
              </a:lnSpc>
            </a:pPr>
            <a:endParaRPr lang="en-US" altLang="he-IL" i="1" dirty="0"/>
          </a:p>
          <a:p>
            <a:pPr algn="l" rtl="0" eaLnBrk="1" hangingPunct="1">
              <a:lnSpc>
                <a:spcPct val="80000"/>
              </a:lnSpc>
            </a:pPr>
            <a:r>
              <a:rPr lang="en-US" altLang="he-IL" dirty="0"/>
              <a:t>Defines the programming environment.</a:t>
            </a:r>
          </a:p>
          <a:p>
            <a:pPr algn="l" rtl="0" eaLnBrk="1" hangingPunct="1">
              <a:lnSpc>
                <a:spcPct val="80000"/>
              </a:lnSpc>
            </a:pPr>
            <a:endParaRPr lang="en-US" altLang="he-IL" dirty="0"/>
          </a:p>
          <a:p>
            <a:pPr algn="l" rtl="0" eaLnBrk="1" hangingPunct="1">
              <a:lnSpc>
                <a:spcPct val="80000"/>
              </a:lnSpc>
            </a:pPr>
            <a:endParaRPr lang="en-US" altLang="he-IL" dirty="0"/>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12</a:t>
            </a:fld>
            <a:endParaRPr lang="he-IL" dirty="0"/>
          </a:p>
        </p:txBody>
      </p:sp>
    </p:spTree>
    <p:extLst>
      <p:ext uri="{BB962C8B-B14F-4D97-AF65-F5344CB8AC3E}">
        <p14:creationId xmlns:p14="http://schemas.microsoft.com/office/powerpoint/2010/main" val="4267347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a:defRPr/>
            </a:pPr>
            <a:r>
              <a:rPr lang="en-US" altLang="he-IL" b="1" dirty="0">
                <a:solidFill>
                  <a:schemeClr val="accent3"/>
                </a:solidFill>
                <a:effectLst>
                  <a:outerShdw blurRad="38100" dist="38100" dir="2700000" algn="tl">
                    <a:srgbClr val="C0C0C0"/>
                  </a:outerShdw>
                </a:effectLst>
              </a:rPr>
              <a:t>Changing Modes</a:t>
            </a:r>
          </a:p>
        </p:txBody>
      </p:sp>
      <p:sp>
        <p:nvSpPr>
          <p:cNvPr id="20483" name="Rectangle 3"/>
          <p:cNvSpPr>
            <a:spLocks noGrp="1" noChangeArrowheads="1"/>
          </p:cNvSpPr>
          <p:nvPr>
            <p:ph type="body" idx="1"/>
          </p:nvPr>
        </p:nvSpPr>
        <p:spPr>
          <a:xfrm>
            <a:off x="381000" y="1447800"/>
            <a:ext cx="8610600" cy="5149552"/>
          </a:xfrm>
        </p:spPr>
        <p:txBody>
          <a:bodyPr>
            <a:normAutofit/>
          </a:bodyPr>
          <a:lstStyle/>
          <a:p>
            <a:pPr algn="l" rtl="0">
              <a:lnSpc>
                <a:spcPct val="80000"/>
              </a:lnSpc>
            </a:pPr>
            <a:r>
              <a:rPr lang="en-US" altLang="he-IL" dirty="0"/>
              <a:t>When a system call is requested:</a:t>
            </a:r>
          </a:p>
          <a:p>
            <a:pPr lvl="1" algn="l" rtl="0">
              <a:lnSpc>
                <a:spcPct val="80000"/>
              </a:lnSpc>
            </a:pPr>
            <a:r>
              <a:rPr lang="en-US" altLang="he-IL" dirty="0"/>
              <a:t>Processor mode is switched from user to kernel</a:t>
            </a:r>
          </a:p>
          <a:p>
            <a:pPr lvl="1" algn="l" rtl="0">
              <a:lnSpc>
                <a:spcPct val="80000"/>
              </a:lnSpc>
            </a:pPr>
            <a:r>
              <a:rPr lang="en-US" altLang="he-IL" dirty="0"/>
              <a:t>The request is executed</a:t>
            </a:r>
          </a:p>
          <a:p>
            <a:pPr lvl="1" algn="l" rtl="0">
              <a:lnSpc>
                <a:spcPct val="80000"/>
              </a:lnSpc>
            </a:pPr>
            <a:r>
              <a:rPr lang="en-US" altLang="he-IL" dirty="0"/>
              <a:t>Processor mode is switched from kernel to user</a:t>
            </a:r>
          </a:p>
          <a:p>
            <a:pPr lvl="1" algn="l" rtl="0">
              <a:lnSpc>
                <a:spcPct val="80000"/>
              </a:lnSpc>
            </a:pPr>
            <a:endParaRPr lang="en-US" altLang="he-IL" dirty="0"/>
          </a:p>
          <a:p>
            <a:pPr algn="l" rtl="0">
              <a:lnSpc>
                <a:spcPct val="80000"/>
              </a:lnSpc>
            </a:pPr>
            <a:r>
              <a:rPr lang="en-US" altLang="he-IL" dirty="0"/>
              <a:t>Switching into user mode is easy (non-privileged instruction).</a:t>
            </a:r>
          </a:p>
          <a:p>
            <a:pPr algn="l" rtl="0">
              <a:lnSpc>
                <a:spcPct val="80000"/>
              </a:lnSpc>
            </a:pPr>
            <a:endParaRPr lang="en-US" altLang="he-IL" dirty="0"/>
          </a:p>
          <a:p>
            <a:pPr algn="l" rtl="0">
              <a:lnSpc>
                <a:spcPct val="80000"/>
              </a:lnSpc>
            </a:pPr>
            <a:r>
              <a:rPr lang="en-US" altLang="he-IL" dirty="0"/>
              <a:t>Switching into kernel mode is more complicated</a:t>
            </a:r>
          </a:p>
          <a:p>
            <a:pPr marL="274320" lvl="1" indent="0" algn="l" rtl="0">
              <a:lnSpc>
                <a:spcPct val="80000"/>
              </a:lnSpc>
              <a:buNone/>
            </a:pPr>
            <a:r>
              <a:rPr lang="en-US" altLang="he-IL" dirty="0">
                <a:solidFill>
                  <a:schemeClr val="tx1"/>
                </a:solidFill>
              </a:rPr>
              <a:t>(it should be done</a:t>
            </a:r>
            <a:r>
              <a:rPr lang="en-US" dirty="0">
                <a:solidFill>
                  <a:schemeClr val="tx1"/>
                </a:solidFill>
              </a:rPr>
              <a:t> in controlled manner)</a:t>
            </a:r>
            <a:endParaRPr lang="en-US" altLang="he-IL" dirty="0">
              <a:solidFill>
                <a:schemeClr val="tx1"/>
              </a:solidFill>
            </a:endParaRP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13</a:t>
            </a:fld>
            <a:endParaRPr lang="he-IL" dirty="0"/>
          </a:p>
        </p:txBody>
      </p:sp>
    </p:spTree>
    <p:extLst>
      <p:ext uri="{BB962C8B-B14F-4D97-AF65-F5344CB8AC3E}">
        <p14:creationId xmlns:p14="http://schemas.microsoft.com/office/powerpoint/2010/main" val="369885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b="1" dirty="0">
                <a:solidFill>
                  <a:schemeClr val="accent3"/>
                </a:solidFill>
                <a:effectLst>
                  <a:outerShdw blurRad="38100" dist="38100" dir="2700000" algn="tl">
                    <a:srgbClr val="C0C0C0"/>
                  </a:outerShdw>
                </a:effectLst>
              </a:rPr>
              <a:t>Simplified OS overview </a:t>
            </a:r>
            <a:r>
              <a:rPr lang="en-US" sz="2800" b="1" dirty="0">
                <a:solidFill>
                  <a:schemeClr val="accent3"/>
                </a:solidFill>
                <a:effectLst>
                  <a:outerShdw blurRad="38100" dist="38100" dir="2700000" algn="tl">
                    <a:srgbClr val="C0C0C0"/>
                  </a:outerShdw>
                </a:effectLst>
              </a:rPr>
              <a:t>– lecture 2</a:t>
            </a:r>
            <a:endParaRPr lang="en-US" sz="28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t>14</a:t>
            </a:fld>
            <a:endParaRPr lang="he-IL"/>
          </a:p>
        </p:txBody>
      </p:sp>
      <p:sp>
        <p:nvSpPr>
          <p:cNvPr id="5" name="TextBox 4"/>
          <p:cNvSpPr txBox="1"/>
          <p:nvPr/>
        </p:nvSpPr>
        <p:spPr>
          <a:xfrm>
            <a:off x="3664787" y="1366763"/>
            <a:ext cx="798286" cy="374952"/>
          </a:xfrm>
          <a:prstGeom prst="rect">
            <a:avLst/>
          </a:prstGeom>
          <a:noFill/>
          <a:ln w="19050">
            <a:solidFill>
              <a:schemeClr val="tx1"/>
            </a:solidFill>
          </a:ln>
        </p:spPr>
        <p:txBody>
          <a:bodyPr wrap="square" rtlCol="0">
            <a:spAutoFit/>
          </a:bodyPr>
          <a:lstStyle/>
          <a:p>
            <a:r>
              <a:rPr lang="en-US" dirty="0"/>
              <a:t>User</a:t>
            </a:r>
          </a:p>
        </p:txBody>
      </p:sp>
      <p:sp>
        <p:nvSpPr>
          <p:cNvPr id="6" name="TextBox 5"/>
          <p:cNvSpPr txBox="1"/>
          <p:nvPr/>
        </p:nvSpPr>
        <p:spPr>
          <a:xfrm>
            <a:off x="4510648" y="1366763"/>
            <a:ext cx="798286" cy="374952"/>
          </a:xfrm>
          <a:prstGeom prst="rect">
            <a:avLst/>
          </a:prstGeom>
          <a:noFill/>
          <a:ln w="19050">
            <a:solidFill>
              <a:schemeClr val="tx1"/>
            </a:solidFill>
          </a:ln>
        </p:spPr>
        <p:txBody>
          <a:bodyPr wrap="square" rtlCol="0">
            <a:spAutoFit/>
          </a:bodyPr>
          <a:lstStyle/>
          <a:p>
            <a:r>
              <a:rPr lang="en-US" dirty="0"/>
              <a:t>User</a:t>
            </a:r>
          </a:p>
        </p:txBody>
      </p:sp>
      <p:sp>
        <p:nvSpPr>
          <p:cNvPr id="7" name="TextBox 6"/>
          <p:cNvSpPr txBox="1"/>
          <p:nvPr/>
        </p:nvSpPr>
        <p:spPr>
          <a:xfrm>
            <a:off x="5356509" y="1366763"/>
            <a:ext cx="798286" cy="374952"/>
          </a:xfrm>
          <a:prstGeom prst="rect">
            <a:avLst/>
          </a:prstGeom>
          <a:noFill/>
          <a:ln w="19050">
            <a:solidFill>
              <a:schemeClr val="tx1"/>
            </a:solidFill>
          </a:ln>
        </p:spPr>
        <p:txBody>
          <a:bodyPr wrap="square" rtlCol="0">
            <a:spAutoFit/>
          </a:bodyPr>
          <a:lstStyle/>
          <a:p>
            <a:r>
              <a:rPr lang="en-US" dirty="0"/>
              <a:t>User</a:t>
            </a:r>
          </a:p>
        </p:txBody>
      </p:sp>
      <p:sp>
        <p:nvSpPr>
          <p:cNvPr id="8" name="TextBox 7"/>
          <p:cNvSpPr txBox="1"/>
          <p:nvPr/>
        </p:nvSpPr>
        <p:spPr>
          <a:xfrm>
            <a:off x="6202369" y="1366763"/>
            <a:ext cx="798286" cy="374952"/>
          </a:xfrm>
          <a:prstGeom prst="rect">
            <a:avLst/>
          </a:prstGeom>
          <a:noFill/>
          <a:ln w="19050">
            <a:solidFill>
              <a:schemeClr val="tx1"/>
            </a:solidFill>
          </a:ln>
        </p:spPr>
        <p:txBody>
          <a:bodyPr wrap="square" rtlCol="0">
            <a:spAutoFit/>
          </a:bodyPr>
          <a:lstStyle/>
          <a:p>
            <a:r>
              <a:rPr lang="en-US" dirty="0"/>
              <a:t>User</a:t>
            </a:r>
          </a:p>
        </p:txBody>
      </p:sp>
      <p:sp>
        <p:nvSpPr>
          <p:cNvPr id="9" name="TextBox 8"/>
          <p:cNvSpPr txBox="1"/>
          <p:nvPr/>
        </p:nvSpPr>
        <p:spPr>
          <a:xfrm>
            <a:off x="3672043" y="1785261"/>
            <a:ext cx="3331031" cy="1754327"/>
          </a:xfrm>
          <a:prstGeom prst="rect">
            <a:avLst/>
          </a:prstGeom>
          <a:noFill/>
          <a:ln w="19050">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r>
              <a:rPr lang="en-US" dirty="0"/>
              <a:t>Applications</a:t>
            </a:r>
          </a:p>
        </p:txBody>
      </p:sp>
      <p:pic>
        <p:nvPicPr>
          <p:cNvPr id="10" name="Picture 16" descr="Application-softw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261" y="1832435"/>
            <a:ext cx="2255761" cy="1353456"/>
          </a:xfrm>
          <a:prstGeom prst="rect">
            <a:avLst/>
          </a:prstGeom>
        </p:spPr>
      </p:pic>
      <p:sp>
        <p:nvSpPr>
          <p:cNvPr id="11" name="Rectangle 17"/>
          <p:cNvSpPr/>
          <p:nvPr/>
        </p:nvSpPr>
        <p:spPr>
          <a:xfrm>
            <a:off x="3658740" y="3762743"/>
            <a:ext cx="3350381" cy="931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a:t>
            </a:r>
          </a:p>
        </p:txBody>
      </p:sp>
      <p:cxnSp>
        <p:nvCxnSpPr>
          <p:cNvPr id="12" name="Straight Connector 19"/>
          <p:cNvCxnSpPr/>
          <p:nvPr/>
        </p:nvCxnSpPr>
        <p:spPr>
          <a:xfrm flipV="1">
            <a:off x="3531740" y="3620832"/>
            <a:ext cx="3652762" cy="2419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21"/>
          <p:cNvCxnSpPr/>
          <p:nvPr/>
        </p:nvCxnSpPr>
        <p:spPr>
          <a:xfrm flipV="1">
            <a:off x="3531740" y="4844968"/>
            <a:ext cx="3652762" cy="2419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365930" y="3363603"/>
            <a:ext cx="1676849" cy="369332"/>
          </a:xfrm>
          <a:prstGeom prst="rect">
            <a:avLst/>
          </a:prstGeom>
          <a:noFill/>
        </p:spPr>
        <p:txBody>
          <a:bodyPr wrap="none" rtlCol="0">
            <a:spAutoFit/>
          </a:bodyPr>
          <a:lstStyle/>
          <a:p>
            <a:r>
              <a:rPr lang="en-US" dirty="0"/>
              <a:t>System Calls</a:t>
            </a:r>
          </a:p>
        </p:txBody>
      </p:sp>
      <p:sp>
        <p:nvSpPr>
          <p:cNvPr id="15" name="Rectangle 31"/>
          <p:cNvSpPr/>
          <p:nvPr/>
        </p:nvSpPr>
        <p:spPr>
          <a:xfrm>
            <a:off x="7350051" y="4176794"/>
            <a:ext cx="1530888" cy="646331"/>
          </a:xfrm>
          <a:prstGeom prst="rect">
            <a:avLst/>
          </a:prstGeom>
        </p:spPr>
        <p:txBody>
          <a:bodyPr wrap="none">
            <a:spAutoFit/>
          </a:bodyPr>
          <a:lstStyle/>
          <a:p>
            <a:r>
              <a:rPr lang="en-US" dirty="0"/>
              <a:t>Privileged </a:t>
            </a:r>
            <a:br>
              <a:rPr lang="en-US" dirty="0"/>
            </a:br>
            <a:r>
              <a:rPr lang="en-US" dirty="0"/>
              <a:t>instructions</a:t>
            </a:r>
          </a:p>
        </p:txBody>
      </p:sp>
      <p:sp>
        <p:nvSpPr>
          <p:cNvPr id="16" name="Rectangle 32"/>
          <p:cNvSpPr/>
          <p:nvPr/>
        </p:nvSpPr>
        <p:spPr>
          <a:xfrm>
            <a:off x="7381500" y="4994432"/>
            <a:ext cx="1354495" cy="369332"/>
          </a:xfrm>
          <a:prstGeom prst="rect">
            <a:avLst/>
          </a:prstGeom>
        </p:spPr>
        <p:txBody>
          <a:bodyPr wrap="none">
            <a:spAutoFit/>
          </a:bodyPr>
          <a:lstStyle/>
          <a:p>
            <a:r>
              <a:rPr lang="en-US" dirty="0"/>
              <a:t>Interrupts</a:t>
            </a:r>
          </a:p>
        </p:txBody>
      </p:sp>
      <p:cxnSp>
        <p:nvCxnSpPr>
          <p:cNvPr id="17" name="Straight Arrow Connector 34"/>
          <p:cNvCxnSpPr/>
          <p:nvPr/>
        </p:nvCxnSpPr>
        <p:spPr>
          <a:xfrm flipH="1">
            <a:off x="7341809" y="4307031"/>
            <a:ext cx="1" cy="39914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37"/>
          <p:cNvCxnSpPr/>
          <p:nvPr/>
        </p:nvCxnSpPr>
        <p:spPr>
          <a:xfrm flipH="1">
            <a:off x="7336971" y="3478590"/>
            <a:ext cx="1" cy="39914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38"/>
          <p:cNvCxnSpPr/>
          <p:nvPr/>
        </p:nvCxnSpPr>
        <p:spPr>
          <a:xfrm flipH="1">
            <a:off x="7349066" y="4979526"/>
            <a:ext cx="1" cy="399144"/>
          </a:xfrm>
          <a:prstGeom prst="straightConnector1">
            <a:avLst/>
          </a:prstGeom>
          <a:ln>
            <a:solidFill>
              <a:schemeClr val="tx1"/>
            </a:solidFill>
            <a:headEnd type="triangle" w="lg" len="lg"/>
            <a:tailEnd type="none" w="lg" len="lg"/>
          </a:ln>
        </p:spPr>
        <p:style>
          <a:lnRef idx="2">
            <a:schemeClr val="accent1"/>
          </a:lnRef>
          <a:fillRef idx="0">
            <a:schemeClr val="accent1"/>
          </a:fillRef>
          <a:effectRef idx="1">
            <a:schemeClr val="accent1"/>
          </a:effectRef>
          <a:fontRef idx="minor">
            <a:schemeClr val="tx1"/>
          </a:fontRef>
        </p:style>
      </p:cxnSp>
      <p:grpSp>
        <p:nvGrpSpPr>
          <p:cNvPr id="20" name="Group 7"/>
          <p:cNvGrpSpPr/>
          <p:nvPr/>
        </p:nvGrpSpPr>
        <p:grpSpPr>
          <a:xfrm>
            <a:off x="3741907" y="4946991"/>
            <a:ext cx="3350373" cy="1650361"/>
            <a:chOff x="5031627" y="4655007"/>
            <a:chExt cx="3350373" cy="1650361"/>
          </a:xfrm>
          <a:solidFill>
            <a:schemeClr val="bg1"/>
          </a:solidFill>
        </p:grpSpPr>
        <p:pic>
          <p:nvPicPr>
            <p:cNvPr id="21"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1627" y="4655007"/>
              <a:ext cx="3340073" cy="1650361"/>
            </a:xfrm>
            <a:prstGeom prst="rect">
              <a:avLst/>
            </a:prstGeom>
            <a:grpFill/>
            <a:ln w="19050">
              <a:solidFill>
                <a:srgbClr val="000000"/>
              </a:solidFill>
              <a:miter lim="800000"/>
              <a:headEnd/>
              <a:tailEnd/>
            </a:ln>
          </p:spPr>
        </p:pic>
        <p:sp>
          <p:nvSpPr>
            <p:cNvPr id="22" name="TextBox 21"/>
            <p:cNvSpPr txBox="1"/>
            <p:nvPr/>
          </p:nvSpPr>
          <p:spPr>
            <a:xfrm>
              <a:off x="5043724" y="5926659"/>
              <a:ext cx="3338276" cy="369332"/>
            </a:xfrm>
            <a:prstGeom prst="rect">
              <a:avLst/>
            </a:prstGeom>
            <a:grpFill/>
          </p:spPr>
          <p:txBody>
            <a:bodyPr wrap="square" rtlCol="0">
              <a:spAutoFit/>
            </a:bodyPr>
            <a:lstStyle/>
            <a:p>
              <a:r>
                <a:rPr lang="en-US" dirty="0"/>
                <a:t>Hardware 	     Storage</a:t>
              </a:r>
            </a:p>
          </p:txBody>
        </p:sp>
      </p:grpSp>
    </p:spTree>
    <p:extLst>
      <p:ext uri="{BB962C8B-B14F-4D97-AF65-F5344CB8AC3E}">
        <p14:creationId xmlns:p14="http://schemas.microsoft.com/office/powerpoint/2010/main" val="422687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8435" name="Rectangle 2"/>
          <p:cNvSpPr>
            <a:spLocks noGrp="1" noChangeArrowheads="1"/>
          </p:cNvSpPr>
          <p:nvPr>
            <p:ph type="ctrTitle"/>
          </p:nvPr>
        </p:nvSpPr>
        <p:spPr>
          <a:xfrm>
            <a:off x="539552" y="764704"/>
            <a:ext cx="8208912" cy="1008112"/>
          </a:xfrm>
        </p:spPr>
        <p:txBody>
          <a:bodyPr>
            <a:normAutofit/>
          </a:bodyPr>
          <a:lstStyle/>
          <a:p>
            <a:pPr>
              <a:defRPr/>
            </a:pPr>
            <a:r>
              <a:rPr lang="en-US" altLang="he-IL" b="1" dirty="0">
                <a:effectLst>
                  <a:outerShdw blurRad="38100" dist="38100" dir="2700000" algn="tl">
                    <a:srgbClr val="C0C0C0"/>
                  </a:outerShdw>
                </a:effectLst>
              </a:rPr>
              <a:t>Interrupt</a:t>
            </a:r>
          </a:p>
        </p:txBody>
      </p:sp>
      <p:sp>
        <p:nvSpPr>
          <p:cNvPr id="6" name="Slide Number Placeholder 2"/>
          <p:cNvSpPr>
            <a:spLocks noGrp="1"/>
          </p:cNvSpPr>
          <p:nvPr>
            <p:ph type="sldNum" sz="quarter" idx="12"/>
          </p:nvPr>
        </p:nvSpPr>
        <p:spPr>
          <a:xfrm>
            <a:off x="4343400" y="2204864"/>
            <a:ext cx="457200" cy="441325"/>
          </a:xfrm>
        </p:spPr>
        <p:txBody>
          <a:bodyPr/>
          <a:lstStyle/>
          <a:p>
            <a:fld id="{C43106FE-B5C1-4178-9D59-A2AB4339CB1E}" type="slidenum">
              <a:rPr lang="he-IL" smtClean="0"/>
              <a:t>15</a:t>
            </a:fld>
            <a:endParaRPr lang="he-IL" dirty="0"/>
          </a:p>
        </p:txBody>
      </p:sp>
    </p:spTree>
    <p:extLst>
      <p:ext uri="{BB962C8B-B14F-4D97-AF65-F5344CB8AC3E}">
        <p14:creationId xmlns:p14="http://schemas.microsoft.com/office/powerpoint/2010/main" val="387606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274638"/>
            <a:ext cx="8534400" cy="868362"/>
          </a:xfrm>
        </p:spPr>
        <p:txBody>
          <a:bodyPr>
            <a:noAutofit/>
          </a:bodyPr>
          <a:lstStyle/>
          <a:p>
            <a:pPr eaLnBrk="1" hangingPunct="1">
              <a:defRPr/>
            </a:pPr>
            <a:r>
              <a:rPr lang="en-US" altLang="he-IL" sz="3700" b="1" dirty="0">
                <a:solidFill>
                  <a:schemeClr val="accent3"/>
                </a:solidFill>
                <a:effectLst>
                  <a:outerShdw blurRad="38100" dist="38100" dir="2700000" algn="tl">
                    <a:srgbClr val="C0C0C0"/>
                  </a:outerShdw>
                </a:effectLst>
              </a:rPr>
              <a:t>Interrupts: Motivation</a:t>
            </a:r>
            <a:r>
              <a:rPr lang="he-IL" altLang="he-IL" sz="3700" b="1" dirty="0">
                <a:solidFill>
                  <a:schemeClr val="accent3"/>
                </a:solidFill>
                <a:effectLst>
                  <a:outerShdw blurRad="38100" dist="38100" dir="2700000" algn="tl">
                    <a:srgbClr val="C0C0C0"/>
                  </a:outerShdw>
                </a:effectLst>
              </a:rPr>
              <a:t> </a:t>
            </a:r>
            <a:endParaRPr lang="en-US" altLang="he-IL" sz="3700" b="1" dirty="0">
              <a:solidFill>
                <a:schemeClr val="accent3"/>
              </a:solidFill>
              <a:effectLst>
                <a:outerShdw blurRad="38100" dist="38100" dir="2700000" algn="tl">
                  <a:srgbClr val="C0C0C0"/>
                </a:outerShdw>
              </a:effectLst>
            </a:endParaRPr>
          </a:p>
        </p:txBody>
      </p:sp>
      <p:sp>
        <p:nvSpPr>
          <p:cNvPr id="22531" name="Rectangle 3"/>
          <p:cNvSpPr>
            <a:spLocks noGrp="1" noChangeArrowheads="1"/>
          </p:cNvSpPr>
          <p:nvPr>
            <p:ph type="body" idx="1"/>
          </p:nvPr>
        </p:nvSpPr>
        <p:spPr>
          <a:xfrm>
            <a:off x="457200" y="1600200"/>
            <a:ext cx="8229600" cy="4800600"/>
          </a:xfrm>
        </p:spPr>
        <p:txBody>
          <a:bodyPr/>
          <a:lstStyle/>
          <a:p>
            <a:pPr algn="l" rtl="0" eaLnBrk="1" hangingPunct="1">
              <a:lnSpc>
                <a:spcPct val="90000"/>
              </a:lnSpc>
            </a:pPr>
            <a:r>
              <a:rPr lang="en-US" altLang="he-IL" dirty="0"/>
              <a:t>Much of the functionality embedded inside a computer is implemented by hardware devices other than the processor. </a:t>
            </a:r>
          </a:p>
          <a:p>
            <a:pPr algn="l" rtl="0" eaLnBrk="1" hangingPunct="1">
              <a:lnSpc>
                <a:spcPct val="90000"/>
              </a:lnSpc>
            </a:pPr>
            <a:endParaRPr lang="en-US" altLang="he-IL" dirty="0"/>
          </a:p>
          <a:p>
            <a:pPr algn="l" rtl="0" eaLnBrk="1" hangingPunct="1">
              <a:lnSpc>
                <a:spcPct val="90000"/>
              </a:lnSpc>
            </a:pPr>
            <a:r>
              <a:rPr lang="en-US" altLang="he-IL" dirty="0"/>
              <a:t>Since each device operates at its own pace, a method is needed for synchronizing the operation of the processor with these devices. </a:t>
            </a:r>
          </a:p>
          <a:p>
            <a:pPr lvl="1" algn="l" rtl="0">
              <a:lnSpc>
                <a:spcPct val="90000"/>
              </a:lnSpc>
            </a:pPr>
            <a:r>
              <a:rPr lang="en-US" altLang="he-IL" dirty="0"/>
              <a:t>For example, what would have happened if we tried to read a file and immediately use the information?</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16</a:t>
            </a:fld>
            <a:endParaRPr lang="he-IL" dirty="0"/>
          </a:p>
        </p:txBody>
      </p:sp>
    </p:spTree>
    <p:extLst>
      <p:ext uri="{BB962C8B-B14F-4D97-AF65-F5344CB8AC3E}">
        <p14:creationId xmlns:p14="http://schemas.microsoft.com/office/powerpoint/2010/main" val="267812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301752" y="1527048"/>
            <a:ext cx="8503920" cy="4782272"/>
          </a:xfrm>
        </p:spPr>
        <p:txBody>
          <a:bodyPr>
            <a:normAutofit lnSpcReduction="10000"/>
          </a:bodyPr>
          <a:lstStyle/>
          <a:p>
            <a:pPr algn="l" rtl="0">
              <a:lnSpc>
                <a:spcPct val="90000"/>
              </a:lnSpc>
            </a:pPr>
            <a:r>
              <a:rPr lang="en-US" altLang="he-IL" dirty="0"/>
              <a:t>One solution is for the processor to sit in a tight loop, asking each device about its current state.</a:t>
            </a:r>
          </a:p>
          <a:p>
            <a:pPr algn="l" rtl="0">
              <a:lnSpc>
                <a:spcPct val="90000"/>
              </a:lnSpc>
            </a:pPr>
            <a:r>
              <a:rPr lang="en-US" altLang="he-IL" dirty="0"/>
              <a:t>When data is available in one of the devices, the processor can then read and process the</a:t>
            </a:r>
            <a:br>
              <a:rPr lang="en-US" altLang="he-IL" dirty="0"/>
            </a:br>
            <a:r>
              <a:rPr lang="en-US" altLang="he-IL" dirty="0"/>
              <a:t>incoming bytes. </a:t>
            </a:r>
          </a:p>
          <a:p>
            <a:pPr algn="l" rtl="0"/>
            <a:r>
              <a:rPr lang="en-US" altLang="he-IL" dirty="0"/>
              <a:t>This method works but it has two main disadvantages: </a:t>
            </a:r>
          </a:p>
          <a:p>
            <a:pPr marL="990600" lvl="1" indent="-533400" algn="l" rtl="0" eaLnBrk="1" hangingPunct="1">
              <a:buFont typeface="+mj-lt"/>
              <a:buAutoNum type="romanUcPeriod"/>
            </a:pPr>
            <a:r>
              <a:rPr lang="en-US" altLang="he-IL" dirty="0">
                <a:solidFill>
                  <a:schemeClr val="accent1"/>
                </a:solidFill>
              </a:rPr>
              <a:t>Wasteful</a:t>
            </a:r>
            <a:r>
              <a:rPr lang="en-US" altLang="he-IL" b="1" dirty="0">
                <a:solidFill>
                  <a:schemeClr val="accent1"/>
                </a:solidFill>
              </a:rPr>
              <a:t> </a:t>
            </a:r>
            <a:r>
              <a:rPr lang="en-US" altLang="he-IL" dirty="0"/>
              <a:t>in terms of processing power - the processor is constantly busy reading the status of the attached devices instead of executing useful code. </a:t>
            </a:r>
          </a:p>
          <a:p>
            <a:pPr marL="990600" lvl="1" indent="-533400" algn="l" rtl="0" eaLnBrk="1" hangingPunct="1">
              <a:buFont typeface="+mj-lt"/>
              <a:buAutoNum type="romanUcPeriod"/>
            </a:pPr>
            <a:r>
              <a:rPr lang="en-US" altLang="he-IL" dirty="0"/>
              <a:t>When the rate of data transfer is extremely high, the </a:t>
            </a:r>
            <a:r>
              <a:rPr lang="en-US" altLang="he-IL" dirty="0">
                <a:solidFill>
                  <a:schemeClr val="accent1"/>
                </a:solidFill>
              </a:rPr>
              <a:t>processor might lose data </a:t>
            </a:r>
            <a:r>
              <a:rPr lang="en-US" altLang="he-IL" dirty="0"/>
              <a:t>arriving from the hardware devices.</a:t>
            </a:r>
          </a:p>
        </p:txBody>
      </p:sp>
      <p:sp>
        <p:nvSpPr>
          <p:cNvPr id="6" name="Rectangle 2"/>
          <p:cNvSpPr>
            <a:spLocks noGrp="1" noChangeArrowheads="1"/>
          </p:cNvSpPr>
          <p:nvPr>
            <p:ph type="title"/>
          </p:nvPr>
        </p:nvSpPr>
        <p:spPr>
          <a:xfrm>
            <a:off x="457200" y="274638"/>
            <a:ext cx="8686800" cy="868362"/>
          </a:xfrm>
        </p:spPr>
        <p:txBody>
          <a:bodyPr>
            <a:normAutofit/>
          </a:bodyPr>
          <a:lstStyle/>
          <a:p>
            <a:pPr>
              <a:defRPr/>
            </a:pPr>
            <a:r>
              <a:rPr lang="en-US" altLang="he-IL" sz="3700" b="1" dirty="0">
                <a:solidFill>
                  <a:schemeClr val="accent3"/>
                </a:solidFill>
                <a:effectLst>
                  <a:outerShdw blurRad="38100" dist="38100" dir="2700000" algn="tl">
                    <a:srgbClr val="C0C0C0"/>
                  </a:outerShdw>
                </a:effectLst>
              </a:rPr>
              <a:t>Interrupts: Motivation</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17</a:t>
            </a:fld>
            <a:endParaRPr lang="he-IL" dirty="0"/>
          </a:p>
        </p:txBody>
      </p:sp>
    </p:spTree>
    <p:extLst>
      <p:ext uri="{BB962C8B-B14F-4D97-AF65-F5344CB8AC3E}">
        <p14:creationId xmlns:p14="http://schemas.microsoft.com/office/powerpoint/2010/main" val="93195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57200" y="274638"/>
            <a:ext cx="8686800" cy="868362"/>
          </a:xfrm>
        </p:spPr>
        <p:txBody>
          <a:bodyPr>
            <a:normAutofit/>
          </a:bodyPr>
          <a:lstStyle/>
          <a:p>
            <a:pPr>
              <a:defRPr/>
            </a:pPr>
            <a:r>
              <a:rPr lang="en-US" altLang="he-IL" sz="3700" b="1" dirty="0">
                <a:solidFill>
                  <a:schemeClr val="accent3"/>
                </a:solidFill>
                <a:effectLst>
                  <a:outerShdw blurRad="38100" dist="38100" dir="2700000" algn="tl">
                    <a:srgbClr val="C0C0C0"/>
                  </a:outerShdw>
                </a:effectLst>
              </a:rPr>
              <a:t>Interrupts: Solution</a:t>
            </a:r>
          </a:p>
        </p:txBody>
      </p:sp>
      <p:sp>
        <p:nvSpPr>
          <p:cNvPr id="24579" name="Rectangle 3"/>
          <p:cNvSpPr>
            <a:spLocks noGrp="1" noChangeArrowheads="1"/>
          </p:cNvSpPr>
          <p:nvPr>
            <p:ph type="body" idx="1"/>
          </p:nvPr>
        </p:nvSpPr>
        <p:spPr/>
        <p:txBody>
          <a:bodyPr/>
          <a:lstStyle/>
          <a:p>
            <a:pPr algn="l" rtl="0" eaLnBrk="1" hangingPunct="1"/>
            <a:r>
              <a:rPr lang="en-US" altLang="he-IL" dirty="0"/>
              <a:t>Instead of polling hardware devices to wait for their response, each device is responsible for notifying the processor about its current state. </a:t>
            </a:r>
          </a:p>
          <a:p>
            <a:pPr marL="0" indent="0" algn="l" rtl="0" eaLnBrk="1" hangingPunct="1">
              <a:buNone/>
            </a:pPr>
            <a:endParaRPr lang="en-US" altLang="he-IL" dirty="0"/>
          </a:p>
          <a:p>
            <a:pPr algn="l" rtl="0" eaLnBrk="1" hangingPunct="1"/>
            <a:r>
              <a:rPr lang="en-US" altLang="he-IL" dirty="0"/>
              <a:t>When a hardware device needs the processor's attention, it simply sends an electrical signal through a dedicated pin in the interrupt controller chip (located on the computer's motherboard). </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18</a:t>
            </a:fld>
            <a:endParaRPr lang="he-IL" dirty="0"/>
          </a:p>
        </p:txBody>
      </p:sp>
    </p:spTree>
    <p:extLst>
      <p:ext uri="{BB962C8B-B14F-4D97-AF65-F5344CB8AC3E}">
        <p14:creationId xmlns:p14="http://schemas.microsoft.com/office/powerpoint/2010/main" val="103677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7200" y="274638"/>
            <a:ext cx="8534400" cy="706090"/>
          </a:xfrm>
        </p:spPr>
        <p:txBody>
          <a:bodyPr>
            <a:normAutofit/>
          </a:bodyPr>
          <a:lstStyle/>
          <a:p>
            <a:pPr eaLnBrk="1" hangingPunct="1">
              <a:defRPr/>
            </a:pPr>
            <a:r>
              <a:rPr lang="en-US" altLang="he-IL" b="1" dirty="0">
                <a:solidFill>
                  <a:schemeClr val="accent3"/>
                </a:solidFill>
                <a:effectLst>
                  <a:outerShdw blurRad="38100" dist="38100" dir="2700000" algn="tl">
                    <a:srgbClr val="C0C0C0"/>
                  </a:outerShdw>
                </a:effectLst>
              </a:rPr>
              <a:t>The Interrupt Controller</a:t>
            </a:r>
          </a:p>
        </p:txBody>
      </p:sp>
      <p:sp>
        <p:nvSpPr>
          <p:cNvPr id="25603" name="Rectangle 3"/>
          <p:cNvSpPr>
            <a:spLocks noGrp="1" noChangeArrowheads="1"/>
          </p:cNvSpPr>
          <p:nvPr>
            <p:ph type="body" idx="1"/>
          </p:nvPr>
        </p:nvSpPr>
        <p:spPr>
          <a:xfrm>
            <a:off x="457200" y="1484784"/>
            <a:ext cx="8229600" cy="5410200"/>
          </a:xfrm>
        </p:spPr>
        <p:txBody>
          <a:bodyPr/>
          <a:lstStyle/>
          <a:p>
            <a:pPr algn="l" rtl="0" eaLnBrk="1" hangingPunct="1"/>
            <a:r>
              <a:rPr lang="en-US" altLang="he-IL" dirty="0"/>
              <a:t>The interrupt controller serves as an </a:t>
            </a:r>
            <a:r>
              <a:rPr lang="en-US" altLang="he-IL" dirty="0">
                <a:solidFill>
                  <a:schemeClr val="accent1"/>
                </a:solidFill>
              </a:rPr>
              <a:t>intermediate</a:t>
            </a:r>
            <a:r>
              <a:rPr lang="en-US" altLang="he-IL" dirty="0"/>
              <a:t> between the hardware devices and the processor. </a:t>
            </a:r>
          </a:p>
          <a:p>
            <a:pPr algn="l" rtl="0" eaLnBrk="1" hangingPunct="1"/>
            <a:r>
              <a:rPr lang="en-US" altLang="he-IL" dirty="0"/>
              <a:t>The interrupt controller has several input lines that take requests from the different devices.</a:t>
            </a:r>
          </a:p>
          <a:p>
            <a:pPr algn="l" rtl="0" eaLnBrk="1" hangingPunct="1"/>
            <a:r>
              <a:rPr lang="en-US" altLang="he-IL" dirty="0"/>
              <a:t>Its responsibility is to alert the processor when one of the hardware devices needs its immediate attention. </a:t>
            </a:r>
          </a:p>
          <a:p>
            <a:pPr algn="l" rtl="0" eaLnBrk="1" hangingPunct="1"/>
            <a:r>
              <a:rPr lang="en-US" altLang="he-IL" dirty="0"/>
              <a:t>The controller passes the request to the processor, telling it which device issued the request (which interrupt number triggered the request, based on the interrupt vector).</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19</a:t>
            </a:fld>
            <a:endParaRPr lang="he-IL" dirty="0"/>
          </a:p>
        </p:txBody>
      </p:sp>
    </p:spTree>
    <p:extLst>
      <p:ext uri="{BB962C8B-B14F-4D97-AF65-F5344CB8AC3E}">
        <p14:creationId xmlns:p14="http://schemas.microsoft.com/office/powerpoint/2010/main" val="144956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CPU (Central Processing Unit) - Reminder</a:t>
            </a:r>
            <a:endParaRPr lang="he-IL" dirty="0"/>
          </a:p>
        </p:txBody>
      </p:sp>
      <p:sp>
        <p:nvSpPr>
          <p:cNvPr id="3" name="Slide Number Placeholder 2"/>
          <p:cNvSpPr>
            <a:spLocks noGrp="1"/>
          </p:cNvSpPr>
          <p:nvPr>
            <p:ph type="sldNum" sz="quarter" idx="12"/>
          </p:nvPr>
        </p:nvSpPr>
        <p:spPr/>
        <p:txBody>
          <a:bodyPr/>
          <a:lstStyle/>
          <a:p>
            <a:fld id="{C43106FE-B5C1-4178-9D59-A2AB4339CB1E}" type="slidenum">
              <a:rPr lang="he-IL" smtClean="0"/>
              <a:t>2</a:t>
            </a:fld>
            <a:endParaRPr lang="he-IL"/>
          </a:p>
        </p:txBody>
      </p:sp>
      <p:sp>
        <p:nvSpPr>
          <p:cNvPr id="4" name="Content Placeholder 3"/>
          <p:cNvSpPr>
            <a:spLocks noGrp="1"/>
          </p:cNvSpPr>
          <p:nvPr>
            <p:ph sz="quarter" idx="1"/>
          </p:nvPr>
        </p:nvSpPr>
        <p:spPr/>
        <p:txBody>
          <a:bodyPr/>
          <a:lstStyle/>
          <a:p>
            <a:pPr algn="l" rtl="0"/>
            <a:r>
              <a:rPr lang="en-US" dirty="0"/>
              <a:t>Can use only data that is stored in registers (not memory)</a:t>
            </a:r>
          </a:p>
          <a:p>
            <a:pPr algn="l" rtl="0"/>
            <a:r>
              <a:rPr lang="en-US" dirty="0"/>
              <a:t>Executes a set of instructions:</a:t>
            </a:r>
          </a:p>
          <a:p>
            <a:pPr lvl="1" algn="l" rtl="0"/>
            <a:r>
              <a:rPr lang="en-US" dirty="0"/>
              <a:t>Data handling – set a register, store ,</a:t>
            </a:r>
            <a:r>
              <a:rPr lang="he-IL" dirty="0"/>
              <a:t> </a:t>
            </a:r>
            <a:r>
              <a:rPr lang="en-US" dirty="0"/>
              <a:t>load</a:t>
            </a:r>
          </a:p>
          <a:p>
            <a:pPr lvl="1" algn="l" rtl="0"/>
            <a:r>
              <a:rPr lang="en-US" dirty="0"/>
              <a:t>Arithmetic operations -  Bitwise operations,  compare,  and basic mathematics operations.</a:t>
            </a:r>
          </a:p>
          <a:p>
            <a:pPr lvl="1" algn="l" rtl="0"/>
            <a:r>
              <a:rPr lang="en-US" dirty="0"/>
              <a:t>Control flow – branch, conditional branch</a:t>
            </a:r>
          </a:p>
          <a:p>
            <a:pPr algn="l" rtl="0"/>
            <a:r>
              <a:rPr lang="en-US" dirty="0"/>
              <a:t>Each instruction is represented by a unique binary number.</a:t>
            </a:r>
          </a:p>
        </p:txBody>
      </p:sp>
    </p:spTree>
    <p:extLst>
      <p:ext uri="{BB962C8B-B14F-4D97-AF65-F5344CB8AC3E}">
        <p14:creationId xmlns:p14="http://schemas.microsoft.com/office/powerpoint/2010/main" val="131620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0"/>
            <a:ext cx="8229600" cy="908720"/>
          </a:xfrm>
        </p:spPr>
        <p:txBody>
          <a:bodyPr>
            <a:normAutofit/>
          </a:bodyPr>
          <a:lstStyle/>
          <a:p>
            <a:pPr eaLnBrk="1" hangingPunct="1">
              <a:defRPr/>
            </a:pPr>
            <a:r>
              <a:rPr lang="en-US" altLang="he-IL" sz="3700" b="1" dirty="0">
                <a:solidFill>
                  <a:schemeClr val="accent3"/>
                </a:solidFill>
                <a:effectLst>
                  <a:outerShdw blurRad="38100" dist="38100" dir="2700000" algn="tl">
                    <a:srgbClr val="C0C0C0"/>
                  </a:outerShdw>
                </a:effectLst>
              </a:rPr>
              <a:t>Definition: Interrupts</a:t>
            </a:r>
          </a:p>
        </p:txBody>
      </p:sp>
      <p:sp>
        <p:nvSpPr>
          <p:cNvPr id="26627" name="Rectangle 3"/>
          <p:cNvSpPr>
            <a:spLocks noGrp="1" noChangeArrowheads="1"/>
          </p:cNvSpPr>
          <p:nvPr>
            <p:ph type="body" idx="1"/>
          </p:nvPr>
        </p:nvSpPr>
        <p:spPr>
          <a:xfrm>
            <a:off x="381000" y="1412776"/>
            <a:ext cx="8534400" cy="5410200"/>
          </a:xfrm>
        </p:spPr>
        <p:txBody>
          <a:bodyPr>
            <a:normAutofit/>
          </a:bodyPr>
          <a:lstStyle/>
          <a:p>
            <a:pPr algn="l" rtl="0">
              <a:lnSpc>
                <a:spcPct val="90000"/>
              </a:lnSpc>
            </a:pPr>
            <a:r>
              <a:rPr lang="en-US" altLang="he-IL" dirty="0"/>
              <a:t>An </a:t>
            </a:r>
            <a:r>
              <a:rPr lang="en-US" altLang="he-IL" dirty="0">
                <a:solidFill>
                  <a:schemeClr val="accent1"/>
                </a:solidFill>
              </a:rPr>
              <a:t>interrupt </a:t>
            </a:r>
            <a:r>
              <a:rPr lang="en-US" altLang="he-IL" dirty="0"/>
              <a:t>is a signal to the CPU indicating that an event has occurred, and it results in changes in the sequence of instructions that is executed by the CPU.</a:t>
            </a:r>
          </a:p>
          <a:p>
            <a:pPr lvl="1" algn="l" rtl="0">
              <a:lnSpc>
                <a:spcPct val="90000"/>
              </a:lnSpc>
            </a:pPr>
            <a:r>
              <a:rPr lang="en-US" altLang="he-IL" dirty="0"/>
              <a:t>Interrupts are events which aren</a:t>
            </a:r>
            <a:r>
              <a:rPr lang="en-US" altLang="en-US" dirty="0"/>
              <a:t>’</a:t>
            </a:r>
            <a:r>
              <a:rPr lang="en-US" altLang="he-IL" dirty="0"/>
              <a:t>t part of the running program'</a:t>
            </a:r>
            <a:r>
              <a:rPr lang="en-US" altLang="ja-JP" dirty="0"/>
              <a:t>s regular, pre-planned code. </a:t>
            </a:r>
            <a:endParaRPr lang="en-US" altLang="he-IL" dirty="0"/>
          </a:p>
          <a:p>
            <a:pPr algn="l" rtl="0"/>
            <a:endParaRPr lang="en-US" altLang="he-IL" sz="2000" dirty="0"/>
          </a:p>
          <a:p>
            <a:pPr algn="l" rtl="0"/>
            <a:r>
              <a:rPr lang="en-US" altLang="he-IL" dirty="0"/>
              <a:t>Interrupt can also be characterized as an "asynchronous procedure call“ (APC)</a:t>
            </a:r>
          </a:p>
          <a:p>
            <a:pPr algn="l" rtl="0"/>
            <a:r>
              <a:rPr lang="en-US" altLang="he-IL" dirty="0"/>
              <a:t>The interrupt is asynchronous, as the program can</a:t>
            </a:r>
            <a:r>
              <a:rPr lang="ja-JP" altLang="en-US" dirty="0"/>
              <a:t>’</a:t>
            </a:r>
            <a:r>
              <a:rPr lang="en-US" altLang="ja-JP" dirty="0"/>
              <a:t>t control it.</a:t>
            </a:r>
            <a:endParaRPr lang="en-US" altLang="he-IL" dirty="0"/>
          </a:p>
          <a:p>
            <a:pPr algn="l" rtl="0"/>
            <a:r>
              <a:rPr lang="en-US" altLang="he-IL" dirty="0"/>
              <a:t>The interrupt is effectively invisible to the interrupted program.</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20</a:t>
            </a:fld>
            <a:endParaRPr lang="he-IL" dirty="0"/>
          </a:p>
        </p:txBody>
      </p:sp>
    </p:spTree>
    <p:extLst>
      <p:ext uri="{BB962C8B-B14F-4D97-AF65-F5344CB8AC3E}">
        <p14:creationId xmlns:p14="http://schemas.microsoft.com/office/powerpoint/2010/main" val="411242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a:defRPr/>
            </a:pPr>
            <a:r>
              <a:rPr lang="en-US" altLang="he-IL" b="1" dirty="0">
                <a:solidFill>
                  <a:srgbClr val="1B587C">
                    <a:shade val="75000"/>
                  </a:srgbClr>
                </a:solidFill>
                <a:effectLst>
                  <a:outerShdw blurRad="38100" dist="38100" dir="2700000" algn="tl">
                    <a:srgbClr val="C0C0C0"/>
                  </a:outerShdw>
                </a:effectLst>
              </a:rPr>
              <a:t>Interrupt Types</a:t>
            </a:r>
            <a:endParaRPr lang="en-US" altLang="he-IL" dirty="0">
              <a:effectLst>
                <a:outerShdw blurRad="38100" dist="38100" dir="2700000" algn="tl">
                  <a:srgbClr val="C0C0C0"/>
                </a:outerShdw>
              </a:effectLst>
            </a:endParaRPr>
          </a:p>
        </p:txBody>
      </p:sp>
      <p:sp>
        <p:nvSpPr>
          <p:cNvPr id="37891" name="Rectangle 3"/>
          <p:cNvSpPr>
            <a:spLocks noGrp="1" noChangeArrowheads="1"/>
          </p:cNvSpPr>
          <p:nvPr>
            <p:ph type="body" idx="1"/>
          </p:nvPr>
        </p:nvSpPr>
        <p:spPr/>
        <p:txBody>
          <a:bodyPr/>
          <a:lstStyle/>
          <a:p>
            <a:pPr marL="0" indent="0" algn="l" rtl="0" eaLnBrk="1" hangingPunct="1">
              <a:buNone/>
            </a:pPr>
            <a:endParaRPr lang="en-US" altLang="he-IL" dirty="0"/>
          </a:p>
          <a:p>
            <a:pPr marL="0" indent="0" algn="l" rtl="0" eaLnBrk="1" hangingPunct="1">
              <a:buNone/>
            </a:pPr>
            <a:endParaRPr lang="en-US" altLang="ja-JP" dirty="0"/>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21</a:t>
            </a:fld>
            <a:endParaRPr lang="he-IL" dirty="0"/>
          </a:p>
        </p:txBody>
      </p:sp>
      <p:sp>
        <p:nvSpPr>
          <p:cNvPr id="5" name="Rectangle 3"/>
          <p:cNvSpPr txBox="1">
            <a:spLocks noChangeArrowheads="1"/>
          </p:cNvSpPr>
          <p:nvPr/>
        </p:nvSpPr>
        <p:spPr>
          <a:xfrm>
            <a:off x="381000" y="1447800"/>
            <a:ext cx="8534400" cy="4651248"/>
          </a:xfrm>
          <a:prstGeom prst="rect">
            <a:avLst/>
          </a:prstGeom>
        </p:spPr>
        <p:txBody>
          <a:bodyPr vert="horz">
            <a:normAutofit/>
          </a:bodyPr>
          <a:lstStyle>
            <a:lvl1pPr marL="274320" indent="-274320" algn="r" rtl="1"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r" rtl="1"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r" rtl="1"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r" rtl="1"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r" rtl="1"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r" rtl="1"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r" rtl="1"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gn="l" rtl="0">
              <a:lnSpc>
                <a:spcPct val="90000"/>
              </a:lnSpc>
            </a:pPr>
            <a:endParaRPr lang="en-US" altLang="he-IL" dirty="0"/>
          </a:p>
          <a:p>
            <a:pPr algn="l" rtl="0">
              <a:lnSpc>
                <a:spcPct val="90000"/>
              </a:lnSpc>
            </a:pPr>
            <a:r>
              <a:rPr lang="en-US" altLang="he-IL" dirty="0"/>
              <a:t>There are two types of interrupts: </a:t>
            </a:r>
          </a:p>
          <a:p>
            <a:pPr lvl="1" algn="l" rtl="0">
              <a:lnSpc>
                <a:spcPct val="90000"/>
              </a:lnSpc>
            </a:pPr>
            <a:r>
              <a:rPr lang="en-US" altLang="he-IL" dirty="0">
                <a:solidFill>
                  <a:schemeClr val="accent1"/>
                </a:solidFill>
              </a:rPr>
              <a:t>External Interrupts</a:t>
            </a:r>
            <a:r>
              <a:rPr lang="en-US" altLang="he-IL" dirty="0">
                <a:solidFill>
                  <a:schemeClr val="tx1"/>
                </a:solidFill>
              </a:rPr>
              <a:t> – (</a:t>
            </a:r>
            <a:r>
              <a:rPr lang="en-US" altLang="he-IL" dirty="0" err="1">
                <a:solidFill>
                  <a:schemeClr val="tx1"/>
                </a:solidFill>
              </a:rPr>
              <a:t>a.k.a</a:t>
            </a:r>
            <a:r>
              <a:rPr lang="en-US" altLang="he-IL" dirty="0">
                <a:solidFill>
                  <a:schemeClr val="tx1"/>
                </a:solidFill>
              </a:rPr>
              <a:t> hardware interrupts) </a:t>
            </a:r>
            <a:r>
              <a:rPr lang="en-US" altLang="he-IL" dirty="0"/>
              <a:t>caused by an external hardware event</a:t>
            </a:r>
            <a:endParaRPr lang="en-US" altLang="he-IL" dirty="0">
              <a:solidFill>
                <a:schemeClr val="accent1"/>
              </a:solidFill>
            </a:endParaRPr>
          </a:p>
          <a:p>
            <a:pPr lvl="1" algn="l" rtl="0">
              <a:lnSpc>
                <a:spcPct val="90000"/>
              </a:lnSpc>
            </a:pPr>
            <a:r>
              <a:rPr lang="en-US" altLang="he-IL" dirty="0">
                <a:solidFill>
                  <a:schemeClr val="accent1"/>
                </a:solidFill>
              </a:rPr>
              <a:t>Internal Interrupts </a:t>
            </a:r>
            <a:r>
              <a:rPr lang="en-US" altLang="he-IL" dirty="0">
                <a:solidFill>
                  <a:schemeClr val="tx1"/>
                </a:solidFill>
              </a:rPr>
              <a:t>– (</a:t>
            </a:r>
            <a:r>
              <a:rPr lang="en-US" altLang="he-IL" dirty="0" err="1">
                <a:solidFill>
                  <a:schemeClr val="tx1"/>
                </a:solidFill>
              </a:rPr>
              <a:t>a.k.a</a:t>
            </a:r>
            <a:r>
              <a:rPr lang="en-US" altLang="he-IL" dirty="0">
                <a:solidFill>
                  <a:schemeClr val="tx1"/>
                </a:solidFill>
              </a:rPr>
              <a:t> software interrupts) </a:t>
            </a:r>
            <a:r>
              <a:rPr lang="en-US" dirty="0"/>
              <a:t>occurs when the processor detects an error condition while executing </a:t>
            </a:r>
            <a:r>
              <a:rPr lang="en-US"/>
              <a:t>an instruction</a:t>
            </a:r>
          </a:p>
          <a:p>
            <a:pPr lvl="1" algn="l" rtl="0">
              <a:lnSpc>
                <a:spcPct val="90000"/>
              </a:lnSpc>
            </a:pPr>
            <a:endParaRPr lang="en-US" altLang="he-IL" dirty="0"/>
          </a:p>
          <a:p>
            <a:pPr algn="l" rtl="0"/>
            <a:r>
              <a:rPr lang="en-US" altLang="he-IL" dirty="0"/>
              <a:t>An interrupt may be </a:t>
            </a:r>
            <a:r>
              <a:rPr lang="en-US" dirty="0" err="1">
                <a:solidFill>
                  <a:schemeClr val="accent1"/>
                </a:solidFill>
              </a:rPr>
              <a:t>Maskable</a:t>
            </a:r>
            <a:r>
              <a:rPr lang="en-US" dirty="0">
                <a:solidFill>
                  <a:schemeClr val="accent1"/>
                </a:solidFill>
              </a:rPr>
              <a:t> Interrupt </a:t>
            </a:r>
            <a:r>
              <a:rPr lang="en-US" dirty="0"/>
              <a:t>that can be ignored or </a:t>
            </a:r>
            <a:r>
              <a:rPr lang="en-US" dirty="0">
                <a:solidFill>
                  <a:schemeClr val="accent1"/>
                </a:solidFill>
              </a:rPr>
              <a:t>Non-</a:t>
            </a:r>
            <a:r>
              <a:rPr lang="en-US" dirty="0" err="1">
                <a:solidFill>
                  <a:schemeClr val="accent1"/>
                </a:solidFill>
              </a:rPr>
              <a:t>maskable</a:t>
            </a:r>
            <a:r>
              <a:rPr lang="en-US" dirty="0">
                <a:solidFill>
                  <a:schemeClr val="accent1"/>
                </a:solidFill>
              </a:rPr>
              <a:t> Interrupt </a:t>
            </a:r>
            <a:r>
              <a:rPr lang="en-US" dirty="0"/>
              <a:t>that can’t. </a:t>
            </a:r>
          </a:p>
        </p:txBody>
      </p:sp>
    </p:spTree>
    <p:extLst>
      <p:ext uri="{BB962C8B-B14F-4D97-AF65-F5344CB8AC3E}">
        <p14:creationId xmlns:p14="http://schemas.microsoft.com/office/powerpoint/2010/main" val="239782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rtl="0">
              <a:defRPr/>
            </a:pPr>
            <a:r>
              <a:rPr lang="en-US" altLang="he-IL" b="1" dirty="0">
                <a:solidFill>
                  <a:schemeClr val="accent3"/>
                </a:solidFill>
                <a:effectLst>
                  <a:outerShdw blurRad="38100" dist="38100" dir="2700000" algn="tl">
                    <a:srgbClr val="C0C0C0"/>
                  </a:outerShdw>
                </a:effectLst>
              </a:rPr>
              <a:t>External Interrupts</a:t>
            </a:r>
          </a:p>
        </p:txBody>
      </p:sp>
      <p:sp>
        <p:nvSpPr>
          <p:cNvPr id="27651" name="Rectangle 3"/>
          <p:cNvSpPr>
            <a:spLocks noGrp="1" noChangeArrowheads="1"/>
          </p:cNvSpPr>
          <p:nvPr>
            <p:ph type="body" idx="1"/>
          </p:nvPr>
        </p:nvSpPr>
        <p:spPr>
          <a:xfrm>
            <a:off x="301752" y="1527048"/>
            <a:ext cx="8503920" cy="4854280"/>
          </a:xfrm>
        </p:spPr>
        <p:txBody>
          <a:bodyPr>
            <a:normAutofit/>
          </a:bodyPr>
          <a:lstStyle/>
          <a:p>
            <a:pPr algn="l" rtl="0" eaLnBrk="1" hangingPunct="1">
              <a:lnSpc>
                <a:spcPct val="90000"/>
              </a:lnSpc>
            </a:pPr>
            <a:r>
              <a:rPr lang="en-US" altLang="he-IL" dirty="0"/>
              <a:t>External interrupts are caused by an external hardware event</a:t>
            </a:r>
            <a:r>
              <a:rPr lang="en-US" altLang="he-IL" i="1" dirty="0"/>
              <a:t> </a:t>
            </a:r>
            <a:r>
              <a:rPr lang="en-US" altLang="he-IL" dirty="0"/>
              <a:t>which typically needs routine attention.</a:t>
            </a:r>
          </a:p>
          <a:p>
            <a:pPr marL="0" indent="0" algn="l" rtl="0">
              <a:lnSpc>
                <a:spcPct val="90000"/>
              </a:lnSpc>
              <a:buNone/>
            </a:pPr>
            <a:endParaRPr lang="en-US" altLang="he-IL" dirty="0"/>
          </a:p>
          <a:p>
            <a:pPr algn="l" rtl="0" eaLnBrk="1" hangingPunct="1">
              <a:lnSpc>
                <a:spcPct val="90000"/>
              </a:lnSpc>
            </a:pPr>
            <a:r>
              <a:rPr lang="en-US" altLang="he-IL" dirty="0"/>
              <a:t>For example:</a:t>
            </a:r>
          </a:p>
          <a:p>
            <a:pPr lvl="1" algn="l" rtl="0" eaLnBrk="1" hangingPunct="1">
              <a:lnSpc>
                <a:spcPct val="90000"/>
              </a:lnSpc>
            </a:pPr>
            <a:r>
              <a:rPr lang="en-US" altLang="he-IL" dirty="0"/>
              <a:t>User pressed a key on the keyboard.</a:t>
            </a:r>
          </a:p>
          <a:p>
            <a:pPr lvl="1" algn="l" rtl="0" eaLnBrk="1" hangingPunct="1">
              <a:lnSpc>
                <a:spcPct val="90000"/>
              </a:lnSpc>
            </a:pPr>
            <a:r>
              <a:rPr lang="en-US" altLang="he-IL" dirty="0"/>
              <a:t>User moved the mouse.</a:t>
            </a:r>
          </a:p>
          <a:p>
            <a:pPr lvl="1" algn="l" rtl="0">
              <a:lnSpc>
                <a:spcPct val="90000"/>
              </a:lnSpc>
            </a:pPr>
            <a:r>
              <a:rPr lang="en-US" altLang="he-IL" dirty="0"/>
              <a:t>Disk drive has data that was requested 20 </a:t>
            </a:r>
            <a:r>
              <a:rPr lang="en-US" altLang="he-IL" dirty="0" err="1"/>
              <a:t>ms</a:t>
            </a:r>
            <a:r>
              <a:rPr lang="en-US" altLang="he-IL" dirty="0"/>
              <a:t> ago.</a:t>
            </a:r>
          </a:p>
          <a:p>
            <a:pPr lvl="1" algn="l" rtl="0" eaLnBrk="1" hangingPunct="1">
              <a:lnSpc>
                <a:spcPct val="90000"/>
              </a:lnSpc>
            </a:pPr>
            <a:r>
              <a:rPr lang="en-US" altLang="he-IL" dirty="0"/>
              <a:t>Timer (used by the OS as an alarm clock) expired. E.g., when several programs running simultaneously.</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22</a:t>
            </a:fld>
            <a:endParaRPr lang="he-IL" dirty="0"/>
          </a:p>
        </p:txBody>
      </p:sp>
    </p:spTree>
    <p:extLst>
      <p:ext uri="{BB962C8B-B14F-4D97-AF65-F5344CB8AC3E}">
        <p14:creationId xmlns:p14="http://schemas.microsoft.com/office/powerpoint/2010/main" val="341473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67544" y="0"/>
            <a:ext cx="8229600" cy="1096962"/>
          </a:xfrm>
        </p:spPr>
        <p:txBody>
          <a:bodyPr/>
          <a:lstStyle/>
          <a:p>
            <a:pPr eaLnBrk="1" hangingPunct="1">
              <a:defRPr/>
            </a:pPr>
            <a:r>
              <a:rPr lang="en-US" altLang="he-IL" b="1" dirty="0">
                <a:solidFill>
                  <a:schemeClr val="accent3"/>
                </a:solidFill>
                <a:effectLst>
                  <a:outerShdw blurRad="38100" dist="38100" dir="2700000" algn="tl">
                    <a:srgbClr val="C0C0C0"/>
                  </a:outerShdw>
                </a:effectLst>
              </a:rPr>
              <a:t>Dealing with External Interrupts</a:t>
            </a:r>
            <a:r>
              <a:rPr lang="en-US" altLang="he-IL" dirty="0">
                <a:solidFill>
                  <a:schemeClr val="accent3"/>
                </a:solidFill>
                <a:effectLst>
                  <a:outerShdw blurRad="38100" dist="38100" dir="2700000" algn="tl">
                    <a:srgbClr val="C0C0C0"/>
                  </a:outerShdw>
                </a:effectLst>
              </a:rPr>
              <a:t> </a:t>
            </a:r>
          </a:p>
        </p:txBody>
      </p:sp>
      <p:sp>
        <p:nvSpPr>
          <p:cNvPr id="28675" name="Rectangle 3"/>
          <p:cNvSpPr>
            <a:spLocks noGrp="1" noChangeArrowheads="1"/>
          </p:cNvSpPr>
          <p:nvPr>
            <p:ph type="body" idx="1"/>
          </p:nvPr>
        </p:nvSpPr>
        <p:spPr/>
        <p:txBody>
          <a:bodyPr/>
          <a:lstStyle/>
          <a:p>
            <a:pPr marL="266700" indent="-266700" algn="l" rtl="0" eaLnBrk="1" hangingPunct="1"/>
            <a:r>
              <a:rPr lang="en-US" altLang="he-IL" dirty="0"/>
              <a:t>Interrupt handling is like dealing with a function call, with the hardware calling a function (</a:t>
            </a:r>
            <a:r>
              <a:rPr lang="ja-JP" altLang="en-US" dirty="0"/>
              <a:t>“</a:t>
            </a:r>
            <a:r>
              <a:rPr lang="en-US" altLang="ja-JP" dirty="0"/>
              <a:t>handler</a:t>
            </a:r>
            <a:r>
              <a:rPr lang="ja-JP" altLang="en-US" dirty="0"/>
              <a:t>”</a:t>
            </a:r>
            <a:r>
              <a:rPr lang="en-US" altLang="ja-JP" dirty="0"/>
              <a:t>) to deal with it. Hence, we need to save the state as it was when the interruption happened, handle the interruption, and then return to the state as it was.</a:t>
            </a:r>
          </a:p>
          <a:p>
            <a:pPr marL="0" indent="0" algn="l" rtl="0" eaLnBrk="1" hangingPunct="1">
              <a:buNone/>
            </a:pPr>
            <a:endParaRPr lang="en-US" altLang="ja-JP" dirty="0"/>
          </a:p>
          <a:p>
            <a:pPr marL="266700" indent="-266700" algn="l" rtl="0" eaLnBrk="1" hangingPunct="1"/>
            <a:r>
              <a:rPr lang="en-US" altLang="he-IL" dirty="0"/>
              <a:t>Combination of hardware &amp; software is necessary to deal with interrupts.</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23</a:t>
            </a:fld>
            <a:endParaRPr lang="he-IL" dirty="0"/>
          </a:p>
        </p:txBody>
      </p:sp>
    </p:spTree>
    <p:extLst>
      <p:ext uri="{BB962C8B-B14F-4D97-AF65-F5344CB8AC3E}">
        <p14:creationId xmlns:p14="http://schemas.microsoft.com/office/powerpoint/2010/main" val="1982984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defRPr/>
            </a:pPr>
            <a:r>
              <a:rPr lang="en-US" altLang="he-IL" b="1" dirty="0">
                <a:solidFill>
                  <a:schemeClr val="accent3"/>
                </a:solidFill>
                <a:effectLst>
                  <a:outerShdw blurRad="38100" dist="38100" dir="2700000" algn="tl">
                    <a:srgbClr val="C0C0C0"/>
                  </a:outerShdw>
                </a:effectLst>
              </a:rPr>
              <a:t>The basic mechanism</a:t>
            </a:r>
            <a:r>
              <a:rPr lang="en-US" altLang="he-IL" dirty="0">
                <a:solidFill>
                  <a:schemeClr val="accent3"/>
                </a:solidFill>
                <a:effectLst>
                  <a:outerShdw blurRad="38100" dist="38100" dir="2700000" algn="tl">
                    <a:srgbClr val="C0C0C0"/>
                  </a:outerShdw>
                </a:effectLst>
              </a:rPr>
              <a:t> </a:t>
            </a:r>
          </a:p>
        </p:txBody>
      </p:sp>
      <p:sp>
        <p:nvSpPr>
          <p:cNvPr id="29699" name="Rectangle 3"/>
          <p:cNvSpPr>
            <a:spLocks noGrp="1" noChangeArrowheads="1"/>
          </p:cNvSpPr>
          <p:nvPr>
            <p:ph type="body" idx="1"/>
          </p:nvPr>
        </p:nvSpPr>
        <p:spPr/>
        <p:txBody>
          <a:bodyPr/>
          <a:lstStyle/>
          <a:p>
            <a:pPr marL="533400" indent="-533400" algn="l" rtl="0" eaLnBrk="1" hangingPunct="1">
              <a:buFontTx/>
              <a:buNone/>
            </a:pPr>
            <a:r>
              <a:rPr lang="en-US" altLang="he-IL" dirty="0"/>
              <a:t>Similar to a function call:</a:t>
            </a:r>
          </a:p>
          <a:p>
            <a:pPr marL="533400" indent="-533400" algn="l" rtl="0" eaLnBrk="1" hangingPunct="1">
              <a:buFontTx/>
              <a:buAutoNum type="arabicPeriod"/>
            </a:pPr>
            <a:r>
              <a:rPr lang="en-US" altLang="he-IL" dirty="0"/>
              <a:t>Getting the interrupt</a:t>
            </a:r>
          </a:p>
          <a:p>
            <a:pPr marL="533400" indent="-533400" algn="l" rtl="0" eaLnBrk="1" hangingPunct="1">
              <a:buFontTx/>
              <a:buAutoNum type="arabicPeriod"/>
            </a:pPr>
            <a:r>
              <a:rPr lang="en-US" altLang="he-IL" dirty="0"/>
              <a:t>Saving current state </a:t>
            </a:r>
          </a:p>
          <a:p>
            <a:pPr marL="533400" indent="-533400" algn="l" rtl="0" eaLnBrk="1" hangingPunct="1">
              <a:buFontTx/>
              <a:buAutoNum type="arabicPeriod"/>
            </a:pPr>
            <a:r>
              <a:rPr lang="en-US" altLang="he-IL" dirty="0"/>
              <a:t>Transfer control &amp; service the request </a:t>
            </a:r>
          </a:p>
          <a:p>
            <a:pPr marL="533400" indent="-533400" algn="l" rtl="0" eaLnBrk="1" hangingPunct="1">
              <a:buFontTx/>
              <a:buAutoNum type="arabicPeriod"/>
            </a:pPr>
            <a:r>
              <a:rPr lang="en-US" altLang="he-IL" dirty="0"/>
              <a:t>Previous state is restored</a:t>
            </a:r>
          </a:p>
          <a:p>
            <a:pPr marL="533400" indent="-533400" algn="l" rtl="0" eaLnBrk="1" hangingPunct="1">
              <a:buFontTx/>
              <a:buAutoNum type="arabicPeriod"/>
            </a:pPr>
            <a:r>
              <a:rPr lang="en-US" altLang="he-IL" dirty="0"/>
              <a:t>Return control</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24</a:t>
            </a:fld>
            <a:endParaRPr lang="he-IL" dirty="0"/>
          </a:p>
        </p:txBody>
      </p:sp>
    </p:spTree>
    <p:extLst>
      <p:ext uri="{BB962C8B-B14F-4D97-AF65-F5344CB8AC3E}">
        <p14:creationId xmlns:p14="http://schemas.microsoft.com/office/powerpoint/2010/main" val="279267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457200" y="152400"/>
            <a:ext cx="8229600" cy="828328"/>
          </a:xfrm>
        </p:spPr>
        <p:txBody>
          <a:bodyPr/>
          <a:lstStyle/>
          <a:p>
            <a:pPr eaLnBrk="1" hangingPunct="1">
              <a:defRPr/>
            </a:pPr>
            <a:r>
              <a:rPr lang="en-US" altLang="he-IL" b="1" dirty="0">
                <a:effectLst>
                  <a:outerShdw blurRad="38100" dist="38100" dir="2700000" algn="tl">
                    <a:srgbClr val="C0C0C0"/>
                  </a:outerShdw>
                </a:effectLst>
              </a:rPr>
              <a:t>(1) Getting the Interrupt</a:t>
            </a:r>
          </a:p>
        </p:txBody>
      </p:sp>
      <p:sp>
        <p:nvSpPr>
          <p:cNvPr id="30723" name="Rectangle 3"/>
          <p:cNvSpPr>
            <a:spLocks noGrp="1" noChangeArrowheads="1"/>
          </p:cNvSpPr>
          <p:nvPr>
            <p:ph type="body" idx="1"/>
          </p:nvPr>
        </p:nvSpPr>
        <p:spPr>
          <a:xfrm>
            <a:off x="457200" y="1600200"/>
            <a:ext cx="8229600" cy="5257800"/>
          </a:xfrm>
        </p:spPr>
        <p:txBody>
          <a:bodyPr/>
          <a:lstStyle/>
          <a:p>
            <a:pPr algn="l" rtl="0" eaLnBrk="1" hangingPunct="1"/>
            <a:r>
              <a:rPr lang="en-US" altLang="he-IL" dirty="0"/>
              <a:t>External event interrupts the main program execution.</a:t>
            </a:r>
          </a:p>
          <a:p>
            <a:pPr algn="l" rtl="0" eaLnBrk="1" hangingPunct="1"/>
            <a:r>
              <a:rPr lang="en-US" altLang="he-IL" dirty="0"/>
              <a:t>An electronic signal is provided to the processor - indicating the need to handle an interrupt request. </a:t>
            </a:r>
          </a:p>
          <a:p>
            <a:pPr algn="l" rtl="0" eaLnBrk="1" hangingPunct="1"/>
            <a:r>
              <a:rPr lang="en-US" altLang="he-IL" dirty="0"/>
              <a:t>This signal is only recognized at the end of the instruction cycle loop (after the current instruction has been processed, but before the next instruction is "fetched" from memory). </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25</a:t>
            </a:fld>
            <a:endParaRPr lang="he-IL" dirty="0"/>
          </a:p>
        </p:txBody>
      </p:sp>
    </p:spTree>
    <p:extLst>
      <p:ext uri="{BB962C8B-B14F-4D97-AF65-F5344CB8AC3E}">
        <p14:creationId xmlns:p14="http://schemas.microsoft.com/office/powerpoint/2010/main" val="2815757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457200" y="0"/>
            <a:ext cx="8229600" cy="868363"/>
          </a:xfrm>
        </p:spPr>
        <p:txBody>
          <a:bodyPr/>
          <a:lstStyle/>
          <a:p>
            <a:pPr eaLnBrk="1" hangingPunct="1">
              <a:defRPr/>
            </a:pPr>
            <a:r>
              <a:rPr lang="en-US" altLang="he-IL" b="1" dirty="0">
                <a:effectLst>
                  <a:outerShdw blurRad="38100" dist="38100" dir="2700000" algn="tl">
                    <a:srgbClr val="C0C0C0"/>
                  </a:outerShdw>
                </a:effectLst>
              </a:rPr>
              <a:t>(2) Saving Current State</a:t>
            </a:r>
            <a:r>
              <a:rPr lang="en-US" altLang="he-IL" dirty="0">
                <a:effectLst>
                  <a:outerShdw blurRad="38100" dist="38100" dir="2700000" algn="tl">
                    <a:srgbClr val="C0C0C0"/>
                  </a:outerShdw>
                </a:effectLst>
              </a:rPr>
              <a:t> </a:t>
            </a:r>
          </a:p>
        </p:txBody>
      </p:sp>
      <p:sp>
        <p:nvSpPr>
          <p:cNvPr id="32771" name="Rectangle 3"/>
          <p:cNvSpPr>
            <a:spLocks noGrp="1" noChangeArrowheads="1"/>
          </p:cNvSpPr>
          <p:nvPr>
            <p:ph type="body" idx="1"/>
          </p:nvPr>
        </p:nvSpPr>
        <p:spPr>
          <a:xfrm>
            <a:off x="457200" y="1507976"/>
            <a:ext cx="8435280" cy="5449416"/>
          </a:xfrm>
        </p:spPr>
        <p:txBody>
          <a:bodyPr>
            <a:normAutofit/>
          </a:bodyPr>
          <a:lstStyle/>
          <a:p>
            <a:pPr algn="l" rtl="0" eaLnBrk="1" hangingPunct="1">
              <a:lnSpc>
                <a:spcPct val="90000"/>
              </a:lnSpc>
            </a:pPr>
            <a:r>
              <a:rPr lang="en-US" altLang="he-IL" sz="2600" dirty="0"/>
              <a:t>Before an interrupt can be serviced, the processor must save its current status. </a:t>
            </a:r>
          </a:p>
          <a:p>
            <a:pPr algn="l" rtl="0" eaLnBrk="1" hangingPunct="1">
              <a:lnSpc>
                <a:spcPct val="90000"/>
              </a:lnSpc>
            </a:pPr>
            <a:r>
              <a:rPr lang="en-US" altLang="he-IL" sz="2600" dirty="0"/>
              <a:t>Servicing an interrupt is like performing a subroutine call. </a:t>
            </a:r>
          </a:p>
          <a:p>
            <a:pPr algn="l" rtl="0" eaLnBrk="1" hangingPunct="1">
              <a:lnSpc>
                <a:spcPct val="90000"/>
              </a:lnSpc>
            </a:pPr>
            <a:r>
              <a:rPr lang="en-US" altLang="he-IL" sz="2600" dirty="0"/>
              <a:t>One of the most critical pieces of information that must be saved is the value of the </a:t>
            </a:r>
            <a:r>
              <a:rPr lang="en-US" altLang="he-IL" sz="2600" dirty="0">
                <a:solidFill>
                  <a:schemeClr val="accent1"/>
                </a:solidFill>
              </a:rPr>
              <a:t>Program Counter </a:t>
            </a:r>
            <a:r>
              <a:rPr lang="en-US" altLang="he-IL" sz="2600" dirty="0"/>
              <a:t>(i.e. the location of the next instruction to be performed after servicing of the interrupt is complete). </a:t>
            </a:r>
          </a:p>
          <a:p>
            <a:pPr algn="l" rtl="0" eaLnBrk="1" hangingPunct="1">
              <a:lnSpc>
                <a:spcPct val="90000"/>
              </a:lnSpc>
            </a:pPr>
            <a:r>
              <a:rPr lang="en-US" altLang="he-IL" sz="2600" dirty="0"/>
              <a:t>Processing an interrupt request involves </a:t>
            </a:r>
            <a:br>
              <a:rPr lang="en-US" altLang="he-IL" sz="2600" dirty="0"/>
            </a:br>
            <a:r>
              <a:rPr lang="en-US" altLang="he-IL" sz="2600" dirty="0"/>
              <a:t>performing a series of instructions for that </a:t>
            </a:r>
            <a:br>
              <a:rPr lang="en-US" altLang="he-IL" sz="2600" dirty="0"/>
            </a:br>
            <a:r>
              <a:rPr lang="en-US" altLang="he-IL" sz="2600" dirty="0"/>
              <a:t>request. This tends to modify the contents of </a:t>
            </a:r>
            <a:br>
              <a:rPr lang="en-US" altLang="he-IL" sz="2600" dirty="0"/>
            </a:br>
            <a:r>
              <a:rPr lang="en-US" altLang="he-IL" sz="2600" dirty="0"/>
              <a:t>registers, so the registers also need to be saved. </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26</a:t>
            </a:fld>
            <a:endParaRPr lang="he-IL" dirty="0"/>
          </a:p>
        </p:txBody>
      </p:sp>
    </p:spTree>
    <p:extLst>
      <p:ext uri="{BB962C8B-B14F-4D97-AF65-F5344CB8AC3E}">
        <p14:creationId xmlns:p14="http://schemas.microsoft.com/office/powerpoint/2010/main" val="3876645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normAutofit fontScale="90000"/>
          </a:bodyPr>
          <a:lstStyle/>
          <a:p>
            <a:pPr rtl="0">
              <a:defRPr/>
            </a:pPr>
            <a:r>
              <a:rPr lang="en-US" altLang="he-IL" b="1" dirty="0">
                <a:effectLst>
                  <a:outerShdw blurRad="38100" dist="38100" dir="2700000" algn="tl">
                    <a:srgbClr val="C0C0C0"/>
                  </a:outerShdw>
                </a:effectLst>
              </a:rPr>
              <a:t>(3) Transfer control &amp; service the request </a:t>
            </a:r>
          </a:p>
        </p:txBody>
      </p:sp>
      <p:sp>
        <p:nvSpPr>
          <p:cNvPr id="33795" name="Rectangle 3"/>
          <p:cNvSpPr>
            <a:spLocks noGrp="1" noChangeArrowheads="1"/>
          </p:cNvSpPr>
          <p:nvPr>
            <p:ph type="body" idx="1"/>
          </p:nvPr>
        </p:nvSpPr>
        <p:spPr>
          <a:xfrm>
            <a:off x="381000" y="1371600"/>
            <a:ext cx="8763000" cy="4876800"/>
          </a:xfrm>
        </p:spPr>
        <p:txBody>
          <a:bodyPr/>
          <a:lstStyle/>
          <a:p>
            <a:pPr algn="l" rtl="0" eaLnBrk="1" hangingPunct="1">
              <a:lnSpc>
                <a:spcPct val="90000"/>
              </a:lnSpc>
            </a:pPr>
            <a:r>
              <a:rPr lang="en-US" altLang="he-IL" dirty="0"/>
              <a:t>CPU checks which device sent the interrupt request.</a:t>
            </a:r>
          </a:p>
          <a:p>
            <a:pPr algn="l" rtl="0" eaLnBrk="1" hangingPunct="1">
              <a:lnSpc>
                <a:spcPct val="90000"/>
              </a:lnSpc>
            </a:pPr>
            <a:r>
              <a:rPr lang="en-US" altLang="he-IL" dirty="0"/>
              <a:t>The processor determines where to find the necessary instructions needed to service that specific request (typically handled using a "</a:t>
            </a:r>
            <a:r>
              <a:rPr lang="en-US" altLang="he-IL" dirty="0">
                <a:solidFill>
                  <a:schemeClr val="accent1"/>
                </a:solidFill>
              </a:rPr>
              <a:t>interrupt vector</a:t>
            </a:r>
            <a:r>
              <a:rPr lang="en-US" altLang="he-IL" dirty="0"/>
              <a:t>" which contains interrupt device numbers and the addresses of service subroutines for each interrupt number). </a:t>
            </a:r>
          </a:p>
          <a:p>
            <a:pPr lvl="1" algn="l" rtl="0" eaLnBrk="1" hangingPunct="1">
              <a:lnSpc>
                <a:spcPct val="90000"/>
              </a:lnSpc>
            </a:pPr>
            <a:r>
              <a:rPr lang="en-US" altLang="he-IL" sz="2400" dirty="0"/>
              <a:t>The interrupt vector is stored at a predefined memory location</a:t>
            </a:r>
          </a:p>
        </p:txBody>
      </p:sp>
      <p:pic>
        <p:nvPicPr>
          <p:cNvPr id="3379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149080"/>
            <a:ext cx="36703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1"/>
          <p:cNvSpPr txBox="1">
            <a:spLocks noChangeArrowheads="1"/>
          </p:cNvSpPr>
          <p:nvPr/>
        </p:nvSpPr>
        <p:spPr bwMode="auto">
          <a:xfrm>
            <a:off x="3429000" y="5770563"/>
            <a:ext cx="117475" cy="153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en-US" altLang="he-IL" sz="1000">
                <a:ea typeface="MS PGothic" pitchFamily="34" charset="-128"/>
              </a:rPr>
              <a:t>00</a:t>
            </a:r>
          </a:p>
        </p:txBody>
      </p:sp>
      <p:sp>
        <p:nvSpPr>
          <p:cNvPr id="6"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27</a:t>
            </a:fld>
            <a:endParaRPr lang="he-IL" dirty="0"/>
          </a:p>
        </p:txBody>
      </p:sp>
    </p:spTree>
    <p:extLst>
      <p:ext uri="{BB962C8B-B14F-4D97-AF65-F5344CB8AC3E}">
        <p14:creationId xmlns:p14="http://schemas.microsoft.com/office/powerpoint/2010/main" val="1995718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0" y="116632"/>
            <a:ext cx="8991600" cy="868362"/>
          </a:xfrm>
        </p:spPr>
        <p:txBody>
          <a:bodyPr/>
          <a:lstStyle/>
          <a:p>
            <a:pPr eaLnBrk="1" hangingPunct="1">
              <a:defRPr/>
            </a:pPr>
            <a:r>
              <a:rPr lang="en-US" altLang="he-IL" b="1" dirty="0">
                <a:effectLst>
                  <a:outerShdw blurRad="38100" dist="38100" dir="2700000" algn="tl">
                    <a:srgbClr val="C0C0C0"/>
                  </a:outerShdw>
                </a:effectLst>
              </a:rPr>
              <a:t>(4) Previous State is Restored</a:t>
            </a:r>
          </a:p>
        </p:txBody>
      </p:sp>
      <p:sp>
        <p:nvSpPr>
          <p:cNvPr id="34819" name="Rectangle 3"/>
          <p:cNvSpPr>
            <a:spLocks noGrp="1" noChangeArrowheads="1"/>
          </p:cNvSpPr>
          <p:nvPr>
            <p:ph type="body" idx="1"/>
          </p:nvPr>
        </p:nvSpPr>
        <p:spPr/>
        <p:txBody>
          <a:bodyPr anchor="ctr"/>
          <a:lstStyle/>
          <a:p>
            <a:pPr marL="85725" indent="0" algn="l" rtl="0" eaLnBrk="1" hangingPunct="1">
              <a:buFontTx/>
              <a:buNone/>
            </a:pPr>
            <a:r>
              <a:rPr lang="en-US" altLang="he-IL" dirty="0"/>
              <a:t>As a final step in each service routine, all register values must be restored to their original values as they were just before the interrupt occurred. </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28</a:t>
            </a:fld>
            <a:endParaRPr lang="he-IL" dirty="0"/>
          </a:p>
        </p:txBody>
      </p:sp>
    </p:spTree>
    <p:extLst>
      <p:ext uri="{BB962C8B-B14F-4D97-AF65-F5344CB8AC3E}">
        <p14:creationId xmlns:p14="http://schemas.microsoft.com/office/powerpoint/2010/main" val="1015377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defRPr/>
            </a:pPr>
            <a:r>
              <a:rPr lang="en-US" altLang="he-IL" b="1" dirty="0">
                <a:effectLst>
                  <a:outerShdw blurRad="38100" dist="38100" dir="2700000" algn="tl">
                    <a:srgbClr val="C0C0C0"/>
                  </a:outerShdw>
                </a:effectLst>
              </a:rPr>
              <a:t>(5) Return control</a:t>
            </a:r>
          </a:p>
        </p:txBody>
      </p:sp>
      <p:sp>
        <p:nvSpPr>
          <p:cNvPr id="35843" name="Rectangle 3"/>
          <p:cNvSpPr>
            <a:spLocks noGrp="1" noChangeArrowheads="1"/>
          </p:cNvSpPr>
          <p:nvPr>
            <p:ph type="body" idx="1"/>
          </p:nvPr>
        </p:nvSpPr>
        <p:spPr/>
        <p:txBody>
          <a:bodyPr/>
          <a:lstStyle/>
          <a:p>
            <a:pPr algn="l" rtl="0" eaLnBrk="1" hangingPunct="1"/>
            <a:endParaRPr lang="en-US" altLang="he-IL" dirty="0"/>
          </a:p>
          <a:p>
            <a:pPr algn="l" rtl="0" eaLnBrk="1" hangingPunct="1"/>
            <a:r>
              <a:rPr lang="en-US" altLang="he-IL" dirty="0"/>
              <a:t>Control is returned to the interrupted program</a:t>
            </a:r>
          </a:p>
          <a:p>
            <a:pPr algn="l" rtl="0" eaLnBrk="1" hangingPunct="1"/>
            <a:endParaRPr lang="en-US" altLang="he-IL" dirty="0"/>
          </a:p>
          <a:p>
            <a:pPr algn="l" rtl="0"/>
            <a:r>
              <a:rPr lang="en-US" altLang="he-IL" dirty="0"/>
              <a:t>Back to user mode!</a:t>
            </a:r>
          </a:p>
          <a:p>
            <a:pPr algn="l" rtl="0" eaLnBrk="1" hangingPunct="1"/>
            <a:endParaRPr lang="en-US" altLang="he-IL"/>
          </a:p>
          <a:p>
            <a:pPr algn="l" rtl="0" eaLnBrk="1" hangingPunct="1"/>
            <a:r>
              <a:rPr lang="en-US" altLang="he-IL"/>
              <a:t>The </a:t>
            </a:r>
            <a:r>
              <a:rPr lang="en-US" altLang="he-IL" dirty="0"/>
              <a:t>next instruction is pointed by the program counter</a:t>
            </a:r>
          </a:p>
          <a:p>
            <a:pPr algn="l" rtl="0" eaLnBrk="1" hangingPunct="1"/>
            <a:endParaRPr lang="en-US" altLang="he-IL" dirty="0"/>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29</a:t>
            </a:fld>
            <a:endParaRPr lang="he-IL" dirty="0"/>
          </a:p>
        </p:txBody>
      </p:sp>
    </p:spTree>
    <p:extLst>
      <p:ext uri="{BB962C8B-B14F-4D97-AF65-F5344CB8AC3E}">
        <p14:creationId xmlns:p14="http://schemas.microsoft.com/office/powerpoint/2010/main" val="169321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Grp="1" noChangeArrowheads="1"/>
          </p:cNvSpPr>
          <p:nvPr>
            <p:ph type="title"/>
          </p:nvPr>
        </p:nvSpPr>
        <p:spPr>
          <a:xfrm>
            <a:off x="323528" y="260648"/>
            <a:ext cx="8686800" cy="783256"/>
          </a:xfrm>
        </p:spPr>
        <p:txBody>
          <a:bodyPr/>
          <a:lstStyle/>
          <a:p>
            <a:pPr rtl="0">
              <a:defRPr/>
            </a:pPr>
            <a:r>
              <a:rPr lang="en-US" altLang="he-IL" dirty="0"/>
              <a:t>Typical Memory Hierarchy - Reminder</a:t>
            </a:r>
          </a:p>
        </p:txBody>
      </p:sp>
      <p:pic>
        <p:nvPicPr>
          <p:cNvPr id="17412" name="Picture 4" descr="Ch5-fig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95536" y="1628800"/>
            <a:ext cx="8458200" cy="4724400"/>
          </a:xfrm>
          <a:noFill/>
        </p:spPr>
      </p:pic>
      <p:sp>
        <p:nvSpPr>
          <p:cNvPr id="17413" name="TextBox 1"/>
          <p:cNvSpPr txBox="1">
            <a:spLocks noChangeArrowheads="1"/>
          </p:cNvSpPr>
          <p:nvPr/>
        </p:nvSpPr>
        <p:spPr bwMode="auto">
          <a:xfrm>
            <a:off x="2667000" y="5535613"/>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he-IL" altLang="he-IL" sz="1800" dirty="0"/>
              <a:t>8</a:t>
            </a:r>
            <a:r>
              <a:rPr lang="en-US" altLang="he-IL" sz="1800" dirty="0"/>
              <a:t>MB</a:t>
            </a:r>
            <a:endParaRPr lang="he-IL" altLang="he-IL" sz="1800" dirty="0"/>
          </a:p>
        </p:txBody>
      </p:sp>
      <p:sp>
        <p:nvSpPr>
          <p:cNvPr id="17414" name="TextBox 5"/>
          <p:cNvSpPr txBox="1">
            <a:spLocks noChangeArrowheads="1"/>
          </p:cNvSpPr>
          <p:nvPr/>
        </p:nvSpPr>
        <p:spPr bwMode="auto">
          <a:xfrm>
            <a:off x="5029200" y="5638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he-IL" altLang="he-IL" sz="1800" dirty="0"/>
              <a:t>8</a:t>
            </a:r>
            <a:r>
              <a:rPr lang="en-US" altLang="he-IL" sz="1800" dirty="0"/>
              <a:t>GB</a:t>
            </a:r>
            <a:endParaRPr lang="he-IL" altLang="he-IL" sz="1800" dirty="0"/>
          </a:p>
        </p:txBody>
      </p:sp>
      <p:sp>
        <p:nvSpPr>
          <p:cNvPr id="17415" name="TextBox 6"/>
          <p:cNvSpPr txBox="1">
            <a:spLocks noChangeArrowheads="1"/>
          </p:cNvSpPr>
          <p:nvPr/>
        </p:nvSpPr>
        <p:spPr bwMode="auto">
          <a:xfrm>
            <a:off x="7467600" y="5638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en-US" altLang="he-IL" sz="1800" dirty="0"/>
              <a:t>2TB</a:t>
            </a:r>
            <a:endParaRPr lang="he-IL" altLang="he-IL" sz="1800"/>
          </a:p>
        </p:txBody>
      </p:sp>
      <p:sp>
        <p:nvSpPr>
          <p:cNvPr id="17416" name="TextBox 7"/>
          <p:cNvSpPr txBox="1">
            <a:spLocks noChangeArrowheads="1"/>
          </p:cNvSpPr>
          <p:nvPr/>
        </p:nvSpPr>
        <p:spPr bwMode="auto">
          <a:xfrm>
            <a:off x="335221" y="5362357"/>
            <a:ext cx="9889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algn="l" rtl="0" eaLnBrk="1" hangingPunct="1">
              <a:spcBef>
                <a:spcPct val="0"/>
              </a:spcBef>
              <a:spcAft>
                <a:spcPct val="0"/>
              </a:spcAft>
              <a:buFontTx/>
              <a:buNone/>
            </a:pPr>
            <a:r>
              <a:rPr lang="en-US" altLang="he-IL" sz="1800" dirty="0"/>
              <a:t>Current </a:t>
            </a:r>
          </a:p>
          <a:p>
            <a:pPr algn="l" rtl="0" eaLnBrk="1" hangingPunct="1">
              <a:spcBef>
                <a:spcPct val="0"/>
              </a:spcBef>
              <a:spcAft>
                <a:spcPct val="0"/>
              </a:spcAft>
              <a:buFontTx/>
              <a:buNone/>
            </a:pPr>
            <a:r>
              <a:rPr lang="en-US" altLang="he-IL" sz="1800" dirty="0"/>
              <a:t>Size</a:t>
            </a:r>
            <a:endParaRPr lang="he-IL" altLang="he-IL" sz="1800" dirty="0"/>
          </a:p>
        </p:txBody>
      </p:sp>
      <p:sp>
        <p:nvSpPr>
          <p:cNvPr id="9"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3</a:t>
            </a:fld>
            <a:endParaRPr lang="he-IL" dirty="0"/>
          </a:p>
        </p:txBody>
      </p:sp>
      <p:sp>
        <p:nvSpPr>
          <p:cNvPr id="10" name="TextBox 1"/>
          <p:cNvSpPr txBox="1">
            <a:spLocks noChangeArrowheads="1"/>
          </p:cNvSpPr>
          <p:nvPr/>
        </p:nvSpPr>
        <p:spPr bwMode="auto">
          <a:xfrm>
            <a:off x="1030560" y="5535613"/>
            <a:ext cx="93610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en-US" altLang="he-IL" sz="1800" dirty="0">
                <a:cs typeface="+mn-cs"/>
              </a:rPr>
              <a:t>~same</a:t>
            </a:r>
            <a:endParaRPr lang="he-IL" altLang="he-IL" sz="1800" dirty="0">
              <a:cs typeface="+mn-cs"/>
            </a:endParaRPr>
          </a:p>
        </p:txBody>
      </p:sp>
    </p:spTree>
    <p:extLst>
      <p:ext uri="{BB962C8B-B14F-4D97-AF65-F5344CB8AC3E}">
        <p14:creationId xmlns:p14="http://schemas.microsoft.com/office/powerpoint/2010/main" val="779657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467544" y="0"/>
            <a:ext cx="8229600" cy="944562"/>
          </a:xfrm>
        </p:spPr>
        <p:txBody>
          <a:bodyPr/>
          <a:lstStyle/>
          <a:p>
            <a:pPr>
              <a:defRPr/>
            </a:pPr>
            <a:r>
              <a:rPr lang="en-US" altLang="he-IL" sz="4000" b="1" dirty="0">
                <a:solidFill>
                  <a:schemeClr val="accent3"/>
                </a:solidFill>
                <a:effectLst>
                  <a:outerShdw blurRad="38100" dist="38100" dir="2700000" algn="tl">
                    <a:srgbClr val="C0C0C0"/>
                  </a:outerShdw>
                </a:effectLst>
              </a:rPr>
              <a:t>External Interrupts - </a:t>
            </a:r>
            <a:r>
              <a:rPr lang="en-US" altLang="he-IL" sz="4000" b="1" dirty="0">
                <a:effectLst>
                  <a:outerShdw blurRad="38100" dist="38100" dir="2700000" algn="tl">
                    <a:srgbClr val="C0C0C0"/>
                  </a:outerShdw>
                </a:effectLst>
              </a:rPr>
              <a:t>Example</a:t>
            </a:r>
            <a:endParaRPr lang="en-US" altLang="he-IL" sz="3800" b="1" dirty="0">
              <a:solidFill>
                <a:srgbClr val="800080"/>
              </a:solidFill>
              <a:effectLst>
                <a:outerShdw blurRad="38100" dist="38100" dir="2700000" algn="tl">
                  <a:srgbClr val="C0C0C0"/>
                </a:outerShdw>
              </a:effectLst>
            </a:endParaRPr>
          </a:p>
        </p:txBody>
      </p:sp>
      <p:sp>
        <p:nvSpPr>
          <p:cNvPr id="36867" name="Rectangle 3"/>
          <p:cNvSpPr>
            <a:spLocks noGrp="1" noChangeArrowheads="1"/>
          </p:cNvSpPr>
          <p:nvPr>
            <p:ph type="body" idx="1"/>
          </p:nvPr>
        </p:nvSpPr>
        <p:spPr>
          <a:xfrm>
            <a:off x="609600" y="1447800"/>
            <a:ext cx="8229600" cy="5005536"/>
          </a:xfrm>
        </p:spPr>
        <p:txBody>
          <a:bodyPr>
            <a:normAutofit/>
          </a:bodyPr>
          <a:lstStyle/>
          <a:p>
            <a:pPr algn="l" rtl="0" eaLnBrk="1" hangingPunct="1">
              <a:lnSpc>
                <a:spcPct val="80000"/>
              </a:lnSpc>
            </a:pPr>
            <a:r>
              <a:rPr lang="en-US" altLang="he-IL" dirty="0"/>
              <a:t>Assume we run the following program:</a:t>
            </a:r>
          </a:p>
          <a:p>
            <a:pPr lvl="1" algn="l" rtl="0">
              <a:lnSpc>
                <a:spcPct val="80000"/>
              </a:lnSpc>
            </a:pPr>
            <a:r>
              <a:rPr lang="en-US" altLang="he-IL" dirty="0"/>
              <a:t>add r1, r2, r3 </a:t>
            </a:r>
          </a:p>
          <a:p>
            <a:pPr lvl="1" algn="l" rtl="0">
              <a:lnSpc>
                <a:spcPct val="80000"/>
              </a:lnSpc>
            </a:pPr>
            <a:r>
              <a:rPr lang="en-US" altLang="he-IL" dirty="0"/>
              <a:t>sub r3, r4, r5 </a:t>
            </a:r>
          </a:p>
          <a:p>
            <a:pPr lvl="1" algn="l" rtl="0">
              <a:lnSpc>
                <a:spcPct val="80000"/>
              </a:lnSpc>
            </a:pPr>
            <a:r>
              <a:rPr lang="en-US" altLang="he-IL" dirty="0"/>
              <a:t>and r5, r3, r6 </a:t>
            </a:r>
          </a:p>
          <a:p>
            <a:pPr algn="l" rtl="0" eaLnBrk="1" hangingPunct="1">
              <a:lnSpc>
                <a:spcPct val="80000"/>
              </a:lnSpc>
            </a:pPr>
            <a:r>
              <a:rPr lang="en-US" altLang="he-IL" dirty="0"/>
              <a:t>As execution reaches code above, a user moves the mouse </a:t>
            </a:r>
            <a:r>
              <a:rPr lang="en-US" altLang="he-IL" dirty="0">
                <a:sym typeface="Wingdings" pitchFamily="2" charset="2"/>
              </a:rPr>
              <a:t> </a:t>
            </a:r>
            <a:r>
              <a:rPr lang="en-US" altLang="he-IL" dirty="0"/>
              <a:t>an interrupt is triggered.</a:t>
            </a:r>
          </a:p>
          <a:p>
            <a:pPr algn="l" rtl="0" eaLnBrk="1" hangingPunct="1">
              <a:lnSpc>
                <a:spcPct val="80000"/>
              </a:lnSpc>
            </a:pPr>
            <a:r>
              <a:rPr lang="en-US" altLang="he-IL" dirty="0"/>
              <a:t>Based on the time of the movement (in the middle of sub), hardware completes </a:t>
            </a:r>
            <a:r>
              <a:rPr lang="en-US" altLang="he-IL" i="1" dirty="0"/>
              <a:t>add</a:t>
            </a:r>
            <a:r>
              <a:rPr lang="en-US" altLang="he-IL" dirty="0"/>
              <a:t> and </a:t>
            </a:r>
            <a:r>
              <a:rPr lang="en-US" altLang="he-IL" i="1" dirty="0"/>
              <a:t>sub</a:t>
            </a:r>
            <a:r>
              <a:rPr lang="en-US" altLang="he-IL" dirty="0"/>
              <a:t>, but squashes </a:t>
            </a:r>
            <a:r>
              <a:rPr lang="en-US" altLang="he-IL" i="1" dirty="0"/>
              <a:t>and</a:t>
            </a:r>
            <a:r>
              <a:rPr lang="en-US" altLang="he-IL" dirty="0"/>
              <a:t> (for now).</a:t>
            </a:r>
          </a:p>
          <a:p>
            <a:pPr algn="l" rtl="0" eaLnBrk="1" hangingPunct="1">
              <a:lnSpc>
                <a:spcPct val="80000"/>
              </a:lnSpc>
            </a:pPr>
            <a:r>
              <a:rPr lang="en-US" altLang="he-IL" dirty="0"/>
              <a:t>The handler starts:</a:t>
            </a:r>
            <a:endParaRPr lang="en-US" altLang="he-IL" i="1" dirty="0"/>
          </a:p>
          <a:p>
            <a:pPr lvl="1" algn="l" rtl="0" eaLnBrk="1" hangingPunct="1">
              <a:lnSpc>
                <a:spcPct val="80000"/>
              </a:lnSpc>
            </a:pPr>
            <a:r>
              <a:rPr lang="en-US" altLang="he-IL" dirty="0"/>
              <a:t>The screen pointer (the little arrow) is moved</a:t>
            </a:r>
            <a:endParaRPr lang="en-US" altLang="he-IL" i="1" dirty="0"/>
          </a:p>
          <a:p>
            <a:pPr algn="l" rtl="0" eaLnBrk="1" hangingPunct="1">
              <a:lnSpc>
                <a:spcPct val="80000"/>
              </a:lnSpc>
            </a:pPr>
            <a:r>
              <a:rPr lang="en-US" altLang="he-IL" dirty="0"/>
              <a:t>The handler finishes</a:t>
            </a:r>
            <a:endParaRPr lang="en-US" altLang="he-IL" i="1" dirty="0"/>
          </a:p>
          <a:p>
            <a:pPr algn="l" rtl="0" eaLnBrk="1" hangingPunct="1">
              <a:lnSpc>
                <a:spcPct val="80000"/>
              </a:lnSpc>
            </a:pPr>
            <a:r>
              <a:rPr lang="en-US" altLang="he-IL" dirty="0"/>
              <a:t>Execution resumes with </a:t>
            </a:r>
            <a:r>
              <a:rPr lang="en-US" altLang="he-IL" i="1" dirty="0"/>
              <a:t>and</a:t>
            </a:r>
            <a:r>
              <a:rPr lang="en-US" altLang="he-IL" dirty="0"/>
              <a:t>.</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30</a:t>
            </a:fld>
            <a:endParaRPr lang="he-IL" dirty="0"/>
          </a:p>
        </p:txBody>
      </p:sp>
    </p:spTree>
    <p:extLst>
      <p:ext uri="{BB962C8B-B14F-4D97-AF65-F5344CB8AC3E}">
        <p14:creationId xmlns:p14="http://schemas.microsoft.com/office/powerpoint/2010/main" val="3976610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normAutofit/>
          </a:bodyPr>
          <a:lstStyle/>
          <a:p>
            <a:pPr>
              <a:defRPr/>
            </a:pPr>
            <a:r>
              <a:rPr lang="en-US" sz="4000" b="1" dirty="0">
                <a:effectLst>
                  <a:outerShdw blurRad="38100" dist="38100" dir="2700000" algn="tl">
                    <a:srgbClr val="000000">
                      <a:alpha val="43137"/>
                    </a:srgbClr>
                  </a:outerShdw>
                </a:effectLst>
              </a:rPr>
              <a:t>Internal Interrupts </a:t>
            </a:r>
            <a:endParaRPr lang="en-US" altLang="he-IL" sz="4000" b="1" dirty="0">
              <a:effectLst>
                <a:outerShdw blurRad="38100" dist="38100" dir="2700000" algn="tl">
                  <a:srgbClr val="C0C0C0"/>
                </a:outerShdw>
              </a:effectLst>
            </a:endParaRPr>
          </a:p>
        </p:txBody>
      </p:sp>
      <p:sp>
        <p:nvSpPr>
          <p:cNvPr id="38915" name="Rectangle 3"/>
          <p:cNvSpPr>
            <a:spLocks noGrp="1" noChangeArrowheads="1"/>
          </p:cNvSpPr>
          <p:nvPr>
            <p:ph type="body" idx="1"/>
          </p:nvPr>
        </p:nvSpPr>
        <p:spPr>
          <a:xfrm>
            <a:off x="304800" y="1676400"/>
            <a:ext cx="8458200" cy="4800600"/>
          </a:xfrm>
        </p:spPr>
        <p:txBody>
          <a:bodyPr>
            <a:normAutofit lnSpcReduction="10000"/>
          </a:bodyPr>
          <a:lstStyle/>
          <a:p>
            <a:pPr algn="l" rtl="0"/>
            <a:r>
              <a:rPr lang="en-US" altLang="he-IL" dirty="0"/>
              <a:t>Internal interruption (exception) </a:t>
            </a:r>
            <a:r>
              <a:rPr lang="en-US" dirty="0"/>
              <a:t>occurs when the processor detects an error condition while executing an instruction</a:t>
            </a:r>
          </a:p>
          <a:p>
            <a:pPr lvl="1" algn="l" rtl="0"/>
            <a:r>
              <a:rPr lang="en-US" dirty="0"/>
              <a:t>Unlike external interrupts, which occur at random times during the execution of a program</a:t>
            </a:r>
            <a:endParaRPr lang="en-US" altLang="he-IL" dirty="0"/>
          </a:p>
          <a:p>
            <a:pPr marL="0" indent="0" algn="l" rtl="0" eaLnBrk="1" hangingPunct="1">
              <a:buNone/>
            </a:pPr>
            <a:endParaRPr lang="en-US" altLang="he-IL" dirty="0"/>
          </a:p>
          <a:p>
            <a:pPr algn="l" rtl="0"/>
            <a:r>
              <a:rPr lang="en-US" altLang="ja-JP" dirty="0"/>
              <a:t>Examples:</a:t>
            </a:r>
          </a:p>
          <a:p>
            <a:pPr lvl="1" algn="l" rtl="0"/>
            <a:r>
              <a:rPr lang="en-US" altLang="ja-JP" dirty="0"/>
              <a:t>Division by zero</a:t>
            </a:r>
          </a:p>
          <a:p>
            <a:pPr lvl="1" algn="l" rtl="0"/>
            <a:r>
              <a:rPr lang="en-US" altLang="ja-JP" dirty="0"/>
              <a:t>Segmentation fault</a:t>
            </a:r>
          </a:p>
          <a:p>
            <a:pPr lvl="1" algn="l" rtl="0"/>
            <a:r>
              <a:rPr lang="en-US" altLang="he-IL" dirty="0"/>
              <a:t>Privileged instruction</a:t>
            </a:r>
          </a:p>
          <a:p>
            <a:pPr lvl="1" algn="l" rtl="0"/>
            <a:r>
              <a:rPr lang="en-US" altLang="ja-JP" dirty="0"/>
              <a:t>Invalid instruction</a:t>
            </a:r>
          </a:p>
          <a:p>
            <a:pPr lvl="1" algn="l" rtl="0"/>
            <a:r>
              <a:rPr lang="en-US" altLang="he-IL" dirty="0"/>
              <a:t>Page fault</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31</a:t>
            </a:fld>
            <a:endParaRPr lang="he-IL" dirty="0"/>
          </a:p>
        </p:txBody>
      </p:sp>
    </p:spTree>
    <p:extLst>
      <p:ext uri="{BB962C8B-B14F-4D97-AF65-F5344CB8AC3E}">
        <p14:creationId xmlns:p14="http://schemas.microsoft.com/office/powerpoint/2010/main" val="383045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rmAutofit/>
          </a:bodyPr>
          <a:lstStyle/>
          <a:p>
            <a:pPr>
              <a:defRPr/>
            </a:pPr>
            <a:r>
              <a:rPr lang="en-US" sz="4000" b="1" dirty="0">
                <a:effectLst>
                  <a:outerShdw blurRad="38100" dist="38100" dir="2700000" algn="tl">
                    <a:srgbClr val="000000">
                      <a:alpha val="43137"/>
                    </a:srgbClr>
                  </a:outerShdw>
                </a:effectLst>
              </a:rPr>
              <a:t>Internal Interrupts</a:t>
            </a:r>
            <a:endParaRPr lang="en-US" altLang="he-IL" sz="4000" b="1" dirty="0">
              <a:effectLst>
                <a:outerShdw blurRad="38100" dist="38100" dir="2700000" algn="tl">
                  <a:srgbClr val="C0C0C0"/>
                </a:outerShdw>
              </a:effectLst>
            </a:endParaRPr>
          </a:p>
        </p:txBody>
      </p:sp>
      <p:sp>
        <p:nvSpPr>
          <p:cNvPr id="39939" name="Rectangle 3"/>
          <p:cNvSpPr>
            <a:spLocks noGrp="1" noChangeArrowheads="1"/>
          </p:cNvSpPr>
          <p:nvPr>
            <p:ph type="body" idx="1"/>
          </p:nvPr>
        </p:nvSpPr>
        <p:spPr/>
        <p:txBody>
          <a:bodyPr/>
          <a:lstStyle/>
          <a:p>
            <a:pPr algn="l" rtl="0"/>
            <a:r>
              <a:rPr lang="en-US" altLang="he-IL" dirty="0"/>
              <a:t>When an exception occurs, the address of the instruction which generated the exception is saved. </a:t>
            </a:r>
          </a:p>
          <a:p>
            <a:pPr algn="l" rtl="0" eaLnBrk="1" hangingPunct="1"/>
            <a:r>
              <a:rPr lang="en-US" altLang="he-IL" dirty="0"/>
              <a:t>Then the OS gives the exception handler a chance to fix the problem.</a:t>
            </a:r>
          </a:p>
          <a:p>
            <a:pPr lvl="1" algn="l" rtl="0"/>
            <a:r>
              <a:rPr lang="en-US" altLang="he-IL" dirty="0"/>
              <a:t>The exception handler may be owned by the process.</a:t>
            </a:r>
          </a:p>
          <a:p>
            <a:pPr algn="l" rtl="0" eaLnBrk="1" hangingPunct="1"/>
            <a:r>
              <a:rPr lang="en-US" altLang="he-IL" dirty="0"/>
              <a:t>If there was an handler, the program is restarted at the address of the fault and continue normally</a:t>
            </a:r>
          </a:p>
          <a:p>
            <a:pPr algn="l" rtl="0" eaLnBrk="1" hangingPunct="1"/>
            <a:r>
              <a:rPr lang="en-US" altLang="he-IL" dirty="0"/>
              <a:t>Otherwise, the program is aborted.</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32</a:t>
            </a:fld>
            <a:endParaRPr lang="he-IL" dirty="0"/>
          </a:p>
        </p:txBody>
      </p:sp>
    </p:spTree>
    <p:extLst>
      <p:ext uri="{BB962C8B-B14F-4D97-AF65-F5344CB8AC3E}">
        <p14:creationId xmlns:p14="http://schemas.microsoft.com/office/powerpoint/2010/main" val="373107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38100" dist="38100" dir="2700000" algn="tl">
                    <a:srgbClr val="000000">
                      <a:alpha val="43137"/>
                    </a:srgbClr>
                  </a:outerShdw>
                </a:effectLst>
              </a:rPr>
              <a:t>Dealing with Internal Interrupts </a:t>
            </a:r>
            <a:endParaRPr lang="he-IL" sz="36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C43106FE-B5C1-4178-9D59-A2AB4339CB1E}" type="slidenum">
              <a:rPr lang="he-IL" smtClean="0"/>
              <a:t>33</a:t>
            </a:fld>
            <a:endParaRPr lang="he-IL"/>
          </a:p>
        </p:txBody>
      </p:sp>
      <p:sp>
        <p:nvSpPr>
          <p:cNvPr id="4" name="Content Placeholder 3"/>
          <p:cNvSpPr>
            <a:spLocks noGrp="1"/>
          </p:cNvSpPr>
          <p:nvPr>
            <p:ph sz="quarter" idx="1"/>
          </p:nvPr>
        </p:nvSpPr>
        <p:spPr/>
        <p:txBody>
          <a:bodyPr>
            <a:normAutofit/>
          </a:bodyPr>
          <a:lstStyle/>
          <a:p>
            <a:pPr algn="l" rtl="0"/>
            <a:r>
              <a:rPr lang="en-US" dirty="0"/>
              <a:t>We handle internal interrupt in the same way, except the first step of getting the interrupt.</a:t>
            </a:r>
          </a:p>
          <a:p>
            <a:pPr lvl="1" algn="l" rtl="0"/>
            <a:r>
              <a:rPr lang="en-US" dirty="0"/>
              <a:t>The CPU creates the interrupt.</a:t>
            </a:r>
          </a:p>
          <a:p>
            <a:pPr algn="l" rtl="0"/>
            <a:r>
              <a:rPr lang="en-US" dirty="0"/>
              <a:t>The mechanism is therefore:</a:t>
            </a:r>
          </a:p>
          <a:p>
            <a:pPr marL="533400" indent="-533400" algn="l" rtl="0">
              <a:buFontTx/>
              <a:buAutoNum type="arabicPeriod"/>
            </a:pPr>
            <a:r>
              <a:rPr lang="en-US" altLang="he-IL" dirty="0"/>
              <a:t>Saving current state </a:t>
            </a:r>
          </a:p>
          <a:p>
            <a:pPr marL="533400" indent="-533400" algn="l" rtl="0">
              <a:buFontTx/>
              <a:buAutoNum type="arabicPeriod"/>
            </a:pPr>
            <a:r>
              <a:rPr lang="en-US" altLang="he-IL" dirty="0"/>
              <a:t>Transfer control &amp; service the request </a:t>
            </a:r>
          </a:p>
          <a:p>
            <a:pPr marL="533400" indent="-533400" algn="l" rtl="0">
              <a:buFontTx/>
              <a:buAutoNum type="arabicPeriod"/>
            </a:pPr>
            <a:r>
              <a:rPr lang="en-US" altLang="he-IL" dirty="0"/>
              <a:t>Previous state is restored</a:t>
            </a:r>
          </a:p>
          <a:p>
            <a:pPr marL="533400" indent="-533400" algn="l" rtl="0">
              <a:buFontTx/>
              <a:buAutoNum type="arabicPeriod"/>
            </a:pPr>
            <a:r>
              <a:rPr lang="en-US" altLang="he-IL" dirty="0"/>
              <a:t>Return control</a:t>
            </a:r>
            <a:endParaRPr lang="en-US" dirty="0"/>
          </a:p>
          <a:p>
            <a:pPr algn="l" rtl="0"/>
            <a:endParaRPr lang="he-IL" dirty="0"/>
          </a:p>
        </p:txBody>
      </p:sp>
    </p:spTree>
    <p:extLst>
      <p:ext uri="{BB962C8B-B14F-4D97-AF65-F5344CB8AC3E}">
        <p14:creationId xmlns:p14="http://schemas.microsoft.com/office/powerpoint/2010/main" val="4267833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a:defRPr/>
            </a:pPr>
            <a:r>
              <a:rPr lang="en-US" b="1" dirty="0">
                <a:effectLst>
                  <a:outerShdw blurRad="38100" dist="38100" dir="2700000" algn="tl">
                    <a:srgbClr val="000000">
                      <a:alpha val="43137"/>
                    </a:srgbClr>
                  </a:outerShdw>
                </a:effectLst>
              </a:rPr>
              <a:t>Internal Interrupts </a:t>
            </a:r>
            <a:r>
              <a:rPr lang="en-US" altLang="he-IL" b="1" dirty="0">
                <a:effectLst>
                  <a:outerShdw blurRad="38100" dist="38100" dir="2700000" algn="tl">
                    <a:srgbClr val="C0C0C0"/>
                  </a:outerShdw>
                </a:effectLst>
              </a:rPr>
              <a:t>– Trap</a:t>
            </a:r>
          </a:p>
        </p:txBody>
      </p:sp>
      <p:sp>
        <p:nvSpPr>
          <p:cNvPr id="41987" name="Rectangle 3"/>
          <p:cNvSpPr>
            <a:spLocks noGrp="1" noChangeArrowheads="1"/>
          </p:cNvSpPr>
          <p:nvPr>
            <p:ph type="body" idx="1"/>
          </p:nvPr>
        </p:nvSpPr>
        <p:spPr>
          <a:xfrm>
            <a:off x="457200" y="1447800"/>
            <a:ext cx="8229600" cy="4678363"/>
          </a:xfrm>
        </p:spPr>
        <p:txBody>
          <a:bodyPr>
            <a:normAutofit lnSpcReduction="10000"/>
          </a:bodyPr>
          <a:lstStyle/>
          <a:p>
            <a:pPr algn="l" rtl="0" eaLnBrk="1" hangingPunct="1">
              <a:lnSpc>
                <a:spcPct val="90000"/>
              </a:lnSpc>
            </a:pPr>
            <a:r>
              <a:rPr lang="en-US" altLang="he-IL" dirty="0"/>
              <a:t>A </a:t>
            </a:r>
            <a:r>
              <a:rPr lang="en-US" altLang="he-IL" dirty="0">
                <a:solidFill>
                  <a:schemeClr val="accent1"/>
                </a:solidFill>
              </a:rPr>
              <a:t>trap </a:t>
            </a:r>
            <a:r>
              <a:rPr lang="en-US" altLang="he-IL" dirty="0"/>
              <a:t>is a type of exception, which occurs in the usual run of the program, but unlike it, it is not product of some error.</a:t>
            </a:r>
          </a:p>
          <a:p>
            <a:pPr algn="l" rtl="0" eaLnBrk="1" hangingPunct="1">
              <a:lnSpc>
                <a:spcPct val="90000"/>
              </a:lnSpc>
            </a:pPr>
            <a:r>
              <a:rPr lang="en-US" altLang="he-IL" dirty="0"/>
              <a:t>The execution of an instruction that is intended for user programs and transfers control to the operating system. Such a request from the kernel is called a </a:t>
            </a:r>
            <a:r>
              <a:rPr lang="en-US" altLang="he-IL" dirty="0">
                <a:solidFill>
                  <a:schemeClr val="accent1"/>
                </a:solidFill>
              </a:rPr>
              <a:t>system call</a:t>
            </a:r>
            <a:r>
              <a:rPr lang="en-US" altLang="he-IL" dirty="0"/>
              <a:t>.</a:t>
            </a:r>
          </a:p>
          <a:p>
            <a:pPr algn="l" rtl="0" eaLnBrk="1" hangingPunct="1">
              <a:lnSpc>
                <a:spcPct val="90000"/>
              </a:lnSpc>
            </a:pPr>
            <a:r>
              <a:rPr lang="en-US" altLang="he-IL" dirty="0"/>
              <a:t>Trap causes switching to OS code and to </a:t>
            </a:r>
            <a:r>
              <a:rPr lang="en-US" altLang="he-IL" i="1" dirty="0"/>
              <a:t>kernel mode</a:t>
            </a:r>
            <a:r>
              <a:rPr lang="en-US" altLang="he-IL" dirty="0"/>
              <a:t>. Once in kernel mode, a </a:t>
            </a:r>
            <a:r>
              <a:rPr lang="en-US" altLang="he-IL" i="1" dirty="0"/>
              <a:t>trap handler </a:t>
            </a:r>
            <a:r>
              <a:rPr lang="en-US" altLang="he-IL" dirty="0"/>
              <a:t>is executed to service the request.</a:t>
            </a:r>
          </a:p>
          <a:p>
            <a:pPr algn="l" rtl="0" eaLnBrk="1" hangingPunct="1">
              <a:lnSpc>
                <a:spcPct val="90000"/>
              </a:lnSpc>
            </a:pPr>
            <a:r>
              <a:rPr lang="en-US" altLang="he-IL" dirty="0"/>
              <a:t>Restarted at the address </a:t>
            </a:r>
            <a:r>
              <a:rPr lang="en-US" altLang="he-IL" i="1" dirty="0"/>
              <a:t>following</a:t>
            </a:r>
            <a:r>
              <a:rPr lang="en-US" altLang="he-IL" dirty="0"/>
              <a:t> the address </a:t>
            </a:r>
            <a:br>
              <a:rPr lang="en-US" altLang="he-IL" dirty="0"/>
            </a:br>
            <a:r>
              <a:rPr lang="en-US" altLang="he-IL" dirty="0"/>
              <a:t>causing the trap.</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34</a:t>
            </a:fld>
            <a:endParaRPr lang="he-IL" dirty="0"/>
          </a:p>
        </p:txBody>
      </p:sp>
    </p:spTree>
    <p:extLst>
      <p:ext uri="{BB962C8B-B14F-4D97-AF65-F5344CB8AC3E}">
        <p14:creationId xmlns:p14="http://schemas.microsoft.com/office/powerpoint/2010/main" val="2907581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normAutofit/>
          </a:bodyPr>
          <a:lstStyle/>
          <a:p>
            <a:pPr rtl="0">
              <a:defRPr/>
            </a:pPr>
            <a:r>
              <a:rPr lang="en-US" b="1" dirty="0">
                <a:effectLst>
                  <a:outerShdw blurRad="38100" dist="38100" dir="2700000" algn="tl">
                    <a:srgbClr val="000000">
                      <a:alpha val="43137"/>
                    </a:srgbClr>
                  </a:outerShdw>
                </a:effectLst>
              </a:rPr>
              <a:t>Trap </a:t>
            </a:r>
            <a:r>
              <a:rPr lang="en-US" altLang="he-IL" b="1" dirty="0">
                <a:effectLst>
                  <a:outerShdw blurRad="38100" dist="38100" dir="2700000" algn="tl">
                    <a:srgbClr val="C0C0C0"/>
                  </a:outerShdw>
                </a:effectLst>
              </a:rPr>
              <a:t>Example – int3 (breakpoint)</a:t>
            </a:r>
          </a:p>
        </p:txBody>
      </p:sp>
      <p:sp>
        <p:nvSpPr>
          <p:cNvPr id="40963" name="Rectangle 3"/>
          <p:cNvSpPr>
            <a:spLocks noGrp="1" noChangeArrowheads="1"/>
          </p:cNvSpPr>
          <p:nvPr>
            <p:ph type="body" idx="1"/>
          </p:nvPr>
        </p:nvSpPr>
        <p:spPr>
          <a:xfrm>
            <a:off x="301752" y="1527048"/>
            <a:ext cx="8503920" cy="4854280"/>
          </a:xfrm>
        </p:spPr>
        <p:txBody>
          <a:bodyPr>
            <a:normAutofit/>
          </a:bodyPr>
          <a:lstStyle/>
          <a:p>
            <a:pPr algn="l" rtl="0">
              <a:lnSpc>
                <a:spcPct val="90000"/>
              </a:lnSpc>
            </a:pPr>
            <a:r>
              <a:rPr lang="en-US" b="1" dirty="0"/>
              <a:t>INT3</a:t>
            </a:r>
            <a:r>
              <a:rPr lang="en-US" dirty="0"/>
              <a:t> instruction is a one-byte-instruction defined for use by </a:t>
            </a:r>
            <a:r>
              <a:rPr lang="en-US" dirty="0">
                <a:hlinkClick r:id="rId3" tooltip="Debugger"/>
              </a:rPr>
              <a:t>debuggers</a:t>
            </a:r>
            <a:r>
              <a:rPr lang="en-US" dirty="0"/>
              <a:t> to temporarily replace an instruction in a running program in order to set a code </a:t>
            </a:r>
            <a:r>
              <a:rPr lang="en-US" u="sng" dirty="0">
                <a:hlinkClick r:id="rId4"/>
              </a:rPr>
              <a:t>breakpoint</a:t>
            </a:r>
            <a:endParaRPr lang="en-US" dirty="0"/>
          </a:p>
          <a:p>
            <a:pPr algn="l" rtl="0">
              <a:lnSpc>
                <a:spcPct val="90000"/>
              </a:lnSpc>
            </a:pPr>
            <a:endParaRPr lang="en-US" altLang="he-IL" dirty="0"/>
          </a:p>
          <a:p>
            <a:pPr algn="l" rtl="0">
              <a:lnSpc>
                <a:spcPct val="90000"/>
              </a:lnSpc>
            </a:pPr>
            <a:r>
              <a:rPr lang="en-US" altLang="he-IL" dirty="0"/>
              <a:t>Once the process execute the int3 instruction, the OS stops it</a:t>
            </a:r>
          </a:p>
          <a:p>
            <a:pPr algn="l" rtl="0" eaLnBrk="1" hangingPunct="1">
              <a:lnSpc>
                <a:spcPct val="90000"/>
              </a:lnSpc>
            </a:pPr>
            <a:endParaRPr lang="en-US" altLang="he-IL" dirty="0"/>
          </a:p>
          <a:p>
            <a:pPr algn="l" rtl="0" eaLnBrk="1" hangingPunct="1">
              <a:lnSpc>
                <a:spcPct val="90000"/>
              </a:lnSpc>
            </a:pPr>
            <a:r>
              <a:rPr lang="en-US" altLang="he-IL" dirty="0"/>
              <a:t>A simple usage in C may be:</a:t>
            </a:r>
          </a:p>
          <a:p>
            <a:pPr marL="0" indent="0" algn="l" rtl="0">
              <a:buNone/>
            </a:pPr>
            <a:r>
              <a:rPr lang="nn-NO" dirty="0"/>
              <a:t>__asm__("int3");  </a:t>
            </a:r>
          </a:p>
          <a:p>
            <a:pPr marL="0" indent="0" algn="l" rtl="0">
              <a:buNone/>
            </a:pPr>
            <a:endParaRPr lang="he-IL" altLang="he-IL" dirty="0"/>
          </a:p>
          <a:p>
            <a:pPr marL="0" indent="0" algn="l" rtl="0" eaLnBrk="1" hangingPunct="1">
              <a:lnSpc>
                <a:spcPct val="90000"/>
              </a:lnSpc>
              <a:buNone/>
            </a:pPr>
            <a:endParaRPr lang="en-US" altLang="he-IL" dirty="0"/>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35</a:t>
            </a:fld>
            <a:endParaRPr lang="he-IL" dirty="0"/>
          </a:p>
        </p:txBody>
      </p:sp>
    </p:spTree>
    <p:extLst>
      <p:ext uri="{BB962C8B-B14F-4D97-AF65-F5344CB8AC3E}">
        <p14:creationId xmlns:p14="http://schemas.microsoft.com/office/powerpoint/2010/main" val="1475312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p:cNvSpPr/>
          <p:nvPr/>
        </p:nvSpPr>
        <p:spPr>
          <a:xfrm>
            <a:off x="179512" y="4149080"/>
            <a:ext cx="8784976" cy="22322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en-US"/>
          </a:p>
        </p:txBody>
      </p:sp>
      <p:sp>
        <p:nvSpPr>
          <p:cNvPr id="63491" name="Rectangle 2"/>
          <p:cNvSpPr>
            <a:spLocks noGrp="1" noChangeArrowheads="1"/>
          </p:cNvSpPr>
          <p:nvPr>
            <p:ph type="title"/>
          </p:nvPr>
        </p:nvSpPr>
        <p:spPr/>
        <p:txBody>
          <a:bodyPr>
            <a:normAutofit/>
          </a:bodyPr>
          <a:lstStyle/>
          <a:p>
            <a:pPr rtl="0">
              <a:defRPr/>
            </a:pPr>
            <a:r>
              <a:rPr lang="en-US" altLang="he-IL" b="1" dirty="0">
                <a:effectLst>
                  <a:outerShdw blurRad="38100" dist="38100" dir="2700000" algn="tl">
                    <a:srgbClr val="C0C0C0"/>
                  </a:outerShdw>
                </a:effectLst>
              </a:rPr>
              <a:t>int3 (breakpoint) - GDB</a:t>
            </a:r>
          </a:p>
        </p:txBody>
      </p:sp>
      <p:sp>
        <p:nvSpPr>
          <p:cNvPr id="40963" name="Rectangle 3"/>
          <p:cNvSpPr>
            <a:spLocks noGrp="1" noChangeArrowheads="1"/>
          </p:cNvSpPr>
          <p:nvPr>
            <p:ph type="body" idx="1"/>
          </p:nvPr>
        </p:nvSpPr>
        <p:spPr>
          <a:xfrm>
            <a:off x="301752" y="1455040"/>
            <a:ext cx="8503920" cy="5142312"/>
          </a:xfrm>
        </p:spPr>
        <p:txBody>
          <a:bodyPr>
            <a:normAutofit lnSpcReduction="10000"/>
          </a:bodyPr>
          <a:lstStyle/>
          <a:p>
            <a:pPr marL="0" indent="0" algn="l" rtl="0">
              <a:buNone/>
            </a:pPr>
            <a:r>
              <a:rPr lang="nn-NO" dirty="0"/>
              <a:t>\\breakpoint.c</a:t>
            </a:r>
          </a:p>
          <a:p>
            <a:pPr marL="0" indent="0" algn="l" rtl="0">
              <a:buNone/>
            </a:pPr>
            <a:r>
              <a:rPr lang="nn-NO" dirty="0"/>
              <a:t>int main() { int i; for(i=0; i&lt;3;i++) { </a:t>
            </a:r>
          </a:p>
          <a:p>
            <a:pPr marL="0" indent="0" algn="l" rtl="0">
              <a:buNone/>
            </a:pPr>
            <a:r>
              <a:rPr lang="nn-NO" dirty="0"/>
              <a:t>	__asm__("int3"); } </a:t>
            </a:r>
          </a:p>
          <a:p>
            <a:pPr marL="0" indent="0" algn="l" rtl="0">
              <a:buNone/>
            </a:pPr>
            <a:r>
              <a:rPr lang="nn-NO" dirty="0"/>
              <a:t>}</a:t>
            </a:r>
          </a:p>
          <a:p>
            <a:pPr algn="l" rtl="0"/>
            <a:r>
              <a:rPr lang="en-US" sz="2800" dirty="0"/>
              <a:t>Compile: </a:t>
            </a:r>
            <a:r>
              <a:rPr lang="en-US" dirty="0" err="1"/>
              <a:t>gcc</a:t>
            </a:r>
            <a:r>
              <a:rPr lang="en-US" dirty="0"/>
              <a:t> -c </a:t>
            </a:r>
            <a:r>
              <a:rPr lang="en-US" dirty="0" err="1"/>
              <a:t>breakpoint.c</a:t>
            </a:r>
            <a:r>
              <a:rPr lang="en-US" sz="2800" dirty="0"/>
              <a:t> and start </a:t>
            </a:r>
            <a:r>
              <a:rPr lang="en-US" dirty="0"/>
              <a:t>gdb a.out</a:t>
            </a:r>
            <a:r>
              <a:rPr lang="en-US" sz="2800" dirty="0"/>
              <a:t>:</a:t>
            </a:r>
            <a:endParaRPr lang="he-IL" altLang="he-IL" dirty="0"/>
          </a:p>
          <a:p>
            <a:pPr marL="0" indent="0" algn="l" rtl="0">
              <a:buNone/>
            </a:pPr>
            <a:endParaRPr lang="en-US" altLang="he-IL" dirty="0">
              <a:solidFill>
                <a:schemeClr val="bg1"/>
              </a:solidFill>
            </a:endParaRPr>
          </a:p>
          <a:p>
            <a:pPr marL="0" indent="0" algn="l" rtl="0">
              <a:buNone/>
            </a:pPr>
            <a:r>
              <a:rPr lang="en-US" dirty="0">
                <a:solidFill>
                  <a:schemeClr val="bg1"/>
                </a:solidFill>
              </a:rPr>
              <a:t>(gdb) run </a:t>
            </a:r>
          </a:p>
          <a:p>
            <a:pPr marL="0" indent="0" algn="l" rtl="0">
              <a:buNone/>
            </a:pPr>
            <a:r>
              <a:rPr lang="en-US" dirty="0">
                <a:solidFill>
                  <a:schemeClr val="bg1"/>
                </a:solidFill>
              </a:rPr>
              <a:t>Starting program: /tmp/a.out </a:t>
            </a:r>
          </a:p>
          <a:p>
            <a:pPr marL="0" indent="0" algn="l" rtl="0">
              <a:buNone/>
            </a:pPr>
            <a:endParaRPr lang="en-US" dirty="0">
              <a:solidFill>
                <a:schemeClr val="bg1"/>
              </a:solidFill>
            </a:endParaRPr>
          </a:p>
          <a:p>
            <a:pPr marL="0" indent="0" algn="l" rtl="0">
              <a:buNone/>
            </a:pPr>
            <a:r>
              <a:rPr lang="en-US" dirty="0">
                <a:solidFill>
                  <a:schemeClr val="bg1"/>
                </a:solidFill>
              </a:rPr>
              <a:t>Program received signal SIGTRAP, Trace/breakpoint trap. 0x00000000004004fb in main ()</a:t>
            </a:r>
            <a:endParaRPr lang="nn-NO" altLang="he-IL" dirty="0">
              <a:solidFill>
                <a:schemeClr val="bg1"/>
              </a:solidFill>
            </a:endParaRPr>
          </a:p>
          <a:p>
            <a:pPr marL="0" indent="0" algn="l" rtl="0">
              <a:buNone/>
            </a:pPr>
            <a:endParaRPr lang="he-IL" altLang="he-IL" dirty="0">
              <a:solidFill>
                <a:schemeClr val="bg1"/>
              </a:solidFill>
            </a:endParaRPr>
          </a:p>
          <a:p>
            <a:pPr marL="0" indent="0" algn="l" rtl="0" eaLnBrk="1" hangingPunct="1">
              <a:lnSpc>
                <a:spcPct val="90000"/>
              </a:lnSpc>
              <a:buNone/>
            </a:pPr>
            <a:endParaRPr lang="en-US" altLang="he-IL" dirty="0"/>
          </a:p>
        </p:txBody>
      </p:sp>
      <p:sp>
        <p:nvSpPr>
          <p:cNvPr id="4" name="Slide Number Placeholder 2"/>
          <p:cNvSpPr>
            <a:spLocks noGrp="1"/>
          </p:cNvSpPr>
          <p:nvPr>
            <p:ph type="sldNum" sz="quarter" idx="12"/>
          </p:nvPr>
        </p:nvSpPr>
        <p:spPr>
          <a:xfrm>
            <a:off x="4361688" y="1026372"/>
            <a:ext cx="457200" cy="441325"/>
          </a:xfrm>
        </p:spPr>
        <p:txBody>
          <a:bodyPr/>
          <a:lstStyle/>
          <a:p>
            <a:pPr rtl="0"/>
            <a:fld id="{C43106FE-B5C1-4178-9D59-A2AB4339CB1E}" type="slidenum">
              <a:rPr lang="he-IL" smtClean="0"/>
              <a:pPr rtl="0"/>
              <a:t>36</a:t>
            </a:fld>
            <a:endParaRPr lang="he-IL" dirty="0"/>
          </a:p>
        </p:txBody>
      </p:sp>
    </p:spTree>
    <p:extLst>
      <p:ext uri="{BB962C8B-B14F-4D97-AF65-F5344CB8AC3E}">
        <p14:creationId xmlns:p14="http://schemas.microsoft.com/office/powerpoint/2010/main" val="831752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b="1" dirty="0">
                <a:solidFill>
                  <a:schemeClr val="accent3"/>
                </a:solidFill>
                <a:effectLst>
                  <a:outerShdw blurRad="38100" dist="38100" dir="2700000" algn="tl">
                    <a:srgbClr val="C0C0C0"/>
                  </a:outerShdw>
                </a:effectLst>
              </a:rPr>
              <a:t>Simplified OS overview </a:t>
            </a:r>
            <a:r>
              <a:rPr lang="en-US" sz="2800" b="1" dirty="0">
                <a:solidFill>
                  <a:schemeClr val="accent3"/>
                </a:solidFill>
                <a:effectLst>
                  <a:outerShdw blurRad="38100" dist="38100" dir="2700000" algn="tl">
                    <a:srgbClr val="C0C0C0"/>
                  </a:outerShdw>
                </a:effectLst>
              </a:rPr>
              <a:t>– lecture 2</a:t>
            </a:r>
            <a:endParaRPr lang="en-US" sz="28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t>37</a:t>
            </a:fld>
            <a:endParaRPr lang="he-IL"/>
          </a:p>
        </p:txBody>
      </p:sp>
      <p:sp>
        <p:nvSpPr>
          <p:cNvPr id="5" name="TextBox 4"/>
          <p:cNvSpPr txBox="1"/>
          <p:nvPr/>
        </p:nvSpPr>
        <p:spPr>
          <a:xfrm>
            <a:off x="3664787" y="1366763"/>
            <a:ext cx="798286" cy="374952"/>
          </a:xfrm>
          <a:prstGeom prst="rect">
            <a:avLst/>
          </a:prstGeom>
          <a:noFill/>
          <a:ln w="19050">
            <a:solidFill>
              <a:schemeClr val="tx1"/>
            </a:solidFill>
          </a:ln>
        </p:spPr>
        <p:txBody>
          <a:bodyPr wrap="square" rtlCol="0">
            <a:spAutoFit/>
          </a:bodyPr>
          <a:lstStyle/>
          <a:p>
            <a:r>
              <a:rPr lang="en-US" dirty="0"/>
              <a:t>User</a:t>
            </a:r>
          </a:p>
        </p:txBody>
      </p:sp>
      <p:sp>
        <p:nvSpPr>
          <p:cNvPr id="6" name="TextBox 5"/>
          <p:cNvSpPr txBox="1"/>
          <p:nvPr/>
        </p:nvSpPr>
        <p:spPr>
          <a:xfrm>
            <a:off x="4510648" y="1366763"/>
            <a:ext cx="798286" cy="374952"/>
          </a:xfrm>
          <a:prstGeom prst="rect">
            <a:avLst/>
          </a:prstGeom>
          <a:noFill/>
          <a:ln w="19050">
            <a:solidFill>
              <a:schemeClr val="tx1"/>
            </a:solidFill>
          </a:ln>
        </p:spPr>
        <p:txBody>
          <a:bodyPr wrap="square" rtlCol="0">
            <a:spAutoFit/>
          </a:bodyPr>
          <a:lstStyle/>
          <a:p>
            <a:r>
              <a:rPr lang="en-US" dirty="0"/>
              <a:t>User</a:t>
            </a:r>
          </a:p>
        </p:txBody>
      </p:sp>
      <p:sp>
        <p:nvSpPr>
          <p:cNvPr id="7" name="TextBox 6"/>
          <p:cNvSpPr txBox="1"/>
          <p:nvPr/>
        </p:nvSpPr>
        <p:spPr>
          <a:xfrm>
            <a:off x="5356509" y="1366763"/>
            <a:ext cx="798286" cy="374952"/>
          </a:xfrm>
          <a:prstGeom prst="rect">
            <a:avLst/>
          </a:prstGeom>
          <a:noFill/>
          <a:ln w="19050">
            <a:solidFill>
              <a:schemeClr val="tx1"/>
            </a:solidFill>
          </a:ln>
        </p:spPr>
        <p:txBody>
          <a:bodyPr wrap="square" rtlCol="0">
            <a:spAutoFit/>
          </a:bodyPr>
          <a:lstStyle/>
          <a:p>
            <a:r>
              <a:rPr lang="en-US" dirty="0"/>
              <a:t>User</a:t>
            </a:r>
          </a:p>
        </p:txBody>
      </p:sp>
      <p:sp>
        <p:nvSpPr>
          <p:cNvPr id="8" name="TextBox 7"/>
          <p:cNvSpPr txBox="1"/>
          <p:nvPr/>
        </p:nvSpPr>
        <p:spPr>
          <a:xfrm>
            <a:off x="6202369" y="1366763"/>
            <a:ext cx="798286" cy="374952"/>
          </a:xfrm>
          <a:prstGeom prst="rect">
            <a:avLst/>
          </a:prstGeom>
          <a:noFill/>
          <a:ln w="19050">
            <a:solidFill>
              <a:schemeClr val="tx1"/>
            </a:solidFill>
          </a:ln>
        </p:spPr>
        <p:txBody>
          <a:bodyPr wrap="square" rtlCol="0">
            <a:spAutoFit/>
          </a:bodyPr>
          <a:lstStyle/>
          <a:p>
            <a:r>
              <a:rPr lang="en-US" dirty="0"/>
              <a:t>User</a:t>
            </a:r>
          </a:p>
        </p:txBody>
      </p:sp>
      <p:sp>
        <p:nvSpPr>
          <p:cNvPr id="9" name="TextBox 8"/>
          <p:cNvSpPr txBox="1"/>
          <p:nvPr/>
        </p:nvSpPr>
        <p:spPr>
          <a:xfrm>
            <a:off x="3672043" y="1785261"/>
            <a:ext cx="3331031" cy="1754327"/>
          </a:xfrm>
          <a:prstGeom prst="rect">
            <a:avLst/>
          </a:prstGeom>
          <a:noFill/>
          <a:ln w="19050">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r>
              <a:rPr lang="en-US" dirty="0"/>
              <a:t>Applications</a:t>
            </a:r>
          </a:p>
        </p:txBody>
      </p:sp>
      <p:pic>
        <p:nvPicPr>
          <p:cNvPr id="10" name="Picture 16" descr="Application-softw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261" y="1832435"/>
            <a:ext cx="2255761" cy="1353456"/>
          </a:xfrm>
          <a:prstGeom prst="rect">
            <a:avLst/>
          </a:prstGeom>
        </p:spPr>
      </p:pic>
      <p:sp>
        <p:nvSpPr>
          <p:cNvPr id="11" name="Rectangle 17"/>
          <p:cNvSpPr/>
          <p:nvPr/>
        </p:nvSpPr>
        <p:spPr>
          <a:xfrm>
            <a:off x="3658740" y="3762743"/>
            <a:ext cx="3350381" cy="931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Operating System</a:t>
            </a:r>
          </a:p>
        </p:txBody>
      </p:sp>
      <p:cxnSp>
        <p:nvCxnSpPr>
          <p:cNvPr id="12" name="Straight Connector 19"/>
          <p:cNvCxnSpPr/>
          <p:nvPr/>
        </p:nvCxnSpPr>
        <p:spPr>
          <a:xfrm flipV="1">
            <a:off x="3531740" y="3620832"/>
            <a:ext cx="3652762" cy="2419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21"/>
          <p:cNvCxnSpPr/>
          <p:nvPr/>
        </p:nvCxnSpPr>
        <p:spPr>
          <a:xfrm flipV="1">
            <a:off x="3531740" y="4844968"/>
            <a:ext cx="3652762" cy="2419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365930" y="3363603"/>
            <a:ext cx="1676849" cy="369332"/>
          </a:xfrm>
          <a:prstGeom prst="rect">
            <a:avLst/>
          </a:prstGeom>
          <a:noFill/>
        </p:spPr>
        <p:txBody>
          <a:bodyPr wrap="none" rtlCol="0">
            <a:spAutoFit/>
          </a:bodyPr>
          <a:lstStyle/>
          <a:p>
            <a:r>
              <a:rPr lang="en-US" dirty="0"/>
              <a:t>System Calls</a:t>
            </a:r>
          </a:p>
        </p:txBody>
      </p:sp>
      <p:sp>
        <p:nvSpPr>
          <p:cNvPr id="15" name="Rectangle 31"/>
          <p:cNvSpPr/>
          <p:nvPr/>
        </p:nvSpPr>
        <p:spPr>
          <a:xfrm>
            <a:off x="7350051" y="4176794"/>
            <a:ext cx="1530888" cy="646331"/>
          </a:xfrm>
          <a:prstGeom prst="rect">
            <a:avLst/>
          </a:prstGeom>
        </p:spPr>
        <p:txBody>
          <a:bodyPr wrap="none">
            <a:spAutoFit/>
          </a:bodyPr>
          <a:lstStyle/>
          <a:p>
            <a:r>
              <a:rPr lang="en-US" dirty="0"/>
              <a:t>Privileged </a:t>
            </a:r>
            <a:br>
              <a:rPr lang="en-US" dirty="0"/>
            </a:br>
            <a:r>
              <a:rPr lang="en-US" dirty="0"/>
              <a:t>instructions</a:t>
            </a:r>
          </a:p>
        </p:txBody>
      </p:sp>
      <p:sp>
        <p:nvSpPr>
          <p:cNvPr id="16" name="Rectangle 32"/>
          <p:cNvSpPr/>
          <p:nvPr/>
        </p:nvSpPr>
        <p:spPr>
          <a:xfrm>
            <a:off x="7381500" y="4994432"/>
            <a:ext cx="1354495" cy="369332"/>
          </a:xfrm>
          <a:prstGeom prst="rect">
            <a:avLst/>
          </a:prstGeom>
        </p:spPr>
        <p:txBody>
          <a:bodyPr wrap="none">
            <a:spAutoFit/>
          </a:bodyPr>
          <a:lstStyle/>
          <a:p>
            <a:r>
              <a:rPr lang="en-US" dirty="0"/>
              <a:t>Interrupts</a:t>
            </a:r>
          </a:p>
        </p:txBody>
      </p:sp>
      <p:cxnSp>
        <p:nvCxnSpPr>
          <p:cNvPr id="17" name="Straight Arrow Connector 34"/>
          <p:cNvCxnSpPr/>
          <p:nvPr/>
        </p:nvCxnSpPr>
        <p:spPr>
          <a:xfrm flipH="1">
            <a:off x="7341809" y="4307031"/>
            <a:ext cx="1" cy="39914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37"/>
          <p:cNvCxnSpPr/>
          <p:nvPr/>
        </p:nvCxnSpPr>
        <p:spPr>
          <a:xfrm flipH="1">
            <a:off x="7336971" y="3478590"/>
            <a:ext cx="1" cy="39914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38"/>
          <p:cNvCxnSpPr/>
          <p:nvPr/>
        </p:nvCxnSpPr>
        <p:spPr>
          <a:xfrm flipH="1">
            <a:off x="7349066" y="4979526"/>
            <a:ext cx="1" cy="399144"/>
          </a:xfrm>
          <a:prstGeom prst="straightConnector1">
            <a:avLst/>
          </a:prstGeom>
          <a:ln>
            <a:solidFill>
              <a:schemeClr val="tx1"/>
            </a:solidFill>
            <a:headEnd type="triangle" w="lg" len="lg"/>
            <a:tailEnd type="none" w="lg" len="lg"/>
          </a:ln>
        </p:spPr>
        <p:style>
          <a:lnRef idx="2">
            <a:schemeClr val="accent1"/>
          </a:lnRef>
          <a:fillRef idx="0">
            <a:schemeClr val="accent1"/>
          </a:fillRef>
          <a:effectRef idx="1">
            <a:schemeClr val="accent1"/>
          </a:effectRef>
          <a:fontRef idx="minor">
            <a:schemeClr val="tx1"/>
          </a:fontRef>
        </p:style>
      </p:cxnSp>
      <p:grpSp>
        <p:nvGrpSpPr>
          <p:cNvPr id="20" name="Group 7"/>
          <p:cNvGrpSpPr/>
          <p:nvPr/>
        </p:nvGrpSpPr>
        <p:grpSpPr>
          <a:xfrm>
            <a:off x="3741907" y="4946991"/>
            <a:ext cx="3350373" cy="1650361"/>
            <a:chOff x="5031627" y="4655007"/>
            <a:chExt cx="3350373" cy="1650361"/>
          </a:xfrm>
          <a:solidFill>
            <a:schemeClr val="bg1"/>
          </a:solidFill>
        </p:grpSpPr>
        <p:pic>
          <p:nvPicPr>
            <p:cNvPr id="21"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1627" y="4655007"/>
              <a:ext cx="3340073" cy="1650361"/>
            </a:xfrm>
            <a:prstGeom prst="rect">
              <a:avLst/>
            </a:prstGeom>
            <a:grpFill/>
            <a:ln w="19050">
              <a:solidFill>
                <a:srgbClr val="000000"/>
              </a:solidFill>
              <a:miter lim="800000"/>
              <a:headEnd/>
              <a:tailEnd/>
            </a:ln>
          </p:spPr>
        </p:pic>
        <p:sp>
          <p:nvSpPr>
            <p:cNvPr id="22" name="TextBox 21"/>
            <p:cNvSpPr txBox="1"/>
            <p:nvPr/>
          </p:nvSpPr>
          <p:spPr>
            <a:xfrm>
              <a:off x="5043724" y="5926659"/>
              <a:ext cx="3338276" cy="369332"/>
            </a:xfrm>
            <a:prstGeom prst="rect">
              <a:avLst/>
            </a:prstGeom>
            <a:grpFill/>
          </p:spPr>
          <p:txBody>
            <a:bodyPr wrap="square" rtlCol="0">
              <a:spAutoFit/>
            </a:bodyPr>
            <a:lstStyle/>
            <a:p>
              <a:r>
                <a:rPr lang="en-US" dirty="0"/>
                <a:t>Hardware 	     Storage</a:t>
              </a:r>
            </a:p>
          </p:txBody>
        </p:sp>
      </p:grpSp>
    </p:spTree>
    <p:extLst>
      <p:ext uri="{BB962C8B-B14F-4D97-AF65-F5344CB8AC3E}">
        <p14:creationId xmlns:p14="http://schemas.microsoft.com/office/powerpoint/2010/main" val="2802434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18" y="260648"/>
            <a:ext cx="8534400" cy="758952"/>
          </a:xfrm>
        </p:spPr>
        <p:txBody>
          <a:bodyPr>
            <a:normAutofit fontScale="90000"/>
          </a:bodyPr>
          <a:lstStyle/>
          <a:p>
            <a:pPr rtl="0">
              <a:defRPr/>
            </a:pPr>
            <a:br>
              <a:rPr lang="en-US" altLang="he-IL" dirty="0">
                <a:effectLst>
                  <a:outerShdw blurRad="38100" dist="38100" dir="2700000" algn="tl">
                    <a:srgbClr val="C0C0C0"/>
                  </a:outerShdw>
                </a:effectLst>
              </a:rPr>
            </a:br>
            <a:r>
              <a:rPr lang="en-US" altLang="he-IL" dirty="0">
                <a:effectLst>
                  <a:outerShdw blurRad="38100" dist="38100" dir="2700000" algn="tl">
                    <a:srgbClr val="C0C0C0"/>
                  </a:outerShdw>
                </a:effectLst>
              </a:rPr>
              <a:t>An Example</a:t>
            </a:r>
            <a:br>
              <a:rPr lang="en-US" altLang="he-IL" dirty="0">
                <a:effectLst>
                  <a:outerShdw blurRad="38100" dist="38100" dir="2700000" algn="tl">
                    <a:srgbClr val="C0C0C0"/>
                  </a:outerShdw>
                </a:effectLst>
              </a:rPr>
            </a:br>
            <a:r>
              <a:rPr lang="en-US" altLang="he-IL" dirty="0">
                <a:effectLst>
                  <a:outerShdw blurRad="38100" dist="38100" dir="2700000" algn="tl">
                    <a:srgbClr val="C0C0C0"/>
                  </a:outerShdw>
                </a:effectLst>
              </a:rPr>
              <a:t> </a:t>
            </a:r>
            <a:r>
              <a:rPr lang="en-US" altLang="he-IL" dirty="0">
                <a:effectLst>
                  <a:outerShdw blurRad="38100" dist="38100" dir="2700000" algn="tl">
                    <a:srgbClr val="000000">
                      <a:alpha val="43137"/>
                    </a:srgbClr>
                  </a:outerShdw>
                </a:effectLst>
              </a:rPr>
              <a:t>open</a:t>
            </a:r>
            <a:r>
              <a:rPr lang="en-US" altLang="he-IL" dirty="0">
                <a:effectLst>
                  <a:outerShdw blurRad="38100" dist="38100" dir="2700000" algn="tl">
                    <a:srgbClr val="C0C0C0"/>
                  </a:outerShdw>
                </a:effectLst>
              </a:rPr>
              <a:t> (“/</a:t>
            </a:r>
            <a:r>
              <a:rPr lang="en-US" altLang="he-IL" dirty="0" err="1">
                <a:effectLst>
                  <a:outerShdw blurRad="38100" dist="38100" dir="2700000" algn="tl">
                    <a:srgbClr val="C0C0C0"/>
                  </a:outerShdw>
                </a:effectLst>
              </a:rPr>
              <a:t>tmp</a:t>
            </a:r>
            <a:r>
              <a:rPr lang="en-US" altLang="he-IL" dirty="0">
                <a:effectLst>
                  <a:outerShdw blurRad="38100" dist="38100" dir="2700000" algn="tl">
                    <a:srgbClr val="C0C0C0"/>
                  </a:outerShdw>
                </a:effectLst>
              </a:rPr>
              <a:t>/foo”);</a:t>
            </a:r>
          </a:p>
        </p:txBody>
      </p:sp>
      <p:sp>
        <p:nvSpPr>
          <p:cNvPr id="44035" name="Content Placeholder 2"/>
          <p:cNvSpPr>
            <a:spLocks noGrp="1"/>
          </p:cNvSpPr>
          <p:nvPr>
            <p:ph idx="1"/>
          </p:nvPr>
        </p:nvSpPr>
        <p:spPr>
          <a:xfrm>
            <a:off x="533400" y="1916832"/>
            <a:ext cx="4038600" cy="4525962"/>
          </a:xfrm>
        </p:spPr>
        <p:txBody>
          <a:bodyPr/>
          <a:lstStyle/>
          <a:p>
            <a:pPr algn="l" rtl="0" eaLnBrk="1" hangingPunct="1">
              <a:lnSpc>
                <a:spcPct val="70000"/>
              </a:lnSpc>
              <a:buFontTx/>
              <a:buNone/>
            </a:pPr>
            <a:r>
              <a:rPr lang="ja-JP" altLang="en-US" dirty="0"/>
              <a:t>“</a:t>
            </a:r>
            <a:r>
              <a:rPr lang="en-US" altLang="ja-JP" dirty="0"/>
              <a:t>open</a:t>
            </a:r>
            <a:r>
              <a:rPr lang="ja-JP" altLang="en-US" dirty="0"/>
              <a:t>”</a:t>
            </a:r>
            <a:r>
              <a:rPr lang="en-US" altLang="ja-JP" dirty="0"/>
              <a:t> lib function:</a:t>
            </a:r>
          </a:p>
          <a:p>
            <a:pPr algn="l" rtl="0" eaLnBrk="1" hangingPunct="1">
              <a:lnSpc>
                <a:spcPct val="70000"/>
              </a:lnSpc>
            </a:pPr>
            <a:r>
              <a:rPr lang="en-US" altLang="he-IL" dirty="0"/>
              <a:t>store the system call number and the parameters in a predefined kernel memory location</a:t>
            </a:r>
          </a:p>
          <a:p>
            <a:pPr algn="l" rtl="0" eaLnBrk="1" hangingPunct="1">
              <a:lnSpc>
                <a:spcPct val="70000"/>
              </a:lnSpc>
            </a:pPr>
            <a:r>
              <a:rPr lang="en-US" altLang="he-IL" dirty="0"/>
              <a:t>trap(); (</a:t>
            </a:r>
            <a:r>
              <a:rPr lang="en-US" altLang="he-IL" dirty="0" err="1"/>
              <a:t>int</a:t>
            </a:r>
            <a:r>
              <a:rPr lang="en-US" altLang="he-IL" dirty="0"/>
              <a:t> #80 </a:t>
            </a:r>
            <a:r>
              <a:rPr lang="en-US" altLang="he-IL" dirty="0" err="1"/>
              <a:t>asm</a:t>
            </a:r>
            <a:r>
              <a:rPr lang="en-US" altLang="he-IL" dirty="0"/>
              <a:t> inst.)</a:t>
            </a:r>
          </a:p>
          <a:p>
            <a:pPr algn="l" rtl="0" eaLnBrk="1" hangingPunct="1">
              <a:lnSpc>
                <a:spcPct val="70000"/>
              </a:lnSpc>
            </a:pPr>
            <a:r>
              <a:rPr lang="en-US" altLang="he-IL" dirty="0"/>
              <a:t>retrieve the response from a predefined kernel memory location</a:t>
            </a:r>
          </a:p>
          <a:p>
            <a:pPr algn="l" rtl="0" eaLnBrk="1" hangingPunct="1">
              <a:lnSpc>
                <a:spcPct val="70000"/>
              </a:lnSpc>
            </a:pPr>
            <a:r>
              <a:rPr lang="en-US" altLang="he-IL" dirty="0"/>
              <a:t>return the response to the calling application</a:t>
            </a:r>
          </a:p>
        </p:txBody>
      </p:sp>
      <p:sp>
        <p:nvSpPr>
          <p:cNvPr id="44036" name="TextBox 4"/>
          <p:cNvSpPr txBox="1">
            <a:spLocks noChangeArrowheads="1"/>
          </p:cNvSpPr>
          <p:nvPr/>
        </p:nvSpPr>
        <p:spPr bwMode="auto">
          <a:xfrm>
            <a:off x="558754" y="1248044"/>
            <a:ext cx="11382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en-US" altLang="he-IL" sz="3200" b="1" u="sng" dirty="0">
                <a:ea typeface="MS PGothic" pitchFamily="34" charset="-128"/>
              </a:rPr>
              <a:t>User</a:t>
            </a:r>
            <a:r>
              <a:rPr lang="en-US" altLang="he-IL" sz="3200" b="1" u="sng" dirty="0">
                <a:latin typeface="Arial" charset="0"/>
                <a:ea typeface="MS PGothic" pitchFamily="34" charset="-128"/>
              </a:rPr>
              <a:t>:</a:t>
            </a:r>
          </a:p>
        </p:txBody>
      </p:sp>
      <p:sp>
        <p:nvSpPr>
          <p:cNvPr id="44037" name="Content Placeholder 2"/>
          <p:cNvSpPr txBox="1">
            <a:spLocks/>
          </p:cNvSpPr>
          <p:nvPr/>
        </p:nvSpPr>
        <p:spPr bwMode="auto">
          <a:xfrm>
            <a:off x="4783875" y="1903505"/>
            <a:ext cx="4038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800100" indent="-3429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257300" indent="-3429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algn="l" rtl="0" eaLnBrk="1" hangingPunct="1">
              <a:lnSpc>
                <a:spcPct val="70000"/>
              </a:lnSpc>
            </a:pPr>
            <a:r>
              <a:rPr lang="en-US" altLang="he-IL" dirty="0">
                <a:latin typeface="Georgia (Body)"/>
                <a:ea typeface="MS PGothic" pitchFamily="34" charset="-128"/>
              </a:rPr>
              <a:t>Trap handler: transfer </a:t>
            </a:r>
            <a:r>
              <a:rPr lang="en-US" altLang="he-IL">
                <a:latin typeface="Georgia (Body)"/>
                <a:ea typeface="MS PGothic" pitchFamily="34" charset="-128"/>
              </a:rPr>
              <a:t>to gate</a:t>
            </a:r>
            <a:endParaRPr lang="en-US" altLang="he-IL" dirty="0">
              <a:latin typeface="Georgia (Body)"/>
              <a:ea typeface="MS PGothic" pitchFamily="34" charset="-128"/>
            </a:endParaRPr>
          </a:p>
          <a:p>
            <a:pPr algn="l" rtl="0" eaLnBrk="1" hangingPunct="1">
              <a:lnSpc>
                <a:spcPct val="70000"/>
              </a:lnSpc>
            </a:pPr>
            <a:r>
              <a:rPr lang="en-US" altLang="he-IL" dirty="0">
                <a:latin typeface="Georgia (Body)"/>
                <a:ea typeface="MS PGothic" pitchFamily="34" charset="-128"/>
              </a:rPr>
              <a:t>Gate routine:</a:t>
            </a:r>
          </a:p>
          <a:p>
            <a:pPr lvl="1" algn="l" rtl="0" eaLnBrk="1" hangingPunct="1">
              <a:lnSpc>
                <a:spcPct val="70000"/>
              </a:lnSpc>
              <a:buFontTx/>
              <a:buNone/>
            </a:pPr>
            <a:r>
              <a:rPr lang="en-US" altLang="he-IL" dirty="0">
                <a:latin typeface="Georgia (Body)"/>
                <a:ea typeface="MS PGothic" pitchFamily="34" charset="-128"/>
              </a:rPr>
              <a:t>switch(</a:t>
            </a:r>
            <a:r>
              <a:rPr lang="en-US" altLang="he-IL" dirty="0" err="1">
                <a:latin typeface="Georgia (Body)"/>
                <a:ea typeface="MS PGothic" pitchFamily="34" charset="-128"/>
              </a:rPr>
              <a:t>sys_call_num</a:t>
            </a:r>
            <a:r>
              <a:rPr lang="en-US" altLang="he-IL" dirty="0">
                <a:latin typeface="Georgia (Body)"/>
                <a:ea typeface="MS PGothic" pitchFamily="34" charset="-128"/>
              </a:rPr>
              <a:t>) {</a:t>
            </a:r>
          </a:p>
          <a:p>
            <a:pPr lvl="2" algn="l" rtl="0" eaLnBrk="1" hangingPunct="1">
              <a:lnSpc>
                <a:spcPct val="70000"/>
              </a:lnSpc>
              <a:buFontTx/>
              <a:buNone/>
            </a:pPr>
            <a:r>
              <a:rPr lang="en-US" altLang="he-IL" dirty="0">
                <a:latin typeface="Georgia (Body)"/>
                <a:ea typeface="MS PGothic" pitchFamily="34" charset="-128"/>
              </a:rPr>
              <a:t>case OPEN: …</a:t>
            </a:r>
          </a:p>
          <a:p>
            <a:pPr lvl="1" algn="l" rtl="0" eaLnBrk="1" hangingPunct="1">
              <a:lnSpc>
                <a:spcPct val="70000"/>
              </a:lnSpc>
              <a:buFontTx/>
              <a:buNone/>
            </a:pPr>
            <a:r>
              <a:rPr lang="en-US" altLang="he-IL" dirty="0">
                <a:latin typeface="Georgia (Body)"/>
                <a:ea typeface="MS PGothic" pitchFamily="34" charset="-128"/>
              </a:rPr>
              <a:t>}</a:t>
            </a:r>
          </a:p>
          <a:p>
            <a:pPr algn="l" rtl="0" eaLnBrk="1" hangingPunct="1">
              <a:lnSpc>
                <a:spcPct val="70000"/>
              </a:lnSpc>
            </a:pPr>
            <a:r>
              <a:rPr lang="en-US" altLang="he-IL" dirty="0">
                <a:latin typeface="Georgia (Body)"/>
                <a:ea typeface="MS PGothic" pitchFamily="34" charset="-128"/>
              </a:rPr>
              <a:t>store response in a </a:t>
            </a:r>
            <a:r>
              <a:rPr lang="en-US" altLang="he-IL" dirty="0" err="1">
                <a:latin typeface="Georgia (Body)"/>
                <a:ea typeface="MS PGothic" pitchFamily="34" charset="-128"/>
              </a:rPr>
              <a:t>predifined</a:t>
            </a:r>
            <a:r>
              <a:rPr lang="en-US" altLang="he-IL" dirty="0">
                <a:latin typeface="Georgia (Body)"/>
                <a:ea typeface="MS PGothic" pitchFamily="34" charset="-128"/>
              </a:rPr>
              <a:t> </a:t>
            </a:r>
            <a:br>
              <a:rPr lang="en-US" altLang="he-IL" dirty="0">
                <a:latin typeface="Georgia (Body)"/>
                <a:ea typeface="MS PGothic" pitchFamily="34" charset="-128"/>
              </a:rPr>
            </a:br>
            <a:r>
              <a:rPr lang="en-US" altLang="he-IL" dirty="0">
                <a:latin typeface="Georgia (Body)"/>
                <a:ea typeface="MS PGothic" pitchFamily="34" charset="-128"/>
              </a:rPr>
              <a:t>memory location</a:t>
            </a:r>
          </a:p>
          <a:p>
            <a:pPr algn="l" rtl="0" eaLnBrk="1" hangingPunct="1">
              <a:lnSpc>
                <a:spcPct val="70000"/>
              </a:lnSpc>
            </a:pPr>
            <a:r>
              <a:rPr lang="en-US" altLang="he-IL" dirty="0">
                <a:latin typeface="Georgia (Body)"/>
                <a:ea typeface="MS PGothic" pitchFamily="34" charset="-128"/>
              </a:rPr>
              <a:t>Return to user</a:t>
            </a:r>
          </a:p>
        </p:txBody>
      </p:sp>
      <p:sp>
        <p:nvSpPr>
          <p:cNvPr id="44038" name="TextBox 6"/>
          <p:cNvSpPr txBox="1">
            <a:spLocks noChangeArrowheads="1"/>
          </p:cNvSpPr>
          <p:nvPr/>
        </p:nvSpPr>
        <p:spPr bwMode="auto">
          <a:xfrm>
            <a:off x="4800600" y="1302955"/>
            <a:ext cx="1481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en-US" altLang="he-IL" sz="3200" b="1" u="sng" dirty="0">
                <a:ea typeface="MS PGothic" pitchFamily="34" charset="-128"/>
              </a:rPr>
              <a:t>Kernel</a:t>
            </a:r>
            <a:r>
              <a:rPr lang="en-US" altLang="he-IL" sz="3200" b="1" u="sng" dirty="0">
                <a:latin typeface="Arial" charset="0"/>
                <a:ea typeface="MS PGothic" pitchFamily="34" charset="-128"/>
              </a:rPr>
              <a:t>:</a:t>
            </a:r>
          </a:p>
        </p:txBody>
      </p:sp>
      <p:cxnSp>
        <p:nvCxnSpPr>
          <p:cNvPr id="9" name="Straight Arrow Connector 8"/>
          <p:cNvCxnSpPr/>
          <p:nvPr/>
        </p:nvCxnSpPr>
        <p:spPr>
          <a:xfrm flipV="1">
            <a:off x="4114800" y="2132856"/>
            <a:ext cx="685800" cy="228674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267200" y="4419600"/>
            <a:ext cx="685800" cy="1676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38</a:t>
            </a:fld>
            <a:endParaRPr lang="he-IL" dirty="0"/>
          </a:p>
        </p:txBody>
      </p:sp>
      <p:sp>
        <p:nvSpPr>
          <p:cNvPr id="3" name="Rectangle 2"/>
          <p:cNvSpPr/>
          <p:nvPr/>
        </p:nvSpPr>
        <p:spPr>
          <a:xfrm>
            <a:off x="3851920" y="2902355"/>
            <a:ext cx="931955" cy="747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Interrupt vector</a:t>
            </a:r>
            <a:br>
              <a:rPr lang="en-US" sz="1200" dirty="0"/>
            </a:br>
            <a:r>
              <a:rPr lang="en-US" sz="1200" dirty="0"/>
              <a:t>[80]</a:t>
            </a:r>
            <a:endParaRPr lang="he-IL" sz="1200" dirty="0"/>
          </a:p>
        </p:txBody>
      </p:sp>
    </p:spTree>
    <p:extLst>
      <p:ext uri="{BB962C8B-B14F-4D97-AF65-F5344CB8AC3E}">
        <p14:creationId xmlns:p14="http://schemas.microsoft.com/office/powerpoint/2010/main" val="1937570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he-IL" sz="3600" dirty="0">
                <a:effectLst>
                  <a:outerShdw blurRad="38100" dist="38100" dir="2700000" algn="tl">
                    <a:srgbClr val="C0C0C0"/>
                  </a:outerShdw>
                </a:effectLst>
              </a:rPr>
              <a:t>Check return values!</a:t>
            </a:r>
          </a:p>
        </p:txBody>
      </p:sp>
      <p:sp>
        <p:nvSpPr>
          <p:cNvPr id="45059" name="Content Placeholder 2"/>
          <p:cNvSpPr>
            <a:spLocks noGrp="1"/>
          </p:cNvSpPr>
          <p:nvPr>
            <p:ph idx="1"/>
          </p:nvPr>
        </p:nvSpPr>
        <p:spPr>
          <a:xfrm>
            <a:off x="457200" y="1600200"/>
            <a:ext cx="8229600" cy="4906963"/>
          </a:xfrm>
        </p:spPr>
        <p:txBody>
          <a:bodyPr/>
          <a:lstStyle/>
          <a:p>
            <a:pPr algn="l" rtl="0" eaLnBrk="1" hangingPunct="1">
              <a:lnSpc>
                <a:spcPct val="70000"/>
              </a:lnSpc>
              <a:buFontTx/>
              <a:buNone/>
            </a:pPr>
            <a:r>
              <a:rPr lang="en-US" altLang="he-IL" sz="2400" dirty="0">
                <a:latin typeface="Courier New" pitchFamily="49" charset="0"/>
                <a:cs typeface="Courier New" pitchFamily="49" charset="0"/>
              </a:rPr>
              <a:t>#include &lt;</a:t>
            </a:r>
            <a:r>
              <a:rPr lang="en-US" altLang="he-IL" sz="2400" dirty="0" err="1">
                <a:latin typeface="Courier New" pitchFamily="49" charset="0"/>
                <a:cs typeface="Courier New" pitchFamily="49" charset="0"/>
              </a:rPr>
              <a:t>errno.h</a:t>
            </a:r>
            <a:r>
              <a:rPr lang="en-US" altLang="he-IL" sz="2400" dirty="0">
                <a:latin typeface="Courier New" pitchFamily="49" charset="0"/>
                <a:cs typeface="Courier New" pitchFamily="49" charset="0"/>
              </a:rPr>
              <a:t>&gt;</a:t>
            </a:r>
          </a:p>
          <a:p>
            <a:pPr algn="l" rtl="0" eaLnBrk="1" hangingPunct="1">
              <a:lnSpc>
                <a:spcPct val="70000"/>
              </a:lnSpc>
              <a:buFontTx/>
              <a:buNone/>
            </a:pPr>
            <a:r>
              <a:rPr lang="en-US" altLang="he-IL" sz="2400" dirty="0">
                <a:latin typeface="Courier New" pitchFamily="49" charset="0"/>
                <a:cs typeface="Courier New" pitchFamily="49" charset="0"/>
              </a:rPr>
              <a:t>#include &lt;</a:t>
            </a:r>
            <a:r>
              <a:rPr lang="en-US" altLang="he-IL" sz="2400" dirty="0" err="1">
                <a:latin typeface="Courier New" pitchFamily="49" charset="0"/>
                <a:cs typeface="Courier New" pitchFamily="49" charset="0"/>
              </a:rPr>
              <a:t>stdio.h</a:t>
            </a:r>
            <a:r>
              <a:rPr lang="en-US" altLang="he-IL" sz="2400" dirty="0">
                <a:latin typeface="Courier New" pitchFamily="49" charset="0"/>
                <a:cs typeface="Courier New" pitchFamily="49" charset="0"/>
              </a:rPr>
              <a:t>&gt;</a:t>
            </a:r>
          </a:p>
          <a:p>
            <a:pPr algn="l" rtl="0" eaLnBrk="1" hangingPunct="1">
              <a:lnSpc>
                <a:spcPct val="70000"/>
              </a:lnSpc>
              <a:buFontTx/>
              <a:buNone/>
            </a:pPr>
            <a:r>
              <a:rPr lang="en-US" altLang="he-IL" sz="2400" dirty="0">
                <a:latin typeface="Courier New" pitchFamily="49" charset="0"/>
                <a:cs typeface="Courier New" pitchFamily="49" charset="0"/>
              </a:rPr>
              <a:t>#include &lt;</a:t>
            </a:r>
            <a:r>
              <a:rPr lang="en-US" altLang="he-IL" sz="2400" dirty="0" err="1">
                <a:latin typeface="Courier New" pitchFamily="49" charset="0"/>
                <a:cs typeface="Courier New" pitchFamily="49" charset="0"/>
              </a:rPr>
              <a:t>string.h</a:t>
            </a:r>
            <a:r>
              <a:rPr lang="en-US" altLang="he-IL" sz="2400" dirty="0">
                <a:latin typeface="Courier New" pitchFamily="49" charset="0"/>
                <a:cs typeface="Courier New" pitchFamily="49" charset="0"/>
              </a:rPr>
              <a:t>&gt;</a:t>
            </a:r>
          </a:p>
          <a:p>
            <a:pPr algn="l" rtl="0" eaLnBrk="1" hangingPunct="1">
              <a:lnSpc>
                <a:spcPct val="70000"/>
              </a:lnSpc>
              <a:buFontTx/>
              <a:buNone/>
            </a:pPr>
            <a:r>
              <a:rPr lang="en-US" altLang="he-IL" sz="2400" dirty="0">
                <a:latin typeface="Courier New" pitchFamily="49" charset="0"/>
                <a:cs typeface="Courier New" pitchFamily="49" charset="0"/>
              </a:rPr>
              <a:t>…</a:t>
            </a:r>
          </a:p>
          <a:p>
            <a:pPr algn="l" rtl="0" eaLnBrk="1" hangingPunct="1">
              <a:lnSpc>
                <a:spcPct val="70000"/>
              </a:lnSpc>
              <a:buFontTx/>
              <a:buNone/>
            </a:pPr>
            <a:r>
              <a:rPr lang="en-US" altLang="he-IL" sz="2400" dirty="0" err="1">
                <a:latin typeface="Courier New" pitchFamily="49" charset="0"/>
                <a:cs typeface="Courier New" pitchFamily="49" charset="0"/>
              </a:rPr>
              <a:t>int</a:t>
            </a:r>
            <a:r>
              <a:rPr lang="en-US" altLang="he-IL" sz="2400" dirty="0">
                <a:latin typeface="Courier New" pitchFamily="49" charset="0"/>
                <a:cs typeface="Courier New" pitchFamily="49" charset="0"/>
              </a:rPr>
              <a:t> </a:t>
            </a:r>
            <a:r>
              <a:rPr lang="en-US" altLang="he-IL" sz="2400" dirty="0" err="1">
                <a:latin typeface="Courier New" pitchFamily="49" charset="0"/>
                <a:cs typeface="Courier New" pitchFamily="49" charset="0"/>
              </a:rPr>
              <a:t>fd</a:t>
            </a:r>
            <a:r>
              <a:rPr lang="en-US" altLang="he-IL" sz="2400" dirty="0">
                <a:latin typeface="Courier New" pitchFamily="49" charset="0"/>
                <a:cs typeface="Courier New" pitchFamily="49" charset="0"/>
              </a:rPr>
              <a:t>;</a:t>
            </a:r>
          </a:p>
          <a:p>
            <a:pPr algn="l" rtl="0" eaLnBrk="1" hangingPunct="1">
              <a:lnSpc>
                <a:spcPct val="70000"/>
              </a:lnSpc>
              <a:buFontTx/>
              <a:buNone/>
            </a:pPr>
            <a:r>
              <a:rPr lang="en-US" altLang="he-IL" sz="2400" dirty="0" err="1">
                <a:latin typeface="Courier New" pitchFamily="49" charset="0"/>
                <a:cs typeface="Courier New" pitchFamily="49" charset="0"/>
              </a:rPr>
              <a:t>fd</a:t>
            </a:r>
            <a:r>
              <a:rPr lang="en-US" altLang="he-IL" sz="2400" dirty="0">
                <a:latin typeface="Courier New" pitchFamily="49" charset="0"/>
                <a:cs typeface="Courier New" pitchFamily="49" charset="0"/>
              </a:rPr>
              <a:t>=open(</a:t>
            </a:r>
            <a:r>
              <a:rPr lang="ja-JP" altLang="en-US" sz="2400" dirty="0">
                <a:latin typeface="Courier New" pitchFamily="49" charset="0"/>
                <a:cs typeface="Courier New" pitchFamily="49" charset="0"/>
              </a:rPr>
              <a:t>“</a:t>
            </a:r>
            <a:r>
              <a:rPr lang="en-US" altLang="ja-JP" sz="2400" dirty="0">
                <a:latin typeface="Courier New" pitchFamily="49" charset="0"/>
                <a:cs typeface="Courier New" pitchFamily="49" charset="0"/>
              </a:rPr>
              <a:t>/</a:t>
            </a:r>
            <a:r>
              <a:rPr lang="en-US" altLang="ja-JP" sz="2400" dirty="0" err="1">
                <a:latin typeface="Courier New" pitchFamily="49" charset="0"/>
                <a:cs typeface="Courier New" pitchFamily="49" charset="0"/>
              </a:rPr>
              <a:t>tmp</a:t>
            </a:r>
            <a:r>
              <a:rPr lang="en-US" altLang="ja-JP" sz="2400" dirty="0">
                <a:latin typeface="Courier New" pitchFamily="49" charset="0"/>
                <a:cs typeface="Courier New" pitchFamily="49" charset="0"/>
              </a:rPr>
              <a:t>/foo</a:t>
            </a:r>
            <a:r>
              <a:rPr lang="ja-JP" altLang="en-US" sz="2400" dirty="0">
                <a:latin typeface="Courier New" pitchFamily="49" charset="0"/>
                <a:cs typeface="Courier New" pitchFamily="49" charset="0"/>
              </a:rPr>
              <a:t>”</a:t>
            </a:r>
            <a:r>
              <a:rPr lang="en-US" altLang="ja-JP" sz="2400" dirty="0">
                <a:latin typeface="Courier New" pitchFamily="49" charset="0"/>
                <a:cs typeface="Courier New" pitchFamily="49" charset="0"/>
              </a:rPr>
              <a:t>);</a:t>
            </a:r>
          </a:p>
          <a:p>
            <a:pPr algn="l" rtl="0" eaLnBrk="1" hangingPunct="1">
              <a:lnSpc>
                <a:spcPct val="70000"/>
              </a:lnSpc>
              <a:buFontTx/>
              <a:buNone/>
            </a:pPr>
            <a:r>
              <a:rPr lang="en-US" altLang="he-IL" sz="2400" dirty="0">
                <a:latin typeface="Courier New" pitchFamily="49" charset="0"/>
                <a:cs typeface="Courier New" pitchFamily="49" charset="0"/>
              </a:rPr>
              <a:t>if( </a:t>
            </a:r>
            <a:r>
              <a:rPr lang="en-US" altLang="he-IL" sz="2400" dirty="0" err="1">
                <a:latin typeface="Courier New" pitchFamily="49" charset="0"/>
                <a:cs typeface="Courier New" pitchFamily="49" charset="0"/>
              </a:rPr>
              <a:t>fd</a:t>
            </a:r>
            <a:r>
              <a:rPr lang="en-US" altLang="he-IL" sz="2400" dirty="0">
                <a:latin typeface="Courier New" pitchFamily="49" charset="0"/>
                <a:cs typeface="Courier New" pitchFamily="49" charset="0"/>
              </a:rPr>
              <a:t> &lt; 0 ) {</a:t>
            </a:r>
          </a:p>
          <a:p>
            <a:pPr algn="l" rtl="0" eaLnBrk="1" hangingPunct="1">
              <a:lnSpc>
                <a:spcPct val="70000"/>
              </a:lnSpc>
              <a:buFontTx/>
              <a:buNone/>
            </a:pPr>
            <a:r>
              <a:rPr lang="en-US" altLang="he-IL" sz="2400" dirty="0">
                <a:latin typeface="Courier New" pitchFamily="49" charset="0"/>
                <a:cs typeface="Courier New" pitchFamily="49" charset="0"/>
              </a:rPr>
              <a:t>		</a:t>
            </a:r>
            <a:r>
              <a:rPr lang="en-US" altLang="he-IL" sz="2400" dirty="0" err="1">
                <a:latin typeface="Courier New" pitchFamily="49" charset="0"/>
                <a:cs typeface="Courier New" pitchFamily="49" charset="0"/>
              </a:rPr>
              <a:t>perror</a:t>
            </a:r>
            <a:r>
              <a:rPr lang="en-US" altLang="he-IL" sz="2400" dirty="0">
                <a:latin typeface="Courier New" pitchFamily="49" charset="0"/>
                <a:cs typeface="Courier New" pitchFamily="49" charset="0"/>
              </a:rPr>
              <a:t>( "Error opening file" );</a:t>
            </a:r>
          </a:p>
          <a:p>
            <a:pPr algn="l" rtl="0" eaLnBrk="1" hangingPunct="1">
              <a:lnSpc>
                <a:spcPct val="70000"/>
              </a:lnSpc>
              <a:buFontTx/>
              <a:buNone/>
            </a:pPr>
            <a:r>
              <a:rPr lang="en-US" altLang="he-IL" sz="2400" dirty="0">
                <a:latin typeface="Courier New" pitchFamily="49" charset="0"/>
                <a:cs typeface="Courier New" pitchFamily="49" charset="0"/>
              </a:rPr>
              <a:t>		//equivalent to:	</a:t>
            </a:r>
          </a:p>
          <a:p>
            <a:pPr algn="l" rtl="0" eaLnBrk="1" hangingPunct="1">
              <a:lnSpc>
                <a:spcPct val="70000"/>
              </a:lnSpc>
              <a:buFontTx/>
              <a:buNone/>
            </a:pPr>
            <a:r>
              <a:rPr lang="en-US" altLang="he-IL" sz="2400" dirty="0">
                <a:latin typeface="Courier New" pitchFamily="49" charset="0"/>
                <a:cs typeface="Courier New" pitchFamily="49" charset="0"/>
              </a:rPr>
              <a:t>		//</a:t>
            </a:r>
            <a:r>
              <a:rPr lang="en-US" altLang="he-IL" sz="2400" dirty="0" err="1">
                <a:latin typeface="Courier New" pitchFamily="49" charset="0"/>
                <a:cs typeface="Courier New" pitchFamily="49" charset="0"/>
              </a:rPr>
              <a:t>printf</a:t>
            </a:r>
            <a:r>
              <a:rPr lang="en-US" altLang="he-IL" sz="2400" dirty="0">
                <a:latin typeface="Courier New" pitchFamily="49" charset="0"/>
                <a:cs typeface="Courier New" pitchFamily="49" charset="0"/>
              </a:rPr>
              <a:t>("Error opening file: </a:t>
            </a:r>
          </a:p>
          <a:p>
            <a:pPr algn="l" rtl="0" eaLnBrk="1" hangingPunct="1">
              <a:lnSpc>
                <a:spcPct val="70000"/>
              </a:lnSpc>
              <a:buFontTx/>
              <a:buNone/>
            </a:pPr>
            <a:r>
              <a:rPr lang="en-US" altLang="he-IL" sz="2400" dirty="0">
                <a:latin typeface="Courier New" pitchFamily="49" charset="0"/>
                <a:cs typeface="Courier New" pitchFamily="49" charset="0"/>
              </a:rPr>
              <a:t>				%s\n",</a:t>
            </a:r>
            <a:r>
              <a:rPr lang="en-US" altLang="he-IL" sz="2400" dirty="0" err="1">
                <a:latin typeface="Courier New" pitchFamily="49" charset="0"/>
                <a:cs typeface="Courier New" pitchFamily="49" charset="0"/>
              </a:rPr>
              <a:t>strerror</a:t>
            </a:r>
            <a:r>
              <a:rPr lang="en-US" altLang="he-IL" sz="2400" dirty="0">
                <a:latin typeface="Courier New" pitchFamily="49" charset="0"/>
                <a:cs typeface="Courier New" pitchFamily="49" charset="0"/>
              </a:rPr>
              <a:t>(</a:t>
            </a:r>
            <a:r>
              <a:rPr lang="en-US" altLang="he-IL" sz="2400" dirty="0" err="1">
                <a:latin typeface="Courier New" pitchFamily="49" charset="0"/>
                <a:cs typeface="Courier New" pitchFamily="49" charset="0"/>
              </a:rPr>
              <a:t>errno</a:t>
            </a:r>
            <a:r>
              <a:rPr lang="en-US" altLang="he-IL" sz="2400" dirty="0">
                <a:latin typeface="Courier New" pitchFamily="49" charset="0"/>
                <a:cs typeface="Courier New" pitchFamily="49" charset="0"/>
              </a:rPr>
              <a:t>));</a:t>
            </a:r>
          </a:p>
          <a:p>
            <a:pPr algn="l" rtl="0" eaLnBrk="1" hangingPunct="1">
              <a:lnSpc>
                <a:spcPct val="70000"/>
              </a:lnSpc>
              <a:buFontTx/>
              <a:buNone/>
            </a:pPr>
            <a:r>
              <a:rPr lang="en-US" altLang="he-IL" sz="2400" dirty="0">
                <a:latin typeface="Courier New" pitchFamily="49" charset="0"/>
                <a:cs typeface="Courier New" pitchFamily="49" charset="0"/>
              </a:rPr>
              <a:t>}</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39</a:t>
            </a:fld>
            <a:endParaRPr lang="he-IL" dirty="0"/>
          </a:p>
        </p:txBody>
      </p:sp>
    </p:spTree>
    <p:extLst>
      <p:ext uri="{BB962C8B-B14F-4D97-AF65-F5344CB8AC3E}">
        <p14:creationId xmlns:p14="http://schemas.microsoft.com/office/powerpoint/2010/main" val="410195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a:defRPr/>
            </a:pPr>
            <a:r>
              <a:rPr lang="en-US" altLang="he-IL" dirty="0"/>
              <a:t>Memory Hierarchy - Reminder</a:t>
            </a:r>
          </a:p>
        </p:txBody>
      </p:sp>
      <p:sp>
        <p:nvSpPr>
          <p:cNvPr id="18435" name="Rectangle 3"/>
          <p:cNvSpPr>
            <a:spLocks noGrp="1" noChangeArrowheads="1"/>
          </p:cNvSpPr>
          <p:nvPr>
            <p:ph type="body" idx="1"/>
          </p:nvPr>
        </p:nvSpPr>
        <p:spPr>
          <a:xfrm>
            <a:off x="457200" y="1484784"/>
            <a:ext cx="8382000" cy="5040560"/>
          </a:xfrm>
        </p:spPr>
        <p:txBody>
          <a:bodyPr>
            <a:normAutofit/>
          </a:bodyPr>
          <a:lstStyle/>
          <a:p>
            <a:pPr algn="l" rtl="0" eaLnBrk="1" hangingPunct="1">
              <a:lnSpc>
                <a:spcPct val="90000"/>
              </a:lnSpc>
            </a:pPr>
            <a:r>
              <a:rPr lang="en-US" altLang="he-IL" sz="2400" dirty="0">
                <a:solidFill>
                  <a:schemeClr val="accent1"/>
                </a:solidFill>
              </a:rPr>
              <a:t>Main Memory </a:t>
            </a:r>
            <a:r>
              <a:rPr lang="en-US" altLang="he-IL" sz="2400" dirty="0"/>
              <a:t>- located on chips inside the computer (outside CPU). </a:t>
            </a:r>
          </a:p>
          <a:p>
            <a:pPr algn="l" rtl="0" eaLnBrk="1" hangingPunct="1">
              <a:lnSpc>
                <a:spcPct val="90000"/>
              </a:lnSpc>
            </a:pPr>
            <a:r>
              <a:rPr lang="en-US" altLang="he-IL" sz="2400" dirty="0"/>
              <a:t>The program instructions and the processes</a:t>
            </a:r>
            <a:r>
              <a:rPr lang="ja-JP" altLang="en-US" sz="2400" dirty="0"/>
              <a:t>’</a:t>
            </a:r>
            <a:r>
              <a:rPr lang="en-US" altLang="ja-JP" sz="2400" dirty="0"/>
              <a:t> data are kept in main memory. </a:t>
            </a:r>
          </a:p>
          <a:p>
            <a:pPr algn="l" rtl="0" eaLnBrk="1" hangingPunct="1">
              <a:lnSpc>
                <a:spcPct val="90000"/>
              </a:lnSpc>
            </a:pPr>
            <a:r>
              <a:rPr lang="en-US" altLang="he-IL" sz="2400" dirty="0">
                <a:solidFill>
                  <a:schemeClr val="accent1"/>
                </a:solidFill>
              </a:rPr>
              <a:t>External Memory </a:t>
            </a:r>
            <a:r>
              <a:rPr lang="en-US" altLang="he-IL" sz="2400" dirty="0"/>
              <a:t>- disk. Information stored on a disk is not deleted when the computer turned off. </a:t>
            </a:r>
          </a:p>
          <a:p>
            <a:pPr algn="l" rtl="0" eaLnBrk="1" hangingPunct="1">
              <a:lnSpc>
                <a:spcPct val="90000"/>
              </a:lnSpc>
            </a:pPr>
            <a:r>
              <a:rPr lang="en-US" altLang="he-IL" sz="2400" dirty="0"/>
              <a:t>The main memory has less storage capacity than the hard disk. The hard disk can write and read information to and from the main memory. The access speed of main memory is much faster than a hard disk.</a:t>
            </a:r>
          </a:p>
          <a:p>
            <a:pPr algn="l" rtl="0" eaLnBrk="1" hangingPunct="1">
              <a:lnSpc>
                <a:spcPct val="90000"/>
              </a:lnSpc>
            </a:pPr>
            <a:r>
              <a:rPr lang="en-US" altLang="he-IL" sz="2400" dirty="0"/>
              <a:t>Programs are stored on the disk until they are loaded</a:t>
            </a:r>
            <a:br>
              <a:rPr lang="en-US" altLang="he-IL" sz="2400" dirty="0"/>
            </a:br>
            <a:r>
              <a:rPr lang="en-US" altLang="he-IL" sz="2400" dirty="0"/>
              <a:t>into memory, and then use the disk as both the source and destination of the information for their processing. </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4</a:t>
            </a:fld>
            <a:endParaRPr lang="he-IL" dirty="0"/>
          </a:p>
        </p:txBody>
      </p:sp>
    </p:spTree>
    <p:extLst>
      <p:ext uri="{BB962C8B-B14F-4D97-AF65-F5344CB8AC3E}">
        <p14:creationId xmlns:p14="http://schemas.microsoft.com/office/powerpoint/2010/main" val="1935828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990600" y="1828800"/>
          <a:ext cx="7086600" cy="38862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753325">
                <a:tc>
                  <a:txBody>
                    <a:bodyPr/>
                    <a:lstStyle/>
                    <a:p>
                      <a:pPr algn="ctr"/>
                      <a:r>
                        <a:rPr lang="en-US" dirty="0"/>
                        <a:t>Error</a:t>
                      </a:r>
                      <a:r>
                        <a:rPr lang="en-US" baseline="0" dirty="0"/>
                        <a:t> name</a:t>
                      </a:r>
                      <a:endParaRPr lang="en-US" dirty="0"/>
                    </a:p>
                  </a:txBody>
                  <a:tcPr anchor="ctr"/>
                </a:tc>
                <a:tc>
                  <a:txBody>
                    <a:bodyPr/>
                    <a:lstStyle/>
                    <a:p>
                      <a:pPr algn="ctr"/>
                      <a:r>
                        <a:rPr lang="en-US" dirty="0"/>
                        <a:t>Error code</a:t>
                      </a:r>
                      <a:r>
                        <a:rPr lang="en-US" baseline="0" dirty="0"/>
                        <a:t> (number)</a:t>
                      </a:r>
                      <a:endParaRPr lang="en-US" dirty="0"/>
                    </a:p>
                  </a:txBody>
                  <a:tcPr anchor="ctr"/>
                </a:tc>
                <a:tc>
                  <a:txBody>
                    <a:bodyPr/>
                    <a:lstStyle/>
                    <a:p>
                      <a:pPr algn="ctr"/>
                      <a:r>
                        <a:rPr lang="en-US"/>
                        <a:t>Message</a:t>
                      </a:r>
                    </a:p>
                  </a:txBody>
                  <a:tcPr anchor="ctr"/>
                </a:tc>
                <a:extLst>
                  <a:ext uri="{0D108BD9-81ED-4DB2-BD59-A6C34878D82A}">
                    <a16:rowId xmlns:a16="http://schemas.microsoft.com/office/drawing/2014/main" val="10000"/>
                  </a:ext>
                </a:extLst>
              </a:tr>
              <a:tr h="753325">
                <a:tc>
                  <a:txBody>
                    <a:bodyPr/>
                    <a:lstStyle/>
                    <a:p>
                      <a:pPr algn="ctr"/>
                      <a:r>
                        <a:rPr lang="en-US" sz="1800" kern="1200" dirty="0">
                          <a:solidFill>
                            <a:schemeClr val="dk1"/>
                          </a:solidFill>
                          <a:latin typeface="+mn-lt"/>
                          <a:ea typeface="+mn-ea"/>
                          <a:cs typeface="+mn-cs"/>
                        </a:rPr>
                        <a:t>ENOENT</a:t>
                      </a:r>
                      <a:endParaRPr lang="en-US" dirty="0"/>
                    </a:p>
                  </a:txBody>
                  <a:tcPr anchor="ctr"/>
                </a:tc>
                <a:tc>
                  <a:txBody>
                    <a:bodyPr/>
                    <a:lstStyle/>
                    <a:p>
                      <a:pPr algn="ctr"/>
                      <a:r>
                        <a:rPr lang="en-US" dirty="0"/>
                        <a:t>2</a:t>
                      </a:r>
                    </a:p>
                  </a:txBody>
                  <a:tcPr anchor="ctr"/>
                </a:tc>
                <a:tc>
                  <a:txBody>
                    <a:bodyPr/>
                    <a:lstStyle/>
                    <a:p>
                      <a:pPr algn="l"/>
                      <a:r>
                        <a:rPr lang="en-US" sz="1800" kern="1200">
                          <a:solidFill>
                            <a:schemeClr val="dk1"/>
                          </a:solidFill>
                          <a:latin typeface="+mn-lt"/>
                          <a:ea typeface="+mn-ea"/>
                          <a:cs typeface="+mn-cs"/>
                        </a:rPr>
                        <a:t>No such file or directory</a:t>
                      </a:r>
                      <a:endParaRPr lang="en-US"/>
                    </a:p>
                  </a:txBody>
                  <a:tcPr anchor="ctr"/>
                </a:tc>
                <a:extLst>
                  <a:ext uri="{0D108BD9-81ED-4DB2-BD59-A6C34878D82A}">
                    <a16:rowId xmlns:a16="http://schemas.microsoft.com/office/drawing/2014/main" val="10001"/>
                  </a:ext>
                </a:extLst>
              </a:tr>
              <a:tr h="753325">
                <a:tc>
                  <a:txBody>
                    <a:bodyPr/>
                    <a:lstStyle/>
                    <a:p>
                      <a:pPr algn="ctr"/>
                      <a:r>
                        <a:rPr lang="en-US" sz="1800" kern="1200" dirty="0">
                          <a:solidFill>
                            <a:schemeClr val="dk1"/>
                          </a:solidFill>
                          <a:latin typeface="+mn-lt"/>
                          <a:ea typeface="+mn-ea"/>
                          <a:cs typeface="+mn-cs"/>
                        </a:rPr>
                        <a:t>EINTR</a:t>
                      </a:r>
                      <a:endParaRPr lang="en-US" dirty="0"/>
                    </a:p>
                  </a:txBody>
                  <a:tcPr anchor="ctr"/>
                </a:tc>
                <a:tc>
                  <a:txBody>
                    <a:bodyPr/>
                    <a:lstStyle/>
                    <a:p>
                      <a:pPr algn="ctr"/>
                      <a:r>
                        <a:rPr lang="en-US"/>
                        <a:t>4</a:t>
                      </a:r>
                    </a:p>
                  </a:txBody>
                  <a:tcPr anchor="ctr"/>
                </a:tc>
                <a:tc>
                  <a:txBody>
                    <a:bodyPr/>
                    <a:lstStyle/>
                    <a:p>
                      <a:pPr algn="l"/>
                      <a:r>
                        <a:rPr lang="en-US" sz="1800" kern="1200">
                          <a:solidFill>
                            <a:schemeClr val="dk1"/>
                          </a:solidFill>
                          <a:latin typeface="+mn-lt"/>
                          <a:ea typeface="+mn-ea"/>
                          <a:cs typeface="+mn-cs"/>
                        </a:rPr>
                        <a:t>Interrupted system call</a:t>
                      </a:r>
                      <a:endParaRPr lang="en-US"/>
                    </a:p>
                  </a:txBody>
                  <a:tcPr anchor="ctr"/>
                </a:tc>
                <a:extLst>
                  <a:ext uri="{0D108BD9-81ED-4DB2-BD59-A6C34878D82A}">
                    <a16:rowId xmlns:a16="http://schemas.microsoft.com/office/drawing/2014/main" val="10002"/>
                  </a:ext>
                </a:extLst>
              </a:tr>
              <a:tr h="436450">
                <a:tc>
                  <a:txBody>
                    <a:bodyPr/>
                    <a:lstStyle/>
                    <a:p>
                      <a:pPr algn="ctr"/>
                      <a:r>
                        <a:rPr lang="en-US" sz="1800" kern="1200" dirty="0">
                          <a:solidFill>
                            <a:schemeClr val="dk1"/>
                          </a:solidFill>
                          <a:latin typeface="+mn-lt"/>
                          <a:ea typeface="+mn-ea"/>
                          <a:cs typeface="+mn-cs"/>
                        </a:rPr>
                        <a:t>EIO</a:t>
                      </a:r>
                      <a:endParaRPr lang="en-US" dirty="0"/>
                    </a:p>
                  </a:txBody>
                  <a:tcPr anchor="ctr"/>
                </a:tc>
                <a:tc>
                  <a:txBody>
                    <a:bodyPr/>
                    <a:lstStyle/>
                    <a:p>
                      <a:pPr algn="ctr"/>
                      <a:r>
                        <a:rPr lang="en-US"/>
                        <a:t>5</a:t>
                      </a:r>
                    </a:p>
                  </a:txBody>
                  <a:tcPr anchor="ctr"/>
                </a:tc>
                <a:tc>
                  <a:txBody>
                    <a:bodyPr/>
                    <a:lstStyle/>
                    <a:p>
                      <a:pPr algn="l"/>
                      <a:r>
                        <a:rPr lang="en-US" sz="1800" kern="1200">
                          <a:solidFill>
                            <a:schemeClr val="dk1"/>
                          </a:solidFill>
                          <a:latin typeface="+mn-lt"/>
                          <a:ea typeface="+mn-ea"/>
                          <a:cs typeface="+mn-cs"/>
                        </a:rPr>
                        <a:t>I/O error</a:t>
                      </a:r>
                      <a:endParaRPr lang="en-US"/>
                    </a:p>
                  </a:txBody>
                  <a:tcPr anchor="ctr"/>
                </a:tc>
                <a:extLst>
                  <a:ext uri="{0D108BD9-81ED-4DB2-BD59-A6C34878D82A}">
                    <a16:rowId xmlns:a16="http://schemas.microsoft.com/office/drawing/2014/main" val="10003"/>
                  </a:ext>
                </a:extLst>
              </a:tr>
              <a:tr h="436450">
                <a:tc>
                  <a:txBody>
                    <a:bodyPr/>
                    <a:lstStyle/>
                    <a:p>
                      <a:pPr algn="ctr"/>
                      <a:r>
                        <a:rPr lang="en-US" sz="1800" kern="1200" dirty="0">
                          <a:solidFill>
                            <a:schemeClr val="dk1"/>
                          </a:solidFill>
                          <a:latin typeface="+mn-lt"/>
                          <a:ea typeface="+mn-ea"/>
                          <a:cs typeface="+mn-cs"/>
                        </a:rPr>
                        <a:t>EACCES</a:t>
                      </a:r>
                      <a:endParaRPr lang="en-US" dirty="0"/>
                    </a:p>
                  </a:txBody>
                  <a:tcPr anchor="ctr"/>
                </a:tc>
                <a:tc>
                  <a:txBody>
                    <a:bodyPr/>
                    <a:lstStyle/>
                    <a:p>
                      <a:pPr algn="ctr"/>
                      <a:r>
                        <a:rPr lang="en-US"/>
                        <a:t>13</a:t>
                      </a:r>
                    </a:p>
                  </a:txBody>
                  <a:tcPr anchor="ctr"/>
                </a:tc>
                <a:tc>
                  <a:txBody>
                    <a:bodyPr/>
                    <a:lstStyle/>
                    <a:p>
                      <a:pPr algn="l"/>
                      <a:r>
                        <a:rPr lang="en-US" sz="1800" kern="1200">
                          <a:solidFill>
                            <a:schemeClr val="dk1"/>
                          </a:solidFill>
                          <a:latin typeface="+mn-lt"/>
                          <a:ea typeface="+mn-ea"/>
                          <a:cs typeface="+mn-cs"/>
                        </a:rPr>
                        <a:t>Permission denied</a:t>
                      </a:r>
                      <a:endParaRPr lang="en-US"/>
                    </a:p>
                  </a:txBody>
                  <a:tcPr anchor="ctr"/>
                </a:tc>
                <a:extLst>
                  <a:ext uri="{0D108BD9-81ED-4DB2-BD59-A6C34878D82A}">
                    <a16:rowId xmlns:a16="http://schemas.microsoft.com/office/drawing/2014/main" val="10004"/>
                  </a:ext>
                </a:extLst>
              </a:tr>
              <a:tr h="753325">
                <a:tc>
                  <a:txBody>
                    <a:bodyPr/>
                    <a:lstStyle/>
                    <a:p>
                      <a:pPr algn="ctr"/>
                      <a:r>
                        <a:rPr lang="en-US" sz="1800" kern="1200" dirty="0">
                          <a:solidFill>
                            <a:schemeClr val="dk1"/>
                          </a:solidFill>
                          <a:latin typeface="+mn-lt"/>
                          <a:ea typeface="+mn-ea"/>
                          <a:cs typeface="+mn-cs"/>
                        </a:rPr>
                        <a:t>EBUSY</a:t>
                      </a:r>
                      <a:endParaRPr lang="en-US" dirty="0"/>
                    </a:p>
                  </a:txBody>
                  <a:tcPr anchor="ctr"/>
                </a:tc>
                <a:tc>
                  <a:txBody>
                    <a:bodyPr/>
                    <a:lstStyle/>
                    <a:p>
                      <a:pPr algn="ctr"/>
                      <a:r>
                        <a:rPr lang="en-US"/>
                        <a:t>16</a:t>
                      </a:r>
                    </a:p>
                  </a:txBody>
                  <a:tcPr anchor="ctr"/>
                </a:tc>
                <a:tc>
                  <a:txBody>
                    <a:bodyPr/>
                    <a:lstStyle/>
                    <a:p>
                      <a:pPr algn="l"/>
                      <a:r>
                        <a:rPr lang="en-US" sz="1800" kern="1200" dirty="0">
                          <a:solidFill>
                            <a:schemeClr val="dk1"/>
                          </a:solidFill>
                          <a:latin typeface="+mn-lt"/>
                          <a:ea typeface="+mn-ea"/>
                          <a:cs typeface="+mn-cs"/>
                        </a:rPr>
                        <a:t>Device or resource busy</a:t>
                      </a:r>
                      <a:endParaRPr lang="en-US" dirty="0"/>
                    </a:p>
                  </a:txBody>
                  <a:tcPr anchor="ctr"/>
                </a:tc>
                <a:extLst>
                  <a:ext uri="{0D108BD9-81ED-4DB2-BD59-A6C34878D82A}">
                    <a16:rowId xmlns:a16="http://schemas.microsoft.com/office/drawing/2014/main" val="10005"/>
                  </a:ext>
                </a:extLst>
              </a:tr>
            </a:tbl>
          </a:graphicData>
        </a:graphic>
      </p:graphicFrame>
      <p:sp>
        <p:nvSpPr>
          <p:cNvPr id="4" name="Title 1"/>
          <p:cNvSpPr txBox="1">
            <a:spLocks/>
          </p:cNvSpPr>
          <p:nvPr/>
        </p:nvSpPr>
        <p:spPr bwMode="auto">
          <a:xfrm>
            <a:off x="457200" y="274638"/>
            <a:ext cx="8305800" cy="868362"/>
          </a:xfrm>
          <a:prstGeom prst="rect">
            <a:avLst/>
          </a:prstGeom>
          <a:noFill/>
          <a:ln w="9525">
            <a:noFill/>
            <a:miter lim="800000"/>
            <a:headEnd/>
            <a:tailEnd/>
          </a:ln>
        </p:spPr>
        <p:txBody>
          <a:bodyPr anchor="ct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rtl="0">
              <a:defRPr/>
            </a:pPr>
            <a:r>
              <a:rPr lang="en-US" altLang="he-IL" sz="4400" dirty="0">
                <a:solidFill>
                  <a:srgbClr val="660066"/>
                </a:solidFill>
                <a:effectLst>
                  <a:outerShdw blurRad="38100" dist="38100" dir="2700000" algn="tl">
                    <a:srgbClr val="C0C0C0"/>
                  </a:outerShdw>
                </a:effectLst>
                <a:latin typeface="Copperplate Gothic Bold" pitchFamily="34" charset="0"/>
                <a:ea typeface="Copperplate Gothic Bold" pitchFamily="34" charset="0"/>
                <a:cs typeface="+mn-cs"/>
              </a:rPr>
              <a:t>Some Possible Values:</a:t>
            </a:r>
          </a:p>
        </p:txBody>
      </p:sp>
      <p:sp>
        <p:nvSpPr>
          <p:cNvPr id="5"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40</a:t>
            </a:fld>
            <a:endParaRPr lang="he-IL" dirty="0"/>
          </a:p>
        </p:txBody>
      </p:sp>
    </p:spTree>
    <p:extLst>
      <p:ext uri="{BB962C8B-B14F-4D97-AF65-F5344CB8AC3E}">
        <p14:creationId xmlns:p14="http://schemas.microsoft.com/office/powerpoint/2010/main" val="2087547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5" y="476672"/>
            <a:ext cx="8136904"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200" dirty="0">
                <a:solidFill>
                  <a:srgbClr val="F07F09"/>
                </a:solidFill>
              </a:rPr>
              <a:t>Working with System Calls</a:t>
            </a:r>
          </a:p>
        </p:txBody>
      </p:sp>
      <p:sp>
        <p:nvSpPr>
          <p:cNvPr id="4" name="Slide Number Placeholder 2"/>
          <p:cNvSpPr>
            <a:spLocks noGrp="1"/>
          </p:cNvSpPr>
          <p:nvPr>
            <p:ph type="sldNum" sz="quarter" idx="12"/>
          </p:nvPr>
        </p:nvSpPr>
        <p:spPr>
          <a:xfrm>
            <a:off x="4307397" y="2204864"/>
            <a:ext cx="457200" cy="441325"/>
          </a:xfrm>
        </p:spPr>
        <p:txBody>
          <a:bodyPr/>
          <a:lstStyle/>
          <a:p>
            <a:fld id="{C43106FE-B5C1-4178-9D59-A2AB4339CB1E}" type="slidenum">
              <a:rPr lang="he-IL" smtClean="0"/>
              <a:t>41</a:t>
            </a:fld>
            <a:endParaRPr lang="he-IL" dirty="0"/>
          </a:p>
        </p:txBody>
      </p:sp>
    </p:spTree>
    <p:extLst>
      <p:ext uri="{BB962C8B-B14F-4D97-AF65-F5344CB8AC3E}">
        <p14:creationId xmlns:p14="http://schemas.microsoft.com/office/powerpoint/2010/main" val="2332071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“man” Command</a:t>
            </a:r>
          </a:p>
        </p:txBody>
      </p:sp>
      <p:sp>
        <p:nvSpPr>
          <p:cNvPr id="3" name="Slide Number Placeholder 2"/>
          <p:cNvSpPr>
            <a:spLocks noGrp="1"/>
          </p:cNvSpPr>
          <p:nvPr>
            <p:ph type="sldNum" sz="quarter" idx="12"/>
          </p:nvPr>
        </p:nvSpPr>
        <p:spPr/>
        <p:txBody>
          <a:bodyPr/>
          <a:lstStyle/>
          <a:p>
            <a:fld id="{C43106FE-B5C1-4178-9D59-A2AB4339CB1E}" type="slidenum">
              <a:rPr lang="he-IL" smtClean="0"/>
              <a:t>42</a:t>
            </a:fld>
            <a:endParaRPr lang="he-IL"/>
          </a:p>
        </p:txBody>
      </p:sp>
      <p:sp>
        <p:nvSpPr>
          <p:cNvPr id="4" name="Content Placeholder 3"/>
          <p:cNvSpPr>
            <a:spLocks noGrp="1"/>
          </p:cNvSpPr>
          <p:nvPr>
            <p:ph sz="quarter" idx="1"/>
          </p:nvPr>
        </p:nvSpPr>
        <p:spPr>
          <a:xfrm>
            <a:off x="251520" y="1527048"/>
            <a:ext cx="8712968" cy="4572000"/>
          </a:xfrm>
        </p:spPr>
        <p:txBody>
          <a:bodyPr>
            <a:normAutofit/>
          </a:bodyPr>
          <a:lstStyle/>
          <a:p>
            <a:pPr algn="l" rtl="0"/>
            <a:r>
              <a:rPr lang="en-US" dirty="0"/>
              <a:t>An interface to a reference manuals</a:t>
            </a:r>
            <a:br>
              <a:rPr lang="en-US" dirty="0"/>
            </a:br>
            <a:endParaRPr lang="en-US" dirty="0"/>
          </a:p>
          <a:p>
            <a:pPr algn="l" rtl="0"/>
            <a:r>
              <a:rPr lang="en-US" dirty="0"/>
              <a:t>Divided into categories, the first three are: (provided by "man man")</a:t>
            </a:r>
          </a:p>
          <a:p>
            <a:pPr lvl="1" algn="l" rtl="0"/>
            <a:r>
              <a:rPr lang="en-US" dirty="0"/>
              <a:t>Man 1 - Executable programs or shell commands</a:t>
            </a:r>
          </a:p>
          <a:p>
            <a:pPr lvl="1" algn="l" rtl="0"/>
            <a:r>
              <a:rPr lang="en-US" dirty="0"/>
              <a:t>Man 2 - System calls (functions provided by the kernel)</a:t>
            </a:r>
          </a:p>
          <a:p>
            <a:pPr lvl="1" algn="l" rtl="0"/>
            <a:r>
              <a:rPr lang="en-US" dirty="0"/>
              <a:t>Man 3 – C Library calls (functions within program libraries)</a:t>
            </a:r>
          </a:p>
        </p:txBody>
      </p:sp>
    </p:spTree>
    <p:extLst>
      <p:ext uri="{BB962C8B-B14F-4D97-AF65-F5344CB8AC3E}">
        <p14:creationId xmlns:p14="http://schemas.microsoft.com/office/powerpoint/2010/main" val="3620128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Example: “man 1 </a:t>
            </a:r>
            <a:r>
              <a:rPr lang="en-US" dirty="0" err="1">
                <a:effectLst>
                  <a:outerShdw blurRad="38100" dist="38100" dir="2700000" algn="tl">
                    <a:srgbClr val="000000">
                      <a:alpha val="43137"/>
                    </a:srgbClr>
                  </a:outerShdw>
                </a:effectLst>
              </a:rPr>
              <a:t>mkdir</a:t>
            </a:r>
            <a:r>
              <a:rPr lang="en-US"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fld id="{C43106FE-B5C1-4178-9D59-A2AB4339CB1E}" type="slidenum">
              <a:rPr lang="he-IL" smtClean="0"/>
              <a:t>43</a:t>
            </a:fld>
            <a:endParaRPr lang="he-IL" dirty="0"/>
          </a:p>
        </p:txBody>
      </p:sp>
      <p:pic>
        <p:nvPicPr>
          <p:cNvPr id="1026" name="Picture 2" descr="C:\Users\nzakay\Pictures\Picasa\Exports\.temp\Fullscreen capture 1322014 94648 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56791"/>
            <a:ext cx="7776864" cy="472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701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Example: “man 2 </a:t>
            </a:r>
            <a:r>
              <a:rPr lang="en-US" dirty="0" err="1">
                <a:effectLst>
                  <a:outerShdw blurRad="38100" dist="38100" dir="2700000" algn="tl">
                    <a:srgbClr val="000000">
                      <a:alpha val="43137"/>
                    </a:srgbClr>
                  </a:outerShdw>
                </a:effectLst>
              </a:rPr>
              <a:t>mkdir</a:t>
            </a:r>
            <a:r>
              <a:rPr lang="en-US" dirty="0">
                <a:effectLst>
                  <a:outerShdw blurRad="38100" dist="38100" dir="2700000" algn="tl">
                    <a:srgbClr val="000000">
                      <a:alpha val="43137"/>
                    </a:srgbClr>
                  </a:outerShdw>
                </a:effectLst>
              </a:rPr>
              <a:t>”</a:t>
            </a:r>
            <a:endParaRPr lang="en-US" dirty="0"/>
          </a:p>
        </p:txBody>
      </p:sp>
      <p:sp>
        <p:nvSpPr>
          <p:cNvPr id="3" name="Slide Number Placeholder 2"/>
          <p:cNvSpPr>
            <a:spLocks noGrp="1"/>
          </p:cNvSpPr>
          <p:nvPr>
            <p:ph type="sldNum" sz="quarter" idx="12"/>
          </p:nvPr>
        </p:nvSpPr>
        <p:spPr/>
        <p:txBody>
          <a:bodyPr/>
          <a:lstStyle/>
          <a:p>
            <a:fld id="{C43106FE-B5C1-4178-9D59-A2AB4339CB1E}" type="slidenum">
              <a:rPr lang="he-IL" smtClean="0"/>
              <a:t>44</a:t>
            </a:fld>
            <a:endParaRPr lang="he-IL"/>
          </a:p>
        </p:txBody>
      </p:sp>
      <p:pic>
        <p:nvPicPr>
          <p:cNvPr id="2050" name="Picture 2" descr="C:\Users\nzakay\Pictures\Picasa\Exports\makeDir2\Fullscreen capture 1322014 94558 PM.jp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83568" y="1556792"/>
            <a:ext cx="7700879" cy="463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701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43106FE-B5C1-4178-9D59-A2AB4339CB1E}" type="slidenum">
              <a:rPr lang="he-IL" smtClean="0"/>
              <a:t>45</a:t>
            </a:fld>
            <a:endParaRPr lang="he-IL" dirty="0"/>
          </a:p>
        </p:txBody>
      </p:sp>
      <p:sp>
        <p:nvSpPr>
          <p:cNvPr id="4" name="Title 3"/>
          <p:cNvSpPr>
            <a:spLocks noGrp="1"/>
          </p:cNvSpPr>
          <p:nvPr>
            <p:ph type="ctrTitle"/>
          </p:nvPr>
        </p:nvSpPr>
        <p:spPr>
          <a:xfrm>
            <a:off x="685800" y="381000"/>
            <a:ext cx="7772400" cy="1319808"/>
          </a:xfrm>
        </p:spPr>
        <p:txBody>
          <a:bodyPr>
            <a:normAutofit/>
          </a:bodyPr>
          <a:lstStyle/>
          <a:p>
            <a:r>
              <a:rPr lang="en-US" sz="5000" b="1" dirty="0"/>
              <a:t>Q &amp; A</a:t>
            </a:r>
          </a:p>
        </p:txBody>
      </p:sp>
    </p:spTree>
    <p:extLst>
      <p:ext uri="{BB962C8B-B14F-4D97-AF65-F5344CB8AC3E}">
        <p14:creationId xmlns:p14="http://schemas.microsoft.com/office/powerpoint/2010/main" val="1822522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normAutofit fontScale="90000"/>
          </a:bodyPr>
          <a:lstStyle/>
          <a:p>
            <a:pPr>
              <a:defRPr/>
            </a:pPr>
            <a:r>
              <a:rPr lang="en-US" b="1" dirty="0">
                <a:effectLst>
                  <a:outerShdw blurRad="38100" dist="38100" dir="2700000" algn="tl">
                    <a:srgbClr val="000000">
                      <a:alpha val="43137"/>
                    </a:srgbClr>
                  </a:outerShdw>
                </a:effectLst>
              </a:rPr>
              <a:t>Internal Interrupts </a:t>
            </a:r>
            <a:r>
              <a:rPr lang="en-US" altLang="he-IL" b="1" dirty="0">
                <a:effectLst>
                  <a:outerShdw blurRad="38100" dist="38100" dir="2700000" algn="tl">
                    <a:srgbClr val="C0C0C0"/>
                  </a:outerShdw>
                </a:effectLst>
              </a:rPr>
              <a:t>- Page Fault Example</a:t>
            </a:r>
          </a:p>
        </p:txBody>
      </p:sp>
      <p:sp>
        <p:nvSpPr>
          <p:cNvPr id="40963" name="Rectangle 3"/>
          <p:cNvSpPr>
            <a:spLocks noGrp="1" noChangeArrowheads="1"/>
          </p:cNvSpPr>
          <p:nvPr>
            <p:ph type="body" idx="1"/>
          </p:nvPr>
        </p:nvSpPr>
        <p:spPr/>
        <p:txBody>
          <a:bodyPr/>
          <a:lstStyle/>
          <a:p>
            <a:pPr algn="l" rtl="0" eaLnBrk="1" hangingPunct="1">
              <a:lnSpc>
                <a:spcPct val="90000"/>
              </a:lnSpc>
            </a:pPr>
            <a:r>
              <a:rPr lang="en-US" altLang="he-IL" dirty="0"/>
              <a:t>A program requests data that is not currently in real memory. </a:t>
            </a:r>
          </a:p>
          <a:p>
            <a:pPr algn="l" rtl="0" eaLnBrk="1" hangingPunct="1">
              <a:lnSpc>
                <a:spcPct val="90000"/>
              </a:lnSpc>
            </a:pPr>
            <a:endParaRPr lang="en-US" altLang="he-IL" dirty="0"/>
          </a:p>
          <a:p>
            <a:pPr algn="l" rtl="0" eaLnBrk="1" hangingPunct="1">
              <a:lnSpc>
                <a:spcPct val="90000"/>
              </a:lnSpc>
            </a:pPr>
            <a:r>
              <a:rPr lang="en-US" altLang="he-IL" dirty="0"/>
              <a:t>An exception triggers the operating system to fetch the data from the disk and load it into main memory.</a:t>
            </a:r>
          </a:p>
          <a:p>
            <a:pPr algn="l" rtl="0" eaLnBrk="1" hangingPunct="1">
              <a:lnSpc>
                <a:spcPct val="90000"/>
              </a:lnSpc>
            </a:pPr>
            <a:endParaRPr lang="en-US" altLang="he-IL" dirty="0"/>
          </a:p>
          <a:p>
            <a:pPr algn="l" rtl="0" eaLnBrk="1" hangingPunct="1">
              <a:lnSpc>
                <a:spcPct val="90000"/>
              </a:lnSpc>
            </a:pPr>
            <a:r>
              <a:rPr lang="en-US" altLang="he-IL" dirty="0"/>
              <a:t>The program gets its data without even knowing that an exception has occurred.</a:t>
            </a:r>
          </a:p>
          <a:p>
            <a:pPr algn="l" rtl="0" eaLnBrk="1" hangingPunct="1">
              <a:lnSpc>
                <a:spcPct val="90000"/>
              </a:lnSpc>
            </a:pPr>
            <a:endParaRPr lang="en-US" altLang="he-IL" dirty="0"/>
          </a:p>
          <a:p>
            <a:pPr algn="l" rtl="0" eaLnBrk="1" hangingPunct="1">
              <a:lnSpc>
                <a:spcPct val="90000"/>
              </a:lnSpc>
            </a:pPr>
            <a:r>
              <a:rPr lang="en-US" altLang="he-IL" dirty="0"/>
              <a:t>The program continue with the </a:t>
            </a:r>
            <a:r>
              <a:rPr lang="en-US" altLang="he-IL" i="1" dirty="0"/>
              <a:t>same</a:t>
            </a:r>
            <a:r>
              <a:rPr lang="en-US" altLang="he-IL" dirty="0"/>
              <a:t> instruction.</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46</a:t>
            </a:fld>
            <a:endParaRPr lang="he-IL" dirty="0"/>
          </a:p>
        </p:txBody>
      </p:sp>
    </p:spTree>
    <p:extLst>
      <p:ext uri="{BB962C8B-B14F-4D97-AF65-F5344CB8AC3E}">
        <p14:creationId xmlns:p14="http://schemas.microsoft.com/office/powerpoint/2010/main" val="14345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r>
              <a:rPr lang="en-US" dirty="0"/>
              <a:t>Approach 1</a:t>
            </a:r>
          </a:p>
        </p:txBody>
      </p:sp>
      <p:sp>
        <p:nvSpPr>
          <p:cNvPr id="8" name="Text Placeholder 7"/>
          <p:cNvSpPr>
            <a:spLocks noGrp="1"/>
          </p:cNvSpPr>
          <p:nvPr>
            <p:ph type="body" sz="half" idx="3"/>
          </p:nvPr>
        </p:nvSpPr>
        <p:spPr/>
        <p:txBody>
          <a:bodyPr/>
          <a:lstStyle/>
          <a:p>
            <a:pPr algn="ctr"/>
            <a:r>
              <a:rPr lang="en-US" dirty="0"/>
              <a:t>Approach2</a:t>
            </a:r>
          </a:p>
        </p:txBody>
      </p:sp>
      <p:sp>
        <p:nvSpPr>
          <p:cNvPr id="7" name="Content Placeholder 6"/>
          <p:cNvSpPr>
            <a:spLocks noGrp="1"/>
          </p:cNvSpPr>
          <p:nvPr>
            <p:ph sz="quarter" idx="2"/>
          </p:nvPr>
        </p:nvSpPr>
        <p:spPr/>
        <p:txBody>
          <a:bodyPr>
            <a:normAutofit/>
          </a:bodyPr>
          <a:lstStyle/>
          <a:p>
            <a:pPr marL="0" indent="0" algn="l" rtl="0">
              <a:buNone/>
            </a:pPr>
            <a:r>
              <a:rPr lang="en-US" sz="2000" dirty="0"/>
              <a:t>for (h=0; h&lt;height; ++h){</a:t>
            </a:r>
          </a:p>
          <a:p>
            <a:pPr marL="0" indent="0" algn="l" rtl="0">
              <a:buNone/>
            </a:pPr>
            <a:r>
              <a:rPr lang="en-US" sz="2000" dirty="0"/>
              <a:t>    for (w=0; w&lt;width; ++w){</a:t>
            </a:r>
          </a:p>
          <a:p>
            <a:pPr marL="0" indent="0" algn="l" rtl="0">
              <a:buNone/>
            </a:pPr>
            <a:r>
              <a:rPr lang="en-US" sz="2000" dirty="0"/>
              <a:t>        </a:t>
            </a:r>
            <a:r>
              <a:rPr lang="en-US" sz="2000" dirty="0" err="1"/>
              <a:t>img</a:t>
            </a:r>
            <a:r>
              <a:rPr lang="en-US" sz="2000" dirty="0"/>
              <a:t>[h][w] = 0;</a:t>
            </a:r>
          </a:p>
          <a:p>
            <a:pPr marL="0" indent="0" algn="l" rtl="0">
              <a:buNone/>
            </a:pPr>
            <a:r>
              <a:rPr lang="en-US" sz="2000" dirty="0"/>
              <a:t>    }</a:t>
            </a:r>
          </a:p>
          <a:p>
            <a:pPr marL="0" indent="0" algn="l" rtl="0">
              <a:buNone/>
            </a:pPr>
            <a:r>
              <a:rPr lang="en-US" sz="2000" dirty="0"/>
              <a:t>}</a:t>
            </a:r>
          </a:p>
        </p:txBody>
      </p:sp>
      <p:sp>
        <p:nvSpPr>
          <p:cNvPr id="9" name="Content Placeholder 8"/>
          <p:cNvSpPr>
            <a:spLocks noGrp="1"/>
          </p:cNvSpPr>
          <p:nvPr>
            <p:ph sz="quarter" idx="4"/>
          </p:nvPr>
        </p:nvSpPr>
        <p:spPr/>
        <p:txBody>
          <a:bodyPr>
            <a:normAutofit/>
          </a:bodyPr>
          <a:lstStyle/>
          <a:p>
            <a:pPr marL="0" indent="0" algn="l" rtl="0">
              <a:buNone/>
            </a:pPr>
            <a:r>
              <a:rPr lang="en-US" sz="2000" dirty="0"/>
              <a:t>for (w=0; w&lt;width; ++w){</a:t>
            </a:r>
          </a:p>
          <a:p>
            <a:pPr marL="0" indent="0" algn="l" rtl="0">
              <a:buNone/>
            </a:pPr>
            <a:r>
              <a:rPr lang="en-US" sz="2000" dirty="0"/>
              <a:t>    for (h=0; h&lt;height; ++h){</a:t>
            </a:r>
          </a:p>
          <a:p>
            <a:pPr marL="0" indent="0" algn="l" rtl="0">
              <a:buNone/>
            </a:pPr>
            <a:r>
              <a:rPr lang="en-US" sz="2000" dirty="0"/>
              <a:t>        </a:t>
            </a:r>
            <a:r>
              <a:rPr lang="en-US" sz="2000" dirty="0" err="1"/>
              <a:t>img</a:t>
            </a:r>
            <a:r>
              <a:rPr lang="en-US" sz="2000" dirty="0"/>
              <a:t>[h][w] = 0;</a:t>
            </a:r>
          </a:p>
          <a:p>
            <a:pPr marL="0" indent="0" algn="l" rtl="0">
              <a:buNone/>
            </a:pPr>
            <a:r>
              <a:rPr lang="en-US" sz="2000" dirty="0"/>
              <a:t>    }</a:t>
            </a:r>
          </a:p>
          <a:p>
            <a:pPr marL="0" indent="0" algn="l" rtl="0">
              <a:buNone/>
            </a:pPr>
            <a:r>
              <a:rPr lang="en-US" sz="2000" dirty="0"/>
              <a:t>}</a:t>
            </a:r>
          </a:p>
          <a:p>
            <a:pPr marL="0" indent="0" algn="l" rtl="0">
              <a:buNone/>
            </a:pPr>
            <a:endParaRPr lang="en-US" sz="2000" dirty="0"/>
          </a:p>
        </p:txBody>
      </p:sp>
      <p:sp>
        <p:nvSpPr>
          <p:cNvPr id="3" name="Slide Number Placeholder 2"/>
          <p:cNvSpPr>
            <a:spLocks noGrp="1"/>
          </p:cNvSpPr>
          <p:nvPr>
            <p:ph type="sldNum" sz="quarter" idx="12"/>
          </p:nvPr>
        </p:nvSpPr>
        <p:spPr/>
        <p:txBody>
          <a:bodyPr/>
          <a:lstStyle/>
          <a:p>
            <a:fld id="{C43106FE-B5C1-4178-9D59-A2AB4339CB1E}" type="slidenum">
              <a:rPr lang="he-IL" smtClean="0"/>
              <a:t>5</a:t>
            </a:fld>
            <a:endParaRPr lang="he-IL"/>
          </a:p>
        </p:txBody>
      </p:sp>
      <p:sp>
        <p:nvSpPr>
          <p:cNvPr id="2" name="Title 1"/>
          <p:cNvSpPr>
            <a:spLocks noGrp="1"/>
          </p:cNvSpPr>
          <p:nvPr>
            <p:ph type="title"/>
          </p:nvPr>
        </p:nvSpPr>
        <p:spPr>
          <a:xfrm>
            <a:off x="304800" y="331766"/>
            <a:ext cx="8534400" cy="758952"/>
          </a:xfrm>
        </p:spPr>
        <p:txBody>
          <a:bodyPr>
            <a:normAutofit fontScale="90000"/>
          </a:bodyPr>
          <a:lstStyle/>
          <a:p>
            <a:r>
              <a:rPr lang="en-US" dirty="0"/>
              <a:t>The Differences between OS and DAST 1:</a:t>
            </a:r>
            <a:br>
              <a:rPr lang="en-US" dirty="0"/>
            </a:br>
            <a:r>
              <a:rPr lang="en-US" dirty="0"/>
              <a:t>Accessing an Image</a:t>
            </a:r>
          </a:p>
        </p:txBody>
      </p:sp>
      <p:sp>
        <p:nvSpPr>
          <p:cNvPr id="10" name="Rectangle 9"/>
          <p:cNvSpPr/>
          <p:nvPr/>
        </p:nvSpPr>
        <p:spPr>
          <a:xfrm>
            <a:off x="1475656" y="4941168"/>
            <a:ext cx="583264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approach is better? </a:t>
            </a:r>
            <a:br>
              <a:rPr lang="en-US" dirty="0"/>
            </a:br>
            <a:r>
              <a:rPr lang="en-US" dirty="0"/>
              <a:t>And Why?</a:t>
            </a:r>
          </a:p>
        </p:txBody>
      </p:sp>
    </p:spTree>
    <p:extLst>
      <p:ext uri="{BB962C8B-B14F-4D97-AF65-F5344CB8AC3E}">
        <p14:creationId xmlns:p14="http://schemas.microsoft.com/office/powerpoint/2010/main" val="376976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88" y="359008"/>
            <a:ext cx="8534400" cy="758952"/>
          </a:xfrm>
        </p:spPr>
        <p:txBody>
          <a:bodyPr>
            <a:normAutofit fontScale="90000"/>
          </a:bodyPr>
          <a:lstStyle/>
          <a:p>
            <a:r>
              <a:rPr lang="en-US" dirty="0"/>
              <a:t>The Differences between OS and DAST 2:</a:t>
            </a:r>
            <a:br>
              <a:rPr lang="en-US" dirty="0"/>
            </a:br>
            <a:r>
              <a:rPr lang="en-US" dirty="0"/>
              <a:t>Searching for an element in different DSs</a:t>
            </a:r>
          </a:p>
        </p:txBody>
      </p:sp>
      <p:sp>
        <p:nvSpPr>
          <p:cNvPr id="3" name="Slide Number Placeholder 2"/>
          <p:cNvSpPr>
            <a:spLocks noGrp="1"/>
          </p:cNvSpPr>
          <p:nvPr>
            <p:ph type="sldNum" sz="quarter" idx="12"/>
          </p:nvPr>
        </p:nvSpPr>
        <p:spPr/>
        <p:txBody>
          <a:bodyPr/>
          <a:lstStyle/>
          <a:p>
            <a:fld id="{C43106FE-B5C1-4178-9D59-A2AB4339CB1E}" type="slidenum">
              <a:rPr lang="he-IL" smtClean="0"/>
              <a:t>6</a:t>
            </a:fld>
            <a:endParaRPr lang="he-IL"/>
          </a:p>
        </p:txBody>
      </p:sp>
      <p:pic>
        <p:nvPicPr>
          <p:cNvPr id="5" name="Content Placeholder 4"/>
          <p:cNvPicPr>
            <a:picLocks noGrp="1" noChangeAspect="1"/>
          </p:cNvPicPr>
          <p:nvPr>
            <p:ph sz="quarter" idx="1"/>
          </p:nvPr>
        </p:nvPicPr>
        <p:blipFill>
          <a:blip r:embed="rId2"/>
          <a:stretch>
            <a:fillRect/>
          </a:stretch>
        </p:blipFill>
        <p:spPr>
          <a:xfrm>
            <a:off x="857163" y="1527175"/>
            <a:ext cx="7393161" cy="4572000"/>
          </a:xfrm>
          <a:prstGeom prst="rect">
            <a:avLst/>
          </a:prstGeom>
        </p:spPr>
      </p:pic>
    </p:spTree>
    <p:extLst>
      <p:ext uri="{BB962C8B-B14F-4D97-AF65-F5344CB8AC3E}">
        <p14:creationId xmlns:p14="http://schemas.microsoft.com/office/powerpoint/2010/main" val="82637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5576" y="476672"/>
            <a:ext cx="7560840" cy="1580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8435" name="Rectangle 2"/>
          <p:cNvSpPr>
            <a:spLocks noGrp="1" noChangeArrowheads="1"/>
          </p:cNvSpPr>
          <p:nvPr>
            <p:ph type="ctrTitle"/>
          </p:nvPr>
        </p:nvSpPr>
        <p:spPr>
          <a:xfrm>
            <a:off x="539552" y="764704"/>
            <a:ext cx="8208912" cy="1008112"/>
          </a:xfrm>
        </p:spPr>
        <p:txBody>
          <a:bodyPr>
            <a:normAutofit/>
          </a:bodyPr>
          <a:lstStyle/>
          <a:p>
            <a:pPr>
              <a:defRPr/>
            </a:pPr>
            <a:r>
              <a:rPr lang="en-US" altLang="he-IL" b="1" dirty="0">
                <a:effectLst>
                  <a:outerShdw blurRad="38100" dist="38100" dir="2700000" algn="tl">
                    <a:srgbClr val="C0C0C0"/>
                  </a:outerShdw>
                </a:effectLst>
              </a:rPr>
              <a:t>User Mode and Kernel Mode</a:t>
            </a:r>
          </a:p>
        </p:txBody>
      </p:sp>
      <p:sp>
        <p:nvSpPr>
          <p:cNvPr id="6" name="Slide Number Placeholder 2"/>
          <p:cNvSpPr>
            <a:spLocks noGrp="1"/>
          </p:cNvSpPr>
          <p:nvPr>
            <p:ph type="sldNum" sz="quarter" idx="12"/>
          </p:nvPr>
        </p:nvSpPr>
        <p:spPr>
          <a:xfrm>
            <a:off x="4343400" y="2204864"/>
            <a:ext cx="457200" cy="441325"/>
          </a:xfrm>
        </p:spPr>
        <p:txBody>
          <a:bodyPr/>
          <a:lstStyle/>
          <a:p>
            <a:fld id="{C43106FE-B5C1-4178-9D59-A2AB4339CB1E}" type="slidenum">
              <a:rPr lang="he-IL" smtClean="0"/>
              <a:t>7</a:t>
            </a:fld>
            <a:endParaRPr lang="he-IL" dirty="0"/>
          </a:p>
        </p:txBody>
      </p:sp>
    </p:spTree>
    <p:extLst>
      <p:ext uri="{BB962C8B-B14F-4D97-AF65-F5344CB8AC3E}">
        <p14:creationId xmlns:p14="http://schemas.microsoft.com/office/powerpoint/2010/main" val="243173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defRPr/>
            </a:pPr>
            <a:r>
              <a:rPr lang="en-US" altLang="he-IL" b="1" dirty="0">
                <a:solidFill>
                  <a:schemeClr val="accent3"/>
                </a:solidFill>
                <a:effectLst>
                  <a:outerShdw blurRad="38100" dist="38100" dir="2700000" algn="tl">
                    <a:srgbClr val="C0C0C0"/>
                  </a:outerShdw>
                </a:effectLst>
              </a:rPr>
              <a:t>Definitions: process &amp; IO</a:t>
            </a:r>
          </a:p>
        </p:txBody>
      </p:sp>
      <p:sp>
        <p:nvSpPr>
          <p:cNvPr id="21507" name="Rectangle 3"/>
          <p:cNvSpPr>
            <a:spLocks noGrp="1" noChangeArrowheads="1"/>
          </p:cNvSpPr>
          <p:nvPr>
            <p:ph type="body" idx="1"/>
          </p:nvPr>
        </p:nvSpPr>
        <p:spPr/>
        <p:txBody>
          <a:bodyPr anchor="ctr">
            <a:normAutofit/>
          </a:bodyPr>
          <a:lstStyle/>
          <a:p>
            <a:pPr algn="l" rtl="0">
              <a:lnSpc>
                <a:spcPct val="90000"/>
              </a:lnSpc>
            </a:pPr>
            <a:r>
              <a:rPr lang="en-US" altLang="he-IL" dirty="0"/>
              <a:t>A </a:t>
            </a:r>
            <a:r>
              <a:rPr lang="en-US" altLang="he-IL" b="1" i="1" dirty="0">
                <a:solidFill>
                  <a:schemeClr val="accent1"/>
                </a:solidFill>
              </a:rPr>
              <a:t>program</a:t>
            </a:r>
            <a:r>
              <a:rPr lang="en-US" altLang="he-IL" dirty="0"/>
              <a:t> is an executable file</a:t>
            </a:r>
          </a:p>
          <a:p>
            <a:pPr algn="l" rtl="0">
              <a:lnSpc>
                <a:spcPct val="90000"/>
              </a:lnSpc>
            </a:pPr>
            <a:endParaRPr lang="en-US" altLang="he-IL" dirty="0"/>
          </a:p>
          <a:p>
            <a:pPr algn="l" rtl="0">
              <a:lnSpc>
                <a:spcPct val="90000"/>
              </a:lnSpc>
            </a:pPr>
            <a:r>
              <a:rPr lang="en-US" altLang="he-IL" dirty="0"/>
              <a:t>A </a:t>
            </a:r>
            <a:r>
              <a:rPr lang="en-US" altLang="he-IL" b="1" i="1" dirty="0">
                <a:solidFill>
                  <a:schemeClr val="accent1"/>
                </a:solidFill>
              </a:rPr>
              <a:t>process</a:t>
            </a:r>
            <a:r>
              <a:rPr lang="en-US" altLang="he-IL" dirty="0">
                <a:solidFill>
                  <a:schemeClr val="accent1"/>
                </a:solidFill>
              </a:rPr>
              <a:t> </a:t>
            </a:r>
            <a:r>
              <a:rPr lang="en-US" altLang="he-IL" dirty="0"/>
              <a:t>is an executing </a:t>
            </a:r>
            <a:r>
              <a:rPr lang="en-US" altLang="he-IL" dirty="0">
                <a:solidFill>
                  <a:schemeClr val="accent1"/>
                </a:solidFill>
              </a:rPr>
              <a:t>instance</a:t>
            </a:r>
            <a:r>
              <a:rPr lang="en-US" altLang="he-IL" dirty="0"/>
              <a:t> of a program. </a:t>
            </a:r>
          </a:p>
          <a:p>
            <a:pPr lvl="1" algn="l" rtl="0">
              <a:lnSpc>
                <a:spcPct val="90000"/>
              </a:lnSpc>
            </a:pPr>
            <a:r>
              <a:rPr lang="en-US" altLang="he-IL" dirty="0"/>
              <a:t>An </a:t>
            </a:r>
            <a:r>
              <a:rPr lang="en-US" altLang="he-IL" i="1" dirty="0">
                <a:solidFill>
                  <a:schemeClr val="accent1"/>
                </a:solidFill>
              </a:rPr>
              <a:t>active</a:t>
            </a:r>
            <a:r>
              <a:rPr lang="en-US" altLang="he-IL" dirty="0">
                <a:solidFill>
                  <a:schemeClr val="accent1"/>
                </a:solidFill>
              </a:rPr>
              <a:t> process </a:t>
            </a:r>
            <a:r>
              <a:rPr lang="en-US" altLang="he-IL" dirty="0"/>
              <a:t>is a process that is currently advancing in the CPU (while other processes are waiting in memory for their turns to use the CPU). </a:t>
            </a:r>
          </a:p>
          <a:p>
            <a:pPr lvl="1" algn="l" rtl="0">
              <a:lnSpc>
                <a:spcPct val="90000"/>
              </a:lnSpc>
            </a:pPr>
            <a:endParaRPr lang="en-US" altLang="he-IL" dirty="0"/>
          </a:p>
          <a:p>
            <a:pPr algn="l" rtl="0" eaLnBrk="1" hangingPunct="1">
              <a:lnSpc>
                <a:spcPct val="90000"/>
              </a:lnSpc>
            </a:pPr>
            <a:r>
              <a:rPr lang="en-US" altLang="he-IL" dirty="0" err="1">
                <a:solidFill>
                  <a:schemeClr val="accent1"/>
                </a:solidFill>
              </a:rPr>
              <a:t>Input/Output</a:t>
            </a:r>
            <a:r>
              <a:rPr lang="en-US" altLang="he-IL" dirty="0">
                <a:solidFill>
                  <a:schemeClr val="accent1"/>
                </a:solidFill>
              </a:rPr>
              <a:t> (I/O) </a:t>
            </a:r>
            <a:r>
              <a:rPr lang="en-US" altLang="he-IL" dirty="0"/>
              <a:t>is the collection of all programs, operations or devices that transfer data to or from a peripheral device (such as disk drives, keyboards, mice, printers and screens).</a:t>
            </a:r>
          </a:p>
          <a:p>
            <a:pPr algn="l" rtl="0" eaLnBrk="1" hangingPunct="1"/>
            <a:endParaRPr lang="en-US" altLang="he-IL" dirty="0"/>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8</a:t>
            </a:fld>
            <a:endParaRPr lang="he-IL" dirty="0"/>
          </a:p>
        </p:txBody>
      </p:sp>
    </p:spTree>
    <p:extLst>
      <p:ext uri="{BB962C8B-B14F-4D97-AF65-F5344CB8AC3E}">
        <p14:creationId xmlns:p14="http://schemas.microsoft.com/office/powerpoint/2010/main" val="189896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pPr rtl="0">
              <a:defRPr/>
            </a:pPr>
            <a:r>
              <a:rPr lang="en-US" altLang="he-IL" b="1" dirty="0">
                <a:solidFill>
                  <a:schemeClr val="accent3"/>
                </a:solidFill>
                <a:effectLst>
                  <a:outerShdw blurRad="38100" dist="38100" dir="2700000" algn="tl">
                    <a:srgbClr val="C0C0C0"/>
                  </a:outerShdw>
                </a:effectLst>
              </a:rPr>
              <a:t>Kernel Mode &amp; User Mode</a:t>
            </a:r>
          </a:p>
        </p:txBody>
      </p:sp>
      <p:sp>
        <p:nvSpPr>
          <p:cNvPr id="19459" name="Rectangle 3"/>
          <p:cNvSpPr>
            <a:spLocks noGrp="1" noChangeArrowheads="1"/>
          </p:cNvSpPr>
          <p:nvPr>
            <p:ph type="body" idx="1"/>
          </p:nvPr>
        </p:nvSpPr>
        <p:spPr>
          <a:xfrm>
            <a:off x="127943" y="1411394"/>
            <a:ext cx="8882018" cy="5301208"/>
          </a:xfrm>
        </p:spPr>
        <p:txBody>
          <a:bodyPr>
            <a:normAutofit/>
          </a:bodyPr>
          <a:lstStyle/>
          <a:p>
            <a:pPr algn="l" rtl="0">
              <a:lnSpc>
                <a:spcPct val="90000"/>
              </a:lnSpc>
            </a:pPr>
            <a:endParaRPr lang="en-US" altLang="he-IL" dirty="0"/>
          </a:p>
          <a:p>
            <a:pPr algn="l" rtl="0">
              <a:lnSpc>
                <a:spcPct val="90000"/>
              </a:lnSpc>
            </a:pPr>
            <a:endParaRPr lang="en-US" altLang="he-IL" dirty="0"/>
          </a:p>
          <a:p>
            <a:pPr algn="l" rtl="0">
              <a:lnSpc>
                <a:spcPct val="90000"/>
              </a:lnSpc>
            </a:pPr>
            <a:r>
              <a:rPr lang="en-US" altLang="he-IL" dirty="0"/>
              <a:t>The </a:t>
            </a:r>
            <a:r>
              <a:rPr lang="en-US" altLang="he-IL" b="1" i="1" dirty="0">
                <a:solidFill>
                  <a:schemeClr val="accent1"/>
                </a:solidFill>
              </a:rPr>
              <a:t>kernel</a:t>
            </a:r>
            <a:r>
              <a:rPr lang="en-US" altLang="he-IL" dirty="0">
                <a:solidFill>
                  <a:schemeClr val="accent1"/>
                </a:solidFill>
              </a:rPr>
              <a:t> </a:t>
            </a:r>
            <a:r>
              <a:rPr lang="en-US" altLang="he-IL" dirty="0"/>
              <a:t>is the core of the operating system and it has complete control over everything that happens in the system. The </a:t>
            </a:r>
            <a:r>
              <a:rPr lang="en-US" altLang="he-IL" dirty="0">
                <a:solidFill>
                  <a:schemeClr val="accent1"/>
                </a:solidFill>
              </a:rPr>
              <a:t>kernel </a:t>
            </a:r>
            <a:r>
              <a:rPr lang="en-US" altLang="he-IL" dirty="0"/>
              <a:t>is </a:t>
            </a:r>
            <a:r>
              <a:rPr lang="en-US" altLang="he-IL" i="1" dirty="0">
                <a:solidFill>
                  <a:schemeClr val="accent1"/>
                </a:solidFill>
              </a:rPr>
              <a:t>trusted</a:t>
            </a:r>
            <a:r>
              <a:rPr lang="en-US" altLang="he-IL" dirty="0">
                <a:solidFill>
                  <a:schemeClr val="accent1"/>
                </a:solidFill>
              </a:rPr>
              <a:t> </a:t>
            </a:r>
            <a:r>
              <a:rPr lang="en-US" altLang="he-IL" dirty="0"/>
              <a:t>software, but all other programs are considered </a:t>
            </a:r>
            <a:r>
              <a:rPr lang="en-US" altLang="he-IL" i="1" dirty="0"/>
              <a:t>untrusted</a:t>
            </a:r>
            <a:r>
              <a:rPr lang="en-US" altLang="he-IL" dirty="0"/>
              <a:t> software.</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9</a:t>
            </a:fld>
            <a:endParaRPr lang="he-IL" dirty="0"/>
          </a:p>
        </p:txBody>
      </p:sp>
    </p:spTree>
    <p:extLst>
      <p:ext uri="{BB962C8B-B14F-4D97-AF65-F5344CB8AC3E}">
        <p14:creationId xmlns:p14="http://schemas.microsoft.com/office/powerpoint/2010/main" val="25800049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זרחי">
  <a:themeElements>
    <a:clrScheme name="היבט">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אזרחי">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אזרחי">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5684</TotalTime>
  <Words>3082</Words>
  <Application>Microsoft Office PowerPoint</Application>
  <PresentationFormat>On-screen Show (4:3)</PresentationFormat>
  <Paragraphs>411</Paragraphs>
  <Slides>46</Slides>
  <Notes>38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Copperplate Gothic Bold</vt:lpstr>
      <vt:lpstr>Courier New</vt:lpstr>
      <vt:lpstr>Garamond</vt:lpstr>
      <vt:lpstr>Georgia</vt:lpstr>
      <vt:lpstr>Georgia (Body)</vt:lpstr>
      <vt:lpstr>Wingdings</vt:lpstr>
      <vt:lpstr>Wingdings 2</vt:lpstr>
      <vt:lpstr>אזרחי</vt:lpstr>
      <vt:lpstr>TA 2 - Interrupts</vt:lpstr>
      <vt:lpstr>CPU (Central Processing Unit) - Reminder</vt:lpstr>
      <vt:lpstr>Typical Memory Hierarchy - Reminder</vt:lpstr>
      <vt:lpstr>Memory Hierarchy - Reminder</vt:lpstr>
      <vt:lpstr>The Differences between OS and DAST 1: Accessing an Image</vt:lpstr>
      <vt:lpstr>The Differences between OS and DAST 2: Searching for an element in different DSs</vt:lpstr>
      <vt:lpstr>User Mode and Kernel Mode</vt:lpstr>
      <vt:lpstr>Definitions: process &amp; IO</vt:lpstr>
      <vt:lpstr>Kernel Mode &amp; User Mode</vt:lpstr>
      <vt:lpstr>Kernel Mode &amp; User Mode</vt:lpstr>
      <vt:lpstr>OS &amp; Processes Flow</vt:lpstr>
      <vt:lpstr>System Call</vt:lpstr>
      <vt:lpstr>Changing Modes</vt:lpstr>
      <vt:lpstr>Simplified OS overview – lecture 2</vt:lpstr>
      <vt:lpstr>Interrupt</vt:lpstr>
      <vt:lpstr>Interrupts: Motivation </vt:lpstr>
      <vt:lpstr>Interrupts: Motivation</vt:lpstr>
      <vt:lpstr>Interrupts: Solution</vt:lpstr>
      <vt:lpstr>The Interrupt Controller</vt:lpstr>
      <vt:lpstr>Definition: Interrupts</vt:lpstr>
      <vt:lpstr>Interrupt Types</vt:lpstr>
      <vt:lpstr>External Interrupts</vt:lpstr>
      <vt:lpstr>Dealing with External Interrupts </vt:lpstr>
      <vt:lpstr>The basic mechanism </vt:lpstr>
      <vt:lpstr>(1) Getting the Interrupt</vt:lpstr>
      <vt:lpstr>(2) Saving Current State </vt:lpstr>
      <vt:lpstr>(3) Transfer control &amp; service the request </vt:lpstr>
      <vt:lpstr>(4) Previous State is Restored</vt:lpstr>
      <vt:lpstr>(5) Return control</vt:lpstr>
      <vt:lpstr>External Interrupts - Example</vt:lpstr>
      <vt:lpstr>Internal Interrupts </vt:lpstr>
      <vt:lpstr>Internal Interrupts</vt:lpstr>
      <vt:lpstr>Dealing with Internal Interrupts </vt:lpstr>
      <vt:lpstr>Internal Interrupts – Trap</vt:lpstr>
      <vt:lpstr>Trap Example – int3 (breakpoint)</vt:lpstr>
      <vt:lpstr>int3 (breakpoint) - GDB</vt:lpstr>
      <vt:lpstr>Simplified OS overview – lecture 2</vt:lpstr>
      <vt:lpstr> An Example  open (“/tmp/foo”);</vt:lpstr>
      <vt:lpstr>Check return values!</vt:lpstr>
      <vt:lpstr>PowerPoint Presentation</vt:lpstr>
      <vt:lpstr>PowerPoint Presentation</vt:lpstr>
      <vt:lpstr>“man” Command</vt:lpstr>
      <vt:lpstr>Example: “man 1 mkdir”</vt:lpstr>
      <vt:lpstr>Example: “man 2 mkdir”</vt:lpstr>
      <vt:lpstr>Q &amp; A</vt:lpstr>
      <vt:lpstr>Internal Interrupts - Page Fault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TA2 - Interrupts</dc:title>
  <dc:creator>Neta R S</dc:creator>
  <cp:lastModifiedBy>Eytan Lifshitz</cp:lastModifiedBy>
  <cp:revision>453</cp:revision>
  <cp:lastPrinted>2019-03-14T13:23:57Z</cp:lastPrinted>
  <dcterms:created xsi:type="dcterms:W3CDTF">2014-02-10T08:33:11Z</dcterms:created>
  <dcterms:modified xsi:type="dcterms:W3CDTF">2021-04-02T14:22:52Z</dcterms:modified>
</cp:coreProperties>
</file>