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356" r:id="rId3"/>
    <p:sldId id="357" r:id="rId4"/>
    <p:sldId id="358" r:id="rId5"/>
    <p:sldId id="359" r:id="rId6"/>
    <p:sldId id="360" r:id="rId7"/>
    <p:sldId id="362" r:id="rId8"/>
    <p:sldId id="363" r:id="rId9"/>
    <p:sldId id="364" r:id="rId10"/>
    <p:sldId id="365" r:id="rId11"/>
    <p:sldId id="366" r:id="rId12"/>
    <p:sldId id="370" r:id="rId13"/>
    <p:sldId id="371" r:id="rId14"/>
    <p:sldId id="399" r:id="rId15"/>
    <p:sldId id="372" r:id="rId16"/>
    <p:sldId id="373" r:id="rId17"/>
    <p:sldId id="374" r:id="rId18"/>
    <p:sldId id="375" r:id="rId19"/>
    <p:sldId id="376" r:id="rId20"/>
    <p:sldId id="377" r:id="rId21"/>
    <p:sldId id="378" r:id="rId22"/>
    <p:sldId id="379" r:id="rId23"/>
    <p:sldId id="380" r:id="rId24"/>
    <p:sldId id="381" r:id="rId25"/>
    <p:sldId id="382" r:id="rId26"/>
    <p:sldId id="397" r:id="rId27"/>
    <p:sldId id="384" r:id="rId28"/>
    <p:sldId id="389" r:id="rId29"/>
    <p:sldId id="345" r:id="rId30"/>
    <p:sldId id="346" r:id="rId31"/>
    <p:sldId id="347" r:id="rId32"/>
    <p:sldId id="349" r:id="rId33"/>
    <p:sldId id="350" r:id="rId34"/>
    <p:sldId id="351" r:id="rId35"/>
    <p:sldId id="260" r:id="rId36"/>
    <p:sldId id="261" r:id="rId37"/>
    <p:sldId id="258" r:id="rId38"/>
    <p:sldId id="274" r:id="rId39"/>
    <p:sldId id="264" r:id="rId40"/>
    <p:sldId id="400" r:id="rId41"/>
    <p:sldId id="265" r:id="rId42"/>
    <p:sldId id="271" r:id="rId43"/>
    <p:sldId id="266" r:id="rId44"/>
    <p:sldId id="270" r:id="rId45"/>
    <p:sldId id="402" r:id="rId46"/>
    <p:sldId id="273" r:id="rId47"/>
    <p:sldId id="314" r:id="rId48"/>
    <p:sldId id="262" r:id="rId49"/>
    <p:sldId id="403" r:id="rId50"/>
    <p:sldId id="312" r:id="rId51"/>
    <p:sldId id="313" r:id="rId52"/>
    <p:sldId id="315" r:id="rId53"/>
    <p:sldId id="316" r:id="rId54"/>
    <p:sldId id="401" r:id="rId55"/>
    <p:sldId id="395" r:id="rId56"/>
    <p:sldId id="390" r:id="rId57"/>
    <p:sldId id="391" r:id="rId58"/>
    <p:sldId id="398" r:id="rId59"/>
    <p:sldId id="392" r:id="rId60"/>
    <p:sldId id="393" r:id="rId61"/>
    <p:sldId id="394" r:id="rId62"/>
    <p:sldId id="396"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6" autoAdjust="0"/>
  </p:normalViewPr>
  <p:slideViewPr>
    <p:cSldViewPr>
      <p:cViewPr varScale="1">
        <p:scale>
          <a:sx n="55" d="100"/>
          <a:sy n="55" d="100"/>
        </p:scale>
        <p:origin x="1600" y="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מציין מיקום של תאריך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6770E-FC54-433E-91D0-7350FF9DE32C}" type="datetimeFigureOut">
              <a:rPr lang="en-US" smtClean="0"/>
              <a:pPr/>
              <a:t>4/14/2021</a:t>
            </a:fld>
            <a:endParaRPr lang="en-US"/>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7FB047-0BCD-46FD-B069-DFA386C584B0}" type="slidenum">
              <a:rPr lang="en-US" smtClean="0"/>
              <a:pPr/>
              <a:t>‹#›</a:t>
            </a:fld>
            <a:endParaRPr lang="en-US"/>
          </a:p>
        </p:txBody>
      </p:sp>
    </p:spTree>
    <p:extLst>
      <p:ext uri="{BB962C8B-B14F-4D97-AF65-F5344CB8AC3E}">
        <p14:creationId xmlns:p14="http://schemas.microsoft.com/office/powerpoint/2010/main" val="178731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a:t>
            </a:fld>
            <a:endParaRPr lang="en-US"/>
          </a:p>
        </p:txBody>
      </p:sp>
    </p:spTree>
    <p:extLst>
      <p:ext uri="{BB962C8B-B14F-4D97-AF65-F5344CB8AC3E}">
        <p14:creationId xmlns:p14="http://schemas.microsoft.com/office/powerpoint/2010/main" val="346365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להציג</a:t>
            </a:r>
            <a:r>
              <a:rPr lang="he-IL" baseline="0" dirty="0"/>
              <a:t> </a:t>
            </a:r>
            <a:r>
              <a:rPr lang="he-IL" baseline="0" dirty="0" err="1"/>
              <a:t>תוכנית</a:t>
            </a:r>
            <a:r>
              <a:rPr lang="he-IL" baseline="0" dirty="0"/>
              <a:t> שמורכבת משני </a:t>
            </a:r>
            <a:r>
              <a:rPr lang="en-US" baseline="0" dirty="0"/>
              <a:t>processes</a:t>
            </a:r>
            <a:r>
              <a:rPr lang="he-IL" baseline="0" dirty="0"/>
              <a:t>. הראשון מייצר מידע וכותב אותו בשלב </a:t>
            </a:r>
            <a:r>
              <a:rPr lang="he-IL" baseline="0" dirty="0" err="1"/>
              <a:t>מסויים</a:t>
            </a:r>
            <a:r>
              <a:rPr lang="he-IL" baseline="0" dirty="0"/>
              <a:t> לתיקייה בדיסק (לשניהם יש גישה לדיסק זה).</a:t>
            </a:r>
          </a:p>
          <a:p>
            <a:pPr algn="r" rtl="1"/>
            <a:r>
              <a:rPr lang="he-IL" baseline="0" dirty="0"/>
              <a:t>השני בודק כל הזמן האם התיקייה ריקה. אם לא הוא קורא את הקובץ מהדיסק ומעבד את המידע (לוגיקה כלשהי).</a:t>
            </a:r>
          </a:p>
          <a:p>
            <a:pPr algn="r" rtl="1"/>
            <a:endParaRPr lang="he-IL" baseline="0" dirty="0"/>
          </a:p>
          <a:p>
            <a:pPr algn="r" rtl="1"/>
            <a:r>
              <a:rPr lang="he-IL" baseline="0" dirty="0" err="1"/>
              <a:t>פיתרון</a:t>
            </a:r>
            <a:r>
              <a:rPr lang="he-IL" baseline="0" dirty="0"/>
              <a:t> נאיבי: לבדוק כל הזמן האם התיקייה ריקה (בזבוז </a:t>
            </a:r>
            <a:r>
              <a:rPr lang="en-US" baseline="0" dirty="0"/>
              <a:t>CPU</a:t>
            </a:r>
            <a:r>
              <a:rPr lang="he-IL" baseline="0" dirty="0"/>
              <a:t>. מע' ההפעלה לא יודעת מה </a:t>
            </a:r>
            <a:r>
              <a:rPr lang="he-IL" baseline="0" dirty="0" err="1"/>
              <a:t>הפרוסס</a:t>
            </a:r>
            <a:r>
              <a:rPr lang="he-IL" baseline="0" dirty="0"/>
              <a:t> השני עושה ולכן תקצה לו משאבים).</a:t>
            </a:r>
          </a:p>
          <a:p>
            <a:pPr algn="r" rtl="1"/>
            <a:r>
              <a:rPr lang="he-IL" baseline="0" dirty="0" err="1"/>
              <a:t>פיתרון</a:t>
            </a:r>
            <a:r>
              <a:rPr lang="he-IL" baseline="0" dirty="0"/>
              <a:t> אלגנטי: </a:t>
            </a:r>
            <a:r>
              <a:rPr lang="he-IL" baseline="0" dirty="0" err="1"/>
              <a:t>כשהפרוסס</a:t>
            </a:r>
            <a:r>
              <a:rPr lang="he-IL" baseline="0" dirty="0"/>
              <a:t> הראשון יסיים לכתוב לדיסק הוא ישלח סיגנל של </a:t>
            </a:r>
            <a:r>
              <a:rPr lang="en-US" baseline="0" dirty="0"/>
              <a:t>sigusr1</a:t>
            </a:r>
            <a:r>
              <a:rPr lang="he-IL" baseline="0" dirty="0"/>
              <a:t> </a:t>
            </a:r>
            <a:r>
              <a:rPr lang="he-IL" baseline="0" dirty="0" err="1"/>
              <a:t>לפרוסס</a:t>
            </a:r>
            <a:r>
              <a:rPr lang="he-IL" baseline="0" dirty="0"/>
              <a:t> השני. </a:t>
            </a:r>
            <a:r>
              <a:rPr lang="he-IL" baseline="0" dirty="0" err="1"/>
              <a:t>הפרוסס</a:t>
            </a:r>
            <a:r>
              <a:rPr lang="he-IL" baseline="0" dirty="0"/>
              <a:t> השני יכתוב סיגנל </a:t>
            </a:r>
            <a:r>
              <a:rPr lang="he-IL" baseline="0" dirty="0" err="1"/>
              <a:t>הנדלר</a:t>
            </a:r>
            <a:r>
              <a:rPr lang="he-IL" baseline="0" dirty="0"/>
              <a:t> עבור </a:t>
            </a:r>
            <a:r>
              <a:rPr lang="en-US" baseline="0" dirty="0"/>
              <a:t>sigusr1</a:t>
            </a:r>
            <a:r>
              <a:rPr lang="he-IL" baseline="0" dirty="0"/>
              <a:t> וידע שהקובץ קיים וניתן לקרוא אותו. בנוסף, </a:t>
            </a:r>
            <a:r>
              <a:rPr lang="he-IL" baseline="0" dirty="0" err="1"/>
              <a:t>הפרוסס</a:t>
            </a:r>
            <a:r>
              <a:rPr lang="he-IL" baseline="0" dirty="0"/>
              <a:t> השני יחכה ב- </a:t>
            </a:r>
            <a:r>
              <a:rPr lang="en-US" baseline="0" dirty="0"/>
              <a:t>pause()</a:t>
            </a:r>
            <a:r>
              <a:rPr lang="he-IL" baseline="0" dirty="0"/>
              <a:t> עד </a:t>
            </a:r>
            <a:r>
              <a:rPr lang="he-IL" baseline="0" dirty="0" err="1"/>
              <a:t>שיזרק</a:t>
            </a:r>
            <a:r>
              <a:rPr lang="he-IL" baseline="0" dirty="0"/>
              <a:t> סיגנל כלשהו (פירוט בשקף 17). ומאחר ו- </a:t>
            </a:r>
            <a:r>
              <a:rPr lang="en-US" baseline="0" dirty="0"/>
              <a:t>pause</a:t>
            </a:r>
            <a:r>
              <a:rPr lang="he-IL" baseline="0" dirty="0"/>
              <a:t> זה </a:t>
            </a:r>
            <a:r>
              <a:rPr lang="en-US" baseline="0" dirty="0"/>
              <a:t>system call</a:t>
            </a:r>
            <a:r>
              <a:rPr lang="he-IL" baseline="0" dirty="0"/>
              <a:t>, מע' ההפעלה תדע לא להקצות זמן </a:t>
            </a:r>
            <a:r>
              <a:rPr lang="en-US" baseline="0" dirty="0"/>
              <a:t>CPU</a:t>
            </a:r>
            <a:r>
              <a:rPr lang="he-IL" baseline="0" dirty="0"/>
              <a:t> </a:t>
            </a:r>
            <a:r>
              <a:rPr lang="he-IL" baseline="0" dirty="0" err="1"/>
              <a:t>לפרוסס</a:t>
            </a:r>
            <a:r>
              <a:rPr lang="he-IL" baseline="0" dirty="0"/>
              <a:t> השני (כי היא זאת שמייצרת סיגנל, ולכן היא יודעת שעד שהוא לא יקבל סיגנל, הוא נמצא במצב </a:t>
            </a:r>
            <a:r>
              <a:rPr lang="en-US" baseline="0" dirty="0"/>
              <a:t>waiting</a:t>
            </a:r>
            <a:r>
              <a:rPr lang="he-IL" baseline="0" dirty="0"/>
              <a:t> – ראה שקף 32).</a:t>
            </a:r>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13</a:t>
            </a:fld>
            <a:endParaRPr lang="en-US"/>
          </a:p>
        </p:txBody>
      </p:sp>
    </p:spTree>
    <p:extLst>
      <p:ext uri="{BB962C8B-B14F-4D97-AF65-F5344CB8AC3E}">
        <p14:creationId xmlns:p14="http://schemas.microsoft.com/office/powerpoint/2010/main" val="1297708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E733147-9904-4484-BECF-FCEF7EBDE34A}" type="slidenum">
              <a:rPr lang="en-US"/>
              <a:pPr/>
              <a:t>15</a:t>
            </a:fld>
            <a:endParaRPr lang="en-US"/>
          </a:p>
        </p:txBody>
      </p:sp>
      <p:sp>
        <p:nvSpPr>
          <p:cNvPr id="45057"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5058"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r>
              <a:rPr lang="en-US" dirty="0">
                <a:ea typeface="ＭＳ Ｐゴシック" charset="0"/>
                <a:cs typeface="+mn-cs"/>
              </a:rPr>
              <a:t>An example to</a:t>
            </a:r>
            <a:r>
              <a:rPr lang="en-US" baseline="0" dirty="0">
                <a:ea typeface="ＭＳ Ｐゴシック" charset="0"/>
                <a:cs typeface="+mn-cs"/>
              </a:rPr>
              <a:t> ignore default handler:</a:t>
            </a:r>
          </a:p>
          <a:p>
            <a:pPr>
              <a:buFont typeface="Times New Roman" charset="0"/>
              <a:buNone/>
              <a:defRPr/>
            </a:pPr>
            <a:r>
              <a:rPr lang="en-US" baseline="0" dirty="0">
                <a:ea typeface="ＭＳ Ｐゴシック" charset="0"/>
                <a:cs typeface="+mn-cs"/>
              </a:rPr>
              <a:t>CIGCHLD - </a:t>
            </a:r>
            <a:r>
              <a:rPr lang="en-US" sz="1200" b="0" i="0" kern="1200" dirty="0">
                <a:solidFill>
                  <a:schemeClr val="tx1"/>
                </a:solidFill>
                <a:effectLst/>
                <a:latin typeface="+mn-lt"/>
                <a:ea typeface="+mn-ea"/>
                <a:cs typeface="+mn-cs"/>
              </a:rPr>
              <a:t>Child process terminated, stopped, or continued.</a:t>
            </a:r>
            <a:endParaRPr lang="en-US" dirty="0">
              <a:ea typeface="ＭＳ Ｐゴシック" charset="0"/>
              <a:cs typeface="+mn-cs"/>
            </a:endParaRPr>
          </a:p>
        </p:txBody>
      </p:sp>
      <p:sp>
        <p:nvSpPr>
          <p:cNvPr id="45059"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61D9CB6D-D916-4294-9128-C3C1FAE55AA6}"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15</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78885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AB0AED7-E956-4A14-B20D-40111B8B41B4}" type="slidenum">
              <a:rPr lang="en-US"/>
              <a:pPr/>
              <a:t>16</a:t>
            </a:fld>
            <a:endParaRPr lang="en-US"/>
          </a:p>
        </p:txBody>
      </p:sp>
      <p:sp>
        <p:nvSpPr>
          <p:cNvPr id="46081"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33D5DAF3-8C35-49C1-9342-B8572577543B}"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16</a:t>
            </a:fld>
            <a:endParaRPr lang="en-US" sz="1200" dirty="0">
              <a:solidFill>
                <a:srgbClr val="000000"/>
              </a:solidFill>
              <a:latin typeface="Times New Roman" pitchFamily="18" charset="0"/>
            </a:endParaRPr>
          </a:p>
        </p:txBody>
      </p:sp>
      <p:sp>
        <p:nvSpPr>
          <p:cNvPr id="46082"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6083" name="Text Box 3"/>
          <p:cNvSpPr>
            <a:spLocks noGrp="1" noChangeArrowheads="1"/>
          </p:cNvSpPr>
          <p:nvPr>
            <p:ph type="body"/>
          </p:nvPr>
        </p:nvSpPr>
        <p:spPr>
          <a:xfrm>
            <a:off x="686098" y="4343704"/>
            <a:ext cx="5485805" cy="4113892"/>
          </a:xfrm>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algn="l" rtl="0">
              <a:spcBef>
                <a:spcPts val="426"/>
              </a:spcBef>
              <a:defRPr/>
            </a:pPr>
            <a:r>
              <a:rPr lang="en-US" dirty="0">
                <a:cs typeface="Garamond"/>
              </a:rPr>
              <a:t>One process that uses this signal is a system shutdown process. It first sends a TERM signal to all processes, waits a while, and after allowing them a "grace period" to shut down cleanly, it kills whichever are left using the KILL signal.</a:t>
            </a:r>
          </a:p>
        </p:txBody>
      </p:sp>
    </p:spTree>
    <p:extLst>
      <p:ext uri="{BB962C8B-B14F-4D97-AF65-F5344CB8AC3E}">
        <p14:creationId xmlns:p14="http://schemas.microsoft.com/office/powerpoint/2010/main" val="244426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6C1066A-4506-49F4-A6BE-BE202E305919}" type="slidenum">
              <a:rPr lang="en-US"/>
              <a:pPr/>
              <a:t>17</a:t>
            </a:fld>
            <a:endParaRPr lang="en-US"/>
          </a:p>
        </p:txBody>
      </p:sp>
      <p:sp>
        <p:nvSpPr>
          <p:cNvPr id="4915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3536106C-B2F3-4B89-B47D-186CA492D241}"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17</a:t>
            </a:fld>
            <a:endParaRPr lang="en-US" sz="1200" dirty="0">
              <a:solidFill>
                <a:srgbClr val="000000"/>
              </a:solidFill>
              <a:latin typeface="Times New Roman" pitchFamily="18" charset="0"/>
            </a:endParaRPr>
          </a:p>
        </p:txBody>
      </p:sp>
      <p:sp>
        <p:nvSpPr>
          <p:cNvPr id="49154"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9155"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i="1" dirty="0">
                <a:latin typeface="Times New Roman" pitchFamily="18" charset="0"/>
              </a:rPr>
              <a:t>Notes:</a:t>
            </a:r>
            <a:r>
              <a:rPr lang="en-US" dirty="0">
                <a:latin typeface="Times New Roman" pitchFamily="18" charset="0"/>
              </a:rPr>
              <a:t>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a:latin typeface="Times New Roman" pitchFamily="18" charset="0"/>
              </a:rPr>
              <a:t>the pause() system call causes the process to halt execution, until a signal is received. it is surely better than a 'busy wait' infinite loop.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a:latin typeface="Times New Roman" pitchFamily="18" charset="0"/>
              </a:rPr>
              <a:t>the name of a function in C/C++ is actually a pointer to the function, so when you're asked to supply a pointer to a function, you may simply specify its name instead.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a:latin typeface="Times New Roman" pitchFamily="18" charset="0"/>
              </a:rPr>
              <a:t>On some systems (such as Linux), when a signal handler is called, the system automatically resets the signal handler for that signal to the default handler. Thus, we re-assign the signal handler immediately when entering the handler function. Otherwise, the next time this signal is received, the process will exit (default behavior for INT signals). Even on systems that do not behave in this way, it still won't hurt, so adding this line always is a good idea. </a:t>
            </a: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a:latin typeface="Times New Roman" pitchFamily="18" charset="0"/>
            </a:endParaRPr>
          </a:p>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dirty="0">
                <a:latin typeface="Times New Roman" pitchFamily="18" charset="0"/>
              </a:rPr>
              <a:t>In</a:t>
            </a:r>
            <a:r>
              <a:rPr lang="en-US" baseline="0" dirty="0">
                <a:latin typeface="Times New Roman" pitchFamily="18" charset="0"/>
              </a:rPr>
              <a:t> the program, the first run includes this code (with our signal handler). The second run we didn’t set signal handler for this signal.</a:t>
            </a:r>
            <a:endParaRPr lang="en-US" dirty="0">
              <a:latin typeface="Times New Roman" pitchFamily="18" charset="0"/>
            </a:endParaRPr>
          </a:p>
        </p:txBody>
      </p:sp>
    </p:spTree>
    <p:extLst>
      <p:ext uri="{BB962C8B-B14F-4D97-AF65-F5344CB8AC3E}">
        <p14:creationId xmlns:p14="http://schemas.microsoft.com/office/powerpoint/2010/main" val="3907224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0DC6A8D-06E7-4923-9B38-BD095632D8A7}" type="slidenum">
              <a:rPr lang="en-US"/>
              <a:pPr/>
              <a:t>18</a:t>
            </a:fld>
            <a:endParaRPr lang="en-US"/>
          </a:p>
        </p:txBody>
      </p:sp>
      <p:sp>
        <p:nvSpPr>
          <p:cNvPr id="47105"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7106"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a:ea typeface="ＭＳ Ｐゴシック" charset="0"/>
              <a:cs typeface="+mn-cs"/>
            </a:endParaRPr>
          </a:p>
        </p:txBody>
      </p:sp>
      <p:sp>
        <p:nvSpPr>
          <p:cNvPr id="47107"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9963201E-B3BD-43C1-B21D-29FFAD37D0F6}"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18</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3379192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F11AB83-254E-4503-9892-1E86B3577214}" type="slidenum">
              <a:rPr lang="en-US"/>
              <a:pPr/>
              <a:t>19</a:t>
            </a:fld>
            <a:endParaRPr lang="en-US"/>
          </a:p>
        </p:txBody>
      </p:sp>
      <p:sp>
        <p:nvSpPr>
          <p:cNvPr id="48129"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0592B4D-6213-43A1-B13E-8687657D9122}"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19</a:t>
            </a:fld>
            <a:endParaRPr lang="en-US" sz="1200" dirty="0">
              <a:solidFill>
                <a:srgbClr val="000000"/>
              </a:solidFill>
              <a:latin typeface="Times New Roman" pitchFamily="18" charset="0"/>
            </a:endParaRPr>
          </a:p>
        </p:txBody>
      </p:sp>
      <p:sp>
        <p:nvSpPr>
          <p:cNvPr id="48130"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8131"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a:latin typeface="Times New Roman" pitchFamily="18" charset="0"/>
            </a:endParaRPr>
          </a:p>
        </p:txBody>
      </p:sp>
    </p:spTree>
    <p:extLst>
      <p:ext uri="{BB962C8B-B14F-4D97-AF65-F5344CB8AC3E}">
        <p14:creationId xmlns:p14="http://schemas.microsoft.com/office/powerpoint/2010/main" val="3554919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84DFE2BE-42D1-40CC-B58E-3441D54DEF73}" type="slidenum">
              <a:rPr lang="en-US"/>
              <a:pPr/>
              <a:t>21</a:t>
            </a:fld>
            <a:endParaRPr lang="en-US"/>
          </a:p>
        </p:txBody>
      </p:sp>
      <p:sp>
        <p:nvSpPr>
          <p:cNvPr id="50177"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0178"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a:ea typeface="ＭＳ Ｐゴシック" charset="0"/>
              <a:cs typeface="+mn-cs"/>
            </a:endParaRPr>
          </a:p>
        </p:txBody>
      </p:sp>
      <p:sp>
        <p:nvSpPr>
          <p:cNvPr id="50179"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26344148-5516-4EAF-B0D6-E4B52B9F60BD}"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21</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4191196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78AF044-59DD-4F2D-B1CE-4CB1F3C8300A}" type="slidenum">
              <a:rPr lang="en-US"/>
              <a:pPr/>
              <a:t>22</a:t>
            </a:fld>
            <a:endParaRPr lang="en-US"/>
          </a:p>
        </p:txBody>
      </p:sp>
      <p:sp>
        <p:nvSpPr>
          <p:cNvPr id="51201"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97C5098-78DF-4C1D-B868-FCFE787A6C69}"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22</a:t>
            </a:fld>
            <a:endParaRPr lang="en-US" sz="1200" dirty="0">
              <a:solidFill>
                <a:srgbClr val="000000"/>
              </a:solidFill>
              <a:latin typeface="Times New Roman" pitchFamily="18" charset="0"/>
            </a:endParaRPr>
          </a:p>
        </p:txBody>
      </p:sp>
      <p:sp>
        <p:nvSpPr>
          <p:cNvPr id="51202"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1203"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a:latin typeface="Times New Roman" pitchFamily="18" charset="0"/>
            </a:endParaRPr>
          </a:p>
        </p:txBody>
      </p:sp>
    </p:spTree>
    <p:extLst>
      <p:ext uri="{BB962C8B-B14F-4D97-AF65-F5344CB8AC3E}">
        <p14:creationId xmlns:p14="http://schemas.microsoft.com/office/powerpoint/2010/main" val="277123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7F80776-713D-4037-9CF8-6F9A96CE5691}" type="slidenum">
              <a:rPr lang="en-US"/>
              <a:pPr/>
              <a:t>23</a:t>
            </a:fld>
            <a:endParaRPr lang="en-US"/>
          </a:p>
        </p:txBody>
      </p:sp>
      <p:sp>
        <p:nvSpPr>
          <p:cNvPr id="52225" name="Text Box 1"/>
          <p:cNvSpPr txBox="1">
            <a:spLocks noChangeArrowheads="1"/>
          </p:cNvSpPr>
          <p:nvPr/>
        </p:nvSpPr>
        <p:spPr bwMode="auto">
          <a:xfrm>
            <a:off x="1178719" y="686405"/>
            <a:ext cx="45005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2226"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a:ea typeface="ＭＳ Ｐゴシック" charset="0"/>
              <a:cs typeface="+mn-cs"/>
            </a:endParaRPr>
          </a:p>
        </p:txBody>
      </p:sp>
    </p:spTree>
    <p:extLst>
      <p:ext uri="{BB962C8B-B14F-4D97-AF65-F5344CB8AC3E}">
        <p14:creationId xmlns:p14="http://schemas.microsoft.com/office/powerpoint/2010/main" val="2950866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CEE2901-3FE9-49ED-BB28-D612D7FABDC6}" type="slidenum">
              <a:rPr lang="en-US"/>
              <a:pPr/>
              <a:t>24</a:t>
            </a:fld>
            <a:endParaRPr lang="en-US"/>
          </a:p>
        </p:txBody>
      </p:sp>
      <p:sp>
        <p:nvSpPr>
          <p:cNvPr id="53249"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3250"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a:ea typeface="ＭＳ Ｐゴシック" charset="0"/>
              <a:cs typeface="+mn-cs"/>
            </a:endParaRPr>
          </a:p>
        </p:txBody>
      </p:sp>
      <p:sp>
        <p:nvSpPr>
          <p:cNvPr id="53251"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DA64DE5-C395-4FFC-8DB0-7DD6BD97CEBD}"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24</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10598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250DB47-6846-4C27-A518-A4768E148DFB}" type="slidenum">
              <a:rPr lang="en-US"/>
              <a:pPr/>
              <a:t>4</a:t>
            </a:fld>
            <a:endParaRPr lang="en-US"/>
          </a:p>
        </p:txBody>
      </p:sp>
      <p:sp>
        <p:nvSpPr>
          <p:cNvPr id="36865"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8FF0197F-6CC9-4BDF-B18B-CB6AF5D0E2EA}"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4</a:t>
            </a:fld>
            <a:endParaRPr lang="en-US" sz="1200" dirty="0">
              <a:solidFill>
                <a:srgbClr val="000000"/>
              </a:solidFill>
              <a:latin typeface="Times New Roman" pitchFamily="18" charset="0"/>
            </a:endParaRPr>
          </a:p>
        </p:txBody>
      </p:sp>
      <p:sp>
        <p:nvSpPr>
          <p:cNvPr id="36866"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36867"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dirty="0">
              <a:ea typeface="ＭＳ Ｐゴシック" charset="0"/>
              <a:cs typeface="+mn-cs"/>
            </a:endParaRPr>
          </a:p>
        </p:txBody>
      </p:sp>
    </p:spTree>
    <p:extLst>
      <p:ext uri="{BB962C8B-B14F-4D97-AF65-F5344CB8AC3E}">
        <p14:creationId xmlns:p14="http://schemas.microsoft.com/office/powerpoint/2010/main" val="5113974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5EE9582-989F-49D2-BDB5-3FE1555E9BC7}" type="slidenum">
              <a:rPr lang="en-US"/>
              <a:pPr/>
              <a:t>25</a:t>
            </a:fld>
            <a:endParaRPr lang="en-US"/>
          </a:p>
        </p:txBody>
      </p:sp>
      <p:sp>
        <p:nvSpPr>
          <p:cNvPr id="54273"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54274"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a:ea typeface="ＭＳ Ｐゴシック" charset="0"/>
              <a:cs typeface="+mn-cs"/>
            </a:endParaRPr>
          </a:p>
        </p:txBody>
      </p:sp>
      <p:sp>
        <p:nvSpPr>
          <p:cNvPr id="54275"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7F5587C6-AC02-457F-8433-99E93E0659F2}"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25</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76900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6C1066A-4506-49F4-A6BE-BE202E305919}" type="slidenum">
              <a:rPr lang="en-US"/>
              <a:pPr/>
              <a:t>26</a:t>
            </a:fld>
            <a:endParaRPr lang="en-US"/>
          </a:p>
        </p:txBody>
      </p:sp>
      <p:sp>
        <p:nvSpPr>
          <p:cNvPr id="4915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3536106C-B2F3-4B89-B47D-186CA492D241}"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26</a:t>
            </a:fld>
            <a:endParaRPr lang="en-US" sz="1200" dirty="0">
              <a:solidFill>
                <a:srgbClr val="000000"/>
              </a:solidFill>
              <a:latin typeface="Times New Roman" pitchFamily="18" charset="0"/>
            </a:endParaRPr>
          </a:p>
        </p:txBody>
      </p:sp>
      <p:sp>
        <p:nvSpPr>
          <p:cNvPr id="49154" name="Text Box 2"/>
          <p:cNvSpPr txBox="1">
            <a:spLocks noChangeArrowheads="1"/>
          </p:cNvSpPr>
          <p:nvPr/>
        </p:nvSpPr>
        <p:spPr bwMode="auto">
          <a:xfrm>
            <a:off x="1180207"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9155" name="Text Box 3"/>
          <p:cNvSpPr>
            <a:spLocks noGrp="1" noChangeArrowheads="1"/>
          </p:cNvSpPr>
          <p:nvPr>
            <p:ph type="body"/>
          </p:nvPr>
        </p:nvSpPr>
        <p:spPr>
          <a:xfrm>
            <a:off x="686098" y="4343704"/>
            <a:ext cx="5485805" cy="4113892"/>
          </a:xfrm>
          <a:noFill/>
        </p:spPr>
        <p:txBody>
          <a:bodyPr/>
          <a:lstStyle/>
          <a:p>
            <a:pPr algn="l" rtl="0">
              <a:spcBef>
                <a:spcPts val="426"/>
              </a:spcBef>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r>
              <a:rPr lang="en-US" i="1" dirty="0">
                <a:latin typeface="Times New Roman" pitchFamily="18" charset="0"/>
              </a:rPr>
              <a:t>Note:</a:t>
            </a:r>
            <a:r>
              <a:rPr lang="en-US" i="1" baseline="0" dirty="0">
                <a:latin typeface="Times New Roman" pitchFamily="18" charset="0"/>
              </a:rPr>
              <a:t> </a:t>
            </a:r>
            <a:r>
              <a:rPr lang="en-US" dirty="0">
                <a:latin typeface="Times New Roman" pitchFamily="18" charset="0"/>
              </a:rPr>
              <a:t>We don’t need to reinstall </a:t>
            </a:r>
            <a:r>
              <a:rPr lang="en-US" dirty="0" err="1">
                <a:latin typeface="Times New Roman" pitchFamily="18" charset="0"/>
              </a:rPr>
              <a:t>sigaction</a:t>
            </a:r>
            <a:r>
              <a:rPr lang="en-US" dirty="0">
                <a:latin typeface="Times New Roman" pitchFamily="18" charset="0"/>
              </a:rPr>
              <a:t> after every catch.</a:t>
            </a:r>
          </a:p>
          <a:p>
            <a:pPr marL="228600" indent="-228600" algn="l" rtl="0">
              <a:spcBef>
                <a:spcPts val="426"/>
              </a:spcBef>
              <a:buAutoNum type="arabicPeriod"/>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endParaRPr lang="en-US" dirty="0">
              <a:latin typeface="Times New Roman" pitchFamily="18" charset="0"/>
            </a:endParaRPr>
          </a:p>
        </p:txBody>
      </p:sp>
    </p:spTree>
    <p:extLst>
      <p:ext uri="{BB962C8B-B14F-4D97-AF65-F5344CB8AC3E}">
        <p14:creationId xmlns:p14="http://schemas.microsoft.com/office/powerpoint/2010/main" val="2724767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Multitasking systems (also known as ‘Time Sharing’) refers</a:t>
            </a:r>
            <a:r>
              <a:rPr lang="en-US" baseline="0" dirty="0"/>
              <a:t> to allocation of computer resources in time slots to several programs simultaneously.</a:t>
            </a:r>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29</a:t>
            </a:fld>
            <a:endParaRPr lang="en-US"/>
          </a:p>
        </p:txBody>
      </p:sp>
    </p:spTree>
    <p:extLst>
      <p:ext uri="{BB962C8B-B14F-4D97-AF65-F5344CB8AC3E}">
        <p14:creationId xmlns:p14="http://schemas.microsoft.com/office/powerpoint/2010/main" val="2573915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State:</a:t>
            </a:r>
            <a:r>
              <a:rPr lang="en-US" sz="1200" b="0" i="0" kern="1200" baseline="0" dirty="0">
                <a:solidFill>
                  <a:schemeClr val="tx1"/>
                </a:solidFill>
                <a:effectLst/>
                <a:latin typeface="+mn-lt"/>
                <a:ea typeface="+mn-ea"/>
                <a:cs typeface="+mn-cs"/>
              </a:rPr>
              <a:t> as described in the next slide.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Memory management information:</a:t>
            </a:r>
            <a:r>
              <a:rPr lang="en-US" sz="1200" b="0" i="0" kern="1200" dirty="0">
                <a:solidFill>
                  <a:schemeClr val="tx1"/>
                </a:solidFill>
                <a:effectLst/>
                <a:latin typeface="+mn-lt"/>
                <a:ea typeface="+mn-ea"/>
                <a:cs typeface="+mn-cs"/>
              </a:rPr>
              <a:t> includes the information of page table, memory limits, Segment table depending on memory used by the operating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Accounting information:</a:t>
            </a:r>
            <a:r>
              <a:rPr lang="en-US" sz="1200" b="0" i="0" kern="1200" dirty="0">
                <a:solidFill>
                  <a:schemeClr val="tx1"/>
                </a:solidFill>
                <a:effectLst/>
                <a:latin typeface="+mn-lt"/>
                <a:ea typeface="+mn-ea"/>
                <a:cs typeface="+mn-cs"/>
              </a:rPr>
              <a:t> includes the amount of </a:t>
            </a:r>
            <a:r>
              <a:rPr lang="en-US" sz="1200" b="0" i="0" u="none" strike="noStrike" kern="1200" dirty="0">
                <a:solidFill>
                  <a:schemeClr val="tx1"/>
                </a:solidFill>
                <a:effectLst/>
                <a:latin typeface="+mn-lt"/>
                <a:ea typeface="+mn-ea"/>
                <a:cs typeface="+mn-cs"/>
              </a:rPr>
              <a:t>CPU</a:t>
            </a:r>
            <a:r>
              <a:rPr lang="en-US" sz="1200" b="0" i="0" kern="1200" dirty="0">
                <a:solidFill>
                  <a:schemeClr val="tx1"/>
                </a:solidFill>
                <a:effectLst/>
                <a:latin typeface="+mn-lt"/>
                <a:ea typeface="+mn-ea"/>
                <a:cs typeface="+mn-cs"/>
              </a:rPr>
              <a:t> used for process execution, time limits, execution ID etc.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Process privileges,</a:t>
            </a:r>
            <a:r>
              <a:rPr lang="en-US" sz="1200" b="0" i="0" kern="1200" dirty="0">
                <a:solidFill>
                  <a:schemeClr val="tx1"/>
                </a:solidFill>
                <a:effectLst/>
                <a:latin typeface="+mn-lt"/>
                <a:ea typeface="+mn-ea"/>
                <a:cs typeface="+mn-cs"/>
              </a:rPr>
              <a:t> in terms of allowed/disallowed access to system resources.</a:t>
            </a:r>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31</a:t>
            </a:fld>
            <a:endParaRPr lang="en-US"/>
          </a:p>
        </p:txBody>
      </p:sp>
    </p:spTree>
    <p:extLst>
      <p:ext uri="{BB962C8B-B14F-4D97-AF65-F5344CB8AC3E}">
        <p14:creationId xmlns:p14="http://schemas.microsoft.com/office/powerpoint/2010/main" val="1904475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https://www.quora.com/In-process-states-under-what-conditions-do-the-following-occur-running-to-ready-running-to-waiting-and-waiting-to-ready</a:t>
            </a:r>
          </a:p>
          <a:p>
            <a:endParaRPr lang="en-US" dirty="0"/>
          </a:p>
          <a:p>
            <a:r>
              <a:rPr lang="en-US" dirty="0"/>
              <a:t>https://www.quora.com/What-kind-of-interrupts-can-cause-a-process-to-change-its-state-from-running-state-to-ready-state</a:t>
            </a:r>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32</a:t>
            </a:fld>
            <a:endParaRPr lang="en-US"/>
          </a:p>
        </p:txBody>
      </p:sp>
    </p:spTree>
    <p:extLst>
      <p:ext uri="{BB962C8B-B14F-4D97-AF65-F5344CB8AC3E}">
        <p14:creationId xmlns:p14="http://schemas.microsoft.com/office/powerpoint/2010/main" val="2755865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4B2D7003-6469-48AD-AACF-955FE7A80B65}" type="slidenum">
              <a:rPr lang="he-IL"/>
              <a:pPr/>
              <a:t>35</a:t>
            </a:fld>
            <a:endParaRPr lang="en-US"/>
          </a:p>
        </p:txBody>
      </p:sp>
      <p:sp>
        <p:nvSpPr>
          <p:cNvPr id="25601"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a:cs typeface="Arial" charset="0"/>
            </a:endParaRPr>
          </a:p>
        </p:txBody>
      </p:sp>
      <p:sp>
        <p:nvSpPr>
          <p:cNvPr id="25603"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C8417E9-2991-41BF-A7E7-7122A60BF471}"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35</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770214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3123EF60-B714-4D74-926C-E5E822EC67E3}" type="slidenum">
              <a:rPr lang="he-IL"/>
              <a:pPr/>
              <a:t>36</a:t>
            </a:fld>
            <a:endParaRPr lang="en-US"/>
          </a:p>
        </p:txBody>
      </p:sp>
      <p:sp>
        <p:nvSpPr>
          <p:cNvPr id="26625" name="Text Box 1"/>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A4066E8-AA51-423E-A335-27E5292D73F8}"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US" sz="1300">
              <a:solidFill>
                <a:srgbClr val="000000"/>
              </a:solidFill>
              <a:latin typeface="Times New Roman" pitchFamily="16" charset="0"/>
            </a:endParaRPr>
          </a:p>
        </p:txBody>
      </p:sp>
      <p:sp>
        <p:nvSpPr>
          <p:cNvPr id="26626" name="Rectangle 2"/>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6627" name="Rectangle 3"/>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Tree>
    <p:extLst>
      <p:ext uri="{BB962C8B-B14F-4D97-AF65-F5344CB8AC3E}">
        <p14:creationId xmlns:p14="http://schemas.microsoft.com/office/powerpoint/2010/main" val="120356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470F942C-5741-4F43-A1C0-0412BA28A72E}" type="slidenum">
              <a:rPr lang="he-IL"/>
              <a:pPr/>
              <a:t>39</a:t>
            </a:fld>
            <a:endParaRPr lang="en-US"/>
          </a:p>
        </p:txBody>
      </p:sp>
      <p:sp>
        <p:nvSpPr>
          <p:cNvPr id="29697"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
        <p:nvSpPr>
          <p:cNvPr id="29699"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3E8989-E311-4FBB-AA16-FFE0AEA6A10D}"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39</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2046296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470F942C-5741-4F43-A1C0-0412BA28A72E}" type="slidenum">
              <a:rPr lang="he-IL"/>
              <a:pPr/>
              <a:t>40</a:t>
            </a:fld>
            <a:endParaRPr lang="en-US"/>
          </a:p>
        </p:txBody>
      </p:sp>
      <p:sp>
        <p:nvSpPr>
          <p:cNvPr id="29697"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
        <p:nvSpPr>
          <p:cNvPr id="29699"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13E8989-E311-4FBB-AA16-FFE0AEA6A10D}"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40</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1001299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AE97EDAC-3D9E-4914-8E42-C9B918714CF6}" type="slidenum">
              <a:rPr lang="he-IL"/>
              <a:pPr/>
              <a:t>41</a:t>
            </a:fld>
            <a:endParaRPr lang="en-US"/>
          </a:p>
        </p:txBody>
      </p:sp>
      <p:sp>
        <p:nvSpPr>
          <p:cNvPr id="30721"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
        <p:nvSpPr>
          <p:cNvPr id="30723"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E1542A1-54FA-49CD-9CBD-DD841C97FA5B}"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41</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24268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93B1092-8B92-4255-9255-BE3B2363584F}" type="slidenum">
              <a:rPr lang="en-US"/>
              <a:pPr/>
              <a:t>5</a:t>
            </a:fld>
            <a:endParaRPr lang="en-US"/>
          </a:p>
        </p:txBody>
      </p:sp>
      <p:sp>
        <p:nvSpPr>
          <p:cNvPr id="37889"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B0ECC4FB-5748-4A38-BE8F-3B24EA8DED20}"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5</a:t>
            </a:fld>
            <a:endParaRPr lang="en-US" sz="1200" dirty="0">
              <a:solidFill>
                <a:srgbClr val="000000"/>
              </a:solidFill>
              <a:latin typeface="Times New Roman" pitchFamily="18" charset="0"/>
            </a:endParaRPr>
          </a:p>
        </p:txBody>
      </p:sp>
      <p:sp>
        <p:nvSpPr>
          <p:cNvPr id="37890"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37891"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a:ea typeface="ＭＳ Ｐゴシック" charset="0"/>
              <a:cs typeface="+mn-cs"/>
            </a:endParaRPr>
          </a:p>
        </p:txBody>
      </p:sp>
    </p:spTree>
    <p:extLst>
      <p:ext uri="{BB962C8B-B14F-4D97-AF65-F5344CB8AC3E}">
        <p14:creationId xmlns:p14="http://schemas.microsoft.com/office/powerpoint/2010/main" val="94882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C546D0C7-A0D5-4D78-9D94-8B0F737301AF}" type="slidenum">
              <a:rPr lang="he-IL"/>
              <a:pPr/>
              <a:t>42</a:t>
            </a:fld>
            <a:endParaRPr lang="en-US"/>
          </a:p>
        </p:txBody>
      </p:sp>
      <p:sp>
        <p:nvSpPr>
          <p:cNvPr id="36865"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cs typeface="Arial" charset="0"/>
            </a:endParaRPr>
          </a:p>
        </p:txBody>
      </p:sp>
      <p:sp>
        <p:nvSpPr>
          <p:cNvPr id="36867"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761A7D1-B615-4DA3-B029-2481ABD81645}"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42</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3693140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052F9674-71A9-4500-92CA-B9B8872F033E}" type="slidenum">
              <a:rPr lang="he-IL"/>
              <a:pPr/>
              <a:t>43</a:t>
            </a:fld>
            <a:endParaRPr lang="en-US"/>
          </a:p>
        </p:txBody>
      </p:sp>
      <p:sp>
        <p:nvSpPr>
          <p:cNvPr id="31745"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baseline="0" dirty="0">
              <a:cs typeface="Arial" charset="0"/>
            </a:endParaRPr>
          </a:p>
        </p:txBody>
      </p:sp>
      <p:sp>
        <p:nvSpPr>
          <p:cNvPr id="31747"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21778BC-8B24-45EF-8476-EADD94535763}"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43</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2403868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695F97D7-8B15-414C-899E-9B9F17F7A068}" type="slidenum">
              <a:rPr lang="he-IL"/>
              <a:pPr/>
              <a:t>44</a:t>
            </a:fld>
            <a:endParaRPr lang="en-US"/>
          </a:p>
        </p:txBody>
      </p:sp>
      <p:sp>
        <p:nvSpPr>
          <p:cNvPr id="35841" name="Rectangle 1"/>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cs typeface="Arial" charset="0"/>
              </a:rPr>
              <a:t>The code is saved in the same memory</a:t>
            </a:r>
            <a:r>
              <a:rPr lang="en-US" baseline="0" dirty="0">
                <a:cs typeface="Arial" charset="0"/>
              </a:rPr>
              <a:t> place (but the SP register values are different).</a:t>
            </a:r>
            <a:endParaRPr lang="en-US" dirty="0">
              <a:cs typeface="Arial" charset="0"/>
            </a:endParaRPr>
          </a:p>
        </p:txBody>
      </p:sp>
      <p:sp>
        <p:nvSpPr>
          <p:cNvPr id="35843" name="Text Box 3"/>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604FE152-EA5A-49CB-8228-FF7B8CB8A51F}"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44</a:t>
            </a:fld>
            <a:endParaRPr lang="en-US" sz="1300">
              <a:solidFill>
                <a:srgbClr val="000000"/>
              </a:solidFill>
              <a:latin typeface="Times New Roman" pitchFamily="16" charset="0"/>
            </a:endParaRPr>
          </a:p>
        </p:txBody>
      </p:sp>
    </p:spTree>
    <p:extLst>
      <p:ext uri="{BB962C8B-B14F-4D97-AF65-F5344CB8AC3E}">
        <p14:creationId xmlns:p14="http://schemas.microsoft.com/office/powerpoint/2010/main" val="2015651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he-IL" dirty="0"/>
              <a:t>המבחן: </a:t>
            </a:r>
            <a:r>
              <a:rPr lang="en-US" dirty="0"/>
              <a:t>http://www4.huji.ac.il/exams/67808_2012_2_2_1.pdf</a:t>
            </a:r>
          </a:p>
          <a:p>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45</a:t>
            </a:fld>
            <a:endParaRPr lang="he-IL"/>
          </a:p>
        </p:txBody>
      </p:sp>
    </p:spTree>
    <p:extLst>
      <p:ext uri="{BB962C8B-B14F-4D97-AF65-F5344CB8AC3E}">
        <p14:creationId xmlns:p14="http://schemas.microsoft.com/office/powerpoint/2010/main" val="2720446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9"/>
          <p:cNvSpPr>
            <a:spLocks noGrp="1" noChangeArrowheads="1"/>
          </p:cNvSpPr>
          <p:nvPr>
            <p:ph type="sldNum"/>
          </p:nvPr>
        </p:nvSpPr>
        <p:spPr>
          <a:ln/>
        </p:spPr>
        <p:txBody>
          <a:bodyPr/>
          <a:lstStyle/>
          <a:p>
            <a:fld id="{F8942804-D58A-46E0-8368-786C87DEDAFA}" type="slidenum">
              <a:rPr lang="he-IL"/>
              <a:pPr/>
              <a:t>48</a:t>
            </a:fld>
            <a:endParaRPr lang="en-US"/>
          </a:p>
        </p:txBody>
      </p:sp>
      <p:sp>
        <p:nvSpPr>
          <p:cNvPr id="27649" name="Text Box 1"/>
          <p:cNvSpPr txBox="1">
            <a:spLocks noChangeArrowheads="1"/>
          </p:cNvSpPr>
          <p:nvPr/>
        </p:nvSpPr>
        <p:spPr bwMode="auto">
          <a:xfrm>
            <a:off x="3884106" y="8685035"/>
            <a:ext cx="2972283" cy="456023"/>
          </a:xfrm>
          <a:prstGeom prst="rect">
            <a:avLst/>
          </a:prstGeom>
          <a:noFill/>
          <a:ln w="9525">
            <a:noFill/>
            <a:round/>
            <a:headEnd/>
            <a:tailEnd/>
          </a:ln>
          <a:effectLst/>
        </p:spPr>
        <p:txBody>
          <a:bodyPr lIns="96840" tIns="48240" rIns="96840" bIns="48240" anchor="b"/>
          <a:lstStyle/>
          <a:p>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D3638EB-E873-437F-8EEE-A39317A4CE99}" type="slidenum">
              <a:rPr lang="he-IL" sz="1300">
                <a:solidFill>
                  <a:srgbClr val="000000"/>
                </a:solidFill>
                <a:latin typeface="Times New Roman" pitchFamily="16" charset="0"/>
              </a:rPr>
              <a:pPr algn="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48</a:t>
            </a:fld>
            <a:endParaRPr lang="en-US" sz="1300">
              <a:solidFill>
                <a:srgbClr val="000000"/>
              </a:solidFill>
              <a:latin typeface="Times New Roman" pitchFamily="16" charset="0"/>
            </a:endParaRPr>
          </a:p>
        </p:txBody>
      </p:sp>
      <p:sp>
        <p:nvSpPr>
          <p:cNvPr id="27650" name="Rectangle 2"/>
          <p:cNvSpPr txBox="1">
            <a:spLocks noGrp="1" noRot="1" noChangeAspect="1" noChangeArrowheads="1"/>
          </p:cNvSpPr>
          <p:nvPr>
            <p:ph type="sldImg"/>
          </p:nvPr>
        </p:nvSpPr>
        <p:spPr bwMode="auto">
          <a:xfrm>
            <a:off x="1144588" y="687388"/>
            <a:ext cx="4568825" cy="3427412"/>
          </a:xfrm>
          <a:prstGeom prst="rect">
            <a:avLst/>
          </a:prstGeom>
          <a:solidFill>
            <a:srgbClr val="FFFFFF"/>
          </a:solidFill>
          <a:ln>
            <a:solidFill>
              <a:srgbClr val="000000"/>
            </a:solidFill>
            <a:miter lim="800000"/>
            <a:headEnd/>
            <a:tailEnd/>
          </a:ln>
        </p:spPr>
      </p:sp>
      <p:sp>
        <p:nvSpPr>
          <p:cNvPr id="27651" name="Rectangle 3"/>
          <p:cNvSpPr txBox="1">
            <a:spLocks noGrp="1" noChangeArrowheads="1"/>
          </p:cNvSpPr>
          <p:nvPr>
            <p:ph type="body" idx="1"/>
          </p:nvPr>
        </p:nvSpPr>
        <p:spPr bwMode="auto">
          <a:xfrm>
            <a:off x="686283" y="4342517"/>
            <a:ext cx="5485434" cy="4113035"/>
          </a:xfrm>
          <a:prstGeom prst="rect">
            <a:avLst/>
          </a:prstGeom>
          <a:noFill/>
          <a:ln>
            <a:round/>
            <a:headEnd/>
            <a:tailEnd/>
          </a:ln>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cs typeface="Arial" charset="0"/>
            </a:endParaRPr>
          </a:p>
        </p:txBody>
      </p:sp>
    </p:spTree>
    <p:extLst>
      <p:ext uri="{BB962C8B-B14F-4D97-AF65-F5344CB8AC3E}">
        <p14:creationId xmlns:p14="http://schemas.microsoft.com/office/powerpoint/2010/main" val="3332483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52</a:t>
            </a:fld>
            <a:endParaRPr lang="en-US"/>
          </a:p>
        </p:txBody>
      </p:sp>
    </p:spTree>
    <p:extLst>
      <p:ext uri="{BB962C8B-B14F-4D97-AF65-F5344CB8AC3E}">
        <p14:creationId xmlns:p14="http://schemas.microsoft.com/office/powerpoint/2010/main" val="197984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המבחן: 2010, מועד</a:t>
            </a:r>
            <a:r>
              <a:rPr lang="he-IL" baseline="0" dirty="0"/>
              <a:t> א'</a:t>
            </a:r>
            <a:endParaRPr lang="he-IL" dirty="0"/>
          </a:p>
          <a:p>
            <a:r>
              <a:rPr lang="he-IL" dirty="0" err="1"/>
              <a:t>פיתרון</a:t>
            </a:r>
            <a:r>
              <a:rPr lang="he-IL" baseline="0" dirty="0"/>
              <a:t> למבחן: </a:t>
            </a:r>
            <a:r>
              <a:rPr lang="en-US" baseline="0" dirty="0"/>
              <a:t>http://www.cs.huji.ac.il/course/2009/os/test-10a-ans.pdf</a:t>
            </a:r>
            <a:endParaRPr lang="en-US" dirty="0"/>
          </a:p>
          <a:p>
            <a:endParaRPr lang="en-US" dirty="0"/>
          </a:p>
        </p:txBody>
      </p:sp>
      <p:sp>
        <p:nvSpPr>
          <p:cNvPr id="4" name="מציין מיקום של מספר שקופית 3"/>
          <p:cNvSpPr>
            <a:spLocks noGrp="1"/>
          </p:cNvSpPr>
          <p:nvPr>
            <p:ph type="sldNum" sz="quarter" idx="10"/>
          </p:nvPr>
        </p:nvSpPr>
        <p:spPr/>
        <p:txBody>
          <a:bodyPr/>
          <a:lstStyle/>
          <a:p>
            <a:fld id="{BE577A55-EFBC-44E0-8D22-A9821AF61D5F}" type="slidenum">
              <a:rPr lang="he-IL" smtClean="0"/>
              <a:t>54</a:t>
            </a:fld>
            <a:endParaRPr lang="he-IL"/>
          </a:p>
        </p:txBody>
      </p:sp>
    </p:spTree>
    <p:extLst>
      <p:ext uri="{BB962C8B-B14F-4D97-AF65-F5344CB8AC3E}">
        <p14:creationId xmlns:p14="http://schemas.microsoft.com/office/powerpoint/2010/main" val="948017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61</a:t>
            </a:fld>
            <a:endParaRPr lang="en-US"/>
          </a:p>
        </p:txBody>
      </p:sp>
    </p:spTree>
    <p:extLst>
      <p:ext uri="{BB962C8B-B14F-4D97-AF65-F5344CB8AC3E}">
        <p14:creationId xmlns:p14="http://schemas.microsoft.com/office/powerpoint/2010/main" val="393112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ECC473C-C085-4C88-A19F-65C542B4266A}" type="slidenum">
              <a:rPr lang="en-US"/>
              <a:pPr/>
              <a:t>6</a:t>
            </a:fld>
            <a:endParaRPr lang="en-US"/>
          </a:p>
        </p:txBody>
      </p:sp>
      <p:sp>
        <p:nvSpPr>
          <p:cNvPr id="3891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AB20C5F0-030B-4834-B621-22EA5F86AFBA}"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6</a:t>
            </a:fld>
            <a:endParaRPr lang="en-US" sz="1200" dirty="0">
              <a:solidFill>
                <a:srgbClr val="000000"/>
              </a:solidFill>
              <a:latin typeface="Times New Roman" pitchFamily="18" charset="0"/>
            </a:endParaRPr>
          </a:p>
        </p:txBody>
      </p:sp>
      <p:sp>
        <p:nvSpPr>
          <p:cNvPr id="38914"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38915" name="Text Box 3"/>
          <p:cNvSpPr>
            <a:spLocks noGrp="1" noChangeArrowheads="1"/>
          </p:cNvSpPr>
          <p:nvPr>
            <p:ph type="body"/>
          </p:nvPr>
        </p:nvSpPr>
        <p:spPr>
          <a:xfrm>
            <a:off x="686099" y="4343704"/>
            <a:ext cx="5484316" cy="4113892"/>
          </a:xfrm>
          <a:noFill/>
        </p:spPr>
        <p:txBody>
          <a:bodyPr wrap="none" anchor="ctr"/>
          <a:lstStyle/>
          <a:p>
            <a:pPr marL="0" marR="0" indent="0" algn="l" defTabSz="914400" rtl="0" eaLnBrk="1" fontAlgn="auto" latinLnBrk="0" hangingPunct="1">
              <a:lnSpc>
                <a:spcPct val="100000"/>
              </a:lnSpc>
              <a:spcBef>
                <a:spcPts val="0"/>
              </a:spcBef>
              <a:spcAft>
                <a:spcPts val="0"/>
              </a:spcAft>
              <a:buClrTx/>
              <a:buSzTx/>
              <a:buFont typeface="Times New Roman" charset="0"/>
              <a:buNone/>
              <a:tabLst/>
              <a:defRPr/>
            </a:pPr>
            <a:endParaRPr lang="en-US" dirty="0">
              <a:ea typeface="ＭＳ Ｐゴシック" charset="0"/>
              <a:cs typeface="+mn-cs"/>
            </a:endParaRPr>
          </a:p>
        </p:txBody>
      </p:sp>
    </p:spTree>
    <p:extLst>
      <p:ext uri="{BB962C8B-B14F-4D97-AF65-F5344CB8AC3E}">
        <p14:creationId xmlns:p14="http://schemas.microsoft.com/office/powerpoint/2010/main" val="257057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D89F387-21D9-4C6A-9A5E-D810A3E51DCB}" type="slidenum">
              <a:rPr lang="en-US"/>
              <a:pPr/>
              <a:t>8</a:t>
            </a:fld>
            <a:endParaRPr lang="en-US"/>
          </a:p>
        </p:txBody>
      </p:sp>
      <p:sp>
        <p:nvSpPr>
          <p:cNvPr id="40961"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98C54EE7-684C-4FBE-93D7-2B1233586018}"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8</a:t>
            </a:fld>
            <a:endParaRPr lang="en-US" sz="1200" dirty="0">
              <a:solidFill>
                <a:srgbClr val="000000"/>
              </a:solidFill>
              <a:latin typeface="Times New Roman" pitchFamily="18" charset="0"/>
            </a:endParaRPr>
          </a:p>
        </p:txBody>
      </p:sp>
      <p:sp>
        <p:nvSpPr>
          <p:cNvPr id="40962"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0963"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dirty="0">
              <a:ea typeface="ＭＳ Ｐゴシック" charset="0"/>
              <a:cs typeface="+mn-cs"/>
            </a:endParaRPr>
          </a:p>
        </p:txBody>
      </p:sp>
    </p:spTree>
    <p:extLst>
      <p:ext uri="{BB962C8B-B14F-4D97-AF65-F5344CB8AC3E}">
        <p14:creationId xmlns:p14="http://schemas.microsoft.com/office/powerpoint/2010/main" val="111357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endParaRPr lang="en-US" dirty="0"/>
          </a:p>
        </p:txBody>
      </p:sp>
      <p:sp>
        <p:nvSpPr>
          <p:cNvPr id="4" name="מציין מיקום של מספר שקופית 3"/>
          <p:cNvSpPr>
            <a:spLocks noGrp="1"/>
          </p:cNvSpPr>
          <p:nvPr>
            <p:ph type="sldNum" sz="quarter" idx="10"/>
          </p:nvPr>
        </p:nvSpPr>
        <p:spPr/>
        <p:txBody>
          <a:bodyPr/>
          <a:lstStyle/>
          <a:p>
            <a:fld id="{4F7FB047-0BCD-46FD-B069-DFA386C584B0}" type="slidenum">
              <a:rPr lang="en-US" smtClean="0"/>
              <a:pPr/>
              <a:t>9</a:t>
            </a:fld>
            <a:endParaRPr lang="en-US"/>
          </a:p>
        </p:txBody>
      </p:sp>
    </p:spTree>
    <p:extLst>
      <p:ext uri="{BB962C8B-B14F-4D97-AF65-F5344CB8AC3E}">
        <p14:creationId xmlns:p14="http://schemas.microsoft.com/office/powerpoint/2010/main" val="1528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EED1D88-0871-4F59-A52F-9DA9469FB3BE}" type="slidenum">
              <a:rPr lang="en-US"/>
              <a:pPr/>
              <a:t>10</a:t>
            </a:fld>
            <a:endParaRPr lang="en-US"/>
          </a:p>
        </p:txBody>
      </p:sp>
      <p:sp>
        <p:nvSpPr>
          <p:cNvPr id="41985"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1986"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endParaRPr lang="en-US" dirty="0">
              <a:ea typeface="ＭＳ Ｐゴシック" charset="0"/>
              <a:cs typeface="+mn-cs"/>
            </a:endParaRPr>
          </a:p>
        </p:txBody>
      </p:sp>
    </p:spTree>
    <p:extLst>
      <p:ext uri="{BB962C8B-B14F-4D97-AF65-F5344CB8AC3E}">
        <p14:creationId xmlns:p14="http://schemas.microsoft.com/office/powerpoint/2010/main" val="414972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7732583C-96C3-46BE-8667-3764621C3607}" type="slidenum">
              <a:rPr lang="en-US"/>
              <a:pPr/>
              <a:t>11</a:t>
            </a:fld>
            <a:endParaRPr lang="en-US"/>
          </a:p>
        </p:txBody>
      </p:sp>
      <p:sp>
        <p:nvSpPr>
          <p:cNvPr id="43009" name="Text Box 1"/>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3010" name="Text Box 2"/>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r>
              <a:rPr lang="en-US" dirty="0">
                <a:ea typeface="ＭＳ Ｐゴシック" charset="0"/>
                <a:cs typeface="+mn-cs"/>
              </a:rPr>
              <a:t>SIGINT:</a:t>
            </a:r>
          </a:p>
          <a:p>
            <a:pPr>
              <a:buFont typeface="Times New Roman" charset="0"/>
              <a:buNone/>
              <a:defRPr/>
            </a:pPr>
            <a:r>
              <a:rPr lang="en-US" dirty="0">
                <a:ea typeface="ＭＳ Ｐゴシック" charset="0"/>
                <a:cs typeface="+mn-cs"/>
              </a:rPr>
              <a:t>By default</a:t>
            </a:r>
            <a:r>
              <a:rPr lang="en-US" baseline="0" dirty="0">
                <a:ea typeface="ＭＳ Ｐゴシック" charset="0"/>
                <a:cs typeface="+mn-cs"/>
              </a:rPr>
              <a:t> it terminates the process. </a:t>
            </a:r>
          </a:p>
          <a:p>
            <a:pPr>
              <a:buFont typeface="Times New Roman" charset="0"/>
              <a:buNone/>
              <a:defRPr/>
            </a:pPr>
            <a:endParaRPr lang="en-US" baseline="0" dirty="0">
              <a:ea typeface="ＭＳ Ｐゴシック" charset="0"/>
              <a:cs typeface="+mn-cs"/>
            </a:endParaRPr>
          </a:p>
          <a:p>
            <a:pPr>
              <a:buFont typeface="Times New Roman" charset="0"/>
              <a:buNone/>
              <a:defRPr/>
            </a:pPr>
            <a:r>
              <a:rPr lang="en-US" baseline="0" dirty="0">
                <a:ea typeface="ＭＳ Ｐゴシック" charset="0"/>
                <a:cs typeface="+mn-cs"/>
              </a:rPr>
              <a:t>SIGQUIT:</a:t>
            </a:r>
          </a:p>
          <a:p>
            <a:pPr>
              <a:buFont typeface="Times New Roman" charset="0"/>
              <a:buNone/>
              <a:defRPr/>
            </a:pPr>
            <a:r>
              <a:rPr lang="en-US" baseline="0" dirty="0">
                <a:ea typeface="ＭＳ Ｐゴシック" charset="0"/>
                <a:cs typeface="+mn-cs"/>
              </a:rPr>
              <a:t>By default it terminates the process and dump core.</a:t>
            </a:r>
          </a:p>
          <a:p>
            <a:pPr>
              <a:buFont typeface="Times New Roman" charset="0"/>
              <a:buNone/>
              <a:defRPr/>
            </a:pPr>
            <a:r>
              <a:rPr lang="en-US" sz="1200" b="0" i="0" kern="1200" dirty="0">
                <a:solidFill>
                  <a:schemeClr val="tx1"/>
                </a:solidFill>
                <a:effectLst/>
                <a:latin typeface="+mn-lt"/>
                <a:ea typeface="+mn-ea"/>
                <a:cs typeface="+mn-cs"/>
              </a:rPr>
              <a:t> </a:t>
            </a:r>
          </a:p>
          <a:p>
            <a:pPr>
              <a:buFont typeface="Times New Roman" charset="0"/>
              <a:buNone/>
              <a:defRPr/>
            </a:pPr>
            <a:r>
              <a:rPr lang="en-US" sz="1200" b="0" i="0" kern="1200" dirty="0">
                <a:solidFill>
                  <a:schemeClr val="tx1"/>
                </a:solidFill>
                <a:effectLst/>
                <a:latin typeface="+mn-lt"/>
                <a:ea typeface="+mn-ea"/>
                <a:cs typeface="+mn-cs"/>
              </a:rPr>
              <a:t>SIGSTOP:</a:t>
            </a:r>
          </a:p>
          <a:p>
            <a:pPr>
              <a:buFont typeface="Times New Roman" charset="0"/>
              <a:buNone/>
              <a:defRPr/>
            </a:pPr>
            <a:r>
              <a:rPr lang="en-US" sz="1200" b="0" i="0" kern="1200" dirty="0">
                <a:solidFill>
                  <a:schemeClr val="tx1"/>
                </a:solidFill>
                <a:effectLst/>
                <a:latin typeface="+mn-lt"/>
                <a:ea typeface="+mn-ea"/>
                <a:cs typeface="+mn-cs"/>
              </a:rPr>
              <a:t>Pause the process execution,</a:t>
            </a:r>
            <a:r>
              <a:rPr lang="en-US" sz="1200" b="0" i="0" kern="1200" baseline="0" dirty="0">
                <a:solidFill>
                  <a:schemeClr val="tx1"/>
                </a:solidFill>
                <a:effectLst/>
                <a:latin typeface="+mn-lt"/>
                <a:ea typeface="+mn-ea"/>
                <a:cs typeface="+mn-cs"/>
              </a:rPr>
              <a:t> but in contrast to SIGTSTP this signal can’t be handled differently.</a:t>
            </a:r>
          </a:p>
          <a:p>
            <a:pPr>
              <a:buFont typeface="Times New Roman" charset="0"/>
              <a:buNone/>
              <a:defRPr/>
            </a:pPr>
            <a:endParaRPr lang="en-US" sz="1200" b="0" i="0" kern="1200" baseline="0" dirty="0">
              <a:solidFill>
                <a:schemeClr val="tx1"/>
              </a:solidFill>
              <a:effectLst/>
              <a:latin typeface="+mn-lt"/>
              <a:ea typeface="+mn-ea"/>
              <a:cs typeface="+mn-cs"/>
            </a:endParaRPr>
          </a:p>
          <a:p>
            <a:pPr>
              <a:buFont typeface="Times New Roman" charset="0"/>
              <a:buNone/>
              <a:defRPr/>
            </a:pPr>
            <a:r>
              <a:rPr lang="en-US" sz="1200" b="0" i="0" kern="1200" dirty="0">
                <a:solidFill>
                  <a:schemeClr val="tx1"/>
                </a:solidFill>
                <a:effectLst/>
                <a:latin typeface="+mn-lt"/>
                <a:ea typeface="+mn-ea"/>
                <a:cs typeface="+mn-cs"/>
              </a:rPr>
              <a:t>SIGKILL:</a:t>
            </a:r>
          </a:p>
          <a:p>
            <a:pPr>
              <a:buFont typeface="Times New Roman" charset="0"/>
              <a:buNone/>
              <a:defRPr/>
            </a:pPr>
            <a:r>
              <a:rPr lang="en-US" sz="1200" b="0" i="0" kern="1200" dirty="0">
                <a:solidFill>
                  <a:schemeClr val="tx1"/>
                </a:solidFill>
                <a:effectLst/>
                <a:latin typeface="+mn-lt"/>
                <a:ea typeface="+mn-ea"/>
                <a:cs typeface="+mn-cs"/>
              </a:rPr>
              <a:t>The signal can’t be handled</a:t>
            </a:r>
            <a:r>
              <a:rPr lang="en-US" sz="1200" b="0" i="0" kern="1200" baseline="0" dirty="0">
                <a:solidFill>
                  <a:schemeClr val="tx1"/>
                </a:solidFill>
                <a:effectLst/>
                <a:latin typeface="+mn-lt"/>
                <a:ea typeface="+mn-ea"/>
                <a:cs typeface="+mn-cs"/>
              </a:rPr>
              <a:t> differently (including ignored nor blocked).</a:t>
            </a:r>
          </a:p>
          <a:p>
            <a:pPr>
              <a:buFont typeface="Times New Roman" charset="0"/>
              <a:buNone/>
              <a:defRPr/>
            </a:pPr>
            <a:endParaRPr lang="en-US" dirty="0">
              <a:ea typeface="ＭＳ Ｐゴシック" charset="0"/>
              <a:cs typeface="+mn-cs"/>
            </a:endParaRPr>
          </a:p>
          <a:p>
            <a:pPr>
              <a:buFont typeface="Times New Roman" charset="0"/>
              <a:buNone/>
              <a:defRPr/>
            </a:pPr>
            <a:r>
              <a:rPr lang="en-US" dirty="0">
                <a:ea typeface="ＭＳ Ｐゴシック" charset="0"/>
                <a:cs typeface="+mn-cs"/>
              </a:rPr>
              <a:t>Good references:</a:t>
            </a:r>
          </a:p>
          <a:p>
            <a:pPr>
              <a:buFont typeface="Times New Roman" charset="0"/>
              <a:buNone/>
              <a:defRPr/>
            </a:pPr>
            <a:r>
              <a:rPr lang="en-US" baseline="0" dirty="0">
                <a:ea typeface="ＭＳ Ｐゴシック" charset="0"/>
                <a:cs typeface="+mn-cs"/>
              </a:rPr>
              <a:t>http://programmergamer.blogspot.co.il/2013/05/clarification-on-sigint-sigterm-sigkill.html</a:t>
            </a:r>
          </a:p>
          <a:p>
            <a:pPr>
              <a:buFont typeface="Times New Roman" charset="0"/>
              <a:buNone/>
              <a:defRPr/>
            </a:pPr>
            <a:r>
              <a:rPr lang="en-US" baseline="0" dirty="0">
                <a:ea typeface="ＭＳ Ｐゴシック" charset="0"/>
                <a:cs typeface="+mn-cs"/>
              </a:rPr>
              <a:t>https://en.wikipedia.org/wiki/Unix_signal</a:t>
            </a:r>
          </a:p>
          <a:p>
            <a:pPr>
              <a:buFont typeface="Times New Roman" charset="0"/>
              <a:buNone/>
              <a:defRPr/>
            </a:pPr>
            <a:r>
              <a:rPr lang="en-US" dirty="0">
                <a:ea typeface="ＭＳ Ｐゴシック" charset="0"/>
                <a:cs typeface="+mn-cs"/>
              </a:rPr>
              <a:t>http://stackoverflow.com/questions/11886812/whats-the-difference-between-sigstop-and-sigtstp#11888074]</a:t>
            </a:r>
          </a:p>
          <a:p>
            <a:pPr>
              <a:buFont typeface="Times New Roman" charset="0"/>
              <a:buNone/>
              <a:defRPr/>
            </a:pPr>
            <a:endParaRPr lang="en-US" dirty="0">
              <a:ea typeface="ＭＳ Ｐゴシック" charset="0"/>
              <a:cs typeface="+mn-cs"/>
            </a:endParaRPr>
          </a:p>
          <a:p>
            <a:pPr>
              <a:buFont typeface="Times New Roman" charset="0"/>
              <a:buNone/>
              <a:defRPr/>
            </a:pPr>
            <a:endParaRPr lang="en-US" dirty="0">
              <a:ea typeface="ＭＳ Ｐゴシック" charset="0"/>
              <a:cs typeface="+mn-cs"/>
            </a:endParaRPr>
          </a:p>
        </p:txBody>
      </p:sp>
      <p:sp>
        <p:nvSpPr>
          <p:cNvPr id="43011" name="Text Box 3"/>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844EE6ED-DEB5-4370-8DD1-CD70482CBFAA}"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11</a:t>
            </a:fld>
            <a:endParaRPr lang="en-US" sz="1200" dirty="0">
              <a:solidFill>
                <a:srgbClr val="000000"/>
              </a:solidFill>
              <a:latin typeface="Times New Roman" pitchFamily="18" charset="0"/>
            </a:endParaRPr>
          </a:p>
        </p:txBody>
      </p:sp>
    </p:spTree>
    <p:extLst>
      <p:ext uri="{BB962C8B-B14F-4D97-AF65-F5344CB8AC3E}">
        <p14:creationId xmlns:p14="http://schemas.microsoft.com/office/powerpoint/2010/main" val="419100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2F86EE5-AFF1-4E02-8FBB-0274780F2081}" type="slidenum">
              <a:rPr lang="en-US"/>
              <a:pPr/>
              <a:t>12</a:t>
            </a:fld>
            <a:endParaRPr lang="en-US"/>
          </a:p>
        </p:txBody>
      </p:sp>
      <p:sp>
        <p:nvSpPr>
          <p:cNvPr id="44033" name="Text Box 1"/>
          <p:cNvSpPr txBox="1">
            <a:spLocks noChangeArrowheads="1"/>
          </p:cNvSpPr>
          <p:nvPr/>
        </p:nvSpPr>
        <p:spPr bwMode="auto">
          <a:xfrm>
            <a:off x="3884414" y="8685894"/>
            <a:ext cx="2972098" cy="4565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601" tIns="45630" rIns="91601" bIns="45630" anchor="b"/>
          <a:lstStyle/>
          <a:p>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fld id="{520FA2AC-0471-4CD2-9CFC-275BC2D62A0B}" type="slidenum">
              <a:rPr lang="en-US" sz="1200">
                <a:solidFill>
                  <a:srgbClr val="000000"/>
                </a:solidFill>
                <a:latin typeface="Times New Roman" pitchFamily="18" charset="0"/>
              </a:rPr>
              <a:pPr>
                <a:tabLst>
                  <a:tab pos="0" algn="l"/>
                  <a:tab pos="432465" algn="l"/>
                  <a:tab pos="864931" algn="l"/>
                  <a:tab pos="1297396" algn="l"/>
                  <a:tab pos="1729862" algn="l"/>
                  <a:tab pos="2162327" algn="l"/>
                  <a:tab pos="2594793" algn="l"/>
                  <a:tab pos="3027258" algn="l"/>
                  <a:tab pos="3459724" algn="l"/>
                  <a:tab pos="3892189" algn="l"/>
                  <a:tab pos="4324655" algn="l"/>
                  <a:tab pos="4757120" algn="l"/>
                  <a:tab pos="5189586" algn="l"/>
                  <a:tab pos="5622051" algn="l"/>
                  <a:tab pos="6054517" algn="l"/>
                  <a:tab pos="6486982" algn="l"/>
                  <a:tab pos="6919448" algn="l"/>
                  <a:tab pos="7351913" algn="l"/>
                  <a:tab pos="7784379" algn="l"/>
                  <a:tab pos="8216844" algn="l"/>
                  <a:tab pos="8649310" algn="l"/>
                </a:tabLst>
              </a:pPr>
              <a:t>12</a:t>
            </a:fld>
            <a:endParaRPr lang="en-US" sz="1200" dirty="0">
              <a:solidFill>
                <a:srgbClr val="000000"/>
              </a:solidFill>
              <a:latin typeface="Times New Roman" pitchFamily="18" charset="0"/>
            </a:endParaRPr>
          </a:p>
        </p:txBody>
      </p:sp>
      <p:sp>
        <p:nvSpPr>
          <p:cNvPr id="44034" name="Text Box 2"/>
          <p:cNvSpPr txBox="1">
            <a:spLocks noChangeArrowheads="1"/>
          </p:cNvSpPr>
          <p:nvPr/>
        </p:nvSpPr>
        <p:spPr bwMode="auto">
          <a:xfrm>
            <a:off x="1178719" y="686405"/>
            <a:ext cx="450056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6493" tIns="43247" rIns="86493" bIns="43247" anchor="ctr"/>
          <a:lstStyle/>
          <a:p>
            <a:pPr>
              <a:buFont typeface="Times New Roman" charset="0"/>
              <a:buNone/>
              <a:defRPr/>
            </a:pPr>
            <a:endParaRPr lang="en-US" dirty="0">
              <a:latin typeface="Garamond"/>
              <a:ea typeface="ＭＳ Ｐゴシック" charset="0"/>
              <a:cs typeface="Garamond"/>
            </a:endParaRPr>
          </a:p>
        </p:txBody>
      </p:sp>
      <p:sp>
        <p:nvSpPr>
          <p:cNvPr id="44035" name="Text Box 3"/>
          <p:cNvSpPr>
            <a:spLocks noGrp="1" noChangeArrowheads="1"/>
          </p:cNvSpPr>
          <p:nvPr>
            <p:ph type="body"/>
          </p:nvPr>
        </p:nvSpPr>
        <p:spPr>
          <a:xfrm>
            <a:off x="686099" y="4343704"/>
            <a:ext cx="5484316" cy="4113892"/>
          </a:xfrm>
          <a:noFill/>
        </p:spPr>
        <p:txBody>
          <a:bodyPr wrap="none" anchor="ctr"/>
          <a:lstStyle/>
          <a:p>
            <a:pPr>
              <a:buFont typeface="Times New Roman" charset="0"/>
              <a:buNone/>
              <a:defRPr/>
            </a:pPr>
            <a:r>
              <a:rPr lang="en-US" dirty="0">
                <a:ea typeface="ＭＳ Ｐゴシック" charset="0"/>
                <a:cs typeface="+mn-cs"/>
              </a:rPr>
              <a:t>Instead</a:t>
            </a:r>
            <a:r>
              <a:rPr lang="en-US" baseline="0" dirty="0">
                <a:ea typeface="ＭＳ Ｐゴシック" charset="0"/>
                <a:cs typeface="+mn-cs"/>
              </a:rPr>
              <a:t> of “</a:t>
            </a:r>
            <a:r>
              <a:rPr lang="en-US" baseline="0" dirty="0" err="1">
                <a:ea typeface="ＭＳ Ｐゴシック" charset="0"/>
                <a:cs typeface="+mn-cs"/>
              </a:rPr>
              <a:t>fg</a:t>
            </a:r>
            <a:r>
              <a:rPr lang="en-US" baseline="0" dirty="0">
                <a:ea typeface="ＭＳ Ｐゴシック" charset="0"/>
                <a:cs typeface="+mn-cs"/>
              </a:rPr>
              <a:t> </a:t>
            </a:r>
            <a:r>
              <a:rPr lang="en-US" baseline="0" dirty="0" err="1">
                <a:ea typeface="ＭＳ Ｐゴシック" charset="0"/>
                <a:cs typeface="+mn-cs"/>
              </a:rPr>
              <a:t>pid</a:t>
            </a:r>
            <a:r>
              <a:rPr lang="en-US" baseline="0" dirty="0">
                <a:ea typeface="ＭＳ Ｐゴシック" charset="0"/>
                <a:cs typeface="+mn-cs"/>
              </a:rPr>
              <a:t>” command we can use “kill –SIGCONT </a:t>
            </a:r>
            <a:r>
              <a:rPr lang="en-US" baseline="0" dirty="0" err="1">
                <a:ea typeface="ＭＳ Ｐゴシック" charset="0"/>
                <a:cs typeface="+mn-cs"/>
              </a:rPr>
              <a:t>pid</a:t>
            </a:r>
            <a:r>
              <a:rPr lang="en-US" baseline="0" dirty="0">
                <a:ea typeface="ＭＳ Ｐゴシック" charset="0"/>
                <a:cs typeface="+mn-cs"/>
              </a:rPr>
              <a:t>”.</a:t>
            </a:r>
          </a:p>
          <a:p>
            <a:pPr>
              <a:buFont typeface="Times New Roman" charset="0"/>
              <a:buNone/>
              <a:defRPr/>
            </a:pPr>
            <a:endParaRPr lang="en-US" baseline="0" dirty="0">
              <a:ea typeface="ＭＳ Ｐゴシック" charset="0"/>
              <a:cs typeface="+mn-cs"/>
            </a:endParaRPr>
          </a:p>
          <a:p>
            <a:pPr>
              <a:buFont typeface="Times New Roman" charset="0"/>
              <a:buNone/>
              <a:defRPr/>
            </a:pPr>
            <a:r>
              <a:rPr lang="en-US" sz="1200" b="0" i="0" kern="1200" dirty="0">
                <a:solidFill>
                  <a:schemeClr val="tx1"/>
                </a:solidFill>
                <a:effectLst/>
                <a:latin typeface="+mn-lt"/>
                <a:ea typeface="+mn-ea"/>
                <a:cs typeface="+mn-cs"/>
              </a:rPr>
              <a:t>The default signal sent by </a:t>
            </a:r>
            <a:r>
              <a:rPr lang="en-US" dirty="0"/>
              <a:t>kill [</a:t>
            </a:r>
            <a:r>
              <a:rPr lang="en-US" dirty="0" err="1"/>
              <a:t>pid</a:t>
            </a:r>
            <a:r>
              <a:rPr lang="en-US" dirty="0"/>
              <a:t>]</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SIGTERM</a:t>
            </a:r>
            <a:r>
              <a:rPr lang="en-US" sz="1200" b="0" i="0" kern="1200" dirty="0">
                <a:solidFill>
                  <a:schemeClr val="tx1"/>
                </a:solidFill>
                <a:effectLst/>
                <a:latin typeface="+mn-lt"/>
                <a:ea typeface="+mn-ea"/>
                <a:cs typeface="+mn-cs"/>
              </a:rPr>
              <a:t> which usually but not necessarily asks the process to terminate.</a:t>
            </a:r>
          </a:p>
          <a:p>
            <a:pPr>
              <a:buFont typeface="Times New Roman" charset="0"/>
              <a:buNone/>
              <a:defRPr/>
            </a:pPr>
            <a:r>
              <a:rPr lang="en-US" sz="1200" b="0" i="0" kern="1200" dirty="0">
                <a:solidFill>
                  <a:schemeClr val="tx1"/>
                </a:solidFill>
                <a:effectLst/>
                <a:latin typeface="+mn-lt"/>
                <a:ea typeface="+mn-ea"/>
                <a:cs typeface="+mn-cs"/>
              </a:rPr>
              <a:t>If you really want to kill a program you need to use the </a:t>
            </a:r>
            <a:r>
              <a:rPr lang="en-US" sz="1200" b="1" i="0" kern="1200" dirty="0">
                <a:solidFill>
                  <a:schemeClr val="tx1"/>
                </a:solidFill>
                <a:effectLst/>
                <a:latin typeface="+mn-lt"/>
                <a:ea typeface="+mn-ea"/>
                <a:cs typeface="+mn-cs"/>
              </a:rPr>
              <a:t>SIGKILL</a:t>
            </a:r>
            <a:r>
              <a:rPr lang="en-US" sz="1200" b="0" i="0" kern="1200" dirty="0">
                <a:solidFill>
                  <a:schemeClr val="tx1"/>
                </a:solidFill>
                <a:effectLst/>
                <a:latin typeface="+mn-lt"/>
                <a:ea typeface="+mn-ea"/>
                <a:cs typeface="+mn-cs"/>
              </a:rPr>
              <a:t> signal by doing </a:t>
            </a:r>
            <a:r>
              <a:rPr lang="en-US" dirty="0"/>
              <a:t>kill -9 [</a:t>
            </a:r>
            <a:r>
              <a:rPr lang="en-US" dirty="0" err="1"/>
              <a:t>pid</a:t>
            </a:r>
            <a:r>
              <a:rPr lang="en-US" dirty="0"/>
              <a:t>].</a:t>
            </a:r>
            <a:endParaRPr lang="en-US" dirty="0">
              <a:ea typeface="ＭＳ Ｐゴシック" charset="0"/>
              <a:cs typeface="+mn-cs"/>
            </a:endParaRPr>
          </a:p>
        </p:txBody>
      </p:sp>
    </p:spTree>
    <p:extLst>
      <p:ext uri="{BB962C8B-B14F-4D97-AF65-F5344CB8AC3E}">
        <p14:creationId xmlns:p14="http://schemas.microsoft.com/office/powerpoint/2010/main" val="427470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1">
        <a:schemeClr val="bg2"/>
      </p:bgRef>
    </p:bg>
    <p:spTree>
      <p:nvGrpSpPr>
        <p:cNvPr id="1" name=""/>
        <p:cNvGrpSpPr/>
        <p:nvPr/>
      </p:nvGrpSpPr>
      <p:grpSpPr>
        <a:xfrm>
          <a:off x="0" y="0"/>
          <a:ext cx="0" cy="0"/>
          <a:chOff x="0" y="0"/>
          <a:chExt cx="0" cy="0"/>
        </a:xfrm>
      </p:grpSpPr>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כותרת משנה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p:txBody>
          <a:bodyPr/>
          <a:lstStyle/>
          <a:p>
            <a:fld id="{232E9C06-6222-4BE0-9BA5-B63AC4BBC547}" type="datetime1">
              <a:rPr lang="en-US" smtClean="0"/>
              <a:pPr/>
              <a:t>4/14/2021</a:t>
            </a:fld>
            <a:endParaRPr lang="en-US"/>
          </a:p>
        </p:txBody>
      </p:sp>
      <p:sp>
        <p:nvSpPr>
          <p:cNvPr id="17" name="מציין מיקום של כותרת תחתונה 16"/>
          <p:cNvSpPr>
            <a:spLocks noGrp="1"/>
          </p:cNvSpPr>
          <p:nvPr>
            <p:ph type="ftr" sz="quarter" idx="11"/>
          </p:nvPr>
        </p:nvSpPr>
        <p:spPr/>
        <p:txBody>
          <a:bodyPr/>
          <a:lstStyle/>
          <a:p>
            <a:endParaRPr lang="en-US"/>
          </a:p>
        </p:txBody>
      </p:sp>
      <p:sp>
        <p:nvSpPr>
          <p:cNvPr id="7" name="מחבר ישר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אליפסה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אליפסה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מציין מיקום של מספר שקופית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8" name="כותרת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DF2BBBA7-591D-408A-A15F-592327C8EFA8}" type="datetime1">
              <a:rPr lang="en-US" smtClean="0"/>
              <a:pPr/>
              <a:t>4/14/2021</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bg>
      <p:bgRef idx="1001">
        <a:schemeClr val="bg2"/>
      </p:bgRef>
    </p:bg>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מחבר ישר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אליפסה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6915912" y="3009901"/>
            <a:ext cx="457200" cy="441325"/>
          </a:xfrm>
        </p:spPr>
        <p:txBody>
          <a:bodyPr/>
          <a:lstStyle/>
          <a:p>
            <a:fld id="{4A5D2AEC-59A3-443A-ADEB-ECFFD6118D61}" type="slidenum">
              <a:rPr lang="en-US" smtClean="0"/>
              <a:pPr/>
              <a:t>‹#›</a:t>
            </a:fld>
            <a:endParaRPr lang="en-US"/>
          </a:p>
        </p:txBody>
      </p:sp>
      <p:sp>
        <p:nvSpPr>
          <p:cNvPr id="3" name="מציין מיקום של טקסט אנכי 2"/>
          <p:cNvSpPr>
            <a:spLocks noGrp="1"/>
          </p:cNvSpPr>
          <p:nvPr>
            <p:ph type="body" orient="vert" idx="1"/>
          </p:nvPr>
        </p:nvSpPr>
        <p:spPr>
          <a:xfrm>
            <a:off x="304800" y="304800"/>
            <a:ext cx="6553200" cy="5821366"/>
          </a:xfrm>
        </p:spPr>
        <p:txBody>
          <a:bodyPr vert="eaVert"/>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4" name="מציין מיקום של תאריך 3"/>
          <p:cNvSpPr>
            <a:spLocks noGrp="1"/>
          </p:cNvSpPr>
          <p:nvPr>
            <p:ph type="dt" sz="half" idx="10"/>
          </p:nvPr>
        </p:nvSpPr>
        <p:spPr/>
        <p:txBody>
          <a:bodyPr/>
          <a:lstStyle/>
          <a:p>
            <a:fld id="{1180EBB4-4F0B-4D7D-8AA6-F3F46ACA02E9}" type="datetime1">
              <a:rPr lang="en-US" smtClean="0"/>
              <a:pPr/>
              <a:t>4/14/2021</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2" name="כותרת אנכית 1"/>
          <p:cNvSpPr>
            <a:spLocks noGrp="1"/>
          </p:cNvSpPr>
          <p:nvPr>
            <p:ph type="title" orient="vert"/>
          </p:nvPr>
        </p:nvSpPr>
        <p:spPr>
          <a:xfrm>
            <a:off x="7391400" y="304801"/>
            <a:ext cx="1447800" cy="5851525"/>
          </a:xfrm>
        </p:spPr>
        <p:txBody>
          <a:bodyPr vert="eaVert"/>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כותרת וטבלה">
    <p:spTree>
      <p:nvGrpSpPr>
        <p:cNvPr id="1" name=""/>
        <p:cNvGrpSpPr/>
        <p:nvPr/>
      </p:nvGrpSpPr>
      <p:grpSpPr>
        <a:xfrm>
          <a:off x="0" y="0"/>
          <a:ext cx="0" cy="0"/>
          <a:chOff x="0" y="0"/>
          <a:chExt cx="0" cy="0"/>
        </a:xfrm>
      </p:grpSpPr>
      <p:sp>
        <p:nvSpPr>
          <p:cNvPr id="2" name="כותרת 1"/>
          <p:cNvSpPr>
            <a:spLocks noGrp="1"/>
          </p:cNvSpPr>
          <p:nvPr>
            <p:ph type="title"/>
          </p:nvPr>
        </p:nvSpPr>
        <p:spPr>
          <a:xfrm>
            <a:off x="685800" y="609600"/>
            <a:ext cx="7772400" cy="1143000"/>
          </a:xfrm>
        </p:spPr>
        <p:txBody>
          <a:bodyPr/>
          <a:lstStyle/>
          <a:p>
            <a:r>
              <a:rPr lang="he-IL"/>
              <a:t>לחץ כדי לערוך סגנון כותרת של תבנית בסיס</a:t>
            </a:r>
            <a:endParaRPr lang="en-US"/>
          </a:p>
        </p:txBody>
      </p:sp>
      <p:sp>
        <p:nvSpPr>
          <p:cNvPr id="3" name="מציין מיקום של טבלה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Times New Roman" charset="0"/>
                <a:ea typeface="ＭＳ Ｐゴシック" charset="0"/>
                <a:cs typeface="Arial" charset="0"/>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a:lstStyle>
            <a:lvl1pPr>
              <a:defRPr>
                <a:latin typeface="Times New Roman" charset="0"/>
                <a:ea typeface="ＭＳ Ｐゴシック" charset="0"/>
                <a:cs typeface="Arial"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D6CECE9B-82C8-489E-A704-A2E7567C06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solidFill>
                  <a:schemeClr val="accent3">
                    <a:shade val="75000"/>
                  </a:schemeClr>
                </a:solidFill>
              </a:defRPr>
            </a:lvl1pPr>
          </a:lstStyle>
          <a:p>
            <a:r>
              <a:rPr kumimoji="0" lang="he-IL"/>
              <a:t>לחץ כדי לערוך סגנון כותרת של תבנית בסיס</a:t>
            </a:r>
            <a:endParaRPr kumimoji="0" lang="en-US"/>
          </a:p>
        </p:txBody>
      </p:sp>
      <p:sp>
        <p:nvSpPr>
          <p:cNvPr id="4" name="מציין מיקום של תאריך 3"/>
          <p:cNvSpPr>
            <a:spLocks noGrp="1"/>
          </p:cNvSpPr>
          <p:nvPr>
            <p:ph type="dt" sz="half" idx="10"/>
          </p:nvPr>
        </p:nvSpPr>
        <p:spPr/>
        <p:txBody>
          <a:bodyPr/>
          <a:lstStyle/>
          <a:p>
            <a:fld id="{4E7BA7D2-AF7D-408D-A646-0526132B9BAC}" type="datetime1">
              <a:rPr lang="en-US" smtClean="0"/>
              <a:pPr/>
              <a:t>4/14/2021</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a:xfrm>
            <a:off x="4361688" y="1026372"/>
            <a:ext cx="457200" cy="441325"/>
          </a:xfrm>
        </p:spPr>
        <p:txBody>
          <a:bodyPr/>
          <a:lstStyle/>
          <a:p>
            <a:fld id="{4A5D2AEC-59A3-443A-ADEB-ECFFD6118D61}" type="slidenum">
              <a:rPr lang="en-US" smtClean="0"/>
              <a:pPr/>
              <a:t>‹#›</a:t>
            </a:fld>
            <a:endParaRPr lang="en-US"/>
          </a:p>
        </p:txBody>
      </p:sp>
      <p:sp>
        <p:nvSpPr>
          <p:cNvPr id="8" name="מציין מיקום תוכן 7"/>
          <p:cNvSpPr>
            <a:spLocks noGrp="1"/>
          </p:cNvSpPr>
          <p:nvPr>
            <p:ph sz="quarter" idx="1"/>
          </p:nvPr>
        </p:nvSpPr>
        <p:spPr>
          <a:xfrm>
            <a:off x="301752" y="1527048"/>
            <a:ext cx="8503920" cy="45720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מלבן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a:t>לחץ כדי לערוך סגנונות טקסט של תבנית בסיס</a:t>
            </a:r>
          </a:p>
        </p:txBody>
      </p:sp>
      <p:sp>
        <p:nvSpPr>
          <p:cNvPr id="13" name="מלבן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לבן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מציין מיקום של כותרת תחתונה 4"/>
          <p:cNvSpPr>
            <a:spLocks noGrp="1"/>
          </p:cNvSpPr>
          <p:nvPr>
            <p:ph type="ftr" sz="quarter" idx="11"/>
          </p:nvPr>
        </p:nvSpPr>
        <p:spPr/>
        <p:txBody>
          <a:bodyPr/>
          <a:lstStyle/>
          <a:p>
            <a:endParaRPr lang="en-US"/>
          </a:p>
        </p:txBody>
      </p:sp>
      <p:sp>
        <p:nvSpPr>
          <p:cNvPr id="4" name="מציין מיקום של תאריך 3"/>
          <p:cNvSpPr>
            <a:spLocks noGrp="1"/>
          </p:cNvSpPr>
          <p:nvPr>
            <p:ph type="dt" sz="half" idx="10"/>
          </p:nvPr>
        </p:nvSpPr>
        <p:spPr/>
        <p:txBody>
          <a:bodyPr/>
          <a:lstStyle/>
          <a:p>
            <a:fld id="{3E273E9E-7B54-4BCE-8D5C-4E3288DC4CF2}" type="datetime1">
              <a:rPr lang="en-US" smtClean="0"/>
              <a:pPr/>
              <a:t>4/14/2021</a:t>
            </a:fld>
            <a:endParaRPr lang="en-US"/>
          </a:p>
        </p:txBody>
      </p:sp>
      <p:sp>
        <p:nvSpPr>
          <p:cNvPr id="8" name="מחבר ישר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אליפסה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מציין מיקום של מספר שקופית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2" name="כותרת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bg>
      <p:bgRef idx="1001">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301752" y="228600"/>
            <a:ext cx="8534400" cy="758952"/>
          </a:xfrm>
        </p:spPr>
        <p:txBody>
          <a:bodyPr/>
          <a:lstStyle/>
          <a:p>
            <a:r>
              <a:rPr kumimoji="0" lang="he-IL"/>
              <a:t>לחץ כדי לערוך סגנון כותרת של תבנית בסיס</a:t>
            </a:r>
            <a:endParaRPr kumimoji="0" lang="en-US"/>
          </a:p>
        </p:txBody>
      </p:sp>
      <p:sp>
        <p:nvSpPr>
          <p:cNvPr id="5" name="מציין מיקום של תאריך 4"/>
          <p:cNvSpPr>
            <a:spLocks noGrp="1"/>
          </p:cNvSpPr>
          <p:nvPr>
            <p:ph type="dt" sz="half" idx="10"/>
          </p:nvPr>
        </p:nvSpPr>
        <p:spPr>
          <a:xfrm>
            <a:off x="5791200" y="6409944"/>
            <a:ext cx="3044952" cy="365760"/>
          </a:xfrm>
        </p:spPr>
        <p:txBody>
          <a:bodyPr/>
          <a:lstStyle/>
          <a:p>
            <a:fld id="{8B05EFAC-D7C6-4882-8F5E-C8A23C74737F}" type="datetime1">
              <a:rPr lang="en-US" smtClean="0"/>
              <a:pPr/>
              <a:t>4/14/2021</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4A5D2AEC-59A3-443A-ADEB-ECFFD6118D61}" type="slidenum">
              <a:rPr lang="en-US" smtClean="0"/>
              <a:pPr/>
              <a:t>‹#›</a:t>
            </a:fld>
            <a:endParaRPr lang="en-US"/>
          </a:p>
        </p:txBody>
      </p:sp>
      <p:sp>
        <p:nvSpPr>
          <p:cNvPr id="8" name="מחבר ישר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מציין מיקום תוכן 9"/>
          <p:cNvSpPr>
            <a:spLocks noGrp="1"/>
          </p:cNvSpPr>
          <p:nvPr>
            <p:ph sz="half" idx="1"/>
          </p:nvPr>
        </p:nvSpPr>
        <p:spPr>
          <a:xfrm>
            <a:off x="301752" y="1371600"/>
            <a:ext cx="4038600" cy="4681728"/>
          </a:xfrm>
        </p:spPr>
        <p:txBody>
          <a:bodyPr/>
          <a:lstStyle>
            <a:lvl1pPr>
              <a:defRPr sz="2500"/>
            </a:lvl1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2" name="מציין מיקום תוכן 11"/>
          <p:cNvSpPr>
            <a:spLocks noGrp="1"/>
          </p:cNvSpPr>
          <p:nvPr>
            <p:ph sz="half" idx="2"/>
          </p:nvPr>
        </p:nvSpPr>
        <p:spPr>
          <a:xfrm>
            <a:off x="4800600" y="1371600"/>
            <a:ext cx="4038600" cy="4681728"/>
          </a:xfrm>
        </p:spPr>
        <p:txBody>
          <a:bodyPr/>
          <a:lstStyle>
            <a:lvl1pPr>
              <a:defRPr sz="2500"/>
            </a:lvl1p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bg>
      <p:bgRef idx="1001">
        <a:schemeClr val="bg2"/>
      </p:bgRef>
    </p:bg>
    <p:spTree>
      <p:nvGrpSpPr>
        <p:cNvPr id="1" name=""/>
        <p:cNvGrpSpPr/>
        <p:nvPr/>
      </p:nvGrpSpPr>
      <p:grpSpPr>
        <a:xfrm>
          <a:off x="0" y="0"/>
          <a:ext cx="0" cy="0"/>
          <a:chOff x="0" y="0"/>
          <a:chExt cx="0" cy="0"/>
        </a:xfrm>
      </p:grpSpPr>
      <p:sp>
        <p:nvSpPr>
          <p:cNvPr id="10" name="מחבר ישר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לבן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מלבן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מלבן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מלבן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מלבן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מציין מיקום טקסט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4" name="מציין מיקום טקסט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he-IL"/>
              <a:t>לחץ כדי לערוך סגנונות טקסט של תבנית בסיס</a:t>
            </a:r>
          </a:p>
        </p:txBody>
      </p:sp>
      <p:sp>
        <p:nvSpPr>
          <p:cNvPr id="7" name="מציין מיקום של תאריך 6"/>
          <p:cNvSpPr>
            <a:spLocks noGrp="1"/>
          </p:cNvSpPr>
          <p:nvPr>
            <p:ph type="dt" sz="half" idx="10"/>
          </p:nvPr>
        </p:nvSpPr>
        <p:spPr/>
        <p:txBody>
          <a:bodyPr/>
          <a:lstStyle/>
          <a:p>
            <a:fld id="{6712D62F-ACC7-4C29-AF2F-D1CA68408727}" type="datetime1">
              <a:rPr lang="en-US" smtClean="0"/>
              <a:pPr/>
              <a:t>4/14/2021</a:t>
            </a:fld>
            <a:endParaRPr lang="en-US"/>
          </a:p>
        </p:txBody>
      </p:sp>
      <p:sp>
        <p:nvSpPr>
          <p:cNvPr id="8" name="מציין מיקום של כותרת תחתונה 7"/>
          <p:cNvSpPr>
            <a:spLocks noGrp="1"/>
          </p:cNvSpPr>
          <p:nvPr>
            <p:ph type="ftr" sz="quarter" idx="11"/>
          </p:nvPr>
        </p:nvSpPr>
        <p:spPr>
          <a:xfrm>
            <a:off x="304800" y="6409944"/>
            <a:ext cx="3581400" cy="365760"/>
          </a:xfrm>
        </p:spPr>
        <p:txBody>
          <a:bodyPr/>
          <a:lstStyle/>
          <a:p>
            <a:endParaRPr lang="en-US"/>
          </a:p>
        </p:txBody>
      </p:sp>
      <p:sp>
        <p:nvSpPr>
          <p:cNvPr id="15" name="מחבר ישר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מציין מיקום תוכן 23"/>
          <p:cNvSpPr>
            <a:spLocks noGrp="1"/>
          </p:cNvSpPr>
          <p:nvPr>
            <p:ph sz="quarter" idx="2"/>
          </p:nvPr>
        </p:nvSpPr>
        <p:spPr>
          <a:xfrm>
            <a:off x="301752" y="2471383"/>
            <a:ext cx="4041648" cy="3818404"/>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6" name="מציין מיקום תוכן 25"/>
          <p:cNvSpPr>
            <a:spLocks noGrp="1"/>
          </p:cNvSpPr>
          <p:nvPr>
            <p:ph sz="quarter" idx="4"/>
          </p:nvPr>
        </p:nvSpPr>
        <p:spPr>
          <a:xfrm>
            <a:off x="4800600" y="2471383"/>
            <a:ext cx="4038600" cy="3822192"/>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25" name="אליפסה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אליפסה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מציין מיקום של מספר שקופית 8"/>
          <p:cNvSpPr>
            <a:spLocks noGrp="1"/>
          </p:cNvSpPr>
          <p:nvPr>
            <p:ph type="sldNum" sz="quarter" idx="12"/>
          </p:nvPr>
        </p:nvSpPr>
        <p:spPr>
          <a:xfrm>
            <a:off x="4343400" y="1042416"/>
            <a:ext cx="457200" cy="441325"/>
          </a:xfrm>
        </p:spPr>
        <p:txBody>
          <a:bodyPr/>
          <a:lstStyle>
            <a:lvl1pPr algn="ctr">
              <a:defRPr/>
            </a:lvl1pPr>
          </a:lstStyle>
          <a:p>
            <a:fld id="{4A5D2AEC-59A3-443A-ADEB-ECFFD6118D61}" type="slidenum">
              <a:rPr lang="en-US" smtClean="0"/>
              <a:pPr/>
              <a:t>‹#›</a:t>
            </a:fld>
            <a:endParaRPr lang="en-US"/>
          </a:p>
        </p:txBody>
      </p:sp>
      <p:sp>
        <p:nvSpPr>
          <p:cNvPr id="23" name="כותרת 22"/>
          <p:cNvSpPr>
            <a:spLocks noGrp="1"/>
          </p:cNvSpPr>
          <p:nvPr>
            <p:ph type="title"/>
          </p:nvPr>
        </p:nvSpPr>
        <p:spPr/>
        <p:txBody>
          <a:bodyPr rtlCol="0" anchor="b" anchorCtr="0"/>
          <a:lstStyle/>
          <a:p>
            <a:r>
              <a:rPr kumimoji="0" lang="he-IL"/>
              <a:t>לחץ כדי לערוך סגנון כותרת של תבנית בסיס</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a:t>לחץ כדי לערוך סגנון כותרת של תבנית בסיס</a:t>
            </a:r>
            <a:endParaRPr kumimoji="0" lang="en-US"/>
          </a:p>
        </p:txBody>
      </p:sp>
      <p:sp>
        <p:nvSpPr>
          <p:cNvPr id="3" name="מציין מיקום של תאריך 2"/>
          <p:cNvSpPr>
            <a:spLocks noGrp="1"/>
          </p:cNvSpPr>
          <p:nvPr>
            <p:ph type="dt" sz="half" idx="10"/>
          </p:nvPr>
        </p:nvSpPr>
        <p:spPr/>
        <p:txBody>
          <a:bodyPr/>
          <a:lstStyle/>
          <a:p>
            <a:fld id="{C3DB72A0-929A-453E-8F35-2B2A4CCE18B7}" type="datetime1">
              <a:rPr lang="en-US" smtClean="0"/>
              <a:pPr/>
              <a:t>4/14/2021</a:t>
            </a:fld>
            <a:endParaRPr lang="en-US"/>
          </a:p>
        </p:txBody>
      </p:sp>
      <p:sp>
        <p:nvSpPr>
          <p:cNvPr id="4" name="מציין מיקום של כותרת תחתונה 3"/>
          <p:cNvSpPr>
            <a:spLocks noGrp="1"/>
          </p:cNvSpPr>
          <p:nvPr>
            <p:ph type="ftr" sz="quarter" idx="11"/>
          </p:nvPr>
        </p:nvSpPr>
        <p:spPr/>
        <p:txBody>
          <a:bodyPr/>
          <a:lstStyle/>
          <a:p>
            <a:endParaRPr lang="en-US"/>
          </a:p>
        </p:txBody>
      </p:sp>
      <p:sp>
        <p:nvSpPr>
          <p:cNvPr id="5" name="מציין מיקום של מספר שקופית 4"/>
          <p:cNvSpPr>
            <a:spLocks noGrp="1"/>
          </p:cNvSpPr>
          <p:nvPr>
            <p:ph type="sldNum" sz="quarter" idx="12"/>
          </p:nvPr>
        </p:nvSpPr>
        <p:spPr>
          <a:xfrm>
            <a:off x="4343400" y="1036020"/>
            <a:ext cx="457200" cy="441325"/>
          </a:xfrm>
        </p:spPr>
        <p:txBody>
          <a:bodyPr/>
          <a:lstStyle/>
          <a:p>
            <a:fld id="{4A5D2AEC-59A3-443A-ADEB-ECFFD6118D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7" name="מלבן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מלבן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לבן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מלבן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מציין מיקום של תאריך 1"/>
          <p:cNvSpPr>
            <a:spLocks noGrp="1"/>
          </p:cNvSpPr>
          <p:nvPr>
            <p:ph type="dt" sz="half" idx="10"/>
          </p:nvPr>
        </p:nvSpPr>
        <p:spPr/>
        <p:txBody>
          <a:bodyPr/>
          <a:lstStyle/>
          <a:p>
            <a:fld id="{C91EDD93-8CFA-4885-92EA-050F8B17C43C}" type="datetime1">
              <a:rPr lang="en-US" smtClean="0"/>
              <a:pPr/>
              <a:t>4/14/2021</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A5D2AEC-59A3-443A-ADEB-ECFFD6118D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bg>
      <p:bgRef idx="1001">
        <a:schemeClr val="bg1"/>
      </p:bgRef>
    </p:bg>
    <p:spTree>
      <p:nvGrpSpPr>
        <p:cNvPr id="1" name=""/>
        <p:cNvGrpSpPr/>
        <p:nvPr/>
      </p:nvGrpSpPr>
      <p:grpSpPr>
        <a:xfrm>
          <a:off x="0" y="0"/>
          <a:ext cx="0" cy="0"/>
          <a:chOff x="0" y="0"/>
          <a:chExt cx="0" cy="0"/>
        </a:xfrm>
      </p:grpSpPr>
      <p:sp>
        <p:nvSpPr>
          <p:cNvPr id="19" name="מלבן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מלבן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מלבן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כותרת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he-IL"/>
              <a:t>לחץ כדי לערוך סגנון כותרת של תבנית בסיס</a:t>
            </a:r>
            <a:endParaRPr kumimoji="0" lang="en-US"/>
          </a:p>
        </p:txBody>
      </p:sp>
      <p:sp>
        <p:nvSpPr>
          <p:cNvPr id="3" name="מציין מיקום טקסט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he-IL"/>
              <a:t>לחץ כדי לערוך סגנונות טקסט של תבנית בסיס</a:t>
            </a:r>
          </a:p>
        </p:txBody>
      </p:sp>
      <p:sp>
        <p:nvSpPr>
          <p:cNvPr id="8" name="מלבן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מחבר ישר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מציין מיקום תוכן 19"/>
          <p:cNvSpPr>
            <a:spLocks noGrp="1"/>
          </p:cNvSpPr>
          <p:nvPr>
            <p:ph sz="quarter" idx="1"/>
          </p:nvPr>
        </p:nvSpPr>
        <p:spPr>
          <a:xfrm>
            <a:off x="3124200" y="685800"/>
            <a:ext cx="5638800" cy="5410200"/>
          </a:xfrm>
        </p:spPr>
        <p:txBody>
          <a:bodyPr/>
          <a:lstStyle/>
          <a:p>
            <a:pPr lvl="0" eaLnBrk="1" latinLnBrk="0" hangingPunct="1"/>
            <a:r>
              <a:rPr lang="he-IL"/>
              <a:t>לחץ כדי לערוך סגנונות טקסט של תבנית בסיס</a:t>
            </a:r>
          </a:p>
          <a:p>
            <a:pPr lvl="1" eaLnBrk="1" latinLnBrk="0" hangingPunct="1"/>
            <a:r>
              <a:rPr lang="he-IL"/>
              <a:t>רמה שנייה</a:t>
            </a:r>
          </a:p>
          <a:p>
            <a:pPr lvl="2" eaLnBrk="1" latinLnBrk="0" hangingPunct="1"/>
            <a:r>
              <a:rPr lang="he-IL"/>
              <a:t>רמה שלישית</a:t>
            </a:r>
          </a:p>
          <a:p>
            <a:pPr lvl="3" eaLnBrk="1" latinLnBrk="0" hangingPunct="1"/>
            <a:r>
              <a:rPr lang="he-IL"/>
              <a:t>רמה רביעית</a:t>
            </a:r>
          </a:p>
          <a:p>
            <a:pPr lvl="4" eaLnBrk="1" latinLnBrk="0" hangingPunct="1"/>
            <a:r>
              <a:rPr lang="he-IL"/>
              <a:t>רמה חמישית</a:t>
            </a:r>
            <a:endParaRPr kumimoji="0" lang="en-US"/>
          </a:p>
        </p:txBody>
      </p:sp>
      <p:sp>
        <p:nvSpPr>
          <p:cNvPr id="10" name="אליפסה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אליפסה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A5D2AEC-59A3-443A-ADEB-ECFFD6118D61}" type="slidenum">
              <a:rPr lang="en-US" smtClean="0"/>
              <a:pPr/>
              <a:t>‹#›</a:t>
            </a:fld>
            <a:endParaRPr lang="en-US"/>
          </a:p>
        </p:txBody>
      </p:sp>
      <p:sp>
        <p:nvSpPr>
          <p:cNvPr id="21" name="מלבן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p:txBody>
          <a:bodyPr/>
          <a:lstStyle/>
          <a:p>
            <a:fld id="{F76A9AF5-0962-446B-B8B9-B9F5CBC39710}" type="datetime1">
              <a:rPr lang="en-US" smtClean="0"/>
              <a:pPr/>
              <a:t>4/14/2021</a:t>
            </a:fld>
            <a:endParaRPr lang="en-US"/>
          </a:p>
        </p:txBody>
      </p:sp>
      <p:sp>
        <p:nvSpPr>
          <p:cNvPr id="6" name="מציין מיקום של כותרת תחתונה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1" name="מחבר ישר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מלבן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מלבן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מלבן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מלבן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אליפסה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אליפסה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ציין מיקום של מספר שקופית 6"/>
          <p:cNvSpPr>
            <a:spLocks noGrp="1"/>
          </p:cNvSpPr>
          <p:nvPr>
            <p:ph type="sldNum" sz="quarter" idx="12"/>
          </p:nvPr>
        </p:nvSpPr>
        <p:spPr>
          <a:xfrm>
            <a:off x="1371600" y="312738"/>
            <a:ext cx="457200" cy="441325"/>
          </a:xfrm>
        </p:spPr>
        <p:txBody>
          <a:bodyPr/>
          <a:lstStyle/>
          <a:p>
            <a:fld id="{4A5D2AEC-59A3-443A-ADEB-ECFFD6118D61}" type="slidenum">
              <a:rPr lang="en-US" smtClean="0"/>
              <a:pPr/>
              <a:t>‹#›</a:t>
            </a:fld>
            <a:endParaRPr lang="en-US"/>
          </a:p>
        </p:txBody>
      </p:sp>
      <p:sp>
        <p:nvSpPr>
          <p:cNvPr id="2" name="כותרת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he-IL"/>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3000375" y="609600"/>
            <a:ext cx="5867400" cy="4267200"/>
          </a:xfrm>
        </p:spPr>
        <p:txBody>
          <a:bodyPr/>
          <a:lstStyle>
            <a:lvl1pPr marL="0" indent="0">
              <a:buNone/>
              <a:defRPr sz="3200"/>
            </a:lvl1pPr>
          </a:lstStyle>
          <a:p>
            <a:r>
              <a:rPr kumimoji="0" lang="he-IL"/>
              <a:t>לחץ על הסמל כדי להוסיף תמונה</a:t>
            </a:r>
            <a:endParaRPr kumimoji="0" lang="en-US" dirty="0"/>
          </a:p>
        </p:txBody>
      </p:sp>
      <p:sp>
        <p:nvSpPr>
          <p:cNvPr id="4" name="מציין מיקום טקסט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he-IL"/>
              <a:t>לחץ כדי לערוך סגנונות טקסט של תבנית בסיס</a:t>
            </a:r>
          </a:p>
        </p:txBody>
      </p:sp>
      <p:sp>
        <p:nvSpPr>
          <p:cNvPr id="22" name="מלבן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מציין מיקום של תאריך 4"/>
          <p:cNvSpPr>
            <a:spLocks noGrp="1"/>
          </p:cNvSpPr>
          <p:nvPr>
            <p:ph type="dt" sz="half" idx="10"/>
          </p:nvPr>
        </p:nvSpPr>
        <p:spPr>
          <a:xfrm>
            <a:off x="5788152" y="6404984"/>
            <a:ext cx="3044952" cy="365760"/>
          </a:xfrm>
        </p:spPr>
        <p:txBody>
          <a:bodyPr/>
          <a:lstStyle/>
          <a:p>
            <a:fld id="{6FD26734-B1F8-4D19-ADEA-544206A6D93F}" type="datetime1">
              <a:rPr lang="en-US" smtClean="0"/>
              <a:pPr/>
              <a:t>4/14/2021</a:t>
            </a:fld>
            <a:endParaRPr lang="en-US"/>
          </a:p>
        </p:txBody>
      </p:sp>
      <p:sp>
        <p:nvSpPr>
          <p:cNvPr id="6" name="מציין מיקום של כותרת תחתונה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מלבן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מלבן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מלבן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מלבן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מלבן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מציין מיקום של תאריך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456B6E4-022D-4CD4-BE52-68CE1976C6F5}" type="datetime1">
              <a:rPr lang="en-US" smtClean="0"/>
              <a:pPr/>
              <a:t>4/14/2021</a:t>
            </a:fld>
            <a:endParaRPr lang="en-US"/>
          </a:p>
        </p:txBody>
      </p:sp>
      <p:sp>
        <p:nvSpPr>
          <p:cNvPr id="3" name="מציין מיקום של כותרת תחתונה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מלבן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מחבר ישר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אליפסה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אליפסה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מציין מיקום של מספר שקופית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A5D2AEC-59A3-443A-ADEB-ECFFD6118D61}" type="slidenum">
              <a:rPr lang="en-US" smtClean="0"/>
              <a:pPr/>
              <a:t>‹#›</a:t>
            </a:fld>
            <a:endParaRPr lang="en-US"/>
          </a:p>
        </p:txBody>
      </p:sp>
      <p:sp>
        <p:nvSpPr>
          <p:cNvPr id="22" name="מציין מיקום של כותרת 21"/>
          <p:cNvSpPr>
            <a:spLocks noGrp="1"/>
          </p:cNvSpPr>
          <p:nvPr>
            <p:ph type="title"/>
          </p:nvPr>
        </p:nvSpPr>
        <p:spPr>
          <a:xfrm>
            <a:off x="301752" y="228600"/>
            <a:ext cx="8534400" cy="758952"/>
          </a:xfrm>
          <a:prstGeom prst="rect">
            <a:avLst/>
          </a:prstGeom>
        </p:spPr>
        <p:txBody>
          <a:bodyPr vert="horz" anchor="b">
            <a:normAutofit/>
          </a:bodyPr>
          <a:lstStyle/>
          <a:p>
            <a:r>
              <a:rPr kumimoji="0" lang="he-IL"/>
              <a:t>לחץ כדי לערוך סגנון כותרת של תבנית בסיס</a:t>
            </a:r>
            <a:endParaRPr kumimoji="0" lang="en-US"/>
          </a:p>
        </p:txBody>
      </p:sp>
      <p:sp>
        <p:nvSpPr>
          <p:cNvPr id="13" name="מציין מיקום טקסט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he-IL"/>
              <a:t>לחץ כדי לערוך סגנונות טקסט של תבנית בסיס</a:t>
            </a:r>
          </a:p>
          <a:p>
            <a:pPr lvl="1" eaLnBrk="1" latinLnBrk="0" hangingPunct="1"/>
            <a:r>
              <a:rPr kumimoji="0" lang="he-IL"/>
              <a:t>רמה שנייה</a:t>
            </a:r>
          </a:p>
          <a:p>
            <a:pPr lvl="2" eaLnBrk="1" latinLnBrk="0" hangingPunct="1"/>
            <a:r>
              <a:rPr kumimoji="0" lang="he-IL"/>
              <a:t>רמה שלישית</a:t>
            </a:r>
          </a:p>
          <a:p>
            <a:pPr lvl="3" eaLnBrk="1" latinLnBrk="0" hangingPunct="1"/>
            <a:r>
              <a:rPr kumimoji="0" lang="he-IL"/>
              <a:t>רמה רביעית</a:t>
            </a:r>
          </a:p>
          <a:p>
            <a:pPr lvl="4" eaLnBrk="1" latinLnBrk="0" hangingPunct="1"/>
            <a:r>
              <a:rPr kumimoji="0" lang="he-IL"/>
              <a:t>רמה חמישית</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p:txBody>
          <a:bodyPr/>
          <a:lstStyle/>
          <a:p>
            <a:pPr>
              <a:spcBef>
                <a:spcPts val="800"/>
              </a:spcBef>
              <a:defRPr/>
            </a:pPr>
            <a:r>
              <a:rPr lang="en-US" dirty="0">
                <a:cs typeface="Garamond"/>
              </a:rPr>
              <a:t>Operating Systems Course</a:t>
            </a:r>
          </a:p>
          <a:p>
            <a:pPr>
              <a:spcBef>
                <a:spcPts val="800"/>
              </a:spcBef>
              <a:defRPr/>
            </a:pPr>
            <a:r>
              <a:rPr lang="en-US" dirty="0">
                <a:cs typeface="Garamond"/>
              </a:rPr>
              <a:t>The Hebrew University</a:t>
            </a:r>
          </a:p>
          <a:p>
            <a:pPr>
              <a:spcBef>
                <a:spcPts val="800"/>
              </a:spcBef>
              <a:defRPr/>
            </a:pPr>
            <a:r>
              <a:rPr lang="en-US" dirty="0">
                <a:cs typeface="Garamond"/>
              </a:rPr>
              <a:t>Spring 2021</a:t>
            </a:r>
            <a:endParaRPr lang="he-IL" dirty="0"/>
          </a:p>
        </p:txBody>
      </p:sp>
      <p:sp>
        <p:nvSpPr>
          <p:cNvPr id="2" name="כותרת 1"/>
          <p:cNvSpPr>
            <a:spLocks noGrp="1"/>
          </p:cNvSpPr>
          <p:nvPr>
            <p:ph type="ctrTitle"/>
          </p:nvPr>
        </p:nvSpPr>
        <p:spPr/>
        <p:txBody>
          <a:bodyPr/>
          <a:lstStyle/>
          <a:p>
            <a:r>
              <a:rPr lang="en-US" dirty="0"/>
              <a:t>TA3 – Unix Signals &amp; Threads</a:t>
            </a:r>
          </a:p>
        </p:txBody>
      </p:sp>
      <p:sp>
        <p:nvSpPr>
          <p:cNvPr id="4" name="מציין מיקום של מספר שקופית 3"/>
          <p:cNvSpPr>
            <a:spLocks noGrp="1"/>
          </p:cNvSpPr>
          <p:nvPr>
            <p:ph type="sldNum" sz="quarter" idx="12"/>
          </p:nvPr>
        </p:nvSpPr>
        <p:spPr/>
        <p:txBody>
          <a:bodyPr/>
          <a:lstStyle/>
          <a:p>
            <a:fld id="{4A5D2AEC-59A3-443A-ADEB-ECFFD6118D6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Triggers for 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10</a:t>
            </a:fld>
            <a:endParaRPr lang="he-IL"/>
          </a:p>
        </p:txBody>
      </p:sp>
      <p:sp>
        <p:nvSpPr>
          <p:cNvPr id="7" name="מציין מיקום תוכן 6"/>
          <p:cNvSpPr>
            <a:spLocks noGrp="1"/>
          </p:cNvSpPr>
          <p:nvPr>
            <p:ph sz="quarter" idx="1"/>
          </p:nvPr>
        </p:nvSpPr>
        <p:spPr/>
        <p:txBody>
          <a:bodyPr>
            <a:normAutofit/>
          </a:bodyPr>
          <a:lstStyle/>
          <a:p>
            <a:pPr marL="339725" indent="-339725" algn="just" rtl="0">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Some examples for signal triggers:</a:t>
            </a:r>
          </a:p>
          <a:p>
            <a:pPr marL="739775" lvl="1" indent="-282575" algn="just" rtl="0">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chemeClr val="accent3"/>
                </a:solidFill>
                <a:cs typeface="Garamond" pitchFamily="18" charset="0"/>
              </a:rPr>
              <a:t>Asynchronous input from the user </a:t>
            </a:r>
            <a:r>
              <a:rPr lang="en-US" sz="2400" dirty="0">
                <a:cs typeface="Garamond" pitchFamily="18" charset="0"/>
              </a:rPr>
              <a:t>such as ^C (SIGINT), or typing </a:t>
            </a:r>
            <a:r>
              <a:rPr lang="en-US" altLang="en-US" sz="2400" dirty="0">
                <a:cs typeface="Garamond" pitchFamily="18" charset="0"/>
              </a:rPr>
              <a:t>‘</a:t>
            </a:r>
            <a:r>
              <a:rPr lang="en-US" sz="2400" dirty="0">
                <a:cs typeface="Garamond" pitchFamily="18" charset="0"/>
              </a:rPr>
              <a:t>kill </a:t>
            </a:r>
            <a:r>
              <a:rPr lang="en-US" sz="2400" dirty="0" err="1">
                <a:cs typeface="Garamond" pitchFamily="18" charset="0"/>
              </a:rPr>
              <a:t>pid</a:t>
            </a:r>
            <a:r>
              <a:rPr lang="en-US" altLang="en-US" sz="2400" dirty="0">
                <a:cs typeface="Garamond" pitchFamily="18" charset="0"/>
              </a:rPr>
              <a:t>’</a:t>
            </a:r>
            <a:r>
              <a:rPr lang="en-US" sz="2400" dirty="0">
                <a:cs typeface="Garamond" pitchFamily="18" charset="0"/>
              </a:rPr>
              <a:t> at the shell</a:t>
            </a:r>
          </a:p>
          <a:p>
            <a:pPr marL="739775" lvl="1" indent="-282575" algn="just" rtl="0">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chemeClr val="accent3"/>
                </a:solidFill>
                <a:cs typeface="Garamond" pitchFamily="18" charset="0"/>
              </a:rPr>
              <a:t>The system or another process</a:t>
            </a:r>
            <a:r>
              <a:rPr lang="en-US" sz="2400" dirty="0">
                <a:cs typeface="Garamond" pitchFamily="18" charset="0"/>
              </a:rPr>
              <a:t>, for instance if an alarm set by the process has timed out (SIGALRM)</a:t>
            </a:r>
          </a:p>
          <a:p>
            <a:pPr marL="739775" lvl="1" indent="-282575" algn="just">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2400" dirty="0">
                <a:solidFill>
                  <a:schemeClr val="accent3"/>
                </a:solidFill>
                <a:cs typeface="Garamond" pitchFamily="18" charset="0"/>
              </a:rPr>
              <a:t>A software interrupt </a:t>
            </a:r>
            <a:r>
              <a:rPr lang="en-US" sz="2400" dirty="0">
                <a:cs typeface="Garamond" pitchFamily="18" charset="0"/>
              </a:rPr>
              <a:t>caused by an illegal instruction</a:t>
            </a:r>
          </a:p>
          <a:p>
            <a:pPr marL="1139825" lvl="2" indent="-225425" algn="just" rtl="0">
              <a:buClr>
                <a:schemeClr val="accent2"/>
              </a:buClr>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cs typeface="Garamond" pitchFamily="18" charset="0"/>
              </a:rPr>
              <a:t>The illegal instruction causes to a software interrupt.</a:t>
            </a:r>
          </a:p>
          <a:p>
            <a:pPr marL="1139825" lvl="2" indent="-225425" algn="just">
              <a:buClr>
                <a:schemeClr val="accent2"/>
              </a:buClr>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cs typeface="Garamond" pitchFamily="18" charset="0"/>
              </a:rPr>
              <a:t>The software interrupt is received by the OS.</a:t>
            </a:r>
          </a:p>
          <a:p>
            <a:pPr marL="1139825" lvl="2" indent="-225425" algn="just" rtl="0">
              <a:buClr>
                <a:schemeClr val="accent2"/>
              </a:buClr>
              <a:buFont typeface="Arial" pitchFamily="34"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sz="1800" dirty="0">
                <a:cs typeface="Garamond" pitchFamily="18" charset="0"/>
              </a:rPr>
              <a:t>The signal is generated by the OS and 'sent' to the process.</a:t>
            </a:r>
          </a:p>
        </p:txBody>
      </p:sp>
    </p:spTree>
    <p:extLst>
      <p:ext uri="{BB962C8B-B14F-4D97-AF65-F5344CB8AC3E}">
        <p14:creationId xmlns:p14="http://schemas.microsoft.com/office/powerpoint/2010/main" val="11380517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Sending Signals Using the Keyboard</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11</a:t>
            </a:fld>
            <a:endParaRPr lang="he-IL"/>
          </a:p>
        </p:txBody>
      </p:sp>
      <p:sp>
        <p:nvSpPr>
          <p:cNvPr id="7" name="מציין מיקום תוכן 6"/>
          <p:cNvSpPr>
            <a:spLocks noGrp="1"/>
          </p:cNvSpPr>
          <p:nvPr>
            <p:ph sz="quarter" idx="1"/>
          </p:nvPr>
        </p:nvSpPr>
        <p:spPr/>
        <p:txBody>
          <a:bodyPr/>
          <a:lstStyle/>
          <a:p>
            <a:pPr algn="l" rtl="0">
              <a:spcBef>
                <a:spcPts val="700"/>
              </a:spcBef>
              <a:buFont typeface="Times New Roman" charset="0"/>
              <a:buNone/>
              <a:defRPr/>
            </a:pPr>
            <a:r>
              <a:rPr lang="en-US" dirty="0">
                <a:cs typeface="Garamond"/>
              </a:rPr>
              <a:t>The most common way of sending signals to processes is using the keyboard:</a:t>
            </a:r>
          </a:p>
          <a:p>
            <a:pPr algn="l" rtl="0">
              <a:spcBef>
                <a:spcPts val="700"/>
              </a:spcBef>
              <a:buFont typeface="Arial" charset="0"/>
              <a:buChar char="•"/>
              <a:defRPr/>
            </a:pPr>
            <a:r>
              <a:rPr lang="en-US" dirty="0">
                <a:solidFill>
                  <a:schemeClr val="accent1"/>
                </a:solidFill>
                <a:cs typeface="Garamond"/>
              </a:rPr>
              <a:t>Ctrl-C</a:t>
            </a:r>
            <a:r>
              <a:rPr lang="en-US" dirty="0">
                <a:cs typeface="Garamond"/>
              </a:rPr>
              <a:t>: Causes the system to send an </a:t>
            </a:r>
            <a:r>
              <a:rPr lang="en-US" dirty="0">
                <a:cs typeface="Courier New" charset="0"/>
              </a:rPr>
              <a:t>INT</a:t>
            </a:r>
            <a:r>
              <a:rPr lang="en-US" dirty="0">
                <a:cs typeface="Garamond"/>
              </a:rPr>
              <a:t> signal (</a:t>
            </a:r>
            <a:r>
              <a:rPr lang="en-US" dirty="0">
                <a:cs typeface="Courier New" charset="0"/>
              </a:rPr>
              <a:t>SIGINT</a:t>
            </a:r>
            <a:r>
              <a:rPr lang="en-US" dirty="0">
                <a:cs typeface="Garamond"/>
              </a:rPr>
              <a:t>) to the running process. </a:t>
            </a:r>
          </a:p>
          <a:p>
            <a:pPr algn="l" rtl="0">
              <a:spcBef>
                <a:spcPts val="700"/>
              </a:spcBef>
              <a:buFont typeface="Arial" charset="0"/>
              <a:buChar char="•"/>
              <a:defRPr/>
            </a:pPr>
            <a:r>
              <a:rPr lang="en-US" dirty="0">
                <a:solidFill>
                  <a:schemeClr val="accent1"/>
                </a:solidFill>
                <a:cs typeface="Garamond"/>
              </a:rPr>
              <a:t>Ctrl-\</a:t>
            </a:r>
            <a:r>
              <a:rPr lang="en-US" dirty="0">
                <a:cs typeface="Garamond"/>
              </a:rPr>
              <a:t>:causes the system to send a </a:t>
            </a:r>
            <a:r>
              <a:rPr lang="en-US" dirty="0">
                <a:cs typeface="Courier New" charset="0"/>
              </a:rPr>
              <a:t>QUIT</a:t>
            </a:r>
            <a:r>
              <a:rPr lang="en-US" dirty="0">
                <a:cs typeface="Garamond"/>
              </a:rPr>
              <a:t> signal (</a:t>
            </a:r>
            <a:r>
              <a:rPr lang="en-US" dirty="0">
                <a:cs typeface="Courier New" charset="0"/>
              </a:rPr>
              <a:t>SIGQUIT</a:t>
            </a:r>
            <a:r>
              <a:rPr lang="en-US" dirty="0">
                <a:cs typeface="Garamond"/>
              </a:rPr>
              <a:t>) to the running process.</a:t>
            </a:r>
            <a:endParaRPr lang="en-US" dirty="0"/>
          </a:p>
          <a:p>
            <a:pPr algn="l" rtl="0">
              <a:spcBef>
                <a:spcPts val="700"/>
              </a:spcBef>
              <a:buFont typeface="Arial" charset="0"/>
              <a:buChar char="•"/>
              <a:defRPr/>
            </a:pPr>
            <a:r>
              <a:rPr lang="en-US" dirty="0">
                <a:solidFill>
                  <a:schemeClr val="accent1"/>
                </a:solidFill>
                <a:cs typeface="Garamond"/>
              </a:rPr>
              <a:t>Ctrl-Z</a:t>
            </a:r>
            <a:r>
              <a:rPr lang="en-US" dirty="0">
                <a:cs typeface="Garamond"/>
              </a:rPr>
              <a:t>: causes the system to send a </a:t>
            </a:r>
            <a:r>
              <a:rPr lang="en-US" dirty="0">
                <a:cs typeface="Courier New" charset="0"/>
              </a:rPr>
              <a:t>TSTP</a:t>
            </a:r>
            <a:r>
              <a:rPr lang="en-US" dirty="0">
                <a:cs typeface="Garamond"/>
              </a:rPr>
              <a:t> signal (</a:t>
            </a:r>
            <a:r>
              <a:rPr lang="en-US" dirty="0">
                <a:cs typeface="Courier New" charset="0"/>
              </a:rPr>
              <a:t>SIGTSTP</a:t>
            </a:r>
            <a:r>
              <a:rPr lang="en-US" dirty="0">
                <a:cs typeface="Garamond"/>
              </a:rPr>
              <a:t>) to the running process. </a:t>
            </a:r>
          </a:p>
        </p:txBody>
      </p:sp>
    </p:spTree>
    <p:extLst>
      <p:ext uri="{BB962C8B-B14F-4D97-AF65-F5344CB8AC3E}">
        <p14:creationId xmlns:p14="http://schemas.microsoft.com/office/powerpoint/2010/main" val="29313024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Sending Signals from the Command Line</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12</a:t>
            </a:fld>
            <a:endParaRPr lang="he-IL"/>
          </a:p>
        </p:txBody>
      </p:sp>
      <p:sp>
        <p:nvSpPr>
          <p:cNvPr id="7" name="מציין מיקום תוכן 6"/>
          <p:cNvSpPr>
            <a:spLocks noGrp="1"/>
          </p:cNvSpPr>
          <p:nvPr>
            <p:ph sz="quarter" idx="1"/>
          </p:nvPr>
        </p:nvSpPr>
        <p:spPr/>
        <p:txBody>
          <a:bodyPr>
            <a:normAutofit/>
          </a:bodyPr>
          <a:lstStyle/>
          <a:p>
            <a:pPr algn="l" rtl="0">
              <a:spcBef>
                <a:spcPts val="800"/>
              </a:spcBef>
              <a:buFont typeface="Arial" charset="0"/>
              <a:buChar char="•"/>
              <a:defRPr/>
            </a:pPr>
            <a:r>
              <a:rPr lang="en-US" dirty="0">
                <a:cs typeface="Garamond"/>
              </a:rPr>
              <a:t>Kill command sends the specified signal to the specified process.</a:t>
            </a:r>
            <a:br>
              <a:rPr lang="en-US" dirty="0">
                <a:cs typeface="Garamond"/>
              </a:rPr>
            </a:br>
            <a:r>
              <a:rPr lang="en-US" sz="2400" i="1" dirty="0">
                <a:cs typeface="Garamond"/>
              </a:rPr>
              <a:t>kill [option] </a:t>
            </a:r>
            <a:r>
              <a:rPr lang="en-US" sz="2400" i="1" dirty="0" err="1">
                <a:cs typeface="Garamond"/>
              </a:rPr>
              <a:t>pid</a:t>
            </a:r>
            <a:r>
              <a:rPr lang="en-US" i="1" dirty="0">
                <a:cs typeface="Garamond"/>
              </a:rPr>
              <a:t>.</a:t>
            </a:r>
          </a:p>
          <a:p>
            <a:pPr lvl="1">
              <a:spcBef>
                <a:spcPts val="800"/>
              </a:spcBef>
              <a:buFont typeface="Arial" charset="0"/>
              <a:buChar char="•"/>
              <a:defRPr/>
            </a:pPr>
            <a:r>
              <a:rPr lang="en-US" dirty="0">
                <a:cs typeface="Garamond"/>
              </a:rPr>
              <a:t>use ‘kill –l’ to see list of all the </a:t>
            </a:r>
            <a:br>
              <a:rPr lang="en-US" dirty="0">
                <a:cs typeface="Garamond"/>
              </a:rPr>
            </a:br>
            <a:r>
              <a:rPr lang="en-US" dirty="0">
                <a:cs typeface="Garamond"/>
              </a:rPr>
              <a:t>signal you can send.</a:t>
            </a:r>
            <a:br>
              <a:rPr lang="en-US" dirty="0">
                <a:cs typeface="Garamond"/>
              </a:rPr>
            </a:br>
            <a:endParaRPr lang="en-US" dirty="0">
              <a:cs typeface="Garamond"/>
            </a:endParaRPr>
          </a:p>
          <a:p>
            <a:pPr algn="l" rtl="0">
              <a:spcBef>
                <a:spcPts val="800"/>
              </a:spcBef>
              <a:buFont typeface="Arial" charset="0"/>
              <a:buChar char="•"/>
              <a:defRPr/>
            </a:pPr>
            <a:r>
              <a:rPr lang="en-US" dirty="0">
                <a:cs typeface="Garamond"/>
              </a:rPr>
              <a:t>The ‘</a:t>
            </a:r>
            <a:r>
              <a:rPr lang="en-US" dirty="0" err="1">
                <a:cs typeface="Courier New" charset="0"/>
              </a:rPr>
              <a:t>fg</a:t>
            </a:r>
            <a:r>
              <a:rPr lang="en-US" dirty="0">
                <a:cs typeface="Courier New" charset="0"/>
              </a:rPr>
              <a:t> </a:t>
            </a:r>
            <a:r>
              <a:rPr lang="en-US" dirty="0" err="1">
                <a:cs typeface="Courier New" charset="0"/>
              </a:rPr>
              <a:t>pid</a:t>
            </a:r>
            <a:r>
              <a:rPr lang="en-US" dirty="0">
                <a:cs typeface="Courier New" charset="0"/>
              </a:rPr>
              <a:t>’</a:t>
            </a:r>
            <a:r>
              <a:rPr lang="en-US" dirty="0">
                <a:cs typeface="Garamond"/>
              </a:rPr>
              <a:t> command resumes execution of a process (that was suspended with </a:t>
            </a:r>
            <a:r>
              <a:rPr lang="en-US" dirty="0">
                <a:solidFill>
                  <a:schemeClr val="accent1"/>
                </a:solidFill>
                <a:cs typeface="Garamond"/>
              </a:rPr>
              <a:t>Ctrl-Z</a:t>
            </a:r>
            <a:r>
              <a:rPr lang="en-US" dirty="0">
                <a:cs typeface="Garamond"/>
              </a:rPr>
              <a:t>), by sending it a </a:t>
            </a:r>
            <a:r>
              <a:rPr lang="en-US" dirty="0">
                <a:cs typeface="Courier New" charset="0"/>
              </a:rPr>
              <a:t>CONT</a:t>
            </a:r>
            <a:r>
              <a:rPr lang="en-US" dirty="0">
                <a:cs typeface="Garamond"/>
              </a:rPr>
              <a:t> signal. </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122662"/>
            <a:ext cx="4061323" cy="166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2716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r>
              <a:rPr lang="en-US" dirty="0"/>
              <a:t>Sending a Signal From One Process To Another</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13</a:t>
            </a:fld>
            <a:endParaRPr lang="he-IL"/>
          </a:p>
        </p:txBody>
      </p:sp>
      <p:sp>
        <p:nvSpPr>
          <p:cNvPr id="4" name="מציין מיקום תוכן 3"/>
          <p:cNvSpPr>
            <a:spLocks noGrp="1"/>
          </p:cNvSpPr>
          <p:nvPr>
            <p:ph sz="quarter" idx="1"/>
          </p:nvPr>
        </p:nvSpPr>
        <p:spPr/>
        <p:txBody>
          <a:bodyPr/>
          <a:lstStyle/>
          <a:p>
            <a:pPr algn="just" rtl="0">
              <a:buFont typeface="Arial" pitchFamily="34" charset="0"/>
              <a:buChar char="•"/>
            </a:pPr>
            <a:r>
              <a:rPr lang="en-US" dirty="0"/>
              <a:t>Signals can used to send messages from one process to another.</a:t>
            </a:r>
          </a:p>
          <a:p>
            <a:pPr algn="just" rtl="0">
              <a:buFont typeface="Arial" pitchFamily="34" charset="0"/>
              <a:buChar char="•"/>
            </a:pPr>
            <a:r>
              <a:rPr lang="en-US" dirty="0"/>
              <a:t>This is done by using</a:t>
            </a:r>
          </a:p>
          <a:p>
            <a:pPr algn="just" rtl="0">
              <a:buNone/>
            </a:pPr>
            <a:r>
              <a:rPr lang="sv-SE" dirty="0">
                <a:latin typeface="Courier New" pitchFamily="49" charset="0"/>
                <a:cs typeface="Courier New" pitchFamily="49" charset="0"/>
              </a:rPr>
              <a:t>	int kill(pid_t pid, int sig)</a:t>
            </a:r>
            <a:endParaRPr lang="en-US" dirty="0">
              <a:latin typeface="Courier New" pitchFamily="49" charset="0"/>
              <a:cs typeface="Courier New" pitchFamily="49" charset="0"/>
            </a:endParaRPr>
          </a:p>
          <a:p>
            <a:pPr algn="just" rtl="0">
              <a:buFont typeface="Arial" pitchFamily="34" charset="0"/>
              <a:buChar char="•"/>
            </a:pPr>
            <a:r>
              <a:rPr lang="en-US" dirty="0"/>
              <a:t>The messages that are sent in this manner are predefined</a:t>
            </a:r>
          </a:p>
          <a:p>
            <a:pPr lvl="1" algn="just" rtl="0">
              <a:buFont typeface="Arial" pitchFamily="34" charset="0"/>
              <a:buChar char="•"/>
            </a:pPr>
            <a:r>
              <a:rPr lang="en-US" dirty="0"/>
              <a:t>We cannot send any data</a:t>
            </a:r>
          </a:p>
          <a:p>
            <a:pPr lvl="1" algn="just" rtl="0">
              <a:buFont typeface="Arial" pitchFamily="34" charset="0"/>
              <a:buChar char="•"/>
            </a:pPr>
            <a:endParaRPr lang="en-US" dirty="0"/>
          </a:p>
          <a:p>
            <a:pPr algn="just">
              <a:buFont typeface="Arial" pitchFamily="34" charset="0"/>
              <a:buChar char="•"/>
            </a:pPr>
            <a:r>
              <a:rPr lang="en-US" dirty="0">
                <a:cs typeface="Garamond"/>
              </a:rPr>
              <a:t>SIGUSR1, SIGUSR2</a:t>
            </a:r>
          </a:p>
        </p:txBody>
      </p:sp>
    </p:spTree>
    <p:extLst>
      <p:ext uri="{BB962C8B-B14F-4D97-AF65-F5344CB8AC3E}">
        <p14:creationId xmlns:p14="http://schemas.microsoft.com/office/powerpoint/2010/main" val="108434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Reminder from Last Week - </a:t>
            </a:r>
            <a:r>
              <a:rPr lang="en-US" dirty="0" err="1"/>
              <a:t>strace</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14</a:t>
            </a:fld>
            <a:endParaRPr lang="he-IL"/>
          </a:p>
        </p:txBody>
      </p:sp>
      <p:sp>
        <p:nvSpPr>
          <p:cNvPr id="4" name="מציין מיקום תוכן 3"/>
          <p:cNvSpPr>
            <a:spLocks noGrp="1"/>
          </p:cNvSpPr>
          <p:nvPr>
            <p:ph sz="quarter" idx="1"/>
          </p:nvPr>
        </p:nvSpPr>
        <p:spPr/>
        <p:txBody>
          <a:bodyPr>
            <a:normAutofit lnSpcReduction="10000"/>
          </a:bodyPr>
          <a:lstStyle/>
          <a:p>
            <a:pPr algn="l" rtl="0">
              <a:spcBef>
                <a:spcPts val="700"/>
              </a:spcBef>
              <a:spcAft>
                <a:spcPct val="0"/>
              </a:spcAft>
              <a:buClr>
                <a:srgbClr val="3333CC"/>
              </a:buClr>
              <a:buSzPct val="60000"/>
              <a:buFont typeface="Wingdings" pitchFamily="2" charset="2"/>
              <a:buChar char=""/>
            </a:pPr>
            <a:r>
              <a:rPr lang="en-US" b="1" dirty="0" err="1"/>
              <a:t>strace</a:t>
            </a:r>
            <a:r>
              <a:rPr lang="en-US" dirty="0"/>
              <a:t> is a debugging utility to monitor the system calls </a:t>
            </a:r>
            <a:r>
              <a:rPr lang="en-US" sz="2400" b="1" dirty="0">
                <a:solidFill>
                  <a:schemeClr val="accent3"/>
                </a:solidFill>
                <a:cs typeface="Garamond" pitchFamily="18" charset="0"/>
              </a:rPr>
              <a:t>and signals</a:t>
            </a:r>
          </a:p>
          <a:p>
            <a:pPr lvl="1" algn="l" rtl="0">
              <a:spcBef>
                <a:spcPts val="700"/>
              </a:spcBef>
              <a:spcAft>
                <a:spcPct val="0"/>
              </a:spcAft>
              <a:buClr>
                <a:srgbClr val="3333CC"/>
              </a:buClr>
              <a:buSzPct val="60000"/>
              <a:buFont typeface="Wingdings" pitchFamily="2" charset="2"/>
              <a:buChar char=""/>
            </a:pPr>
            <a:r>
              <a:rPr lang="en-US" dirty="0"/>
              <a:t>Easy to use.</a:t>
            </a:r>
          </a:p>
          <a:p>
            <a:pPr lvl="1" algn="l" rtl="0">
              <a:spcBef>
                <a:spcPts val="700"/>
              </a:spcBef>
              <a:spcAft>
                <a:spcPct val="0"/>
              </a:spcAft>
              <a:buClr>
                <a:srgbClr val="3333CC"/>
              </a:buClr>
              <a:buSzPct val="60000"/>
              <a:buFont typeface="Wingdings" pitchFamily="2" charset="2"/>
              <a:buChar char=""/>
            </a:pPr>
            <a:r>
              <a:rPr lang="en-US" dirty="0"/>
              <a:t>Fast </a:t>
            </a:r>
            <a:r>
              <a:rPr lang="en-US" dirty="0" err="1"/>
              <a:t>debugginng</a:t>
            </a:r>
            <a:endParaRPr lang="en-US" altLang="he-IL" b="1" dirty="0">
              <a:solidFill>
                <a:srgbClr val="000000"/>
              </a:solidFill>
              <a:ea typeface="SimSun" pitchFamily="2" charset="-122"/>
            </a:endParaRPr>
          </a:p>
          <a:p>
            <a:pPr algn="l" rtl="0">
              <a:spcBef>
                <a:spcPts val="700"/>
              </a:spcBef>
              <a:spcAft>
                <a:spcPct val="0"/>
              </a:spcAft>
              <a:buClr>
                <a:srgbClr val="3333CC"/>
              </a:buClr>
              <a:buSzPct val="60000"/>
              <a:buFont typeface="Wingdings" pitchFamily="2" charset="2"/>
              <a:buChar char=""/>
            </a:pPr>
            <a:r>
              <a:rPr lang="en-US" altLang="he-IL" b="1" dirty="0" err="1">
                <a:solidFill>
                  <a:srgbClr val="000000"/>
                </a:solidFill>
                <a:ea typeface="SimSun" pitchFamily="2" charset="-122"/>
              </a:rPr>
              <a:t>strace</a:t>
            </a:r>
            <a:r>
              <a:rPr lang="en-US" altLang="he-IL" dirty="0">
                <a:solidFill>
                  <a:srgbClr val="000000"/>
                </a:solidFill>
                <a:ea typeface="SimSun" pitchFamily="2" charset="-122"/>
              </a:rPr>
              <a:t> command</a:t>
            </a:r>
          </a:p>
          <a:p>
            <a:pPr lvl="1" algn="l" rtl="0">
              <a:spcAft>
                <a:spcPct val="0"/>
              </a:spcAft>
              <a:buClr>
                <a:srgbClr val="FF0000"/>
              </a:buClr>
              <a:buSzPct val="55000"/>
              <a:buFont typeface="Wingdings" pitchFamily="2" charset="2"/>
              <a:buChar char=""/>
            </a:pPr>
            <a:r>
              <a:rPr lang="en-US" altLang="he-IL" sz="2400" dirty="0">
                <a:solidFill>
                  <a:srgbClr val="000000"/>
                </a:solidFill>
                <a:ea typeface="SimSun" pitchFamily="2" charset="-122"/>
              </a:rPr>
              <a:t>Shows system calls, arguments, and return values</a:t>
            </a:r>
          </a:p>
          <a:p>
            <a:pPr lvl="1" algn="l" rtl="0">
              <a:spcAft>
                <a:spcPct val="0"/>
              </a:spcAft>
              <a:buClr>
                <a:srgbClr val="FF0000"/>
              </a:buClr>
              <a:buSzPct val="55000"/>
              <a:buFont typeface="Wingdings" pitchFamily="2" charset="2"/>
              <a:buChar char=""/>
            </a:pPr>
            <a:r>
              <a:rPr lang="en-US" altLang="he-IL" sz="2400" b="1" dirty="0">
                <a:solidFill>
                  <a:srgbClr val="000000"/>
                </a:solidFill>
                <a:ea typeface="SimSun" pitchFamily="2" charset="-122"/>
              </a:rPr>
              <a:t>-t</a:t>
            </a:r>
            <a:r>
              <a:rPr lang="en-US" altLang="he-IL" sz="2400" dirty="0">
                <a:solidFill>
                  <a:srgbClr val="000000"/>
                </a:solidFill>
                <a:ea typeface="SimSun" pitchFamily="2" charset="-122"/>
              </a:rPr>
              <a:t> to display when each call is executed</a:t>
            </a:r>
          </a:p>
          <a:p>
            <a:pPr lvl="1" algn="l" rtl="0">
              <a:spcAft>
                <a:spcPct val="0"/>
              </a:spcAft>
              <a:buClr>
                <a:srgbClr val="FF0000"/>
              </a:buClr>
              <a:buSzPct val="55000"/>
              <a:buFont typeface="Wingdings" pitchFamily="2" charset="2"/>
              <a:buChar char=""/>
            </a:pPr>
            <a:r>
              <a:rPr lang="en-US" altLang="he-IL" sz="2400" b="1" dirty="0">
                <a:solidFill>
                  <a:srgbClr val="000000"/>
                </a:solidFill>
                <a:ea typeface="SimSun" pitchFamily="2" charset="-122"/>
              </a:rPr>
              <a:t>-T</a:t>
            </a:r>
            <a:r>
              <a:rPr lang="en-US" altLang="he-IL" sz="2400" dirty="0">
                <a:solidFill>
                  <a:srgbClr val="000000"/>
                </a:solidFill>
                <a:ea typeface="SimSun" pitchFamily="2" charset="-122"/>
              </a:rPr>
              <a:t> to display the time spent in the call</a:t>
            </a:r>
          </a:p>
          <a:p>
            <a:pPr lvl="1" algn="l" rtl="0">
              <a:spcAft>
                <a:spcPct val="0"/>
              </a:spcAft>
              <a:buClr>
                <a:srgbClr val="FF0000"/>
              </a:buClr>
              <a:buSzPct val="55000"/>
              <a:buFont typeface="Wingdings" pitchFamily="2" charset="2"/>
              <a:buChar char=""/>
            </a:pPr>
            <a:r>
              <a:rPr lang="en-US" altLang="he-IL" sz="2400" b="1" dirty="0">
                <a:solidFill>
                  <a:srgbClr val="000000"/>
                </a:solidFill>
                <a:ea typeface="SimSun" pitchFamily="2" charset="-122"/>
              </a:rPr>
              <a:t>-e</a:t>
            </a:r>
            <a:r>
              <a:rPr lang="en-US" altLang="he-IL" sz="2400" dirty="0">
                <a:solidFill>
                  <a:srgbClr val="000000"/>
                </a:solidFill>
                <a:ea typeface="SimSun" pitchFamily="2" charset="-122"/>
              </a:rPr>
              <a:t> to limit the types of calls</a:t>
            </a:r>
          </a:p>
          <a:p>
            <a:pPr lvl="1" algn="l" rtl="0">
              <a:spcAft>
                <a:spcPct val="0"/>
              </a:spcAft>
              <a:buClr>
                <a:srgbClr val="FF0000"/>
              </a:buClr>
              <a:buSzPct val="55000"/>
              <a:buFont typeface="Wingdings" pitchFamily="2" charset="2"/>
              <a:buChar char=""/>
            </a:pPr>
            <a:r>
              <a:rPr lang="en-US" altLang="he-IL" sz="2400" b="1" dirty="0">
                <a:solidFill>
                  <a:srgbClr val="000000"/>
                </a:solidFill>
                <a:ea typeface="SimSun" pitchFamily="2" charset="-122"/>
              </a:rPr>
              <a:t>-o</a:t>
            </a:r>
            <a:r>
              <a:rPr lang="en-US" altLang="he-IL" sz="2400" dirty="0">
                <a:solidFill>
                  <a:srgbClr val="000000"/>
                </a:solidFill>
                <a:ea typeface="SimSun" pitchFamily="2" charset="-122"/>
              </a:rPr>
              <a:t> to redirect the output to a file </a:t>
            </a:r>
          </a:p>
          <a:p>
            <a:pPr lvl="1" algn="l" rtl="0">
              <a:spcAft>
                <a:spcPct val="0"/>
              </a:spcAft>
              <a:buClr>
                <a:srgbClr val="FF0000"/>
              </a:buClr>
              <a:buSzPct val="55000"/>
              <a:buFont typeface="Wingdings" pitchFamily="2" charset="2"/>
              <a:buChar char=""/>
            </a:pPr>
            <a:r>
              <a:rPr lang="en-US" altLang="he-IL" sz="2400" b="1" dirty="0">
                <a:solidFill>
                  <a:srgbClr val="000000"/>
                </a:solidFill>
                <a:ea typeface="SimSun" pitchFamily="2" charset="-122"/>
              </a:rPr>
              <a:t>-s  </a:t>
            </a:r>
            <a:r>
              <a:rPr lang="en-US" altLang="he-IL" sz="2400" dirty="0">
                <a:solidFill>
                  <a:srgbClr val="000000"/>
                </a:solidFill>
                <a:ea typeface="SimSun" pitchFamily="2" charset="-122"/>
              </a:rPr>
              <a:t>limit the length of print strings.</a:t>
            </a:r>
          </a:p>
          <a:p>
            <a:endParaRPr lang="en-US" dirty="0"/>
          </a:p>
        </p:txBody>
      </p:sp>
    </p:spTree>
    <p:extLst>
      <p:ext uri="{BB962C8B-B14F-4D97-AF65-F5344CB8AC3E}">
        <p14:creationId xmlns:p14="http://schemas.microsoft.com/office/powerpoint/2010/main" val="356669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Handling 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15</a:t>
            </a:fld>
            <a:endParaRPr lang="he-IL"/>
          </a:p>
        </p:txBody>
      </p:sp>
      <p:sp>
        <p:nvSpPr>
          <p:cNvPr id="7" name="מציין מיקום תוכן 6"/>
          <p:cNvSpPr>
            <a:spLocks noGrp="1"/>
          </p:cNvSpPr>
          <p:nvPr>
            <p:ph sz="quarter" idx="1"/>
          </p:nvPr>
        </p:nvSpPr>
        <p:spPr/>
        <p:txBody>
          <a:bodyPr>
            <a:normAutofit/>
          </a:bodyPr>
          <a:lstStyle/>
          <a:p>
            <a:pPr>
              <a:lnSpc>
                <a:spcPct val="90000"/>
              </a:lnSpc>
              <a:spcBef>
                <a:spcPts val="1000"/>
              </a:spcBef>
              <a:buFont typeface="Arial" charset="0"/>
              <a:buChar char="•"/>
              <a:defRPr/>
            </a:pPr>
            <a:r>
              <a:rPr lang="en-US" dirty="0">
                <a:cs typeface="Garamond"/>
              </a:rPr>
              <a:t>A process </a:t>
            </a:r>
            <a:r>
              <a:rPr lang="en-US" dirty="0">
                <a:solidFill>
                  <a:schemeClr val="accent1"/>
                </a:solidFill>
                <a:cs typeface="Garamond"/>
              </a:rPr>
              <a:t>must run to handle signals</a:t>
            </a:r>
            <a:r>
              <a:rPr lang="en-US" dirty="0">
                <a:ea typeface="ＭＳ Ｐゴシック" charset="0"/>
                <a:cs typeface="Garamond"/>
              </a:rPr>
              <a:t>.</a:t>
            </a:r>
          </a:p>
          <a:p>
            <a:pPr>
              <a:lnSpc>
                <a:spcPct val="90000"/>
              </a:lnSpc>
              <a:spcBef>
                <a:spcPts val="1000"/>
              </a:spcBef>
              <a:buFont typeface="Arial" charset="0"/>
              <a:buChar char="•"/>
              <a:defRPr/>
            </a:pPr>
            <a:endParaRPr lang="en-US" dirty="0">
              <a:cs typeface="Garamond"/>
            </a:endParaRPr>
          </a:p>
          <a:p>
            <a:pPr rtl="0">
              <a:lnSpc>
                <a:spcPct val="90000"/>
              </a:lnSpc>
              <a:spcBef>
                <a:spcPts val="1000"/>
              </a:spcBef>
              <a:buFont typeface="Arial" charset="0"/>
              <a:buChar char="•"/>
              <a:defRPr/>
            </a:pPr>
            <a:r>
              <a:rPr lang="en-US" dirty="0">
                <a:cs typeface="Garamond"/>
              </a:rPr>
              <a:t>There are several types of handling for signals:</a:t>
            </a:r>
          </a:p>
          <a:p>
            <a:pPr lvl="1" rtl="0">
              <a:lnSpc>
                <a:spcPct val="90000"/>
              </a:lnSpc>
              <a:spcBef>
                <a:spcPts val="1000"/>
              </a:spcBef>
              <a:buFont typeface="Arial" charset="0"/>
              <a:buChar char="•"/>
              <a:defRPr/>
            </a:pPr>
            <a:r>
              <a:rPr lang="en-US" sz="2700" dirty="0">
                <a:ea typeface="ＭＳ Ｐゴシック" charset="0"/>
                <a:cs typeface="Garamond"/>
              </a:rPr>
              <a:t>The process can </a:t>
            </a:r>
            <a:r>
              <a:rPr lang="en-US" sz="2700" dirty="0">
                <a:solidFill>
                  <a:schemeClr val="accent3"/>
                </a:solidFill>
                <a:ea typeface="ＭＳ Ｐゴシック" charset="0"/>
                <a:cs typeface="Garamond"/>
              </a:rPr>
              <a:t>exit, ignore, stop or continue</a:t>
            </a:r>
            <a:r>
              <a:rPr lang="en-US" sz="2700" dirty="0">
                <a:ea typeface="ＭＳ Ｐゴシック" charset="0"/>
                <a:cs typeface="Garamond"/>
              </a:rPr>
              <a:t> execution (all options are default for some signals).</a:t>
            </a:r>
          </a:p>
          <a:p>
            <a:pPr lvl="1">
              <a:lnSpc>
                <a:spcPct val="90000"/>
              </a:lnSpc>
              <a:spcBef>
                <a:spcPts val="1000"/>
              </a:spcBef>
              <a:buFont typeface="Arial" charset="0"/>
              <a:buChar char="•"/>
              <a:defRPr/>
            </a:pPr>
            <a:endParaRPr lang="en-US" sz="2700" dirty="0">
              <a:ea typeface="ＭＳ Ｐゴシック" charset="0"/>
              <a:cs typeface="Garamond"/>
            </a:endParaRPr>
          </a:p>
          <a:p>
            <a:pPr lvl="1" rtl="0">
              <a:lnSpc>
                <a:spcPct val="90000"/>
              </a:lnSpc>
              <a:spcBef>
                <a:spcPts val="1000"/>
              </a:spcBef>
              <a:buFont typeface="Arial" charset="0"/>
              <a:buChar char="•"/>
              <a:defRPr/>
            </a:pPr>
            <a:r>
              <a:rPr lang="en-US" sz="2700" dirty="0">
                <a:ea typeface="ＭＳ Ｐゴシック" charset="0"/>
                <a:cs typeface="Garamond"/>
              </a:rPr>
              <a:t>The process can execute a </a:t>
            </a:r>
            <a:r>
              <a:rPr lang="en-US" sz="2700" dirty="0">
                <a:solidFill>
                  <a:schemeClr val="accent3"/>
                </a:solidFill>
                <a:ea typeface="ＭＳ Ｐゴシック" charset="0"/>
                <a:cs typeface="Garamond"/>
              </a:rPr>
              <a:t>signal handler</a:t>
            </a:r>
            <a:r>
              <a:rPr lang="en-US" sz="2700" dirty="0">
                <a:ea typeface="ＭＳ Ｐゴシック" charset="0"/>
                <a:cs typeface="Garamond"/>
              </a:rPr>
              <a:t>:</a:t>
            </a:r>
            <a:br>
              <a:rPr lang="en-US" sz="2700" dirty="0">
                <a:ea typeface="ＭＳ Ｐゴシック" charset="0"/>
                <a:cs typeface="Garamond"/>
              </a:rPr>
            </a:br>
            <a:r>
              <a:rPr lang="en-US" dirty="0">
                <a:latin typeface="Courier New" charset="0"/>
                <a:cs typeface="Courier New" charset="0"/>
              </a:rPr>
              <a:t>signal(</a:t>
            </a:r>
            <a:r>
              <a:rPr lang="en-US" dirty="0" err="1">
                <a:latin typeface="Courier New" charset="0"/>
                <a:cs typeface="Courier New" charset="0"/>
              </a:rPr>
              <a:t>signum,</a:t>
            </a:r>
            <a:r>
              <a:rPr lang="en-US" dirty="0" err="1">
                <a:solidFill>
                  <a:schemeClr val="accent3"/>
                </a:solidFill>
                <a:latin typeface="Courier New" charset="0"/>
                <a:cs typeface="Courier New" charset="0"/>
              </a:rPr>
              <a:t>newHandler</a:t>
            </a:r>
            <a:r>
              <a:rPr lang="en-US" dirty="0">
                <a:latin typeface="Courier New" charset="0"/>
                <a:cs typeface="Courier New" charset="0"/>
              </a:rPr>
              <a:t>);</a:t>
            </a:r>
          </a:p>
          <a:p>
            <a:pPr rtl="0">
              <a:buNone/>
            </a:pPr>
            <a:endParaRPr lang="en-US" dirty="0"/>
          </a:p>
        </p:txBody>
      </p:sp>
    </p:spTree>
    <p:extLst>
      <p:ext uri="{BB962C8B-B14F-4D97-AF65-F5344CB8AC3E}">
        <p14:creationId xmlns:p14="http://schemas.microsoft.com/office/powerpoint/2010/main" val="18836955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Handling Signals (cont.)</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16</a:t>
            </a:fld>
            <a:endParaRPr lang="he-IL"/>
          </a:p>
        </p:txBody>
      </p:sp>
      <p:sp>
        <p:nvSpPr>
          <p:cNvPr id="7" name="מציין מיקום תוכן 6"/>
          <p:cNvSpPr>
            <a:spLocks noGrp="1"/>
          </p:cNvSpPr>
          <p:nvPr>
            <p:ph sz="quarter" idx="1"/>
          </p:nvPr>
        </p:nvSpPr>
        <p:spPr/>
        <p:txBody>
          <a:bodyPr/>
          <a:lstStyle/>
          <a:p>
            <a:pPr algn="just" rtl="0">
              <a:lnSpc>
                <a:spcPct val="90000"/>
              </a:lnSpc>
              <a:spcBef>
                <a:spcPts val="650"/>
              </a:spcBef>
              <a:buFont typeface="Arial" charset="0"/>
              <a:buChar char="•"/>
              <a:defRPr/>
            </a:pPr>
            <a:r>
              <a:rPr lang="en-US" sz="2600" dirty="0">
                <a:cs typeface="Garamond"/>
              </a:rPr>
              <a:t>There are some signals that the process cannot catch. </a:t>
            </a:r>
          </a:p>
          <a:p>
            <a:pPr lvl="1" algn="just" rtl="0">
              <a:lnSpc>
                <a:spcPct val="90000"/>
              </a:lnSpc>
              <a:spcBef>
                <a:spcPts val="650"/>
              </a:spcBef>
              <a:buFont typeface="Arial" charset="0"/>
              <a:buChar char="•"/>
              <a:defRPr/>
            </a:pPr>
            <a:r>
              <a:rPr lang="en-US" sz="2600" dirty="0">
                <a:ea typeface="ＭＳ Ｐゴシック" charset="0"/>
                <a:cs typeface="Garamond"/>
              </a:rPr>
              <a:t>For example:  </a:t>
            </a:r>
            <a:r>
              <a:rPr lang="en-US" sz="2600" dirty="0">
                <a:solidFill>
                  <a:schemeClr val="accent1"/>
                </a:solidFill>
                <a:ea typeface="ＭＳ Ｐゴシック" charset="0"/>
                <a:cs typeface="Courier New" charset="0"/>
              </a:rPr>
              <a:t>KILL</a:t>
            </a:r>
            <a:r>
              <a:rPr lang="en-US" sz="2600" dirty="0">
                <a:ea typeface="ＭＳ Ｐゴシック" charset="0"/>
                <a:cs typeface="Garamond"/>
              </a:rPr>
              <a:t> and </a:t>
            </a:r>
            <a:r>
              <a:rPr lang="en-US" sz="2600" dirty="0">
                <a:solidFill>
                  <a:schemeClr val="accent1"/>
                </a:solidFill>
                <a:ea typeface="ＭＳ Ｐゴシック" charset="0"/>
                <a:cs typeface="Courier New" charset="0"/>
              </a:rPr>
              <a:t>STOP</a:t>
            </a:r>
            <a:endParaRPr lang="en-US" sz="2600" dirty="0">
              <a:ea typeface="ＭＳ Ｐゴシック" charset="0"/>
              <a:cs typeface="Garamond"/>
            </a:endParaRPr>
          </a:p>
          <a:p>
            <a:pPr algn="just" rtl="0">
              <a:lnSpc>
                <a:spcPct val="90000"/>
              </a:lnSpc>
              <a:spcBef>
                <a:spcPts val="650"/>
              </a:spcBef>
              <a:buFont typeface="Arial" charset="0"/>
              <a:buChar char="•"/>
              <a:defRPr/>
            </a:pPr>
            <a:r>
              <a:rPr lang="en-US" sz="2600" dirty="0">
                <a:cs typeface="Garamond"/>
              </a:rPr>
              <a:t>If you install no signal handlers of your own, the runtime environment sets up a set of </a:t>
            </a:r>
            <a:r>
              <a:rPr lang="en-US" sz="2600" dirty="0">
                <a:solidFill>
                  <a:schemeClr val="accent1"/>
                </a:solidFill>
                <a:cs typeface="Garamond"/>
              </a:rPr>
              <a:t>default signal handlers</a:t>
            </a:r>
            <a:endParaRPr lang="en-US" sz="2600" dirty="0">
              <a:cs typeface="Garamond"/>
            </a:endParaRPr>
          </a:p>
          <a:p>
            <a:pPr lvl="1" algn="just" rtl="0">
              <a:lnSpc>
                <a:spcPct val="90000"/>
              </a:lnSpc>
              <a:spcBef>
                <a:spcPts val="650"/>
              </a:spcBef>
              <a:buFont typeface="Arial" charset="0"/>
              <a:buChar char="•"/>
              <a:defRPr/>
            </a:pPr>
            <a:r>
              <a:rPr lang="en-US" sz="2600" dirty="0">
                <a:ea typeface="ＭＳ Ｐゴシック" charset="0"/>
                <a:cs typeface="Garamond"/>
              </a:rPr>
              <a:t>For example:</a:t>
            </a:r>
          </a:p>
          <a:p>
            <a:pPr lvl="2" algn="just" rtl="0">
              <a:lnSpc>
                <a:spcPct val="90000"/>
              </a:lnSpc>
              <a:spcBef>
                <a:spcPts val="650"/>
              </a:spcBef>
              <a:buFont typeface="Arial" charset="0"/>
              <a:buChar char="•"/>
              <a:defRPr/>
            </a:pPr>
            <a:r>
              <a:rPr lang="en-US" sz="2600" dirty="0">
                <a:ea typeface="ＭＳ Ｐゴシック" charset="0"/>
                <a:cs typeface="Garamond"/>
              </a:rPr>
              <a:t>The default signal handler for </a:t>
            </a:r>
            <a:r>
              <a:rPr lang="en-US" sz="2600" dirty="0">
                <a:ea typeface="ＭＳ Ｐゴシック" charset="0"/>
                <a:cs typeface="Courier New" charset="0"/>
              </a:rPr>
              <a:t>TERM</a:t>
            </a:r>
            <a:r>
              <a:rPr lang="en-US" sz="2600" dirty="0">
                <a:ea typeface="ＭＳ Ｐゴシック" charset="0"/>
                <a:cs typeface="Garamond"/>
              </a:rPr>
              <a:t> calls </a:t>
            </a:r>
            <a:r>
              <a:rPr lang="en-US" sz="2600" dirty="0">
                <a:ea typeface="ＭＳ Ｐゴシック" charset="0"/>
                <a:cs typeface="Courier New" charset="0"/>
              </a:rPr>
              <a:t>exit().</a:t>
            </a:r>
          </a:p>
          <a:p>
            <a:pPr lvl="2" algn="just" rtl="0">
              <a:lnSpc>
                <a:spcPct val="90000"/>
              </a:lnSpc>
              <a:spcBef>
                <a:spcPts val="650"/>
              </a:spcBef>
              <a:buFont typeface="Arial" charset="0"/>
              <a:buChar char="•"/>
              <a:defRPr/>
            </a:pPr>
            <a:r>
              <a:rPr lang="en-US" sz="2600" dirty="0">
                <a:ea typeface="ＭＳ Ｐゴシック" charset="0"/>
                <a:cs typeface="Garamond"/>
              </a:rPr>
              <a:t>The default handler for </a:t>
            </a:r>
            <a:r>
              <a:rPr lang="en-US" sz="2600" dirty="0">
                <a:ea typeface="ＭＳ Ｐゴシック" charset="0"/>
                <a:cs typeface="Courier New" charset="0"/>
              </a:rPr>
              <a:t>ABRT</a:t>
            </a:r>
            <a:r>
              <a:rPr lang="en-US" sz="2600" dirty="0">
                <a:ea typeface="ＭＳ Ｐゴシック" charset="0"/>
                <a:cs typeface="Garamond"/>
              </a:rPr>
              <a:t> is to dump the process's memory image into a file, and then</a:t>
            </a:r>
            <a:br>
              <a:rPr lang="en-US" sz="2600" dirty="0">
                <a:ea typeface="ＭＳ Ｐゴシック" charset="0"/>
                <a:cs typeface="Garamond"/>
              </a:rPr>
            </a:br>
            <a:r>
              <a:rPr lang="en-US" sz="2600" dirty="0">
                <a:ea typeface="ＭＳ Ｐゴシック" charset="0"/>
                <a:cs typeface="Garamond"/>
              </a:rPr>
              <a:t>exit. </a:t>
            </a:r>
          </a:p>
          <a:p>
            <a:pPr algn="l" rtl="0"/>
            <a:endParaRPr lang="en-US" dirty="0"/>
          </a:p>
        </p:txBody>
      </p:sp>
    </p:spTree>
    <p:extLst>
      <p:ext uri="{BB962C8B-B14F-4D97-AF65-F5344CB8AC3E}">
        <p14:creationId xmlns:p14="http://schemas.microsoft.com/office/powerpoint/2010/main" val="34040728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762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FF0000"/>
              </a:solidFill>
              <a:latin typeface="Garamond" pitchFamily="18" charset="0"/>
            </a:endParaRPr>
          </a:p>
        </p:txBody>
      </p:sp>
      <p:sp>
        <p:nvSpPr>
          <p:cNvPr id="2" name="Title 1"/>
          <p:cNvSpPr>
            <a:spLocks noGrp="1"/>
          </p:cNvSpPr>
          <p:nvPr>
            <p:ph type="title"/>
          </p:nvPr>
        </p:nvSpPr>
        <p:spPr/>
        <p:txBody>
          <a:bodyPr vert="horz" anchor="b">
            <a:normAutofit/>
          </a:bodyPr>
          <a:lstStyle/>
          <a:p>
            <a:pPr rtl="0"/>
            <a:r>
              <a:rPr lang="en-US" b="0" dirty="0"/>
              <a:t>Signal Handlers - Example</a:t>
            </a:r>
          </a:p>
        </p:txBody>
      </p:sp>
      <p:sp>
        <p:nvSpPr>
          <p:cNvPr id="9" name="מציין מיקום טקסט 8"/>
          <p:cNvSpPr>
            <a:spLocks noGrp="1"/>
          </p:cNvSpPr>
          <p:nvPr>
            <p:ph type="body" idx="2"/>
          </p:nvPr>
        </p:nvSpPr>
        <p:spPr/>
        <p:txBody>
          <a:bodyPr/>
          <a:lstStyle/>
          <a:p>
            <a:pPr algn="l"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bg1"/>
                </a:solidFill>
                <a:latin typeface="Garamond" pitchFamily="18" charset="0"/>
              </a:rPr>
              <a:t>(Note: </a:t>
            </a:r>
            <a:r>
              <a:rPr lang="en-US" altLang="en-US" dirty="0">
                <a:solidFill>
                  <a:schemeClr val="bg1"/>
                </a:solidFill>
                <a:latin typeface="Garamond" pitchFamily="18" charset="0"/>
              </a:rPr>
              <a:t>“</a:t>
            </a:r>
            <a:r>
              <a:rPr lang="en-US" dirty="0">
                <a:solidFill>
                  <a:schemeClr val="bg1"/>
                </a:solidFill>
                <a:latin typeface="Garamond" pitchFamily="18" charset="0"/>
              </a:rPr>
              <a:t>signal</a:t>
            </a:r>
            <a:r>
              <a:rPr lang="en-US" altLang="en-US" dirty="0">
                <a:solidFill>
                  <a:schemeClr val="bg1"/>
                </a:solidFill>
                <a:latin typeface="Garamond" pitchFamily="18" charset="0"/>
              </a:rPr>
              <a:t>”</a:t>
            </a:r>
            <a:r>
              <a:rPr lang="en-US" dirty="0">
                <a:solidFill>
                  <a:schemeClr val="bg1"/>
                </a:solidFill>
                <a:latin typeface="Garamond" pitchFamily="18" charset="0"/>
              </a:rPr>
              <a:t> is </a:t>
            </a:r>
            <a:r>
              <a:rPr lang="en-US" b="1" dirty="0">
                <a:solidFill>
                  <a:schemeClr val="tx1"/>
                </a:solidFill>
                <a:latin typeface="Garamond" pitchFamily="18" charset="0"/>
              </a:rPr>
              <a:t>deprecated</a:t>
            </a:r>
            <a:r>
              <a:rPr lang="en-US" dirty="0">
                <a:solidFill>
                  <a:schemeClr val="bg1"/>
                </a:solidFill>
                <a:latin typeface="Garamond" pitchFamily="18" charset="0"/>
              </a:rPr>
              <a:t>!)</a:t>
            </a:r>
          </a:p>
          <a:p>
            <a:pPr algn="l"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bg1"/>
                </a:solidFill>
                <a:latin typeface="Garamond" pitchFamily="18" charset="0"/>
              </a:rPr>
              <a:t>Return values check omitted due to space constraints</a:t>
            </a:r>
          </a:p>
          <a:p>
            <a:endParaRPr lang="en-US" dirty="0"/>
          </a:p>
        </p:txBody>
      </p:sp>
      <p:sp>
        <p:nvSpPr>
          <p:cNvPr id="8" name="מציין מיקום תוכן 7"/>
          <p:cNvSpPr>
            <a:spLocks noGrp="1"/>
          </p:cNvSpPr>
          <p:nvPr>
            <p:ph sz="quarter" idx="1"/>
          </p:nvPr>
        </p:nvSpPr>
        <p:spPr/>
        <p:txBody>
          <a:bodyPr>
            <a:noAutofit/>
          </a:bodyPr>
          <a:lstStyle/>
          <a:p>
            <a:pPr algn="l" rtl="0">
              <a:lnSpc>
                <a:spcPct val="80000"/>
              </a:lnSpc>
              <a:spcBef>
                <a:spcPts val="500"/>
              </a:spcBef>
              <a:buFont typeface="Times New Roman" charset="0"/>
              <a:buNone/>
              <a:defRPr/>
            </a:pPr>
            <a:endParaRPr lang="en-US" sz="2000" dirty="0">
              <a:latin typeface="Courier New" charset="0"/>
              <a:cs typeface="Courier New" charset="0"/>
            </a:endParaRPr>
          </a:p>
          <a:p>
            <a:pPr algn="l" rtl="0">
              <a:lnSpc>
                <a:spcPct val="80000"/>
              </a:lnSpc>
              <a:spcBef>
                <a:spcPts val="500"/>
              </a:spcBef>
              <a:buFont typeface="Times New Roman" charset="0"/>
              <a:buNone/>
              <a:defRPr/>
            </a:pPr>
            <a:r>
              <a:rPr lang="en-US" sz="2000" dirty="0">
                <a:latin typeface="Courier New" charset="0"/>
                <a:cs typeface="Courier New" charset="0"/>
              </a:rPr>
              <a:t>#include&lt;</a:t>
            </a:r>
            <a:r>
              <a:rPr lang="en-US" sz="2000" dirty="0" err="1">
                <a:latin typeface="Courier New" charset="0"/>
                <a:cs typeface="Courier New" charset="0"/>
              </a:rPr>
              <a:t>stdio.h</a:t>
            </a:r>
            <a:r>
              <a:rPr lang="en-US" sz="2000" dirty="0">
                <a:latin typeface="Courier New" charset="0"/>
                <a:cs typeface="Courier New" charset="0"/>
              </a:rPr>
              <a:t>&gt; </a:t>
            </a:r>
          </a:p>
          <a:p>
            <a:pPr algn="l" rtl="0">
              <a:lnSpc>
                <a:spcPct val="80000"/>
              </a:lnSpc>
              <a:spcBef>
                <a:spcPts val="500"/>
              </a:spcBef>
              <a:buFont typeface="Times New Roman" charset="0"/>
              <a:buNone/>
              <a:defRPr/>
            </a:pPr>
            <a:r>
              <a:rPr lang="en-US" sz="2000" dirty="0">
                <a:latin typeface="Courier New" charset="0"/>
                <a:cs typeface="Courier New" charset="0"/>
              </a:rPr>
              <a:t>#include &lt;</a:t>
            </a:r>
            <a:r>
              <a:rPr lang="en-US" sz="2000" dirty="0" err="1">
                <a:latin typeface="Courier New" charset="0"/>
                <a:cs typeface="Courier New" charset="0"/>
              </a:rPr>
              <a:t>unistd.h</a:t>
            </a:r>
            <a:r>
              <a:rPr lang="en-US" sz="2000" dirty="0">
                <a:latin typeface="Courier New" charset="0"/>
                <a:cs typeface="Courier New" charset="0"/>
              </a:rPr>
              <a:t>&gt; </a:t>
            </a:r>
          </a:p>
          <a:p>
            <a:pPr algn="l" rtl="0">
              <a:lnSpc>
                <a:spcPct val="80000"/>
              </a:lnSpc>
              <a:spcBef>
                <a:spcPts val="500"/>
              </a:spcBef>
              <a:buFont typeface="Times New Roman" charset="0"/>
              <a:buNone/>
              <a:defRPr/>
            </a:pPr>
            <a:r>
              <a:rPr lang="en-US" sz="2000" dirty="0">
                <a:latin typeface="Courier New" charset="0"/>
                <a:cs typeface="Courier New" charset="0"/>
              </a:rPr>
              <a:t>#include &lt;</a:t>
            </a:r>
            <a:r>
              <a:rPr lang="en-US" sz="2000" dirty="0" err="1">
                <a:latin typeface="Courier New" charset="0"/>
                <a:cs typeface="Courier New" charset="0"/>
              </a:rPr>
              <a:t>signal.h</a:t>
            </a:r>
            <a:r>
              <a:rPr lang="en-US" sz="2000" dirty="0">
                <a:latin typeface="Courier New" charset="0"/>
                <a:cs typeface="Courier New" charset="0"/>
              </a:rPr>
              <a:t>&gt; </a:t>
            </a:r>
          </a:p>
          <a:p>
            <a:pPr algn="l" rtl="0">
              <a:lnSpc>
                <a:spcPct val="80000"/>
              </a:lnSpc>
              <a:spcBef>
                <a:spcPts val="500"/>
              </a:spcBef>
              <a:buFont typeface="Times New Roman" charset="0"/>
              <a:buNone/>
              <a:defRPr/>
            </a:pPr>
            <a:endParaRPr lang="en-US" sz="2000" dirty="0">
              <a:latin typeface="Courier New" charset="0"/>
              <a:cs typeface="Courier New" charset="0"/>
            </a:endParaRPr>
          </a:p>
          <a:p>
            <a:pPr algn="l" rtl="0">
              <a:lnSpc>
                <a:spcPct val="80000"/>
              </a:lnSpc>
              <a:spcBef>
                <a:spcPts val="500"/>
              </a:spcBef>
              <a:buFont typeface="Times New Roman" charset="0"/>
              <a:buNone/>
              <a:defRPr/>
            </a:pPr>
            <a:r>
              <a:rPr lang="en-US" sz="2000" dirty="0">
                <a:latin typeface="Courier New" charset="0"/>
                <a:cs typeface="Courier New" charset="0"/>
              </a:rPr>
              <a:t>void </a:t>
            </a:r>
            <a:r>
              <a:rPr lang="en-US" sz="2000" dirty="0" err="1">
                <a:latin typeface="Courier New" charset="0"/>
                <a:cs typeface="Courier New" charset="0"/>
              </a:rPr>
              <a:t>catch_int</a:t>
            </a:r>
            <a:r>
              <a:rPr lang="en-US" sz="2000" dirty="0">
                <a:latin typeface="Courier New" charset="0"/>
                <a:cs typeface="Courier New" charset="0"/>
              </a:rPr>
              <a:t>(</a:t>
            </a:r>
            <a:r>
              <a:rPr lang="en-US" sz="2000" dirty="0" err="1">
                <a:latin typeface="Courier New" charset="0"/>
                <a:cs typeface="Courier New" charset="0"/>
              </a:rPr>
              <a:t>int</a:t>
            </a:r>
            <a:r>
              <a:rPr lang="en-US" sz="2000" dirty="0">
                <a:latin typeface="Courier New" charset="0"/>
                <a:cs typeface="Courier New" charset="0"/>
              </a:rPr>
              <a:t> </a:t>
            </a:r>
            <a:r>
              <a:rPr lang="en-US" sz="2000" dirty="0" err="1">
                <a:latin typeface="Courier New" charset="0"/>
                <a:cs typeface="Courier New" charset="0"/>
              </a:rPr>
              <a:t>sig_num</a:t>
            </a:r>
            <a:r>
              <a:rPr lang="en-US" sz="2000" dirty="0">
                <a:latin typeface="Courier New" charset="0"/>
                <a:cs typeface="Courier New" charset="0"/>
              </a:rPr>
              <a:t>) {</a:t>
            </a:r>
          </a:p>
          <a:p>
            <a:pPr>
              <a:lnSpc>
                <a:spcPct val="80000"/>
              </a:lnSpc>
              <a:spcBef>
                <a:spcPts val="500"/>
              </a:spcBef>
              <a:buNone/>
              <a:defRPr/>
            </a:pPr>
            <a:r>
              <a:rPr lang="en-US" sz="2000" dirty="0">
                <a:latin typeface="Courier New" charset="0"/>
                <a:cs typeface="Courier New" charset="0"/>
              </a:rPr>
              <a:t>  //install again!</a:t>
            </a:r>
          </a:p>
          <a:p>
            <a:pPr algn="l" rtl="0">
              <a:lnSpc>
                <a:spcPct val="80000"/>
              </a:lnSpc>
              <a:spcBef>
                <a:spcPts val="500"/>
              </a:spcBef>
              <a:buFont typeface="Times New Roman" charset="0"/>
              <a:buNone/>
              <a:defRPr/>
            </a:pPr>
            <a:r>
              <a:rPr lang="en-US" sz="2000" dirty="0">
                <a:latin typeface="Courier New" charset="0"/>
                <a:cs typeface="Courier New" charset="0"/>
              </a:rPr>
              <a:t>	signal(SIGINT, </a:t>
            </a:r>
            <a:r>
              <a:rPr lang="en-US" sz="2000" dirty="0" err="1">
                <a:latin typeface="Courier New" charset="0"/>
                <a:cs typeface="Courier New" charset="0"/>
              </a:rPr>
              <a:t>catch_int</a:t>
            </a:r>
            <a:r>
              <a:rPr lang="en-US" sz="2000" dirty="0">
                <a:latin typeface="Courier New" charset="0"/>
                <a:cs typeface="Courier New" charset="0"/>
              </a:rPr>
              <a:t>);</a:t>
            </a:r>
          </a:p>
          <a:p>
            <a:pPr algn="l" rtl="0">
              <a:lnSpc>
                <a:spcPct val="80000"/>
              </a:lnSpc>
              <a:spcBef>
                <a:spcPts val="500"/>
              </a:spcBef>
              <a:buFont typeface="Times New Roman" charset="0"/>
              <a:buNone/>
              <a:defRPr/>
            </a:pPr>
            <a:r>
              <a:rPr lang="en-US" sz="2000" dirty="0">
                <a:latin typeface="Courier New" charset="0"/>
                <a:cs typeface="Courier New" charset="0"/>
              </a:rPr>
              <a:t>	</a:t>
            </a:r>
            <a:r>
              <a:rPr lang="en-US" sz="2000" dirty="0" err="1">
                <a:latin typeface="Courier New" charset="0"/>
                <a:cs typeface="Courier New" charset="0"/>
              </a:rPr>
              <a:t>printf</a:t>
            </a:r>
            <a:r>
              <a:rPr lang="en-US" sz="2000" dirty="0">
                <a:latin typeface="Courier New" charset="0"/>
                <a:cs typeface="Courier New" charset="0"/>
              </a:rPr>
              <a:t>("Don't do that\n"); </a:t>
            </a:r>
          </a:p>
          <a:p>
            <a:pPr algn="l" rtl="0">
              <a:lnSpc>
                <a:spcPct val="80000"/>
              </a:lnSpc>
              <a:spcBef>
                <a:spcPts val="500"/>
              </a:spcBef>
              <a:buFont typeface="Times New Roman" charset="0"/>
              <a:buNone/>
              <a:defRPr/>
            </a:pPr>
            <a:r>
              <a:rPr lang="en-US" sz="2000" dirty="0">
                <a:latin typeface="Courier New" charset="0"/>
                <a:cs typeface="Courier New" charset="0"/>
              </a:rPr>
              <a:t>	</a:t>
            </a:r>
            <a:r>
              <a:rPr lang="en-US" sz="2000" dirty="0" err="1">
                <a:latin typeface="Courier New" charset="0"/>
                <a:cs typeface="Courier New" charset="0"/>
              </a:rPr>
              <a:t>fflush</a:t>
            </a:r>
            <a:r>
              <a:rPr lang="en-US" sz="2000" dirty="0">
                <a:latin typeface="Courier New" charset="0"/>
                <a:cs typeface="Courier New" charset="0"/>
              </a:rPr>
              <a:t>(</a:t>
            </a:r>
            <a:r>
              <a:rPr lang="en-US" sz="2000" dirty="0" err="1">
                <a:latin typeface="Courier New" charset="0"/>
                <a:cs typeface="Courier New" charset="0"/>
              </a:rPr>
              <a:t>stdout</a:t>
            </a:r>
            <a:r>
              <a:rPr lang="en-US" sz="2000" dirty="0">
                <a:latin typeface="Courier New" charset="0"/>
                <a:cs typeface="Courier New" charset="0"/>
              </a:rPr>
              <a:t>); </a:t>
            </a:r>
          </a:p>
          <a:p>
            <a:pPr algn="l" rtl="0">
              <a:lnSpc>
                <a:spcPct val="80000"/>
              </a:lnSpc>
              <a:spcBef>
                <a:spcPts val="500"/>
              </a:spcBef>
              <a:buFont typeface="Times New Roman" charset="0"/>
              <a:buNone/>
              <a:defRPr/>
            </a:pPr>
            <a:r>
              <a:rPr lang="en-US" sz="2000" dirty="0">
                <a:latin typeface="Courier New" charset="0"/>
                <a:cs typeface="Courier New" charset="0"/>
              </a:rPr>
              <a:t>} </a:t>
            </a:r>
          </a:p>
          <a:p>
            <a:pPr algn="l" rtl="0">
              <a:lnSpc>
                <a:spcPct val="80000"/>
              </a:lnSpc>
              <a:spcBef>
                <a:spcPts val="500"/>
              </a:spcBef>
              <a:buFont typeface="Times New Roman" charset="0"/>
              <a:buNone/>
              <a:defRPr/>
            </a:pPr>
            <a:endParaRPr lang="en-US" sz="2000" dirty="0">
              <a:latin typeface="Courier New" charset="0"/>
              <a:cs typeface="Courier New" charset="0"/>
            </a:endParaRPr>
          </a:p>
          <a:p>
            <a:pPr algn="l" rtl="0">
              <a:lnSpc>
                <a:spcPct val="80000"/>
              </a:lnSpc>
              <a:spcBef>
                <a:spcPts val="500"/>
              </a:spcBef>
              <a:buFont typeface="Times New Roman" charset="0"/>
              <a:buNone/>
              <a:defRPr/>
            </a:pPr>
            <a:r>
              <a:rPr lang="en-US" sz="2000" dirty="0" err="1">
                <a:latin typeface="Courier New" charset="0"/>
                <a:cs typeface="Courier New" charset="0"/>
              </a:rPr>
              <a:t>int</a:t>
            </a:r>
            <a:r>
              <a:rPr lang="en-US" sz="2000" dirty="0">
                <a:latin typeface="Courier New" charset="0"/>
                <a:cs typeface="Courier New" charset="0"/>
              </a:rPr>
              <a:t> main(</a:t>
            </a:r>
            <a:r>
              <a:rPr lang="en-US" sz="2000" dirty="0" err="1">
                <a:latin typeface="Courier New" charset="0"/>
                <a:cs typeface="Courier New" charset="0"/>
              </a:rPr>
              <a:t>int</a:t>
            </a:r>
            <a:r>
              <a:rPr lang="en-US" sz="2000" dirty="0">
                <a:latin typeface="Courier New" charset="0"/>
                <a:cs typeface="Courier New" charset="0"/>
              </a:rPr>
              <a:t> </a:t>
            </a:r>
            <a:r>
              <a:rPr lang="en-US" sz="2000" dirty="0" err="1">
                <a:latin typeface="Courier New" charset="0"/>
                <a:cs typeface="Courier New" charset="0"/>
              </a:rPr>
              <a:t>argc</a:t>
            </a:r>
            <a:r>
              <a:rPr lang="en-US" sz="2000" dirty="0">
                <a:latin typeface="Courier New" charset="0"/>
                <a:cs typeface="Courier New" charset="0"/>
              </a:rPr>
              <a:t>, char* </a:t>
            </a:r>
            <a:r>
              <a:rPr lang="en-US" sz="2000" dirty="0" err="1">
                <a:latin typeface="Courier New" charset="0"/>
                <a:cs typeface="Courier New" charset="0"/>
              </a:rPr>
              <a:t>argv</a:t>
            </a:r>
            <a:r>
              <a:rPr lang="en-US" sz="2000" dirty="0">
                <a:latin typeface="Courier New" charset="0"/>
                <a:cs typeface="Courier New" charset="0"/>
              </a:rPr>
              <a:t>[]) {</a:t>
            </a:r>
          </a:p>
          <a:p>
            <a:pPr algn="l" rtl="0">
              <a:lnSpc>
                <a:spcPct val="80000"/>
              </a:lnSpc>
              <a:spcBef>
                <a:spcPts val="500"/>
              </a:spcBef>
              <a:buFont typeface="Times New Roman" charset="0"/>
              <a:buNone/>
              <a:defRPr/>
            </a:pPr>
            <a:r>
              <a:rPr lang="en-US" sz="2000" dirty="0">
                <a:latin typeface="Courier New" charset="0"/>
                <a:cs typeface="Courier New" charset="0"/>
              </a:rPr>
              <a:t>	signal(SIGINT, </a:t>
            </a:r>
            <a:r>
              <a:rPr lang="en-US" sz="2000" dirty="0" err="1">
                <a:latin typeface="Courier New" charset="0"/>
                <a:cs typeface="Courier New" charset="0"/>
              </a:rPr>
              <a:t>catch_int</a:t>
            </a:r>
            <a:r>
              <a:rPr lang="en-US" sz="2000" dirty="0">
                <a:latin typeface="Courier New" charset="0"/>
                <a:cs typeface="Courier New" charset="0"/>
              </a:rPr>
              <a:t>); </a:t>
            </a:r>
          </a:p>
          <a:p>
            <a:pPr algn="l" rtl="0">
              <a:lnSpc>
                <a:spcPct val="80000"/>
              </a:lnSpc>
              <a:spcBef>
                <a:spcPts val="500"/>
              </a:spcBef>
              <a:buFont typeface="Times New Roman" charset="0"/>
              <a:buNone/>
              <a:defRPr/>
            </a:pPr>
            <a:r>
              <a:rPr lang="en-US" sz="2000" dirty="0">
                <a:latin typeface="Courier New" charset="0"/>
                <a:cs typeface="Courier New" charset="0"/>
              </a:rPr>
              <a:t>	for ( ;; ) </a:t>
            </a:r>
          </a:p>
          <a:p>
            <a:pPr>
              <a:lnSpc>
                <a:spcPct val="80000"/>
              </a:lnSpc>
              <a:spcBef>
                <a:spcPts val="500"/>
              </a:spcBef>
              <a:buNone/>
              <a:defRPr/>
            </a:pPr>
            <a:r>
              <a:rPr lang="en-US" sz="2000" dirty="0">
                <a:latin typeface="Courier New" charset="0"/>
                <a:cs typeface="Courier New" charset="0"/>
              </a:rPr>
              <a:t>	   //wait for a signal</a:t>
            </a:r>
          </a:p>
          <a:p>
            <a:pPr algn="l" rtl="0">
              <a:lnSpc>
                <a:spcPct val="80000"/>
              </a:lnSpc>
              <a:spcBef>
                <a:spcPts val="500"/>
              </a:spcBef>
              <a:buFont typeface="Times New Roman" charset="0"/>
              <a:buNone/>
              <a:defRPr/>
            </a:pPr>
            <a:r>
              <a:rPr lang="en-US" sz="2000" dirty="0">
                <a:latin typeface="Courier New" charset="0"/>
                <a:cs typeface="Courier New" charset="0"/>
              </a:rPr>
              <a:t>	   pause();</a:t>
            </a:r>
          </a:p>
          <a:p>
            <a:pPr algn="l" rtl="0">
              <a:lnSpc>
                <a:spcPct val="80000"/>
              </a:lnSpc>
              <a:spcBef>
                <a:spcPts val="500"/>
              </a:spcBef>
              <a:buFont typeface="Times New Roman" charset="0"/>
              <a:buNone/>
              <a:defRPr/>
            </a:pPr>
            <a:r>
              <a:rPr lang="en-US" sz="2000" dirty="0">
                <a:latin typeface="Courier New" charset="0"/>
                <a:cs typeface="Courier New" charset="0"/>
              </a:rPr>
              <a:t>}</a:t>
            </a:r>
          </a:p>
          <a:p>
            <a:pPr algn="l" rtl="0">
              <a:buNone/>
            </a:pPr>
            <a:endParaRPr lang="en-US" sz="2000" dirty="0"/>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17</a:t>
            </a:fld>
            <a:endParaRPr lang="he-IL"/>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8" y="4331596"/>
            <a:ext cx="288032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9646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Pre-defined Signal Handlers </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18</a:t>
            </a:fld>
            <a:endParaRPr lang="he-IL"/>
          </a:p>
        </p:txBody>
      </p:sp>
      <p:sp>
        <p:nvSpPr>
          <p:cNvPr id="7" name="מציין מיקום תוכן 6"/>
          <p:cNvSpPr>
            <a:spLocks noGrp="1"/>
          </p:cNvSpPr>
          <p:nvPr>
            <p:ph sz="quarter" idx="1"/>
          </p:nvPr>
        </p:nvSpPr>
        <p:spPr/>
        <p:txBody>
          <a:bodyPr>
            <a:normAutofit/>
          </a:bodyPr>
          <a:lstStyle/>
          <a:p>
            <a:pPr algn="just" rtl="0">
              <a:lnSpc>
                <a:spcPct val="90000"/>
              </a:lnSpc>
              <a:spcBef>
                <a:spcPts val="1000"/>
              </a:spcBef>
              <a:buFont typeface="Arial" charset="0"/>
              <a:buChar char="•"/>
              <a:defRPr/>
            </a:pPr>
            <a:r>
              <a:rPr lang="en-US" dirty="0">
                <a:cs typeface="Garamond"/>
              </a:rPr>
              <a:t>There are two pre-defined signal handler functions that we can use instead of writing our own:</a:t>
            </a:r>
          </a:p>
          <a:p>
            <a:pPr lvl="1" algn="just" rtl="0">
              <a:lnSpc>
                <a:spcPct val="90000"/>
              </a:lnSpc>
              <a:spcBef>
                <a:spcPts val="1000"/>
              </a:spcBef>
              <a:buFont typeface="Courier New" charset="0"/>
              <a:buChar char="•"/>
              <a:defRPr/>
            </a:pPr>
            <a:r>
              <a:rPr lang="en-US" sz="2700" dirty="0">
                <a:solidFill>
                  <a:schemeClr val="accent1"/>
                </a:solidFill>
                <a:ea typeface="ＭＳ Ｐゴシック" charset="0"/>
                <a:cs typeface="Courier New" charset="0"/>
              </a:rPr>
              <a:t>SIG_IGN</a:t>
            </a:r>
            <a:r>
              <a:rPr lang="en-US" sz="2700" dirty="0">
                <a:ea typeface="ＭＳ Ｐゴシック" charset="0"/>
                <a:cs typeface="Garamond"/>
              </a:rPr>
              <a:t>: Causes the process to ignore the specified signal. </a:t>
            </a:r>
          </a:p>
          <a:p>
            <a:pPr lvl="2" algn="just" rtl="0">
              <a:lnSpc>
                <a:spcPct val="90000"/>
              </a:lnSpc>
              <a:spcBef>
                <a:spcPts val="1000"/>
              </a:spcBef>
              <a:buFont typeface="Courier New" charset="0"/>
              <a:buChar char="•"/>
              <a:defRPr/>
            </a:pPr>
            <a:r>
              <a:rPr lang="en-US" sz="2700" dirty="0">
                <a:ea typeface="ＭＳ Ｐゴシック" charset="0"/>
                <a:cs typeface="Courier New" charset="0"/>
              </a:rPr>
              <a:t>signal(SIGINT, SIG_IGN);</a:t>
            </a:r>
          </a:p>
          <a:p>
            <a:pPr lvl="1" algn="just" rtl="0">
              <a:lnSpc>
                <a:spcPct val="90000"/>
              </a:lnSpc>
              <a:spcBef>
                <a:spcPts val="1000"/>
              </a:spcBef>
              <a:buFont typeface="Courier New" charset="0"/>
              <a:buChar char="•"/>
              <a:defRPr/>
            </a:pPr>
            <a:r>
              <a:rPr lang="en-US" sz="2700" dirty="0">
                <a:solidFill>
                  <a:schemeClr val="accent1"/>
                </a:solidFill>
                <a:ea typeface="ＭＳ Ｐゴシック" charset="0"/>
                <a:cs typeface="Courier New" charset="0"/>
              </a:rPr>
              <a:t>SIG_DFL</a:t>
            </a:r>
            <a:r>
              <a:rPr lang="en-US" sz="2700" dirty="0">
                <a:ea typeface="ＭＳ Ｐゴシック" charset="0"/>
                <a:cs typeface="Garamond"/>
              </a:rPr>
              <a:t>: Causes the system to set the default signal handler for the given signal.</a:t>
            </a:r>
          </a:p>
          <a:p>
            <a:pPr lvl="2" algn="just" rtl="0">
              <a:lnSpc>
                <a:spcPct val="90000"/>
              </a:lnSpc>
              <a:spcBef>
                <a:spcPts val="1000"/>
              </a:spcBef>
              <a:buFont typeface="Courier New" charset="0"/>
              <a:buChar char="•"/>
              <a:defRPr/>
            </a:pPr>
            <a:r>
              <a:rPr lang="en-US" sz="2700" dirty="0">
                <a:ea typeface="ＭＳ Ｐゴシック" charset="0"/>
                <a:cs typeface="Courier New" charset="0"/>
              </a:rPr>
              <a:t>signal(SIGTSTP, SIG_DFL);</a:t>
            </a:r>
            <a:endParaRPr lang="en-US" sz="2700" dirty="0"/>
          </a:p>
        </p:txBody>
      </p:sp>
    </p:spTree>
    <p:extLst>
      <p:ext uri="{BB962C8B-B14F-4D97-AF65-F5344CB8AC3E}">
        <p14:creationId xmlns:p14="http://schemas.microsoft.com/office/powerpoint/2010/main" val="17300173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Intermediate Summary</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19</a:t>
            </a:fld>
            <a:endParaRPr lang="he-IL"/>
          </a:p>
        </p:txBody>
      </p:sp>
      <p:sp>
        <p:nvSpPr>
          <p:cNvPr id="7" name="מציין מיקום תוכן 6"/>
          <p:cNvSpPr>
            <a:spLocks noGrp="1"/>
          </p:cNvSpPr>
          <p:nvPr>
            <p:ph sz="quarter" idx="1"/>
          </p:nvPr>
        </p:nvSpPr>
        <p:spPr/>
        <p:txBody>
          <a:bodyPr/>
          <a:lstStyle/>
          <a:p>
            <a:pPr algn="just" rtl="0">
              <a:lnSpc>
                <a:spcPct val="90000"/>
              </a:lnSpc>
              <a:spcBef>
                <a:spcPts val="700"/>
              </a:spcBef>
              <a:buFont typeface="Arial" charset="0"/>
              <a:buChar char="•"/>
              <a:defRPr/>
            </a:pPr>
            <a:r>
              <a:rPr lang="en-US" dirty="0">
                <a:cs typeface="Garamond"/>
              </a:rPr>
              <a:t>Each signal may have </a:t>
            </a:r>
            <a:r>
              <a:rPr lang="en-US" dirty="0">
                <a:solidFill>
                  <a:schemeClr val="accent3"/>
                </a:solidFill>
                <a:cs typeface="Garamond"/>
              </a:rPr>
              <a:t>a signal handler</a:t>
            </a:r>
            <a:r>
              <a:rPr lang="en-US" dirty="0">
                <a:cs typeface="Garamond"/>
              </a:rPr>
              <a:t>, which is a function that gets called when the process receives that signal. </a:t>
            </a:r>
          </a:p>
          <a:p>
            <a:pPr algn="just" rtl="0">
              <a:lnSpc>
                <a:spcPct val="90000"/>
              </a:lnSpc>
              <a:spcBef>
                <a:spcPts val="700"/>
              </a:spcBef>
              <a:buFont typeface="Arial" charset="0"/>
              <a:buChar char="•"/>
              <a:defRPr/>
            </a:pPr>
            <a:r>
              <a:rPr lang="en-US" dirty="0">
                <a:cs typeface="Garamond"/>
              </a:rPr>
              <a:t>If a signal is sent to the process, the next time the process runs, the operating system causes the process to </a:t>
            </a:r>
            <a:r>
              <a:rPr lang="en-US" dirty="0">
                <a:solidFill>
                  <a:schemeClr val="accent3"/>
                </a:solidFill>
                <a:cs typeface="Garamond"/>
              </a:rPr>
              <a:t>run the signal handler</a:t>
            </a:r>
            <a:r>
              <a:rPr lang="en-US" dirty="0">
                <a:cs typeface="Garamond"/>
              </a:rPr>
              <a:t>, no matter what it was doing before. </a:t>
            </a:r>
          </a:p>
          <a:p>
            <a:pPr algn="just" rtl="0">
              <a:lnSpc>
                <a:spcPct val="90000"/>
              </a:lnSpc>
              <a:spcBef>
                <a:spcPts val="700"/>
              </a:spcBef>
              <a:buFont typeface="Arial" charset="0"/>
              <a:buChar char="•"/>
              <a:defRPr/>
            </a:pPr>
            <a:r>
              <a:rPr lang="en-US" dirty="0">
                <a:cs typeface="Garamond"/>
              </a:rPr>
              <a:t>When that signal handler function returns, the process </a:t>
            </a:r>
            <a:r>
              <a:rPr lang="en-US" dirty="0">
                <a:solidFill>
                  <a:schemeClr val="accent3"/>
                </a:solidFill>
                <a:cs typeface="Garamond"/>
              </a:rPr>
              <a:t>continues execution </a:t>
            </a:r>
            <a:r>
              <a:rPr lang="en-US" dirty="0">
                <a:cs typeface="Garamond"/>
              </a:rPr>
              <a:t>from wherever it happened to be before the signal was received.</a:t>
            </a:r>
          </a:p>
          <a:p>
            <a:pPr algn="l" rtl="0"/>
            <a:endParaRPr lang="en-US" dirty="0"/>
          </a:p>
        </p:txBody>
      </p:sp>
    </p:spTree>
    <p:extLst>
      <p:ext uri="{BB962C8B-B14F-4D97-AF65-F5344CB8AC3E}">
        <p14:creationId xmlns:p14="http://schemas.microsoft.com/office/powerpoint/2010/main" val="418538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Today’s Plan</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a:t>
            </a:fld>
            <a:endParaRPr lang="he-IL"/>
          </a:p>
        </p:txBody>
      </p:sp>
      <p:sp>
        <p:nvSpPr>
          <p:cNvPr id="4" name="מציין מיקום תוכן 3"/>
          <p:cNvSpPr>
            <a:spLocks noGrp="1"/>
          </p:cNvSpPr>
          <p:nvPr>
            <p:ph sz="quarter" idx="1"/>
          </p:nvPr>
        </p:nvSpPr>
        <p:spPr/>
        <p:txBody>
          <a:bodyPr/>
          <a:lstStyle/>
          <a:p>
            <a:pPr algn="l" rtl="0"/>
            <a:r>
              <a:rPr lang="en-US" dirty="0"/>
              <a:t>Reminder: interrupts</a:t>
            </a:r>
          </a:p>
          <a:p>
            <a:pPr algn="l" rtl="0"/>
            <a:r>
              <a:rPr lang="en-US" dirty="0"/>
              <a:t>Signals</a:t>
            </a:r>
          </a:p>
          <a:p>
            <a:pPr algn="l" rtl="0"/>
            <a:r>
              <a:rPr lang="en-US" dirty="0"/>
              <a:t>Threads</a:t>
            </a:r>
          </a:p>
          <a:p>
            <a:pPr lvl="1"/>
            <a:r>
              <a:rPr lang="en-US" dirty="0"/>
              <a:t>User Level Threads</a:t>
            </a:r>
          </a:p>
          <a:p>
            <a:pPr lvl="1"/>
            <a:r>
              <a:rPr lang="en-US" dirty="0"/>
              <a:t>Kernel Level Threads</a:t>
            </a:r>
          </a:p>
          <a:p>
            <a:r>
              <a:rPr lang="en-US" dirty="0"/>
              <a:t>Ex2</a:t>
            </a:r>
          </a:p>
        </p:txBody>
      </p:sp>
    </p:spTree>
    <p:extLst>
      <p:ext uri="{BB962C8B-B14F-4D97-AF65-F5344CB8AC3E}">
        <p14:creationId xmlns:p14="http://schemas.microsoft.com/office/powerpoint/2010/main" val="1321851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Masking Signals - Motivation</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20</a:t>
            </a:fld>
            <a:endParaRPr lang="he-IL"/>
          </a:p>
        </p:txBody>
      </p:sp>
      <p:sp>
        <p:nvSpPr>
          <p:cNvPr id="4" name="מציין מיקום תוכן 3"/>
          <p:cNvSpPr>
            <a:spLocks noGrp="1"/>
          </p:cNvSpPr>
          <p:nvPr>
            <p:ph sz="quarter" idx="1"/>
          </p:nvPr>
        </p:nvSpPr>
        <p:spPr/>
        <p:txBody>
          <a:bodyPr/>
          <a:lstStyle/>
          <a:p>
            <a:pPr algn="l" rtl="0">
              <a:buFont typeface="Arial" pitchFamily="34" charset="0"/>
              <a:buChar char="•"/>
            </a:pPr>
            <a:r>
              <a:rPr lang="en-US" dirty="0"/>
              <a:t>Assume that a process performs a cleanup</a:t>
            </a:r>
          </a:p>
          <a:p>
            <a:pPr lvl="1" algn="l" rtl="0">
              <a:buFont typeface="Arial" pitchFamily="34" charset="0"/>
              <a:buChar char="•"/>
            </a:pPr>
            <a:r>
              <a:rPr lang="en-US" dirty="0"/>
              <a:t>deleting old data, etc.</a:t>
            </a:r>
          </a:p>
          <a:p>
            <a:pPr algn="just" rtl="0">
              <a:buFont typeface="Arial" pitchFamily="34" charset="0"/>
              <a:buChar char="•"/>
            </a:pPr>
            <a:r>
              <a:rPr lang="en-US" dirty="0"/>
              <a:t>If during the cleanup the program exits abruptly, some old files will remain</a:t>
            </a:r>
          </a:p>
          <a:p>
            <a:pPr lvl="1" algn="just" rtl="0">
              <a:buFont typeface="Arial" pitchFamily="34" charset="0"/>
              <a:buChar char="•"/>
            </a:pPr>
            <a:r>
              <a:rPr lang="en-US" dirty="0"/>
              <a:t>Data will be inconsistent/corrupted</a:t>
            </a:r>
          </a:p>
          <a:p>
            <a:pPr algn="just" rtl="0">
              <a:buFont typeface="Arial" pitchFamily="34" charset="0"/>
              <a:buChar char="•"/>
            </a:pPr>
            <a:r>
              <a:rPr lang="en-US" dirty="0"/>
              <a:t>In order to avoid this situation, signals that can cause us to exit (such as SIGINT)  should be blocked during cleanup</a:t>
            </a:r>
          </a:p>
          <a:p>
            <a:pPr lvl="1" algn="just" rtl="0">
              <a:buFont typeface="Arial" pitchFamily="34" charset="0"/>
              <a:buChar char="•"/>
            </a:pPr>
            <a:r>
              <a:rPr lang="en-US" dirty="0"/>
              <a:t>During the cleanup only! Masking/blocking is intended for specific parts of the code</a:t>
            </a:r>
          </a:p>
        </p:txBody>
      </p:sp>
    </p:spTree>
    <p:extLst>
      <p:ext uri="{BB962C8B-B14F-4D97-AF65-F5344CB8AC3E}">
        <p14:creationId xmlns:p14="http://schemas.microsoft.com/office/powerpoint/2010/main" val="122064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Masking Signals - Avoiding Signal Races </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21</a:t>
            </a:fld>
            <a:endParaRPr lang="he-IL"/>
          </a:p>
        </p:txBody>
      </p:sp>
      <p:sp>
        <p:nvSpPr>
          <p:cNvPr id="7" name="מציין מיקום תוכן 6"/>
          <p:cNvSpPr>
            <a:spLocks noGrp="1"/>
          </p:cNvSpPr>
          <p:nvPr>
            <p:ph sz="quarter" idx="1"/>
          </p:nvPr>
        </p:nvSpPr>
        <p:spPr/>
        <p:txBody>
          <a:bodyPr>
            <a:normAutofit fontScale="92500" lnSpcReduction="10000"/>
          </a:bodyPr>
          <a:lstStyle/>
          <a:p>
            <a:pPr algn="just" rtl="0">
              <a:lnSpc>
                <a:spcPct val="90000"/>
              </a:lnSpc>
              <a:spcBef>
                <a:spcPts val="700"/>
              </a:spcBef>
              <a:buFont typeface="Arial" charset="0"/>
              <a:buChar char="•"/>
              <a:defRPr/>
            </a:pPr>
            <a:r>
              <a:rPr lang="en-US" dirty="0">
                <a:cs typeface="Garamond"/>
              </a:rPr>
              <a:t>Because signals are handled </a:t>
            </a:r>
            <a:r>
              <a:rPr lang="en-US" dirty="0">
                <a:solidFill>
                  <a:schemeClr val="accent1"/>
                </a:solidFill>
                <a:cs typeface="Garamond"/>
              </a:rPr>
              <a:t>asynchronously</a:t>
            </a:r>
            <a:r>
              <a:rPr lang="en-US" dirty="0">
                <a:cs typeface="Garamond"/>
              </a:rPr>
              <a:t>, race conditions can occur:</a:t>
            </a:r>
          </a:p>
          <a:p>
            <a:pPr lvl="1" algn="just" rtl="0">
              <a:lnSpc>
                <a:spcPct val="90000"/>
              </a:lnSpc>
              <a:spcBef>
                <a:spcPts val="700"/>
              </a:spcBef>
              <a:buFont typeface="Arial" charset="0"/>
              <a:buChar char="•"/>
              <a:defRPr/>
            </a:pPr>
            <a:r>
              <a:rPr lang="en-US" sz="2500" dirty="0">
                <a:solidFill>
                  <a:schemeClr val="tx1"/>
                </a:solidFill>
                <a:cs typeface="Garamond"/>
              </a:rPr>
              <a:t>A signal may be received and handled in the middle of an operation that should not be interrupted</a:t>
            </a:r>
          </a:p>
          <a:p>
            <a:pPr lvl="1" algn="just" rtl="0">
              <a:lnSpc>
                <a:spcPct val="90000"/>
              </a:lnSpc>
              <a:spcBef>
                <a:spcPts val="700"/>
              </a:spcBef>
              <a:buFont typeface="Arial" charset="0"/>
              <a:buChar char="•"/>
              <a:defRPr/>
            </a:pPr>
            <a:r>
              <a:rPr lang="en-US" sz="2500" dirty="0">
                <a:solidFill>
                  <a:schemeClr val="tx1"/>
                </a:solidFill>
                <a:cs typeface="Garamond"/>
              </a:rPr>
              <a:t>A second signal may occur before the current signal handler finished</a:t>
            </a:r>
          </a:p>
          <a:p>
            <a:pPr lvl="2" algn="just" rtl="0">
              <a:lnSpc>
                <a:spcPct val="90000"/>
              </a:lnSpc>
              <a:spcBef>
                <a:spcPts val="700"/>
              </a:spcBef>
              <a:buFont typeface="Arial" charset="0"/>
              <a:buChar char="•"/>
              <a:defRPr/>
            </a:pPr>
            <a:r>
              <a:rPr lang="en-US" sz="2300" dirty="0">
                <a:cs typeface="Garamond"/>
              </a:rPr>
              <a:t>The second signal may be of a different type or of the same type as the first one</a:t>
            </a:r>
          </a:p>
          <a:p>
            <a:pPr algn="just" rtl="0">
              <a:lnSpc>
                <a:spcPct val="90000"/>
              </a:lnSpc>
              <a:spcBef>
                <a:spcPts val="700"/>
              </a:spcBef>
              <a:buFont typeface="Arial" charset="0"/>
              <a:buChar char="•"/>
              <a:defRPr/>
            </a:pPr>
            <a:r>
              <a:rPr lang="en-US" dirty="0">
                <a:cs typeface="Garamond"/>
              </a:rPr>
              <a:t>Therefore we need to </a:t>
            </a:r>
            <a:r>
              <a:rPr lang="en-US" dirty="0">
                <a:solidFill>
                  <a:schemeClr val="accent1"/>
                </a:solidFill>
                <a:cs typeface="Garamond"/>
              </a:rPr>
              <a:t>block signals </a:t>
            </a:r>
            <a:r>
              <a:rPr lang="en-US" dirty="0">
                <a:cs typeface="Garamond"/>
              </a:rPr>
              <a:t>from being processed when they are harmful</a:t>
            </a:r>
          </a:p>
          <a:p>
            <a:pPr lvl="1" algn="just" rtl="0">
              <a:lnSpc>
                <a:spcPct val="90000"/>
              </a:lnSpc>
              <a:spcBef>
                <a:spcPts val="700"/>
              </a:spcBef>
              <a:buFont typeface="Arial" charset="0"/>
              <a:buChar char="•"/>
              <a:defRPr/>
            </a:pPr>
            <a:r>
              <a:rPr lang="en-US" sz="2500" dirty="0">
                <a:solidFill>
                  <a:schemeClr val="tx1"/>
                </a:solidFill>
                <a:cs typeface="Garamond"/>
              </a:rPr>
              <a:t>The blocked signal will be processed after the block is removed</a:t>
            </a:r>
            <a:endParaRPr lang="en-US" sz="2200" dirty="0">
              <a:solidFill>
                <a:schemeClr val="tx1"/>
              </a:solidFill>
              <a:cs typeface="Garamond"/>
            </a:endParaRPr>
          </a:p>
          <a:p>
            <a:pPr lvl="1" algn="just" rtl="0">
              <a:lnSpc>
                <a:spcPct val="90000"/>
              </a:lnSpc>
              <a:spcBef>
                <a:spcPts val="700"/>
              </a:spcBef>
              <a:buFont typeface="Arial" charset="0"/>
              <a:buChar char="•"/>
              <a:defRPr/>
            </a:pPr>
            <a:r>
              <a:rPr lang="en-US" sz="2500" dirty="0">
                <a:solidFill>
                  <a:schemeClr val="tx1"/>
                </a:solidFill>
                <a:cs typeface="Garamond"/>
              </a:rPr>
              <a:t>Some signals cannot be blocked</a:t>
            </a:r>
          </a:p>
          <a:p>
            <a:pPr algn="l" rtl="0"/>
            <a:endParaRPr lang="en-US" dirty="0"/>
          </a:p>
        </p:txBody>
      </p:sp>
    </p:spTree>
    <p:extLst>
      <p:ext uri="{BB962C8B-B14F-4D97-AF65-F5344CB8AC3E}">
        <p14:creationId xmlns:p14="http://schemas.microsoft.com/office/powerpoint/2010/main" val="343322282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0" name="Text Box 60"/>
          <p:cNvSpPr txBox="1">
            <a:spLocks noChangeArrowheads="1"/>
          </p:cNvSpPr>
          <p:nvPr/>
        </p:nvSpPr>
        <p:spPr bwMode="auto">
          <a:xfrm>
            <a:off x="4477072" y="2924358"/>
            <a:ext cx="4343400" cy="3600986"/>
          </a:xfrm>
          <a:prstGeom prst="rect">
            <a:avLst/>
          </a:prstGeom>
          <a:solidFill>
            <a:schemeClr val="bg1">
              <a:lumMod val="85000"/>
            </a:schemeClr>
          </a:solidFill>
          <a:ln w="9525">
            <a:solidFill>
              <a:schemeClr val="tx1"/>
            </a:solidFill>
            <a:miter lim="800000"/>
            <a:headEnd/>
            <a:tailEnd/>
          </a:ln>
          <a:effectLst/>
        </p:spPr>
        <p:txBody>
          <a:bodyPr>
            <a:spAutoFit/>
          </a:bodyPr>
          <a:lstStyle/>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sigset_t</a:t>
            </a:r>
            <a:r>
              <a:rPr lang="en-US" sz="1200" dirty="0">
                <a:solidFill>
                  <a:schemeClr val="tx1"/>
                </a:solidFill>
                <a:latin typeface="Courier New" charset="0"/>
                <a:ea typeface="ＭＳ Ｐゴシック" charset="0"/>
                <a:cs typeface="Courier New" charset="0"/>
              </a:rPr>
              <a:t> set;</a:t>
            </a:r>
          </a:p>
          <a:p>
            <a:pPr algn="l" rtl="0">
              <a:buFont typeface="Times New Roman" charset="0"/>
              <a:buNone/>
              <a:defRPr/>
            </a:pPr>
            <a:endParaRPr lang="en-US" sz="1200" dirty="0">
              <a:solidFill>
                <a:schemeClr val="tx1"/>
              </a:solidFill>
              <a:latin typeface="Courier New" charset="0"/>
              <a:ea typeface="ＭＳ Ｐゴシック" charset="0"/>
              <a:cs typeface="Courier New" charset="0"/>
            </a:endParaRP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sigemptyset</a:t>
            </a:r>
            <a:r>
              <a:rPr lang="en-US" sz="1200" dirty="0">
                <a:solidFill>
                  <a:schemeClr val="tx1"/>
                </a:solidFill>
                <a:latin typeface="Courier New" charset="0"/>
                <a:ea typeface="ＭＳ Ｐゴシック" charset="0"/>
                <a:cs typeface="Courier New" charset="0"/>
              </a:rPr>
              <a:t>(&amp;set);</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SIGINT);</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SIGTERM);</a:t>
            </a:r>
          </a:p>
          <a:p>
            <a:pPr algn="l" rtl="0">
              <a:buFont typeface="Times New Roman" charset="0"/>
              <a:buNone/>
              <a:defRPr/>
            </a:pPr>
            <a:r>
              <a:rPr lang="en-US" sz="1200" dirty="0" err="1">
                <a:solidFill>
                  <a:schemeClr val="accent2"/>
                </a:solidFill>
                <a:latin typeface="Courier New" charset="0"/>
                <a:ea typeface="ＭＳ Ｐゴシック" charset="0"/>
                <a:cs typeface="Courier New" charset="0"/>
              </a:rPr>
              <a:t>sigprocmask</a:t>
            </a:r>
            <a:r>
              <a:rPr lang="en-US" sz="1200" dirty="0">
                <a:solidFill>
                  <a:schemeClr val="accent2"/>
                </a:solidFill>
                <a:latin typeface="Courier New" charset="0"/>
                <a:ea typeface="ＭＳ Ｐゴシック" charset="0"/>
                <a:cs typeface="Courier New" charset="0"/>
              </a:rPr>
              <a:t>(SIG_SETMASK, &amp;set, NULL);</a:t>
            </a:r>
          </a:p>
          <a:p>
            <a:pPr algn="l" rtl="0">
              <a:buFont typeface="Times New Roman" charset="0"/>
              <a:buNone/>
              <a:defRPr/>
            </a:pPr>
            <a:r>
              <a:rPr lang="en-US" sz="1200" dirty="0">
                <a:solidFill>
                  <a:schemeClr val="tx1"/>
                </a:solidFill>
                <a:latin typeface="Courier New" charset="0"/>
                <a:ea typeface="ＭＳ Ｐゴシック" charset="0"/>
                <a:cs typeface="Courier New" charset="0"/>
              </a:rPr>
              <a:t>//blocked signals: SIGINT and SIGTERM</a:t>
            </a:r>
          </a:p>
          <a:p>
            <a:pPr algn="l" rtl="0">
              <a:buFont typeface="Times New Roman" charset="0"/>
              <a:buNone/>
              <a:defRPr/>
            </a:pPr>
            <a:endParaRPr lang="en-US" sz="1200" dirty="0">
              <a:solidFill>
                <a:schemeClr val="tx1"/>
              </a:solidFill>
              <a:latin typeface="Courier New" charset="0"/>
              <a:ea typeface="ＭＳ Ｐゴシック" charset="0"/>
              <a:cs typeface="Courier New" charset="0"/>
            </a:endParaRPr>
          </a:p>
          <a:p>
            <a:pPr>
              <a:defRPr/>
            </a:pPr>
            <a:r>
              <a:rPr lang="en-US" sz="1200" dirty="0" err="1">
                <a:latin typeface="Courier New" charset="0"/>
                <a:ea typeface="ＭＳ Ｐゴシック" charset="0"/>
                <a:cs typeface="Courier New" charset="0"/>
              </a:rPr>
              <a:t>sigemptyset</a:t>
            </a:r>
            <a:r>
              <a:rPr lang="en-US" sz="1200" dirty="0">
                <a:latin typeface="Courier New" charset="0"/>
                <a:ea typeface="ＭＳ Ｐゴシック" charset="0"/>
                <a:cs typeface="Courier New" charset="0"/>
              </a:rPr>
              <a:t>(&amp;set);</a:t>
            </a:r>
            <a:endParaRPr lang="en-US" sz="1200" dirty="0">
              <a:solidFill>
                <a:schemeClr val="tx1"/>
              </a:solidFill>
              <a:latin typeface="Courier New" charset="0"/>
              <a:ea typeface="ＭＳ Ｐゴシック" charset="0"/>
              <a:cs typeface="Courier New" charset="0"/>
            </a:endParaRP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SIGINT);</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SIGALRM);</a:t>
            </a:r>
          </a:p>
          <a:p>
            <a:pPr algn="l" rtl="0">
              <a:buFont typeface="Times New Roman" charset="0"/>
              <a:buNone/>
              <a:defRPr/>
            </a:pPr>
            <a:r>
              <a:rPr lang="en-US" sz="1200" dirty="0" err="1">
                <a:solidFill>
                  <a:schemeClr val="accent2"/>
                </a:solidFill>
                <a:latin typeface="Courier New" charset="0"/>
                <a:ea typeface="ＭＳ Ｐゴシック" charset="0"/>
                <a:cs typeface="Courier New" charset="0"/>
              </a:rPr>
              <a:t>sigprocmask</a:t>
            </a:r>
            <a:r>
              <a:rPr lang="en-US" sz="1200" dirty="0">
                <a:solidFill>
                  <a:schemeClr val="accent2"/>
                </a:solidFill>
                <a:latin typeface="Courier New" charset="0"/>
                <a:ea typeface="ＭＳ Ｐゴシック" charset="0"/>
                <a:cs typeface="Courier New" charset="0"/>
              </a:rPr>
              <a:t>(SIG_BLOCK, &amp;set, NULL);</a:t>
            </a:r>
          </a:p>
          <a:p>
            <a:pPr algn="l" rtl="0">
              <a:buFont typeface="Times New Roman" charset="0"/>
              <a:buNone/>
              <a:defRPr/>
            </a:pPr>
            <a:r>
              <a:rPr lang="en-US" sz="1200" dirty="0">
                <a:solidFill>
                  <a:schemeClr val="tx1"/>
                </a:solidFill>
                <a:latin typeface="Courier New" charset="0"/>
                <a:ea typeface="ＭＳ Ｐゴシック" charset="0"/>
                <a:cs typeface="Courier New" charset="0"/>
              </a:rPr>
              <a:t>//blocked signals: SIGINT, SIGTERM, SIGALRM</a:t>
            </a:r>
          </a:p>
          <a:p>
            <a:pPr algn="l" rtl="0">
              <a:buFont typeface="Times New Roman" charset="0"/>
              <a:buNone/>
              <a:defRPr/>
            </a:pPr>
            <a:endParaRPr lang="en-US" sz="1200" dirty="0">
              <a:solidFill>
                <a:schemeClr val="tx1"/>
              </a:solidFill>
              <a:latin typeface="Courier New" charset="0"/>
              <a:ea typeface="ＭＳ Ｐゴシック" charset="0"/>
              <a:cs typeface="Courier New" charset="0"/>
            </a:endParaRPr>
          </a:p>
          <a:p>
            <a:pPr>
              <a:defRPr/>
            </a:pPr>
            <a:r>
              <a:rPr lang="en-US" sz="1200" dirty="0" err="1">
                <a:latin typeface="Courier New" charset="0"/>
                <a:ea typeface="ＭＳ Ｐゴシック" charset="0"/>
                <a:cs typeface="Courier New" charset="0"/>
              </a:rPr>
              <a:t>sigemptyset</a:t>
            </a:r>
            <a:r>
              <a:rPr lang="en-US" sz="1200" dirty="0">
                <a:latin typeface="Courier New" charset="0"/>
                <a:ea typeface="ＭＳ Ｐゴシック" charset="0"/>
                <a:cs typeface="Courier New" charset="0"/>
              </a:rPr>
              <a:t>(&amp;set);</a:t>
            </a:r>
            <a:endParaRPr lang="en-US" sz="1200" dirty="0">
              <a:solidFill>
                <a:schemeClr val="tx1"/>
              </a:solidFill>
              <a:latin typeface="Courier New" charset="0"/>
              <a:ea typeface="ＭＳ Ｐゴシック" charset="0"/>
              <a:cs typeface="Courier New" charset="0"/>
            </a:endParaRP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SIGTERM);</a:t>
            </a:r>
          </a:p>
          <a:p>
            <a:pPr algn="l" rtl="0">
              <a:buFont typeface="Times New Roman" charset="0"/>
              <a:buNone/>
              <a:defRPr/>
            </a:pPr>
            <a:r>
              <a:rPr lang="en-US" sz="1200" dirty="0" err="1">
                <a:solidFill>
                  <a:schemeClr val="tx1"/>
                </a:solidFill>
                <a:latin typeface="Courier New" charset="0"/>
                <a:ea typeface="ＭＳ Ｐゴシック" charset="0"/>
                <a:cs typeface="Courier New" charset="0"/>
              </a:rPr>
              <a:t>sigaddset</a:t>
            </a:r>
            <a:r>
              <a:rPr lang="en-US" sz="1200" dirty="0">
                <a:solidFill>
                  <a:schemeClr val="tx1"/>
                </a:solidFill>
                <a:latin typeface="Courier New" charset="0"/>
                <a:ea typeface="ＭＳ Ｐゴシック" charset="0"/>
                <a:cs typeface="Courier New" charset="0"/>
              </a:rPr>
              <a:t>(&amp;set, SIGUSR1);</a:t>
            </a:r>
          </a:p>
          <a:p>
            <a:pPr algn="l" rtl="0">
              <a:buFont typeface="Times New Roman" charset="0"/>
              <a:buNone/>
              <a:defRPr/>
            </a:pPr>
            <a:r>
              <a:rPr lang="en-US" sz="1200" dirty="0" err="1">
                <a:solidFill>
                  <a:schemeClr val="accent2"/>
                </a:solidFill>
                <a:latin typeface="Courier New" charset="0"/>
                <a:ea typeface="ＭＳ Ｐゴシック" charset="0"/>
                <a:cs typeface="Courier New" charset="0"/>
              </a:rPr>
              <a:t>sigprocmask</a:t>
            </a:r>
            <a:r>
              <a:rPr lang="en-US" sz="1200" dirty="0">
                <a:solidFill>
                  <a:schemeClr val="accent2"/>
                </a:solidFill>
                <a:latin typeface="Courier New" charset="0"/>
                <a:ea typeface="ＭＳ Ｐゴシック" charset="0"/>
                <a:cs typeface="Courier New" charset="0"/>
              </a:rPr>
              <a:t>(SIG_UNBLOCK, &amp;set, NULL);</a:t>
            </a:r>
          </a:p>
          <a:p>
            <a:pPr algn="l" rtl="0">
              <a:buFont typeface="Times New Roman" charset="0"/>
              <a:buNone/>
              <a:defRPr/>
            </a:pPr>
            <a:r>
              <a:rPr lang="en-US" sz="1200" dirty="0">
                <a:solidFill>
                  <a:schemeClr val="tx1"/>
                </a:solidFill>
                <a:latin typeface="Courier New" charset="0"/>
                <a:ea typeface="ＭＳ Ｐゴシック" charset="0"/>
                <a:cs typeface="Courier New" charset="0"/>
              </a:rPr>
              <a:t>//blocked signals: SIGINT and SIGALRM</a:t>
            </a:r>
          </a:p>
        </p:txBody>
      </p:sp>
      <p:sp>
        <p:nvSpPr>
          <p:cNvPr id="2" name="Title 1"/>
          <p:cNvSpPr>
            <a:spLocks noGrp="1"/>
          </p:cNvSpPr>
          <p:nvPr>
            <p:ph type="title"/>
          </p:nvPr>
        </p:nvSpPr>
        <p:spPr/>
        <p:txBody>
          <a:bodyPr/>
          <a:lstStyle/>
          <a:p>
            <a:pPr rtl="0">
              <a:defRPr/>
            </a:pPr>
            <a:r>
              <a:rPr lang="en-US" b="1" dirty="0" err="1">
                <a:latin typeface="Courier New" charset="0"/>
                <a:ea typeface="Copperplate Gothic Bold" pitchFamily="34" charset="0"/>
                <a:cs typeface="Courier New" charset="0"/>
              </a:rPr>
              <a:t>sigprocmask</a:t>
            </a:r>
            <a:endParaRPr lang="en-US" b="1" dirty="0">
              <a:ea typeface="Copperplate Gothic Bold" pitchFamily="34" charset="0"/>
              <a:cs typeface="+mj-cs"/>
            </a:endParaRPr>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22</a:t>
            </a:fld>
            <a:endParaRPr lang="he-IL"/>
          </a:p>
        </p:txBody>
      </p:sp>
      <p:sp>
        <p:nvSpPr>
          <p:cNvPr id="13" name="מציין מיקום תוכן 12"/>
          <p:cNvSpPr>
            <a:spLocks noGrp="1"/>
          </p:cNvSpPr>
          <p:nvPr>
            <p:ph sz="quarter" idx="1"/>
          </p:nvPr>
        </p:nvSpPr>
        <p:spPr/>
        <p:txBody>
          <a:bodyPr>
            <a:normAutofit lnSpcReduction="10000"/>
          </a:bodyPr>
          <a:lstStyle/>
          <a:p>
            <a:pPr algn="l" rtl="0">
              <a:lnSpc>
                <a:spcPct val="90000"/>
              </a:lnSpc>
              <a:spcBef>
                <a:spcPts val="600"/>
              </a:spcBef>
              <a:buFont typeface="Arial" charset="0"/>
              <a:buNone/>
              <a:defRPr/>
            </a:pPr>
            <a:r>
              <a:rPr lang="en-US" sz="2400" dirty="0">
                <a:cs typeface="Garamond"/>
              </a:rPr>
              <a:t>Allows to specify a set of signals to block, and/or get the list of signals that were previously blocked</a:t>
            </a:r>
          </a:p>
          <a:p>
            <a:pPr algn="l" rtl="0">
              <a:lnSpc>
                <a:spcPct val="90000"/>
              </a:lnSpc>
              <a:spcBef>
                <a:spcPts val="1100"/>
              </a:spcBef>
              <a:buClrTx/>
              <a:buSzTx/>
              <a:buFontTx/>
              <a:buNone/>
              <a:defRPr/>
            </a:pPr>
            <a:r>
              <a:rPr lang="en-US" sz="2400" dirty="0" err="1">
                <a:latin typeface="Courier New" charset="0"/>
                <a:cs typeface="Courier New" charset="0"/>
              </a:rPr>
              <a:t>int</a:t>
            </a:r>
            <a:r>
              <a:rPr lang="en-US" sz="2400" dirty="0">
                <a:latin typeface="Courier New" charset="0"/>
                <a:cs typeface="Courier New" charset="0"/>
              </a:rPr>
              <a:t> </a:t>
            </a:r>
            <a:r>
              <a:rPr lang="en-US" sz="2400" dirty="0" err="1">
                <a:latin typeface="Courier New" charset="0"/>
                <a:cs typeface="Courier New" charset="0"/>
              </a:rPr>
              <a:t>sigprocmask</a:t>
            </a:r>
            <a:r>
              <a:rPr lang="en-US" sz="2400" dirty="0">
                <a:latin typeface="Courier New" charset="0"/>
                <a:cs typeface="Courier New" charset="0"/>
              </a:rPr>
              <a:t>(</a:t>
            </a:r>
            <a:r>
              <a:rPr lang="en-US" sz="2400" dirty="0" err="1">
                <a:latin typeface="Courier New" charset="0"/>
                <a:cs typeface="Courier New" charset="0"/>
              </a:rPr>
              <a:t>int</a:t>
            </a:r>
            <a:r>
              <a:rPr lang="en-US" sz="2400" dirty="0">
                <a:latin typeface="Courier New" charset="0"/>
                <a:cs typeface="Courier New" charset="0"/>
              </a:rPr>
              <a:t> how, const </a:t>
            </a:r>
            <a:r>
              <a:rPr lang="en-US" sz="2400" dirty="0" err="1">
                <a:latin typeface="Courier New" charset="0"/>
                <a:cs typeface="Courier New" charset="0"/>
              </a:rPr>
              <a:t>sigset_t</a:t>
            </a:r>
            <a:r>
              <a:rPr lang="en-US" sz="2400" dirty="0">
                <a:latin typeface="Courier New" charset="0"/>
                <a:cs typeface="Courier New" charset="0"/>
              </a:rPr>
              <a:t> *set, </a:t>
            </a:r>
            <a:br>
              <a:rPr lang="en-US" sz="2400" dirty="0">
                <a:latin typeface="Courier New" charset="0"/>
                <a:cs typeface="Courier New" charset="0"/>
              </a:rPr>
            </a:br>
            <a:r>
              <a:rPr lang="en-US" sz="2400" dirty="0">
                <a:latin typeface="Courier New" charset="0"/>
                <a:cs typeface="Courier New" charset="0"/>
              </a:rPr>
              <a:t>					</a:t>
            </a:r>
            <a:r>
              <a:rPr lang="en-US" sz="2400" dirty="0" err="1">
                <a:latin typeface="Courier New" charset="0"/>
                <a:cs typeface="Courier New" charset="0"/>
              </a:rPr>
              <a:t>sigset_t</a:t>
            </a:r>
            <a:r>
              <a:rPr lang="en-US" sz="2400" dirty="0">
                <a:latin typeface="Courier New" charset="0"/>
                <a:cs typeface="Courier New" charset="0"/>
              </a:rPr>
              <a:t> *</a:t>
            </a:r>
            <a:r>
              <a:rPr lang="en-US" sz="2400" dirty="0" err="1">
                <a:latin typeface="Courier New" charset="0"/>
                <a:cs typeface="Courier New" charset="0"/>
              </a:rPr>
              <a:t>oldset</a:t>
            </a:r>
            <a:r>
              <a:rPr lang="en-US" sz="2400" dirty="0">
                <a:latin typeface="Courier New" charset="0"/>
                <a:cs typeface="Courier New" charset="0"/>
              </a:rPr>
              <a:t>)</a:t>
            </a:r>
          </a:p>
          <a:p>
            <a:pPr algn="l" rtl="0">
              <a:lnSpc>
                <a:spcPct val="90000"/>
              </a:lnSpc>
              <a:spcBef>
                <a:spcPts val="600"/>
              </a:spcBef>
              <a:buFont typeface="Courier New" charset="0"/>
              <a:buAutoNum type="arabicPeriod"/>
              <a:defRPr/>
            </a:pPr>
            <a:r>
              <a:rPr lang="en-US" sz="2400" dirty="0" err="1">
                <a:latin typeface="Courier New" charset="0"/>
                <a:cs typeface="Courier New" charset="0"/>
              </a:rPr>
              <a:t>int</a:t>
            </a:r>
            <a:r>
              <a:rPr lang="en-US" sz="2400" dirty="0">
                <a:latin typeface="Courier New" charset="0"/>
                <a:cs typeface="Courier New" charset="0"/>
              </a:rPr>
              <a:t> </a:t>
            </a:r>
            <a:r>
              <a:rPr lang="en-US" sz="2400" dirty="0">
                <a:solidFill>
                  <a:schemeClr val="accent1"/>
                </a:solidFill>
                <a:latin typeface="Courier New" charset="0"/>
                <a:cs typeface="Courier New" charset="0"/>
              </a:rPr>
              <a:t>how</a:t>
            </a:r>
            <a:r>
              <a:rPr lang="en-US" sz="2400" dirty="0">
                <a:latin typeface="Garamond"/>
                <a:cs typeface="Garamond"/>
              </a:rPr>
              <a:t>: </a:t>
            </a:r>
          </a:p>
          <a:p>
            <a:pPr lvl="1" algn="l" rtl="0">
              <a:lnSpc>
                <a:spcPct val="90000"/>
              </a:lnSpc>
              <a:spcBef>
                <a:spcPts val="500"/>
              </a:spcBef>
              <a:buFont typeface="Arial" charset="0"/>
              <a:buChar char="•"/>
              <a:defRPr/>
            </a:pPr>
            <a:r>
              <a:rPr lang="en-US" sz="2000" dirty="0">
                <a:ea typeface="ＭＳ Ｐゴシック" charset="0"/>
                <a:cs typeface="Garamond"/>
              </a:rPr>
              <a:t>Add</a:t>
            </a:r>
            <a:r>
              <a:rPr lang="en-US" sz="2000" dirty="0">
                <a:latin typeface="Garamond"/>
                <a:ea typeface="ＭＳ Ｐゴシック" charset="0"/>
                <a:cs typeface="Garamond"/>
              </a:rPr>
              <a:t> (</a:t>
            </a:r>
            <a:r>
              <a:rPr lang="en-US" sz="2000" dirty="0">
                <a:latin typeface="Courier New" charset="0"/>
                <a:ea typeface="ＭＳ Ｐゴシック" charset="0"/>
                <a:cs typeface="Courier New" charset="0"/>
              </a:rPr>
              <a:t>SIG_BLOCK</a:t>
            </a:r>
            <a:r>
              <a:rPr lang="en-US" sz="2000" dirty="0">
                <a:latin typeface="Garamond"/>
                <a:ea typeface="ＭＳ Ｐゴシック" charset="0"/>
                <a:cs typeface="Garamond"/>
              </a:rPr>
              <a:t>)</a:t>
            </a:r>
          </a:p>
          <a:p>
            <a:pPr lvl="1" algn="l" rtl="0">
              <a:lnSpc>
                <a:spcPct val="90000"/>
              </a:lnSpc>
              <a:spcBef>
                <a:spcPts val="500"/>
              </a:spcBef>
              <a:buFont typeface="Arial" charset="0"/>
              <a:buChar char="•"/>
              <a:defRPr/>
            </a:pPr>
            <a:r>
              <a:rPr lang="en-US" sz="2000" dirty="0">
                <a:ea typeface="ＭＳ Ｐゴシック" charset="0"/>
                <a:cs typeface="Garamond"/>
              </a:rPr>
              <a:t>Delete</a:t>
            </a:r>
            <a:r>
              <a:rPr lang="en-US" sz="2000" dirty="0">
                <a:latin typeface="Garamond"/>
                <a:ea typeface="ＭＳ Ｐゴシック" charset="0"/>
                <a:cs typeface="Garamond"/>
              </a:rPr>
              <a:t> (</a:t>
            </a:r>
            <a:r>
              <a:rPr lang="en-US" sz="2000" dirty="0">
                <a:latin typeface="Courier New" charset="0"/>
                <a:ea typeface="ＭＳ Ｐゴシック" charset="0"/>
                <a:cs typeface="Courier New" charset="0"/>
              </a:rPr>
              <a:t>SIG_UNBLOCK</a:t>
            </a:r>
            <a:r>
              <a:rPr lang="en-US" sz="2000" dirty="0">
                <a:latin typeface="Garamond"/>
                <a:ea typeface="ＭＳ Ｐゴシック" charset="0"/>
                <a:cs typeface="Garamond"/>
              </a:rPr>
              <a:t>)</a:t>
            </a:r>
          </a:p>
          <a:p>
            <a:pPr lvl="1" algn="l" rtl="0">
              <a:lnSpc>
                <a:spcPct val="90000"/>
              </a:lnSpc>
              <a:spcBef>
                <a:spcPts val="500"/>
              </a:spcBef>
              <a:buFont typeface="Arial" charset="0"/>
              <a:buChar char="•"/>
              <a:defRPr/>
            </a:pPr>
            <a:r>
              <a:rPr lang="en-US" sz="2000" dirty="0">
                <a:ea typeface="ＭＳ Ｐゴシック" charset="0"/>
                <a:cs typeface="Garamond"/>
              </a:rPr>
              <a:t>Set</a:t>
            </a:r>
            <a:r>
              <a:rPr lang="en-US" sz="2000" dirty="0">
                <a:latin typeface="Garamond"/>
                <a:ea typeface="ＭＳ Ｐゴシック" charset="0"/>
                <a:cs typeface="Garamond"/>
              </a:rPr>
              <a:t> (</a:t>
            </a:r>
            <a:r>
              <a:rPr lang="en-US" sz="2000" dirty="0">
                <a:latin typeface="Courier New" charset="0"/>
                <a:ea typeface="ＭＳ Ｐゴシック" charset="0"/>
                <a:cs typeface="Courier New" charset="0"/>
              </a:rPr>
              <a:t>SIG_SETMASK</a:t>
            </a:r>
            <a:r>
              <a:rPr lang="en-US" sz="2000" dirty="0">
                <a:latin typeface="Garamond"/>
                <a:ea typeface="ＭＳ Ｐゴシック" charset="0"/>
                <a:cs typeface="Garamond"/>
              </a:rPr>
              <a:t>).</a:t>
            </a:r>
          </a:p>
          <a:p>
            <a:pPr algn="l" rtl="0">
              <a:lnSpc>
                <a:spcPct val="90000"/>
              </a:lnSpc>
              <a:spcBef>
                <a:spcPts val="600"/>
              </a:spcBef>
              <a:buFont typeface="Courier New" charset="0"/>
              <a:buAutoNum type="arabicPeriod"/>
              <a:defRPr/>
            </a:pPr>
            <a:r>
              <a:rPr lang="en-US" sz="2400" dirty="0">
                <a:latin typeface="Courier New" charset="0"/>
                <a:cs typeface="Courier New" charset="0"/>
              </a:rPr>
              <a:t>const </a:t>
            </a:r>
            <a:r>
              <a:rPr lang="en-US" sz="2400" dirty="0" err="1">
                <a:latin typeface="Courier New" charset="0"/>
                <a:cs typeface="Courier New" charset="0"/>
              </a:rPr>
              <a:t>sigset_t</a:t>
            </a:r>
            <a:r>
              <a:rPr lang="en-US" sz="2400" dirty="0">
                <a:latin typeface="Courier New" charset="0"/>
                <a:cs typeface="Courier New" charset="0"/>
              </a:rPr>
              <a:t> *</a:t>
            </a:r>
            <a:r>
              <a:rPr lang="en-US" sz="2400" dirty="0">
                <a:solidFill>
                  <a:schemeClr val="accent1"/>
                </a:solidFill>
                <a:latin typeface="Courier New" charset="0"/>
                <a:cs typeface="Courier New" charset="0"/>
              </a:rPr>
              <a:t>set</a:t>
            </a:r>
            <a:r>
              <a:rPr lang="en-US" sz="2400" dirty="0">
                <a:latin typeface="Garamond"/>
                <a:cs typeface="Garamond"/>
              </a:rPr>
              <a:t>:</a:t>
            </a:r>
          </a:p>
          <a:p>
            <a:pPr lvl="1" algn="l" rtl="0">
              <a:lnSpc>
                <a:spcPct val="90000"/>
              </a:lnSpc>
              <a:spcBef>
                <a:spcPts val="500"/>
              </a:spcBef>
              <a:buFont typeface="Arial" charset="0"/>
              <a:buChar char="•"/>
              <a:defRPr/>
            </a:pPr>
            <a:r>
              <a:rPr lang="en-US" sz="2000" dirty="0">
                <a:ea typeface="ＭＳ Ｐゴシック" charset="0"/>
                <a:cs typeface="Garamond"/>
              </a:rPr>
              <a:t>The set of signals</a:t>
            </a:r>
          </a:p>
          <a:p>
            <a:pPr algn="l" rtl="0">
              <a:lnSpc>
                <a:spcPct val="90000"/>
              </a:lnSpc>
              <a:spcBef>
                <a:spcPts val="600"/>
              </a:spcBef>
              <a:buFont typeface="Courier New" charset="0"/>
              <a:buAutoNum type="arabicPeriod"/>
              <a:defRPr/>
            </a:pPr>
            <a:r>
              <a:rPr lang="en-US" sz="2400" dirty="0" err="1">
                <a:latin typeface="Courier New" charset="0"/>
                <a:cs typeface="Courier New" charset="0"/>
              </a:rPr>
              <a:t>sigset_t</a:t>
            </a:r>
            <a:r>
              <a:rPr lang="en-US" sz="2400" dirty="0">
                <a:latin typeface="Courier New" charset="0"/>
                <a:cs typeface="Courier New" charset="0"/>
              </a:rPr>
              <a:t> *</a:t>
            </a:r>
            <a:r>
              <a:rPr lang="en-US" sz="2400" dirty="0" err="1">
                <a:solidFill>
                  <a:schemeClr val="accent1"/>
                </a:solidFill>
                <a:latin typeface="Courier New" charset="0"/>
                <a:cs typeface="Courier New" charset="0"/>
              </a:rPr>
              <a:t>oldset</a:t>
            </a:r>
            <a:r>
              <a:rPr lang="en-US" sz="2400" dirty="0">
                <a:latin typeface="Courier New" charset="0"/>
                <a:cs typeface="Courier New" charset="0"/>
              </a:rPr>
              <a:t>:</a:t>
            </a:r>
            <a:r>
              <a:rPr lang="en-US" sz="2400" dirty="0">
                <a:latin typeface="Garamond"/>
                <a:cs typeface="Garamond"/>
              </a:rPr>
              <a:t> </a:t>
            </a:r>
          </a:p>
          <a:p>
            <a:pPr lvl="1" algn="l" rtl="0">
              <a:lnSpc>
                <a:spcPct val="90000"/>
              </a:lnSpc>
              <a:spcBef>
                <a:spcPts val="500"/>
              </a:spcBef>
              <a:buFont typeface="Arial" charset="0"/>
              <a:buChar char="•"/>
              <a:defRPr/>
            </a:pPr>
            <a:r>
              <a:rPr lang="en-US" sz="2000" dirty="0">
                <a:ea typeface="ＭＳ Ｐゴシック" charset="0"/>
                <a:cs typeface="Garamond"/>
              </a:rPr>
              <a:t>If not NULL, the previous </a:t>
            </a:r>
            <a:br>
              <a:rPr lang="en-US" sz="2000" dirty="0">
                <a:ea typeface="ＭＳ Ｐゴシック" charset="0"/>
                <a:cs typeface="Garamond"/>
              </a:rPr>
            </a:br>
            <a:r>
              <a:rPr lang="en-US" sz="2000" dirty="0">
                <a:ea typeface="ＭＳ Ｐゴシック" charset="0"/>
                <a:cs typeface="Garamond"/>
              </a:rPr>
              <a:t>mask will be returned</a:t>
            </a:r>
          </a:p>
        </p:txBody>
      </p:sp>
    </p:spTree>
    <p:extLst>
      <p:ext uri="{BB962C8B-B14F-4D97-AF65-F5344CB8AC3E}">
        <p14:creationId xmlns:p14="http://schemas.microsoft.com/office/powerpoint/2010/main" val="39391460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Handling 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23</a:t>
            </a:fld>
            <a:endParaRPr lang="he-IL"/>
          </a:p>
        </p:txBody>
      </p:sp>
      <p:sp>
        <p:nvSpPr>
          <p:cNvPr id="7" name="מציין מיקום תוכן 6"/>
          <p:cNvSpPr>
            <a:spLocks noGrp="1"/>
          </p:cNvSpPr>
          <p:nvPr>
            <p:ph sz="quarter" idx="1"/>
          </p:nvPr>
        </p:nvSpPr>
        <p:spPr/>
        <p:txBody>
          <a:bodyPr/>
          <a:lstStyle/>
          <a:p>
            <a:pPr marL="339725" indent="-339725" algn="l" rtl="0">
              <a:lnSpc>
                <a:spcPct val="90000"/>
              </a:lnSpc>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dirty="0">
                <a:cs typeface="Garamond" pitchFamily="18" charset="0"/>
              </a:rPr>
              <a:t>So far we saw two system calls:</a:t>
            </a:r>
          </a:p>
          <a:p>
            <a:pPr lvl="1"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a:ea typeface="MS PGothic" pitchFamily="34" charset="-128"/>
                <a:cs typeface="Garamond" pitchFamily="18" charset="0"/>
              </a:rPr>
              <a:t>Signal</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500" dirty="0">
                <a:cs typeface="Garamond" pitchFamily="18" charset="0"/>
              </a:rPr>
              <a:t>Installs a signal handler for a single use</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a:cs typeface="Garamond" pitchFamily="18" charset="0"/>
              </a:rPr>
              <a:t>Must reinstall each time we get a signal</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a:solidFill>
                  <a:srgbClr val="FF0000"/>
                </a:solidFill>
                <a:cs typeface="Garamond" pitchFamily="18" charset="0"/>
              </a:rPr>
              <a:t>Deprecated!</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endParaRPr lang="en-US" sz="2700" dirty="0">
              <a:solidFill>
                <a:srgbClr val="FF0000"/>
              </a:solidFill>
              <a:cs typeface="Garamond" pitchFamily="18" charset="0"/>
            </a:endParaRPr>
          </a:p>
          <a:p>
            <a:pPr lvl="1"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err="1">
                <a:ea typeface="MS PGothic" pitchFamily="34" charset="-128"/>
                <a:cs typeface="Garamond" pitchFamily="18" charset="0"/>
              </a:rPr>
              <a:t>Sigprocmask</a:t>
            </a:r>
            <a:endParaRPr lang="en-US" sz="2700" dirty="0">
              <a:ea typeface="MS PGothic" pitchFamily="34" charset="-128"/>
              <a:cs typeface="Garamond" pitchFamily="18" charset="0"/>
            </a:endParaRP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500" dirty="0">
                <a:cs typeface="Garamond" pitchFamily="18" charset="0"/>
              </a:rPr>
              <a:t>Defines which signals to block</a:t>
            </a:r>
          </a:p>
          <a:p>
            <a:pPr lvl="2" algn="l" rtl="0">
              <a:lnSpc>
                <a:spcPct val="90000"/>
              </a:lnSpc>
              <a:buFont typeface="Arial" pitchFamily="34"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700" dirty="0">
                <a:cs typeface="Garamond" pitchFamily="18" charset="0"/>
              </a:rPr>
              <a:t>Must be called in each signal handler to</a:t>
            </a:r>
            <a:br>
              <a:rPr lang="en-US" sz="2700" dirty="0">
                <a:cs typeface="Garamond" pitchFamily="18" charset="0"/>
              </a:rPr>
            </a:br>
            <a:r>
              <a:rPr lang="en-US" sz="2700" dirty="0">
                <a:cs typeface="Garamond" pitchFamily="18" charset="0"/>
              </a:rPr>
              <a:t>block and release signals.</a:t>
            </a:r>
          </a:p>
          <a:p>
            <a:pPr algn="l" rtl="0"/>
            <a:endParaRPr lang="en-US" dirty="0"/>
          </a:p>
        </p:txBody>
      </p:sp>
    </p:spTree>
    <p:extLst>
      <p:ext uri="{BB962C8B-B14F-4D97-AF65-F5344CB8AC3E}">
        <p14:creationId xmlns:p14="http://schemas.microsoft.com/office/powerpoint/2010/main" val="36941193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defRPr/>
            </a:pPr>
            <a:r>
              <a:rPr lang="en-US" b="1" dirty="0" err="1">
                <a:latin typeface="Courier New" charset="0"/>
                <a:ea typeface="Copperplate Gothic Bold" pitchFamily="34" charset="0"/>
                <a:cs typeface="Courier New" charset="0"/>
              </a:rPr>
              <a:t>sigaction</a:t>
            </a:r>
            <a:endParaRPr lang="en-US" b="1" dirty="0">
              <a:ea typeface="Copperplate Gothic Bold" pitchFamily="34" charset="0"/>
              <a:cs typeface="+mj-cs"/>
            </a:endParaRP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24</a:t>
            </a:fld>
            <a:endParaRPr lang="he-IL"/>
          </a:p>
        </p:txBody>
      </p:sp>
      <p:sp>
        <p:nvSpPr>
          <p:cNvPr id="7" name="מציין מיקום תוכן 6"/>
          <p:cNvSpPr>
            <a:spLocks noGrp="1"/>
          </p:cNvSpPr>
          <p:nvPr>
            <p:ph sz="quarter" idx="1"/>
          </p:nvPr>
        </p:nvSpPr>
        <p:spPr/>
        <p:txBody>
          <a:bodyPr/>
          <a:lstStyle/>
          <a:p>
            <a:pPr algn="l" rtl="0">
              <a:buFont typeface="Times New Roman" charset="0"/>
              <a:buNone/>
              <a:defRPr/>
            </a:pPr>
            <a:r>
              <a:rPr lang="en-US" dirty="0" err="1">
                <a:latin typeface="Courier New" charset="0"/>
                <a:cs typeface="Courier New" charset="0"/>
              </a:rPr>
              <a:t>int</a:t>
            </a:r>
            <a:r>
              <a:rPr lang="en-US" dirty="0">
                <a:latin typeface="Courier New" charset="0"/>
                <a:cs typeface="Courier New" charset="0"/>
              </a:rPr>
              <a:t> </a:t>
            </a:r>
            <a:r>
              <a:rPr lang="en-US" dirty="0" err="1">
                <a:latin typeface="Courier New" charset="0"/>
                <a:cs typeface="Courier New" charset="0"/>
              </a:rPr>
              <a:t>sigaction</a:t>
            </a:r>
            <a:r>
              <a:rPr lang="en-US" dirty="0">
                <a:latin typeface="Courier New" charset="0"/>
                <a:cs typeface="Courier New" charset="0"/>
              </a:rPr>
              <a:t>(</a:t>
            </a:r>
            <a:r>
              <a:rPr lang="en-US" dirty="0" err="1">
                <a:latin typeface="Courier New" charset="0"/>
                <a:cs typeface="Courier New" charset="0"/>
              </a:rPr>
              <a:t>int</a:t>
            </a:r>
            <a:r>
              <a:rPr lang="en-US" dirty="0">
                <a:latin typeface="Courier New" charset="0"/>
                <a:cs typeface="Courier New" charset="0"/>
              </a:rPr>
              <a:t> </a:t>
            </a:r>
            <a:r>
              <a:rPr lang="en-US" i="1" dirty="0">
                <a:latin typeface="Courier New" charset="0"/>
                <a:cs typeface="Courier New" charset="0"/>
              </a:rPr>
              <a:t>sig</a:t>
            </a:r>
            <a:r>
              <a:rPr lang="en-US" dirty="0">
                <a:latin typeface="Courier New" charset="0"/>
                <a:cs typeface="Courier New" charset="0"/>
              </a:rPr>
              <a:t>, </a:t>
            </a:r>
          </a:p>
          <a:p>
            <a:pPr algn="l" rtl="0">
              <a:buFont typeface="Times New Roman" charset="0"/>
              <a:buNone/>
              <a:defRPr/>
            </a:pPr>
            <a:r>
              <a:rPr lang="en-US" dirty="0">
                <a:latin typeface="Courier New" charset="0"/>
                <a:cs typeface="Courier New" charset="0"/>
              </a:rPr>
              <a:t>		</a:t>
            </a:r>
            <a:r>
              <a:rPr lang="en-US" dirty="0" err="1">
                <a:latin typeface="Courier New" charset="0"/>
                <a:cs typeface="Courier New" charset="0"/>
              </a:rPr>
              <a:t>struct</a:t>
            </a:r>
            <a:r>
              <a:rPr lang="en-US" dirty="0">
                <a:latin typeface="Courier New" charset="0"/>
                <a:cs typeface="Courier New" charset="0"/>
              </a:rPr>
              <a:t> </a:t>
            </a:r>
            <a:r>
              <a:rPr lang="en-US" dirty="0" err="1">
                <a:latin typeface="Courier New" charset="0"/>
                <a:cs typeface="Courier New" charset="0"/>
              </a:rPr>
              <a:t>sigaction</a:t>
            </a:r>
            <a:r>
              <a:rPr lang="en-US" dirty="0">
                <a:latin typeface="Courier New" charset="0"/>
                <a:cs typeface="Courier New" charset="0"/>
              </a:rPr>
              <a:t> *</a:t>
            </a:r>
            <a:r>
              <a:rPr lang="en-US" dirty="0" err="1">
                <a:latin typeface="Courier New" charset="0"/>
                <a:cs typeface="Courier New" charset="0"/>
              </a:rPr>
              <a:t>new_</a:t>
            </a:r>
            <a:r>
              <a:rPr lang="en-US" i="1" dirty="0" err="1">
                <a:latin typeface="Courier New" charset="0"/>
                <a:cs typeface="Courier New" charset="0"/>
              </a:rPr>
              <a:t>act</a:t>
            </a:r>
            <a:r>
              <a:rPr lang="en-US" dirty="0">
                <a:latin typeface="Courier New" charset="0"/>
                <a:cs typeface="Courier New" charset="0"/>
              </a:rPr>
              <a:t>, </a:t>
            </a:r>
            <a:br>
              <a:rPr lang="en-US" dirty="0">
                <a:latin typeface="Courier New" charset="0"/>
                <a:cs typeface="Courier New" charset="0"/>
              </a:rPr>
            </a:br>
            <a:r>
              <a:rPr lang="en-US" dirty="0">
                <a:latin typeface="Courier New" charset="0"/>
                <a:cs typeface="Courier New" charset="0"/>
              </a:rPr>
              <a:t>		</a:t>
            </a:r>
            <a:r>
              <a:rPr lang="en-US" dirty="0" err="1">
                <a:latin typeface="Courier New" charset="0"/>
                <a:cs typeface="Courier New" charset="0"/>
              </a:rPr>
              <a:t>struct</a:t>
            </a:r>
            <a:r>
              <a:rPr lang="en-US" dirty="0">
                <a:latin typeface="Courier New" charset="0"/>
                <a:cs typeface="Courier New" charset="0"/>
              </a:rPr>
              <a:t> </a:t>
            </a:r>
            <a:r>
              <a:rPr lang="en-US" dirty="0" err="1">
                <a:latin typeface="Courier New" charset="0"/>
                <a:cs typeface="Courier New" charset="0"/>
              </a:rPr>
              <a:t>sigaction</a:t>
            </a:r>
            <a:r>
              <a:rPr lang="en-US" dirty="0">
                <a:latin typeface="Courier New" charset="0"/>
                <a:cs typeface="Courier New" charset="0"/>
              </a:rPr>
              <a:t> *</a:t>
            </a:r>
            <a:r>
              <a:rPr lang="en-US" i="1" dirty="0" err="1">
                <a:latin typeface="Courier New" charset="0"/>
                <a:cs typeface="Courier New" charset="0"/>
              </a:rPr>
              <a:t>old_act</a:t>
            </a:r>
            <a:r>
              <a:rPr lang="en-US" dirty="0">
                <a:latin typeface="Courier New" charset="0"/>
                <a:cs typeface="Courier New" charset="0"/>
              </a:rPr>
              <a:t>); </a:t>
            </a:r>
          </a:p>
          <a:p>
            <a:pPr algn="l" rtl="0">
              <a:buFont typeface="Times New Roman" charset="0"/>
              <a:buNone/>
              <a:defRPr/>
            </a:pPr>
            <a:endParaRPr lang="en-US" sz="3200" dirty="0">
              <a:latin typeface="Courier New" charset="0"/>
              <a:cs typeface="Courier New" charset="0"/>
            </a:endParaRPr>
          </a:p>
          <a:p>
            <a:pPr algn="just" rtl="0">
              <a:spcBef>
                <a:spcPts val="800"/>
              </a:spcBef>
              <a:buFont typeface="Arial" charset="0"/>
              <a:buChar char="•"/>
              <a:defRPr/>
            </a:pPr>
            <a:r>
              <a:rPr lang="en-US" dirty="0">
                <a:cs typeface="Garamond"/>
              </a:rPr>
              <a:t>Allows the calling process to examine and/or specify the </a:t>
            </a:r>
            <a:r>
              <a:rPr lang="en-US" dirty="0">
                <a:solidFill>
                  <a:schemeClr val="accent1"/>
                </a:solidFill>
                <a:cs typeface="Garamond"/>
              </a:rPr>
              <a:t>action</a:t>
            </a:r>
            <a:r>
              <a:rPr lang="en-US" dirty="0">
                <a:cs typeface="Garamond"/>
              </a:rPr>
              <a:t> to be associated with a specific signal.</a:t>
            </a:r>
          </a:p>
          <a:p>
            <a:pPr lvl="1" algn="just" rtl="0">
              <a:spcBef>
                <a:spcPts val="800"/>
              </a:spcBef>
              <a:buFont typeface="Arial" charset="0"/>
              <a:buChar char="•"/>
              <a:defRPr/>
            </a:pPr>
            <a:r>
              <a:rPr lang="en-US" sz="2700" dirty="0">
                <a:solidFill>
                  <a:schemeClr val="accent1"/>
                </a:solidFill>
                <a:ea typeface="ＭＳ Ｐゴシック" charset="0"/>
                <a:cs typeface="Garamond"/>
              </a:rPr>
              <a:t>action</a:t>
            </a:r>
            <a:r>
              <a:rPr lang="en-US" sz="2700" dirty="0">
                <a:solidFill>
                  <a:schemeClr val="tx1"/>
                </a:solidFill>
                <a:ea typeface="ＭＳ Ｐゴシック" charset="0"/>
                <a:cs typeface="Garamond"/>
              </a:rPr>
              <a:t> = signal </a:t>
            </a:r>
            <a:r>
              <a:rPr lang="en-US" sz="2700" dirty="0" err="1">
                <a:solidFill>
                  <a:schemeClr val="tx1"/>
                </a:solidFill>
                <a:ea typeface="ＭＳ Ｐゴシック" charset="0"/>
                <a:cs typeface="Garamond"/>
              </a:rPr>
              <a:t>handler+signal</a:t>
            </a:r>
            <a:r>
              <a:rPr lang="en-US" sz="2700" dirty="0">
                <a:solidFill>
                  <a:schemeClr val="tx1"/>
                </a:solidFill>
                <a:ea typeface="ＭＳ Ｐゴシック" charset="0"/>
                <a:cs typeface="Garamond"/>
              </a:rPr>
              <a:t> </a:t>
            </a:r>
            <a:r>
              <a:rPr lang="en-US" sz="2700" dirty="0" err="1">
                <a:solidFill>
                  <a:schemeClr val="tx1"/>
                </a:solidFill>
                <a:ea typeface="ＭＳ Ｐゴシック" charset="0"/>
                <a:cs typeface="Garamond"/>
              </a:rPr>
              <a:t>mask+flags</a:t>
            </a:r>
            <a:endParaRPr lang="en-US" sz="2700" dirty="0">
              <a:solidFill>
                <a:schemeClr val="tx1"/>
              </a:solidFill>
              <a:ea typeface="ＭＳ Ｐゴシック" charset="0"/>
              <a:cs typeface="Garamond"/>
            </a:endParaRPr>
          </a:p>
          <a:p>
            <a:pPr algn="l" rtl="0">
              <a:spcBef>
                <a:spcPts val="800"/>
              </a:spcBef>
              <a:buFont typeface="Courier New" charset="0"/>
              <a:buNone/>
              <a:defRPr/>
            </a:pPr>
            <a:endParaRPr lang="en-US" sz="3200" dirty="0">
              <a:latin typeface="Courier New" charset="0"/>
              <a:cs typeface="Courier New" charset="0"/>
            </a:endParaRPr>
          </a:p>
          <a:p>
            <a:pPr algn="l" rtl="0"/>
            <a:endParaRPr lang="en-US" dirty="0"/>
          </a:p>
        </p:txBody>
      </p:sp>
    </p:spTree>
    <p:extLst>
      <p:ext uri="{BB962C8B-B14F-4D97-AF65-F5344CB8AC3E}">
        <p14:creationId xmlns:p14="http://schemas.microsoft.com/office/powerpoint/2010/main" val="37029536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defRPr/>
            </a:pPr>
            <a:r>
              <a:rPr lang="en-US" b="1" dirty="0" err="1">
                <a:latin typeface="Courier New" charset="0"/>
                <a:ea typeface="Copperplate Gothic Bold" pitchFamily="34" charset="0"/>
                <a:cs typeface="Courier New" charset="0"/>
              </a:rPr>
              <a:t>sigaction</a:t>
            </a:r>
            <a:r>
              <a:rPr lang="en-US" sz="4800" b="1" dirty="0">
                <a:latin typeface="Garamond"/>
                <a:ea typeface="Copperplate Gothic Bold" pitchFamily="34" charset="0"/>
                <a:cs typeface="Garamond"/>
              </a:rPr>
              <a:t> </a:t>
            </a:r>
            <a:r>
              <a:rPr lang="en-US" sz="3700" dirty="0">
                <a:ea typeface="Copperplate Gothic Bold" pitchFamily="34" charset="0"/>
                <a:cs typeface="Copperplate Gothic Bold"/>
              </a:rPr>
              <a:t>cont.</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25</a:t>
            </a:fld>
            <a:endParaRPr lang="he-IL"/>
          </a:p>
        </p:txBody>
      </p:sp>
      <p:sp>
        <p:nvSpPr>
          <p:cNvPr id="7" name="מציין מיקום תוכן 6"/>
          <p:cNvSpPr>
            <a:spLocks noGrp="1"/>
          </p:cNvSpPr>
          <p:nvPr>
            <p:ph sz="quarter" idx="1"/>
          </p:nvPr>
        </p:nvSpPr>
        <p:spPr/>
        <p:txBody>
          <a:bodyPr/>
          <a:lstStyle/>
          <a:p>
            <a:pPr marL="339725" indent="-339725" algn="just">
              <a:spcBef>
                <a:spcPts val="7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rgbClr val="000000"/>
                </a:solidFill>
              </a:rPr>
              <a:t>The signal mask is calculated and installed </a:t>
            </a:r>
            <a:r>
              <a:rPr lang="en-US" dirty="0">
                <a:solidFill>
                  <a:schemeClr val="accent1"/>
                </a:solidFill>
              </a:rPr>
              <a:t>only for the duration of the signal handler</a:t>
            </a:r>
            <a:r>
              <a:rPr lang="en-US" dirty="0"/>
              <a:t>.</a:t>
            </a:r>
            <a:endParaRPr lang="en-US" dirty="0">
              <a:solidFill>
                <a:srgbClr val="000000"/>
              </a:solidFill>
            </a:endParaRPr>
          </a:p>
          <a:p>
            <a:pPr marL="339725" indent="-339725" algn="just" rtl="0">
              <a:spcBef>
                <a:spcPts val="7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t>By default, the signal itself is also blocked when the signal occurs.</a:t>
            </a:r>
            <a:endParaRPr lang="en-US" dirty="0">
              <a:solidFill>
                <a:srgbClr val="000000"/>
              </a:solidFill>
            </a:endParaRPr>
          </a:p>
          <a:p>
            <a:pPr marL="339725" indent="-339725" algn="just" rtl="0">
              <a:spcBef>
                <a:spcPts val="7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rgbClr val="000000"/>
                </a:solidFill>
              </a:rPr>
              <a:t>Once an action is installed for a specific signal using </a:t>
            </a:r>
            <a:r>
              <a:rPr lang="en-US" dirty="0" err="1">
                <a:solidFill>
                  <a:srgbClr val="000000"/>
                </a:solidFill>
                <a:cs typeface="Courier New" pitchFamily="49" charset="0"/>
              </a:rPr>
              <a:t>sigaction</a:t>
            </a:r>
            <a:r>
              <a:rPr lang="en-US" dirty="0">
                <a:solidFill>
                  <a:srgbClr val="000000"/>
                </a:solidFill>
                <a:cs typeface="Courier New" pitchFamily="49" charset="0"/>
              </a:rPr>
              <a:t>,</a:t>
            </a:r>
            <a:r>
              <a:rPr lang="en-US" dirty="0">
                <a:solidFill>
                  <a:srgbClr val="000000"/>
                </a:solidFill>
              </a:rPr>
              <a:t> </a:t>
            </a:r>
            <a:r>
              <a:rPr lang="en-US" dirty="0">
                <a:solidFill>
                  <a:schemeClr val="accent1"/>
                </a:solidFill>
              </a:rPr>
              <a:t>it remains installed </a:t>
            </a:r>
            <a:r>
              <a:rPr lang="en-US" dirty="0">
                <a:solidFill>
                  <a:srgbClr val="000000"/>
                </a:solidFill>
              </a:rPr>
              <a:t>until another action is explicitly installed.</a:t>
            </a:r>
          </a:p>
          <a:p>
            <a:pPr algn="just" rtl="0"/>
            <a:endParaRPr lang="en-US" dirty="0"/>
          </a:p>
        </p:txBody>
      </p:sp>
    </p:spTree>
    <p:extLst>
      <p:ext uri="{BB962C8B-B14F-4D97-AF65-F5344CB8AC3E}">
        <p14:creationId xmlns:p14="http://schemas.microsoft.com/office/powerpoint/2010/main" val="509761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7620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dirty="0">
              <a:solidFill>
                <a:srgbClr val="FF0000"/>
              </a:solidFill>
              <a:latin typeface="Garamond" pitchFamily="18" charset="0"/>
            </a:endParaRPr>
          </a:p>
        </p:txBody>
      </p:sp>
      <p:sp>
        <p:nvSpPr>
          <p:cNvPr id="2" name="Title 1"/>
          <p:cNvSpPr>
            <a:spLocks noGrp="1"/>
          </p:cNvSpPr>
          <p:nvPr>
            <p:ph type="title"/>
          </p:nvPr>
        </p:nvSpPr>
        <p:spPr/>
        <p:txBody>
          <a:bodyPr vert="horz" anchor="b">
            <a:normAutofit/>
          </a:bodyPr>
          <a:lstStyle/>
          <a:p>
            <a:pPr rtl="0"/>
            <a:r>
              <a:rPr lang="en-US" b="0" dirty="0" err="1"/>
              <a:t>Sigaction</a:t>
            </a:r>
            <a:r>
              <a:rPr lang="en-US" b="0" dirty="0"/>
              <a:t> Example</a:t>
            </a:r>
          </a:p>
        </p:txBody>
      </p:sp>
      <p:sp>
        <p:nvSpPr>
          <p:cNvPr id="9" name="מציין מיקום טקסט 8"/>
          <p:cNvSpPr>
            <a:spLocks noGrp="1"/>
          </p:cNvSpPr>
          <p:nvPr>
            <p:ph type="body" idx="2"/>
          </p:nvPr>
        </p:nvSpPr>
        <p:spPr/>
        <p:txBody>
          <a:bodyPr/>
          <a:lstStyle/>
          <a:p>
            <a:pPr algn="l" rtl="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bg1"/>
                </a:solidFill>
                <a:latin typeface="Garamond" pitchFamily="18" charset="0"/>
              </a:rPr>
              <a:t>Return values check omitted due to space constraints</a:t>
            </a:r>
          </a:p>
          <a:p>
            <a:endParaRPr lang="en-US" dirty="0"/>
          </a:p>
        </p:txBody>
      </p:sp>
      <p:sp>
        <p:nvSpPr>
          <p:cNvPr id="8" name="מציין מיקום תוכן 7"/>
          <p:cNvSpPr>
            <a:spLocks noGrp="1"/>
          </p:cNvSpPr>
          <p:nvPr>
            <p:ph sz="quarter" idx="1"/>
          </p:nvPr>
        </p:nvSpPr>
        <p:spPr/>
        <p:txBody>
          <a:bodyPr>
            <a:noAutofit/>
          </a:bodyPr>
          <a:lstStyle/>
          <a:p>
            <a:pPr algn="l" rtl="0">
              <a:lnSpc>
                <a:spcPct val="80000"/>
              </a:lnSpc>
              <a:spcBef>
                <a:spcPts val="500"/>
              </a:spcBef>
              <a:buFont typeface="Times New Roman" charset="0"/>
              <a:buNone/>
              <a:defRPr/>
            </a:pPr>
            <a:r>
              <a:rPr lang="en-US" sz="1800" dirty="0">
                <a:latin typeface="Courier New" charset="0"/>
                <a:cs typeface="Courier New" charset="0"/>
              </a:rPr>
              <a:t>#include&lt;</a:t>
            </a:r>
            <a:r>
              <a:rPr lang="en-US" sz="1800" dirty="0" err="1">
                <a:latin typeface="Courier New" charset="0"/>
                <a:cs typeface="Courier New" charset="0"/>
              </a:rPr>
              <a:t>stdio.h</a:t>
            </a:r>
            <a:r>
              <a:rPr lang="en-US" sz="1800" dirty="0">
                <a:latin typeface="Courier New" charset="0"/>
                <a:cs typeface="Courier New" charset="0"/>
              </a:rPr>
              <a:t>&gt; </a:t>
            </a:r>
          </a:p>
          <a:p>
            <a:pPr algn="l" rtl="0">
              <a:lnSpc>
                <a:spcPct val="80000"/>
              </a:lnSpc>
              <a:spcBef>
                <a:spcPts val="500"/>
              </a:spcBef>
              <a:buFont typeface="Times New Roman" charset="0"/>
              <a:buNone/>
              <a:defRPr/>
            </a:pPr>
            <a:r>
              <a:rPr lang="en-US" sz="1800" dirty="0">
                <a:latin typeface="Courier New" charset="0"/>
                <a:cs typeface="Courier New" charset="0"/>
              </a:rPr>
              <a:t>#include &lt;</a:t>
            </a:r>
            <a:r>
              <a:rPr lang="en-US" sz="1800" dirty="0" err="1">
                <a:latin typeface="Courier New" charset="0"/>
                <a:cs typeface="Courier New" charset="0"/>
              </a:rPr>
              <a:t>unistd.h</a:t>
            </a:r>
            <a:r>
              <a:rPr lang="en-US" sz="1800" dirty="0">
                <a:latin typeface="Courier New" charset="0"/>
                <a:cs typeface="Courier New" charset="0"/>
              </a:rPr>
              <a:t>&gt; </a:t>
            </a:r>
          </a:p>
          <a:p>
            <a:pPr algn="l" rtl="0">
              <a:lnSpc>
                <a:spcPct val="80000"/>
              </a:lnSpc>
              <a:spcBef>
                <a:spcPts val="500"/>
              </a:spcBef>
              <a:buFont typeface="Times New Roman" charset="0"/>
              <a:buNone/>
              <a:defRPr/>
            </a:pPr>
            <a:r>
              <a:rPr lang="en-US" sz="1800" dirty="0">
                <a:latin typeface="Courier New" charset="0"/>
                <a:cs typeface="Courier New" charset="0"/>
              </a:rPr>
              <a:t>#include &lt;</a:t>
            </a:r>
            <a:r>
              <a:rPr lang="en-US" sz="1800" dirty="0" err="1">
                <a:latin typeface="Courier New" charset="0"/>
                <a:cs typeface="Courier New" charset="0"/>
              </a:rPr>
              <a:t>signal.h</a:t>
            </a:r>
            <a:r>
              <a:rPr lang="en-US" sz="1800" dirty="0">
                <a:latin typeface="Courier New" charset="0"/>
                <a:cs typeface="Courier New" charset="0"/>
              </a:rPr>
              <a:t>&gt; </a:t>
            </a:r>
          </a:p>
          <a:p>
            <a:pPr algn="l" rtl="0">
              <a:lnSpc>
                <a:spcPct val="80000"/>
              </a:lnSpc>
              <a:spcBef>
                <a:spcPts val="500"/>
              </a:spcBef>
              <a:buFont typeface="Times New Roman" charset="0"/>
              <a:buNone/>
              <a:defRPr/>
            </a:pPr>
            <a:endParaRPr lang="en-US" sz="1800" dirty="0">
              <a:latin typeface="Courier New" charset="0"/>
              <a:cs typeface="Courier New" charset="0"/>
            </a:endParaRPr>
          </a:p>
          <a:p>
            <a:pPr algn="l" rtl="0">
              <a:lnSpc>
                <a:spcPct val="80000"/>
              </a:lnSpc>
              <a:spcBef>
                <a:spcPts val="500"/>
              </a:spcBef>
              <a:buFont typeface="Times New Roman" charset="0"/>
              <a:buNone/>
              <a:defRPr/>
            </a:pPr>
            <a:r>
              <a:rPr lang="en-US" sz="1800" dirty="0">
                <a:latin typeface="Courier New" charset="0"/>
                <a:cs typeface="Courier New" charset="0"/>
              </a:rPr>
              <a:t>void </a:t>
            </a:r>
            <a:r>
              <a:rPr lang="en-US" sz="1800" dirty="0" err="1">
                <a:latin typeface="Courier New" charset="0"/>
                <a:cs typeface="Courier New" charset="0"/>
              </a:rPr>
              <a:t>catch_int</a:t>
            </a:r>
            <a:r>
              <a:rPr lang="en-US" sz="1800" dirty="0">
                <a:latin typeface="Courier New" charset="0"/>
                <a:cs typeface="Courier New" charset="0"/>
              </a:rPr>
              <a:t>(</a:t>
            </a:r>
            <a:r>
              <a:rPr lang="en-US" sz="1800" dirty="0" err="1">
                <a:latin typeface="Courier New" charset="0"/>
                <a:cs typeface="Courier New" charset="0"/>
              </a:rPr>
              <a:t>int</a:t>
            </a:r>
            <a:r>
              <a:rPr lang="en-US" sz="1800" dirty="0">
                <a:latin typeface="Courier New" charset="0"/>
                <a:cs typeface="Courier New" charset="0"/>
              </a:rPr>
              <a:t> </a:t>
            </a:r>
            <a:r>
              <a:rPr lang="en-US" sz="1800" dirty="0" err="1">
                <a:latin typeface="Courier New" charset="0"/>
                <a:cs typeface="Courier New" charset="0"/>
              </a:rPr>
              <a:t>sig_num</a:t>
            </a:r>
            <a:r>
              <a:rPr lang="en-US" sz="1800" dirty="0">
                <a:latin typeface="Courier New" charset="0"/>
                <a:cs typeface="Courier New" charset="0"/>
              </a:rPr>
              <a:t>) {</a:t>
            </a:r>
          </a:p>
          <a:p>
            <a:pPr>
              <a:lnSpc>
                <a:spcPct val="80000"/>
              </a:lnSpc>
              <a:spcBef>
                <a:spcPts val="500"/>
              </a:spcBef>
              <a:buNone/>
              <a:defRPr/>
            </a:pPr>
            <a:r>
              <a:rPr lang="en-US" sz="1800" dirty="0">
                <a:latin typeface="Courier New" charset="0"/>
                <a:cs typeface="Courier New" charset="0"/>
              </a:rPr>
              <a:t>  </a:t>
            </a:r>
            <a:r>
              <a:rPr lang="en-US" sz="1800" dirty="0" err="1">
                <a:latin typeface="Courier New" charset="0"/>
                <a:cs typeface="Courier New" charset="0"/>
              </a:rPr>
              <a:t>printf</a:t>
            </a:r>
            <a:r>
              <a:rPr lang="en-US" sz="1800" dirty="0">
                <a:latin typeface="Courier New" charset="0"/>
                <a:cs typeface="Courier New" charset="0"/>
              </a:rPr>
              <a:t>("Don't do that\n"); </a:t>
            </a:r>
          </a:p>
          <a:p>
            <a:pPr algn="l" rtl="0">
              <a:lnSpc>
                <a:spcPct val="80000"/>
              </a:lnSpc>
              <a:spcBef>
                <a:spcPts val="500"/>
              </a:spcBef>
              <a:buFont typeface="Times New Roman" charset="0"/>
              <a:buNone/>
              <a:defRPr/>
            </a:pPr>
            <a:r>
              <a:rPr lang="en-US" sz="1800" dirty="0">
                <a:latin typeface="Courier New" charset="0"/>
                <a:cs typeface="Courier New" charset="0"/>
              </a:rPr>
              <a:t>	</a:t>
            </a:r>
            <a:r>
              <a:rPr lang="en-US" sz="1800" dirty="0" err="1">
                <a:latin typeface="Courier New" charset="0"/>
                <a:cs typeface="Courier New" charset="0"/>
              </a:rPr>
              <a:t>fflush</a:t>
            </a:r>
            <a:r>
              <a:rPr lang="en-US" sz="1800" dirty="0">
                <a:latin typeface="Courier New" charset="0"/>
                <a:cs typeface="Courier New" charset="0"/>
              </a:rPr>
              <a:t>(</a:t>
            </a:r>
            <a:r>
              <a:rPr lang="en-US" sz="1800" dirty="0" err="1">
                <a:latin typeface="Courier New" charset="0"/>
                <a:cs typeface="Courier New" charset="0"/>
              </a:rPr>
              <a:t>stdout</a:t>
            </a:r>
            <a:r>
              <a:rPr lang="en-US" sz="1800" dirty="0">
                <a:latin typeface="Courier New" charset="0"/>
                <a:cs typeface="Courier New" charset="0"/>
              </a:rPr>
              <a:t>);</a:t>
            </a:r>
          </a:p>
          <a:p>
            <a:pPr algn="l" rtl="0">
              <a:lnSpc>
                <a:spcPct val="80000"/>
              </a:lnSpc>
              <a:spcBef>
                <a:spcPts val="500"/>
              </a:spcBef>
              <a:buFont typeface="Times New Roman" charset="0"/>
              <a:buNone/>
              <a:defRPr/>
            </a:pPr>
            <a:r>
              <a:rPr lang="en-US" sz="1800" dirty="0">
                <a:latin typeface="Courier New" charset="0"/>
                <a:cs typeface="Courier New" charset="0"/>
              </a:rPr>
              <a:t>} </a:t>
            </a:r>
          </a:p>
          <a:p>
            <a:pPr algn="l" rtl="0">
              <a:lnSpc>
                <a:spcPct val="80000"/>
              </a:lnSpc>
              <a:spcBef>
                <a:spcPts val="500"/>
              </a:spcBef>
              <a:buFont typeface="Times New Roman" charset="0"/>
              <a:buNone/>
              <a:defRPr/>
            </a:pPr>
            <a:endParaRPr lang="en-US" sz="1800" dirty="0">
              <a:latin typeface="Courier New" charset="0"/>
              <a:cs typeface="Courier New" charset="0"/>
            </a:endParaRPr>
          </a:p>
          <a:p>
            <a:pPr algn="l" rtl="0">
              <a:lnSpc>
                <a:spcPct val="80000"/>
              </a:lnSpc>
              <a:spcBef>
                <a:spcPts val="500"/>
              </a:spcBef>
              <a:buFont typeface="Times New Roman" charset="0"/>
              <a:buNone/>
              <a:defRPr/>
            </a:pPr>
            <a:r>
              <a:rPr lang="en-US" sz="1800" dirty="0" err="1">
                <a:latin typeface="Courier New" charset="0"/>
                <a:cs typeface="Courier New" charset="0"/>
              </a:rPr>
              <a:t>int</a:t>
            </a:r>
            <a:r>
              <a:rPr lang="en-US" sz="1800" dirty="0">
                <a:latin typeface="Courier New" charset="0"/>
                <a:cs typeface="Courier New" charset="0"/>
              </a:rPr>
              <a:t> main(</a:t>
            </a:r>
            <a:r>
              <a:rPr lang="en-US" sz="1800" dirty="0" err="1">
                <a:latin typeface="Courier New" charset="0"/>
                <a:cs typeface="Courier New" charset="0"/>
              </a:rPr>
              <a:t>int</a:t>
            </a:r>
            <a:r>
              <a:rPr lang="en-US" sz="1800" dirty="0">
                <a:latin typeface="Courier New" charset="0"/>
                <a:cs typeface="Courier New" charset="0"/>
              </a:rPr>
              <a:t> </a:t>
            </a:r>
            <a:r>
              <a:rPr lang="en-US" sz="1800" dirty="0" err="1">
                <a:latin typeface="Courier New" charset="0"/>
                <a:cs typeface="Courier New" charset="0"/>
              </a:rPr>
              <a:t>argc</a:t>
            </a:r>
            <a:r>
              <a:rPr lang="en-US" sz="1800" dirty="0">
                <a:latin typeface="Courier New" charset="0"/>
                <a:cs typeface="Courier New" charset="0"/>
              </a:rPr>
              <a:t>, char* </a:t>
            </a:r>
            <a:r>
              <a:rPr lang="en-US" sz="1800" dirty="0" err="1">
                <a:latin typeface="Courier New" charset="0"/>
                <a:cs typeface="Courier New" charset="0"/>
              </a:rPr>
              <a:t>argv</a:t>
            </a:r>
            <a:r>
              <a:rPr lang="en-US" sz="1800" dirty="0">
                <a:latin typeface="Courier New" charset="0"/>
                <a:cs typeface="Courier New" charset="0"/>
              </a:rPr>
              <a:t>[]) {</a:t>
            </a:r>
          </a:p>
          <a:p>
            <a:pPr>
              <a:lnSpc>
                <a:spcPct val="80000"/>
              </a:lnSpc>
              <a:spcBef>
                <a:spcPts val="500"/>
              </a:spcBef>
              <a:buNone/>
              <a:defRPr/>
            </a:pPr>
            <a:r>
              <a:rPr lang="en-US" sz="1800" dirty="0">
                <a:latin typeface="Courier New" charset="0"/>
                <a:cs typeface="Courier New" charset="0"/>
              </a:rPr>
              <a:t>	// Install </a:t>
            </a:r>
            <a:r>
              <a:rPr lang="en-US" sz="1800" dirty="0" err="1">
                <a:latin typeface="Courier New" charset="0"/>
                <a:cs typeface="Courier New" charset="0"/>
              </a:rPr>
              <a:t>catch_int</a:t>
            </a:r>
            <a:r>
              <a:rPr lang="en-US" sz="1800" dirty="0">
                <a:latin typeface="Courier New" charset="0"/>
                <a:cs typeface="Courier New" charset="0"/>
              </a:rPr>
              <a:t> as the </a:t>
            </a:r>
            <a:br>
              <a:rPr lang="en-US" sz="1800" dirty="0">
                <a:latin typeface="Courier New" charset="0"/>
                <a:cs typeface="Courier New" charset="0"/>
              </a:rPr>
            </a:br>
            <a:r>
              <a:rPr lang="en-US" sz="1800" dirty="0">
                <a:latin typeface="Courier New" charset="0"/>
                <a:cs typeface="Courier New" charset="0"/>
              </a:rPr>
              <a:t>// signal handler for SIGINT.</a:t>
            </a:r>
          </a:p>
          <a:p>
            <a:pPr>
              <a:lnSpc>
                <a:spcPct val="80000"/>
              </a:lnSpc>
              <a:spcBef>
                <a:spcPts val="500"/>
              </a:spcBef>
              <a:buNone/>
              <a:defRPr/>
            </a:pPr>
            <a:r>
              <a:rPr lang="en-US" sz="1800" dirty="0">
                <a:latin typeface="Courier New" charset="0"/>
                <a:cs typeface="Courier New" charset="0"/>
              </a:rPr>
              <a:t>  </a:t>
            </a:r>
            <a:r>
              <a:rPr lang="en-US" sz="1800" dirty="0" err="1">
                <a:latin typeface="Courier New" charset="0"/>
                <a:cs typeface="Courier New" charset="0"/>
              </a:rPr>
              <a:t>struct</a:t>
            </a:r>
            <a:r>
              <a:rPr lang="en-US" sz="1800" dirty="0">
                <a:latin typeface="Courier New" charset="0"/>
                <a:cs typeface="Courier New" charset="0"/>
              </a:rPr>
              <a:t> </a:t>
            </a:r>
            <a:r>
              <a:rPr lang="en-US" sz="1800" dirty="0" err="1">
                <a:latin typeface="Courier New" charset="0"/>
                <a:cs typeface="Courier New" charset="0"/>
              </a:rPr>
              <a:t>sigaction</a:t>
            </a:r>
            <a:r>
              <a:rPr lang="en-US" sz="1800" dirty="0">
                <a:latin typeface="Courier New" charset="0"/>
                <a:cs typeface="Courier New" charset="0"/>
              </a:rPr>
              <a:t> </a:t>
            </a:r>
            <a:r>
              <a:rPr lang="en-US" sz="1800" dirty="0" err="1">
                <a:latin typeface="Courier New" charset="0"/>
                <a:cs typeface="Courier New" charset="0"/>
              </a:rPr>
              <a:t>sa</a:t>
            </a:r>
            <a:r>
              <a:rPr lang="en-US" sz="1800" dirty="0">
                <a:latin typeface="Courier New" charset="0"/>
                <a:cs typeface="Courier New" charset="0"/>
              </a:rPr>
              <a:t>; </a:t>
            </a:r>
            <a:br>
              <a:rPr lang="en-US" sz="1800" dirty="0">
                <a:latin typeface="Courier New" charset="0"/>
                <a:cs typeface="Courier New" charset="0"/>
              </a:rPr>
            </a:br>
            <a:r>
              <a:rPr lang="en-US" sz="1800" dirty="0" err="1">
                <a:latin typeface="Courier New" charset="0"/>
                <a:cs typeface="Courier New" charset="0"/>
              </a:rPr>
              <a:t>sa.sa_handler</a:t>
            </a:r>
            <a:r>
              <a:rPr lang="en-US" sz="1800" dirty="0">
                <a:latin typeface="Courier New" charset="0"/>
                <a:cs typeface="Courier New" charset="0"/>
              </a:rPr>
              <a:t> = &amp;</a:t>
            </a:r>
            <a:r>
              <a:rPr lang="en-US" sz="1800" dirty="0" err="1">
                <a:latin typeface="Courier New" charset="0"/>
                <a:cs typeface="Courier New" charset="0"/>
              </a:rPr>
              <a:t>catch_int</a:t>
            </a:r>
            <a:r>
              <a:rPr lang="en-US" sz="1800" dirty="0">
                <a:latin typeface="Courier New" charset="0"/>
                <a:cs typeface="Courier New" charset="0"/>
              </a:rPr>
              <a:t>;</a:t>
            </a:r>
          </a:p>
          <a:p>
            <a:pPr>
              <a:lnSpc>
                <a:spcPct val="80000"/>
              </a:lnSpc>
              <a:spcBef>
                <a:spcPts val="500"/>
              </a:spcBef>
              <a:buNone/>
              <a:defRPr/>
            </a:pPr>
            <a:r>
              <a:rPr lang="en-US" sz="1800" dirty="0">
                <a:latin typeface="Courier New" charset="0"/>
                <a:cs typeface="Courier New" charset="0"/>
              </a:rPr>
              <a:t>  </a:t>
            </a:r>
            <a:r>
              <a:rPr lang="en-US" sz="1800" dirty="0" err="1">
                <a:latin typeface="Courier New" charset="0"/>
                <a:cs typeface="Courier New" charset="0"/>
              </a:rPr>
              <a:t>sigaction</a:t>
            </a:r>
            <a:r>
              <a:rPr lang="en-US" sz="1800" dirty="0">
                <a:latin typeface="Courier New" charset="0"/>
                <a:cs typeface="Courier New" charset="0"/>
              </a:rPr>
              <a:t>(SIGINT, &amp;</a:t>
            </a:r>
            <a:r>
              <a:rPr lang="en-US" sz="1800" dirty="0" err="1">
                <a:latin typeface="Courier New" charset="0"/>
                <a:cs typeface="Courier New" charset="0"/>
              </a:rPr>
              <a:t>sa</a:t>
            </a:r>
            <a:r>
              <a:rPr lang="en-US" sz="1800" dirty="0">
                <a:latin typeface="Courier New" charset="0"/>
                <a:cs typeface="Courier New" charset="0"/>
              </a:rPr>
              <a:t>, NULL);</a:t>
            </a:r>
          </a:p>
          <a:p>
            <a:pPr>
              <a:lnSpc>
                <a:spcPct val="80000"/>
              </a:lnSpc>
              <a:spcBef>
                <a:spcPts val="500"/>
              </a:spcBef>
              <a:buNone/>
              <a:defRPr/>
            </a:pPr>
            <a:endParaRPr lang="en-US" sz="1800" dirty="0">
              <a:latin typeface="Courier New" charset="0"/>
              <a:cs typeface="Courier New" charset="0"/>
            </a:endParaRPr>
          </a:p>
          <a:p>
            <a:pPr algn="l" rtl="0">
              <a:lnSpc>
                <a:spcPct val="80000"/>
              </a:lnSpc>
              <a:spcBef>
                <a:spcPts val="500"/>
              </a:spcBef>
              <a:buFont typeface="Times New Roman" charset="0"/>
              <a:buNone/>
              <a:defRPr/>
            </a:pPr>
            <a:r>
              <a:rPr lang="en-US" sz="1800" dirty="0">
                <a:latin typeface="Courier New" charset="0"/>
                <a:cs typeface="Courier New" charset="0"/>
              </a:rPr>
              <a:t>	for ( ;; ) </a:t>
            </a:r>
          </a:p>
          <a:p>
            <a:pPr>
              <a:lnSpc>
                <a:spcPct val="80000"/>
              </a:lnSpc>
              <a:spcBef>
                <a:spcPts val="500"/>
              </a:spcBef>
              <a:buNone/>
              <a:defRPr/>
            </a:pPr>
            <a:r>
              <a:rPr lang="en-US" sz="1800" dirty="0">
                <a:latin typeface="Courier New" charset="0"/>
                <a:cs typeface="Courier New" charset="0"/>
              </a:rPr>
              <a:t>	   //wait until receives a signal</a:t>
            </a:r>
          </a:p>
          <a:p>
            <a:pPr algn="l" rtl="0">
              <a:lnSpc>
                <a:spcPct val="80000"/>
              </a:lnSpc>
              <a:spcBef>
                <a:spcPts val="500"/>
              </a:spcBef>
              <a:buFont typeface="Times New Roman" charset="0"/>
              <a:buNone/>
              <a:defRPr/>
            </a:pPr>
            <a:r>
              <a:rPr lang="en-US" sz="1800" dirty="0">
                <a:latin typeface="Courier New" charset="0"/>
                <a:cs typeface="Courier New" charset="0"/>
              </a:rPr>
              <a:t>	   pause();</a:t>
            </a:r>
          </a:p>
          <a:p>
            <a:pPr algn="l" rtl="0">
              <a:lnSpc>
                <a:spcPct val="80000"/>
              </a:lnSpc>
              <a:spcBef>
                <a:spcPts val="500"/>
              </a:spcBef>
              <a:buFont typeface="Times New Roman" charset="0"/>
              <a:buNone/>
              <a:defRPr/>
            </a:pPr>
            <a:r>
              <a:rPr lang="en-US" sz="1800" dirty="0">
                <a:latin typeface="Courier New" charset="0"/>
                <a:cs typeface="Courier New" charset="0"/>
              </a:rPr>
              <a:t>}</a:t>
            </a:r>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26</a:t>
            </a:fld>
            <a:endParaRPr lang="he-IL"/>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8" y="4331596"/>
            <a:ext cx="288032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2086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defRPr/>
            </a:pPr>
            <a:r>
              <a:rPr lang="en-US" sz="3000" dirty="0">
                <a:latin typeface="+mn-lt"/>
                <a:ea typeface="Copperplate Gothic Bold" pitchFamily="34" charset="0"/>
                <a:cs typeface="Courier New" charset="0"/>
              </a:rPr>
              <a:t>Signals: Summary</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27</a:t>
            </a:fld>
            <a:endParaRPr lang="he-IL"/>
          </a:p>
        </p:txBody>
      </p:sp>
      <p:sp>
        <p:nvSpPr>
          <p:cNvPr id="7" name="מציין מיקום תוכן 6"/>
          <p:cNvSpPr>
            <a:spLocks noGrp="1"/>
          </p:cNvSpPr>
          <p:nvPr>
            <p:ph sz="quarter" idx="1"/>
          </p:nvPr>
        </p:nvSpPr>
        <p:spPr/>
        <p:txBody>
          <a:bodyPr/>
          <a:lstStyle/>
          <a:p>
            <a:pPr algn="just" rtl="0">
              <a:lnSpc>
                <a:spcPct val="90000"/>
              </a:lnSpc>
              <a:buFont typeface="Times New Roman" pitchFamily="18" charset="0"/>
              <a:buChar char="•"/>
            </a:pPr>
            <a:r>
              <a:rPr lang="en-US" dirty="0">
                <a:cs typeface="Garamond" pitchFamily="18" charset="0"/>
              </a:rPr>
              <a:t>Signals are </a:t>
            </a:r>
            <a:r>
              <a:rPr lang="en-US" dirty="0">
                <a:solidFill>
                  <a:schemeClr val="accent1"/>
                </a:solidFill>
                <a:cs typeface="Garamond" pitchFamily="18" charset="0"/>
              </a:rPr>
              <a:t>notifications</a:t>
            </a:r>
            <a:r>
              <a:rPr lang="en-US" dirty="0">
                <a:cs typeface="Garamond" pitchFamily="18" charset="0"/>
              </a:rPr>
              <a:t> sent to a process</a:t>
            </a:r>
          </a:p>
          <a:p>
            <a:pPr algn="just" rtl="0">
              <a:lnSpc>
                <a:spcPct val="90000"/>
              </a:lnSpc>
              <a:buFont typeface="Times New Roman" pitchFamily="18" charset="0"/>
              <a:buChar char="•"/>
            </a:pPr>
            <a:r>
              <a:rPr lang="en-US" dirty="0">
                <a:cs typeface="Garamond" pitchFamily="18" charset="0"/>
              </a:rPr>
              <a:t>The OS causes the process to handle a signal </a:t>
            </a:r>
            <a:r>
              <a:rPr lang="en-US" dirty="0">
                <a:solidFill>
                  <a:schemeClr val="accent1"/>
                </a:solidFill>
                <a:cs typeface="Garamond" pitchFamily="18" charset="0"/>
              </a:rPr>
              <a:t>immediately</a:t>
            </a:r>
            <a:r>
              <a:rPr lang="en-US" dirty="0">
                <a:cs typeface="Garamond" pitchFamily="18" charset="0"/>
              </a:rPr>
              <a:t> the next time  it runs</a:t>
            </a:r>
          </a:p>
          <a:p>
            <a:pPr algn="just" rtl="0">
              <a:lnSpc>
                <a:spcPct val="90000"/>
              </a:lnSpc>
              <a:buFont typeface="Times New Roman" pitchFamily="18" charset="0"/>
              <a:buChar char="•"/>
            </a:pPr>
            <a:r>
              <a:rPr lang="en-US" dirty="0">
                <a:cs typeface="Garamond" pitchFamily="18" charset="0"/>
              </a:rPr>
              <a:t>There are </a:t>
            </a:r>
            <a:r>
              <a:rPr lang="en-US" dirty="0">
                <a:solidFill>
                  <a:schemeClr val="accent1"/>
                </a:solidFill>
                <a:cs typeface="Garamond" pitchFamily="18" charset="0"/>
              </a:rPr>
              <a:t>default signal handlers </a:t>
            </a:r>
            <a:r>
              <a:rPr lang="en-US" dirty="0">
                <a:cs typeface="Garamond" pitchFamily="18" charset="0"/>
              </a:rPr>
              <a:t>for processes</a:t>
            </a:r>
          </a:p>
          <a:p>
            <a:pPr algn="just" rtl="0">
              <a:lnSpc>
                <a:spcPct val="90000"/>
              </a:lnSpc>
              <a:buFont typeface="Times New Roman" pitchFamily="18" charset="0"/>
              <a:buChar char="•"/>
            </a:pPr>
            <a:r>
              <a:rPr lang="en-US" dirty="0">
                <a:cs typeface="Garamond" pitchFamily="18" charset="0"/>
              </a:rPr>
              <a:t>These handlers can be changed using </a:t>
            </a:r>
            <a:r>
              <a:rPr lang="en-US" dirty="0" err="1">
                <a:latin typeface="Courier New" pitchFamily="49" charset="0"/>
                <a:cs typeface="Courier New" pitchFamily="49" charset="0"/>
              </a:rPr>
              <a:t>sigaction</a:t>
            </a:r>
            <a:endParaRPr lang="en-US" dirty="0">
              <a:cs typeface="Garamond" pitchFamily="18" charset="0"/>
            </a:endParaRPr>
          </a:p>
          <a:p>
            <a:pPr algn="just" rtl="0">
              <a:lnSpc>
                <a:spcPct val="90000"/>
              </a:lnSpc>
              <a:buFont typeface="Times New Roman" pitchFamily="18" charset="0"/>
              <a:buChar char="•"/>
            </a:pPr>
            <a:r>
              <a:rPr lang="en-US" dirty="0">
                <a:cs typeface="Garamond" pitchFamily="18" charset="0"/>
              </a:rPr>
              <a:t>To avoid race conditions, one usually needs to block signals some of the time using </a:t>
            </a:r>
            <a:r>
              <a:rPr lang="en-US" dirty="0" err="1">
                <a:latin typeface="Courier New" pitchFamily="49" charset="0"/>
                <a:cs typeface="Courier New" pitchFamily="49" charset="0"/>
              </a:rPr>
              <a:t>sigprocmask</a:t>
            </a:r>
            <a:r>
              <a:rPr lang="en-US" dirty="0">
                <a:cs typeface="Garamond" pitchFamily="18" charset="0"/>
              </a:rPr>
              <a:t> and/or </a:t>
            </a:r>
            <a:r>
              <a:rPr lang="en-US" dirty="0" err="1">
                <a:latin typeface="Courier New" pitchFamily="49" charset="0"/>
                <a:cs typeface="Courier New" pitchFamily="49" charset="0"/>
              </a:rPr>
              <a:t>sigaction</a:t>
            </a:r>
            <a:endParaRPr lang="en-US" dirty="0">
              <a:cs typeface="Garamond" pitchFamily="18" charset="0"/>
            </a:endParaRPr>
          </a:p>
          <a:p>
            <a:pPr algn="l" rtl="0"/>
            <a:endParaRPr lang="en-US" dirty="0"/>
          </a:p>
        </p:txBody>
      </p:sp>
    </p:spTree>
    <p:extLst>
      <p:ext uri="{BB962C8B-B14F-4D97-AF65-F5344CB8AC3E}">
        <p14:creationId xmlns:p14="http://schemas.microsoft.com/office/powerpoint/2010/main" val="130364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p:cNvSpPr>
            <a:spLocks noGrp="1"/>
          </p:cNvSpPr>
          <p:nvPr>
            <p:ph type="subTitle" idx="1"/>
          </p:nvPr>
        </p:nvSpPr>
        <p:spPr/>
        <p:txBody>
          <a:bodyPr/>
          <a:lstStyle/>
          <a:p>
            <a:pPr rtl="0"/>
            <a:r>
              <a:rPr lang="en-US" dirty="0"/>
              <a:t>Kernel and user level threads</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28</a:t>
            </a:fld>
            <a:endParaRPr lang="he-IL"/>
          </a:p>
        </p:txBody>
      </p:sp>
      <p:sp>
        <p:nvSpPr>
          <p:cNvPr id="5" name="כותרת 4"/>
          <p:cNvSpPr>
            <a:spLocks noGrp="1"/>
          </p:cNvSpPr>
          <p:nvPr>
            <p:ph type="ctrTitle"/>
          </p:nvPr>
        </p:nvSpPr>
        <p:spPr/>
        <p:txBody>
          <a:bodyPr/>
          <a:lstStyle/>
          <a:p>
            <a:r>
              <a:rPr lang="en-US" dirty="0"/>
              <a:t>Threads</a:t>
            </a:r>
          </a:p>
        </p:txBody>
      </p:sp>
    </p:spTree>
    <p:extLst>
      <p:ext uri="{BB962C8B-B14F-4D97-AF65-F5344CB8AC3E}">
        <p14:creationId xmlns:p14="http://schemas.microsoft.com/office/powerpoint/2010/main" val="2768865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sz="3600" dirty="0"/>
              <a:t>The many CPUs illusion</a:t>
            </a:r>
            <a:endParaRPr lang="en-US"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29</a:t>
            </a:fld>
            <a:endParaRPr lang="he-IL"/>
          </a:p>
        </p:txBody>
      </p:sp>
      <p:sp>
        <p:nvSpPr>
          <p:cNvPr id="4" name="מציין מיקום תוכן 3"/>
          <p:cNvSpPr>
            <a:spLocks noGrp="1"/>
          </p:cNvSpPr>
          <p:nvPr>
            <p:ph sz="quarter" idx="1"/>
          </p:nvPr>
        </p:nvSpPr>
        <p:spPr/>
        <p:txBody>
          <a:bodyPr>
            <a:normAutofit/>
          </a:bodyPr>
          <a:lstStyle/>
          <a:p>
            <a:pPr>
              <a:buFont typeface="Arial" pitchFamily="34" charset="0"/>
              <a:buChar char="•"/>
            </a:pPr>
            <a:r>
              <a:rPr lang="en-US" dirty="0"/>
              <a:t>Given a machine with one CPU, how can we efficiently execute number of tasks?</a:t>
            </a:r>
          </a:p>
          <a:p>
            <a:pPr lvl="1">
              <a:buFont typeface="Arial" pitchFamily="34" charset="0"/>
              <a:buChar char="•"/>
            </a:pPr>
            <a:r>
              <a:rPr lang="en-US" dirty="0"/>
              <a:t>Each task lives in it’s own world.</a:t>
            </a:r>
          </a:p>
          <a:p>
            <a:pPr lvl="1">
              <a:buFont typeface="Arial" pitchFamily="34" charset="0"/>
              <a:buChar char="•"/>
            </a:pPr>
            <a:r>
              <a:rPr lang="en-US" dirty="0"/>
              <a:t>Virtualizing the CPU.</a:t>
            </a:r>
          </a:p>
          <a:p>
            <a:pPr lvl="1">
              <a:buFont typeface="Arial" pitchFamily="34" charset="0"/>
              <a:buChar char="•"/>
            </a:pPr>
            <a:r>
              <a:rPr lang="en-US" dirty="0"/>
              <a:t>Multitasking systems (Time sharing).</a:t>
            </a:r>
          </a:p>
        </p:txBody>
      </p:sp>
    </p:spTree>
    <p:extLst>
      <p:ext uri="{BB962C8B-B14F-4D97-AF65-F5344CB8AC3E}">
        <p14:creationId xmlns:p14="http://schemas.microsoft.com/office/powerpoint/2010/main" val="1682628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משנה 7"/>
          <p:cNvSpPr>
            <a:spLocks noGrp="1"/>
          </p:cNvSpPr>
          <p:nvPr>
            <p:ph type="subTitle" idx="1"/>
          </p:nvPr>
        </p:nvSpPr>
        <p:spPr/>
        <p:txBody>
          <a:bodyPr/>
          <a:lstStyle/>
          <a:p>
            <a:endParaRPr lang="en-US"/>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a:t>
            </a:fld>
            <a:endParaRPr lang="he-IL"/>
          </a:p>
        </p:txBody>
      </p:sp>
      <p:sp>
        <p:nvSpPr>
          <p:cNvPr id="5" name="כותרת 4"/>
          <p:cNvSpPr>
            <a:spLocks noGrp="1"/>
          </p:cNvSpPr>
          <p:nvPr>
            <p:ph type="ctrTitle"/>
          </p:nvPr>
        </p:nvSpPr>
        <p:spPr/>
        <p:txBody>
          <a:bodyPr/>
          <a:lstStyle/>
          <a:p>
            <a:r>
              <a:rPr lang="en-US" dirty="0"/>
              <a:t>Reminder from Last TA Class</a:t>
            </a:r>
          </a:p>
        </p:txBody>
      </p:sp>
    </p:spTree>
    <p:extLst>
      <p:ext uri="{BB962C8B-B14F-4D97-AF65-F5344CB8AC3E}">
        <p14:creationId xmlns:p14="http://schemas.microsoft.com/office/powerpoint/2010/main" val="4212352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a:sym typeface="Arial"/>
              </a:rPr>
              <a:t>What is a </a:t>
            </a:r>
            <a:r>
              <a:rPr lang="en-US" sz="3600" dirty="0"/>
              <a:t>Process</a:t>
            </a:r>
            <a:r>
              <a:rPr lang="en-US" sz="3600" dirty="0">
                <a:sym typeface="Arial"/>
              </a:rPr>
              <a:t>?</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30</a:t>
            </a:fld>
            <a:endParaRPr lang="he-IL"/>
          </a:p>
        </p:txBody>
      </p:sp>
      <p:sp>
        <p:nvSpPr>
          <p:cNvPr id="4" name="מציין מיקום תוכן 3"/>
          <p:cNvSpPr>
            <a:spLocks noGrp="1"/>
          </p:cNvSpPr>
          <p:nvPr>
            <p:ph sz="quarter" idx="1"/>
          </p:nvPr>
        </p:nvSpPr>
        <p:spPr/>
        <p:txBody>
          <a:bodyPr>
            <a:normAutofit/>
          </a:bodyPr>
          <a:lstStyle/>
          <a:p>
            <a:pPr>
              <a:buFont typeface="Arial" pitchFamily="34" charset="0"/>
              <a:buChar char="•"/>
            </a:pPr>
            <a:r>
              <a:rPr lang="en-US" sz="2800" dirty="0"/>
              <a:t>Definition: an instance of an application execution.</a:t>
            </a:r>
          </a:p>
          <a:p>
            <a:pPr>
              <a:buFont typeface="Arial" pitchFamily="34" charset="0"/>
              <a:buChar char="•"/>
            </a:pPr>
            <a:endParaRPr lang="en-US" sz="2800" dirty="0"/>
          </a:p>
          <a:p>
            <a:pPr>
              <a:buFont typeface="Arial" pitchFamily="34" charset="0"/>
              <a:buChar char="•"/>
            </a:pPr>
            <a:r>
              <a:rPr lang="en-US" sz="2800" dirty="0"/>
              <a:t>What defines a process?</a:t>
            </a:r>
          </a:p>
          <a:p>
            <a:pPr lvl="1">
              <a:buFont typeface="Arial" pitchFamily="34" charset="0"/>
              <a:buChar char="•"/>
            </a:pPr>
            <a:r>
              <a:rPr lang="en-US" sz="2000" dirty="0"/>
              <a:t>registers (PC, SP etc.)</a:t>
            </a:r>
          </a:p>
          <a:p>
            <a:pPr lvl="1">
              <a:buFont typeface="Arial" pitchFamily="34" charset="0"/>
              <a:buChar char="•"/>
            </a:pPr>
            <a:r>
              <a:rPr lang="en-US" sz="2000" dirty="0"/>
              <a:t>memory (data, heap, stack and text)</a:t>
            </a:r>
          </a:p>
          <a:p>
            <a:pPr lvl="1">
              <a:buFont typeface="Arial" pitchFamily="34" charset="0"/>
              <a:buChar char="•"/>
            </a:pPr>
            <a:r>
              <a:rPr lang="en-US" sz="2000" dirty="0"/>
              <a:t>environment (files etc.)</a:t>
            </a:r>
            <a:endParaRPr lang="en-US" sz="2300" dirty="0"/>
          </a:p>
          <a:p>
            <a:pPr>
              <a:buFont typeface="Arial" pitchFamily="34" charset="0"/>
              <a:buChar char="•"/>
            </a:pPr>
            <a:endParaRPr lang="en-US" sz="2800" dirty="0"/>
          </a:p>
          <a:p>
            <a:pPr>
              <a:buFont typeface="Arial" pitchFamily="34" charset="0"/>
              <a:buChar char="•"/>
            </a:pPr>
            <a:r>
              <a:rPr lang="en-US" sz="2800" dirty="0"/>
              <a:t>But how does the OS know all this?</a:t>
            </a:r>
            <a:endParaRPr lang="en-US" dirty="0"/>
          </a:p>
        </p:txBody>
      </p:sp>
    </p:spTree>
    <p:extLst>
      <p:ext uri="{BB962C8B-B14F-4D97-AF65-F5344CB8AC3E}">
        <p14:creationId xmlns:p14="http://schemas.microsoft.com/office/powerpoint/2010/main" val="659058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a:sym typeface="Arial"/>
              </a:rPr>
              <a:t>Process Control Block (PCB)</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31</a:t>
            </a:fld>
            <a:endParaRPr lang="he-IL"/>
          </a:p>
        </p:txBody>
      </p:sp>
      <p:sp>
        <p:nvSpPr>
          <p:cNvPr id="4" name="מציין מיקום תוכן 3"/>
          <p:cNvSpPr>
            <a:spLocks noGrp="1"/>
          </p:cNvSpPr>
          <p:nvPr>
            <p:ph sz="quarter" idx="1"/>
          </p:nvPr>
        </p:nvSpPr>
        <p:spPr/>
        <p:txBody>
          <a:bodyPr>
            <a:normAutofit/>
          </a:bodyPr>
          <a:lstStyle/>
          <a:p>
            <a:pPr>
              <a:buFont typeface="Arial" pitchFamily="34" charset="0"/>
              <a:buChar char="•"/>
            </a:pPr>
            <a:r>
              <a:rPr lang="en-US" sz="2800" dirty="0"/>
              <a:t>What is saved in the PCB?</a:t>
            </a:r>
          </a:p>
          <a:p>
            <a:pPr lvl="1">
              <a:buFont typeface="Arial" pitchFamily="34" charset="0"/>
              <a:buChar char="•"/>
            </a:pPr>
            <a:r>
              <a:rPr lang="en-US" sz="2000" dirty="0"/>
              <a:t>Process data:</a:t>
            </a:r>
          </a:p>
          <a:p>
            <a:pPr lvl="2">
              <a:buFont typeface="Arial" pitchFamily="34" charset="0"/>
              <a:buChar char="•"/>
            </a:pPr>
            <a:r>
              <a:rPr lang="en-US" sz="1800" dirty="0"/>
              <a:t>registers (PC, SP etc.)</a:t>
            </a:r>
          </a:p>
          <a:p>
            <a:pPr lvl="2">
              <a:buFont typeface="Arial" pitchFamily="34" charset="0"/>
              <a:buChar char="•"/>
            </a:pPr>
            <a:r>
              <a:rPr lang="en-US" sz="1800" dirty="0"/>
              <a:t>memory (data, heap, stack </a:t>
            </a:r>
            <a:br>
              <a:rPr lang="en-US" sz="1800" dirty="0"/>
            </a:br>
            <a:r>
              <a:rPr lang="en-US" sz="1800" dirty="0"/>
              <a:t>and text)</a:t>
            </a:r>
          </a:p>
          <a:p>
            <a:pPr lvl="2">
              <a:buFont typeface="Arial" pitchFamily="34" charset="0"/>
              <a:buChar char="•"/>
            </a:pPr>
            <a:r>
              <a:rPr lang="en-US" sz="1800" dirty="0"/>
              <a:t>environment (files etc.)</a:t>
            </a:r>
          </a:p>
          <a:p>
            <a:pPr lvl="1">
              <a:buFont typeface="Arial" pitchFamily="34" charset="0"/>
              <a:buChar char="•"/>
            </a:pPr>
            <a:endParaRPr lang="en-US" sz="2000" dirty="0"/>
          </a:p>
          <a:p>
            <a:pPr lvl="1">
              <a:buFont typeface="Arial" pitchFamily="34" charset="0"/>
              <a:buChar char="•"/>
            </a:pPr>
            <a:endParaRPr lang="en-US" sz="2000" dirty="0"/>
          </a:p>
          <a:p>
            <a:pPr lvl="1">
              <a:buFont typeface="Arial" pitchFamily="34" charset="0"/>
              <a:buChar char="•"/>
            </a:pPr>
            <a:r>
              <a:rPr lang="en-US" sz="2000" dirty="0"/>
              <a:t>OS data:</a:t>
            </a:r>
          </a:p>
          <a:p>
            <a:pPr lvl="2">
              <a:buFont typeface="Arial" pitchFamily="34" charset="0"/>
              <a:buChar char="•"/>
            </a:pPr>
            <a:r>
              <a:rPr lang="en-US" sz="2400" dirty="0"/>
              <a:t>priority-relevant data (time, priority, resources etc.)</a:t>
            </a:r>
          </a:p>
          <a:p>
            <a:pPr lvl="2">
              <a:buFont typeface="Arial" pitchFamily="34" charset="0"/>
              <a:buChar char="•"/>
            </a:pPr>
            <a:r>
              <a:rPr lang="en-US" sz="2400" dirty="0"/>
              <a:t>the user - access rights</a:t>
            </a:r>
          </a:p>
          <a:p>
            <a:pPr lvl="2">
              <a:buFont typeface="Arial" pitchFamily="34" charset="0"/>
              <a:buChar char="•"/>
            </a:pPr>
            <a:r>
              <a:rPr lang="en-US" sz="2400" b="1" dirty="0">
                <a:solidFill>
                  <a:srgbClr val="FF0000"/>
                </a:solidFill>
              </a:rPr>
              <a:t>State</a:t>
            </a:r>
            <a:endParaRPr lang="en-US" sz="2800" dirty="0"/>
          </a:p>
        </p:txBody>
      </p:sp>
      <p:pic>
        <p:nvPicPr>
          <p:cNvPr id="5" name="Shape 61"/>
          <p:cNvPicPr preferRelativeResize="0"/>
          <p:nvPr/>
        </p:nvPicPr>
        <p:blipFill>
          <a:blip r:embed="rId3">
            <a:alphaModFix/>
          </a:blip>
          <a:stretch>
            <a:fillRect/>
          </a:stretch>
        </p:blipFill>
        <p:spPr>
          <a:xfrm>
            <a:off x="4427984" y="2132856"/>
            <a:ext cx="4418197" cy="2448272"/>
          </a:xfrm>
          <a:prstGeom prst="rect">
            <a:avLst/>
          </a:prstGeom>
          <a:noFill/>
          <a:ln>
            <a:noFill/>
          </a:ln>
        </p:spPr>
      </p:pic>
    </p:spTree>
    <p:extLst>
      <p:ext uri="{BB962C8B-B14F-4D97-AF65-F5344CB8AC3E}">
        <p14:creationId xmlns:p14="http://schemas.microsoft.com/office/powerpoint/2010/main" val="748367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a:sym typeface="Arial"/>
              </a:rPr>
              <a:t>States</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32</a:t>
            </a:fld>
            <a:endParaRPr lang="he-IL"/>
          </a:p>
        </p:txBody>
      </p:sp>
      <p:sp>
        <p:nvSpPr>
          <p:cNvPr id="4" name="מציין מיקום תוכן 3"/>
          <p:cNvSpPr>
            <a:spLocks noGrp="1"/>
          </p:cNvSpPr>
          <p:nvPr>
            <p:ph sz="quarter" idx="1"/>
          </p:nvPr>
        </p:nvSpPr>
        <p:spPr>
          <a:xfrm>
            <a:off x="301752" y="1527048"/>
            <a:ext cx="8503920" cy="4854280"/>
          </a:xfrm>
        </p:spPr>
        <p:txBody>
          <a:bodyPr>
            <a:normAutofit/>
          </a:bodyPr>
          <a:lstStyle/>
          <a:p>
            <a:pPr>
              <a:buFont typeface="Arial" pitchFamily="34" charset="0"/>
              <a:buChar char="•"/>
            </a:pPr>
            <a:r>
              <a:rPr lang="en-US" sz="2800" dirty="0"/>
              <a:t>A process’s life cycle:</a:t>
            </a:r>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endParaRPr lang="en-US" sz="2800" dirty="0"/>
          </a:p>
          <a:p>
            <a:pPr>
              <a:buFont typeface="Arial" pitchFamily="34" charset="0"/>
              <a:buChar char="•"/>
            </a:pPr>
            <a:r>
              <a:rPr lang="en-US" sz="2800" dirty="0"/>
              <a:t>Scheduler? stay tuned!</a:t>
            </a:r>
          </a:p>
          <a:p>
            <a:pPr>
              <a:buFont typeface="Arial" pitchFamily="34" charset="0"/>
              <a:buChar char="•"/>
            </a:pPr>
            <a:endParaRPr lang="en-US" sz="2800" dirty="0"/>
          </a:p>
        </p:txBody>
      </p:sp>
      <p:pic>
        <p:nvPicPr>
          <p:cNvPr id="6" name="Shape 69"/>
          <p:cNvPicPr preferRelativeResize="0"/>
          <p:nvPr/>
        </p:nvPicPr>
        <p:blipFill>
          <a:blip r:embed="rId3">
            <a:alphaModFix/>
          </a:blip>
          <a:stretch>
            <a:fillRect/>
          </a:stretch>
        </p:blipFill>
        <p:spPr>
          <a:xfrm>
            <a:off x="1910672" y="2564904"/>
            <a:ext cx="7125824" cy="2906305"/>
          </a:xfrm>
          <a:prstGeom prst="rect">
            <a:avLst/>
          </a:prstGeom>
          <a:noFill/>
          <a:ln>
            <a:noFill/>
          </a:ln>
        </p:spPr>
      </p:pic>
    </p:spTree>
    <p:extLst>
      <p:ext uri="{BB962C8B-B14F-4D97-AF65-F5344CB8AC3E}">
        <p14:creationId xmlns:p14="http://schemas.microsoft.com/office/powerpoint/2010/main" val="3996799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a:sym typeface="Arial"/>
              </a:rPr>
              <a:t>Context Switch</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33</a:t>
            </a:fld>
            <a:endParaRPr lang="he-IL"/>
          </a:p>
        </p:txBody>
      </p:sp>
      <p:sp>
        <p:nvSpPr>
          <p:cNvPr id="5" name="מציין מיקום תוכן 4"/>
          <p:cNvSpPr>
            <a:spLocks noGrp="1"/>
          </p:cNvSpPr>
          <p:nvPr>
            <p:ph sz="quarter" idx="1"/>
          </p:nvPr>
        </p:nvSpPr>
        <p:spPr/>
        <p:txBody>
          <a:bodyPr/>
          <a:lstStyle/>
          <a:p>
            <a:endParaRPr lang="en-US"/>
          </a:p>
        </p:txBody>
      </p:sp>
      <p:pic>
        <p:nvPicPr>
          <p:cNvPr id="7" name="Shape 84"/>
          <p:cNvPicPr preferRelativeResize="0"/>
          <p:nvPr/>
        </p:nvPicPr>
        <p:blipFill>
          <a:blip r:embed="rId2">
            <a:alphaModFix/>
          </a:blip>
          <a:stretch>
            <a:fillRect/>
          </a:stretch>
        </p:blipFill>
        <p:spPr>
          <a:xfrm>
            <a:off x="1619672" y="1628800"/>
            <a:ext cx="5664538" cy="4680520"/>
          </a:xfrm>
          <a:prstGeom prst="rect">
            <a:avLst/>
          </a:prstGeom>
          <a:noFill/>
          <a:ln>
            <a:noFill/>
          </a:ln>
        </p:spPr>
      </p:pic>
    </p:spTree>
    <p:extLst>
      <p:ext uri="{BB962C8B-B14F-4D97-AF65-F5344CB8AC3E}">
        <p14:creationId xmlns:p14="http://schemas.microsoft.com/office/powerpoint/2010/main" val="1080010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r>
              <a:rPr lang="en-US" sz="3600" dirty="0">
                <a:sym typeface="Arial"/>
              </a:rPr>
              <a:t>Context Switch</a:t>
            </a:r>
            <a:endParaRPr lang="en-US" sz="3600" dirty="0"/>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34</a:t>
            </a:fld>
            <a:endParaRPr lang="he-IL"/>
          </a:p>
        </p:txBody>
      </p:sp>
      <p:sp>
        <p:nvSpPr>
          <p:cNvPr id="5" name="מציין מיקום תוכן 4"/>
          <p:cNvSpPr>
            <a:spLocks noGrp="1"/>
          </p:cNvSpPr>
          <p:nvPr>
            <p:ph sz="quarter" idx="1"/>
          </p:nvPr>
        </p:nvSpPr>
        <p:spPr/>
        <p:txBody>
          <a:bodyPr/>
          <a:lstStyle/>
          <a:p>
            <a:endParaRPr lang="en-US"/>
          </a:p>
        </p:txBody>
      </p:sp>
      <p:grpSp>
        <p:nvGrpSpPr>
          <p:cNvPr id="6" name="קבוצה 5"/>
          <p:cNvGrpSpPr/>
          <p:nvPr/>
        </p:nvGrpSpPr>
        <p:grpSpPr>
          <a:xfrm>
            <a:off x="352475" y="1628800"/>
            <a:ext cx="8467749" cy="3137150"/>
            <a:chOff x="352475" y="1543800"/>
            <a:chExt cx="8467749" cy="3137150"/>
          </a:xfrm>
        </p:grpSpPr>
        <p:pic>
          <p:nvPicPr>
            <p:cNvPr id="8" name="Shape 92"/>
            <p:cNvPicPr preferRelativeResize="0"/>
            <p:nvPr/>
          </p:nvPicPr>
          <p:blipFill>
            <a:blip r:embed="rId2">
              <a:alphaModFix/>
            </a:blip>
            <a:stretch>
              <a:fillRect/>
            </a:stretch>
          </p:blipFill>
          <p:spPr>
            <a:xfrm>
              <a:off x="352475" y="1543800"/>
              <a:ext cx="8467749" cy="3137150"/>
            </a:xfrm>
            <a:prstGeom prst="rect">
              <a:avLst/>
            </a:prstGeom>
            <a:noFill/>
            <a:ln>
              <a:noFill/>
            </a:ln>
          </p:spPr>
        </p:pic>
        <p:sp>
          <p:nvSpPr>
            <p:cNvPr id="9" name="Shape 93"/>
            <p:cNvSpPr txBox="1"/>
            <p:nvPr/>
          </p:nvSpPr>
          <p:spPr>
            <a:xfrm>
              <a:off x="6487300" y="2922850"/>
              <a:ext cx="2053200" cy="536700"/>
            </a:xfrm>
            <a:prstGeom prst="rect">
              <a:avLst/>
            </a:prstGeom>
            <a:noFill/>
            <a:ln w="9525" cap="flat">
              <a:solidFill>
                <a:schemeClr val="dk1"/>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3000" i="1" u="sng"/>
                <a:t>overhead</a:t>
              </a:r>
            </a:p>
          </p:txBody>
        </p:sp>
      </p:grpSp>
    </p:spTree>
    <p:extLst>
      <p:ext uri="{BB962C8B-B14F-4D97-AF65-F5344CB8AC3E}">
        <p14:creationId xmlns:p14="http://schemas.microsoft.com/office/powerpoint/2010/main" val="3618850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normAutofit/>
          </a:bodyPr>
          <a:lstStyle/>
          <a:p>
            <a:r>
              <a:rPr lang="en-US" dirty="0">
                <a:solidFill>
                  <a:schemeClr val="accent3"/>
                </a:solidFill>
                <a:effectLst>
                  <a:outerShdw blurRad="38100" dist="38100" dir="2700000" algn="tl">
                    <a:srgbClr val="C0C0C0"/>
                  </a:outerShdw>
                </a:effectLst>
              </a:rPr>
              <a:t>What is a Thread?</a:t>
            </a:r>
            <a:endParaRPr lang="en-US" dirty="0">
              <a:solidFill>
                <a:schemeClr val="accent3"/>
              </a:solidFill>
            </a:endParaRPr>
          </a:p>
        </p:txBody>
      </p:sp>
      <p:sp>
        <p:nvSpPr>
          <p:cNvPr id="5" name="מציין מיקום תוכן 4"/>
          <p:cNvSpPr>
            <a:spLocks noGrp="1"/>
          </p:cNvSpPr>
          <p:nvPr>
            <p:ph sz="quarter" idx="1"/>
          </p:nvPr>
        </p:nvSpPr>
        <p:spPr/>
        <p:txBody>
          <a:bodyPr>
            <a:normAutofit lnSpcReduction="10000"/>
          </a:bodyPr>
          <a:lstStyle/>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A thread lives within a process</a:t>
            </a:r>
          </a:p>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A process can have several threads</a:t>
            </a:r>
          </a:p>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A thread possesses an </a:t>
            </a:r>
            <a:r>
              <a:rPr lang="en-US" sz="2400" dirty="0">
                <a:solidFill>
                  <a:schemeClr val="accent1"/>
                </a:solidFill>
              </a:rPr>
              <a:t>independent flow of control</a:t>
            </a:r>
            <a:r>
              <a:rPr lang="en-US" sz="2400" dirty="0">
                <a:solidFill>
                  <a:srgbClr val="000000"/>
                </a:solidFill>
              </a:rPr>
              <a:t>, and can be scheduled to run separately from other threads, because it maintains its own: </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stack</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registers (CPU state)</a:t>
            </a:r>
          </a:p>
          <a:p>
            <a:pPr marL="322263" indent="-322263" algn="just">
              <a:lnSpc>
                <a:spcPct val="90000"/>
              </a:lnSpc>
              <a:spcBef>
                <a:spcPts val="9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The other resources of the process are </a:t>
            </a:r>
            <a:r>
              <a:rPr lang="en-US" sz="2400" dirty="0">
                <a:solidFill>
                  <a:schemeClr val="accent1"/>
                </a:solidFill>
              </a:rPr>
              <a:t>shared</a:t>
            </a:r>
            <a:r>
              <a:rPr lang="en-US" sz="2400" dirty="0">
                <a:solidFill>
                  <a:srgbClr val="CC3300"/>
                </a:solidFill>
              </a:rPr>
              <a:t> </a:t>
            </a:r>
            <a:r>
              <a:rPr lang="en-US" sz="2400" dirty="0">
                <a:solidFill>
                  <a:srgbClr val="000000"/>
                </a:solidFill>
              </a:rPr>
              <a:t>by all its threads:</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code</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memory</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open files</a:t>
            </a:r>
          </a:p>
          <a:p>
            <a:pPr marL="722313" lvl="1" indent="-265113" algn="just">
              <a:lnSpc>
                <a:spcPct val="90000"/>
              </a:lnSpc>
              <a:spcBef>
                <a:spcPts val="75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and more...</a:t>
            </a: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normAutofit/>
          </a:bodyPr>
          <a:lstStyle/>
          <a:p>
            <a:r>
              <a:rPr lang="en-US" dirty="0"/>
              <a:t>Thread Implementations</a:t>
            </a:r>
          </a:p>
        </p:txBody>
      </p:sp>
      <p:sp>
        <p:nvSpPr>
          <p:cNvPr id="6" name="מציין מיקום תוכן 5"/>
          <p:cNvSpPr>
            <a:spLocks noGrp="1"/>
          </p:cNvSpPr>
          <p:nvPr>
            <p:ph sz="quarter" idx="1"/>
          </p:nvPr>
        </p:nvSpPr>
        <p:spPr/>
        <p:txBody>
          <a:bodyPr/>
          <a:lstStyle/>
          <a:p>
            <a:pPr marL="322263" indent="-322263">
              <a:spcBef>
                <a:spcPts val="8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3200" dirty="0">
                <a:solidFill>
                  <a:srgbClr val="000000"/>
                </a:solidFill>
              </a:rPr>
              <a:t>User level threads</a:t>
            </a: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dirty="0">
                <a:solidFill>
                  <a:srgbClr val="000000"/>
                </a:solidFill>
              </a:rPr>
              <a:t>Kernel unaware of threads</a:t>
            </a:r>
          </a:p>
          <a:p>
            <a:pPr marL="322263" indent="-322263">
              <a:spcBef>
                <a:spcPts val="8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sz="3200" dirty="0">
              <a:solidFill>
                <a:srgbClr val="000000"/>
              </a:solidFill>
            </a:endParaRPr>
          </a:p>
          <a:p>
            <a:pPr marL="322263" indent="-322263">
              <a:spcBef>
                <a:spcPts val="8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3200" dirty="0">
                <a:solidFill>
                  <a:srgbClr val="000000"/>
                </a:solidFill>
              </a:rPr>
              <a:t>Kernel level threads (lightweight processes)</a:t>
            </a: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dirty="0">
                <a:solidFill>
                  <a:srgbClr val="000000"/>
                </a:solidFill>
              </a:rPr>
              <a:t>Thread management done by the kernel</a:t>
            </a:r>
          </a:p>
          <a:p>
            <a:pPr marL="722313" lvl="1" indent="-265113">
              <a:spcBef>
                <a:spcPts val="700"/>
              </a:spcBef>
              <a:buNone/>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dirty="0">
              <a:solidFill>
                <a:srgbClr val="000000"/>
              </a:solidFill>
            </a:endParaRP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dirty="0">
              <a:solidFill>
                <a:srgbClr val="000000"/>
              </a:solidFill>
            </a:endParaRPr>
          </a:p>
          <a:p>
            <a:pPr marL="722313" lvl="1" indent="-265113">
              <a:spcBef>
                <a:spcPts val="7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dirty="0">
              <a:solidFill>
                <a:srgbClr val="000000"/>
              </a:solidFill>
            </a:endParaRPr>
          </a:p>
          <a:p>
            <a:pPr>
              <a:buNone/>
            </a:pPr>
            <a:endParaRPr lang="en-US" dirty="0"/>
          </a:p>
        </p:txBody>
      </p:sp>
      <p:sp>
        <p:nvSpPr>
          <p:cNvPr id="7" name="מציין מיקום של מספר שקופית 6"/>
          <p:cNvSpPr>
            <a:spLocks noGrp="1"/>
          </p:cNvSpPr>
          <p:nvPr>
            <p:ph type="sldNum" sz="quarter" idx="12"/>
          </p:nvPr>
        </p:nvSpPr>
        <p:spPr/>
        <p:txBody>
          <a:bodyPr/>
          <a:lstStyle/>
          <a:p>
            <a:fld id="{4A5D2AEC-59A3-443A-ADEB-ECFFD6118D61}" type="slidenum">
              <a:rPr lang="en-US" smtClean="0"/>
              <a:pPr/>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של מספר שקופית 8"/>
          <p:cNvSpPr>
            <a:spLocks noGrp="1"/>
          </p:cNvSpPr>
          <p:nvPr>
            <p:ph type="sldNum" sz="quarter" idx="12"/>
          </p:nvPr>
        </p:nvSpPr>
        <p:spPr/>
        <p:txBody>
          <a:bodyPr/>
          <a:lstStyle/>
          <a:p>
            <a:fld id="{4A5D2AEC-59A3-443A-ADEB-ECFFD6118D61}" type="slidenum">
              <a:rPr lang="en-US" smtClean="0"/>
              <a:pPr/>
              <a:t>37</a:t>
            </a:fld>
            <a:endParaRPr lang="en-US"/>
          </a:p>
        </p:txBody>
      </p:sp>
      <p:sp>
        <p:nvSpPr>
          <p:cNvPr id="7" name="כותרת 6"/>
          <p:cNvSpPr>
            <a:spLocks noGrp="1"/>
          </p:cNvSpPr>
          <p:nvPr>
            <p:ph type="ctrTitle"/>
          </p:nvPr>
        </p:nvSpPr>
        <p:spPr/>
        <p:txBody>
          <a:bodyPr/>
          <a:lstStyle/>
          <a:p>
            <a:r>
              <a:rPr lang="en-US" dirty="0"/>
              <a:t>User Level Threads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8"/>
          <p:cNvSpPr>
            <a:spLocks noGrp="1"/>
          </p:cNvSpPr>
          <p:nvPr>
            <p:ph type="title"/>
          </p:nvPr>
        </p:nvSpPr>
        <p:spPr/>
        <p:txBody>
          <a:bodyPr/>
          <a:lstStyle/>
          <a:p>
            <a:r>
              <a:rPr lang="en-US" dirty="0"/>
              <a:t>User Level Threads</a:t>
            </a:r>
          </a:p>
        </p:txBody>
      </p:sp>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38</a:t>
            </a:fld>
            <a:endParaRPr lang="en-US"/>
          </a:p>
        </p:txBody>
      </p:sp>
      <p:sp>
        <p:nvSpPr>
          <p:cNvPr id="10" name="מציין מיקום תוכן 9"/>
          <p:cNvSpPr>
            <a:spLocks noGrp="1"/>
          </p:cNvSpPr>
          <p:nvPr>
            <p:ph sz="quarter" idx="1"/>
          </p:nvPr>
        </p:nvSpPr>
        <p:spPr/>
        <p:txBody>
          <a:bodyPr>
            <a:normAutofit fontScale="92500"/>
          </a:bodyPr>
          <a:lstStyle/>
          <a:p>
            <a:pPr algn="just">
              <a:buClr>
                <a:schemeClr val="accent2"/>
              </a:buClr>
              <a:buFont typeface="Arial" pitchFamily="34" charset="0"/>
              <a:buChar char="•"/>
            </a:pPr>
            <a:r>
              <a:rPr lang="en-US" dirty="0"/>
              <a:t>Implemented as a thread library, which contains the code for thread creation, termination, scheduling and switching.</a:t>
            </a:r>
          </a:p>
          <a:p>
            <a:pPr algn="just">
              <a:buClr>
                <a:schemeClr val="accent2"/>
              </a:buClr>
              <a:buFont typeface="Arial" pitchFamily="34" charset="0"/>
              <a:buChar char="•"/>
            </a:pPr>
            <a:r>
              <a:rPr lang="en-US" dirty="0"/>
              <a:t>Kernel sees one process and it is unaware of its thread activity.</a:t>
            </a:r>
          </a:p>
          <a:p>
            <a:pPr algn="just">
              <a:buFont typeface="Arial" pitchFamily="34" charset="0"/>
              <a:buChar char="•"/>
            </a:pPr>
            <a:r>
              <a:rPr lang="en-US" dirty="0"/>
              <a:t>Switching from thread to thread is done in user space</a:t>
            </a:r>
          </a:p>
          <a:p>
            <a:pPr lvl="1">
              <a:buFont typeface="Arial" pitchFamily="34" charset="0"/>
              <a:buChar char="•"/>
            </a:pPr>
            <a:r>
              <a:rPr lang="en-US" dirty="0"/>
              <a:t>So the penalty for a context switch is lower than an operating system context switch</a:t>
            </a:r>
          </a:p>
          <a:p>
            <a:pPr>
              <a:buFont typeface="Arial" pitchFamily="34" charset="0"/>
              <a:buChar char="•"/>
            </a:pPr>
            <a:r>
              <a:rPr lang="en-US" dirty="0"/>
              <a:t>Scheduling depends on implementation</a:t>
            </a:r>
          </a:p>
          <a:p>
            <a:pPr algn="just">
              <a:buFont typeface="Arial" pitchFamily="34" charset="0"/>
              <a:buChar char="•"/>
            </a:pPr>
            <a:r>
              <a:rPr lang="en-US" dirty="0"/>
              <a:t>If one thread is blocked by the kernel (from read() for example), all the process is blocked.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a:t>Implementing a Thread Library</a:t>
            </a:r>
          </a:p>
        </p:txBody>
      </p:sp>
      <p:sp>
        <p:nvSpPr>
          <p:cNvPr id="5" name="מציין מיקום תוכן 4"/>
          <p:cNvSpPr>
            <a:spLocks noGrp="1"/>
          </p:cNvSpPr>
          <p:nvPr>
            <p:ph sz="quarter" idx="1"/>
          </p:nvPr>
        </p:nvSpPr>
        <p:spPr/>
        <p:txBody>
          <a:bodyPr>
            <a:normAutofit/>
          </a:bodyPr>
          <a:lstStyle/>
          <a:p>
            <a:pPr algn="just">
              <a:buFont typeface="Arial" pitchFamily="34" charset="0"/>
              <a:buChar char="•"/>
            </a:pPr>
            <a:r>
              <a:rPr lang="en-US" dirty="0"/>
              <a:t>Only one thread can modify a shared resource at a time (if implemented correctly), so some of the locks required for threads may not be needed</a:t>
            </a:r>
          </a:p>
          <a:p>
            <a:pPr lvl="1" algn="just">
              <a:buFont typeface="Arial" pitchFamily="34" charset="0"/>
              <a:buChar char="•"/>
            </a:pPr>
            <a:r>
              <a:rPr lang="en-US" dirty="0"/>
              <a:t>Still, be careful!</a:t>
            </a:r>
            <a:r>
              <a:rPr lang="he-IL" dirty="0"/>
              <a:t>	</a:t>
            </a:r>
            <a:endParaRPr lang="en-US" dirty="0"/>
          </a:p>
          <a:p>
            <a:pPr marL="320675" indent="-320675" algn="just">
              <a:lnSpc>
                <a:spcPct val="90000"/>
              </a:lnSpc>
              <a:spcBef>
                <a:spcPts val="7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a:solidFill>
                  <a:srgbClr val="000000"/>
                </a:solidFill>
              </a:rPr>
              <a:t>Maintain a </a:t>
            </a:r>
            <a:r>
              <a:rPr lang="en-US" dirty="0">
                <a:solidFill>
                  <a:schemeClr val="accent1"/>
                </a:solidFill>
              </a:rPr>
              <a:t>thread descriptor </a:t>
            </a:r>
            <a:r>
              <a:rPr lang="en-US" dirty="0">
                <a:solidFill>
                  <a:srgbClr val="000000"/>
                </a:solidFill>
              </a:rPr>
              <a:t>for each thread</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39</a:t>
            </a:fld>
            <a:endParaRPr lang="en-US"/>
          </a:p>
        </p:txBody>
      </p:sp>
      <p:pic>
        <p:nvPicPr>
          <p:cNvPr id="7" name="Picture 3"/>
          <p:cNvPicPr>
            <a:picLocks noChangeAspect="1" noChangeArrowheads="1"/>
          </p:cNvPicPr>
          <p:nvPr/>
        </p:nvPicPr>
        <p:blipFill>
          <a:blip r:embed="rId3"/>
          <a:srcRect/>
          <a:stretch>
            <a:fillRect/>
          </a:stretch>
        </p:blipFill>
        <p:spPr bwMode="auto">
          <a:xfrm>
            <a:off x="1775420" y="3623252"/>
            <a:ext cx="5676900" cy="27622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Arial" charset="0"/>
                <a:cs typeface="Arial" charset="0"/>
              </a:defRPr>
            </a:lvl9pPr>
          </a:lstStyle>
          <a:p>
            <a:pPr algn="ctr">
              <a:buFont typeface="Times New Roman" charset="0"/>
              <a:buNone/>
              <a:defRPr/>
            </a:pPr>
            <a:endParaRPr lang="en-US" sz="4000" dirty="0">
              <a:latin typeface="Garamond"/>
              <a:cs typeface="Garamond"/>
            </a:endParaRPr>
          </a:p>
        </p:txBody>
      </p:sp>
      <p:sp>
        <p:nvSpPr>
          <p:cNvPr id="12" name="מציין מיקום של מספר שקופית 11"/>
          <p:cNvSpPr>
            <a:spLocks noGrp="1"/>
          </p:cNvSpPr>
          <p:nvPr>
            <p:ph type="sldNum" sz="quarter" idx="12"/>
          </p:nvPr>
        </p:nvSpPr>
        <p:spPr/>
        <p:txBody>
          <a:bodyPr/>
          <a:lstStyle/>
          <a:p>
            <a:fld id="{C43106FE-B5C1-4178-9D59-A2AB4339CB1E}" type="slidenum">
              <a:rPr lang="he-IL" smtClean="0"/>
              <a:pPr/>
              <a:t>4</a:t>
            </a:fld>
            <a:endParaRPr lang="he-IL"/>
          </a:p>
        </p:txBody>
      </p:sp>
      <p:sp>
        <p:nvSpPr>
          <p:cNvPr id="9" name="מציין מיקום תוכן 8"/>
          <p:cNvSpPr>
            <a:spLocks noGrp="1"/>
          </p:cNvSpPr>
          <p:nvPr>
            <p:ph sz="quarter" idx="1"/>
          </p:nvPr>
        </p:nvSpPr>
        <p:spPr/>
        <p:txBody>
          <a:bodyPr>
            <a:normAutofit/>
          </a:bodyPr>
          <a:lstStyle/>
          <a:p>
            <a:pPr algn="just" rtl="0">
              <a:lnSpc>
                <a:spcPct val="90000"/>
              </a:lnSpc>
              <a:spcBef>
                <a:spcPts val="700"/>
              </a:spcBef>
              <a:buFont typeface="Arial" charset="0"/>
              <a:buChar char="•"/>
              <a:defRPr/>
            </a:pPr>
            <a:r>
              <a:rPr lang="en-US" dirty="0">
                <a:cs typeface="Garamond"/>
              </a:rPr>
              <a:t>When the CPU is in </a:t>
            </a:r>
            <a:r>
              <a:rPr lang="en-US" i="1" dirty="0">
                <a:solidFill>
                  <a:schemeClr val="accent3"/>
                </a:solidFill>
                <a:cs typeface="Garamond"/>
              </a:rPr>
              <a:t>kernel mode</a:t>
            </a:r>
            <a:r>
              <a:rPr lang="en-US" dirty="0">
                <a:cs typeface="Garamond"/>
              </a:rPr>
              <a:t>, it is assumed to be executing </a:t>
            </a:r>
            <a:r>
              <a:rPr lang="en-US" i="1" dirty="0">
                <a:solidFill>
                  <a:schemeClr val="accent1"/>
                </a:solidFill>
                <a:cs typeface="Garamond"/>
              </a:rPr>
              <a:t>trusted</a:t>
            </a:r>
            <a:r>
              <a:rPr lang="en-US" dirty="0">
                <a:cs typeface="Garamond"/>
              </a:rPr>
              <a:t> software, and thus it can execute any instructions and reference any memory addresses.</a:t>
            </a:r>
          </a:p>
          <a:p>
            <a:pPr algn="just" rtl="0">
              <a:lnSpc>
                <a:spcPct val="90000"/>
              </a:lnSpc>
              <a:spcBef>
                <a:spcPts val="700"/>
              </a:spcBef>
              <a:buFont typeface="Arial" charset="0"/>
              <a:buChar char="•"/>
              <a:defRPr/>
            </a:pPr>
            <a:r>
              <a:rPr lang="en-US" dirty="0">
                <a:cs typeface="Garamond"/>
              </a:rPr>
              <a:t>The </a:t>
            </a:r>
            <a:r>
              <a:rPr lang="en-US" i="1" dirty="0">
                <a:solidFill>
                  <a:schemeClr val="accent3"/>
                </a:solidFill>
                <a:cs typeface="Garamond"/>
              </a:rPr>
              <a:t>kernel</a:t>
            </a:r>
            <a:r>
              <a:rPr lang="en-US" dirty="0">
                <a:cs typeface="Garamond"/>
              </a:rPr>
              <a:t> is the core of the operating system and it has complete control over everything that occurs in the system. </a:t>
            </a:r>
          </a:p>
          <a:p>
            <a:pPr algn="just" rtl="0">
              <a:lnSpc>
                <a:spcPct val="90000"/>
              </a:lnSpc>
              <a:spcBef>
                <a:spcPts val="700"/>
              </a:spcBef>
              <a:buFont typeface="Arial" charset="0"/>
              <a:buChar char="•"/>
              <a:defRPr/>
            </a:pPr>
            <a:r>
              <a:rPr lang="en-US" dirty="0">
                <a:cs typeface="Garamond"/>
              </a:rPr>
              <a:t>The kernel is </a:t>
            </a:r>
            <a:r>
              <a:rPr lang="en-US" i="1" dirty="0">
                <a:solidFill>
                  <a:schemeClr val="accent1"/>
                </a:solidFill>
                <a:cs typeface="Garamond"/>
              </a:rPr>
              <a:t>trusted</a:t>
            </a:r>
            <a:r>
              <a:rPr lang="en-US" dirty="0">
                <a:cs typeface="Garamond"/>
              </a:rPr>
              <a:t> software, all other programs are considered </a:t>
            </a:r>
            <a:r>
              <a:rPr lang="en-US" i="1" dirty="0">
                <a:solidFill>
                  <a:schemeClr val="accent1"/>
                </a:solidFill>
                <a:cs typeface="Garamond"/>
              </a:rPr>
              <a:t>untrusted</a:t>
            </a:r>
            <a:r>
              <a:rPr lang="en-US" dirty="0">
                <a:cs typeface="Garamond"/>
              </a:rPr>
              <a:t> software. </a:t>
            </a:r>
          </a:p>
        </p:txBody>
      </p:sp>
      <p:sp>
        <p:nvSpPr>
          <p:cNvPr id="14" name="כותרת 13"/>
          <p:cNvSpPr>
            <a:spLocks noGrp="1"/>
          </p:cNvSpPr>
          <p:nvPr>
            <p:ph type="title"/>
          </p:nvPr>
        </p:nvSpPr>
        <p:spPr/>
        <p:txBody>
          <a:bodyPr/>
          <a:lstStyle/>
          <a:p>
            <a:pPr rtl="0"/>
            <a:r>
              <a:rPr lang="en-US" dirty="0"/>
              <a:t>Reminder: Kernel Mode</a:t>
            </a:r>
          </a:p>
        </p:txBody>
      </p:sp>
    </p:spTree>
    <p:extLst>
      <p:ext uri="{BB962C8B-B14F-4D97-AF65-F5344CB8AC3E}">
        <p14:creationId xmlns:p14="http://schemas.microsoft.com/office/powerpoint/2010/main" val="10160567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dirty="0"/>
              <a:t>Implementing a Thread Library</a:t>
            </a:r>
          </a:p>
        </p:txBody>
      </p:sp>
      <p:sp>
        <p:nvSpPr>
          <p:cNvPr id="5" name="מציין מיקום תוכן 4"/>
          <p:cNvSpPr>
            <a:spLocks noGrp="1"/>
          </p:cNvSpPr>
          <p:nvPr>
            <p:ph sz="quarter" idx="1"/>
          </p:nvPr>
        </p:nvSpPr>
        <p:spPr/>
        <p:txBody>
          <a:bodyPr>
            <a:normAutofit/>
          </a:bodyPr>
          <a:lstStyle/>
          <a:p>
            <a:pPr marL="320675" indent="-320675" algn="just">
              <a:lnSpc>
                <a:spcPct val="90000"/>
              </a:lnSpc>
              <a:spcBef>
                <a:spcPts val="7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a:solidFill>
                  <a:schemeClr val="accent1"/>
                </a:solidFill>
              </a:rPr>
              <a:t>Switch</a:t>
            </a:r>
            <a:r>
              <a:rPr lang="en-US" dirty="0">
                <a:solidFill>
                  <a:srgbClr val="000000"/>
                </a:solidFill>
              </a:rPr>
              <a:t> between threads:</a:t>
            </a:r>
          </a:p>
          <a:p>
            <a:pPr marL="969963" lvl="1" indent="-407988" algn="just">
              <a:lnSpc>
                <a:spcPct val="90000"/>
              </a:lnSpc>
              <a:spcBef>
                <a:spcPts val="600"/>
              </a:spcBef>
              <a:buFont typeface="Arial" charset="0"/>
              <a:buAutoNum type="arabicPeriod"/>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a:solidFill>
                  <a:srgbClr val="000000"/>
                </a:solidFill>
              </a:rPr>
              <a:t> Stop running current thread</a:t>
            </a:r>
          </a:p>
          <a:p>
            <a:pPr marL="969963" lvl="1" indent="-407988" algn="just">
              <a:lnSpc>
                <a:spcPct val="90000"/>
              </a:lnSpc>
              <a:spcBef>
                <a:spcPts val="600"/>
              </a:spcBef>
              <a:buFont typeface="Arial" charset="0"/>
              <a:buAutoNum type="arabicPeriod"/>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a:solidFill>
                  <a:srgbClr val="000000"/>
                </a:solidFill>
              </a:rPr>
              <a:t> </a:t>
            </a:r>
            <a:r>
              <a:rPr lang="en-US" sz="2400" dirty="0">
                <a:solidFill>
                  <a:schemeClr val="accent2"/>
                </a:solidFill>
              </a:rPr>
              <a:t>Save</a:t>
            </a:r>
            <a:r>
              <a:rPr lang="en-US" sz="2400" dirty="0">
                <a:solidFill>
                  <a:srgbClr val="000000"/>
                </a:solidFill>
              </a:rPr>
              <a:t> current state of the thread</a:t>
            </a:r>
          </a:p>
          <a:p>
            <a:pPr marL="969963" lvl="1" indent="-407988" algn="just">
              <a:lnSpc>
                <a:spcPct val="90000"/>
              </a:lnSpc>
              <a:spcBef>
                <a:spcPts val="600"/>
              </a:spcBef>
              <a:buFont typeface="Arial" charset="0"/>
              <a:buAutoNum type="arabicPeriod"/>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sz="2400" dirty="0">
                <a:solidFill>
                  <a:srgbClr val="000000"/>
                </a:solidFill>
              </a:rPr>
              <a:t> </a:t>
            </a:r>
            <a:r>
              <a:rPr lang="en-US" sz="2400" dirty="0">
                <a:solidFill>
                  <a:schemeClr val="accent2"/>
                </a:solidFill>
              </a:rPr>
              <a:t>Jump</a:t>
            </a:r>
            <a:r>
              <a:rPr lang="en-US" sz="2400" dirty="0">
                <a:solidFill>
                  <a:srgbClr val="000000"/>
                </a:solidFill>
              </a:rPr>
              <a:t> to another thread </a:t>
            </a:r>
          </a:p>
          <a:p>
            <a:pPr marL="1296988" lvl="2" indent="-207963" algn="just">
              <a:lnSpc>
                <a:spcPct val="90000"/>
              </a:lnSpc>
              <a:spcBef>
                <a:spcPts val="5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a:solidFill>
                  <a:srgbClr val="000000"/>
                </a:solidFill>
              </a:rPr>
              <a:t>continue from where it stopped before, by using its saved state</a:t>
            </a:r>
          </a:p>
          <a:p>
            <a:pPr marL="320675" indent="-320675" algn="just">
              <a:lnSpc>
                <a:spcPct val="90000"/>
              </a:lnSpc>
              <a:spcBef>
                <a:spcPts val="700"/>
              </a:spcBef>
              <a:buFont typeface="Arial"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a:solidFill>
                  <a:srgbClr val="000000"/>
                </a:solidFill>
              </a:rPr>
              <a:t>This requires special functions: </a:t>
            </a:r>
            <a:r>
              <a:rPr lang="en-US" dirty="0" err="1">
                <a:solidFill>
                  <a:schemeClr val="accent2"/>
                </a:solidFill>
                <a:latin typeface="Courier New" pitchFamily="49" charset="0"/>
                <a:cs typeface="Courier New" pitchFamily="49" charset="0"/>
              </a:rPr>
              <a:t>sigsetjmp</a:t>
            </a:r>
            <a:r>
              <a:rPr lang="en-US" dirty="0">
                <a:solidFill>
                  <a:srgbClr val="000000"/>
                </a:solidFill>
              </a:rPr>
              <a:t> and </a:t>
            </a:r>
            <a:r>
              <a:rPr lang="en-US" dirty="0" err="1">
                <a:solidFill>
                  <a:schemeClr val="accent2"/>
                </a:solidFill>
                <a:latin typeface="Courier New" pitchFamily="49" charset="0"/>
                <a:cs typeface="Courier New" pitchFamily="49" charset="0"/>
              </a:rPr>
              <a:t>siglongjmp</a:t>
            </a:r>
            <a:endParaRPr lang="en-US" dirty="0">
              <a:solidFill>
                <a:schemeClr val="accent2"/>
              </a:solidFill>
              <a:latin typeface="Courier New" pitchFamily="49" charset="0"/>
              <a:cs typeface="Courier New" pitchFamily="49" charset="0"/>
            </a:endParaRPr>
          </a:p>
          <a:p>
            <a:pPr marL="969963" lvl="1" indent="-407988" algn="just">
              <a:lnSpc>
                <a:spcPct val="90000"/>
              </a:lnSpc>
              <a:spcBef>
                <a:spcPts val="600"/>
              </a:spcBef>
              <a:buFont typeface="Courier New" pitchFamily="49"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err="1">
                <a:solidFill>
                  <a:srgbClr val="000000"/>
                </a:solidFill>
                <a:latin typeface="Courier New" pitchFamily="49" charset="0"/>
                <a:cs typeface="Courier New" pitchFamily="49" charset="0"/>
              </a:rPr>
              <a:t>sigsetjmp</a:t>
            </a:r>
            <a:r>
              <a:rPr lang="en-US" sz="2400" dirty="0">
                <a:solidFill>
                  <a:srgbClr val="000000"/>
                </a:solidFill>
              </a:rPr>
              <a:t> saves the current location, </a:t>
            </a:r>
            <a:br>
              <a:rPr lang="en-US" sz="2400" dirty="0">
                <a:solidFill>
                  <a:srgbClr val="000000"/>
                </a:solidFill>
              </a:rPr>
            </a:br>
            <a:r>
              <a:rPr lang="en-US" sz="2400" dirty="0">
                <a:solidFill>
                  <a:srgbClr val="000000"/>
                </a:solidFill>
              </a:rPr>
              <a:t>CPU state and signal mask</a:t>
            </a:r>
          </a:p>
          <a:p>
            <a:pPr marL="969963" lvl="1" indent="-407988" algn="just">
              <a:lnSpc>
                <a:spcPct val="90000"/>
              </a:lnSpc>
              <a:spcBef>
                <a:spcPts val="600"/>
              </a:spcBef>
              <a:buFont typeface="Courier New" pitchFamily="49" charset="0"/>
              <a:buChar char="–"/>
              <a:tabLst>
                <a:tab pos="320675" algn="l"/>
                <a:tab pos="777875" algn="l"/>
                <a:tab pos="1235075" algn="l"/>
                <a:tab pos="1692275" algn="l"/>
                <a:tab pos="2149475" algn="l"/>
                <a:tab pos="2606675" algn="l"/>
                <a:tab pos="3063875" algn="l"/>
                <a:tab pos="3521075" algn="l"/>
                <a:tab pos="3978275" algn="l"/>
                <a:tab pos="4435475" algn="l"/>
                <a:tab pos="4892675" algn="l"/>
                <a:tab pos="5349875" algn="l"/>
                <a:tab pos="5807075" algn="l"/>
                <a:tab pos="6264275" algn="l"/>
                <a:tab pos="6721475" algn="l"/>
                <a:tab pos="7178675" algn="l"/>
                <a:tab pos="7635875" algn="l"/>
                <a:tab pos="8093075" algn="l"/>
                <a:tab pos="8550275" algn="l"/>
                <a:tab pos="9007475" algn="l"/>
                <a:tab pos="9464675" algn="l"/>
              </a:tabLst>
            </a:pPr>
            <a:r>
              <a:rPr lang="en-US" dirty="0" err="1">
                <a:solidFill>
                  <a:srgbClr val="000000"/>
                </a:solidFill>
                <a:latin typeface="Courier New" pitchFamily="49" charset="0"/>
                <a:cs typeface="Courier New" pitchFamily="49" charset="0"/>
              </a:rPr>
              <a:t>siglongjmp</a:t>
            </a:r>
            <a:r>
              <a:rPr lang="en-US" sz="2400" dirty="0">
                <a:solidFill>
                  <a:srgbClr val="000000"/>
                </a:solidFill>
              </a:rPr>
              <a:t> goes to the saved location, restoring the state and the signal mask</a:t>
            </a: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40</a:t>
            </a:fld>
            <a:endParaRPr lang="en-US"/>
          </a:p>
        </p:txBody>
      </p:sp>
    </p:spTree>
    <p:extLst>
      <p:ext uri="{BB962C8B-B14F-4D97-AF65-F5344CB8AC3E}">
        <p14:creationId xmlns:p14="http://schemas.microsoft.com/office/powerpoint/2010/main" val="31962702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b="1" dirty="0" err="1">
                <a:solidFill>
                  <a:schemeClr val="accent3"/>
                </a:solidFill>
                <a:latin typeface="Courier New" pitchFamily="49" charset="0"/>
                <a:ea typeface="+mn-ea"/>
                <a:cs typeface="Courier New" pitchFamily="49" charset="0"/>
              </a:rPr>
              <a:t>sigsetjmp</a:t>
            </a:r>
            <a:r>
              <a:rPr lang="en-US" dirty="0"/>
              <a:t> – save a “bookmark”</a:t>
            </a:r>
          </a:p>
        </p:txBody>
      </p:sp>
      <p:sp>
        <p:nvSpPr>
          <p:cNvPr id="5" name="מציין מיקום תוכן 4"/>
          <p:cNvSpPr>
            <a:spLocks noGrp="1"/>
          </p:cNvSpPr>
          <p:nvPr>
            <p:ph sz="quarter" idx="1"/>
          </p:nvPr>
        </p:nvSpPr>
        <p:spPr/>
        <p:txBody>
          <a:bodyPr/>
          <a:lstStyle/>
          <a:p>
            <a:pPr marL="342900" indent="-322263">
              <a:lnSpc>
                <a:spcPct val="9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400" b="1" dirty="0" err="1">
                <a:solidFill>
                  <a:schemeClr val="accent1"/>
                </a:solidFill>
                <a:latin typeface="Courier New" pitchFamily="49" charset="0"/>
                <a:cs typeface="Courier New" pitchFamily="49" charset="0"/>
              </a:rPr>
              <a:t>sigsetjmp</a:t>
            </a:r>
            <a:r>
              <a:rPr lang="en-US" sz="2400" b="1" dirty="0">
                <a:solidFill>
                  <a:schemeClr val="accent1"/>
                </a:solidFill>
                <a:latin typeface="Courier New" pitchFamily="49" charset="0"/>
                <a:cs typeface="Courier New" pitchFamily="49" charset="0"/>
              </a:rPr>
              <a:t>(</a:t>
            </a:r>
            <a:r>
              <a:rPr lang="en-US" sz="2400" b="1" dirty="0" err="1">
                <a:solidFill>
                  <a:schemeClr val="accent1"/>
                </a:solidFill>
                <a:latin typeface="Courier New" pitchFamily="49" charset="0"/>
                <a:cs typeface="Courier New" pitchFamily="49" charset="0"/>
              </a:rPr>
              <a:t>sigjmp_buf</a:t>
            </a:r>
            <a:r>
              <a:rPr lang="en-US" sz="2400" b="1" dirty="0">
                <a:solidFill>
                  <a:srgbClr val="3333CC"/>
                </a:solidFill>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env</a:t>
            </a:r>
            <a:r>
              <a:rPr lang="en-US" sz="2400" b="1" dirty="0">
                <a:solidFill>
                  <a:schemeClr val="accent1"/>
                </a:solidFill>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int</a:t>
            </a:r>
            <a:r>
              <a:rPr lang="en-US" sz="2400" b="1" dirty="0">
                <a:solidFill>
                  <a:schemeClr val="accent1"/>
                </a:solidFill>
                <a:latin typeface="Courier New" pitchFamily="49" charset="0"/>
                <a:cs typeface="Courier New" pitchFamily="49" charset="0"/>
              </a:rPr>
              <a:t> </a:t>
            </a:r>
            <a:r>
              <a:rPr lang="en-US" sz="2400" b="1" dirty="0" err="1">
                <a:solidFill>
                  <a:schemeClr val="accent1"/>
                </a:solidFill>
                <a:latin typeface="Courier New" pitchFamily="49" charset="0"/>
                <a:cs typeface="Courier New" pitchFamily="49" charset="0"/>
              </a:rPr>
              <a:t>savesigs</a:t>
            </a:r>
            <a:r>
              <a:rPr lang="en-US" sz="2400" b="1" dirty="0">
                <a:solidFill>
                  <a:schemeClr val="accent1"/>
                </a:solidFill>
                <a:latin typeface="Courier New" pitchFamily="49" charset="0"/>
                <a:cs typeface="Courier New" pitchFamily="49" charset="0"/>
              </a:rPr>
              <a:t>)</a:t>
            </a:r>
            <a:r>
              <a:rPr lang="en-US" sz="2400" dirty="0">
                <a:solidFill>
                  <a:schemeClr val="accent1"/>
                </a:solidFill>
              </a:rPr>
              <a:t> </a:t>
            </a: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Saves the stack context and CPU state in </a:t>
            </a:r>
            <a:r>
              <a:rPr lang="en-US" dirty="0" err="1">
                <a:solidFill>
                  <a:srgbClr val="000000"/>
                </a:solidFill>
                <a:latin typeface="Courier New" pitchFamily="49" charset="0"/>
                <a:cs typeface="Courier New" pitchFamily="49" charset="0"/>
              </a:rPr>
              <a:t>env</a:t>
            </a:r>
            <a:r>
              <a:rPr lang="en-US" dirty="0">
                <a:solidFill>
                  <a:srgbClr val="000000"/>
                </a:solidFill>
              </a:rPr>
              <a:t> for later use</a:t>
            </a: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If </a:t>
            </a:r>
            <a:r>
              <a:rPr lang="en-US" dirty="0" err="1">
                <a:solidFill>
                  <a:srgbClr val="000000"/>
                </a:solidFill>
                <a:latin typeface="Courier New" pitchFamily="49" charset="0"/>
                <a:cs typeface="Courier New" pitchFamily="49" charset="0"/>
              </a:rPr>
              <a:t>savesigs</a:t>
            </a:r>
            <a:r>
              <a:rPr lang="en-US" dirty="0">
                <a:solidFill>
                  <a:srgbClr val="000000"/>
                </a:solidFill>
              </a:rPr>
              <a:t> is non-zero, saves the current signal mask as well</a:t>
            </a: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We can later jump to this code location and state using </a:t>
            </a:r>
            <a:r>
              <a:rPr lang="en-US" dirty="0" err="1">
                <a:solidFill>
                  <a:srgbClr val="000000"/>
                </a:solidFill>
                <a:latin typeface="Courier New" pitchFamily="49" charset="0"/>
                <a:cs typeface="Courier New" pitchFamily="49" charset="0"/>
              </a:rPr>
              <a:t>siglongjmp</a:t>
            </a:r>
            <a:endParaRPr lang="en-US" dirty="0">
              <a:solidFill>
                <a:srgbClr val="000000"/>
              </a:solidFill>
              <a:latin typeface="Courier New" pitchFamily="49" charset="0"/>
              <a:cs typeface="Courier New" pitchFamily="49" charset="0"/>
            </a:endParaRPr>
          </a:p>
          <a:p>
            <a:pPr marL="342900" indent="-32226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Return value:</a:t>
            </a:r>
          </a:p>
          <a:p>
            <a:pPr marL="722313" lvl="1" indent="-26511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he-IL" dirty="0">
                <a:solidFill>
                  <a:srgbClr val="000000"/>
                </a:solidFill>
              </a:rPr>
              <a:t>0</a:t>
            </a:r>
            <a:r>
              <a:rPr lang="en-US" dirty="0">
                <a:solidFill>
                  <a:srgbClr val="000000"/>
                </a:solidFill>
              </a:rPr>
              <a:t> if returning directly</a:t>
            </a:r>
          </a:p>
          <a:p>
            <a:pPr marL="722313" lvl="1" indent="-265113" algn="just">
              <a:lnSpc>
                <a:spcPct val="90000"/>
              </a:lnSpc>
              <a:spcBef>
                <a:spcPts val="7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dirty="0">
                <a:solidFill>
                  <a:srgbClr val="000000"/>
                </a:solidFill>
              </a:rPr>
              <a:t>A user-defined value if we have just arrived here using  </a:t>
            </a:r>
            <a:r>
              <a:rPr lang="en-US" dirty="0" err="1">
                <a:solidFill>
                  <a:srgbClr val="000000"/>
                </a:solidFill>
                <a:latin typeface="Courier New" pitchFamily="49" charset="0"/>
                <a:cs typeface="Courier New" pitchFamily="49" charset="0"/>
              </a:rPr>
              <a:t>siglongjmp</a:t>
            </a:r>
            <a:endParaRPr lang="en-US" dirty="0">
              <a:solidFill>
                <a:srgbClr val="000000"/>
              </a:solidFill>
              <a:latin typeface="Courier New" pitchFamily="49" charset="0"/>
              <a:cs typeface="Courier New" pitchFamily="49" charset="0"/>
            </a:endParaRP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טקסט 6"/>
          <p:cNvSpPr>
            <a:spLocks noGrp="1"/>
          </p:cNvSpPr>
          <p:nvPr>
            <p:ph type="body" idx="1"/>
          </p:nvPr>
        </p:nvSpPr>
        <p:spPr/>
        <p:txBody>
          <a:bodyPr/>
          <a:lstStyle/>
          <a:p>
            <a:r>
              <a:t>Saved</a:t>
            </a:r>
            <a:endParaRPr lang="en-US" dirty="0"/>
          </a:p>
        </p:txBody>
      </p:sp>
      <p:sp>
        <p:nvSpPr>
          <p:cNvPr id="8" name="מציין מיקום טקסט 7"/>
          <p:cNvSpPr>
            <a:spLocks noGrp="1"/>
          </p:cNvSpPr>
          <p:nvPr>
            <p:ph type="body" sz="half" idx="3"/>
          </p:nvPr>
        </p:nvSpPr>
        <p:spPr/>
        <p:txBody>
          <a:bodyPr/>
          <a:lstStyle/>
          <a:p>
            <a:r>
              <a:rPr lang="en-US" dirty="0"/>
              <a:t>Not Saved</a:t>
            </a:r>
          </a:p>
        </p:txBody>
      </p:sp>
      <p:sp>
        <p:nvSpPr>
          <p:cNvPr id="5" name="מציין מיקום תוכן 4"/>
          <p:cNvSpPr>
            <a:spLocks noGrp="1"/>
          </p:cNvSpPr>
          <p:nvPr>
            <p:ph sz="quarter" idx="2"/>
          </p:nvPr>
        </p:nvSpPr>
        <p:spPr/>
        <p:txBody>
          <a:bodyPr>
            <a:normAutofit/>
          </a:bodyPr>
          <a:lstStyle/>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Program counter (PC)</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Location in the code</a:t>
            </a:r>
          </a:p>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Stack pointer (SP)</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Locations of local variables</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Return address of called functions</a:t>
            </a:r>
          </a:p>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Signal mask – if specified</a:t>
            </a:r>
          </a:p>
          <a:p>
            <a:pPr marL="322263" indent="-322263">
              <a:lnSpc>
                <a:spcPct val="80000"/>
              </a:lnSpc>
              <a:spcBef>
                <a:spcPts val="6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400" dirty="0">
                <a:solidFill>
                  <a:srgbClr val="000000"/>
                </a:solidFill>
              </a:rPr>
              <a:t>Rest of environment (CPU state)</a:t>
            </a: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000" dirty="0">
                <a:solidFill>
                  <a:srgbClr val="000000"/>
                </a:solidFill>
              </a:rPr>
              <a:t>Calculations can continue from where they stopped</a:t>
            </a:r>
            <a:endParaRPr lang="en-US" sz="2400" dirty="0">
              <a:solidFill>
                <a:srgbClr val="000000"/>
              </a:solidFill>
            </a:endParaRPr>
          </a:p>
          <a:p>
            <a:pPr marL="722313" lvl="1" indent="-265113">
              <a:lnSpc>
                <a:spcPct val="80000"/>
              </a:lnSpc>
              <a:spcBef>
                <a:spcPts val="500"/>
              </a:spcBef>
              <a:buFont typeface="Arial"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endParaRPr lang="en-US" sz="2000" dirty="0">
              <a:solidFill>
                <a:srgbClr val="000000"/>
              </a:solidFill>
            </a:endParaRPr>
          </a:p>
          <a:p>
            <a:pPr>
              <a:buNone/>
            </a:pPr>
            <a:endParaRPr lang="en-US" dirty="0"/>
          </a:p>
        </p:txBody>
      </p:sp>
      <p:sp>
        <p:nvSpPr>
          <p:cNvPr id="9" name="מציין מיקום תוכן 8"/>
          <p:cNvSpPr>
            <a:spLocks noGrp="1"/>
          </p:cNvSpPr>
          <p:nvPr>
            <p:ph sz="quarter" idx="4"/>
          </p:nvPr>
        </p:nvSpPr>
        <p:spPr/>
        <p:txBody>
          <a:bodyPr/>
          <a:lstStyle/>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a:solidFill>
                  <a:srgbClr val="000000"/>
                </a:solidFill>
              </a:rPr>
              <a:t>Global variables</a:t>
            </a:r>
          </a:p>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a:solidFill>
                  <a:srgbClr val="000000"/>
                </a:solidFill>
              </a:rPr>
              <a:t>Variables allocated dynamically</a:t>
            </a:r>
          </a:p>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a:solidFill>
                  <a:srgbClr val="000000"/>
                </a:solidFill>
              </a:rPr>
              <a:t>Values of local variables</a:t>
            </a:r>
          </a:p>
          <a:p>
            <a:pPr marL="447993" indent="-265113">
              <a:lnSpc>
                <a:spcPct val="80000"/>
              </a:lnSpc>
              <a:spcBef>
                <a:spcPts val="500"/>
              </a:spcBef>
              <a:buFont typeface="Arial" pitchFamily="34" charset="0"/>
              <a:buChar char="•"/>
              <a:tabLst>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466263" algn="l"/>
              </a:tabLst>
            </a:pPr>
            <a:r>
              <a:rPr lang="en-US" sz="2500" dirty="0">
                <a:solidFill>
                  <a:srgbClr val="000000"/>
                </a:solidFill>
              </a:rPr>
              <a:t>Any other global resources</a:t>
            </a:r>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42</a:t>
            </a:fld>
            <a:endParaRPr lang="en-US"/>
          </a:p>
        </p:txBody>
      </p:sp>
      <p:sp>
        <p:nvSpPr>
          <p:cNvPr id="4" name="כותרת 3"/>
          <p:cNvSpPr>
            <a:spLocks noGrp="1"/>
          </p:cNvSpPr>
          <p:nvPr>
            <p:ph type="title"/>
          </p:nvPr>
        </p:nvSpPr>
        <p:spPr/>
        <p:txBody>
          <a:bodyPr/>
          <a:lstStyle/>
          <a:p>
            <a:r>
              <a:rPr lang="en-US" dirty="0"/>
              <a:t>What is Saved in </a:t>
            </a:r>
            <a:r>
              <a:rPr lang="en-US" dirty="0" err="1"/>
              <a:t>env</a:t>
            </a:r>
            <a:r>
              <a:rPr lang="en-US"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r>
              <a:rPr lang="en-US" b="1" dirty="0" err="1">
                <a:solidFill>
                  <a:schemeClr val="accent3"/>
                </a:solidFill>
                <a:latin typeface="Courier New" pitchFamily="49" charset="0"/>
                <a:cs typeface="Courier New" pitchFamily="49" charset="0"/>
              </a:rPr>
              <a:t>siglongjmp</a:t>
            </a:r>
            <a:r>
              <a:rPr lang="en-US" dirty="0"/>
              <a:t> – use a “bookmark”</a:t>
            </a:r>
          </a:p>
        </p:txBody>
      </p:sp>
      <p:sp>
        <p:nvSpPr>
          <p:cNvPr id="5" name="מציין מיקום תוכן 4"/>
          <p:cNvSpPr>
            <a:spLocks noGrp="1"/>
          </p:cNvSpPr>
          <p:nvPr>
            <p:ph sz="quarter" idx="1"/>
          </p:nvPr>
        </p:nvSpPr>
        <p:spPr/>
        <p:txBody>
          <a:bodyPr/>
          <a:lstStyle/>
          <a:p>
            <a:pPr marL="342900" indent="-322263">
              <a:lnSpc>
                <a:spcPct val="90000"/>
              </a:lnSpc>
              <a:spcBef>
                <a:spcPts val="600"/>
              </a:spcBef>
              <a:buClrTx/>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b="1" dirty="0" err="1">
                <a:solidFill>
                  <a:schemeClr val="accent1"/>
                </a:solidFill>
                <a:latin typeface="Courier New" pitchFamily="49" charset="0"/>
                <a:cs typeface="Courier New" pitchFamily="49" charset="0"/>
              </a:rPr>
              <a:t>siglongjmp</a:t>
            </a:r>
            <a:r>
              <a:rPr lang="en-US" sz="2800" b="1" dirty="0">
                <a:solidFill>
                  <a:schemeClr val="accent1"/>
                </a:solidFill>
                <a:latin typeface="Courier New" pitchFamily="49" charset="0"/>
                <a:cs typeface="Courier New" pitchFamily="49" charset="0"/>
              </a:rPr>
              <a:t>(</a:t>
            </a:r>
            <a:r>
              <a:rPr lang="en-US" sz="2800" b="1" dirty="0" err="1">
                <a:solidFill>
                  <a:schemeClr val="accent1"/>
                </a:solidFill>
                <a:latin typeface="Courier New" pitchFamily="49" charset="0"/>
                <a:cs typeface="Courier New" pitchFamily="49" charset="0"/>
              </a:rPr>
              <a:t>sigjmp_buf</a:t>
            </a:r>
            <a:r>
              <a:rPr lang="en-US" sz="2800" b="1" dirty="0">
                <a:solidFill>
                  <a:schemeClr val="accent1"/>
                </a:solidFill>
                <a:latin typeface="Courier New" pitchFamily="49" charset="0"/>
                <a:cs typeface="Courier New" pitchFamily="49" charset="0"/>
              </a:rPr>
              <a:t> </a:t>
            </a:r>
            <a:r>
              <a:rPr lang="en-US" sz="2800" b="1" dirty="0" err="1">
                <a:solidFill>
                  <a:schemeClr val="accent1"/>
                </a:solidFill>
                <a:latin typeface="Courier New" pitchFamily="49" charset="0"/>
                <a:cs typeface="Courier New" pitchFamily="49" charset="0"/>
              </a:rPr>
              <a:t>env</a:t>
            </a:r>
            <a:r>
              <a:rPr lang="en-US" sz="2800" b="1" dirty="0">
                <a:solidFill>
                  <a:schemeClr val="accent1"/>
                </a:solidFill>
                <a:latin typeface="Courier New" pitchFamily="49" charset="0"/>
                <a:cs typeface="Courier New" pitchFamily="49" charset="0"/>
              </a:rPr>
              <a:t>, </a:t>
            </a:r>
            <a:r>
              <a:rPr lang="en-US" sz="2800" b="1" dirty="0" err="1">
                <a:solidFill>
                  <a:schemeClr val="accent1"/>
                </a:solidFill>
                <a:latin typeface="Courier New" pitchFamily="49" charset="0"/>
                <a:cs typeface="Courier New" pitchFamily="49" charset="0"/>
              </a:rPr>
              <a:t>int</a:t>
            </a:r>
            <a:r>
              <a:rPr lang="en-US" sz="2800" b="1" dirty="0">
                <a:solidFill>
                  <a:schemeClr val="accent1"/>
                </a:solidFill>
                <a:latin typeface="Courier New" pitchFamily="49" charset="0"/>
                <a:cs typeface="Courier New" pitchFamily="49" charset="0"/>
              </a:rPr>
              <a:t> </a:t>
            </a:r>
            <a:r>
              <a:rPr lang="en-US" sz="2800" b="1" dirty="0" err="1">
                <a:solidFill>
                  <a:schemeClr val="accent1"/>
                </a:solidFill>
                <a:latin typeface="Courier New" pitchFamily="49" charset="0"/>
                <a:cs typeface="Courier New" pitchFamily="49" charset="0"/>
              </a:rPr>
              <a:t>val</a:t>
            </a:r>
            <a:r>
              <a:rPr lang="en-US" sz="2800" b="1" dirty="0">
                <a:solidFill>
                  <a:schemeClr val="accent1"/>
                </a:solidFill>
                <a:latin typeface="Courier New" pitchFamily="49" charset="0"/>
                <a:cs typeface="Courier New" pitchFamily="49" charset="0"/>
              </a:rPr>
              <a:t>)</a:t>
            </a:r>
            <a:r>
              <a:rPr lang="en-US" sz="2800" dirty="0">
                <a:solidFill>
                  <a:schemeClr val="accent1"/>
                </a:solidFill>
              </a:rPr>
              <a:t> </a:t>
            </a: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rPr>
              <a:t>Jumps to the code location and restore CPU state specified by </a:t>
            </a:r>
            <a:r>
              <a:rPr lang="en-US" sz="2800" dirty="0" err="1">
                <a:solidFill>
                  <a:srgbClr val="000000"/>
                </a:solidFill>
                <a:latin typeface="Courier New" pitchFamily="49" charset="0"/>
                <a:cs typeface="Courier New" pitchFamily="49" charset="0"/>
              </a:rPr>
              <a:t>env</a:t>
            </a:r>
            <a:endParaRPr lang="en-US" sz="2800" dirty="0">
              <a:solidFill>
                <a:srgbClr val="000000"/>
              </a:solidFill>
              <a:latin typeface="Courier New" pitchFamily="49" charset="0"/>
              <a:cs typeface="Courier New" pitchFamily="49" charset="0"/>
            </a:endParaRP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rPr>
              <a:t>The jump will take us into the location in the code where the </a:t>
            </a:r>
            <a:r>
              <a:rPr lang="en-US" sz="2800" dirty="0" err="1">
                <a:solidFill>
                  <a:srgbClr val="000000"/>
                </a:solidFill>
                <a:latin typeface="Courier New" pitchFamily="49" charset="0"/>
                <a:cs typeface="Courier New" pitchFamily="49" charset="0"/>
              </a:rPr>
              <a:t>sigsetjmp</a:t>
            </a:r>
            <a:r>
              <a:rPr lang="en-US" sz="2800" dirty="0">
                <a:solidFill>
                  <a:srgbClr val="000000"/>
                </a:solidFill>
              </a:rPr>
              <a:t> has been called</a:t>
            </a: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rPr>
              <a:t>If the signal mask was saved in </a:t>
            </a:r>
            <a:r>
              <a:rPr lang="en-US" sz="2800" dirty="0" err="1">
                <a:solidFill>
                  <a:srgbClr val="000000"/>
                </a:solidFill>
                <a:latin typeface="Courier New" pitchFamily="49" charset="0"/>
                <a:cs typeface="Courier New" pitchFamily="49" charset="0"/>
              </a:rPr>
              <a:t>sigsetjmp</a:t>
            </a:r>
            <a:r>
              <a:rPr lang="en-US" sz="2800" dirty="0">
                <a:solidFill>
                  <a:srgbClr val="000000"/>
                </a:solidFill>
              </a:rPr>
              <a:t>, </a:t>
            </a:r>
            <a:br>
              <a:rPr lang="en-US" sz="2800" dirty="0">
                <a:solidFill>
                  <a:srgbClr val="000000"/>
                </a:solidFill>
              </a:rPr>
            </a:br>
            <a:r>
              <a:rPr lang="en-US" sz="2800" dirty="0">
                <a:solidFill>
                  <a:srgbClr val="000000"/>
                </a:solidFill>
              </a:rPr>
              <a:t>it will be restored as well</a:t>
            </a:r>
          </a:p>
          <a:p>
            <a:pPr marL="342900" indent="-322263" algn="just">
              <a:lnSpc>
                <a:spcPct val="90000"/>
              </a:lnSpc>
              <a:spcBef>
                <a:spcPts val="600"/>
              </a:spcBef>
              <a:buFont typeface="Arial" charset="0"/>
              <a:buChar cha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sz="2800" dirty="0">
                <a:solidFill>
                  <a:srgbClr val="000000"/>
                </a:solidFill>
              </a:rPr>
              <a:t>The return value of </a:t>
            </a:r>
            <a:r>
              <a:rPr lang="en-US" sz="2800" dirty="0" err="1">
                <a:solidFill>
                  <a:srgbClr val="000000"/>
                </a:solidFill>
                <a:latin typeface="Courier New" pitchFamily="49" charset="0"/>
                <a:cs typeface="Courier New" pitchFamily="49" charset="0"/>
              </a:rPr>
              <a:t>sigsetjmp</a:t>
            </a:r>
            <a:r>
              <a:rPr lang="en-US" sz="2800" dirty="0">
                <a:solidFill>
                  <a:srgbClr val="000000"/>
                </a:solidFill>
              </a:rPr>
              <a:t> after </a:t>
            </a:r>
            <a:br>
              <a:rPr lang="en-US" sz="2800" dirty="0">
                <a:solidFill>
                  <a:srgbClr val="000000"/>
                </a:solidFill>
              </a:rPr>
            </a:br>
            <a:r>
              <a:rPr lang="en-US" sz="2800" dirty="0">
                <a:solidFill>
                  <a:srgbClr val="000000"/>
                </a:solidFill>
              </a:rPr>
              <a:t>arriving from </a:t>
            </a:r>
            <a:r>
              <a:rPr lang="en-US" sz="2800" dirty="0" err="1">
                <a:solidFill>
                  <a:srgbClr val="000000"/>
                </a:solidFill>
                <a:latin typeface="Courier New" pitchFamily="49" charset="0"/>
                <a:cs typeface="Courier New" pitchFamily="49" charset="0"/>
              </a:rPr>
              <a:t>siglongjmp</a:t>
            </a:r>
            <a:r>
              <a:rPr lang="en-US" sz="2800" dirty="0">
                <a:solidFill>
                  <a:srgbClr val="000000"/>
                </a:solidFill>
              </a:rPr>
              <a:t>, will be </a:t>
            </a:r>
            <a:br>
              <a:rPr lang="en-US" sz="2800" dirty="0">
                <a:solidFill>
                  <a:srgbClr val="000000"/>
                </a:solidFill>
              </a:rPr>
            </a:br>
            <a:r>
              <a:rPr lang="en-US" sz="2800" dirty="0">
                <a:solidFill>
                  <a:srgbClr val="000000"/>
                </a:solidFill>
              </a:rPr>
              <a:t>the user-defined </a:t>
            </a:r>
            <a:r>
              <a:rPr lang="en-US" sz="2800" dirty="0" err="1">
                <a:solidFill>
                  <a:srgbClr val="000000"/>
                </a:solidFill>
                <a:latin typeface="Courier New" pitchFamily="49" charset="0"/>
                <a:cs typeface="Courier New" pitchFamily="49" charset="0"/>
              </a:rPr>
              <a:t>val</a:t>
            </a:r>
            <a:endParaRPr lang="en-US" sz="2800" dirty="0">
              <a:solidFill>
                <a:srgbClr val="000000"/>
              </a:solidFill>
              <a:latin typeface="Courier New" pitchFamily="49" charset="0"/>
              <a:cs typeface="Courier New" pitchFamily="49" charset="0"/>
            </a:endParaRPr>
          </a:p>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43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ציין מיקום תוכן 6"/>
          <p:cNvSpPr>
            <a:spLocks noGrp="1"/>
          </p:cNvSpPr>
          <p:nvPr>
            <p:ph sz="quarter" idx="1"/>
          </p:nvPr>
        </p:nvSpPr>
        <p:spPr>
          <a:xfrm>
            <a:off x="301752" y="1527048"/>
            <a:ext cx="8503920" cy="4572000"/>
          </a:xfrm>
        </p:spPr>
        <p:txBody>
          <a:bodyPr>
            <a:normAutofit/>
          </a:bodyPr>
          <a:lstStyle/>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endParaRPr lang="en-US" dirty="0"/>
          </a:p>
          <a:p>
            <a:pPr algn="just">
              <a:buFont typeface="Arial" pitchFamily="34" charset="0"/>
              <a:buChar char="•"/>
            </a:pPr>
            <a:r>
              <a:rPr lang="en-US" dirty="0"/>
              <a:t>Full demo code is available as part of exercise 2.</a:t>
            </a:r>
          </a:p>
        </p:txBody>
      </p:sp>
      <p:graphicFrame>
        <p:nvGraphicFramePr>
          <p:cNvPr id="14338" name="Group 2"/>
          <p:cNvGraphicFramePr>
            <a:graphicFrameLocks noGrp="1"/>
          </p:cNvGraphicFramePr>
          <p:nvPr>
            <p:extLst>
              <p:ext uri="{D42A27DB-BD31-4B8C-83A1-F6EECF244321}">
                <p14:modId xmlns:p14="http://schemas.microsoft.com/office/powerpoint/2010/main" val="2070195762"/>
              </p:ext>
            </p:extLst>
          </p:nvPr>
        </p:nvGraphicFramePr>
        <p:xfrm>
          <a:off x="228600" y="1052736"/>
          <a:ext cx="8688388" cy="3488255"/>
        </p:xfrm>
        <a:graphic>
          <a:graphicData uri="http://schemas.openxmlformats.org/drawingml/2006/table">
            <a:tbl>
              <a:tblPr/>
              <a:tblGrid>
                <a:gridCol w="4267200">
                  <a:extLst>
                    <a:ext uri="{9D8B030D-6E8A-4147-A177-3AD203B41FA5}">
                      <a16:colId xmlns:a16="http://schemas.microsoft.com/office/drawing/2014/main" val="20000"/>
                    </a:ext>
                  </a:extLst>
                </a:gridCol>
                <a:gridCol w="4421188">
                  <a:extLst>
                    <a:ext uri="{9D8B030D-6E8A-4147-A177-3AD203B41FA5}">
                      <a16:colId xmlns:a16="http://schemas.microsoft.com/office/drawing/2014/main" val="20001"/>
                    </a:ext>
                  </a:extLst>
                </a:gridCol>
              </a:tblGrid>
              <a:tr h="3312368">
                <a:tc>
                  <a:txBody>
                    <a:bodyPr/>
                    <a:lstStyle/>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a:ln>
                            <a:noFill/>
                          </a:ln>
                          <a:solidFill>
                            <a:srgbClr val="000000"/>
                          </a:solidFill>
                          <a:effectLst/>
                          <a:latin typeface="Courier New" pitchFamily="49" charset="0"/>
                          <a:cs typeface="Courier New" pitchFamily="49" charset="0"/>
                        </a:rPr>
                        <a:t>Thread 0:</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void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switchThreads</a:t>
                      </a: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static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000000"/>
                          </a:solidFill>
                          <a:effectLst/>
                          <a:latin typeface="Courier New" pitchFamily="49" charset="0"/>
                          <a:cs typeface="Courier New" pitchFamily="49" charset="0"/>
                        </a:rPr>
                        <a:t> = 0;</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ret_val</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3333CC"/>
                          </a:solidFill>
                          <a:effectLst/>
                          <a:latin typeface="Courier New" pitchFamily="49" charset="0"/>
                          <a:cs typeface="Courier New" pitchFamily="49" charset="0"/>
                        </a:rPr>
                        <a:t>sigsetjmp</a:t>
                      </a:r>
                      <a:r>
                        <a:rPr kumimoji="0" lang="en-US" sz="1600" b="0" i="0" u="none" strike="noStrike" cap="none" normalizeH="0" baseline="0" dirty="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a:ln>
                            <a:noFill/>
                          </a:ln>
                          <a:solidFill>
                            <a:srgbClr val="3333CC"/>
                          </a:solidFill>
                          <a:effectLst/>
                          <a:latin typeface="Courier New" pitchFamily="49" charset="0"/>
                          <a:cs typeface="Courier New" pitchFamily="49" charset="0"/>
                        </a:rPr>
                        <a:t>env</a:t>
                      </a:r>
                      <a:r>
                        <a:rPr kumimoji="0" lang="en-US" sz="1600" b="0" i="0" u="none" strike="noStrike" cap="none" normalizeH="0" baseline="0" dirty="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a:ln>
                            <a:noFill/>
                          </a:ln>
                          <a:solidFill>
                            <a:srgbClr val="3333CC"/>
                          </a:solidFill>
                          <a:effectLst/>
                          <a:latin typeface="Courier New" pitchFamily="49" charset="0"/>
                          <a:cs typeface="Courier New" pitchFamily="49" charset="0"/>
                        </a:rPr>
                        <a:t>curThread</a:t>
                      </a:r>
                      <a:r>
                        <a:rPr kumimoji="0" lang="en-US" sz="1600" b="0" i="0" u="none" strike="noStrike" cap="none" normalizeH="0" baseline="0" dirty="0">
                          <a:ln>
                            <a:noFill/>
                          </a:ln>
                          <a:solidFill>
                            <a:srgbClr val="3333CC"/>
                          </a:solidFill>
                          <a:effectLst/>
                          <a:latin typeface="Courier New" pitchFamily="49" charset="0"/>
                          <a:cs typeface="Courier New" pitchFamily="49" charset="0"/>
                        </a:rPr>
                        <a:t>],1);</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if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ret_val</a:t>
                      </a:r>
                      <a:r>
                        <a:rPr kumimoji="0" lang="en-US" sz="1600" b="0" i="0" u="none" strike="noStrike" cap="none" normalizeH="0" baseline="0" dirty="0">
                          <a:ln>
                            <a:noFill/>
                          </a:ln>
                          <a:solidFill>
                            <a:srgbClr val="000000"/>
                          </a:solidFill>
                          <a:effectLst/>
                          <a:latin typeface="Courier New" pitchFamily="49" charset="0"/>
                          <a:cs typeface="Courier New" pitchFamily="49" charset="0"/>
                        </a:rPr>
                        <a:t> == 5)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return;</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1 -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CC3300"/>
                          </a:solidFill>
                          <a:effectLst/>
                          <a:latin typeface="Courier New" pitchFamily="49" charset="0"/>
                          <a:cs typeface="Courier New" pitchFamily="49" charset="0"/>
                        </a:rPr>
                        <a:t>   </a:t>
                      </a:r>
                      <a:r>
                        <a:rPr kumimoji="0" lang="en-US" sz="1600" b="0" i="0" u="none" strike="noStrike" cap="none" normalizeH="0" baseline="0" dirty="0" err="1">
                          <a:ln>
                            <a:noFill/>
                          </a:ln>
                          <a:solidFill>
                            <a:srgbClr val="CC3300"/>
                          </a:solidFill>
                          <a:effectLst/>
                          <a:latin typeface="Courier New" pitchFamily="49" charset="0"/>
                          <a:cs typeface="Courier New" pitchFamily="49" charset="0"/>
                        </a:rPr>
                        <a:t>siglongjmp</a:t>
                      </a:r>
                      <a:r>
                        <a:rPr kumimoji="0" lang="en-US" sz="1600" b="0" i="0" u="none" strike="noStrike" cap="none" normalizeH="0" baseline="0" dirty="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a:ln>
                            <a:noFill/>
                          </a:ln>
                          <a:solidFill>
                            <a:srgbClr val="CC3300"/>
                          </a:solidFill>
                          <a:effectLst/>
                          <a:latin typeface="Courier New" pitchFamily="49" charset="0"/>
                          <a:cs typeface="Courier New" pitchFamily="49" charset="0"/>
                        </a:rPr>
                        <a:t>env</a:t>
                      </a:r>
                      <a:r>
                        <a:rPr kumimoji="0" lang="en-US" sz="1600" b="0" i="0" u="none" strike="noStrike" cap="none" normalizeH="0" baseline="0" dirty="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a:ln>
                            <a:noFill/>
                          </a:ln>
                          <a:solidFill>
                            <a:srgbClr val="CC33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CC3300"/>
                          </a:solidFill>
                          <a:effectLst/>
                          <a:latin typeface="Courier New" pitchFamily="49" charset="0"/>
                          <a:cs typeface="Courier New" pitchFamily="49" charset="0"/>
                        </a:rPr>
                        <a:t>],5);</a:t>
                      </a:r>
                    </a:p>
                    <a:p>
                      <a:pPr marL="0" marR="0" lvl="0" indent="0" algn="l" defTabSz="457200" rtl="0" eaLnBrk="0" fontAlgn="base" latinLnBrk="0" hangingPunct="0">
                        <a:lnSpc>
                          <a:spcPct val="46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a:ln>
                          <a:noFill/>
                        </a:ln>
                        <a:solidFill>
                          <a:srgbClr val="0000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3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400" b="0" i="0" u="none" strike="noStrike" cap="none" normalizeH="0" baseline="0" dirty="0">
                        <a:ln>
                          <a:noFill/>
                        </a:ln>
                        <a:solidFill>
                          <a:srgbClr val="000000"/>
                        </a:solidFill>
                        <a:effectLst/>
                        <a:latin typeface="Courier New" pitchFamily="49" charset="0"/>
                        <a:cs typeface="Courier New" pitchFamily="49" charset="0"/>
                      </a:endParaRPr>
                    </a:p>
                  </a:txBody>
                  <a:tcPr marL="90000" marR="90000" marT="898343"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a:ln>
                            <a:noFill/>
                          </a:ln>
                          <a:solidFill>
                            <a:srgbClr val="000000"/>
                          </a:solidFill>
                          <a:effectLst/>
                          <a:latin typeface="Courier New" pitchFamily="49" charset="0"/>
                          <a:cs typeface="Courier New" pitchFamily="49" charset="0"/>
                        </a:rPr>
                        <a:t>Thread 1:</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void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switchThreads</a:t>
                      </a: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static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000000"/>
                          </a:solidFill>
                          <a:effectLst/>
                          <a:latin typeface="Courier New" pitchFamily="49" charset="0"/>
                          <a:cs typeface="Courier New" pitchFamily="49" charset="0"/>
                        </a:rPr>
                        <a:t> = 0;</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int</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ret_val</a:t>
                      </a: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CC3300"/>
                          </a:solidFill>
                          <a:effectLst/>
                          <a:latin typeface="Courier New" pitchFamily="49" charset="0"/>
                          <a:cs typeface="Courier New" pitchFamily="49" charset="0"/>
                        </a:rPr>
                        <a:t>    </a:t>
                      </a:r>
                      <a:r>
                        <a:rPr kumimoji="0" lang="en-US" sz="1600" b="0" i="0" u="none" strike="noStrike" cap="none" normalizeH="0" baseline="0" dirty="0" err="1">
                          <a:ln>
                            <a:noFill/>
                          </a:ln>
                          <a:solidFill>
                            <a:srgbClr val="CC3300"/>
                          </a:solidFill>
                          <a:effectLst/>
                          <a:latin typeface="Courier New" pitchFamily="49" charset="0"/>
                          <a:cs typeface="Courier New" pitchFamily="49" charset="0"/>
                        </a:rPr>
                        <a:t>sigsetjmp</a:t>
                      </a:r>
                      <a:r>
                        <a:rPr kumimoji="0" lang="en-US" sz="1600" b="0" i="0" u="none" strike="noStrike" cap="none" normalizeH="0" baseline="0" dirty="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a:ln>
                            <a:noFill/>
                          </a:ln>
                          <a:solidFill>
                            <a:srgbClr val="CC3300"/>
                          </a:solidFill>
                          <a:effectLst/>
                          <a:latin typeface="Courier New" pitchFamily="49" charset="0"/>
                          <a:cs typeface="Courier New" pitchFamily="49" charset="0"/>
                        </a:rPr>
                        <a:t>env</a:t>
                      </a:r>
                      <a:r>
                        <a:rPr kumimoji="0" lang="en-US" sz="1600" b="0" i="0" u="none" strike="noStrike" cap="none" normalizeH="0" baseline="0" dirty="0">
                          <a:ln>
                            <a:noFill/>
                          </a:ln>
                          <a:solidFill>
                            <a:srgbClr val="CC3300"/>
                          </a:solidFill>
                          <a:effectLst/>
                          <a:latin typeface="Courier New" pitchFamily="49" charset="0"/>
                          <a:cs typeface="Courier New" pitchFamily="49" charset="0"/>
                        </a:rPr>
                        <a:t>[</a:t>
                      </a:r>
                      <a:r>
                        <a:rPr kumimoji="0" lang="en-US" sz="1600" b="0" i="0" u="none" strike="noStrike" cap="none" normalizeH="0" baseline="0" dirty="0" err="1">
                          <a:ln>
                            <a:noFill/>
                          </a:ln>
                          <a:solidFill>
                            <a:srgbClr val="CC33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CC3300"/>
                          </a:solidFill>
                          <a:effectLst/>
                          <a:latin typeface="Courier New" pitchFamily="49" charset="0"/>
                          <a:cs typeface="Courier New" pitchFamily="49" charset="0"/>
                        </a:rPr>
                        <a:t>],1);</a:t>
                      </a:r>
                    </a:p>
                    <a:p>
                      <a:pPr marL="0" marR="0" lvl="0" indent="0" algn="l" defTabSz="457200" rtl="0" eaLnBrk="0" fontAlgn="base" latinLnBrk="0" hangingPunct="0">
                        <a:lnSpc>
                          <a:spcPct val="46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CC3300"/>
                          </a:solidFill>
                          <a:effectLst/>
                          <a:latin typeface="Courier New" pitchFamily="49" charset="0"/>
                          <a:cs typeface="Courier New" pitchFamily="49" charset="0"/>
                        </a:rPr>
                        <a:t>   </a:t>
                      </a:r>
                      <a:r>
                        <a:rPr kumimoji="0" lang="en-US" sz="1800" b="0" i="0" u="none" strike="noStrike" cap="none" normalizeH="0" baseline="0" dirty="0">
                          <a:ln>
                            <a:noFill/>
                          </a:ln>
                          <a:solidFill>
                            <a:srgbClr val="000000"/>
                          </a:solidFill>
                          <a:effectLst/>
                          <a:latin typeface="Courier New" pitchFamily="49" charset="0"/>
                          <a:cs typeface="Courier New" pitchFamily="49" charset="0"/>
                        </a:rPr>
                        <a:t>if (</a:t>
                      </a:r>
                      <a:r>
                        <a:rPr kumimoji="0" lang="en-US" sz="1800" b="0" i="0" u="none" strike="noStrike" cap="none" normalizeH="0" baseline="0" dirty="0" err="1">
                          <a:ln>
                            <a:noFill/>
                          </a:ln>
                          <a:solidFill>
                            <a:srgbClr val="000000"/>
                          </a:solidFill>
                          <a:effectLst/>
                          <a:latin typeface="Courier New" pitchFamily="49" charset="0"/>
                          <a:cs typeface="Courier New" pitchFamily="49" charset="0"/>
                        </a:rPr>
                        <a:t>ret_val</a:t>
                      </a:r>
                      <a:r>
                        <a:rPr kumimoji="0" lang="en-US" sz="1800" b="0" i="0" u="none" strike="noStrike" cap="none" normalizeH="0" baseline="0" dirty="0">
                          <a:ln>
                            <a:noFill/>
                          </a:ln>
                          <a:solidFill>
                            <a:srgbClr val="000000"/>
                          </a:solidFill>
                          <a:effectLst/>
                          <a:latin typeface="Courier New" pitchFamily="49" charset="0"/>
                          <a:cs typeface="Courier New" pitchFamily="49" charset="0"/>
                        </a:rPr>
                        <a:t> == 5)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return;</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000000"/>
                          </a:solidFill>
                          <a:effectLst/>
                          <a:latin typeface="Courier New" pitchFamily="49" charset="0"/>
                          <a:cs typeface="Courier New" pitchFamily="49" charset="0"/>
                        </a:rPr>
                        <a:t> = </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     1 - </a:t>
                      </a:r>
                      <a:r>
                        <a:rPr kumimoji="0" lang="en-US" sz="1600" b="0" i="0" u="none" strike="noStrike" cap="none" normalizeH="0" baseline="0" dirty="0" err="1">
                          <a:ln>
                            <a:noFill/>
                          </a:ln>
                          <a:solidFill>
                            <a:srgbClr val="000000"/>
                          </a:solidFill>
                          <a:effectLst/>
                          <a:latin typeface="Courier New" pitchFamily="49" charset="0"/>
                          <a:cs typeface="Courier New" pitchFamily="49" charset="0"/>
                        </a:rPr>
                        <a:t>curThread</a:t>
                      </a: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3333CC"/>
                          </a:solidFill>
                          <a:effectLst/>
                          <a:latin typeface="Courier New" pitchFamily="49" charset="0"/>
                          <a:cs typeface="Courier New" pitchFamily="49" charset="0"/>
                        </a:rPr>
                        <a:t>   </a:t>
                      </a:r>
                      <a:r>
                        <a:rPr kumimoji="0" lang="en-US" sz="1600" b="0" i="0" u="none" strike="noStrike" cap="none" normalizeH="0" baseline="0" dirty="0" err="1">
                          <a:ln>
                            <a:noFill/>
                          </a:ln>
                          <a:solidFill>
                            <a:srgbClr val="3333CC"/>
                          </a:solidFill>
                          <a:effectLst/>
                          <a:latin typeface="Courier New" pitchFamily="49" charset="0"/>
                          <a:cs typeface="Courier New" pitchFamily="49" charset="0"/>
                        </a:rPr>
                        <a:t>siglongjmp</a:t>
                      </a:r>
                      <a:r>
                        <a:rPr kumimoji="0" lang="en-US" sz="1600" b="0" i="0" u="none" strike="noStrike" cap="none" normalizeH="0" baseline="0" dirty="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a:ln>
                            <a:noFill/>
                          </a:ln>
                          <a:solidFill>
                            <a:srgbClr val="3333CC"/>
                          </a:solidFill>
                          <a:effectLst/>
                          <a:latin typeface="Courier New" pitchFamily="49" charset="0"/>
                          <a:cs typeface="Courier New" pitchFamily="49" charset="0"/>
                        </a:rPr>
                        <a:t>env</a:t>
                      </a:r>
                      <a:r>
                        <a:rPr kumimoji="0" lang="en-US" sz="1600" b="0" i="0" u="none" strike="noStrike" cap="none" normalizeH="0" baseline="0" dirty="0">
                          <a:ln>
                            <a:noFill/>
                          </a:ln>
                          <a:solidFill>
                            <a:srgbClr val="3333CC"/>
                          </a:solidFill>
                          <a:effectLst/>
                          <a:latin typeface="Courier New" pitchFamily="49" charset="0"/>
                          <a:cs typeface="Courier New" pitchFamily="49" charset="0"/>
                        </a:rPr>
                        <a:t>[</a:t>
                      </a:r>
                      <a:r>
                        <a:rPr kumimoji="0" lang="en-US" sz="1600" b="0" i="0" u="none" strike="noStrike" cap="none" normalizeH="0" baseline="0" dirty="0" err="1">
                          <a:ln>
                            <a:noFill/>
                          </a:ln>
                          <a:solidFill>
                            <a:srgbClr val="3333CC"/>
                          </a:solidFill>
                          <a:effectLst/>
                          <a:latin typeface="Courier New" pitchFamily="49" charset="0"/>
                          <a:cs typeface="Courier New" pitchFamily="49" charset="0"/>
                        </a:rPr>
                        <a:t>curThread</a:t>
                      </a:r>
                      <a:r>
                        <a:rPr kumimoji="0" lang="en-US" sz="1600" b="0" i="0" u="none" strike="noStrike" cap="none" normalizeH="0" baseline="0" dirty="0">
                          <a:ln>
                            <a:noFill/>
                          </a:ln>
                          <a:solidFill>
                            <a:srgbClr val="3333CC"/>
                          </a:solidFill>
                          <a:effectLst/>
                          <a:latin typeface="Courier New" pitchFamily="49" charset="0"/>
                          <a:cs typeface="Courier New" pitchFamily="49" charset="0"/>
                        </a:rPr>
                        <a:t>],5);</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a:t>
                      </a:r>
                    </a:p>
                    <a:p>
                      <a:pPr marL="0" marR="0" lvl="0" indent="0" algn="l" defTabSz="457200" rtl="0" eaLnBrk="0" fontAlgn="base" latinLnBrk="0" hangingPunct="0">
                        <a:lnSpc>
                          <a:spcPct val="46000"/>
                        </a:lnSpc>
                        <a:spcBef>
                          <a:spcPts val="4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L="90000" marR="90000" marT="898343"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341" name="Line 5"/>
          <p:cNvSpPr>
            <a:spLocks noChangeShapeType="1"/>
          </p:cNvSpPr>
          <p:nvPr/>
        </p:nvSpPr>
        <p:spPr bwMode="auto">
          <a:xfrm flipV="1">
            <a:off x="3851920" y="2708920"/>
            <a:ext cx="1006475" cy="1106487"/>
          </a:xfrm>
          <a:prstGeom prst="line">
            <a:avLst/>
          </a:prstGeom>
          <a:noFill/>
          <a:ln w="9360">
            <a:solidFill>
              <a:srgbClr val="000000"/>
            </a:solidFill>
            <a:miter lim="800000"/>
            <a:headEnd/>
            <a:tailEnd type="triangle" w="med" len="med"/>
          </a:ln>
          <a:effectLst/>
        </p:spPr>
        <p:txBody>
          <a:bodyPr/>
          <a:lstStyle/>
          <a:p>
            <a:endParaRPr lang="en-US"/>
          </a:p>
        </p:txBody>
      </p:sp>
      <p:sp>
        <p:nvSpPr>
          <p:cNvPr id="14342" name="Freeform 6"/>
          <p:cNvSpPr>
            <a:spLocks/>
          </p:cNvSpPr>
          <p:nvPr/>
        </p:nvSpPr>
        <p:spPr bwMode="auto">
          <a:xfrm>
            <a:off x="323528" y="3006973"/>
            <a:ext cx="274638" cy="854075"/>
          </a:xfrm>
          <a:custGeom>
            <a:avLst/>
            <a:gdLst/>
            <a:ahLst/>
            <a:cxnLst>
              <a:cxn ang="0">
                <a:pos x="224" y="0"/>
              </a:cxn>
              <a:cxn ang="0">
                <a:pos x="32" y="96"/>
              </a:cxn>
              <a:cxn ang="0">
                <a:pos x="32" y="384"/>
              </a:cxn>
              <a:cxn ang="0">
                <a:pos x="80" y="528"/>
              </a:cxn>
              <a:cxn ang="0">
                <a:pos x="224" y="576"/>
              </a:cxn>
            </a:cxnLst>
            <a:rect l="0" t="0" r="r" b="b"/>
            <a:pathLst>
              <a:path w="224" h="576">
                <a:moveTo>
                  <a:pt x="224" y="0"/>
                </a:moveTo>
                <a:cubicBezTo>
                  <a:pt x="144" y="16"/>
                  <a:pt x="64" y="32"/>
                  <a:pt x="32" y="96"/>
                </a:cubicBezTo>
                <a:cubicBezTo>
                  <a:pt x="0" y="160"/>
                  <a:pt x="24" y="312"/>
                  <a:pt x="32" y="384"/>
                </a:cubicBezTo>
                <a:cubicBezTo>
                  <a:pt x="40" y="456"/>
                  <a:pt x="48" y="496"/>
                  <a:pt x="80" y="528"/>
                </a:cubicBezTo>
                <a:cubicBezTo>
                  <a:pt x="112" y="560"/>
                  <a:pt x="200" y="568"/>
                  <a:pt x="224" y="576"/>
                </a:cubicBezTo>
              </a:path>
            </a:pathLst>
          </a:custGeom>
          <a:noFill/>
          <a:ln w="9360">
            <a:solidFill>
              <a:srgbClr val="000000"/>
            </a:solidFill>
            <a:round/>
            <a:headEnd/>
            <a:tailEnd type="triangle" w="med" len="med"/>
          </a:ln>
          <a:effectLst/>
        </p:spPr>
        <p:txBody>
          <a:bodyPr wrap="none" anchor="ctr"/>
          <a:lstStyle/>
          <a:p>
            <a:endParaRPr lang="en-US"/>
          </a:p>
        </p:txBody>
      </p:sp>
      <p:sp>
        <p:nvSpPr>
          <p:cNvPr id="7" name="כותרת 6"/>
          <p:cNvSpPr>
            <a:spLocks noGrp="1"/>
          </p:cNvSpPr>
          <p:nvPr>
            <p:ph type="title"/>
          </p:nvPr>
        </p:nvSpPr>
        <p:spPr/>
        <p:txBody>
          <a:bodyPr/>
          <a:lstStyle/>
          <a:p>
            <a:r>
              <a:rPr lang="en-US" dirty="0"/>
              <a:t>The Switch</a:t>
            </a:r>
          </a:p>
        </p:txBody>
      </p:sp>
      <p:sp>
        <p:nvSpPr>
          <p:cNvPr id="9" name="מציין מיקום של מספר שקופית 8"/>
          <p:cNvSpPr>
            <a:spLocks noGrp="1"/>
          </p:cNvSpPr>
          <p:nvPr>
            <p:ph type="sldNum" sz="quarter" idx="12"/>
          </p:nvPr>
        </p:nvSpPr>
        <p:spPr/>
        <p:txBody>
          <a:bodyPr/>
          <a:lstStyle/>
          <a:p>
            <a:fld id="{4A5D2AEC-59A3-443A-ADEB-ECFFD6118D61}" type="slidenum">
              <a:rPr lang="en-US" smtClean="0"/>
              <a:pPr/>
              <a:t>44</a:t>
            </a:fld>
            <a:endParaRPr lang="en-US"/>
          </a:p>
        </p:txBody>
      </p:sp>
      <p:cxnSp>
        <p:nvCxnSpPr>
          <p:cNvPr id="3" name="מחבר חץ ישר 2"/>
          <p:cNvCxnSpPr/>
          <p:nvPr/>
        </p:nvCxnSpPr>
        <p:spPr>
          <a:xfrm flipH="1" flipV="1">
            <a:off x="2843808" y="3262163"/>
            <a:ext cx="2014587" cy="598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Exam Question</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t>45</a:t>
            </a:fld>
            <a:endParaRPr lang="he-IL"/>
          </a:p>
        </p:txBody>
      </p:sp>
      <p:sp>
        <p:nvSpPr>
          <p:cNvPr id="4" name="מציין מיקום תוכן 3"/>
          <p:cNvSpPr>
            <a:spLocks noGrp="1"/>
          </p:cNvSpPr>
          <p:nvPr>
            <p:ph sz="quarter" idx="1"/>
          </p:nvPr>
        </p:nvSpPr>
        <p:spPr/>
        <p:txBody>
          <a:bodyPr/>
          <a:lstStyle/>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980728"/>
            <a:ext cx="7042582" cy="537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אליפסה 5"/>
          <p:cNvSpPr/>
          <p:nvPr/>
        </p:nvSpPr>
        <p:spPr>
          <a:xfrm>
            <a:off x="7225410" y="5794378"/>
            <a:ext cx="288032" cy="288032"/>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9512" y="6359560"/>
            <a:ext cx="7776864" cy="369332"/>
          </a:xfrm>
          <a:prstGeom prst="rect">
            <a:avLst/>
          </a:prstGeom>
          <a:noFill/>
        </p:spPr>
        <p:txBody>
          <a:bodyPr wrap="square" rtlCol="0">
            <a:spAutoFit/>
          </a:bodyPr>
          <a:lstStyle/>
          <a:p>
            <a:pPr algn="l" rtl="0"/>
            <a:r>
              <a:rPr lang="en-US" dirty="0">
                <a:solidFill>
                  <a:schemeClr val="bg1"/>
                </a:solidFill>
              </a:rPr>
              <a:t>Taken from: http://www4.huji.ac.il/exams/67808_2012_2_2_1.pdf</a:t>
            </a:r>
          </a:p>
        </p:txBody>
      </p:sp>
    </p:spTree>
    <p:extLst>
      <p:ext uri="{BB962C8B-B14F-4D97-AF65-F5344CB8AC3E}">
        <p14:creationId xmlns:p14="http://schemas.microsoft.com/office/powerpoint/2010/main" val="373086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ציין מיקום של מספר שקופית 8"/>
          <p:cNvSpPr>
            <a:spLocks noGrp="1"/>
          </p:cNvSpPr>
          <p:nvPr>
            <p:ph type="sldNum" sz="quarter" idx="12"/>
          </p:nvPr>
        </p:nvSpPr>
        <p:spPr/>
        <p:txBody>
          <a:bodyPr/>
          <a:lstStyle/>
          <a:p>
            <a:fld id="{4A5D2AEC-59A3-443A-ADEB-ECFFD6118D61}" type="slidenum">
              <a:rPr lang="en-US" smtClean="0"/>
              <a:pPr/>
              <a:t>46</a:t>
            </a:fld>
            <a:endParaRPr lang="en-US"/>
          </a:p>
        </p:txBody>
      </p:sp>
      <p:sp>
        <p:nvSpPr>
          <p:cNvPr id="7" name="כותרת 6"/>
          <p:cNvSpPr>
            <a:spLocks noGrp="1"/>
          </p:cNvSpPr>
          <p:nvPr>
            <p:ph type="ctrTitle"/>
          </p:nvPr>
        </p:nvSpPr>
        <p:spPr/>
        <p:txBody>
          <a:bodyPr/>
          <a:lstStyle/>
          <a:p>
            <a:r>
              <a:rPr lang="en-US" dirty="0"/>
              <a:t>Kernel Level Threads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p:cNvSpPr>
            <a:spLocks noGrp="1"/>
          </p:cNvSpPr>
          <p:nvPr>
            <p:ph type="title"/>
          </p:nvPr>
        </p:nvSpPr>
        <p:spPr/>
        <p:txBody>
          <a:bodyPr/>
          <a:lstStyle/>
          <a:p>
            <a:r>
              <a:rPr lang="en-US" dirty="0"/>
              <a:t>Kernel Level Threads</a:t>
            </a:r>
          </a:p>
        </p:txBody>
      </p:sp>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47</a:t>
            </a:fld>
            <a:endParaRPr lang="en-US"/>
          </a:p>
        </p:txBody>
      </p:sp>
      <p:sp>
        <p:nvSpPr>
          <p:cNvPr id="7" name="מציין מיקום תוכן 6"/>
          <p:cNvSpPr>
            <a:spLocks noGrp="1"/>
          </p:cNvSpPr>
          <p:nvPr>
            <p:ph sz="quarter" idx="1"/>
          </p:nvPr>
        </p:nvSpPr>
        <p:spPr/>
        <p:txBody>
          <a:bodyPr>
            <a:normAutofit/>
          </a:bodyPr>
          <a:lstStyle/>
          <a:p>
            <a:pPr algn="just">
              <a:buFont typeface="Arial" pitchFamily="34" charset="0"/>
              <a:buChar char="•"/>
            </a:pPr>
            <a:r>
              <a:rPr lang="en-US" dirty="0"/>
              <a:t>The kernel has a threads table that keeps track of all the threads</a:t>
            </a:r>
          </a:p>
          <a:p>
            <a:pPr algn="just">
              <a:buFont typeface="Arial" pitchFamily="34" charset="0"/>
              <a:buChar char="•"/>
            </a:pPr>
            <a:r>
              <a:rPr lang="en-US" dirty="0"/>
              <a:t>Scheduling is done according to the OS’s scheduling algorithm</a:t>
            </a:r>
          </a:p>
          <a:p>
            <a:pPr algn="just">
              <a:buFont typeface="Arial" pitchFamily="34" charset="0"/>
              <a:buChar char="•"/>
            </a:pPr>
            <a:r>
              <a:rPr lang="en-US" dirty="0"/>
              <a:t>If one thread is blocked, the rest can keep on running.</a:t>
            </a:r>
          </a:p>
          <a:p>
            <a:pPr algn="just">
              <a:buFont typeface="Arial" pitchFamily="34" charset="0"/>
              <a:buChar char="•"/>
            </a:pPr>
            <a:r>
              <a:rPr lang="en-US" dirty="0"/>
              <a:t>Switching between kernel-level threads is more expensive than user-level threads</a:t>
            </a:r>
          </a:p>
          <a:p>
            <a:pPr lvl="1" algn="just">
              <a:buFont typeface="Arial" pitchFamily="34" charset="0"/>
              <a:buChar char="•"/>
            </a:pPr>
            <a:r>
              <a:rPr lang="en-US" dirty="0"/>
              <a:t>Involve more steps than just saving some registers.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4"/>
          <p:cNvSpPr>
            <a:spLocks noGrp="1"/>
          </p:cNvSpPr>
          <p:nvPr>
            <p:ph type="title"/>
          </p:nvPr>
        </p:nvSpPr>
        <p:spPr/>
        <p:txBody>
          <a:bodyPr/>
          <a:lstStyle/>
          <a:p>
            <a:r>
              <a:rPr lang="en-US" dirty="0"/>
              <a:t>Kernel Level Threads</a:t>
            </a:r>
          </a:p>
        </p:txBody>
      </p:sp>
      <p:sp>
        <p:nvSpPr>
          <p:cNvPr id="10" name="מציין מיקום טקסט 9"/>
          <p:cNvSpPr>
            <a:spLocks noGrp="1"/>
          </p:cNvSpPr>
          <p:nvPr>
            <p:ph type="body" sz="half" idx="2"/>
          </p:nvPr>
        </p:nvSpPr>
        <p:spPr/>
        <p:txBody>
          <a:bodyPr/>
          <a:lstStyle/>
          <a:p>
            <a:pPr>
              <a:buFont typeface="Arial" pitchFamily="34" charset="0"/>
              <a:buChar char="•"/>
            </a:pPr>
            <a:r>
              <a:rPr lang="en-US" dirty="0"/>
              <a:t>Kernel level threads (lightweight processes)</a:t>
            </a:r>
          </a:p>
          <a:p>
            <a:pPr lvl="1">
              <a:buFont typeface="Arial" pitchFamily="34" charset="0"/>
              <a:buChar char="•"/>
            </a:pPr>
            <a:r>
              <a:rPr lang="en-US" dirty="0"/>
              <a:t>Thread management done by the kernel</a:t>
            </a:r>
          </a:p>
        </p:txBody>
      </p:sp>
      <p:pic>
        <p:nvPicPr>
          <p:cNvPr id="25" name="Picture 3"/>
          <p:cNvPicPr>
            <a:picLocks noChangeAspect="1" noChangeArrowheads="1"/>
          </p:cNvPicPr>
          <p:nvPr/>
        </p:nvPicPr>
        <p:blipFill>
          <a:blip r:embed="rId3"/>
          <a:stretch>
            <a:fillRect/>
          </a:stretch>
        </p:blipFill>
        <p:spPr bwMode="auto">
          <a:xfrm>
            <a:off x="3071802" y="1142984"/>
            <a:ext cx="5695949" cy="2796869"/>
          </a:xfrm>
          <a:prstGeom prst="rect">
            <a:avLst/>
          </a:prstGeom>
          <a:noFill/>
          <a:ln w="9525">
            <a:noFill/>
            <a:miter lim="800000"/>
            <a:headEnd/>
            <a:tailEnd/>
          </a:ln>
          <a:effectLst/>
        </p:spPr>
      </p:pic>
      <p:sp>
        <p:nvSpPr>
          <p:cNvPr id="27" name="מציין מיקום של מספר שקופית 26"/>
          <p:cNvSpPr>
            <a:spLocks noGrp="1"/>
          </p:cNvSpPr>
          <p:nvPr>
            <p:ph type="sldNum" sz="quarter" idx="12"/>
          </p:nvPr>
        </p:nvSpPr>
        <p:spPr/>
        <p:txBody>
          <a:bodyPr/>
          <a:lstStyle/>
          <a:p>
            <a:fld id="{4A5D2AEC-59A3-443A-ADEB-ECFFD6118D61}" type="slidenum">
              <a:rPr lang="en-US" smtClean="0"/>
              <a:pPr/>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5"/>
          <p:cNvSpPr>
            <a:spLocks noGrp="1"/>
          </p:cNvSpPr>
          <p:nvPr>
            <p:ph type="title"/>
          </p:nvPr>
        </p:nvSpPr>
        <p:spPr/>
        <p:txBody>
          <a:bodyPr/>
          <a:lstStyle/>
          <a:p>
            <a:r>
              <a:rPr lang="en-US" dirty="0"/>
              <a:t>Not to be confused with Kernel Threads</a:t>
            </a:r>
          </a:p>
        </p:txBody>
      </p:sp>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49</a:t>
            </a:fld>
            <a:endParaRPr lang="en-US"/>
          </a:p>
        </p:txBody>
      </p:sp>
      <p:sp>
        <p:nvSpPr>
          <p:cNvPr id="7" name="מציין מיקום תוכן 6"/>
          <p:cNvSpPr>
            <a:spLocks noGrp="1"/>
          </p:cNvSpPr>
          <p:nvPr>
            <p:ph sz="quarter" idx="1"/>
          </p:nvPr>
        </p:nvSpPr>
        <p:spPr/>
        <p:txBody>
          <a:bodyPr>
            <a:normAutofit/>
          </a:bodyPr>
          <a:lstStyle/>
          <a:p>
            <a:pPr algn="just">
              <a:buFont typeface="Arial" pitchFamily="34" charset="0"/>
              <a:buChar char="•"/>
            </a:pPr>
            <a:endParaRPr lang="en-US" dirty="0"/>
          </a:p>
          <a:p>
            <a:pPr algn="just">
              <a:buFont typeface="Arial" pitchFamily="34" charset="0"/>
              <a:buChar char="•"/>
            </a:pPr>
            <a:r>
              <a:rPr lang="en-US" dirty="0"/>
              <a:t>Kernel threads are threads of the kernel running kernel code in kernel mode</a:t>
            </a:r>
          </a:p>
          <a:p>
            <a:pPr algn="just">
              <a:buFont typeface="Arial" pitchFamily="34" charset="0"/>
              <a:buChar char="•"/>
            </a:pPr>
            <a:endParaRPr lang="en-US" dirty="0"/>
          </a:p>
          <a:p>
            <a:pPr algn="just">
              <a:buFont typeface="Arial" pitchFamily="34" charset="0"/>
              <a:buChar char="•"/>
            </a:pPr>
            <a:r>
              <a:rPr lang="en-US" dirty="0"/>
              <a:t>Often called kernel daemons</a:t>
            </a:r>
          </a:p>
          <a:p>
            <a:pPr algn="just">
              <a:buFont typeface="Arial" pitchFamily="34" charset="0"/>
              <a:buChar char="•"/>
            </a:pPr>
            <a:endParaRPr lang="en-US" dirty="0"/>
          </a:p>
          <a:p>
            <a:pPr algn="just">
              <a:buFont typeface="Arial" pitchFamily="34" charset="0"/>
              <a:buChar char="•"/>
            </a:pPr>
            <a:r>
              <a:rPr lang="en-US" dirty="0"/>
              <a:t>They are used to perform some tasks of the kerel in parallel to other processes (and in parallel to the kernel itself)</a:t>
            </a:r>
          </a:p>
        </p:txBody>
      </p:sp>
    </p:spTree>
    <p:extLst>
      <p:ext uri="{BB962C8B-B14F-4D97-AF65-F5344CB8AC3E}">
        <p14:creationId xmlns:p14="http://schemas.microsoft.com/office/powerpoint/2010/main" val="15691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כותרת 9"/>
          <p:cNvSpPr>
            <a:spLocks noGrp="1"/>
          </p:cNvSpPr>
          <p:nvPr>
            <p:ph type="title"/>
          </p:nvPr>
        </p:nvSpPr>
        <p:spPr/>
        <p:txBody>
          <a:bodyPr/>
          <a:lstStyle/>
          <a:p>
            <a:pPr rtl="0"/>
            <a:r>
              <a:rPr lang="en-US" dirty="0"/>
              <a:t>Some Definitions</a:t>
            </a:r>
          </a:p>
        </p:txBody>
      </p:sp>
      <p:sp>
        <p:nvSpPr>
          <p:cNvPr id="8" name="מציין מיקום של מספר שקופית 7"/>
          <p:cNvSpPr>
            <a:spLocks noGrp="1"/>
          </p:cNvSpPr>
          <p:nvPr>
            <p:ph type="sldNum" sz="quarter" idx="12"/>
          </p:nvPr>
        </p:nvSpPr>
        <p:spPr/>
        <p:txBody>
          <a:bodyPr/>
          <a:lstStyle/>
          <a:p>
            <a:fld id="{C43106FE-B5C1-4178-9D59-A2AB4339CB1E}" type="slidenum">
              <a:rPr lang="he-IL" smtClean="0"/>
              <a:pPr/>
              <a:t>5</a:t>
            </a:fld>
            <a:endParaRPr lang="he-IL"/>
          </a:p>
        </p:txBody>
      </p:sp>
      <p:sp>
        <p:nvSpPr>
          <p:cNvPr id="9" name="מציין מיקום תוכן 8"/>
          <p:cNvSpPr>
            <a:spLocks noGrp="1"/>
          </p:cNvSpPr>
          <p:nvPr>
            <p:ph sz="quarter" idx="1"/>
          </p:nvPr>
        </p:nvSpPr>
        <p:spPr/>
        <p:txBody>
          <a:bodyPr/>
          <a:lstStyle/>
          <a:p>
            <a:pPr algn="just" rtl="0">
              <a:lnSpc>
                <a:spcPct val="90000"/>
              </a:lnSpc>
              <a:spcBef>
                <a:spcPts val="1200"/>
              </a:spcBef>
              <a:buFont typeface="Arial" charset="0"/>
              <a:buChar char="•"/>
              <a:defRPr/>
            </a:pPr>
            <a:r>
              <a:rPr lang="en-US" dirty="0">
                <a:cs typeface="Garamond"/>
              </a:rPr>
              <a:t>A </a:t>
            </a:r>
            <a:r>
              <a:rPr lang="en-US" dirty="0">
                <a:solidFill>
                  <a:schemeClr val="accent3"/>
                </a:solidFill>
                <a:cs typeface="Garamond"/>
              </a:rPr>
              <a:t>process</a:t>
            </a:r>
            <a:r>
              <a:rPr lang="en-US" dirty="0">
                <a:cs typeface="Garamond"/>
              </a:rPr>
              <a:t> is an executing </a:t>
            </a:r>
            <a:r>
              <a:rPr lang="en-US" dirty="0">
                <a:solidFill>
                  <a:schemeClr val="accent1"/>
                </a:solidFill>
                <a:cs typeface="Garamond"/>
              </a:rPr>
              <a:t>instance</a:t>
            </a:r>
            <a:r>
              <a:rPr lang="en-US" dirty="0">
                <a:cs typeface="Garamond"/>
              </a:rPr>
              <a:t> of a program. An </a:t>
            </a:r>
            <a:r>
              <a:rPr lang="en-US" dirty="0">
                <a:solidFill>
                  <a:schemeClr val="accent1"/>
                </a:solidFill>
                <a:cs typeface="Garamond"/>
              </a:rPr>
              <a:t>active process </a:t>
            </a:r>
            <a:r>
              <a:rPr lang="en-US" dirty="0">
                <a:cs typeface="Garamond"/>
              </a:rPr>
              <a:t>is a process that is currently advancing in the CPU (while other processes are waiting in memory for their turns to use the CPU). </a:t>
            </a:r>
          </a:p>
          <a:p>
            <a:pPr algn="just" rtl="0">
              <a:lnSpc>
                <a:spcPct val="90000"/>
              </a:lnSpc>
              <a:spcBef>
                <a:spcPts val="1200"/>
              </a:spcBef>
              <a:buFont typeface="Arial" charset="0"/>
              <a:buChar char="•"/>
              <a:defRPr/>
            </a:pPr>
            <a:r>
              <a:rPr lang="en-US" dirty="0">
                <a:cs typeface="Garamond"/>
              </a:rPr>
              <a:t>The execution of a process can be interrupted by an </a:t>
            </a:r>
            <a:r>
              <a:rPr lang="en-US" dirty="0">
                <a:solidFill>
                  <a:schemeClr val="accent3"/>
                </a:solidFill>
                <a:cs typeface="Garamond"/>
              </a:rPr>
              <a:t>interrupt</a:t>
            </a:r>
            <a:r>
              <a:rPr lang="en-US" dirty="0">
                <a:cs typeface="Garamond"/>
              </a:rPr>
              <a:t>. </a:t>
            </a:r>
          </a:p>
          <a:p>
            <a:pPr algn="just" rtl="0">
              <a:lnSpc>
                <a:spcPct val="90000"/>
              </a:lnSpc>
              <a:spcBef>
                <a:spcPts val="900"/>
              </a:spcBef>
              <a:buFont typeface="Arial" charset="0"/>
              <a:buChar char="•"/>
              <a:defRPr/>
            </a:pPr>
            <a:r>
              <a:rPr lang="en-US" dirty="0">
                <a:cs typeface="Garamond"/>
              </a:rPr>
              <a:t>An </a:t>
            </a:r>
            <a:r>
              <a:rPr lang="en-US" dirty="0">
                <a:solidFill>
                  <a:schemeClr val="accent3"/>
                </a:solidFill>
              </a:rPr>
              <a:t>interrupt</a:t>
            </a:r>
            <a:r>
              <a:rPr lang="en-US" dirty="0">
                <a:cs typeface="Garamond"/>
              </a:rPr>
              <a:t> is a </a:t>
            </a:r>
            <a:r>
              <a:rPr lang="en-US" dirty="0">
                <a:solidFill>
                  <a:schemeClr val="accent1"/>
                </a:solidFill>
                <a:cs typeface="Garamond"/>
              </a:rPr>
              <a:t>notification to the operating system </a:t>
            </a:r>
            <a:r>
              <a:rPr lang="en-US" dirty="0">
                <a:cs typeface="Garamond"/>
              </a:rPr>
              <a:t>that an event has occurred, which results in changes in the sequence of instructions that is executed by the CPU. </a:t>
            </a:r>
          </a:p>
        </p:txBody>
      </p:sp>
    </p:spTree>
    <p:extLst>
      <p:ext uri="{BB962C8B-B14F-4D97-AF65-F5344CB8AC3E}">
        <p14:creationId xmlns:p14="http://schemas.microsoft.com/office/powerpoint/2010/main" val="378142290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50</a:t>
            </a:fld>
            <a:endParaRPr lang="en-US"/>
          </a:p>
        </p:txBody>
      </p:sp>
      <p:sp>
        <p:nvSpPr>
          <p:cNvPr id="6" name="כותרת 5"/>
          <p:cNvSpPr>
            <a:spLocks noGrp="1"/>
          </p:cNvSpPr>
          <p:nvPr>
            <p:ph type="ctrTitle"/>
          </p:nvPr>
        </p:nvSpPr>
        <p:spPr/>
        <p:txBody>
          <a:bodyPr/>
          <a:lstStyle/>
          <a:p>
            <a:r>
              <a:rPr lang="en-US" dirty="0"/>
              <a:t>User Level vs. Kernel Level Threads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p:cNvSpPr>
            <a:spLocks noGrp="1"/>
          </p:cNvSpPr>
          <p:nvPr>
            <p:ph type="body" idx="1"/>
          </p:nvPr>
        </p:nvSpPr>
        <p:spPr/>
        <p:txBody>
          <a:bodyPr/>
          <a:lstStyle/>
          <a:p>
            <a:r>
              <a:t>User Level Threads</a:t>
            </a:r>
            <a:endParaRPr lang="en-US" dirty="0"/>
          </a:p>
        </p:txBody>
      </p:sp>
      <p:sp>
        <p:nvSpPr>
          <p:cNvPr id="8" name="מציין מיקום טקסט 7"/>
          <p:cNvSpPr>
            <a:spLocks noGrp="1"/>
          </p:cNvSpPr>
          <p:nvPr>
            <p:ph type="body" sz="half" idx="3"/>
          </p:nvPr>
        </p:nvSpPr>
        <p:spPr/>
        <p:txBody>
          <a:bodyPr/>
          <a:lstStyle/>
          <a:p>
            <a:r>
              <a:rPr lang="en-US" dirty="0"/>
              <a:t>Kernel Level Threads</a:t>
            </a:r>
          </a:p>
        </p:txBody>
      </p:sp>
      <p:sp>
        <p:nvSpPr>
          <p:cNvPr id="7" name="מציין מיקום תוכן 6"/>
          <p:cNvSpPr>
            <a:spLocks noGrp="1"/>
          </p:cNvSpPr>
          <p:nvPr>
            <p:ph sz="quarter" idx="2"/>
          </p:nvPr>
        </p:nvSpPr>
        <p:spPr/>
        <p:txBody>
          <a:bodyPr/>
          <a:lstStyle/>
          <a:p>
            <a:pPr>
              <a:buFont typeface="Arial" pitchFamily="34" charset="0"/>
              <a:buChar char="•"/>
            </a:pPr>
            <a:r>
              <a:rPr lang="en-US" dirty="0"/>
              <a:t>Switching between threads is cheaper</a:t>
            </a:r>
          </a:p>
          <a:p>
            <a:pPr>
              <a:buFont typeface="Arial" pitchFamily="34" charset="0"/>
              <a:buChar char="•"/>
            </a:pPr>
            <a:r>
              <a:rPr lang="en-US" dirty="0"/>
              <a:t>Often don’t need to worry about concurrent access to data structures</a:t>
            </a:r>
          </a:p>
          <a:p>
            <a:pPr>
              <a:buFont typeface="Arial" pitchFamily="34" charset="0"/>
              <a:buChar char="•"/>
            </a:pPr>
            <a:r>
              <a:rPr lang="en-US" dirty="0"/>
              <a:t>Scheduling can be application-specific</a:t>
            </a:r>
          </a:p>
        </p:txBody>
      </p:sp>
      <p:sp>
        <p:nvSpPr>
          <p:cNvPr id="9" name="מציין מיקום תוכן 8"/>
          <p:cNvSpPr>
            <a:spLocks noGrp="1"/>
          </p:cNvSpPr>
          <p:nvPr>
            <p:ph sz="quarter" idx="4"/>
          </p:nvPr>
        </p:nvSpPr>
        <p:spPr/>
        <p:txBody>
          <a:bodyPr>
            <a:normAutofit lnSpcReduction="10000"/>
          </a:bodyPr>
          <a:lstStyle/>
          <a:p>
            <a:pPr>
              <a:buFont typeface="Arial" pitchFamily="34" charset="0"/>
              <a:buChar char="•"/>
            </a:pPr>
            <a:r>
              <a:rPr lang="en-US" dirty="0"/>
              <a:t>Blocking is done on a thread level</a:t>
            </a:r>
          </a:p>
          <a:p>
            <a:pPr>
              <a:buFont typeface="Arial" pitchFamily="34" charset="0"/>
              <a:buChar char="•"/>
            </a:pPr>
            <a:r>
              <a:rPr lang="en-US" dirty="0"/>
              <a:t>Multiple threads can possibly be executed on different processors</a:t>
            </a:r>
          </a:p>
          <a:p>
            <a:pPr>
              <a:buFont typeface="Arial" pitchFamily="34" charset="0"/>
              <a:buChar char="•"/>
            </a:pPr>
            <a:r>
              <a:rPr lang="en-US" dirty="0"/>
              <a:t>Scheduler can make intelligent decisions amongst threads and processes</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51</a:t>
            </a:fld>
            <a:endParaRPr lang="en-US"/>
          </a:p>
        </p:txBody>
      </p:sp>
      <p:sp>
        <p:nvSpPr>
          <p:cNvPr id="5" name="כותרת 4"/>
          <p:cNvSpPr>
            <a:spLocks noGrp="1"/>
          </p:cNvSpPr>
          <p:nvPr>
            <p:ph type="title"/>
          </p:nvPr>
        </p:nvSpPr>
        <p:spPr/>
        <p:txBody>
          <a:bodyPr/>
          <a:lstStyle/>
          <a:p>
            <a:r>
              <a:rPr lang="en-US" dirty="0"/>
              <a:t>Advantages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טקסט 1"/>
          <p:cNvSpPr>
            <a:spLocks noGrp="1"/>
          </p:cNvSpPr>
          <p:nvPr>
            <p:ph type="body" idx="1"/>
          </p:nvPr>
        </p:nvSpPr>
        <p:spPr/>
        <p:txBody>
          <a:bodyPr/>
          <a:lstStyle/>
          <a:p>
            <a:r>
              <a:t>User Level Threads</a:t>
            </a:r>
            <a:endParaRPr lang="en-US" dirty="0"/>
          </a:p>
        </p:txBody>
      </p:sp>
      <p:sp>
        <p:nvSpPr>
          <p:cNvPr id="3" name="מציין מיקום טקסט 2"/>
          <p:cNvSpPr>
            <a:spLocks noGrp="1"/>
          </p:cNvSpPr>
          <p:nvPr>
            <p:ph type="body" sz="half" idx="3"/>
          </p:nvPr>
        </p:nvSpPr>
        <p:spPr/>
        <p:txBody>
          <a:bodyPr/>
          <a:lstStyle/>
          <a:p>
            <a:r>
              <a:rPr lang="en-US" dirty="0"/>
              <a:t>Kernel Level Threads</a:t>
            </a:r>
          </a:p>
        </p:txBody>
      </p:sp>
      <p:sp>
        <p:nvSpPr>
          <p:cNvPr id="4" name="מציין מיקום תוכן 3"/>
          <p:cNvSpPr>
            <a:spLocks noGrp="1"/>
          </p:cNvSpPr>
          <p:nvPr>
            <p:ph sz="quarter" idx="2"/>
          </p:nvPr>
        </p:nvSpPr>
        <p:spPr/>
        <p:txBody>
          <a:bodyPr/>
          <a:lstStyle/>
          <a:p>
            <a:pPr>
              <a:buFont typeface="Arial" pitchFamily="34" charset="0"/>
              <a:buChar char="•"/>
            </a:pPr>
            <a:r>
              <a:rPr lang="en-US" dirty="0"/>
              <a:t>Can’t enjoy the benefits of a multi-core machine</a:t>
            </a:r>
          </a:p>
          <a:p>
            <a:pPr>
              <a:buFont typeface="Arial" pitchFamily="34" charset="0"/>
              <a:buChar char="•"/>
            </a:pPr>
            <a:r>
              <a:rPr lang="en-US" dirty="0"/>
              <a:t>One blocked thread blocks the entire process</a:t>
            </a:r>
          </a:p>
          <a:p>
            <a:pPr>
              <a:buFont typeface="Arial" pitchFamily="34" charset="0"/>
              <a:buChar char="•"/>
            </a:pPr>
            <a:r>
              <a:rPr lang="en-US" dirty="0"/>
              <a:t>Can suffer from poor OS scheduling</a:t>
            </a:r>
          </a:p>
        </p:txBody>
      </p:sp>
      <p:sp>
        <p:nvSpPr>
          <p:cNvPr id="5" name="מציין מיקום תוכן 4"/>
          <p:cNvSpPr>
            <a:spLocks noGrp="1"/>
          </p:cNvSpPr>
          <p:nvPr>
            <p:ph sz="quarter" idx="4"/>
          </p:nvPr>
        </p:nvSpPr>
        <p:spPr/>
        <p:txBody>
          <a:bodyPr/>
          <a:lstStyle/>
          <a:p>
            <a:pPr>
              <a:buFont typeface="Arial" pitchFamily="34" charset="0"/>
              <a:buChar char="•"/>
            </a:pPr>
            <a:r>
              <a:rPr lang="en-US" dirty="0"/>
              <a:t>Greater cost for switch between threads</a:t>
            </a:r>
          </a:p>
          <a:p>
            <a:pPr>
              <a:buFont typeface="Arial" pitchFamily="34" charset="0"/>
              <a:buChar char="•"/>
            </a:pPr>
            <a:r>
              <a:rPr lang="en-US" dirty="0"/>
              <a:t>Need to pay more attention to shared resources</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52</a:t>
            </a:fld>
            <a:endParaRPr lang="en-US"/>
          </a:p>
        </p:txBody>
      </p:sp>
      <p:sp>
        <p:nvSpPr>
          <p:cNvPr id="7" name="כותרת 6"/>
          <p:cNvSpPr>
            <a:spLocks noGrp="1"/>
          </p:cNvSpPr>
          <p:nvPr>
            <p:ph type="title"/>
          </p:nvPr>
        </p:nvSpPr>
        <p:spPr/>
        <p:txBody>
          <a:bodyPr/>
          <a:lstStyle/>
          <a:p>
            <a:r>
              <a:rPr lang="en-US" dirty="0"/>
              <a:t>Disadvantages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a:t>Which is Better?</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53</a:t>
            </a:fld>
            <a:endParaRPr lang="en-US"/>
          </a:p>
        </p:txBody>
      </p:sp>
      <p:sp>
        <p:nvSpPr>
          <p:cNvPr id="9" name="מציין מיקום תוכן 8"/>
          <p:cNvSpPr>
            <a:spLocks noGrp="1"/>
          </p:cNvSpPr>
          <p:nvPr>
            <p:ph sz="quarter" idx="1"/>
          </p:nvPr>
        </p:nvSpPr>
        <p:spPr/>
        <p:txBody>
          <a:bodyPr/>
          <a:lstStyle/>
          <a:p>
            <a:pPr algn="just">
              <a:buFont typeface="Arial" pitchFamily="34" charset="0"/>
              <a:buChar char="•"/>
            </a:pPr>
            <a:r>
              <a:rPr lang="en-US" dirty="0"/>
              <a:t>When choosing the implementation, one must consider the specifications and needs of the application.</a:t>
            </a:r>
          </a:p>
          <a:p>
            <a:pPr algn="just">
              <a:buFont typeface="Arial" pitchFamily="34" charset="0"/>
              <a:buChar char="•"/>
            </a:pPr>
            <a:r>
              <a:rPr lang="en-US" dirty="0"/>
              <a:t>For an application that switches between threads often, user level threads may be better.</a:t>
            </a:r>
          </a:p>
          <a:p>
            <a:pPr algn="just">
              <a:buFont typeface="Arial" pitchFamily="34" charset="0"/>
              <a:buChar char="•"/>
            </a:pPr>
            <a:r>
              <a:rPr lang="en-US" dirty="0"/>
              <a:t>For an application that has many threads, or many that are I/O bound, kernel threads may be better.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Exam Question</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t>54</a:t>
            </a:fld>
            <a:endParaRPr lang="he-IL"/>
          </a:p>
        </p:txBody>
      </p:sp>
      <p:sp>
        <p:nvSpPr>
          <p:cNvPr id="4" name="מציין מיקום תוכן 3"/>
          <p:cNvSpPr>
            <a:spLocks noGrp="1"/>
          </p:cNvSpPr>
          <p:nvPr>
            <p:ph sz="quarter" idx="1"/>
          </p:nvPr>
        </p:nvSpPr>
        <p:spPr/>
        <p:txBody>
          <a:bodyPr/>
          <a:lstStyle/>
          <a:p>
            <a:pPr algn="r" rtl="1"/>
            <a:r>
              <a:rPr lang="he-IL" dirty="0"/>
              <a:t>הבדל אחד בין תהליך לבין </a:t>
            </a:r>
            <a:r>
              <a:rPr lang="en-US" dirty="0"/>
              <a:t>kernel level thread</a:t>
            </a:r>
            <a:r>
              <a:rPr lang="he-IL" dirty="0"/>
              <a:t> הוא</a:t>
            </a:r>
          </a:p>
          <a:p>
            <a:pPr marL="731520" lvl="1" indent="-457200" algn="r" rtl="1">
              <a:buFont typeface="+mj-lt"/>
              <a:buAutoNum type="arabicPeriod"/>
            </a:pPr>
            <a:r>
              <a:rPr lang="he-IL" dirty="0"/>
              <a:t>עם ריבוי תהליכים ניתן לנצל ריבוי מעבדים, אבל </a:t>
            </a:r>
            <a:r>
              <a:rPr lang="en-US" dirty="0"/>
              <a:t>kernel level threads</a:t>
            </a:r>
            <a:r>
              <a:rPr lang="he-IL" dirty="0"/>
              <a:t> לא</a:t>
            </a:r>
          </a:p>
          <a:p>
            <a:pPr marL="731520" lvl="1" indent="-457200" algn="r" rtl="1">
              <a:buFont typeface="+mj-lt"/>
              <a:buAutoNum type="arabicPeriod"/>
            </a:pPr>
            <a:r>
              <a:rPr lang="he-IL" dirty="0"/>
              <a:t>עם </a:t>
            </a:r>
            <a:r>
              <a:rPr lang="en-US" dirty="0"/>
              <a:t>kernel level thread</a:t>
            </a:r>
            <a:r>
              <a:rPr lang="he-IL" dirty="0"/>
              <a:t> מונעים את הבעיה של חסימה כאשר אחד מבצע פעולת </a:t>
            </a:r>
            <a:r>
              <a:rPr lang="en-US" dirty="0"/>
              <a:t>I/O</a:t>
            </a:r>
            <a:r>
              <a:rPr lang="he-IL" dirty="0"/>
              <a:t>, אבל הבעיה קיימת כשמשתמשים בריבוי תהליכים</a:t>
            </a:r>
          </a:p>
          <a:p>
            <a:pPr marL="731520" lvl="1" indent="-457200" algn="r" rtl="1">
              <a:buFont typeface="+mj-lt"/>
              <a:buAutoNum type="arabicPeriod"/>
            </a:pPr>
            <a:r>
              <a:rPr lang="he-IL" dirty="0"/>
              <a:t>תהליכים זקוקים לתיווך של מערכת ההפעלה כדי לתקשר, ו-</a:t>
            </a:r>
            <a:r>
              <a:rPr lang="en-US" dirty="0"/>
              <a:t>kernel level threads</a:t>
            </a:r>
            <a:r>
              <a:rPr lang="he-IL" dirty="0"/>
              <a:t> לא</a:t>
            </a:r>
          </a:p>
          <a:p>
            <a:pPr marL="731520" lvl="1" indent="-457200" algn="r" rtl="1">
              <a:buFont typeface="+mj-lt"/>
              <a:buAutoNum type="arabicPeriod"/>
            </a:pPr>
            <a:r>
              <a:rPr lang="en-US" dirty="0"/>
              <a:t>Kernel threads </a:t>
            </a:r>
            <a:r>
              <a:rPr lang="he-IL" dirty="0"/>
              <a:t> מריצים רק קוד של מערכת ההפעלה, ואילו תהליכים יכולים להריץ קוד משתמש</a:t>
            </a:r>
            <a:endParaRPr lang="en-US" dirty="0"/>
          </a:p>
        </p:txBody>
      </p:sp>
      <p:sp>
        <p:nvSpPr>
          <p:cNvPr id="7" name="אליפסה 6"/>
          <p:cNvSpPr/>
          <p:nvPr/>
        </p:nvSpPr>
        <p:spPr>
          <a:xfrm>
            <a:off x="8244408" y="3284984"/>
            <a:ext cx="288032" cy="288032"/>
          </a:xfrm>
          <a:prstGeom prst="ellipse">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9512" y="6359560"/>
            <a:ext cx="7776864" cy="369332"/>
          </a:xfrm>
          <a:prstGeom prst="rect">
            <a:avLst/>
          </a:prstGeom>
          <a:noFill/>
        </p:spPr>
        <p:txBody>
          <a:bodyPr wrap="square" rtlCol="0">
            <a:spAutoFit/>
          </a:bodyPr>
          <a:lstStyle/>
          <a:p>
            <a:pPr algn="l" rtl="0"/>
            <a:r>
              <a:rPr lang="en-US" dirty="0">
                <a:solidFill>
                  <a:schemeClr val="bg1"/>
                </a:solidFill>
              </a:rPr>
              <a:t>Taken from: http://www.cs.huji.ac.il/course/2009/os/test-10a-ans.pdf</a:t>
            </a:r>
          </a:p>
        </p:txBody>
      </p:sp>
    </p:spTree>
    <p:extLst>
      <p:ext uri="{BB962C8B-B14F-4D97-AF65-F5344CB8AC3E}">
        <p14:creationId xmlns:p14="http://schemas.microsoft.com/office/powerpoint/2010/main" val="268465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sz="quarter" idx="12"/>
          </p:nvPr>
        </p:nvSpPr>
        <p:spPr/>
        <p:txBody>
          <a:bodyPr/>
          <a:lstStyle/>
          <a:p>
            <a:fld id="{4A5D2AEC-59A3-443A-ADEB-ECFFD6118D61}" type="slidenum">
              <a:rPr lang="en-US" smtClean="0"/>
              <a:pPr/>
              <a:t>55</a:t>
            </a:fld>
            <a:endParaRPr lang="en-US"/>
          </a:p>
        </p:txBody>
      </p:sp>
      <p:sp>
        <p:nvSpPr>
          <p:cNvPr id="6" name="כותרת 5"/>
          <p:cNvSpPr>
            <a:spLocks noGrp="1"/>
          </p:cNvSpPr>
          <p:nvPr>
            <p:ph type="ctrTitle"/>
          </p:nvPr>
        </p:nvSpPr>
        <p:spPr/>
        <p:txBody>
          <a:bodyPr/>
          <a:lstStyle/>
          <a:p>
            <a:r>
              <a:rPr lang="en-US" dirty="0"/>
              <a:t>Ex 2</a:t>
            </a:r>
          </a:p>
        </p:txBody>
      </p:sp>
    </p:spTree>
    <p:extLst>
      <p:ext uri="{BB962C8B-B14F-4D97-AF65-F5344CB8AC3E}">
        <p14:creationId xmlns:p14="http://schemas.microsoft.com/office/powerpoint/2010/main" val="1600203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a:t>Implement a User-Threads Library</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56</a:t>
            </a:fld>
            <a:endParaRPr lang="en-US"/>
          </a:p>
        </p:txBody>
      </p:sp>
      <p:sp>
        <p:nvSpPr>
          <p:cNvPr id="9" name="מציין מיקום תוכן 8"/>
          <p:cNvSpPr>
            <a:spLocks noGrp="1"/>
          </p:cNvSpPr>
          <p:nvPr>
            <p:ph sz="quarter" idx="1"/>
          </p:nvPr>
        </p:nvSpPr>
        <p:spPr/>
        <p:txBody>
          <a:bodyPr>
            <a:normAutofit fontScale="92500" lnSpcReduction="20000"/>
          </a:bodyPr>
          <a:lstStyle/>
          <a:p>
            <a:pPr>
              <a:buFont typeface="Arial" pitchFamily="34" charset="0"/>
              <a:buChar char="•"/>
            </a:pPr>
            <a:r>
              <a:rPr lang="en-US" dirty="0">
                <a:sym typeface="Arial"/>
              </a:rPr>
              <a:t>The library should provide thread manipulation functions:</a:t>
            </a:r>
          </a:p>
          <a:p>
            <a:pPr lvl="1" algn="just">
              <a:buFont typeface="Arial" pitchFamily="34" charset="0"/>
              <a:buChar char="•"/>
            </a:pPr>
            <a:r>
              <a:rPr lang="en-US" dirty="0" err="1">
                <a:sym typeface="Arial"/>
              </a:rPr>
              <a:t>Init</a:t>
            </a:r>
            <a:endParaRPr lang="en-US" dirty="0">
              <a:sym typeface="Arial"/>
            </a:endParaRPr>
          </a:p>
          <a:p>
            <a:pPr lvl="1" algn="just">
              <a:buFont typeface="Arial" pitchFamily="34" charset="0"/>
              <a:buChar char="•"/>
            </a:pPr>
            <a:r>
              <a:rPr lang="en-US" dirty="0">
                <a:sym typeface="Arial"/>
              </a:rPr>
              <a:t>Spawn</a:t>
            </a:r>
          </a:p>
          <a:p>
            <a:pPr lvl="1" algn="just">
              <a:buFont typeface="Arial" pitchFamily="34" charset="0"/>
              <a:buChar char="•"/>
            </a:pPr>
            <a:r>
              <a:rPr lang="en-US" dirty="0">
                <a:sym typeface="Arial"/>
              </a:rPr>
              <a:t>Terminate</a:t>
            </a:r>
          </a:p>
          <a:p>
            <a:pPr lvl="1" algn="just">
              <a:buFont typeface="Arial" pitchFamily="34" charset="0"/>
              <a:buChar char="•"/>
            </a:pPr>
            <a:r>
              <a:rPr lang="en-US" dirty="0">
                <a:sym typeface="Arial"/>
              </a:rPr>
              <a:t>Block</a:t>
            </a:r>
          </a:p>
          <a:p>
            <a:pPr lvl="1" algn="just">
              <a:buFont typeface="Arial" pitchFamily="34" charset="0"/>
              <a:buChar char="•"/>
            </a:pPr>
            <a:r>
              <a:rPr lang="en-US" dirty="0">
                <a:sym typeface="Arial"/>
              </a:rPr>
              <a:t>Resume</a:t>
            </a:r>
          </a:p>
          <a:p>
            <a:pPr lvl="1" algn="just">
              <a:buFont typeface="Arial" pitchFamily="34" charset="0"/>
              <a:buChar char="•"/>
            </a:pPr>
            <a:r>
              <a:rPr lang="en-US" dirty="0" err="1">
                <a:sym typeface="Arial"/>
              </a:rPr>
              <a:t>Mutex_lock</a:t>
            </a:r>
            <a:endParaRPr lang="en-US" dirty="0">
              <a:sym typeface="Arial"/>
            </a:endParaRPr>
          </a:p>
          <a:p>
            <a:pPr lvl="1" algn="just">
              <a:buFont typeface="Arial" pitchFamily="34" charset="0"/>
              <a:buChar char="•"/>
            </a:pPr>
            <a:r>
              <a:rPr lang="en-US" dirty="0" err="1">
                <a:sym typeface="Arial"/>
              </a:rPr>
              <a:t>Mutex_unlock</a:t>
            </a:r>
            <a:endParaRPr lang="en-US" dirty="0">
              <a:sym typeface="Arial"/>
            </a:endParaRPr>
          </a:p>
          <a:p>
            <a:pPr lvl="1" algn="just">
              <a:buFont typeface="Arial" pitchFamily="34" charset="0"/>
              <a:buChar char="•"/>
            </a:pPr>
            <a:endParaRPr lang="en-US" dirty="0">
              <a:sym typeface="Arial"/>
            </a:endParaRPr>
          </a:p>
          <a:p>
            <a:pPr algn="just">
              <a:buFont typeface="Arial" pitchFamily="34" charset="0"/>
              <a:buChar char="•"/>
            </a:pPr>
            <a:r>
              <a:rPr lang="en-US" dirty="0">
                <a:sym typeface="Arial"/>
              </a:rPr>
              <a:t>Library users can create their own threads and use the library functions to manipulate them.</a:t>
            </a:r>
          </a:p>
          <a:p>
            <a:pPr algn="just">
              <a:buFont typeface="Arial" pitchFamily="34" charset="0"/>
              <a:buChar char="•"/>
            </a:pPr>
            <a:r>
              <a:rPr lang="en-US" dirty="0">
                <a:sym typeface="Arial"/>
              </a:rPr>
              <a:t>The library is in charge of thread management and scheduling.</a:t>
            </a:r>
            <a:endParaRPr lang="en-US" dirty="0"/>
          </a:p>
        </p:txBody>
      </p:sp>
    </p:spTree>
    <p:extLst>
      <p:ext uri="{BB962C8B-B14F-4D97-AF65-F5344CB8AC3E}">
        <p14:creationId xmlns:p14="http://schemas.microsoft.com/office/powerpoint/2010/main" val="1234615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a:t>Thread States</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57</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sz="2400" b="1" dirty="0">
                <a:solidFill>
                  <a:srgbClr val="000000"/>
                </a:solidFill>
                <a:latin typeface="Arial"/>
                <a:ea typeface="Arial"/>
                <a:cs typeface="Arial"/>
                <a:sym typeface="Arial"/>
              </a:rPr>
              <a:t>RUNNING</a:t>
            </a:r>
            <a:r>
              <a:rPr lang="en-US" sz="2400" dirty="0">
                <a:solidFill>
                  <a:srgbClr val="000000"/>
                </a:solidFill>
                <a:latin typeface="Arial"/>
                <a:ea typeface="Arial"/>
                <a:cs typeface="Arial"/>
                <a:sym typeface="Arial"/>
              </a:rPr>
              <a:t> – The thread is the active thread.</a:t>
            </a:r>
          </a:p>
          <a:p>
            <a:pPr algn="just">
              <a:buFont typeface="Arial" pitchFamily="34" charset="0"/>
              <a:buChar char="•"/>
            </a:pPr>
            <a:endParaRPr lang="en-US" sz="2400" dirty="0">
              <a:solidFill>
                <a:srgbClr val="000000"/>
              </a:solidFill>
              <a:latin typeface="Arial"/>
              <a:ea typeface="Arial"/>
              <a:cs typeface="Arial"/>
              <a:sym typeface="Arial"/>
            </a:endParaRPr>
          </a:p>
          <a:p>
            <a:pPr algn="just">
              <a:buFont typeface="Arial" pitchFamily="34" charset="0"/>
              <a:buChar char="•"/>
            </a:pPr>
            <a:r>
              <a:rPr lang="en-US" sz="2400" b="1" dirty="0">
                <a:solidFill>
                  <a:srgbClr val="000000"/>
                </a:solidFill>
                <a:latin typeface="Arial"/>
                <a:ea typeface="Arial"/>
                <a:cs typeface="Arial"/>
                <a:sym typeface="Arial"/>
              </a:rPr>
              <a:t>READY</a:t>
            </a:r>
            <a:r>
              <a:rPr lang="en-US" sz="2400" dirty="0">
                <a:solidFill>
                  <a:srgbClr val="000000"/>
                </a:solidFill>
                <a:latin typeface="Arial"/>
                <a:ea typeface="Arial"/>
                <a:cs typeface="Arial"/>
                <a:sym typeface="Arial"/>
              </a:rPr>
              <a:t> – The thread is allowed to run, but another thread is currently active.</a:t>
            </a:r>
          </a:p>
          <a:p>
            <a:pPr algn="just">
              <a:buFont typeface="Arial" pitchFamily="34" charset="0"/>
              <a:buChar char="•"/>
            </a:pPr>
            <a:endParaRPr lang="en-US" sz="2400" dirty="0">
              <a:solidFill>
                <a:srgbClr val="000000"/>
              </a:solidFill>
              <a:latin typeface="Arial"/>
              <a:ea typeface="Arial"/>
              <a:cs typeface="Arial"/>
              <a:sym typeface="Arial"/>
            </a:endParaRPr>
          </a:p>
          <a:p>
            <a:pPr algn="just">
              <a:buFont typeface="Arial" pitchFamily="34" charset="0"/>
              <a:buChar char="•"/>
            </a:pPr>
            <a:r>
              <a:rPr lang="en-US" sz="2400" b="1" dirty="0">
                <a:solidFill>
                  <a:srgbClr val="000000"/>
                </a:solidFill>
                <a:latin typeface="Arial"/>
                <a:ea typeface="Arial"/>
                <a:cs typeface="Arial"/>
                <a:sym typeface="Arial"/>
              </a:rPr>
              <a:t>BLOCKED</a:t>
            </a:r>
            <a:r>
              <a:rPr lang="en-US" sz="2400" dirty="0">
                <a:solidFill>
                  <a:srgbClr val="000000"/>
                </a:solidFill>
                <a:latin typeface="Arial"/>
                <a:ea typeface="Arial"/>
                <a:cs typeface="Arial"/>
                <a:sym typeface="Arial"/>
              </a:rPr>
              <a:t> – The thread is not allowed to run.</a:t>
            </a:r>
          </a:p>
          <a:p>
            <a:pPr lvl="1" algn="just">
              <a:buFont typeface="Arial" pitchFamily="34" charset="0"/>
              <a:buChar char="•"/>
            </a:pPr>
            <a:r>
              <a:rPr lang="en-US" sz="2000" dirty="0">
                <a:solidFill>
                  <a:srgbClr val="000000"/>
                </a:solidFill>
                <a:latin typeface="Arial"/>
                <a:ea typeface="Arial"/>
                <a:cs typeface="Arial"/>
                <a:sym typeface="Arial"/>
              </a:rPr>
              <a:t>Becomes READY if user calls “resume” or if synced.</a:t>
            </a:r>
          </a:p>
        </p:txBody>
      </p:sp>
    </p:spTree>
    <p:extLst>
      <p:ext uri="{BB962C8B-B14F-4D97-AF65-F5344CB8AC3E}">
        <p14:creationId xmlns:p14="http://schemas.microsoft.com/office/powerpoint/2010/main" val="4061041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Thread States Diagram</a:t>
            </a:r>
          </a:p>
        </p:txBody>
      </p:sp>
      <p:sp>
        <p:nvSpPr>
          <p:cNvPr id="3" name="מציין מיקום של מספר שקופית 2"/>
          <p:cNvSpPr>
            <a:spLocks noGrp="1"/>
          </p:cNvSpPr>
          <p:nvPr>
            <p:ph type="sldNum" sz="quarter" idx="12"/>
          </p:nvPr>
        </p:nvSpPr>
        <p:spPr/>
        <p:txBody>
          <a:bodyPr/>
          <a:lstStyle/>
          <a:p>
            <a:fld id="{4A5D2AEC-59A3-443A-ADEB-ECFFD6118D61}" type="slidenum">
              <a:rPr lang="en-US" smtClean="0"/>
              <a:pPr/>
              <a:t>58</a:t>
            </a:fld>
            <a:endParaRPr lang="en-US"/>
          </a:p>
        </p:txBody>
      </p:sp>
      <p:grpSp>
        <p:nvGrpSpPr>
          <p:cNvPr id="4" name="קבוצה 3"/>
          <p:cNvGrpSpPr/>
          <p:nvPr/>
        </p:nvGrpSpPr>
        <p:grpSpPr>
          <a:xfrm>
            <a:off x="1249032" y="2551430"/>
            <a:ext cx="6707344" cy="2893794"/>
            <a:chOff x="2041120" y="2551430"/>
            <a:chExt cx="6707344" cy="2893794"/>
          </a:xfrm>
        </p:grpSpPr>
        <p:sp>
          <p:nvSpPr>
            <p:cNvPr id="6" name="אליפסה 5"/>
            <p:cNvSpPr/>
            <p:nvPr/>
          </p:nvSpPr>
          <p:spPr>
            <a:xfrm>
              <a:off x="5408033" y="3930098"/>
              <a:ext cx="1332129" cy="529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5"/>
            <p:cNvSpPr txBox="1"/>
            <p:nvPr/>
          </p:nvSpPr>
          <p:spPr>
            <a:xfrm>
              <a:off x="5474931" y="3966918"/>
              <a:ext cx="1532864" cy="494165"/>
            </a:xfrm>
            <a:prstGeom prst="rect">
              <a:avLst/>
            </a:prstGeom>
            <a:noFill/>
          </p:spPr>
          <p:txBody>
            <a:bodyPr wrap="square" rtlCol="0">
              <a:noAutofit/>
            </a:bodyPr>
            <a:lstStyle/>
            <a:p>
              <a:pPr marL="0" marR="0">
                <a:spcBef>
                  <a:spcPts val="0"/>
                </a:spcBef>
                <a:spcAft>
                  <a:spcPts val="0"/>
                </a:spcAft>
              </a:pPr>
              <a:r>
                <a:rPr lang="en-US" sz="2000" b="1" kern="1200" dirty="0">
                  <a:solidFill>
                    <a:srgbClr val="000000"/>
                  </a:solidFill>
                  <a:effectLst/>
                  <a:latin typeface="Cambria"/>
                  <a:ea typeface="MS Mincho"/>
                  <a:cs typeface="Arial"/>
                </a:rPr>
                <a:t>BLOCKED</a:t>
              </a:r>
              <a:endParaRPr lang="en-US" sz="2000" dirty="0">
                <a:effectLst/>
                <a:latin typeface="Times New Roman"/>
                <a:ea typeface="MS Mincho"/>
              </a:endParaRPr>
            </a:p>
          </p:txBody>
        </p:sp>
        <p:sp>
          <p:nvSpPr>
            <p:cNvPr id="8" name="אליפסה 7"/>
            <p:cNvSpPr/>
            <p:nvPr/>
          </p:nvSpPr>
          <p:spPr>
            <a:xfrm>
              <a:off x="2965796" y="3189063"/>
              <a:ext cx="1332129" cy="529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TextBox 9"/>
            <p:cNvSpPr txBox="1"/>
            <p:nvPr/>
          </p:nvSpPr>
          <p:spPr>
            <a:xfrm>
              <a:off x="3152501" y="3216575"/>
              <a:ext cx="1181691" cy="494165"/>
            </a:xfrm>
            <a:prstGeom prst="rect">
              <a:avLst/>
            </a:prstGeom>
            <a:noFill/>
          </p:spPr>
          <p:txBody>
            <a:bodyPr wrap="square" rtlCol="0">
              <a:noAutofit/>
            </a:bodyPr>
            <a:lstStyle/>
            <a:p>
              <a:pPr marL="0" marR="0">
                <a:spcBef>
                  <a:spcPts val="0"/>
                </a:spcBef>
                <a:spcAft>
                  <a:spcPts val="0"/>
                </a:spcAft>
              </a:pPr>
              <a:r>
                <a:rPr lang="en-US" sz="2000" b="1" kern="1200" dirty="0">
                  <a:solidFill>
                    <a:srgbClr val="000000"/>
                  </a:solidFill>
                  <a:effectLst/>
                  <a:latin typeface="Cambria"/>
                  <a:ea typeface="MS Mincho"/>
                  <a:cs typeface="Arial"/>
                </a:rPr>
                <a:t>READY</a:t>
              </a:r>
              <a:endParaRPr lang="en-US" sz="2000" dirty="0">
                <a:effectLst/>
                <a:latin typeface="Times New Roman"/>
                <a:ea typeface="MS Mincho"/>
              </a:endParaRPr>
            </a:p>
          </p:txBody>
        </p:sp>
        <p:sp>
          <p:nvSpPr>
            <p:cNvPr id="10" name="אליפסה 9"/>
            <p:cNvSpPr/>
            <p:nvPr/>
          </p:nvSpPr>
          <p:spPr>
            <a:xfrm>
              <a:off x="2965796" y="4911160"/>
              <a:ext cx="1332129" cy="529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TextBox 11"/>
            <p:cNvSpPr txBox="1"/>
            <p:nvPr/>
          </p:nvSpPr>
          <p:spPr>
            <a:xfrm>
              <a:off x="3042961" y="4951059"/>
              <a:ext cx="1532864" cy="494165"/>
            </a:xfrm>
            <a:prstGeom prst="rect">
              <a:avLst/>
            </a:prstGeom>
            <a:noFill/>
          </p:spPr>
          <p:txBody>
            <a:bodyPr wrap="square" rtlCol="0">
              <a:noAutofit/>
            </a:bodyPr>
            <a:lstStyle/>
            <a:p>
              <a:pPr marL="0" marR="0">
                <a:spcBef>
                  <a:spcPts val="0"/>
                </a:spcBef>
                <a:spcAft>
                  <a:spcPts val="0"/>
                </a:spcAft>
              </a:pPr>
              <a:r>
                <a:rPr lang="en-US" sz="2000" b="1" kern="1200" dirty="0">
                  <a:solidFill>
                    <a:srgbClr val="000000"/>
                  </a:solidFill>
                  <a:effectLst/>
                  <a:latin typeface="Cambria"/>
                  <a:ea typeface="MS Mincho"/>
                  <a:cs typeface="Arial"/>
                </a:rPr>
                <a:t>RUNNING</a:t>
              </a:r>
              <a:endParaRPr lang="en-US" sz="2000" dirty="0">
                <a:effectLst/>
                <a:latin typeface="Times New Roman"/>
                <a:ea typeface="MS Mincho"/>
              </a:endParaRPr>
            </a:p>
          </p:txBody>
        </p:sp>
        <p:cxnSp>
          <p:nvCxnSpPr>
            <p:cNvPr id="14" name="מחבר חץ ישר 13"/>
            <p:cNvCxnSpPr>
              <a:endCxn id="8" idx="1"/>
            </p:cNvCxnSpPr>
            <p:nvPr/>
          </p:nvCxnSpPr>
          <p:spPr>
            <a:xfrm>
              <a:off x="2743774" y="2990358"/>
              <a:ext cx="417108" cy="2763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3853882" y="3718939"/>
              <a:ext cx="0" cy="1192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flipV="1">
              <a:off x="3409838" y="3718939"/>
              <a:ext cx="0" cy="119222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31"/>
            <p:cNvSpPr txBox="1"/>
            <p:nvPr/>
          </p:nvSpPr>
          <p:spPr>
            <a:xfrm>
              <a:off x="3792209" y="4310321"/>
              <a:ext cx="1087906"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schedule</a:t>
              </a:r>
              <a:endParaRPr lang="en-US" sz="1600">
                <a:effectLst/>
                <a:latin typeface="Times New Roman"/>
                <a:ea typeface="MS Mincho"/>
              </a:endParaRPr>
            </a:p>
          </p:txBody>
        </p:sp>
        <p:sp>
          <p:nvSpPr>
            <p:cNvPr id="18" name="TextBox 32"/>
            <p:cNvSpPr txBox="1"/>
            <p:nvPr/>
          </p:nvSpPr>
          <p:spPr>
            <a:xfrm>
              <a:off x="2529492" y="4309129"/>
              <a:ext cx="1066023" cy="395750"/>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Cambria"/>
                  <a:ea typeface="MS Mincho"/>
                  <a:cs typeface="Arial"/>
                </a:rPr>
                <a:t>preempt</a:t>
              </a:r>
              <a:endParaRPr lang="en-US" sz="1600" dirty="0">
                <a:effectLst/>
                <a:latin typeface="Times New Roman"/>
                <a:ea typeface="MS Mincho"/>
              </a:endParaRPr>
            </a:p>
          </p:txBody>
        </p:sp>
        <p:cxnSp>
          <p:nvCxnSpPr>
            <p:cNvPr id="19" name="מחבר חץ ישר 18"/>
            <p:cNvCxnSpPr/>
            <p:nvPr/>
          </p:nvCxnSpPr>
          <p:spPr>
            <a:xfrm flipH="1" flipV="1">
              <a:off x="4262755" y="3589751"/>
              <a:ext cx="1110107" cy="5738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a:stCxn id="8" idx="6"/>
            </p:cNvCxnSpPr>
            <p:nvPr/>
          </p:nvCxnSpPr>
          <p:spPr>
            <a:xfrm>
              <a:off x="4297925" y="3454001"/>
              <a:ext cx="1184115" cy="5872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TextBox 42"/>
            <p:cNvSpPr txBox="1"/>
            <p:nvPr/>
          </p:nvSpPr>
          <p:spPr>
            <a:xfrm>
              <a:off x="4639099" y="3366056"/>
              <a:ext cx="782584" cy="395750"/>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Cambria"/>
                  <a:ea typeface="MS Mincho"/>
                  <a:cs typeface="Arial"/>
                </a:rPr>
                <a:t>block</a:t>
              </a:r>
              <a:endParaRPr lang="en-US" sz="1600" dirty="0">
                <a:effectLst/>
                <a:latin typeface="Times New Roman"/>
                <a:ea typeface="MS Mincho"/>
              </a:endParaRPr>
            </a:p>
          </p:txBody>
        </p:sp>
        <p:sp>
          <p:nvSpPr>
            <p:cNvPr id="22" name="TextBox 43"/>
            <p:cNvSpPr txBox="1"/>
            <p:nvPr/>
          </p:nvSpPr>
          <p:spPr>
            <a:xfrm>
              <a:off x="4154563" y="3796775"/>
              <a:ext cx="968070"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resume</a:t>
              </a:r>
              <a:endParaRPr lang="en-US" sz="1600">
                <a:effectLst/>
                <a:latin typeface="Times New Roman"/>
                <a:ea typeface="MS Mincho"/>
              </a:endParaRPr>
            </a:p>
          </p:txBody>
        </p:sp>
        <p:cxnSp>
          <p:nvCxnSpPr>
            <p:cNvPr id="23" name="מחבר חץ ישר 22"/>
            <p:cNvCxnSpPr>
              <a:stCxn id="10" idx="6"/>
              <a:endCxn id="6" idx="3"/>
            </p:cNvCxnSpPr>
            <p:nvPr/>
          </p:nvCxnSpPr>
          <p:spPr>
            <a:xfrm flipV="1">
              <a:off x="4297925" y="4382375"/>
              <a:ext cx="1305193" cy="793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TextBox 46"/>
            <p:cNvSpPr txBox="1"/>
            <p:nvPr/>
          </p:nvSpPr>
          <p:spPr>
            <a:xfrm>
              <a:off x="4896879" y="4670387"/>
              <a:ext cx="879495" cy="444957"/>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block</a:t>
              </a:r>
              <a:endParaRPr lang="en-US" sz="1600">
                <a:effectLst/>
                <a:latin typeface="Times New Roman"/>
                <a:ea typeface="MS Mincho"/>
              </a:endParaRPr>
            </a:p>
            <a:p>
              <a:pPr marL="0" marR="0">
                <a:spcBef>
                  <a:spcPts val="0"/>
                </a:spcBef>
                <a:spcAft>
                  <a:spcPts val="0"/>
                </a:spcAft>
              </a:pPr>
              <a:r>
                <a:rPr lang="en-US" sz="1600">
                  <a:effectLst/>
                  <a:latin typeface="Times New Roman"/>
                  <a:ea typeface="MS Mincho"/>
                </a:rPr>
                <a:t> </a:t>
              </a:r>
            </a:p>
          </p:txBody>
        </p:sp>
        <p:sp>
          <p:nvSpPr>
            <p:cNvPr id="29" name="TextBox 55"/>
            <p:cNvSpPr txBox="1"/>
            <p:nvPr/>
          </p:nvSpPr>
          <p:spPr>
            <a:xfrm>
              <a:off x="2041120" y="2723395"/>
              <a:ext cx="1090720" cy="395750"/>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Cambria"/>
                  <a:ea typeface="MS Mincho"/>
                  <a:cs typeface="Arial"/>
                </a:rPr>
                <a:t>spawn</a:t>
              </a:r>
              <a:endParaRPr lang="en-US" sz="1600" dirty="0">
                <a:effectLst/>
                <a:latin typeface="Times New Roman"/>
                <a:ea typeface="MS Mincho"/>
              </a:endParaRPr>
            </a:p>
          </p:txBody>
        </p:sp>
        <p:sp>
          <p:nvSpPr>
            <p:cNvPr id="30" name="מלבן 29"/>
            <p:cNvSpPr/>
            <p:nvPr/>
          </p:nvSpPr>
          <p:spPr>
            <a:xfrm>
              <a:off x="7805960" y="3682145"/>
              <a:ext cx="888086" cy="114564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TextBox 58"/>
            <p:cNvSpPr txBox="1"/>
            <p:nvPr/>
          </p:nvSpPr>
          <p:spPr>
            <a:xfrm>
              <a:off x="7784563" y="3790640"/>
              <a:ext cx="963901" cy="886774"/>
            </a:xfrm>
            <a:prstGeom prst="rect">
              <a:avLst/>
            </a:prstGeom>
            <a:noFill/>
          </p:spPr>
          <p:txBody>
            <a:bodyPr wrap="square" rtlCol="0">
              <a:noAutofit/>
            </a:bodyPr>
            <a:lstStyle/>
            <a:p>
              <a:pPr marL="0" marR="0" algn="ctr">
                <a:spcBef>
                  <a:spcPts val="0"/>
                </a:spcBef>
                <a:spcAft>
                  <a:spcPts val="0"/>
                </a:spcAft>
              </a:pPr>
              <a:r>
                <a:rPr lang="en-US" sz="1600" kern="1200" dirty="0">
                  <a:solidFill>
                    <a:srgbClr val="000000"/>
                  </a:solidFill>
                  <a:effectLst/>
                  <a:latin typeface="Cambria"/>
                  <a:ea typeface="MS Mincho"/>
                  <a:cs typeface="Arial"/>
                </a:rPr>
                <a:t>Thread </a:t>
              </a:r>
              <a:endParaRPr lang="en-US" sz="1600" dirty="0">
                <a:effectLst/>
                <a:latin typeface="Times New Roman"/>
                <a:ea typeface="MS Mincho"/>
              </a:endParaRPr>
            </a:p>
            <a:p>
              <a:pPr marL="0" marR="0" algn="ctr">
                <a:spcBef>
                  <a:spcPts val="0"/>
                </a:spcBef>
                <a:spcAft>
                  <a:spcPts val="0"/>
                </a:spcAft>
              </a:pPr>
              <a:r>
                <a:rPr lang="en-US" sz="1600" kern="1200" dirty="0">
                  <a:solidFill>
                    <a:srgbClr val="000000"/>
                  </a:solidFill>
                  <a:effectLst/>
                  <a:latin typeface="Cambria"/>
                  <a:ea typeface="MS Mincho"/>
                  <a:cs typeface="Arial"/>
                </a:rPr>
                <a:t>is </a:t>
              </a:r>
              <a:endParaRPr lang="en-US" sz="1600" dirty="0">
                <a:effectLst/>
                <a:latin typeface="Times New Roman"/>
                <a:ea typeface="MS Mincho"/>
              </a:endParaRPr>
            </a:p>
            <a:p>
              <a:pPr marL="0" marR="0" algn="ctr">
                <a:spcBef>
                  <a:spcPts val="0"/>
                </a:spcBef>
                <a:spcAft>
                  <a:spcPts val="0"/>
                </a:spcAft>
              </a:pPr>
              <a:r>
                <a:rPr lang="en-US" sz="1600" kern="1200" dirty="0">
                  <a:solidFill>
                    <a:srgbClr val="000000"/>
                  </a:solidFill>
                  <a:effectLst/>
                  <a:latin typeface="Cambria"/>
                  <a:ea typeface="MS Mincho"/>
                  <a:cs typeface="Arial"/>
                </a:rPr>
                <a:t>deleted</a:t>
              </a:r>
              <a:endParaRPr lang="en-US" sz="1600" dirty="0">
                <a:effectLst/>
                <a:latin typeface="Times New Roman"/>
                <a:ea typeface="MS Mincho"/>
              </a:endParaRPr>
            </a:p>
          </p:txBody>
        </p:sp>
        <p:cxnSp>
          <p:nvCxnSpPr>
            <p:cNvPr id="32" name="מחבר מרפקי 31"/>
            <p:cNvCxnSpPr>
              <a:stCxn id="8" idx="7"/>
            </p:cNvCxnSpPr>
            <p:nvPr/>
          </p:nvCxnSpPr>
          <p:spPr>
            <a:xfrm rot="16200000" flipH="1">
              <a:off x="5598180" y="1771319"/>
              <a:ext cx="691881" cy="3682565"/>
            </a:xfrm>
            <a:prstGeom prst="bentConnector4">
              <a:avLst>
                <a:gd name="adj1" fmla="val -54475"/>
                <a:gd name="adj2" fmla="val 8966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מחבר מרפקי 32"/>
            <p:cNvCxnSpPr>
              <a:stCxn id="10" idx="5"/>
            </p:cNvCxnSpPr>
            <p:nvPr/>
          </p:nvCxnSpPr>
          <p:spPr>
            <a:xfrm rot="5400000" flipH="1" flipV="1">
              <a:off x="5525320" y="3103355"/>
              <a:ext cx="837602" cy="3682565"/>
            </a:xfrm>
            <a:prstGeom prst="bentConnector4">
              <a:avLst>
                <a:gd name="adj1" fmla="val -4500"/>
                <a:gd name="adj2" fmla="val 8932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TextBox 87"/>
            <p:cNvSpPr txBox="1"/>
            <p:nvPr/>
          </p:nvSpPr>
          <p:spPr>
            <a:xfrm>
              <a:off x="5116602" y="2551430"/>
              <a:ext cx="1296317"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terminated</a:t>
              </a:r>
              <a:endParaRPr lang="en-US" sz="1600">
                <a:effectLst/>
                <a:latin typeface="Times New Roman"/>
                <a:ea typeface="MS Mincho"/>
              </a:endParaRPr>
            </a:p>
          </p:txBody>
        </p:sp>
        <p:sp>
          <p:nvSpPr>
            <p:cNvPr id="35" name="TextBox 88"/>
            <p:cNvSpPr txBox="1"/>
            <p:nvPr/>
          </p:nvSpPr>
          <p:spPr>
            <a:xfrm>
              <a:off x="5351297" y="5035078"/>
              <a:ext cx="1296317"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terminated</a:t>
              </a:r>
              <a:endParaRPr lang="en-US" sz="1600">
                <a:effectLst/>
                <a:latin typeface="Times New Roman"/>
                <a:ea typeface="MS Mincho"/>
              </a:endParaRPr>
            </a:p>
          </p:txBody>
        </p:sp>
        <p:sp>
          <p:nvSpPr>
            <p:cNvPr id="36" name="TextBox 89"/>
            <p:cNvSpPr txBox="1"/>
            <p:nvPr/>
          </p:nvSpPr>
          <p:spPr>
            <a:xfrm>
              <a:off x="6601607" y="4155633"/>
              <a:ext cx="1296317" cy="395750"/>
            </a:xfrm>
            <a:prstGeom prst="rect">
              <a:avLst/>
            </a:prstGeom>
            <a:noFill/>
          </p:spPr>
          <p:txBody>
            <a:bodyPr wrap="square" rtlCol="0">
              <a:noAutofit/>
            </a:bodyPr>
            <a:lstStyle/>
            <a:p>
              <a:pPr marL="0" marR="0">
                <a:spcBef>
                  <a:spcPts val="0"/>
                </a:spcBef>
                <a:spcAft>
                  <a:spcPts val="0"/>
                </a:spcAft>
              </a:pPr>
              <a:r>
                <a:rPr lang="en-US" sz="1600" kern="1200">
                  <a:solidFill>
                    <a:srgbClr val="000000"/>
                  </a:solidFill>
                  <a:effectLst/>
                  <a:latin typeface="Cambria"/>
                  <a:ea typeface="MS Mincho"/>
                  <a:cs typeface="Arial"/>
                </a:rPr>
                <a:t>terminated</a:t>
              </a:r>
              <a:endParaRPr lang="en-US" sz="1600">
                <a:effectLst/>
                <a:latin typeface="Times New Roman"/>
                <a:ea typeface="MS Mincho"/>
              </a:endParaRPr>
            </a:p>
          </p:txBody>
        </p:sp>
        <p:cxnSp>
          <p:nvCxnSpPr>
            <p:cNvPr id="37" name="מחבר חץ ישר 36"/>
            <p:cNvCxnSpPr/>
            <p:nvPr/>
          </p:nvCxnSpPr>
          <p:spPr>
            <a:xfrm flipV="1">
              <a:off x="6954153" y="4212266"/>
              <a:ext cx="788936" cy="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5855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a:t>The Scheduler – Round Robin</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59</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dirty="0"/>
              <a:t>Each thread is spawned into the READY state.</a:t>
            </a:r>
          </a:p>
          <a:p>
            <a:pPr algn="just">
              <a:buFont typeface="Arial" pitchFamily="34" charset="0"/>
              <a:buChar char="•"/>
            </a:pPr>
            <a:endParaRPr lang="en-US" dirty="0"/>
          </a:p>
          <a:p>
            <a:pPr algn="just">
              <a:buFont typeface="Arial" pitchFamily="34" charset="0"/>
              <a:buChar char="•"/>
            </a:pPr>
            <a:r>
              <a:rPr lang="en-US" dirty="0"/>
              <a:t>A list of READY threads is maintained:</a:t>
            </a:r>
          </a:p>
          <a:p>
            <a:pPr lvl="1" algn="just">
              <a:buFont typeface="Arial" pitchFamily="34" charset="0"/>
              <a:buChar char="•"/>
            </a:pPr>
            <a:r>
              <a:rPr lang="en-US" dirty="0"/>
              <a:t>Threads are added to this list once their state becomes READY.</a:t>
            </a:r>
          </a:p>
          <a:p>
            <a:pPr algn="just">
              <a:buFont typeface="Arial" pitchFamily="34" charset="0"/>
              <a:buChar char="•"/>
            </a:pPr>
            <a:endParaRPr lang="en-US" dirty="0"/>
          </a:p>
          <a:p>
            <a:pPr algn="just">
              <a:buFont typeface="Arial" pitchFamily="34" charset="0"/>
              <a:buChar char="•"/>
            </a:pPr>
            <a:r>
              <a:rPr lang="en-US" dirty="0"/>
              <a:t>Newly added threads are scheduled to run only after all prior READY threads.</a:t>
            </a:r>
          </a:p>
        </p:txBody>
      </p:sp>
    </p:spTree>
    <p:extLst>
      <p:ext uri="{BB962C8B-B14F-4D97-AF65-F5344CB8AC3E}">
        <p14:creationId xmlns:p14="http://schemas.microsoft.com/office/powerpoint/2010/main" val="410134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8"/>
          <p:cNvSpPr>
            <a:spLocks noGrp="1"/>
          </p:cNvSpPr>
          <p:nvPr>
            <p:ph type="title"/>
          </p:nvPr>
        </p:nvSpPr>
        <p:spPr/>
        <p:txBody>
          <a:bodyPr/>
          <a:lstStyle/>
          <a:p>
            <a:pPr rtl="0"/>
            <a:r>
              <a:rPr lang="en-US" dirty="0"/>
              <a:t>Types of Interrupts</a:t>
            </a:r>
          </a:p>
        </p:txBody>
      </p:sp>
      <p:sp>
        <p:nvSpPr>
          <p:cNvPr id="7" name="מציין מיקום של מספר שקופית 6"/>
          <p:cNvSpPr>
            <a:spLocks noGrp="1"/>
          </p:cNvSpPr>
          <p:nvPr>
            <p:ph type="sldNum" sz="quarter" idx="12"/>
          </p:nvPr>
        </p:nvSpPr>
        <p:spPr/>
        <p:txBody>
          <a:bodyPr/>
          <a:lstStyle/>
          <a:p>
            <a:fld id="{C43106FE-B5C1-4178-9D59-A2AB4339CB1E}" type="slidenum">
              <a:rPr lang="he-IL" smtClean="0"/>
              <a:pPr/>
              <a:t>6</a:t>
            </a:fld>
            <a:endParaRPr lang="he-IL"/>
          </a:p>
        </p:txBody>
      </p:sp>
      <p:sp>
        <p:nvSpPr>
          <p:cNvPr id="8" name="מציין מיקום תוכן 7"/>
          <p:cNvSpPr>
            <a:spLocks noGrp="1"/>
          </p:cNvSpPr>
          <p:nvPr>
            <p:ph sz="quarter" idx="1"/>
          </p:nvPr>
        </p:nvSpPr>
        <p:spPr/>
        <p:txBody>
          <a:bodyPr>
            <a:normAutofit lnSpcReduction="10000"/>
          </a:bodyPr>
          <a:lstStyle/>
          <a:p>
            <a:pPr algn="just" rtl="0">
              <a:lnSpc>
                <a:spcPct val="90000"/>
              </a:lnSpc>
              <a:spcBef>
                <a:spcPts val="900"/>
              </a:spcBef>
              <a:buFont typeface="Arial" charset="0"/>
              <a:buChar char="•"/>
              <a:defRPr/>
            </a:pPr>
            <a:r>
              <a:rPr lang="en-US" dirty="0">
                <a:solidFill>
                  <a:schemeClr val="accent3"/>
                </a:solidFill>
                <a:cs typeface="Garamond"/>
              </a:rPr>
              <a:t>Hardware interrupts</a:t>
            </a:r>
            <a:r>
              <a:rPr lang="en-US" dirty="0">
                <a:solidFill>
                  <a:schemeClr val="tx2"/>
                </a:solidFill>
                <a:cs typeface="Garamond"/>
              </a:rPr>
              <a:t> </a:t>
            </a:r>
            <a:r>
              <a:rPr lang="en-US" dirty="0">
                <a:cs typeface="Garamond"/>
              </a:rPr>
              <a:t>(also called</a:t>
            </a:r>
            <a:r>
              <a:rPr lang="en-US" dirty="0">
                <a:solidFill>
                  <a:srgbClr val="3333CC"/>
                </a:solidFill>
                <a:cs typeface="Garamond"/>
              </a:rPr>
              <a:t> </a:t>
            </a:r>
            <a:r>
              <a:rPr lang="en-US" dirty="0">
                <a:solidFill>
                  <a:schemeClr val="accent3"/>
                </a:solidFill>
                <a:cs typeface="Garamond"/>
              </a:rPr>
              <a:t>external interrupts</a:t>
            </a:r>
            <a:r>
              <a:rPr lang="en-US" dirty="0">
                <a:cs typeface="Garamond"/>
              </a:rPr>
              <a:t>), are ones in which the notification originates from a hardware device such as a keyboard, mouse or system clock.</a:t>
            </a:r>
          </a:p>
          <a:p>
            <a:pPr algn="just" rtl="0">
              <a:lnSpc>
                <a:spcPct val="90000"/>
              </a:lnSpc>
              <a:spcBef>
                <a:spcPts val="900"/>
              </a:spcBef>
              <a:buFont typeface="Arial" charset="0"/>
              <a:buChar char="•"/>
              <a:defRPr/>
            </a:pPr>
            <a:r>
              <a:rPr lang="en-US" dirty="0">
                <a:solidFill>
                  <a:schemeClr val="accent3"/>
                </a:solidFill>
                <a:cs typeface="Garamond"/>
              </a:rPr>
              <a:t>Software interrupts</a:t>
            </a:r>
            <a:r>
              <a:rPr lang="en-US" dirty="0">
                <a:solidFill>
                  <a:schemeClr val="tx2"/>
                </a:solidFill>
                <a:cs typeface="Garamond"/>
              </a:rPr>
              <a:t> (also called </a:t>
            </a:r>
            <a:r>
              <a:rPr lang="en-US" dirty="0">
                <a:solidFill>
                  <a:schemeClr val="accent3"/>
                </a:solidFill>
                <a:cs typeface="Garamond"/>
              </a:rPr>
              <a:t>internal interrupt</a:t>
            </a:r>
            <a:r>
              <a:rPr lang="en-US" dirty="0">
                <a:solidFill>
                  <a:schemeClr val="tx2"/>
                </a:solidFill>
                <a:cs typeface="Garamond"/>
              </a:rPr>
              <a:t>) </a:t>
            </a:r>
            <a:r>
              <a:rPr lang="en-US">
                <a:cs typeface="Garamond"/>
              </a:rPr>
              <a:t>include </a:t>
            </a:r>
            <a:r>
              <a:rPr lang="en-US">
                <a:solidFill>
                  <a:schemeClr val="accent1"/>
                </a:solidFill>
                <a:cs typeface="Garamond"/>
              </a:rPr>
              <a:t>aborts </a:t>
            </a:r>
            <a:r>
              <a:rPr lang="en-US">
                <a:cs typeface="Garamond"/>
              </a:rPr>
              <a:t>and </a:t>
            </a:r>
            <a:r>
              <a:rPr lang="en-US" dirty="0">
                <a:solidFill>
                  <a:schemeClr val="accent1"/>
                </a:solidFill>
                <a:cs typeface="Garamond"/>
              </a:rPr>
              <a:t>traps</a:t>
            </a:r>
          </a:p>
          <a:p>
            <a:pPr lvl="1" algn="just">
              <a:lnSpc>
                <a:spcPct val="90000"/>
              </a:lnSpc>
              <a:spcBef>
                <a:spcPts val="900"/>
              </a:spcBef>
              <a:buFont typeface="Arial" charset="0"/>
              <a:buChar char="•"/>
              <a:defRPr/>
            </a:pPr>
            <a:r>
              <a:rPr lang="en-US" sz="1900" dirty="0">
                <a:solidFill>
                  <a:schemeClr val="accent3"/>
                </a:solidFill>
                <a:ea typeface="ＭＳ Ｐゴシック" charset="0"/>
                <a:cs typeface="Garamond"/>
              </a:rPr>
              <a:t>Aborts</a:t>
            </a:r>
            <a:r>
              <a:rPr lang="en-US" sz="1900" dirty="0">
                <a:solidFill>
                  <a:schemeClr val="tx1"/>
                </a:solidFill>
                <a:ea typeface="ＭＳ Ｐゴシック" charset="0"/>
                <a:cs typeface="Garamond"/>
              </a:rPr>
              <a:t>:</a:t>
            </a:r>
            <a:r>
              <a:rPr lang="en-US" sz="1900" dirty="0">
                <a:solidFill>
                  <a:srgbClr val="3333CC"/>
                </a:solidFill>
                <a:ea typeface="ＭＳ Ｐゴシック" charset="0"/>
                <a:cs typeface="Garamond"/>
              </a:rPr>
              <a:t>  </a:t>
            </a:r>
            <a:r>
              <a:rPr lang="en-US" sz="1800" dirty="0"/>
              <a:t>similar to HW interrupt, but not caused by an external source, but during the program execution when errors occur</a:t>
            </a:r>
            <a:r>
              <a:rPr lang="en-US" sz="1900" dirty="0">
                <a:solidFill>
                  <a:schemeClr val="tx1"/>
                </a:solidFill>
                <a:ea typeface="ＭＳ Ｐゴシック" charset="0"/>
                <a:cs typeface="Garamond"/>
              </a:rPr>
              <a:t> (division by zero, access to paged memory, etc.)</a:t>
            </a:r>
          </a:p>
          <a:p>
            <a:pPr lvl="1" algn="just">
              <a:lnSpc>
                <a:spcPct val="90000"/>
              </a:lnSpc>
              <a:spcBef>
                <a:spcPts val="900"/>
              </a:spcBef>
              <a:buFont typeface="Arial" charset="0"/>
              <a:buChar char="•"/>
              <a:defRPr/>
            </a:pPr>
            <a:r>
              <a:rPr lang="en-US" sz="1900" dirty="0">
                <a:solidFill>
                  <a:schemeClr val="accent3"/>
                </a:solidFill>
                <a:ea typeface="ＭＳ Ｐゴシック" charset="0"/>
                <a:cs typeface="Garamond"/>
              </a:rPr>
              <a:t>Traps</a:t>
            </a:r>
            <a:r>
              <a:rPr lang="en-US" sz="1900" dirty="0">
                <a:solidFill>
                  <a:schemeClr val="tx1"/>
                </a:solidFill>
                <a:ea typeface="ＭＳ Ｐゴシック" charset="0"/>
                <a:cs typeface="Garamond"/>
              </a:rPr>
              <a:t>: </a:t>
            </a:r>
            <a:r>
              <a:rPr lang="en-US" sz="1800" dirty="0"/>
              <a:t>occurs in the usual run of the program, but unlike abort, it is not product of some error.</a:t>
            </a:r>
            <a:r>
              <a:rPr lang="en-US" sz="1900" dirty="0">
                <a:solidFill>
                  <a:schemeClr val="tx1"/>
                </a:solidFill>
                <a:ea typeface="ＭＳ Ｐゴシック" charset="0"/>
                <a:cs typeface="Garamond"/>
              </a:rPr>
              <a:t> </a:t>
            </a:r>
          </a:p>
          <a:p>
            <a:pPr lvl="1" algn="just">
              <a:lnSpc>
                <a:spcPct val="90000"/>
              </a:lnSpc>
              <a:spcBef>
                <a:spcPts val="900"/>
              </a:spcBef>
              <a:buFont typeface="Arial" charset="0"/>
              <a:buChar char="•"/>
              <a:defRPr/>
            </a:pPr>
            <a:r>
              <a:rPr lang="en-US" sz="1800" dirty="0"/>
              <a:t>The execution of an instruction that is intended for user programs and transfers control to the operating system. Such a request from the kernel is called a </a:t>
            </a:r>
            <a:r>
              <a:rPr lang="en-US" sz="1800" i="1" dirty="0">
                <a:solidFill>
                  <a:schemeClr val="accent3"/>
                </a:solidFill>
                <a:cs typeface="Garamond"/>
              </a:rPr>
              <a:t>system call</a:t>
            </a:r>
            <a:r>
              <a:rPr lang="en-US" sz="1800" dirty="0"/>
              <a:t>. </a:t>
            </a:r>
            <a:endParaRPr lang="en-US" sz="1800" dirty="0">
              <a:cs typeface="Garamond"/>
            </a:endParaRPr>
          </a:p>
        </p:txBody>
      </p:sp>
    </p:spTree>
    <p:extLst>
      <p:ext uri="{BB962C8B-B14F-4D97-AF65-F5344CB8AC3E}">
        <p14:creationId xmlns:p14="http://schemas.microsoft.com/office/powerpoint/2010/main" val="3453214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fontScale="90000"/>
          </a:bodyPr>
          <a:lstStyle/>
          <a:p>
            <a:r>
              <a:rPr lang="en-US" dirty="0"/>
              <a:t>The Scheduler – Time Allocation and Preemption</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60</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dirty="0"/>
              <a:t>Every time a thread is transitioned to the RUNNING state it is allocated a predefined (virtual) time quantum to run.</a:t>
            </a:r>
          </a:p>
          <a:p>
            <a:pPr algn="just">
              <a:buFont typeface="Arial" pitchFamily="34" charset="0"/>
              <a:buChar char="•"/>
            </a:pPr>
            <a:endParaRPr lang="en-US" dirty="0"/>
          </a:p>
          <a:p>
            <a:pPr algn="just">
              <a:buFont typeface="Arial" pitchFamily="34" charset="0"/>
              <a:buChar char="•"/>
            </a:pPr>
            <a:r>
              <a:rPr lang="en-US" dirty="0"/>
              <a:t>The RUNNING thread is preempted when either:</a:t>
            </a:r>
          </a:p>
          <a:p>
            <a:pPr lvl="1" algn="just">
              <a:buFont typeface="Arial" pitchFamily="34" charset="0"/>
              <a:buChar char="•"/>
            </a:pPr>
            <a:r>
              <a:rPr lang="en-US" dirty="0"/>
              <a:t>Its quantum has expired (turns to READY state).</a:t>
            </a:r>
          </a:p>
          <a:p>
            <a:pPr lvl="1" algn="just">
              <a:buFont typeface="Arial" pitchFamily="34" charset="0"/>
              <a:buChar char="•"/>
            </a:pPr>
            <a:r>
              <a:rPr lang="en-US" dirty="0"/>
              <a:t>It is blocked.</a:t>
            </a:r>
          </a:p>
          <a:p>
            <a:pPr lvl="1" algn="just">
              <a:buFont typeface="Arial" pitchFamily="34" charset="0"/>
              <a:buChar char="•"/>
            </a:pPr>
            <a:r>
              <a:rPr lang="en-US" dirty="0"/>
              <a:t>It terminates.</a:t>
            </a:r>
          </a:p>
        </p:txBody>
      </p:sp>
    </p:spTree>
    <p:extLst>
      <p:ext uri="{BB962C8B-B14F-4D97-AF65-F5344CB8AC3E}">
        <p14:creationId xmlns:p14="http://schemas.microsoft.com/office/powerpoint/2010/main" val="655725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r>
              <a:rPr lang="en-US" dirty="0"/>
              <a:t>The Scheduler (Cont.)</a:t>
            </a:r>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61</a:t>
            </a:fld>
            <a:endParaRPr lang="en-US"/>
          </a:p>
        </p:txBody>
      </p:sp>
      <p:sp>
        <p:nvSpPr>
          <p:cNvPr id="9" name="מציין מיקום תוכן 8"/>
          <p:cNvSpPr>
            <a:spLocks noGrp="1"/>
          </p:cNvSpPr>
          <p:nvPr>
            <p:ph sz="quarter" idx="1"/>
          </p:nvPr>
        </p:nvSpPr>
        <p:spPr/>
        <p:txBody>
          <a:bodyPr>
            <a:normAutofit/>
          </a:bodyPr>
          <a:lstStyle/>
          <a:p>
            <a:pPr algn="just">
              <a:buFont typeface="Arial" pitchFamily="34" charset="0"/>
              <a:buChar char="•"/>
            </a:pPr>
            <a:r>
              <a:rPr lang="en-US" dirty="0"/>
              <a:t>The scheduler decides which thread to run when:</a:t>
            </a:r>
          </a:p>
          <a:p>
            <a:pPr lvl="1" algn="just">
              <a:buFont typeface="Arial" pitchFamily="34" charset="0"/>
              <a:buChar char="•"/>
            </a:pPr>
            <a:r>
              <a:rPr lang="en-US" dirty="0"/>
              <a:t>The library is initialized (run the main thread).</a:t>
            </a:r>
          </a:p>
          <a:p>
            <a:pPr lvl="1" algn="just">
              <a:buFont typeface="Arial" pitchFamily="34" charset="0"/>
              <a:buChar char="•"/>
            </a:pPr>
            <a:r>
              <a:rPr lang="en-US" dirty="0"/>
              <a:t>The RUNNING thread is preempted/blocked.</a:t>
            </a:r>
          </a:p>
          <a:p>
            <a:pPr algn="just">
              <a:buFont typeface="Arial" pitchFamily="34" charset="0"/>
              <a:buChar char="•"/>
            </a:pPr>
            <a:endParaRPr lang="en-US" dirty="0"/>
          </a:p>
          <a:p>
            <a:pPr algn="just">
              <a:buFont typeface="Arial" pitchFamily="34" charset="0"/>
              <a:buChar char="•"/>
            </a:pPr>
            <a:r>
              <a:rPr lang="en-US" dirty="0"/>
              <a:t>Take extra care to avoid signal races by blocking and unblocking signals where necessary.</a:t>
            </a:r>
          </a:p>
          <a:p>
            <a:pPr algn="just">
              <a:buFont typeface="Arial" pitchFamily="34" charset="0"/>
              <a:buChar char="•"/>
            </a:pPr>
            <a:endParaRPr lang="en-US" dirty="0"/>
          </a:p>
          <a:p>
            <a:pPr algn="just">
              <a:buFont typeface="Arial" pitchFamily="34" charset="0"/>
              <a:buChar char="•"/>
            </a:pPr>
            <a:r>
              <a:rPr lang="en-US" dirty="0"/>
              <a:t>Use demo code for examples of:</a:t>
            </a:r>
          </a:p>
          <a:p>
            <a:pPr lvl="1" algn="just">
              <a:buFont typeface="Arial" pitchFamily="34" charset="0"/>
              <a:buChar char="•"/>
            </a:pPr>
            <a:r>
              <a:rPr lang="en-US" dirty="0"/>
              <a:t>Using interval timers and timer signals (SIGVTALRM).</a:t>
            </a:r>
          </a:p>
          <a:p>
            <a:pPr lvl="1" algn="just">
              <a:buFont typeface="Arial" pitchFamily="34" charset="0"/>
              <a:buChar char="•"/>
            </a:pPr>
            <a:r>
              <a:rPr lang="en-US" dirty="0"/>
              <a:t>Thread switching using </a:t>
            </a:r>
            <a:r>
              <a:rPr lang="en-US" dirty="0" err="1"/>
              <a:t>sigsetjmp</a:t>
            </a:r>
            <a:r>
              <a:rPr lang="en-US" dirty="0"/>
              <a:t>/</a:t>
            </a:r>
            <a:r>
              <a:rPr lang="en-US" dirty="0" err="1"/>
              <a:t>siglongjmp</a:t>
            </a:r>
            <a:r>
              <a:rPr lang="en-US" dirty="0"/>
              <a:t>.</a:t>
            </a:r>
          </a:p>
        </p:txBody>
      </p:sp>
    </p:spTree>
    <p:extLst>
      <p:ext uri="{BB962C8B-B14F-4D97-AF65-F5344CB8AC3E}">
        <p14:creationId xmlns:p14="http://schemas.microsoft.com/office/powerpoint/2010/main" val="3366609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7"/>
          <p:cNvSpPr>
            <a:spLocks noGrp="1"/>
          </p:cNvSpPr>
          <p:nvPr>
            <p:ph type="title"/>
          </p:nvPr>
        </p:nvSpPr>
        <p:spPr/>
        <p:txBody>
          <a:bodyPr>
            <a:normAutofit/>
          </a:bodyPr>
          <a:lstStyle/>
          <a:p>
            <a:endParaRPr lang="en-US" dirty="0"/>
          </a:p>
        </p:txBody>
      </p:sp>
      <p:sp>
        <p:nvSpPr>
          <p:cNvPr id="6" name="מציין מיקום של מספר שקופית 5"/>
          <p:cNvSpPr>
            <a:spLocks noGrp="1"/>
          </p:cNvSpPr>
          <p:nvPr>
            <p:ph type="sldNum" sz="quarter" idx="12"/>
          </p:nvPr>
        </p:nvSpPr>
        <p:spPr/>
        <p:txBody>
          <a:bodyPr/>
          <a:lstStyle/>
          <a:p>
            <a:fld id="{4A5D2AEC-59A3-443A-ADEB-ECFFD6118D61}" type="slidenum">
              <a:rPr lang="en-US" smtClean="0"/>
              <a:pPr/>
              <a:t>62</a:t>
            </a:fld>
            <a:endParaRPr lang="en-US"/>
          </a:p>
        </p:txBody>
      </p:sp>
      <p:sp>
        <p:nvSpPr>
          <p:cNvPr id="9" name="מציין מיקום תוכן 8"/>
          <p:cNvSpPr>
            <a:spLocks noGrp="1"/>
          </p:cNvSpPr>
          <p:nvPr>
            <p:ph sz="quarter" idx="1"/>
          </p:nvPr>
        </p:nvSpPr>
        <p:spPr/>
        <p:txBody>
          <a:bodyPr>
            <a:normAutofit/>
          </a:bodyPr>
          <a:lstStyle/>
          <a:p>
            <a:pPr marL="0" indent="0" algn="ctr">
              <a:buNone/>
            </a:pPr>
            <a:endParaRPr lang="en-US" sz="3600" dirty="0"/>
          </a:p>
          <a:p>
            <a:pPr marL="0" indent="0" algn="ctr">
              <a:buNone/>
            </a:pPr>
            <a:r>
              <a:rPr lang="en-US" sz="3600" dirty="0"/>
              <a:t>This exercise is difficult,</a:t>
            </a:r>
          </a:p>
          <a:p>
            <a:pPr marL="0" indent="0" algn="ctr">
              <a:buNone/>
            </a:pPr>
            <a:r>
              <a:rPr lang="en-US" sz="3600" dirty="0"/>
              <a:t>so </a:t>
            </a:r>
            <a:r>
              <a:rPr lang="en-US" sz="3600" dirty="0">
                <a:solidFill>
                  <a:srgbClr val="FF0000"/>
                </a:solidFill>
              </a:rPr>
              <a:t>start early</a:t>
            </a:r>
            <a:r>
              <a:rPr lang="en-US" sz="3600" dirty="0"/>
              <a:t>!</a:t>
            </a:r>
          </a:p>
          <a:p>
            <a:pPr marL="0" indent="0" algn="ctr">
              <a:buNone/>
            </a:pPr>
            <a:endParaRPr lang="en-US" sz="3600" dirty="0"/>
          </a:p>
          <a:p>
            <a:pPr marL="0" indent="0" algn="ctr">
              <a:buNone/>
            </a:pPr>
            <a:r>
              <a:rPr lang="en-US" sz="3600" dirty="0"/>
              <a:t>Good Luck!</a:t>
            </a:r>
          </a:p>
        </p:txBody>
      </p:sp>
    </p:spTree>
    <p:extLst>
      <p:ext uri="{BB962C8B-B14F-4D97-AF65-F5344CB8AC3E}">
        <p14:creationId xmlns:p14="http://schemas.microsoft.com/office/powerpoint/2010/main" val="2943761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5"/>
          <p:cNvSpPr>
            <a:spLocks noGrp="1"/>
          </p:cNvSpPr>
          <p:nvPr>
            <p:ph type="subTitle" idx="1"/>
          </p:nvPr>
        </p:nvSpPr>
        <p:spPr/>
        <p:txBody>
          <a:bodyPr/>
          <a:lstStyle/>
          <a:p>
            <a:pPr rtl="0"/>
            <a:r>
              <a:rPr lang="en-US" dirty="0"/>
              <a:t>Default handlers, setting personalized handlers, blocking signals</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7</a:t>
            </a:fld>
            <a:endParaRPr lang="he-IL"/>
          </a:p>
        </p:txBody>
      </p:sp>
      <p:sp>
        <p:nvSpPr>
          <p:cNvPr id="5" name="כותרת 4"/>
          <p:cNvSpPr>
            <a:spLocks noGrp="1"/>
          </p:cNvSpPr>
          <p:nvPr>
            <p:ph type="ctrTitle"/>
          </p:nvPr>
        </p:nvSpPr>
        <p:spPr/>
        <p:txBody>
          <a:bodyPr/>
          <a:lstStyle/>
          <a:p>
            <a:r>
              <a:rPr lang="en-US" dirty="0"/>
              <a:t>Signals</a:t>
            </a:r>
          </a:p>
        </p:txBody>
      </p:sp>
    </p:spTree>
    <p:extLst>
      <p:ext uri="{BB962C8B-B14F-4D97-AF65-F5344CB8AC3E}">
        <p14:creationId xmlns:p14="http://schemas.microsoft.com/office/powerpoint/2010/main" val="35875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b">
            <a:normAutofit/>
          </a:bodyPr>
          <a:lstStyle/>
          <a:p>
            <a:pPr rtl="0"/>
            <a:r>
              <a:rPr lang="en-US" dirty="0"/>
              <a:t>Signals</a:t>
            </a:r>
          </a:p>
        </p:txBody>
      </p:sp>
      <p:sp>
        <p:nvSpPr>
          <p:cNvPr id="6" name="מציין מיקום של מספר שקופית 5"/>
          <p:cNvSpPr>
            <a:spLocks noGrp="1"/>
          </p:cNvSpPr>
          <p:nvPr>
            <p:ph type="sldNum" sz="quarter" idx="12"/>
          </p:nvPr>
        </p:nvSpPr>
        <p:spPr/>
        <p:txBody>
          <a:bodyPr/>
          <a:lstStyle/>
          <a:p>
            <a:fld id="{C43106FE-B5C1-4178-9D59-A2AB4339CB1E}" type="slidenum">
              <a:rPr lang="he-IL" smtClean="0"/>
              <a:pPr/>
              <a:t>8</a:t>
            </a:fld>
            <a:endParaRPr lang="he-IL"/>
          </a:p>
        </p:txBody>
      </p:sp>
      <p:sp>
        <p:nvSpPr>
          <p:cNvPr id="7" name="מציין מיקום תוכן 6"/>
          <p:cNvSpPr>
            <a:spLocks noGrp="1"/>
          </p:cNvSpPr>
          <p:nvPr>
            <p:ph sz="quarter" idx="1"/>
          </p:nvPr>
        </p:nvSpPr>
        <p:spPr/>
        <p:txBody>
          <a:bodyPr vert="horz">
            <a:normAutofit/>
          </a:bodyPr>
          <a:lstStyle/>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cs typeface="Garamond"/>
              </a:rPr>
              <a:t>Signals are </a:t>
            </a:r>
            <a:r>
              <a:rPr lang="en-US" dirty="0">
                <a:solidFill>
                  <a:schemeClr val="accent1"/>
                </a:solidFill>
                <a:cs typeface="Garamond"/>
              </a:rPr>
              <a:t>notifications sent to a process </a:t>
            </a:r>
            <a:r>
              <a:rPr lang="en-US" dirty="0">
                <a:cs typeface="Garamond"/>
              </a:rPr>
              <a:t>in order to notify it of various "important" events.</a:t>
            </a: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a:cs typeface="Garamond"/>
            </a:endParaRP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cs typeface="Garamond"/>
              </a:rPr>
              <a:t>Signals cause the process to </a:t>
            </a:r>
            <a:r>
              <a:rPr lang="en-US" dirty="0">
                <a:solidFill>
                  <a:schemeClr val="accent1"/>
                </a:solidFill>
                <a:cs typeface="Garamond"/>
              </a:rPr>
              <a:t>stop whatever it is doing </a:t>
            </a:r>
            <a:r>
              <a:rPr lang="en-US" dirty="0">
                <a:cs typeface="Garamond"/>
              </a:rPr>
              <a:t>(after it finishes executing the current CPU cycle), and force the process to </a:t>
            </a:r>
            <a:r>
              <a:rPr lang="en-US" dirty="0">
                <a:solidFill>
                  <a:schemeClr val="accent1"/>
                </a:solidFill>
                <a:cs typeface="Garamond"/>
              </a:rPr>
              <a:t>handle them immediately</a:t>
            </a:r>
            <a:endParaRPr lang="en-US" dirty="0">
              <a:cs typeface="Garamond"/>
            </a:endParaRP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a:cs typeface="Garamond"/>
            </a:endParaRPr>
          </a:p>
          <a:p>
            <a:pPr marL="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cs typeface="Garamond"/>
              </a:rPr>
              <a:t>The process may configure how it handles a signal</a:t>
            </a:r>
          </a:p>
          <a:p>
            <a:pPr marL="614045" lvl="1"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200" dirty="0">
                <a:solidFill>
                  <a:schemeClr val="tx1"/>
                </a:solidFill>
                <a:cs typeface="Garamond"/>
              </a:rPr>
              <a:t>(Except for some signals that it cannot configure)</a:t>
            </a:r>
            <a:endParaRPr lang="he-IL" sz="2200" dirty="0">
              <a:solidFill>
                <a:schemeClr val="tx1"/>
              </a:solidFill>
              <a:cs typeface="Garamond"/>
            </a:endParaRPr>
          </a:p>
        </p:txBody>
      </p:sp>
    </p:spTree>
    <p:extLst>
      <p:ext uri="{BB962C8B-B14F-4D97-AF65-F5344CB8AC3E}">
        <p14:creationId xmlns:p14="http://schemas.microsoft.com/office/powerpoint/2010/main" val="2481041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Signals, cont.</a:t>
            </a:r>
          </a:p>
        </p:txBody>
      </p:sp>
      <p:sp>
        <p:nvSpPr>
          <p:cNvPr id="3" name="מציין מיקום של מספר שקופית 2"/>
          <p:cNvSpPr>
            <a:spLocks noGrp="1"/>
          </p:cNvSpPr>
          <p:nvPr>
            <p:ph type="sldNum" sz="quarter" idx="12"/>
          </p:nvPr>
        </p:nvSpPr>
        <p:spPr/>
        <p:txBody>
          <a:bodyPr/>
          <a:lstStyle/>
          <a:p>
            <a:fld id="{C43106FE-B5C1-4178-9D59-A2AB4339CB1E}" type="slidenum">
              <a:rPr lang="he-IL" smtClean="0"/>
              <a:pPr/>
              <a:t>9</a:t>
            </a:fld>
            <a:endParaRPr lang="he-IL"/>
          </a:p>
        </p:txBody>
      </p:sp>
      <p:sp>
        <p:nvSpPr>
          <p:cNvPr id="4" name="מציין מיקום תוכן 3"/>
          <p:cNvSpPr>
            <a:spLocks noGrp="1"/>
          </p:cNvSpPr>
          <p:nvPr>
            <p:ph sz="quarter" idx="1"/>
          </p:nvPr>
        </p:nvSpPr>
        <p:spPr/>
        <p:txBody>
          <a:bodyPr>
            <a:normAutofit/>
          </a:bodyPr>
          <a:lstStyle/>
          <a:p>
            <a:pPr marL="339725"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chemeClr val="accent3"/>
                </a:solidFill>
              </a:rPr>
              <a:t>Signals</a:t>
            </a:r>
            <a:r>
              <a:rPr lang="en-US" dirty="0">
                <a:solidFill>
                  <a:srgbClr val="000000"/>
                </a:solidFill>
              </a:rPr>
              <a:t> are different from </a:t>
            </a:r>
            <a:r>
              <a:rPr lang="en-US" dirty="0">
                <a:solidFill>
                  <a:schemeClr val="accent3"/>
                </a:solidFill>
              </a:rPr>
              <a:t>interrupts</a:t>
            </a:r>
            <a:r>
              <a:rPr lang="en-US" dirty="0">
                <a:solidFill>
                  <a:srgbClr val="3333CC"/>
                </a:solidFill>
              </a:rPr>
              <a:t>:</a:t>
            </a:r>
          </a:p>
          <a:p>
            <a:pPr marL="614045" lvl="1"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0000"/>
                </a:solidFill>
              </a:rPr>
              <a:t>Signals are generated by the </a:t>
            </a:r>
            <a:r>
              <a:rPr lang="en-US" sz="2400" dirty="0">
                <a:solidFill>
                  <a:schemeClr val="accent3"/>
                </a:solidFill>
              </a:rPr>
              <a:t>OS</a:t>
            </a:r>
            <a:r>
              <a:rPr lang="en-US" sz="2400" dirty="0">
                <a:solidFill>
                  <a:srgbClr val="000000"/>
                </a:solidFill>
              </a:rPr>
              <a:t>,  and received and handled by a </a:t>
            </a:r>
            <a:r>
              <a:rPr lang="en-US" sz="2400" dirty="0">
                <a:solidFill>
                  <a:schemeClr val="accent3"/>
                </a:solidFill>
              </a:rPr>
              <a:t>process</a:t>
            </a:r>
            <a:endParaRPr lang="en-US" sz="2400" dirty="0">
              <a:solidFill>
                <a:srgbClr val="3333CC"/>
              </a:solidFill>
            </a:endParaRPr>
          </a:p>
          <a:p>
            <a:pPr marL="614045" lvl="1"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0000"/>
                </a:solidFill>
              </a:rPr>
              <a:t>Interrupts are received and handled by the </a:t>
            </a:r>
            <a:r>
              <a:rPr lang="en-US" sz="2400" dirty="0">
                <a:solidFill>
                  <a:schemeClr val="accent3"/>
                </a:solidFill>
              </a:rPr>
              <a:t>OS – </a:t>
            </a:r>
            <a:r>
              <a:rPr lang="en-US" sz="2400" dirty="0">
                <a:solidFill>
                  <a:schemeClr val="tx1"/>
                </a:solidFill>
              </a:rPr>
              <a:t>HW interrupts are generated by the </a:t>
            </a:r>
            <a:r>
              <a:rPr lang="en-US" sz="2400" dirty="0">
                <a:solidFill>
                  <a:schemeClr val="accent3"/>
                </a:solidFill>
              </a:rPr>
              <a:t>HW</a:t>
            </a:r>
            <a:r>
              <a:rPr lang="en-US" sz="2400" dirty="0"/>
              <a:t>, Software interrupts are generated by the software</a:t>
            </a:r>
            <a:endParaRPr lang="en-US" sz="2400" dirty="0">
              <a:solidFill>
                <a:schemeClr val="accent3"/>
              </a:solidFill>
            </a:endParaRPr>
          </a:p>
          <a:p>
            <a:pPr marL="339725"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endParaRPr lang="en-US" dirty="0">
              <a:solidFill>
                <a:srgbClr val="000000"/>
              </a:solidFill>
            </a:endParaRPr>
          </a:p>
          <a:p>
            <a:pPr marL="339725" indent="-339725" algn="just" rtl="0">
              <a:lnSpc>
                <a:spcPct val="90000"/>
              </a:lnSpc>
              <a:spcBef>
                <a:spcPts val="6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dirty="0">
                <a:solidFill>
                  <a:srgbClr val="000000"/>
                </a:solidFill>
              </a:rPr>
              <a:t>Signals in Unix have names and numbers</a:t>
            </a:r>
          </a:p>
          <a:p>
            <a:pPr marL="739775" lvl="1" indent="-282575" rtl="0">
              <a:lnSpc>
                <a:spcPct val="90000"/>
              </a:lnSpc>
              <a:spcBef>
                <a:spcPts val="500"/>
              </a:spcBef>
              <a:buFont typeface="Arial" pitchFamily="34"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400" dirty="0">
                <a:solidFill>
                  <a:srgbClr val="000000"/>
                </a:solidFill>
              </a:rPr>
              <a:t>Use </a:t>
            </a:r>
            <a:r>
              <a:rPr lang="en-US" altLang="en-US" sz="2400" dirty="0">
                <a:solidFill>
                  <a:srgbClr val="000000"/>
                </a:solidFill>
              </a:rPr>
              <a:t>‘</a:t>
            </a:r>
            <a:r>
              <a:rPr lang="en-US" sz="2400" dirty="0">
                <a:solidFill>
                  <a:srgbClr val="000000"/>
                </a:solidFill>
              </a:rPr>
              <a:t>man kill</a:t>
            </a:r>
            <a:r>
              <a:rPr lang="en-US" altLang="en-US" sz="2400" dirty="0">
                <a:solidFill>
                  <a:srgbClr val="000000"/>
                </a:solidFill>
              </a:rPr>
              <a:t>’</a:t>
            </a:r>
            <a:r>
              <a:rPr lang="en-US" sz="2400" dirty="0">
                <a:solidFill>
                  <a:srgbClr val="000000"/>
                </a:solidFill>
              </a:rPr>
              <a:t> to see the types of signals.</a:t>
            </a:r>
          </a:p>
        </p:txBody>
      </p:sp>
    </p:spTree>
    <p:extLst>
      <p:ext uri="{BB962C8B-B14F-4D97-AF65-F5344CB8AC3E}">
        <p14:creationId xmlns:p14="http://schemas.microsoft.com/office/powerpoint/2010/main" val="1588261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אזרחי">
  <a:themeElements>
    <a:clrScheme name="היבט">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אזרחי">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אזרחי">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7536</TotalTime>
  <Words>4366</Words>
  <Application>Microsoft Office PowerPoint</Application>
  <PresentationFormat>On-screen Show (4:3)</PresentationFormat>
  <Paragraphs>644</Paragraphs>
  <Slides>62</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Cambria</vt:lpstr>
      <vt:lpstr>Courier New</vt:lpstr>
      <vt:lpstr>Garamond</vt:lpstr>
      <vt:lpstr>Georgia</vt:lpstr>
      <vt:lpstr>Times New Roman</vt:lpstr>
      <vt:lpstr>Wingdings</vt:lpstr>
      <vt:lpstr>Wingdings 2</vt:lpstr>
      <vt:lpstr>אזרחי</vt:lpstr>
      <vt:lpstr>TA3 – Unix Signals &amp; Threads</vt:lpstr>
      <vt:lpstr>Today’s Plan</vt:lpstr>
      <vt:lpstr>Reminder from Last TA Class</vt:lpstr>
      <vt:lpstr>Reminder: Kernel Mode</vt:lpstr>
      <vt:lpstr>Some Definitions</vt:lpstr>
      <vt:lpstr>Types of Interrupts</vt:lpstr>
      <vt:lpstr>Signals</vt:lpstr>
      <vt:lpstr>Signals</vt:lpstr>
      <vt:lpstr>Signals, cont.</vt:lpstr>
      <vt:lpstr>Triggers for Signals</vt:lpstr>
      <vt:lpstr>Sending Signals Using the Keyboard</vt:lpstr>
      <vt:lpstr>Sending Signals from the Command Line</vt:lpstr>
      <vt:lpstr>Sending a Signal From One Process To Another</vt:lpstr>
      <vt:lpstr>Reminder from Last Week - strace</vt:lpstr>
      <vt:lpstr>Handling Signals</vt:lpstr>
      <vt:lpstr>Handling Signals (cont.)</vt:lpstr>
      <vt:lpstr>Signal Handlers - Example</vt:lpstr>
      <vt:lpstr>Pre-defined Signal Handlers </vt:lpstr>
      <vt:lpstr>Intermediate Summary</vt:lpstr>
      <vt:lpstr>Masking Signals - Motivation</vt:lpstr>
      <vt:lpstr>Masking Signals - Avoiding Signal Races </vt:lpstr>
      <vt:lpstr>sigprocmask</vt:lpstr>
      <vt:lpstr>Handling Signals</vt:lpstr>
      <vt:lpstr>sigaction</vt:lpstr>
      <vt:lpstr>sigaction cont.</vt:lpstr>
      <vt:lpstr>Sigaction Example</vt:lpstr>
      <vt:lpstr>Signals: Summary</vt:lpstr>
      <vt:lpstr>Threads</vt:lpstr>
      <vt:lpstr>The many CPUs illusion</vt:lpstr>
      <vt:lpstr>What is a Process?</vt:lpstr>
      <vt:lpstr>Process Control Block (PCB)</vt:lpstr>
      <vt:lpstr>States</vt:lpstr>
      <vt:lpstr>Context Switch</vt:lpstr>
      <vt:lpstr>Context Switch</vt:lpstr>
      <vt:lpstr>What is a Thread?</vt:lpstr>
      <vt:lpstr>Thread Implementations</vt:lpstr>
      <vt:lpstr>User Level Threads</vt:lpstr>
      <vt:lpstr>User Level Threads</vt:lpstr>
      <vt:lpstr>Implementing a Thread Library</vt:lpstr>
      <vt:lpstr>Implementing a Thread Library</vt:lpstr>
      <vt:lpstr>sigsetjmp – save a “bookmark”</vt:lpstr>
      <vt:lpstr>What is Saved in env?</vt:lpstr>
      <vt:lpstr>siglongjmp – use a “bookmark”</vt:lpstr>
      <vt:lpstr>The Switch</vt:lpstr>
      <vt:lpstr>Exam Question</vt:lpstr>
      <vt:lpstr>Kernel Level Threads</vt:lpstr>
      <vt:lpstr>Kernel Level Threads</vt:lpstr>
      <vt:lpstr>Kernel Level Threads</vt:lpstr>
      <vt:lpstr>Not to be confused with Kernel Threads</vt:lpstr>
      <vt:lpstr>User Level vs. Kernel Level Threads</vt:lpstr>
      <vt:lpstr>Advantages</vt:lpstr>
      <vt:lpstr>Disadvantages</vt:lpstr>
      <vt:lpstr>Which is Better?</vt:lpstr>
      <vt:lpstr>Exam Question</vt:lpstr>
      <vt:lpstr>Ex 2</vt:lpstr>
      <vt:lpstr>Implement a User-Threads Library</vt:lpstr>
      <vt:lpstr>Thread States</vt:lpstr>
      <vt:lpstr>Thread States Diagram</vt:lpstr>
      <vt:lpstr>The Scheduler – Round Robin</vt:lpstr>
      <vt:lpstr>The Scheduler – Time Allocation and Preemption</vt:lpstr>
      <vt:lpstr>The Scheduler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TA3 - Signals&amp;Threads</dc:title>
  <dc:creator>Neta R S</dc:creator>
  <cp:lastModifiedBy>Eytan Lifshitz</cp:lastModifiedBy>
  <cp:revision>458</cp:revision>
  <dcterms:created xsi:type="dcterms:W3CDTF">2014-03-02T05:49:26Z</dcterms:created>
  <dcterms:modified xsi:type="dcterms:W3CDTF">2021-04-14T14:29:48Z</dcterms:modified>
</cp:coreProperties>
</file>