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303" r:id="rId2"/>
    <p:sldId id="435" r:id="rId3"/>
    <p:sldId id="451" r:id="rId4"/>
    <p:sldId id="450" r:id="rId5"/>
    <p:sldId id="449" r:id="rId6"/>
    <p:sldId id="448" r:id="rId7"/>
    <p:sldId id="452" r:id="rId8"/>
    <p:sldId id="410" r:id="rId9"/>
    <p:sldId id="442" r:id="rId10"/>
    <p:sldId id="412" r:id="rId11"/>
    <p:sldId id="445" r:id="rId12"/>
    <p:sldId id="411" r:id="rId13"/>
    <p:sldId id="414" r:id="rId14"/>
    <p:sldId id="415" r:id="rId15"/>
    <p:sldId id="446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6" r:id="rId25"/>
    <p:sldId id="427" r:id="rId26"/>
    <p:sldId id="443" r:id="rId27"/>
    <p:sldId id="429" r:id="rId28"/>
    <p:sldId id="379" r:id="rId29"/>
    <p:sldId id="380" r:id="rId30"/>
    <p:sldId id="447" r:id="rId31"/>
    <p:sldId id="381" r:id="rId32"/>
    <p:sldId id="383" r:id="rId33"/>
    <p:sldId id="384" r:id="rId34"/>
    <p:sldId id="385" r:id="rId35"/>
    <p:sldId id="386" r:id="rId36"/>
    <p:sldId id="453" r:id="rId37"/>
    <p:sldId id="454" r:id="rId38"/>
    <p:sldId id="390" r:id="rId39"/>
    <p:sldId id="391" r:id="rId40"/>
    <p:sldId id="392" r:id="rId41"/>
    <p:sldId id="393" r:id="rId42"/>
    <p:sldId id="395" r:id="rId43"/>
    <p:sldId id="407" r:id="rId44"/>
    <p:sldId id="396" r:id="rId45"/>
    <p:sldId id="455" r:id="rId46"/>
    <p:sldId id="457" r:id="rId47"/>
    <p:sldId id="397" r:id="rId48"/>
    <p:sldId id="458" r:id="rId49"/>
    <p:sldId id="398" r:id="rId50"/>
    <p:sldId id="399" r:id="rId51"/>
    <p:sldId id="400" r:id="rId52"/>
    <p:sldId id="401" r:id="rId53"/>
    <p:sldId id="444" r:id="rId54"/>
    <p:sldId id="402" r:id="rId55"/>
    <p:sldId id="403" r:id="rId56"/>
    <p:sldId id="409" r:id="rId57"/>
    <p:sldId id="436" r:id="rId58"/>
    <p:sldId id="404" r:id="rId59"/>
    <p:sldId id="459" r:id="rId60"/>
    <p:sldId id="460" r:id="rId61"/>
    <p:sldId id="461" r:id="rId62"/>
    <p:sldId id="462" r:id="rId63"/>
    <p:sldId id="463" r:id="rId6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79532" autoAdjust="0"/>
  </p:normalViewPr>
  <p:slideViewPr>
    <p:cSldViewPr>
      <p:cViewPr varScale="1">
        <p:scale>
          <a:sx n="68" d="100"/>
          <a:sy n="68" d="100"/>
        </p:scale>
        <p:origin x="18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FF971-62E7-46C0-8ECD-BC02D4E8CC7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9FFA611-6971-47B8-B35E-2EA4245B1D24}">
      <dgm:prSet phldrT="[טקסט]"/>
      <dgm:spPr/>
      <dgm:t>
        <a:bodyPr/>
        <a:lstStyle/>
        <a:p>
          <a:r>
            <a:rPr lang="en-US" dirty="0"/>
            <a:t>Create and initialize a </a:t>
          </a:r>
          <a:r>
            <a:rPr lang="en-US" dirty="0" err="1"/>
            <a:t>mutex</a:t>
          </a:r>
          <a:r>
            <a:rPr lang="en-US" dirty="0"/>
            <a:t> variable</a:t>
          </a:r>
        </a:p>
      </dgm:t>
    </dgm:pt>
    <dgm:pt modelId="{3DA7CF91-D9B8-41A5-80FD-24D9A3257F49}" type="parTrans" cxnId="{48C85EC9-C506-4C2F-A38C-F9D264BE6B72}">
      <dgm:prSet/>
      <dgm:spPr/>
      <dgm:t>
        <a:bodyPr/>
        <a:lstStyle/>
        <a:p>
          <a:endParaRPr lang="en-US"/>
        </a:p>
      </dgm:t>
    </dgm:pt>
    <dgm:pt modelId="{A57BDB32-82ED-4F89-9A6D-0C74E9C667AE}" type="sibTrans" cxnId="{48C85EC9-C506-4C2F-A38C-F9D264BE6B72}">
      <dgm:prSet/>
      <dgm:spPr/>
      <dgm:t>
        <a:bodyPr/>
        <a:lstStyle/>
        <a:p>
          <a:endParaRPr lang="en-US"/>
        </a:p>
      </dgm:t>
    </dgm:pt>
    <dgm:pt modelId="{3A649CA1-023C-484E-A69D-5B926159D7BD}">
      <dgm:prSet/>
      <dgm:spPr/>
      <dgm:t>
        <a:bodyPr/>
        <a:lstStyle/>
        <a:p>
          <a:r>
            <a:rPr lang="en-US" dirty="0"/>
            <a:t>Several threads attempt to lock the </a:t>
          </a:r>
          <a:r>
            <a:rPr lang="en-US" dirty="0" err="1"/>
            <a:t>mutex</a:t>
          </a:r>
          <a:endParaRPr lang="en-US" dirty="0"/>
        </a:p>
      </dgm:t>
    </dgm:pt>
    <dgm:pt modelId="{4FD2810D-9738-4B87-9EA9-44AE496D43D7}" type="parTrans" cxnId="{F1911D6D-B7B4-4758-ABE4-400A4211BAA6}">
      <dgm:prSet/>
      <dgm:spPr/>
      <dgm:t>
        <a:bodyPr/>
        <a:lstStyle/>
        <a:p>
          <a:endParaRPr lang="en-US"/>
        </a:p>
      </dgm:t>
    </dgm:pt>
    <dgm:pt modelId="{AA15F16D-AD2B-4B8A-BFB8-5FD3B72B49F1}" type="sibTrans" cxnId="{F1911D6D-B7B4-4758-ABE4-400A4211BAA6}">
      <dgm:prSet/>
      <dgm:spPr/>
      <dgm:t>
        <a:bodyPr/>
        <a:lstStyle/>
        <a:p>
          <a:endParaRPr lang="en-US"/>
        </a:p>
      </dgm:t>
    </dgm:pt>
    <dgm:pt modelId="{64B76B49-F427-4C9A-BCBB-EE170A11C7EF}">
      <dgm:prSet/>
      <dgm:spPr/>
      <dgm:t>
        <a:bodyPr/>
        <a:lstStyle/>
        <a:p>
          <a:r>
            <a:rPr lang="en-US"/>
            <a:t>Only one succeeds and that thread owns the mutex</a:t>
          </a:r>
          <a:endParaRPr lang="en-US" dirty="0"/>
        </a:p>
      </dgm:t>
    </dgm:pt>
    <dgm:pt modelId="{BF461FAC-3447-4301-92CB-A20A96FF5B43}" type="parTrans" cxnId="{D737C45D-B6E3-4F6A-AAB0-25CFB67DF5AE}">
      <dgm:prSet/>
      <dgm:spPr/>
      <dgm:t>
        <a:bodyPr/>
        <a:lstStyle/>
        <a:p>
          <a:endParaRPr lang="en-US"/>
        </a:p>
      </dgm:t>
    </dgm:pt>
    <dgm:pt modelId="{CF5EDECA-FA18-4F94-98A8-273CDC115CE2}" type="sibTrans" cxnId="{D737C45D-B6E3-4F6A-AAB0-25CFB67DF5AE}">
      <dgm:prSet/>
      <dgm:spPr/>
      <dgm:t>
        <a:bodyPr/>
        <a:lstStyle/>
        <a:p>
          <a:endParaRPr lang="en-US"/>
        </a:p>
      </dgm:t>
    </dgm:pt>
    <dgm:pt modelId="{FBE8CCE8-2B6F-4B99-AFC4-4C01C670D95A}">
      <dgm:prSet/>
      <dgm:spPr/>
      <dgm:t>
        <a:bodyPr/>
        <a:lstStyle/>
        <a:p>
          <a:r>
            <a:rPr lang="en-US"/>
            <a:t>The owner thread performs some set of actions</a:t>
          </a:r>
          <a:endParaRPr lang="en-US" dirty="0"/>
        </a:p>
      </dgm:t>
    </dgm:pt>
    <dgm:pt modelId="{4D41FBCC-88ED-489C-A528-7C203BA25BB6}" type="parTrans" cxnId="{1A2A2949-AB20-4B8D-BD7B-D86DCCFB9D09}">
      <dgm:prSet/>
      <dgm:spPr/>
      <dgm:t>
        <a:bodyPr/>
        <a:lstStyle/>
        <a:p>
          <a:endParaRPr lang="en-US"/>
        </a:p>
      </dgm:t>
    </dgm:pt>
    <dgm:pt modelId="{FB4072A1-DB06-417E-A9EB-66F57274A63B}" type="sibTrans" cxnId="{1A2A2949-AB20-4B8D-BD7B-D86DCCFB9D09}">
      <dgm:prSet/>
      <dgm:spPr/>
      <dgm:t>
        <a:bodyPr/>
        <a:lstStyle/>
        <a:p>
          <a:endParaRPr lang="en-US"/>
        </a:p>
      </dgm:t>
    </dgm:pt>
    <dgm:pt modelId="{36ED7497-5939-454F-BA6E-86FF3FA0B310}">
      <dgm:prSet/>
      <dgm:spPr/>
      <dgm:t>
        <a:bodyPr/>
        <a:lstStyle/>
        <a:p>
          <a:r>
            <a:rPr lang="en-US"/>
            <a:t>The owner unlocks the mutex</a:t>
          </a:r>
          <a:endParaRPr lang="en-US" dirty="0"/>
        </a:p>
      </dgm:t>
    </dgm:pt>
    <dgm:pt modelId="{047EBE32-053A-4BDF-91D8-08CE61A6D336}" type="parTrans" cxnId="{E7EA7B0F-63B6-4A65-BDF7-3AC5DB3DCA61}">
      <dgm:prSet/>
      <dgm:spPr/>
      <dgm:t>
        <a:bodyPr/>
        <a:lstStyle/>
        <a:p>
          <a:endParaRPr lang="en-US"/>
        </a:p>
      </dgm:t>
    </dgm:pt>
    <dgm:pt modelId="{0D09D8CA-5E28-4A7C-991E-09EA5C855ABA}" type="sibTrans" cxnId="{E7EA7B0F-63B6-4A65-BDF7-3AC5DB3DCA61}">
      <dgm:prSet/>
      <dgm:spPr/>
      <dgm:t>
        <a:bodyPr/>
        <a:lstStyle/>
        <a:p>
          <a:endParaRPr lang="en-US"/>
        </a:p>
      </dgm:t>
    </dgm:pt>
    <dgm:pt modelId="{E718FBAA-BBD6-45D7-B78A-8B9ECDC12EB7}">
      <dgm:prSet/>
      <dgm:spPr/>
      <dgm:t>
        <a:bodyPr/>
        <a:lstStyle/>
        <a:p>
          <a:r>
            <a:rPr lang="en-US" dirty="0"/>
            <a:t>Another thread acquires the </a:t>
          </a:r>
          <a:r>
            <a:rPr lang="en-US" dirty="0" err="1"/>
            <a:t>mutex</a:t>
          </a:r>
          <a:r>
            <a:rPr lang="en-US" dirty="0"/>
            <a:t> and repeats the process</a:t>
          </a:r>
        </a:p>
      </dgm:t>
    </dgm:pt>
    <dgm:pt modelId="{F2C2EB55-7495-410C-A3F0-E51E7C9C9C14}" type="parTrans" cxnId="{83569FC8-421F-4F33-800B-6527B23F7003}">
      <dgm:prSet/>
      <dgm:spPr/>
      <dgm:t>
        <a:bodyPr/>
        <a:lstStyle/>
        <a:p>
          <a:endParaRPr lang="en-US"/>
        </a:p>
      </dgm:t>
    </dgm:pt>
    <dgm:pt modelId="{3E0CEC75-F738-40EE-AE60-ACC8B1608F98}" type="sibTrans" cxnId="{83569FC8-421F-4F33-800B-6527B23F7003}">
      <dgm:prSet/>
      <dgm:spPr/>
      <dgm:t>
        <a:bodyPr/>
        <a:lstStyle/>
        <a:p>
          <a:endParaRPr lang="en-US"/>
        </a:p>
      </dgm:t>
    </dgm:pt>
    <dgm:pt modelId="{65227445-2F8A-4BEE-BD32-E66AC2DE2EFF}">
      <dgm:prSet/>
      <dgm:spPr/>
      <dgm:t>
        <a:bodyPr/>
        <a:lstStyle/>
        <a:p>
          <a:r>
            <a:rPr lang="en-US" dirty="0"/>
            <a:t>Finally the </a:t>
          </a:r>
          <a:r>
            <a:rPr lang="en-US" dirty="0" err="1"/>
            <a:t>mutex</a:t>
          </a:r>
          <a:r>
            <a:rPr lang="en-US" dirty="0"/>
            <a:t> is destroyed</a:t>
          </a:r>
        </a:p>
      </dgm:t>
    </dgm:pt>
    <dgm:pt modelId="{1470BA40-3744-4760-89A7-99ABE8B1AE79}" type="parTrans" cxnId="{E0659DD3-7BBF-4660-8DCA-0A3EF42F8B96}">
      <dgm:prSet/>
      <dgm:spPr/>
      <dgm:t>
        <a:bodyPr/>
        <a:lstStyle/>
        <a:p>
          <a:endParaRPr lang="en-US"/>
        </a:p>
      </dgm:t>
    </dgm:pt>
    <dgm:pt modelId="{CA5B1A5F-7617-4BC6-A6E5-43DBA89568D5}" type="sibTrans" cxnId="{E0659DD3-7BBF-4660-8DCA-0A3EF42F8B96}">
      <dgm:prSet/>
      <dgm:spPr/>
      <dgm:t>
        <a:bodyPr/>
        <a:lstStyle/>
        <a:p>
          <a:endParaRPr lang="en-US"/>
        </a:p>
      </dgm:t>
    </dgm:pt>
    <dgm:pt modelId="{E3B2AC59-77FB-49D6-9504-B38A805EC0E8}" type="pres">
      <dgm:prSet presAssocID="{A4EFF971-62E7-46C0-8ECD-BC02D4E8CC7E}" presName="linearFlow" presStyleCnt="0">
        <dgm:presLayoutVars>
          <dgm:resizeHandles val="exact"/>
        </dgm:presLayoutVars>
      </dgm:prSet>
      <dgm:spPr/>
    </dgm:pt>
    <dgm:pt modelId="{24BB535A-1BCE-4A45-AC96-F4273210A581}" type="pres">
      <dgm:prSet presAssocID="{D9FFA611-6971-47B8-B35E-2EA4245B1D24}" presName="node" presStyleLbl="node1" presStyleIdx="0" presStyleCnt="7" custScaleX="506126">
        <dgm:presLayoutVars>
          <dgm:bulletEnabled val="1"/>
        </dgm:presLayoutVars>
      </dgm:prSet>
      <dgm:spPr/>
    </dgm:pt>
    <dgm:pt modelId="{0C1132B6-0171-4EDB-BF9E-E4F4C2100EF6}" type="pres">
      <dgm:prSet presAssocID="{A57BDB32-82ED-4F89-9A6D-0C74E9C667AE}" presName="sibTrans" presStyleLbl="sibTrans2D1" presStyleIdx="0" presStyleCnt="6"/>
      <dgm:spPr/>
    </dgm:pt>
    <dgm:pt modelId="{C3A081F2-122E-48A3-8CC8-EE71505E788D}" type="pres">
      <dgm:prSet presAssocID="{A57BDB32-82ED-4F89-9A6D-0C74E9C667AE}" presName="connectorText" presStyleLbl="sibTrans2D1" presStyleIdx="0" presStyleCnt="6"/>
      <dgm:spPr/>
    </dgm:pt>
    <dgm:pt modelId="{7013BB39-011B-49C9-9A81-13C599EF6BBC}" type="pres">
      <dgm:prSet presAssocID="{3A649CA1-023C-484E-A69D-5B926159D7BD}" presName="node" presStyleLbl="node1" presStyleIdx="1" presStyleCnt="7" custScaleX="506126">
        <dgm:presLayoutVars>
          <dgm:bulletEnabled val="1"/>
        </dgm:presLayoutVars>
      </dgm:prSet>
      <dgm:spPr/>
    </dgm:pt>
    <dgm:pt modelId="{6F6F145F-98BA-421E-BDE1-BF82861944DB}" type="pres">
      <dgm:prSet presAssocID="{AA15F16D-AD2B-4B8A-BFB8-5FD3B72B49F1}" presName="sibTrans" presStyleLbl="sibTrans2D1" presStyleIdx="1" presStyleCnt="6"/>
      <dgm:spPr/>
    </dgm:pt>
    <dgm:pt modelId="{FFDBDDE3-D64C-4997-980B-52B6CAAC6D83}" type="pres">
      <dgm:prSet presAssocID="{AA15F16D-AD2B-4B8A-BFB8-5FD3B72B49F1}" presName="connectorText" presStyleLbl="sibTrans2D1" presStyleIdx="1" presStyleCnt="6"/>
      <dgm:spPr/>
    </dgm:pt>
    <dgm:pt modelId="{087FCCE7-C1A6-4467-9B4B-C398370EA29D}" type="pres">
      <dgm:prSet presAssocID="{64B76B49-F427-4C9A-BCBB-EE170A11C7EF}" presName="node" presStyleLbl="node1" presStyleIdx="2" presStyleCnt="7" custScaleX="506126">
        <dgm:presLayoutVars>
          <dgm:bulletEnabled val="1"/>
        </dgm:presLayoutVars>
      </dgm:prSet>
      <dgm:spPr/>
    </dgm:pt>
    <dgm:pt modelId="{755D41F6-59EE-423A-8E50-5301E6178AA3}" type="pres">
      <dgm:prSet presAssocID="{CF5EDECA-FA18-4F94-98A8-273CDC115CE2}" presName="sibTrans" presStyleLbl="sibTrans2D1" presStyleIdx="2" presStyleCnt="6"/>
      <dgm:spPr/>
    </dgm:pt>
    <dgm:pt modelId="{D43B7287-80E7-4F67-B7F5-26A7A7EAEF3E}" type="pres">
      <dgm:prSet presAssocID="{CF5EDECA-FA18-4F94-98A8-273CDC115CE2}" presName="connectorText" presStyleLbl="sibTrans2D1" presStyleIdx="2" presStyleCnt="6"/>
      <dgm:spPr/>
    </dgm:pt>
    <dgm:pt modelId="{C6BD6363-DB80-4228-8400-9AD18AC6DEFC}" type="pres">
      <dgm:prSet presAssocID="{FBE8CCE8-2B6F-4B99-AFC4-4C01C670D95A}" presName="node" presStyleLbl="node1" presStyleIdx="3" presStyleCnt="7" custScaleX="506126">
        <dgm:presLayoutVars>
          <dgm:bulletEnabled val="1"/>
        </dgm:presLayoutVars>
      </dgm:prSet>
      <dgm:spPr/>
    </dgm:pt>
    <dgm:pt modelId="{86A10C17-116E-4896-ADA1-397FB92A01ED}" type="pres">
      <dgm:prSet presAssocID="{FB4072A1-DB06-417E-A9EB-66F57274A63B}" presName="sibTrans" presStyleLbl="sibTrans2D1" presStyleIdx="3" presStyleCnt="6"/>
      <dgm:spPr/>
    </dgm:pt>
    <dgm:pt modelId="{362E43E6-849B-4A2C-8D6A-131534F98B32}" type="pres">
      <dgm:prSet presAssocID="{FB4072A1-DB06-417E-A9EB-66F57274A63B}" presName="connectorText" presStyleLbl="sibTrans2D1" presStyleIdx="3" presStyleCnt="6"/>
      <dgm:spPr/>
    </dgm:pt>
    <dgm:pt modelId="{868D672D-6828-41A2-B8F6-214A02A5C3DA}" type="pres">
      <dgm:prSet presAssocID="{36ED7497-5939-454F-BA6E-86FF3FA0B310}" presName="node" presStyleLbl="node1" presStyleIdx="4" presStyleCnt="7" custScaleX="506126">
        <dgm:presLayoutVars>
          <dgm:bulletEnabled val="1"/>
        </dgm:presLayoutVars>
      </dgm:prSet>
      <dgm:spPr/>
    </dgm:pt>
    <dgm:pt modelId="{A88DCA84-E14F-4391-A336-6539349DD613}" type="pres">
      <dgm:prSet presAssocID="{0D09D8CA-5E28-4A7C-991E-09EA5C855ABA}" presName="sibTrans" presStyleLbl="sibTrans2D1" presStyleIdx="4" presStyleCnt="6"/>
      <dgm:spPr/>
    </dgm:pt>
    <dgm:pt modelId="{B17E8D9E-167D-4A29-86E6-B29149D78A34}" type="pres">
      <dgm:prSet presAssocID="{0D09D8CA-5E28-4A7C-991E-09EA5C855ABA}" presName="connectorText" presStyleLbl="sibTrans2D1" presStyleIdx="4" presStyleCnt="6"/>
      <dgm:spPr/>
    </dgm:pt>
    <dgm:pt modelId="{F1460D7A-A055-4B4B-9DE9-FEA790299779}" type="pres">
      <dgm:prSet presAssocID="{E718FBAA-BBD6-45D7-B78A-8B9ECDC12EB7}" presName="node" presStyleLbl="node1" presStyleIdx="5" presStyleCnt="7" custScaleX="506126">
        <dgm:presLayoutVars>
          <dgm:bulletEnabled val="1"/>
        </dgm:presLayoutVars>
      </dgm:prSet>
      <dgm:spPr/>
    </dgm:pt>
    <dgm:pt modelId="{4A9861EE-1A33-46D8-B540-B278AD65D31D}" type="pres">
      <dgm:prSet presAssocID="{3E0CEC75-F738-40EE-AE60-ACC8B1608F98}" presName="sibTrans" presStyleLbl="sibTrans2D1" presStyleIdx="5" presStyleCnt="6"/>
      <dgm:spPr/>
    </dgm:pt>
    <dgm:pt modelId="{AAED8FFE-150A-4ED5-85AB-2A2182341FFE}" type="pres">
      <dgm:prSet presAssocID="{3E0CEC75-F738-40EE-AE60-ACC8B1608F98}" presName="connectorText" presStyleLbl="sibTrans2D1" presStyleIdx="5" presStyleCnt="6"/>
      <dgm:spPr/>
    </dgm:pt>
    <dgm:pt modelId="{732A0ABC-DECB-49AB-830D-4A6C99DD7675}" type="pres">
      <dgm:prSet presAssocID="{65227445-2F8A-4BEE-BD32-E66AC2DE2EFF}" presName="node" presStyleLbl="node1" presStyleIdx="6" presStyleCnt="7" custScaleX="506126">
        <dgm:presLayoutVars>
          <dgm:bulletEnabled val="1"/>
        </dgm:presLayoutVars>
      </dgm:prSet>
      <dgm:spPr/>
    </dgm:pt>
  </dgm:ptLst>
  <dgm:cxnLst>
    <dgm:cxn modelId="{E7EA7B0F-63B6-4A65-BDF7-3AC5DB3DCA61}" srcId="{A4EFF971-62E7-46C0-8ECD-BC02D4E8CC7E}" destId="{36ED7497-5939-454F-BA6E-86FF3FA0B310}" srcOrd="4" destOrd="0" parTransId="{047EBE32-053A-4BDF-91D8-08CE61A6D336}" sibTransId="{0D09D8CA-5E28-4A7C-991E-09EA5C855ABA}"/>
    <dgm:cxn modelId="{6149F41C-CC4B-4307-BACC-BC09508FC2D2}" type="presOf" srcId="{3E0CEC75-F738-40EE-AE60-ACC8B1608F98}" destId="{AAED8FFE-150A-4ED5-85AB-2A2182341FFE}" srcOrd="1" destOrd="0" presId="urn:microsoft.com/office/officeart/2005/8/layout/process2"/>
    <dgm:cxn modelId="{59143223-F40F-4D5C-9FCD-CFF5DEF0FD3A}" type="presOf" srcId="{36ED7497-5939-454F-BA6E-86FF3FA0B310}" destId="{868D672D-6828-41A2-B8F6-214A02A5C3DA}" srcOrd="0" destOrd="0" presId="urn:microsoft.com/office/officeart/2005/8/layout/process2"/>
    <dgm:cxn modelId="{F5BCDA2D-31AF-4CFE-92FD-F4E9CFDAEB36}" type="presOf" srcId="{0D09D8CA-5E28-4A7C-991E-09EA5C855ABA}" destId="{B17E8D9E-167D-4A29-86E6-B29149D78A34}" srcOrd="1" destOrd="0" presId="urn:microsoft.com/office/officeart/2005/8/layout/process2"/>
    <dgm:cxn modelId="{72F63B31-C0C3-4AE8-8655-865E81517522}" type="presOf" srcId="{0D09D8CA-5E28-4A7C-991E-09EA5C855ABA}" destId="{A88DCA84-E14F-4391-A336-6539349DD613}" srcOrd="0" destOrd="0" presId="urn:microsoft.com/office/officeart/2005/8/layout/process2"/>
    <dgm:cxn modelId="{AFFA6F32-5BFE-443F-8F1A-BB6BA8212EB8}" type="presOf" srcId="{CF5EDECA-FA18-4F94-98A8-273CDC115CE2}" destId="{D43B7287-80E7-4F67-B7F5-26A7A7EAEF3E}" srcOrd="1" destOrd="0" presId="urn:microsoft.com/office/officeart/2005/8/layout/process2"/>
    <dgm:cxn modelId="{D737C45D-B6E3-4F6A-AAB0-25CFB67DF5AE}" srcId="{A4EFF971-62E7-46C0-8ECD-BC02D4E8CC7E}" destId="{64B76B49-F427-4C9A-BCBB-EE170A11C7EF}" srcOrd="2" destOrd="0" parTransId="{BF461FAC-3447-4301-92CB-A20A96FF5B43}" sibTransId="{CF5EDECA-FA18-4F94-98A8-273CDC115CE2}"/>
    <dgm:cxn modelId="{C11BCA5E-6A41-497A-8D1C-A577F8582551}" type="presOf" srcId="{AA15F16D-AD2B-4B8A-BFB8-5FD3B72B49F1}" destId="{FFDBDDE3-D64C-4997-980B-52B6CAAC6D83}" srcOrd="1" destOrd="0" presId="urn:microsoft.com/office/officeart/2005/8/layout/process2"/>
    <dgm:cxn modelId="{E7D74D5F-FBA8-47CA-A757-D4BFA30C665D}" type="presOf" srcId="{3A649CA1-023C-484E-A69D-5B926159D7BD}" destId="{7013BB39-011B-49C9-9A81-13C599EF6BBC}" srcOrd="0" destOrd="0" presId="urn:microsoft.com/office/officeart/2005/8/layout/process2"/>
    <dgm:cxn modelId="{22F6725F-135D-4796-A1AC-CA0D1A0ACFF7}" type="presOf" srcId="{A57BDB32-82ED-4F89-9A6D-0C74E9C667AE}" destId="{C3A081F2-122E-48A3-8CC8-EE71505E788D}" srcOrd="1" destOrd="0" presId="urn:microsoft.com/office/officeart/2005/8/layout/process2"/>
    <dgm:cxn modelId="{4DDF3C42-9D38-4CDD-9BA0-50587EE7F679}" type="presOf" srcId="{FB4072A1-DB06-417E-A9EB-66F57274A63B}" destId="{86A10C17-116E-4896-ADA1-397FB92A01ED}" srcOrd="0" destOrd="0" presId="urn:microsoft.com/office/officeart/2005/8/layout/process2"/>
    <dgm:cxn modelId="{EC6BDE63-9A71-4CC7-8230-69F6D77A5B21}" type="presOf" srcId="{FBE8CCE8-2B6F-4B99-AFC4-4C01C670D95A}" destId="{C6BD6363-DB80-4228-8400-9AD18AC6DEFC}" srcOrd="0" destOrd="0" presId="urn:microsoft.com/office/officeart/2005/8/layout/process2"/>
    <dgm:cxn modelId="{2A80D765-68C2-40A1-8175-A9F031C6F3B1}" type="presOf" srcId="{E718FBAA-BBD6-45D7-B78A-8B9ECDC12EB7}" destId="{F1460D7A-A055-4B4B-9DE9-FEA790299779}" srcOrd="0" destOrd="0" presId="urn:microsoft.com/office/officeart/2005/8/layout/process2"/>
    <dgm:cxn modelId="{1A2A2949-AB20-4B8D-BD7B-D86DCCFB9D09}" srcId="{A4EFF971-62E7-46C0-8ECD-BC02D4E8CC7E}" destId="{FBE8CCE8-2B6F-4B99-AFC4-4C01C670D95A}" srcOrd="3" destOrd="0" parTransId="{4D41FBCC-88ED-489C-A528-7C203BA25BB6}" sibTransId="{FB4072A1-DB06-417E-A9EB-66F57274A63B}"/>
    <dgm:cxn modelId="{F1911D6D-B7B4-4758-ABE4-400A4211BAA6}" srcId="{A4EFF971-62E7-46C0-8ECD-BC02D4E8CC7E}" destId="{3A649CA1-023C-484E-A69D-5B926159D7BD}" srcOrd="1" destOrd="0" parTransId="{4FD2810D-9738-4B87-9EA9-44AE496D43D7}" sibTransId="{AA15F16D-AD2B-4B8A-BFB8-5FD3B72B49F1}"/>
    <dgm:cxn modelId="{9F305171-F541-41C2-A2FF-72AB251FC1A0}" type="presOf" srcId="{FB4072A1-DB06-417E-A9EB-66F57274A63B}" destId="{362E43E6-849B-4A2C-8D6A-131534F98B32}" srcOrd="1" destOrd="0" presId="urn:microsoft.com/office/officeart/2005/8/layout/process2"/>
    <dgm:cxn modelId="{3C754F74-C58E-4F2F-9AD9-3DA5F78C9045}" type="presOf" srcId="{3E0CEC75-F738-40EE-AE60-ACC8B1608F98}" destId="{4A9861EE-1A33-46D8-B540-B278AD65D31D}" srcOrd="0" destOrd="0" presId="urn:microsoft.com/office/officeart/2005/8/layout/process2"/>
    <dgm:cxn modelId="{2D274D81-CD4E-45A9-B754-487540449E00}" type="presOf" srcId="{CF5EDECA-FA18-4F94-98A8-273CDC115CE2}" destId="{755D41F6-59EE-423A-8E50-5301E6178AA3}" srcOrd="0" destOrd="0" presId="urn:microsoft.com/office/officeart/2005/8/layout/process2"/>
    <dgm:cxn modelId="{4D280292-3057-4D97-8034-64A2AAD3E12E}" type="presOf" srcId="{64B76B49-F427-4C9A-BCBB-EE170A11C7EF}" destId="{087FCCE7-C1A6-4467-9B4B-C398370EA29D}" srcOrd="0" destOrd="0" presId="urn:microsoft.com/office/officeart/2005/8/layout/process2"/>
    <dgm:cxn modelId="{DC2A53A0-3985-4DE8-9F16-175FD2C06A06}" type="presOf" srcId="{AA15F16D-AD2B-4B8A-BFB8-5FD3B72B49F1}" destId="{6F6F145F-98BA-421E-BDE1-BF82861944DB}" srcOrd="0" destOrd="0" presId="urn:microsoft.com/office/officeart/2005/8/layout/process2"/>
    <dgm:cxn modelId="{7E6256B0-D274-493F-8E90-F8B8F120C329}" type="presOf" srcId="{A57BDB32-82ED-4F89-9A6D-0C74E9C667AE}" destId="{0C1132B6-0171-4EDB-BF9E-E4F4C2100EF6}" srcOrd="0" destOrd="0" presId="urn:microsoft.com/office/officeart/2005/8/layout/process2"/>
    <dgm:cxn modelId="{6A9ACBB6-F9EF-43C5-8D4B-8B5314009A02}" type="presOf" srcId="{65227445-2F8A-4BEE-BD32-E66AC2DE2EFF}" destId="{732A0ABC-DECB-49AB-830D-4A6C99DD7675}" srcOrd="0" destOrd="0" presId="urn:microsoft.com/office/officeart/2005/8/layout/process2"/>
    <dgm:cxn modelId="{C6E7D5C7-6C47-4A09-9984-E056809597B0}" type="presOf" srcId="{A4EFF971-62E7-46C0-8ECD-BC02D4E8CC7E}" destId="{E3B2AC59-77FB-49D6-9504-B38A805EC0E8}" srcOrd="0" destOrd="0" presId="urn:microsoft.com/office/officeart/2005/8/layout/process2"/>
    <dgm:cxn modelId="{83569FC8-421F-4F33-800B-6527B23F7003}" srcId="{A4EFF971-62E7-46C0-8ECD-BC02D4E8CC7E}" destId="{E718FBAA-BBD6-45D7-B78A-8B9ECDC12EB7}" srcOrd="5" destOrd="0" parTransId="{F2C2EB55-7495-410C-A3F0-E51E7C9C9C14}" sibTransId="{3E0CEC75-F738-40EE-AE60-ACC8B1608F98}"/>
    <dgm:cxn modelId="{48C85EC9-C506-4C2F-A38C-F9D264BE6B72}" srcId="{A4EFF971-62E7-46C0-8ECD-BC02D4E8CC7E}" destId="{D9FFA611-6971-47B8-B35E-2EA4245B1D24}" srcOrd="0" destOrd="0" parTransId="{3DA7CF91-D9B8-41A5-80FD-24D9A3257F49}" sibTransId="{A57BDB32-82ED-4F89-9A6D-0C74E9C667AE}"/>
    <dgm:cxn modelId="{E0659DD3-7BBF-4660-8DCA-0A3EF42F8B96}" srcId="{A4EFF971-62E7-46C0-8ECD-BC02D4E8CC7E}" destId="{65227445-2F8A-4BEE-BD32-E66AC2DE2EFF}" srcOrd="6" destOrd="0" parTransId="{1470BA40-3744-4760-89A7-99ABE8B1AE79}" sibTransId="{CA5B1A5F-7617-4BC6-A6E5-43DBA89568D5}"/>
    <dgm:cxn modelId="{CFE6D1D4-6293-437E-B45C-82C8D670140F}" type="presOf" srcId="{D9FFA611-6971-47B8-B35E-2EA4245B1D24}" destId="{24BB535A-1BCE-4A45-AC96-F4273210A581}" srcOrd="0" destOrd="0" presId="urn:microsoft.com/office/officeart/2005/8/layout/process2"/>
    <dgm:cxn modelId="{B1F80F35-7365-4354-A55F-4B0E50B02057}" type="presParOf" srcId="{E3B2AC59-77FB-49D6-9504-B38A805EC0E8}" destId="{24BB535A-1BCE-4A45-AC96-F4273210A581}" srcOrd="0" destOrd="0" presId="urn:microsoft.com/office/officeart/2005/8/layout/process2"/>
    <dgm:cxn modelId="{E6C1DD51-BAAF-4171-8F33-91704DC88C75}" type="presParOf" srcId="{E3B2AC59-77FB-49D6-9504-B38A805EC0E8}" destId="{0C1132B6-0171-4EDB-BF9E-E4F4C2100EF6}" srcOrd="1" destOrd="0" presId="urn:microsoft.com/office/officeart/2005/8/layout/process2"/>
    <dgm:cxn modelId="{11353DC3-9A69-444F-B558-DAA003F1EDAA}" type="presParOf" srcId="{0C1132B6-0171-4EDB-BF9E-E4F4C2100EF6}" destId="{C3A081F2-122E-48A3-8CC8-EE71505E788D}" srcOrd="0" destOrd="0" presId="urn:microsoft.com/office/officeart/2005/8/layout/process2"/>
    <dgm:cxn modelId="{D66F0CB9-0FCE-4887-94CB-33CD63EF580D}" type="presParOf" srcId="{E3B2AC59-77FB-49D6-9504-B38A805EC0E8}" destId="{7013BB39-011B-49C9-9A81-13C599EF6BBC}" srcOrd="2" destOrd="0" presId="urn:microsoft.com/office/officeart/2005/8/layout/process2"/>
    <dgm:cxn modelId="{0B86B92B-4A0C-481D-BA81-D5FC8266FE21}" type="presParOf" srcId="{E3B2AC59-77FB-49D6-9504-B38A805EC0E8}" destId="{6F6F145F-98BA-421E-BDE1-BF82861944DB}" srcOrd="3" destOrd="0" presId="urn:microsoft.com/office/officeart/2005/8/layout/process2"/>
    <dgm:cxn modelId="{1CB77D79-3828-45EF-9A05-8AB0730227BA}" type="presParOf" srcId="{6F6F145F-98BA-421E-BDE1-BF82861944DB}" destId="{FFDBDDE3-D64C-4997-980B-52B6CAAC6D83}" srcOrd="0" destOrd="0" presId="urn:microsoft.com/office/officeart/2005/8/layout/process2"/>
    <dgm:cxn modelId="{E0636D06-16B4-451E-B7E4-8C99A63E564E}" type="presParOf" srcId="{E3B2AC59-77FB-49D6-9504-B38A805EC0E8}" destId="{087FCCE7-C1A6-4467-9B4B-C398370EA29D}" srcOrd="4" destOrd="0" presId="urn:microsoft.com/office/officeart/2005/8/layout/process2"/>
    <dgm:cxn modelId="{921FB939-ADB0-4814-9D80-569803856B60}" type="presParOf" srcId="{E3B2AC59-77FB-49D6-9504-B38A805EC0E8}" destId="{755D41F6-59EE-423A-8E50-5301E6178AA3}" srcOrd="5" destOrd="0" presId="urn:microsoft.com/office/officeart/2005/8/layout/process2"/>
    <dgm:cxn modelId="{575D76DC-7967-41E5-B3B6-726D2F28E21B}" type="presParOf" srcId="{755D41F6-59EE-423A-8E50-5301E6178AA3}" destId="{D43B7287-80E7-4F67-B7F5-26A7A7EAEF3E}" srcOrd="0" destOrd="0" presId="urn:microsoft.com/office/officeart/2005/8/layout/process2"/>
    <dgm:cxn modelId="{22D8198C-5E10-4C04-90AF-0EFF259B6D8D}" type="presParOf" srcId="{E3B2AC59-77FB-49D6-9504-B38A805EC0E8}" destId="{C6BD6363-DB80-4228-8400-9AD18AC6DEFC}" srcOrd="6" destOrd="0" presId="urn:microsoft.com/office/officeart/2005/8/layout/process2"/>
    <dgm:cxn modelId="{B1EFB5C6-2CC7-47B2-9C4E-3A941E0FABD2}" type="presParOf" srcId="{E3B2AC59-77FB-49D6-9504-B38A805EC0E8}" destId="{86A10C17-116E-4896-ADA1-397FB92A01ED}" srcOrd="7" destOrd="0" presId="urn:microsoft.com/office/officeart/2005/8/layout/process2"/>
    <dgm:cxn modelId="{52DD70E9-BDCB-4AD2-93FB-E71EE81CEF94}" type="presParOf" srcId="{86A10C17-116E-4896-ADA1-397FB92A01ED}" destId="{362E43E6-849B-4A2C-8D6A-131534F98B32}" srcOrd="0" destOrd="0" presId="urn:microsoft.com/office/officeart/2005/8/layout/process2"/>
    <dgm:cxn modelId="{AC5BD2CE-7549-4E5E-88FE-693D0FDA0D23}" type="presParOf" srcId="{E3B2AC59-77FB-49D6-9504-B38A805EC0E8}" destId="{868D672D-6828-41A2-B8F6-214A02A5C3DA}" srcOrd="8" destOrd="0" presId="urn:microsoft.com/office/officeart/2005/8/layout/process2"/>
    <dgm:cxn modelId="{3A40BE92-F477-4069-9C5E-2795AAB5CEDD}" type="presParOf" srcId="{E3B2AC59-77FB-49D6-9504-B38A805EC0E8}" destId="{A88DCA84-E14F-4391-A336-6539349DD613}" srcOrd="9" destOrd="0" presId="urn:microsoft.com/office/officeart/2005/8/layout/process2"/>
    <dgm:cxn modelId="{B4B3B794-62FE-47CB-9855-D45A0892284C}" type="presParOf" srcId="{A88DCA84-E14F-4391-A336-6539349DD613}" destId="{B17E8D9E-167D-4A29-86E6-B29149D78A34}" srcOrd="0" destOrd="0" presId="urn:microsoft.com/office/officeart/2005/8/layout/process2"/>
    <dgm:cxn modelId="{EEF2E2E6-A4BC-4D95-84AD-B0C3471F608C}" type="presParOf" srcId="{E3B2AC59-77FB-49D6-9504-B38A805EC0E8}" destId="{F1460D7A-A055-4B4B-9DE9-FEA790299779}" srcOrd="10" destOrd="0" presId="urn:microsoft.com/office/officeart/2005/8/layout/process2"/>
    <dgm:cxn modelId="{BE175B9A-6C5C-428B-B175-876880EDFFAC}" type="presParOf" srcId="{E3B2AC59-77FB-49D6-9504-B38A805EC0E8}" destId="{4A9861EE-1A33-46D8-B540-B278AD65D31D}" srcOrd="11" destOrd="0" presId="urn:microsoft.com/office/officeart/2005/8/layout/process2"/>
    <dgm:cxn modelId="{385D5EC7-9EB8-46E5-9BE6-46AAD1579DE2}" type="presParOf" srcId="{4A9861EE-1A33-46D8-B540-B278AD65D31D}" destId="{AAED8FFE-150A-4ED5-85AB-2A2182341FFE}" srcOrd="0" destOrd="0" presId="urn:microsoft.com/office/officeart/2005/8/layout/process2"/>
    <dgm:cxn modelId="{E47AA8C1-1E0D-49DD-88AB-ADB7EEFBC1EF}" type="presParOf" srcId="{E3B2AC59-77FB-49D6-9504-B38A805EC0E8}" destId="{732A0ABC-DECB-49AB-830D-4A6C99DD7675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B535A-1BCE-4A45-AC96-F4273210A581}">
      <dsp:nvSpPr>
        <dsp:cNvPr id="0" name=""/>
        <dsp:cNvSpPr/>
      </dsp:nvSpPr>
      <dsp:spPr>
        <a:xfrm>
          <a:off x="0" y="514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and initialize a </a:t>
          </a:r>
          <a:r>
            <a:rPr lang="en-US" sz="1600" kern="1200" dirty="0" err="1"/>
            <a:t>mutex</a:t>
          </a:r>
          <a:r>
            <a:rPr lang="en-US" sz="1600" kern="1200" dirty="0"/>
            <a:t> variable</a:t>
          </a:r>
        </a:p>
      </dsp:txBody>
      <dsp:txXfrm>
        <a:off x="12342" y="12856"/>
        <a:ext cx="7833496" cy="396697"/>
      </dsp:txXfrm>
    </dsp:sp>
    <dsp:sp modelId="{0C1132B6-0171-4EDB-BF9E-E4F4C2100EF6}">
      <dsp:nvSpPr>
        <dsp:cNvPr id="0" name=""/>
        <dsp:cNvSpPr/>
      </dsp:nvSpPr>
      <dsp:spPr>
        <a:xfrm rot="5400000">
          <a:off x="3850081" y="432430"/>
          <a:ext cx="158017" cy="18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72204" y="448232"/>
        <a:ext cx="113773" cy="110612"/>
      </dsp:txXfrm>
    </dsp:sp>
    <dsp:sp modelId="{7013BB39-011B-49C9-9A81-13C599EF6BBC}">
      <dsp:nvSpPr>
        <dsp:cNvPr id="0" name=""/>
        <dsp:cNvSpPr/>
      </dsp:nvSpPr>
      <dsp:spPr>
        <a:xfrm>
          <a:off x="0" y="632586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Several threads attempt to lock the </a:t>
          </a:r>
          <a:r>
            <a:rPr lang="en-US" sz="1600" kern="1200" dirty="0" err="1"/>
            <a:t>mutex</a:t>
          </a:r>
          <a:endParaRPr lang="en-US" sz="1600" kern="1200" dirty="0"/>
        </a:p>
      </dsp:txBody>
      <dsp:txXfrm>
        <a:off x="12342" y="644928"/>
        <a:ext cx="7833496" cy="396697"/>
      </dsp:txXfrm>
    </dsp:sp>
    <dsp:sp modelId="{6F6F145F-98BA-421E-BDE1-BF82861944DB}">
      <dsp:nvSpPr>
        <dsp:cNvPr id="0" name=""/>
        <dsp:cNvSpPr/>
      </dsp:nvSpPr>
      <dsp:spPr>
        <a:xfrm rot="5400000">
          <a:off x="3850081" y="1064502"/>
          <a:ext cx="158017" cy="18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72204" y="1080304"/>
        <a:ext cx="113773" cy="110612"/>
      </dsp:txXfrm>
    </dsp:sp>
    <dsp:sp modelId="{087FCCE7-C1A6-4467-9B4B-C398370EA29D}">
      <dsp:nvSpPr>
        <dsp:cNvPr id="0" name=""/>
        <dsp:cNvSpPr/>
      </dsp:nvSpPr>
      <dsp:spPr>
        <a:xfrm>
          <a:off x="0" y="1264658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one succeeds and that thread owns the mutex</a:t>
          </a:r>
          <a:endParaRPr lang="en-US" sz="1600" kern="1200" dirty="0"/>
        </a:p>
      </dsp:txBody>
      <dsp:txXfrm>
        <a:off x="12342" y="1277000"/>
        <a:ext cx="7833496" cy="396697"/>
      </dsp:txXfrm>
    </dsp:sp>
    <dsp:sp modelId="{755D41F6-59EE-423A-8E50-5301E6178AA3}">
      <dsp:nvSpPr>
        <dsp:cNvPr id="0" name=""/>
        <dsp:cNvSpPr/>
      </dsp:nvSpPr>
      <dsp:spPr>
        <a:xfrm rot="5400000">
          <a:off x="3850081" y="1696574"/>
          <a:ext cx="158017" cy="18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72204" y="1712376"/>
        <a:ext cx="113773" cy="110612"/>
      </dsp:txXfrm>
    </dsp:sp>
    <dsp:sp modelId="{C6BD6363-DB80-4228-8400-9AD18AC6DEFC}">
      <dsp:nvSpPr>
        <dsp:cNvPr id="0" name=""/>
        <dsp:cNvSpPr/>
      </dsp:nvSpPr>
      <dsp:spPr>
        <a:xfrm>
          <a:off x="0" y="1896730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owner thread performs some set of actions</a:t>
          </a:r>
          <a:endParaRPr lang="en-US" sz="1600" kern="1200" dirty="0"/>
        </a:p>
      </dsp:txBody>
      <dsp:txXfrm>
        <a:off x="12342" y="1909072"/>
        <a:ext cx="7833496" cy="396697"/>
      </dsp:txXfrm>
    </dsp:sp>
    <dsp:sp modelId="{86A10C17-116E-4896-ADA1-397FB92A01ED}">
      <dsp:nvSpPr>
        <dsp:cNvPr id="0" name=""/>
        <dsp:cNvSpPr/>
      </dsp:nvSpPr>
      <dsp:spPr>
        <a:xfrm rot="5400000">
          <a:off x="3850081" y="2328646"/>
          <a:ext cx="158017" cy="18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72204" y="2344448"/>
        <a:ext cx="113773" cy="110612"/>
      </dsp:txXfrm>
    </dsp:sp>
    <dsp:sp modelId="{868D672D-6828-41A2-B8F6-214A02A5C3DA}">
      <dsp:nvSpPr>
        <dsp:cNvPr id="0" name=""/>
        <dsp:cNvSpPr/>
      </dsp:nvSpPr>
      <dsp:spPr>
        <a:xfrm>
          <a:off x="0" y="2528802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owner unlocks the mutex</a:t>
          </a:r>
          <a:endParaRPr lang="en-US" sz="1600" kern="1200" dirty="0"/>
        </a:p>
      </dsp:txBody>
      <dsp:txXfrm>
        <a:off x="12342" y="2541144"/>
        <a:ext cx="7833496" cy="396697"/>
      </dsp:txXfrm>
    </dsp:sp>
    <dsp:sp modelId="{A88DCA84-E14F-4391-A336-6539349DD613}">
      <dsp:nvSpPr>
        <dsp:cNvPr id="0" name=""/>
        <dsp:cNvSpPr/>
      </dsp:nvSpPr>
      <dsp:spPr>
        <a:xfrm rot="5400000">
          <a:off x="3850081" y="2960718"/>
          <a:ext cx="158017" cy="18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72204" y="2976520"/>
        <a:ext cx="113773" cy="110612"/>
      </dsp:txXfrm>
    </dsp:sp>
    <dsp:sp modelId="{F1460D7A-A055-4B4B-9DE9-FEA790299779}">
      <dsp:nvSpPr>
        <dsp:cNvPr id="0" name=""/>
        <dsp:cNvSpPr/>
      </dsp:nvSpPr>
      <dsp:spPr>
        <a:xfrm>
          <a:off x="0" y="3160874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Another thread acquires the </a:t>
          </a:r>
          <a:r>
            <a:rPr lang="en-US" sz="1600" kern="1200" dirty="0" err="1"/>
            <a:t>mutex</a:t>
          </a:r>
          <a:r>
            <a:rPr lang="en-US" sz="1600" kern="1200" dirty="0"/>
            <a:t> and repeats the process</a:t>
          </a:r>
        </a:p>
      </dsp:txBody>
      <dsp:txXfrm>
        <a:off x="12342" y="3173216"/>
        <a:ext cx="7833496" cy="396697"/>
      </dsp:txXfrm>
    </dsp:sp>
    <dsp:sp modelId="{4A9861EE-1A33-46D8-B540-B278AD65D31D}">
      <dsp:nvSpPr>
        <dsp:cNvPr id="0" name=""/>
        <dsp:cNvSpPr/>
      </dsp:nvSpPr>
      <dsp:spPr>
        <a:xfrm rot="5400000">
          <a:off x="3850081" y="3592790"/>
          <a:ext cx="158017" cy="18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72204" y="3608592"/>
        <a:ext cx="113773" cy="110612"/>
      </dsp:txXfrm>
    </dsp:sp>
    <dsp:sp modelId="{732A0ABC-DECB-49AB-830D-4A6C99DD7675}">
      <dsp:nvSpPr>
        <dsp:cNvPr id="0" name=""/>
        <dsp:cNvSpPr/>
      </dsp:nvSpPr>
      <dsp:spPr>
        <a:xfrm>
          <a:off x="0" y="3792946"/>
          <a:ext cx="7858180" cy="42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Finally the </a:t>
          </a:r>
          <a:r>
            <a:rPr lang="en-US" sz="1600" kern="1200" dirty="0" err="1"/>
            <a:t>mutex</a:t>
          </a:r>
          <a:r>
            <a:rPr lang="en-US" sz="1600" kern="1200" dirty="0"/>
            <a:t> is destroyed</a:t>
          </a:r>
        </a:p>
      </dsp:txBody>
      <dsp:txXfrm>
        <a:off x="12342" y="3805288"/>
        <a:ext cx="7833496" cy="39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6F660FB-3B70-4008-AEBE-B0E2998B2496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E577A55-EFBC-44E0-8D22-A9821AF61D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9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lnl.gov/computing/tutorials/workshops/workshop/pthreads/man/pthread_mutex_lock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lnl.gov/computing/tutorials/workshops/workshop/pthreads/man/pthread_mutex_trylock.html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lnl.gov/computing/tutorials/workshops/workshop/pthreads/man/pthread_cond_init.html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llnl.gov/computing/tutorials/workshops/workshop/pthreads/man/pthread_condattr_destroy.html" TargetMode="External"/><Relationship Id="rId5" Type="http://schemas.openxmlformats.org/officeDocument/2006/relationships/hyperlink" Target="http://www.llnl.gov/computing/tutorials/workshops/workshop/pthreads/man/pthread_condattr_init.html" TargetMode="External"/><Relationship Id="rId4" Type="http://schemas.openxmlformats.org/officeDocument/2006/relationships/hyperlink" Target="http://www.llnl.gov/computing/tutorials/workshops/workshop/pthreads/man/pthread_cond_destroy.html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77A55-EFBC-44E0-8D22-A9821AF61D5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792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0A034-13C3-4988-B815-E995B2B3EC42}" type="slidenum">
              <a:rPr lang="en-US"/>
              <a:pPr/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E02FA-94AA-4350-870D-17AC6284AFFB}" type="slidenum">
              <a:rPr lang="en-US"/>
              <a:pPr/>
              <a:t>33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02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AFFD2-18F1-4F80-87D7-157F5F2F7B7F}" type="slidenum">
              <a:rPr lang="en-US"/>
              <a:pPr/>
              <a:t>34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Join</a:t>
            </a:r>
            <a:r>
              <a:rPr lang="en-US" baseline="0" dirty="0">
                <a:ea typeface="ＭＳ Ｐゴシック" pitchFamily="34" charset="-128"/>
              </a:rPr>
              <a:t> the two examples to see the entire process – it’s very similar to the example shown in the Wiki </a:t>
            </a:r>
            <a:r>
              <a:rPr lang="en-US" baseline="0" dirty="0" err="1">
                <a:ea typeface="ＭＳ Ｐゴシック" pitchFamily="34" charset="-128"/>
              </a:rPr>
              <a:t>POSIX_Threads</a:t>
            </a:r>
            <a:r>
              <a:rPr lang="en-US" baseline="0" dirty="0">
                <a:ea typeface="ＭＳ Ｐゴシック" pitchFamily="34" charset="-128"/>
              </a:rPr>
              <a:t> value.</a:t>
            </a:r>
            <a:endParaRPr lang="he-IL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59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3B0F5-5B80-4D8F-8CD9-6063C4B79E10}" type="slidenum">
              <a:rPr lang="en-US"/>
              <a:pPr/>
              <a:t>35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8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B1C80-8C62-42C3-8CD4-E2892E43D4BC}" type="slidenum">
              <a:rPr lang="en-US"/>
              <a:pPr/>
              <a:t>36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349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Mutual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exclusion</a:t>
            </a:r>
            <a:r>
              <a:rPr lang="he-IL" baseline="0" dirty="0"/>
              <a:t>– מניעה הדדית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77A55-EFBC-44E0-8D22-A9821AF61D5F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12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1F689-7C32-447E-93B9-E7B53AD5B4BB}" type="slidenum">
              <a:rPr lang="en-US"/>
              <a:pPr/>
              <a:t>38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93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96514-0154-45C7-9E91-993FA0830AAE}" type="slidenum">
              <a:rPr lang="en-US"/>
              <a:pPr/>
              <a:t>39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ea typeface="ＭＳ Ｐゴシック" pitchFamily="34" charset="-128"/>
              </a:rPr>
              <a:t>For those who don’t remember,</a:t>
            </a:r>
            <a:r>
              <a:rPr lang="en-US" b="0" baseline="0" dirty="0">
                <a:ea typeface="ＭＳ Ｐゴシック" pitchFamily="34" charset="-128"/>
              </a:rPr>
              <a:t> static vs. dynamic allocation:</a:t>
            </a:r>
          </a:p>
          <a:p>
            <a:pPr eaLnBrk="1" hangingPunct="1"/>
            <a:r>
              <a:rPr lang="en-US" b="0" dirty="0">
                <a:ea typeface="ＭＳ Ｐゴシック" pitchFamily="34" charset="-128"/>
              </a:rPr>
              <a:t>http://stackoverflow.com/questions/8385322/difference-between-static-memory-allocation-and-dynamic-memory-allocation</a:t>
            </a:r>
          </a:p>
          <a:p>
            <a:pPr eaLnBrk="1" hangingPunct="1"/>
            <a:endParaRPr lang="en-US" b="0" dirty="0">
              <a:ea typeface="ＭＳ Ｐゴシック" pitchFamily="34" charset="-128"/>
            </a:endParaRPr>
          </a:p>
          <a:p>
            <a:pPr eaLnBrk="1" hangingPunct="1"/>
            <a:r>
              <a:rPr lang="en-US" b="0" dirty="0">
                <a:ea typeface="ＭＳ Ｐゴシック" pitchFamily="34" charset="-128"/>
              </a:rPr>
              <a:t>A</a:t>
            </a:r>
            <a:r>
              <a:rPr lang="en-US" b="0" baseline="0" dirty="0">
                <a:ea typeface="ＭＳ Ｐゴシック" pitchFamily="34" charset="-128"/>
              </a:rPr>
              <a:t> simple example can be found here: http://publib.boulder.ibm.com/infocenter/iseries/v5r3/index.jsp?topic=%2Frzahw%2Frzahwe18rx.htm</a:t>
            </a:r>
            <a:endParaRPr lang="en-US" b="0" dirty="0">
              <a:ea typeface="ＭＳ Ｐゴシック" pitchFamily="34" charset="-128"/>
            </a:endParaRPr>
          </a:p>
          <a:p>
            <a:pPr eaLnBrk="1" hangingPunct="1"/>
            <a:endParaRPr lang="en-US" b="1" dirty="0">
              <a:ea typeface="ＭＳ Ｐゴシック" pitchFamily="34" charset="-128"/>
            </a:endParaRPr>
          </a:p>
          <a:p>
            <a:pPr eaLnBrk="1" hangingPunct="1"/>
            <a:r>
              <a:rPr lang="en-US" b="1" dirty="0" err="1">
                <a:ea typeface="ＭＳ Ｐゴシック" pitchFamily="34" charset="-128"/>
              </a:rPr>
              <a:t>pthread_mutex_init</a:t>
            </a:r>
            <a:r>
              <a:rPr lang="en-US" b="1" dirty="0">
                <a:ea typeface="ＭＳ Ｐゴシック" pitchFamily="34" charset="-128"/>
              </a:rPr>
              <a:t> (</a:t>
            </a:r>
            <a:r>
              <a:rPr lang="en-US" b="1" dirty="0" err="1">
                <a:ea typeface="ＭＳ Ｐゴシック" pitchFamily="34" charset="-128"/>
              </a:rPr>
              <a:t>mutex,attr</a:t>
            </a:r>
            <a:r>
              <a:rPr lang="en-US" b="1" dirty="0">
                <a:ea typeface="ＭＳ Ｐゴシック" pitchFamily="34" charset="-128"/>
              </a:rPr>
              <a:t>) </a:t>
            </a:r>
          </a:p>
          <a:p>
            <a:pPr eaLnBrk="1" hangingPunct="1"/>
            <a:r>
              <a:rPr lang="en-US" b="1" dirty="0" err="1">
                <a:ea typeface="ＭＳ Ｐゴシック" pitchFamily="34" charset="-128"/>
              </a:rPr>
              <a:t>pthread_mutex_destroy</a:t>
            </a:r>
            <a:r>
              <a:rPr lang="en-US" b="1" dirty="0">
                <a:ea typeface="ＭＳ Ｐゴシック" pitchFamily="34" charset="-128"/>
              </a:rPr>
              <a:t> (</a:t>
            </a:r>
            <a:r>
              <a:rPr lang="en-US" b="1" dirty="0" err="1">
                <a:ea typeface="ＭＳ Ｐゴシック" pitchFamily="34" charset="-128"/>
              </a:rPr>
              <a:t>mutex</a:t>
            </a:r>
            <a:r>
              <a:rPr lang="en-US" b="1" dirty="0">
                <a:ea typeface="ＭＳ Ｐゴシック" pitchFamily="34" charset="-128"/>
              </a:rPr>
              <a:t>) </a:t>
            </a:r>
          </a:p>
          <a:p>
            <a:pPr eaLnBrk="1" hangingPunct="1"/>
            <a:r>
              <a:rPr lang="en-US" b="1" dirty="0" err="1">
                <a:ea typeface="ＭＳ Ｐゴシック" pitchFamily="34" charset="-128"/>
              </a:rPr>
              <a:t>pthread_mutexattr_init</a:t>
            </a:r>
            <a:r>
              <a:rPr lang="en-US" b="1" dirty="0">
                <a:ea typeface="ＭＳ Ｐゴシック" pitchFamily="34" charset="-128"/>
              </a:rPr>
              <a:t> (</a:t>
            </a:r>
            <a:r>
              <a:rPr lang="en-US" b="1" dirty="0" err="1">
                <a:ea typeface="ＭＳ Ｐゴシック" pitchFamily="34" charset="-128"/>
              </a:rPr>
              <a:t>attr</a:t>
            </a:r>
            <a:r>
              <a:rPr lang="en-US" b="1" dirty="0">
                <a:ea typeface="ＭＳ Ｐゴシック" pitchFamily="34" charset="-128"/>
              </a:rPr>
              <a:t>) </a:t>
            </a:r>
          </a:p>
          <a:p>
            <a:pPr eaLnBrk="1" hangingPunct="1"/>
            <a:r>
              <a:rPr lang="en-US" b="1" dirty="0" err="1">
                <a:ea typeface="ＭＳ Ｐゴシック" pitchFamily="34" charset="-128"/>
              </a:rPr>
              <a:t>pthread_mutexattr_destroy</a:t>
            </a:r>
            <a:r>
              <a:rPr lang="en-US" b="1" dirty="0">
                <a:ea typeface="ＭＳ Ｐゴシック" pitchFamily="34" charset="-128"/>
              </a:rPr>
              <a:t> (</a:t>
            </a:r>
            <a:r>
              <a:rPr lang="en-US" b="1" dirty="0" err="1">
                <a:ea typeface="ＭＳ Ｐゴシック" pitchFamily="34" charset="-128"/>
              </a:rPr>
              <a:t>attr</a:t>
            </a:r>
            <a:r>
              <a:rPr lang="en-US" b="1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20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258EA-E926-441F-96E8-BF13F71E6797}" type="slidenum">
              <a:rPr lang="en-US"/>
              <a:pPr/>
              <a:t>40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>
                <a:ea typeface="ＭＳ Ｐゴシック" pitchFamily="34" charset="-128"/>
                <a:hlinkClick r:id="rId3"/>
              </a:rPr>
              <a:t>pthread_mutex_lock</a:t>
            </a:r>
            <a:r>
              <a:rPr lang="en-US" b="1" dirty="0">
                <a:ea typeface="ＭＳ Ｐゴシック" pitchFamily="34" charset="-128"/>
              </a:rPr>
              <a:t> (</a:t>
            </a:r>
            <a:r>
              <a:rPr lang="en-US" b="1" dirty="0" err="1">
                <a:ea typeface="ＭＳ Ｐゴシック" pitchFamily="34" charset="-128"/>
              </a:rPr>
              <a:t>mutex</a:t>
            </a:r>
            <a:r>
              <a:rPr lang="en-US" b="1" dirty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b="1" dirty="0" err="1">
                <a:ea typeface="ＭＳ Ｐゴシック" pitchFamily="34" charset="-128"/>
                <a:hlinkClick r:id="rId4"/>
              </a:rPr>
              <a:t>pthread_mutex_trylock</a:t>
            </a:r>
            <a:r>
              <a:rPr lang="en-US" b="1" dirty="0">
                <a:ea typeface="ＭＳ Ｐゴシック" pitchFamily="34" charset="-128"/>
              </a:rPr>
              <a:t> (</a:t>
            </a:r>
            <a:r>
              <a:rPr lang="en-US" b="1" dirty="0" err="1">
                <a:ea typeface="ＭＳ Ｐゴシック" pitchFamily="34" charset="-128"/>
              </a:rPr>
              <a:t>mutex</a:t>
            </a:r>
            <a:r>
              <a:rPr lang="en-US" b="1" dirty="0">
                <a:ea typeface="ＭＳ Ｐゴシック" pitchFamily="34" charset="-128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7743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3B870-7FC9-4E71-84BB-7B5A95E9EBF6}" type="slidenum">
              <a:rPr lang="en-US"/>
              <a:pPr/>
              <a:t>41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99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0F942C-5741-4F43-A1C0-0412BA28A72E}" type="slidenum">
              <a:rPr lang="he-IL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283" y="4342517"/>
            <a:ext cx="5485434" cy="411303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4106" y="8685035"/>
            <a:ext cx="2972283" cy="4560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840" tIns="48240" rIns="96840" bIns="4824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13E8989-E311-4FBB-AA16-FFE0AEA6A10D}" type="slidenum">
              <a:rPr lang="he-IL" sz="13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31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82B0E-8D68-445F-85E7-BF03DD48DC3F}" type="slidenum">
              <a:rPr lang="en-US"/>
              <a:pPr/>
              <a:t>42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5769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AF19C-5723-4C2D-A863-91F0605661C8}" type="slidenum">
              <a:rPr lang="en-US"/>
              <a:pPr/>
              <a:t>45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>
                <a:ea typeface="ＭＳ Ｐゴシック" pitchFamily="34" charset="-128"/>
              </a:rPr>
              <a:t>Mutexes</a:t>
            </a:r>
            <a:r>
              <a:rPr lang="en-US" dirty="0">
                <a:ea typeface="ＭＳ Ｐゴシック" pitchFamily="34" charset="-128"/>
              </a:rPr>
              <a:t> allow you to avoid data races, unfortunately while they allow you to protect an operation, they don't permit you to wait until another thread completes an arbitrary activity</a:t>
            </a:r>
            <a:r>
              <a:rPr lang="en-US" baseline="0" dirty="0">
                <a:ea typeface="ＭＳ Ｐゴシック" pitchFamily="34" charset="-128"/>
              </a:rPr>
              <a:t> – see http://stackoverflow.com/questions/12551341/when-is-a-conditional-variable-needed-isnt-a-mutex-enough for more details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758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B1C80-8C62-42C3-8CD4-E2892E43D4BC}" type="slidenum">
              <a:rPr lang="en-US"/>
              <a:pPr/>
              <a:t>46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407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AF19C-5723-4C2D-A863-91F0605661C8}" type="slidenum">
              <a:rPr lang="en-US"/>
              <a:pPr/>
              <a:t>47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>
                <a:ea typeface="ＭＳ Ｐゴシック" pitchFamily="34" charset="-128"/>
              </a:rPr>
              <a:t>Mutexes</a:t>
            </a:r>
            <a:r>
              <a:rPr lang="en-US" dirty="0">
                <a:ea typeface="ＭＳ Ｐゴシック" pitchFamily="34" charset="-128"/>
              </a:rPr>
              <a:t> allow you to avoid data races, unfortunately while they allow you to protect an operation, they don't permit you to wait until another thread completes an arbitrary activity</a:t>
            </a:r>
            <a:r>
              <a:rPr lang="en-US" baseline="0" dirty="0">
                <a:ea typeface="ＭＳ Ｐゴシック" pitchFamily="34" charset="-128"/>
              </a:rPr>
              <a:t> – see http://stackoverflow.com/questions/12551341/when-is-a-conditional-variable-needed-isnt-a-mutex-enough for more details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9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B1C80-8C62-42C3-8CD4-E2892E43D4BC}" type="slidenum">
              <a:rPr lang="en-US"/>
              <a:pPr/>
              <a:t>48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660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AAD09-FEE3-4811-806A-C159F958CD7C}" type="slidenum">
              <a:rPr lang="en-US"/>
              <a:pPr/>
              <a:t>49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2524"/>
            <a:ext cx="5486400" cy="4114507"/>
          </a:xfrm>
          <a:noFill/>
          <a:ln/>
        </p:spPr>
        <p:txBody>
          <a:bodyPr/>
          <a:lstStyle/>
          <a:p>
            <a:pPr eaLnBrk="1" hangingPunct="1"/>
            <a:endParaRPr lang="he-IL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706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BFD40-D820-47FB-94F4-0F9EE13D88D8}" type="slidenum">
              <a:rPr lang="en-US"/>
              <a:pPr/>
              <a:t>50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err="1">
                <a:ea typeface="ＭＳ Ｐゴシック" pitchFamily="34" charset="-128"/>
                <a:hlinkClick r:id="rId3"/>
              </a:rPr>
              <a:t>pthread_cond_init</a:t>
            </a:r>
            <a:r>
              <a:rPr lang="en-US" b="0" dirty="0">
                <a:ea typeface="ＭＳ Ｐゴシック" pitchFamily="34" charset="-128"/>
              </a:rPr>
              <a:t> (</a:t>
            </a:r>
            <a:r>
              <a:rPr lang="en-US" b="0" dirty="0" err="1">
                <a:ea typeface="ＭＳ Ｐゴシック" pitchFamily="34" charset="-128"/>
              </a:rPr>
              <a:t>condition,attr</a:t>
            </a:r>
            <a:r>
              <a:rPr lang="en-US" b="0" dirty="0">
                <a:ea typeface="ＭＳ Ｐゴシック" pitchFamily="34" charset="-128"/>
              </a:rPr>
              <a:t>) </a:t>
            </a:r>
          </a:p>
          <a:p>
            <a:pPr eaLnBrk="1" hangingPunct="1"/>
            <a:r>
              <a:rPr lang="en-US" b="0" dirty="0" err="1">
                <a:ea typeface="ＭＳ Ｐゴシック" pitchFamily="34" charset="-128"/>
                <a:hlinkClick r:id="rId4"/>
              </a:rPr>
              <a:t>pthread_cond_destroy</a:t>
            </a:r>
            <a:r>
              <a:rPr lang="en-US" b="0" dirty="0">
                <a:ea typeface="ＭＳ Ｐゴシック" pitchFamily="34" charset="-128"/>
              </a:rPr>
              <a:t> (condition) </a:t>
            </a:r>
          </a:p>
          <a:p>
            <a:pPr eaLnBrk="1" hangingPunct="1"/>
            <a:r>
              <a:rPr lang="en-US" b="0" dirty="0" err="1">
                <a:ea typeface="ＭＳ Ｐゴシック" pitchFamily="34" charset="-128"/>
                <a:hlinkClick r:id="rId5"/>
              </a:rPr>
              <a:t>pthread_condattr_init</a:t>
            </a:r>
            <a:r>
              <a:rPr lang="en-US" b="0" dirty="0">
                <a:ea typeface="ＭＳ Ｐゴシック" pitchFamily="34" charset="-128"/>
              </a:rPr>
              <a:t> (</a:t>
            </a:r>
            <a:r>
              <a:rPr lang="en-US" b="0" dirty="0" err="1">
                <a:ea typeface="ＭＳ Ｐゴシック" pitchFamily="34" charset="-128"/>
              </a:rPr>
              <a:t>attr</a:t>
            </a:r>
            <a:r>
              <a:rPr lang="en-US" b="0" dirty="0">
                <a:ea typeface="ＭＳ Ｐゴシック" pitchFamily="34" charset="-128"/>
              </a:rPr>
              <a:t>) </a:t>
            </a:r>
            <a:endParaRPr lang="en-US" b="0" dirty="0">
              <a:ea typeface="ＭＳ Ｐゴシック" pitchFamily="34" charset="-128"/>
              <a:hlinkClick r:id="rId6"/>
            </a:endParaRPr>
          </a:p>
          <a:p>
            <a:pPr eaLnBrk="1" hangingPunct="1"/>
            <a:r>
              <a:rPr lang="en-US" b="0" dirty="0" err="1">
                <a:ea typeface="ＭＳ Ｐゴシック" pitchFamily="34" charset="-128"/>
                <a:hlinkClick r:id="rId6"/>
              </a:rPr>
              <a:t>pthread_condattr_destroy</a:t>
            </a:r>
            <a:r>
              <a:rPr lang="en-US" b="0" dirty="0">
                <a:ea typeface="ＭＳ Ｐゴシック" pitchFamily="34" charset="-128"/>
              </a:rPr>
              <a:t> (</a:t>
            </a:r>
            <a:r>
              <a:rPr lang="en-US" b="0" dirty="0" err="1">
                <a:ea typeface="ＭＳ Ｐゴシック" pitchFamily="34" charset="-128"/>
              </a:rPr>
              <a:t>attr</a:t>
            </a:r>
            <a:r>
              <a:rPr lang="en-US" b="0" dirty="0">
                <a:ea typeface="ＭＳ Ｐゴシック" pitchFamily="34" charset="-128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930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CF0D1-A698-477D-981A-6DC2C9EC7AA0}" type="slidenum">
              <a:rPr lang="en-US"/>
              <a:pPr/>
              <a:t>51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2524"/>
            <a:ext cx="5486400" cy="4114507"/>
          </a:xfrm>
          <a:noFill/>
          <a:ln/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CV is used as the mechanism to block and release threads according to need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The lock is used to protect the actual evaluation of the condition , which is part of the program, not the mechanism, and therefore the responsibility of the programme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  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20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7668A-A551-4B02-8990-C251F128FA20}" type="slidenum">
              <a:rPr lang="en-US"/>
              <a:pPr/>
              <a:t>52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2524"/>
            <a:ext cx="5486400" cy="411450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Example for using the broadcast</a:t>
            </a:r>
            <a:r>
              <a:rPr lang="en-US" baseline="0" dirty="0">
                <a:ea typeface="ＭＳ Ｐゴシック" pitchFamily="34" charset="-128"/>
              </a:rPr>
              <a:t> function can be found here: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http://pic.dhe.ibm.com/infocenter/iseries/v7r1m0/index.jsp?topic=%2Fapis%2Fusers_73.htm</a:t>
            </a:r>
            <a:endParaRPr lang="he-IL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859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F23A3-A09C-4E9C-9E63-A796A6FB3D95}" type="slidenum">
              <a:rPr lang="en-US"/>
              <a:pPr/>
              <a:t>54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2524"/>
            <a:ext cx="5486400" cy="411450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The</a:t>
            </a:r>
            <a:r>
              <a:rPr lang="en-US" baseline="0" dirty="0">
                <a:ea typeface="ＭＳ Ｐゴシック" pitchFamily="34" charset="-128"/>
              </a:rPr>
              <a:t> main (next slide) thread created 5 threads. </a:t>
            </a:r>
          </a:p>
          <a:p>
            <a:pPr eaLnBrk="1" hangingPunct="1"/>
            <a:r>
              <a:rPr lang="en-US" baseline="0" dirty="0">
                <a:ea typeface="ＭＳ Ｐゴシック" pitchFamily="34" charset="-128"/>
              </a:rPr>
              <a:t>The </a:t>
            </a:r>
            <a:r>
              <a:rPr lang="en-US" baseline="0" dirty="0" err="1">
                <a:ea typeface="ＭＳ Ｐゴシック" pitchFamily="34" charset="-128"/>
              </a:rPr>
              <a:t>ndone</a:t>
            </a:r>
            <a:r>
              <a:rPr lang="en-US" baseline="0" dirty="0">
                <a:ea typeface="ＭＳ Ｐゴシック" pitchFamily="34" charset="-128"/>
              </a:rPr>
              <a:t> value is the value of which we want to check – our condition here is </a:t>
            </a:r>
            <a:r>
              <a:rPr lang="en-US" sz="1200" b="1" dirty="0" err="1"/>
              <a:t>ts</a:t>
            </a:r>
            <a:r>
              <a:rPr lang="en-US" sz="1200" b="1" dirty="0"/>
              <a:t>-&gt;</a:t>
            </a:r>
            <a:r>
              <a:rPr lang="en-US" sz="1200" b="1" dirty="0" err="1"/>
              <a:t>ndone</a:t>
            </a:r>
            <a:r>
              <a:rPr lang="en-US" sz="1200" b="1" dirty="0"/>
              <a:t> &lt; NTHREADS</a:t>
            </a:r>
            <a:r>
              <a:rPr lang="en-US" sz="1200" b="0" dirty="0"/>
              <a:t>.</a:t>
            </a:r>
            <a:endParaRPr lang="en-US" b="1" baseline="0" dirty="0">
              <a:ea typeface="ＭＳ Ｐゴシック" pitchFamily="34" charset="-128"/>
            </a:endParaRPr>
          </a:p>
          <a:p>
            <a:pPr eaLnBrk="1" hangingPunct="1"/>
            <a:r>
              <a:rPr lang="en-US" baseline="0" dirty="0">
                <a:ea typeface="ＭＳ Ｐゴシック" pitchFamily="34" charset="-128"/>
              </a:rPr>
              <a:t>Each reach the </a:t>
            </a:r>
            <a:r>
              <a:rPr lang="en-US" baseline="0" dirty="0" err="1">
                <a:ea typeface="ＭＳ Ｐゴシック" pitchFamily="34" charset="-128"/>
              </a:rPr>
              <a:t>mutex</a:t>
            </a:r>
            <a:r>
              <a:rPr lang="en-US" baseline="0" dirty="0">
                <a:ea typeface="ＭＳ Ｐゴシック" pitchFamily="34" charset="-128"/>
              </a:rPr>
              <a:t>, increases </a:t>
            </a:r>
            <a:r>
              <a:rPr lang="en-US" baseline="0" dirty="0" err="1">
                <a:ea typeface="ＭＳ Ｐゴシック" pitchFamily="34" charset="-128"/>
              </a:rPr>
              <a:t>ndone</a:t>
            </a:r>
            <a:r>
              <a:rPr lang="en-US" baseline="0" dirty="0">
                <a:ea typeface="ＭＳ Ｐゴシック" pitchFamily="34" charset="-128"/>
              </a:rPr>
              <a:t> by 1, and all except the last created thread goes into </a:t>
            </a:r>
            <a:r>
              <a:rPr lang="en-US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wait. Going into wait releases the </a:t>
            </a:r>
            <a:r>
              <a:rPr lang="en-US" baseline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mutex</a:t>
            </a:r>
            <a:r>
              <a:rPr lang="en-US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allowing the next thread to lock the </a:t>
            </a:r>
            <a:r>
              <a:rPr lang="en-US" baseline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mutex</a:t>
            </a:r>
            <a:r>
              <a:rPr lang="en-US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and increase </a:t>
            </a:r>
            <a:r>
              <a:rPr lang="en-US" baseline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ndone</a:t>
            </a:r>
            <a:r>
              <a:rPr lang="en-US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When the 5</a:t>
            </a:r>
            <a:r>
              <a:rPr lang="en-US" baseline="30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</a:t>
            </a:r>
            <a:r>
              <a:rPr lang="en-US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thread reaches the condition, </a:t>
            </a:r>
            <a:r>
              <a:rPr lang="en-US" sz="1200" dirty="0"/>
              <a:t>*</a:t>
            </a:r>
            <a:r>
              <a:rPr lang="en-US" sz="1200" dirty="0" err="1"/>
              <a:t>ts</a:t>
            </a:r>
            <a:r>
              <a:rPr lang="en-US" sz="1200" dirty="0"/>
              <a:t>-&gt;</a:t>
            </a:r>
            <a:r>
              <a:rPr lang="en-US" sz="1200" dirty="0" err="1"/>
              <a:t>ndone</a:t>
            </a:r>
            <a:r>
              <a:rPr lang="en-US" sz="1200" dirty="0"/>
              <a:t> == NTHREADS, so it goes on to the loop,</a:t>
            </a:r>
            <a:r>
              <a:rPr lang="en-US" sz="1200" baseline="0" dirty="0"/>
              <a:t> and signals all the threads waiting for that CV. At that point that thread still had the lock, so they can’t actually awake.</a:t>
            </a:r>
          </a:p>
          <a:p>
            <a:pPr eaLnBrk="1" hangingPunct="1"/>
            <a:r>
              <a:rPr lang="en-US" sz="1200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Once that thread releases the </a:t>
            </a:r>
            <a:r>
              <a:rPr lang="en-US" sz="1200" baseline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mutex</a:t>
            </a:r>
            <a:r>
              <a:rPr lang="en-US" sz="1200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(line before last), one of the blocked threads will grab the </a:t>
            </a:r>
            <a:r>
              <a:rPr lang="en-US" sz="1200" baseline="0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mutex</a:t>
            </a:r>
            <a:r>
              <a:rPr lang="en-US" sz="1200" baseline="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(they can do that as we signaled all the awaiting threads that they can move forward), continue, and so on, until all of them are done.</a:t>
            </a:r>
            <a:endParaRPr lang="en-US" baseline="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6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0F942C-5741-4F43-A1C0-0412BA28A72E}" type="slidenum">
              <a:rPr lang="he-IL"/>
              <a:pPr/>
              <a:t>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283" y="4342517"/>
            <a:ext cx="5485434" cy="411303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4106" y="8685035"/>
            <a:ext cx="2972283" cy="4560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840" tIns="48240" rIns="96840" bIns="4824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13E8989-E311-4FBB-AA16-FFE0AEA6A10D}" type="slidenum">
              <a:rPr lang="he-IL" sz="13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45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77550-2B5B-49AB-8012-F0553784C811}" type="slidenum">
              <a:rPr lang="en-US"/>
              <a:pPr/>
              <a:t>55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2524"/>
            <a:ext cx="5486400" cy="411450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The main – initialized</a:t>
            </a:r>
            <a:r>
              <a:rPr lang="en-US" baseline="0" dirty="0">
                <a:ea typeface="ＭＳ Ｐゴシック" pitchFamily="34" charset="-128"/>
              </a:rPr>
              <a:t> the </a:t>
            </a:r>
            <a:r>
              <a:rPr lang="en-US" baseline="0" dirty="0" err="1">
                <a:ea typeface="ＭＳ Ｐゴシック" pitchFamily="34" charset="-128"/>
              </a:rPr>
              <a:t>mutex</a:t>
            </a:r>
            <a:r>
              <a:rPr lang="en-US" baseline="0" dirty="0">
                <a:ea typeface="ＭＳ Ｐゴシック" pitchFamily="34" charset="-128"/>
              </a:rPr>
              <a:t>, lock and the rest of the variables the threads need, and then creates them. The last loop will cause the main no to finish until all of the threads finished.</a:t>
            </a:r>
            <a:endParaRPr lang="he-IL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8356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7A50A-9A06-4977-8884-AF99CF9955C9}" type="slidenum">
              <a:rPr lang="en-US"/>
              <a:pPr/>
              <a:t>58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2524"/>
            <a:ext cx="5486400" cy="4114507"/>
          </a:xfrm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7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A55-EFBC-44E0-8D22-A9821AF61D5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4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77A55-EFBC-44E0-8D22-A9821AF61D5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49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77A55-EFBC-44E0-8D22-A9821AF61D5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73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3F951-1FFB-4176-B3A0-44F748E8D827}" type="slidenum">
              <a:rPr lang="en-US"/>
              <a:pPr/>
              <a:t>29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This routine creates a new thread and makes it executable. Typically, threads are first created from within main() inside a single process. Once created, threads are peers, and may create other threads.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ea typeface="ＭＳ Ｐゴシック" pitchFamily="34" charset="-128"/>
              </a:rPr>
              <a:t>Returns</a:t>
            </a:r>
            <a:r>
              <a:rPr lang="en-US" baseline="0" dirty="0">
                <a:ea typeface="ＭＳ Ｐゴシック" pitchFamily="34" charset="-128"/>
              </a:rPr>
              <a:t> 0 when successful, an error number otherwise.</a:t>
            </a:r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err="1">
                <a:ea typeface="ＭＳ Ｐゴシック" pitchFamily="34" charset="-128"/>
              </a:rPr>
              <a:t>pthread_create</a:t>
            </a:r>
            <a:r>
              <a:rPr lang="en-US" dirty="0">
                <a:ea typeface="ＭＳ Ｐゴシック" pitchFamily="34" charset="-128"/>
              </a:rPr>
              <a:t> subroutine returns the new thread ID via the </a:t>
            </a:r>
            <a:r>
              <a:rPr lang="en-US" i="1" dirty="0">
                <a:ea typeface="ＭＳ Ｐゴシック" pitchFamily="34" charset="-128"/>
              </a:rPr>
              <a:t>thread</a:t>
            </a:r>
            <a:r>
              <a:rPr lang="en-US" dirty="0">
                <a:ea typeface="ＭＳ Ｐゴシック" pitchFamily="34" charset="-128"/>
              </a:rPr>
              <a:t> argument. The caller can use this thread ID to perform various operations on the thread. This ID should be checked to ensure that the thread was successfully created. 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pitchFamily="34" charset="-128"/>
              </a:rPr>
              <a:t>The </a:t>
            </a:r>
            <a:r>
              <a:rPr lang="en-US" i="1" dirty="0" err="1">
                <a:ea typeface="ＭＳ Ｐゴシック" pitchFamily="34" charset="-128"/>
              </a:rPr>
              <a:t>attr</a:t>
            </a:r>
            <a:r>
              <a:rPr lang="en-US" dirty="0">
                <a:ea typeface="ＭＳ Ｐゴシック" pitchFamily="34" charset="-128"/>
              </a:rPr>
              <a:t> parameter is used to set thread attributes. You can specify a thread attributes object, or NULL for the default values. 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pitchFamily="34" charset="-128"/>
              </a:rPr>
              <a:t>The </a:t>
            </a:r>
            <a:r>
              <a:rPr lang="en-US" i="1" dirty="0" err="1">
                <a:ea typeface="ＭＳ Ｐゴシック" pitchFamily="34" charset="-128"/>
              </a:rPr>
              <a:t>start_routine</a:t>
            </a:r>
            <a:r>
              <a:rPr lang="en-US" dirty="0">
                <a:ea typeface="ＭＳ Ｐゴシック" pitchFamily="34" charset="-128"/>
              </a:rPr>
              <a:t> is the C routine that the thread will execute once it is created an executed. 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pitchFamily="34" charset="-128"/>
              </a:rPr>
              <a:t>A single argument may be passed to </a:t>
            </a:r>
            <a:r>
              <a:rPr lang="en-US" i="1" dirty="0" err="1">
                <a:ea typeface="ＭＳ Ｐゴシック" pitchFamily="34" charset="-128"/>
              </a:rPr>
              <a:t>start_routine</a:t>
            </a:r>
            <a:r>
              <a:rPr lang="en-US" dirty="0">
                <a:ea typeface="ＭＳ Ｐゴシック" pitchFamily="34" charset="-128"/>
              </a:rPr>
              <a:t> via </a:t>
            </a:r>
            <a:r>
              <a:rPr lang="en-US" i="1" dirty="0">
                <a:ea typeface="ＭＳ Ｐゴシック" pitchFamily="34" charset="-128"/>
              </a:rPr>
              <a:t>arg</a:t>
            </a:r>
            <a:r>
              <a:rPr lang="en-US" dirty="0">
                <a:ea typeface="ＭＳ Ｐゴシック" pitchFamily="34" charset="-128"/>
              </a:rPr>
              <a:t>. It must be passed by reference as a pointer cast of type void. 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 On success, the identifier of the newly created thread is stored in the location pointed by the |thread|  argument,  and  a  0  is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       returned. On error, a non-zero error code is returned.</a:t>
            </a:r>
          </a:p>
        </p:txBody>
      </p:sp>
    </p:spTree>
    <p:extLst>
      <p:ext uri="{BB962C8B-B14F-4D97-AF65-F5344CB8AC3E}">
        <p14:creationId xmlns:p14="http://schemas.microsoft.com/office/powerpoint/2010/main" val="313652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98966-1F57-489F-B885-C2F0042B70A1}" type="slidenum">
              <a:rPr lang="en-US"/>
              <a:pPr/>
              <a:t>30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09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1FA01-41D1-4788-8FA6-0958410EEA75}" type="slidenum">
              <a:rPr lang="en-US"/>
              <a:pPr/>
              <a:t>31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dirty="0">
                <a:ea typeface="ＭＳ Ｐゴシック" pitchFamily="34" charset="-128"/>
              </a:rPr>
              <a:t>שימו</a:t>
            </a:r>
            <a:r>
              <a:rPr lang="he-IL" baseline="0" dirty="0">
                <a:ea typeface="ＭＳ Ｐゴシック" pitchFamily="34" charset="-128"/>
              </a:rPr>
              <a:t> לב – </a:t>
            </a:r>
          </a:p>
          <a:p>
            <a:pPr marL="228600" indent="-228600" eaLnBrk="1" hangingPunct="1">
              <a:buAutoNum type="arabicPeriod"/>
            </a:pPr>
            <a:r>
              <a:rPr lang="he-IL" baseline="0" dirty="0">
                <a:ea typeface="ＭＳ Ｐゴシック" pitchFamily="34" charset="-128"/>
              </a:rPr>
              <a:t>קל ליצור משתנה משותף בגלובלים</a:t>
            </a:r>
          </a:p>
          <a:p>
            <a:pPr marL="228600" indent="-228600" eaLnBrk="1" hangingPunct="1">
              <a:buAutoNum type="arabicPeriod"/>
            </a:pPr>
            <a:r>
              <a:rPr lang="he-IL" baseline="0" dirty="0">
                <a:ea typeface="ＭＳ Ｐゴシック" pitchFamily="34" charset="-128"/>
              </a:rPr>
              <a:t>אם היינו מגדירים משתנה ב</a:t>
            </a:r>
            <a:r>
              <a:rPr lang="en-US" baseline="0" dirty="0">
                <a:ea typeface="ＭＳ Ｐゴシック" pitchFamily="34" charset="-128"/>
              </a:rPr>
              <a:t>stack</a:t>
            </a:r>
            <a:r>
              <a:rPr lang="he-IL" baseline="0" dirty="0">
                <a:ea typeface="ＭＳ Ｐゴシック" pitchFamily="34" charset="-128"/>
              </a:rPr>
              <a:t> של הפונקצייה – הוא איננו משותף ואיננו צריך הגנה</a:t>
            </a:r>
            <a:endParaRPr lang="he-IL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96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מלבן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dirty="0"/>
              <a:t>לחץ כדי לערוך סגנון כותרת משנה של תבנית בסיס</a:t>
            </a:r>
            <a:endParaRPr kumimoji="0" lang="en-US" dirty="0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C16C-E210-4E84-97CC-C807340B7FC3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מלבן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אליפסה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A99F-5E21-44A0-8409-A9B7F0EC3298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מלבן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מלבן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מלבן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מלבן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מלבן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אליפסה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אליפסה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3276-80B2-4331-9C1E-FA517E875C16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767E-E085-418D-884F-C1E470877E6D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מלבן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מלבן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</p:txBody>
      </p:sp>
      <p:sp>
        <p:nvSpPr>
          <p:cNvPr id="13" name="מלבן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מלבן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D7AE-A54B-463B-B877-B77AB58A3FB1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אליפסה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אליפסה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5944E2-9042-4E47-A58E-D866648ACA66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מציין מיקום תוכן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  <p:sp>
        <p:nvSpPr>
          <p:cNvPr id="12" name="מציין מיקום תוכן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/>
              <a:t>רמה שנייה</a:t>
            </a:r>
          </a:p>
          <a:p>
            <a:pPr lvl="2" eaLnBrk="1" latinLnBrk="0" hangingPunct="1"/>
            <a:r>
              <a:rPr lang="he-IL" dirty="0"/>
              <a:t>רמה שלישית</a:t>
            </a:r>
          </a:p>
          <a:p>
            <a:pPr lvl="3" eaLnBrk="1" latinLnBrk="0" hangingPunct="1"/>
            <a:r>
              <a:rPr lang="he-IL" dirty="0"/>
              <a:t>רמה רביעית</a:t>
            </a:r>
          </a:p>
          <a:p>
            <a:pPr lvl="4" eaLnBrk="1" latinLnBrk="0" hangingPunct="1"/>
            <a:r>
              <a:rPr lang="he-IL" dirty="0"/>
              <a:t>רמה חמישית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חבר ישר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מלבן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מלבן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מלבן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לבן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DF3-3DAB-4BB7-A246-733465100307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מציין מיקום תוכן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6" name="מציין מיקום תוכן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אליפסה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אליפסה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23" name="כותרת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ACF-0C40-4BFB-8CDA-9FBD97F39BF3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מלבן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מלבן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מלבן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מלבן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מלבן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3398-2F10-4BC8-B259-E0DEA320C283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מלבן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מלבן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מלבן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מציין מיקום תוכן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אליפסה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אליפסה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מלבן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BFFA-9EBA-4DB4-A309-811EAA73EDB4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חבר ישר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מלבן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מלבן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מלבן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אליפסה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אליפסה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2" name="מלבן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F65A5EC-D80F-426D-B53E-0434283C0D37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מלבן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מלבן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מלבן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מלבן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C7D4D6B-CC83-4082-BBDF-629B66C61573}" type="datetime8">
              <a:rPr lang="he-IL" smtClean="0"/>
              <a:t>29 אפריל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8" name="מלבן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אליפסה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אליפסה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3106FE-B5C1-4178-9D59-A2AB4339CB1E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dirty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dirty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/>
              <a:t>רמה שנייה</a:t>
            </a:r>
          </a:p>
          <a:p>
            <a:pPr lvl="2" eaLnBrk="1" latinLnBrk="0" hangingPunct="1"/>
            <a:r>
              <a:rPr kumimoji="0" lang="he-IL" dirty="0"/>
              <a:t>רמה שלישית</a:t>
            </a:r>
          </a:p>
          <a:p>
            <a:pPr lvl="3" eaLnBrk="1" latinLnBrk="0" hangingPunct="1"/>
            <a:r>
              <a:rPr kumimoji="0" lang="he-IL" dirty="0"/>
              <a:t>רמה רביעית</a:t>
            </a:r>
          </a:p>
          <a:p>
            <a:pPr lvl="4" eaLnBrk="1" latinLnBrk="0" hangingPunct="1"/>
            <a:r>
              <a:rPr kumimoji="0" lang="he-IL" dirty="0"/>
              <a:t>רמה חמישית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n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800"/>
              </a:spcBef>
              <a:defRPr/>
            </a:pPr>
            <a:r>
              <a:rPr lang="en-US" dirty="0">
                <a:cs typeface="Garamond"/>
              </a:rPr>
              <a:t>Operating Systems Course</a:t>
            </a:r>
          </a:p>
          <a:p>
            <a:pPr>
              <a:spcBef>
                <a:spcPts val="800"/>
              </a:spcBef>
              <a:defRPr/>
            </a:pPr>
            <a:r>
              <a:rPr lang="en-US" dirty="0">
                <a:cs typeface="Garamond"/>
              </a:rPr>
              <a:t>The Hebrew University</a:t>
            </a:r>
          </a:p>
          <a:p>
            <a:pPr>
              <a:spcBef>
                <a:spcPts val="800"/>
              </a:spcBef>
              <a:defRPr/>
            </a:pPr>
            <a:r>
              <a:rPr lang="en-US" dirty="0">
                <a:cs typeface="Garamond"/>
              </a:rPr>
              <a:t>Spring 2021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1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he-IL" sz="4000" b="1" dirty="0"/>
              <a:t>Working With Threads</a:t>
            </a:r>
          </a:p>
        </p:txBody>
      </p:sp>
    </p:spTree>
    <p:extLst>
      <p:ext uri="{BB962C8B-B14F-4D97-AF65-F5344CB8AC3E}">
        <p14:creationId xmlns:p14="http://schemas.microsoft.com/office/powerpoint/2010/main" val="143632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A Thread Per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CA26BD-D460-4DE9-9DC7-AD543BC9D649}" type="slidenum">
              <a:rPr lang="en-US" altLang="he-IL" smtClean="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10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מציין מיקום תוכן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2578429" y="2895600"/>
            <a:ext cx="2667000" cy="685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8183" y="2209800"/>
            <a:ext cx="418896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Why not to create a thread for each request?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1816429" y="4648200"/>
            <a:ext cx="914400" cy="3810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rot="5400000" flipH="1" flipV="1">
            <a:off x="2083129" y="3924300"/>
            <a:ext cx="914400" cy="533400"/>
          </a:xfrm>
          <a:prstGeom prst="straightConnector1">
            <a:avLst/>
          </a:prstGeom>
          <a:ln w="28575">
            <a:tailEnd type="arrow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73300" y="3810000"/>
            <a:ext cx="838200" cy="914400"/>
            <a:chOff x="1219200" y="3581400"/>
            <a:chExt cx="838200" cy="914400"/>
          </a:xfrm>
        </p:grpSpPr>
        <p:sp>
          <p:nvSpPr>
            <p:cNvPr id="13" name="Oval 12"/>
            <p:cNvSpPr/>
            <p:nvPr/>
          </p:nvSpPr>
          <p:spPr>
            <a:xfrm>
              <a:off x="1219200" y="3581400"/>
              <a:ext cx="8382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i="1" dirty="0">
                  <a:latin typeface="Arial" pitchFamily="34" charset="0"/>
                  <a:cs typeface="Arial" pitchFamily="34" charset="0"/>
                </a:rPr>
                <a:t>thread</a:t>
              </a:r>
            </a:p>
          </p:txBody>
        </p:sp>
        <p:cxnSp>
          <p:nvCxnSpPr>
            <p:cNvPr id="15" name="Straight Arrow Connector 14"/>
            <p:cNvCxnSpPr>
              <a:stCxn id="13" idx="4"/>
            </p:cNvCxnSpPr>
            <p:nvPr/>
          </p:nvCxnSpPr>
          <p:spPr>
            <a:xfrm rot="5400000">
              <a:off x="1238250" y="4095750"/>
              <a:ext cx="533400" cy="266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Isosceles Triangle 17"/>
          <p:cNvSpPr/>
          <p:nvPr/>
        </p:nvSpPr>
        <p:spPr>
          <a:xfrm>
            <a:off x="2883229" y="4648200"/>
            <a:ext cx="914400" cy="3810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rot="5400000" flipH="1" flipV="1">
            <a:off x="3149929" y="3924300"/>
            <a:ext cx="914400" cy="533400"/>
          </a:xfrm>
          <a:prstGeom prst="straightConnector1">
            <a:avLst/>
          </a:prstGeom>
          <a:ln w="28575">
            <a:tailEnd type="arrow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3340100" y="3810000"/>
            <a:ext cx="838200" cy="914400"/>
            <a:chOff x="1219200" y="3581400"/>
            <a:chExt cx="838200" cy="914400"/>
          </a:xfrm>
        </p:grpSpPr>
        <p:sp>
          <p:nvSpPr>
            <p:cNvPr id="21" name="Oval 20"/>
            <p:cNvSpPr/>
            <p:nvPr/>
          </p:nvSpPr>
          <p:spPr>
            <a:xfrm>
              <a:off x="1219200" y="3581400"/>
              <a:ext cx="8382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i="1" dirty="0">
                  <a:latin typeface="Arial" pitchFamily="34" charset="0"/>
                  <a:cs typeface="Arial" pitchFamily="34" charset="0"/>
                </a:rPr>
                <a:t>thread</a:t>
              </a:r>
            </a:p>
          </p:txBody>
        </p:sp>
        <p:cxnSp>
          <p:nvCxnSpPr>
            <p:cNvPr id="22" name="Straight Arrow Connector 21"/>
            <p:cNvCxnSpPr>
              <a:stCxn id="21" idx="4"/>
            </p:cNvCxnSpPr>
            <p:nvPr/>
          </p:nvCxnSpPr>
          <p:spPr>
            <a:xfrm rot="5400000">
              <a:off x="1238250" y="4095750"/>
              <a:ext cx="533400" cy="266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22"/>
          <p:cNvSpPr/>
          <p:nvPr/>
        </p:nvSpPr>
        <p:spPr>
          <a:xfrm>
            <a:off x="3950029" y="4648200"/>
            <a:ext cx="914400" cy="3810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rot="5400000" flipH="1" flipV="1">
            <a:off x="4216729" y="3924300"/>
            <a:ext cx="914400" cy="533400"/>
          </a:xfrm>
          <a:prstGeom prst="straightConnector1">
            <a:avLst/>
          </a:prstGeom>
          <a:ln w="28575">
            <a:tailEnd type="arrow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4406900" y="3810000"/>
            <a:ext cx="838200" cy="914400"/>
            <a:chOff x="1219200" y="3581400"/>
            <a:chExt cx="838200" cy="914400"/>
          </a:xfrm>
        </p:grpSpPr>
        <p:sp>
          <p:nvSpPr>
            <p:cNvPr id="26" name="Oval 25"/>
            <p:cNvSpPr/>
            <p:nvPr/>
          </p:nvSpPr>
          <p:spPr>
            <a:xfrm>
              <a:off x="1219200" y="3581400"/>
              <a:ext cx="8382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i="1" dirty="0">
                  <a:latin typeface="Arial" pitchFamily="34" charset="0"/>
                  <a:cs typeface="Arial" pitchFamily="34" charset="0"/>
                </a:rPr>
                <a:t>thread</a:t>
              </a:r>
            </a:p>
          </p:txBody>
        </p:sp>
        <p:cxnSp>
          <p:nvCxnSpPr>
            <p:cNvPr id="27" name="Straight Arrow Connector 26"/>
            <p:cNvCxnSpPr>
              <a:stCxn id="26" idx="4"/>
            </p:cNvCxnSpPr>
            <p:nvPr/>
          </p:nvCxnSpPr>
          <p:spPr>
            <a:xfrm rot="5400000">
              <a:off x="1238250" y="4095750"/>
              <a:ext cx="533400" cy="266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1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Any problems?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06517"/>
            <a:ext cx="7987608" cy="4135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a thread per request has significant overhead, especially for short requests</a:t>
            </a:r>
          </a:p>
          <a:p>
            <a:pPr marL="365760" indent="-246888">
              <a:lnSpc>
                <a:spcPct val="120000"/>
              </a:lnSpc>
              <a:defRPr/>
            </a:pPr>
            <a:endParaRPr lang="en-US" dirty="0"/>
          </a:p>
          <a:p>
            <a:pPr marL="365760" indent="-246888">
              <a:lnSpc>
                <a:spcPct val="120000"/>
              </a:lnSpc>
              <a:defRPr/>
            </a:pPr>
            <a:r>
              <a:rPr lang="en-US" dirty="0"/>
              <a:t>The number of threads is dynamic (and theoretically boundless)</a:t>
            </a:r>
          </a:p>
          <a:p>
            <a:pPr marL="640080" lvl="1" indent="-246888">
              <a:lnSpc>
                <a:spcPct val="120000"/>
              </a:lnSpc>
              <a:defRPr/>
            </a:pPr>
            <a:r>
              <a:rPr lang="en-US" dirty="0"/>
              <a:t>Creating too many threads can cause the system to run out of memory and crash</a:t>
            </a:r>
          </a:p>
          <a:p>
            <a:pPr marL="640080" lvl="1" indent="-246888">
              <a:lnSpc>
                <a:spcPct val="120000"/>
              </a:lnSpc>
              <a:defRPr/>
            </a:pPr>
            <a:r>
              <a:rPr lang="en-US" dirty="0"/>
              <a:t>There is a need to limit the usage of system resources such as connections to a database and open files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2208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Thread Pool Concept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A collection of threads that are </a:t>
            </a:r>
            <a:r>
              <a:rPr lang="en-US" altLang="he-IL" dirty="0">
                <a:solidFill>
                  <a:schemeClr val="accent1"/>
                </a:solidFill>
              </a:rPr>
              <a:t>created once </a:t>
            </a:r>
            <a:r>
              <a:rPr lang="en-US" altLang="he-IL" dirty="0"/>
              <a:t>(e.g. when a server starts)</a:t>
            </a:r>
            <a:endParaRPr lang="he-IL" altLang="he-IL" dirty="0"/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No need to create a new thread for every client request</a:t>
            </a:r>
            <a:endParaRPr lang="he-IL" altLang="he-IL" dirty="0"/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Instead, program uses an existing thread if there is a free one, or waits until there is a free thread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479593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88" y="314581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e-IL" dirty="0"/>
              <a:t>Thread Pools in</a:t>
            </a:r>
            <a:br>
              <a:rPr lang="en-US" altLang="he-IL" dirty="0"/>
            </a:br>
            <a:r>
              <a:rPr lang="en-US" altLang="he-IL" dirty="0"/>
              <a:t>Client-Server Applications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944" y="1506517"/>
            <a:ext cx="850392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he-IL" sz="2800" dirty="0"/>
              <a:t>Client-Server model is a distributed application structure that partitions tasks or workloads between</a:t>
            </a:r>
          </a:p>
          <a:p>
            <a:pPr lvl="1"/>
            <a:r>
              <a:rPr lang="en-US" altLang="he-IL" sz="2300" dirty="0"/>
              <a:t>Servers - providers of a resource or service</a:t>
            </a:r>
          </a:p>
          <a:p>
            <a:pPr lvl="1"/>
            <a:r>
              <a:rPr lang="en-US" altLang="he-IL" sz="2300" dirty="0"/>
              <a:t>Clients - service requesters</a:t>
            </a:r>
          </a:p>
          <a:p>
            <a:r>
              <a:rPr lang="en-US" altLang="he-IL" sz="2800" dirty="0"/>
              <a:t>Thread pools are very common in client-server applications</a:t>
            </a:r>
          </a:p>
          <a:p>
            <a:pPr lvl="1"/>
            <a:r>
              <a:rPr lang="en-US" altLang="he-IL" dirty="0"/>
              <a:t>The number of requests is large</a:t>
            </a:r>
          </a:p>
          <a:p>
            <a:pPr lvl="2"/>
            <a:r>
              <a:rPr lang="en-US" altLang="he-IL" dirty="0"/>
              <a:t>Server should not use more resources per request</a:t>
            </a:r>
          </a:p>
          <a:p>
            <a:pPr lvl="1" eaLnBrk="1" hangingPunct="1"/>
            <a:r>
              <a:rPr lang="en-US" altLang="he-IL" dirty="0"/>
              <a:t>The processing of each individual task is short-lived </a:t>
            </a:r>
          </a:p>
          <a:p>
            <a:pPr lvl="2"/>
            <a:r>
              <a:rPr lang="en-US" altLang="he-IL" dirty="0"/>
              <a:t>Servers should not spend more time and consume more system resources creating and destroying threads than processing actual user requests</a:t>
            </a:r>
          </a:p>
          <a:p>
            <a:pPr lvl="1"/>
            <a:r>
              <a:rPr lang="en-US" altLang="he-IL" sz="2300" dirty="0"/>
              <a:t>When too many requests arrive, threads pool allows the server to force clients to wait until threads are available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794671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A </a:t>
            </a:r>
            <a:r>
              <a:rPr lang="en-US" altLang="he-IL" dirty="0"/>
              <a:t>Simple Implementation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There is a pool of threads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Each task asks for a thread when starting and returns the thread to the pool after finishing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When there are no available threads in the pool, the thread that initiates the task waits until the pool is not empty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0815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122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altLang="he-IL" dirty="0"/>
              <a:t>A Simple Implementation </a:t>
            </a:r>
            <a:br>
              <a:rPr lang="en-US" altLang="he-IL" dirty="0"/>
            </a:br>
            <a:r>
              <a:rPr lang="en-US" altLang="he-IL" dirty="0"/>
              <a:t>The Main Thread Flow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he-IL" dirty="0"/>
          </a:p>
          <a:p>
            <a:pPr marL="457200" indent="-457200">
              <a:buFont typeface="+mj-lt"/>
              <a:buAutoNum type="arabicPeriod"/>
            </a:pPr>
            <a:r>
              <a:rPr lang="en-US" altLang="he-IL" sz="2800" dirty="0"/>
              <a:t>While (true) {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he-IL" sz="2800" dirty="0"/>
              <a:t>Wait for request 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he-IL" sz="2800" dirty="0"/>
              <a:t>Wait for thread t in the pool to be available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he-IL" sz="2800" dirty="0"/>
              <a:t>Run r on t</a:t>
            </a:r>
          </a:p>
          <a:p>
            <a:pPr marL="274320" lvl="1" indent="0">
              <a:buNone/>
            </a:pPr>
            <a:r>
              <a:rPr lang="en-US" altLang="he-IL" sz="2800" dirty="0"/>
              <a:t>}	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1828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Simple Implementation is Problematic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When the pool is empty, the submitting thread has to wait for a thread to be available</a:t>
            </a:r>
          </a:p>
          <a:p>
            <a:pPr lvl="1" eaLnBrk="1" hangingPunct="1"/>
            <a:r>
              <a:rPr lang="en-US" altLang="he-IL" dirty="0"/>
              <a:t>We usually want to avoid blocking that thread </a:t>
            </a:r>
          </a:p>
          <a:p>
            <a:pPr lvl="1" eaLnBrk="1" hangingPunct="1"/>
            <a:r>
              <a:rPr lang="en-US" altLang="he-IL" dirty="0"/>
              <a:t>A program may want to perform some actions when too many tasks arrive</a:t>
            </a:r>
          </a:p>
          <a:p>
            <a:pPr lvl="1"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Technically, threads that finished running cannot run again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4419600" y="105092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t>16</a:t>
            </a:r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540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419600" y="1050925"/>
            <a:ext cx="457200" cy="4413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84A332E7-1112-4E2C-A848-B51E48CDAF98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17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2125216" y="2863850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353816" y="347345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6925816" y="2482850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298" name="Freeform 5"/>
          <p:cNvSpPr>
            <a:spLocks/>
          </p:cNvSpPr>
          <p:nvPr/>
        </p:nvSpPr>
        <p:spPr bwMode="auto">
          <a:xfrm>
            <a:off x="7154416" y="2635250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299" name="Freeform 6"/>
          <p:cNvSpPr>
            <a:spLocks/>
          </p:cNvSpPr>
          <p:nvPr/>
        </p:nvSpPr>
        <p:spPr bwMode="auto">
          <a:xfrm>
            <a:off x="7535416" y="2635250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00" name="Freeform 7"/>
          <p:cNvSpPr>
            <a:spLocks/>
          </p:cNvSpPr>
          <p:nvPr/>
        </p:nvSpPr>
        <p:spPr bwMode="auto">
          <a:xfrm>
            <a:off x="7992616" y="2635250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01" name="Freeform 8"/>
          <p:cNvSpPr>
            <a:spLocks/>
          </p:cNvSpPr>
          <p:nvPr/>
        </p:nvSpPr>
        <p:spPr bwMode="auto">
          <a:xfrm>
            <a:off x="8449816" y="2635250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302" name="Text Box 9"/>
          <p:cNvSpPr txBox="1">
            <a:spLocks noChangeArrowheads="1"/>
          </p:cNvSpPr>
          <p:nvPr/>
        </p:nvSpPr>
        <p:spPr bwMode="auto">
          <a:xfrm>
            <a:off x="6621016" y="393065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sp>
        <p:nvSpPr>
          <p:cNvPr id="103435" name="Freeform 11"/>
          <p:cNvSpPr>
            <a:spLocks/>
          </p:cNvSpPr>
          <p:nvPr/>
        </p:nvSpPr>
        <p:spPr bwMode="auto">
          <a:xfrm>
            <a:off x="5046216" y="2851150"/>
            <a:ext cx="2133600" cy="165100"/>
          </a:xfrm>
          <a:custGeom>
            <a:avLst/>
            <a:gdLst>
              <a:gd name="T0" fmla="*/ 2147483647 w 1536"/>
              <a:gd name="T1" fmla="*/ 179329009 h 152"/>
              <a:gd name="T2" fmla="*/ 2037546375 w 1536"/>
              <a:gd name="T3" fmla="*/ 9437855 h 152"/>
              <a:gd name="T4" fmla="*/ 1296620326 w 1536"/>
              <a:gd name="T5" fmla="*/ 122698612 h 152"/>
              <a:gd name="T6" fmla="*/ 463078737 w 1536"/>
              <a:gd name="T7" fmla="*/ 66068231 h 152"/>
              <a:gd name="T8" fmla="*/ 0 w 1536"/>
              <a:gd name="T9" fmla="*/ 122698612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52"/>
              <a:gd name="T17" fmla="*/ 1536 w 1536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52">
                <a:moveTo>
                  <a:pt x="1536" y="152"/>
                </a:moveTo>
                <a:cubicBezTo>
                  <a:pt x="1368" y="84"/>
                  <a:pt x="1200" y="16"/>
                  <a:pt x="1056" y="8"/>
                </a:cubicBezTo>
                <a:cubicBezTo>
                  <a:pt x="912" y="0"/>
                  <a:pt x="808" y="96"/>
                  <a:pt x="672" y="104"/>
                </a:cubicBezTo>
                <a:cubicBezTo>
                  <a:pt x="536" y="112"/>
                  <a:pt x="352" y="56"/>
                  <a:pt x="240" y="56"/>
                </a:cubicBezTo>
                <a:cubicBezTo>
                  <a:pt x="128" y="56"/>
                  <a:pt x="64" y="80"/>
                  <a:pt x="0" y="10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5401816" y="309245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wait()</a:t>
            </a: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4716016" y="4083050"/>
            <a:ext cx="1905000" cy="4572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If Q is Empty</a:t>
            </a:r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 flipV="1">
            <a:off x="6087616" y="354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1820416" y="5302250"/>
            <a:ext cx="51816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All the worker threads wait for tasks</a:t>
            </a:r>
          </a:p>
        </p:txBody>
      </p:sp>
      <p:sp>
        <p:nvSpPr>
          <p:cNvPr id="103446" name="Freeform 22"/>
          <p:cNvSpPr>
            <a:spLocks/>
          </p:cNvSpPr>
          <p:nvPr/>
        </p:nvSpPr>
        <p:spPr bwMode="auto">
          <a:xfrm>
            <a:off x="7154416" y="263525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447" name="Freeform 23"/>
          <p:cNvSpPr>
            <a:spLocks/>
          </p:cNvSpPr>
          <p:nvPr/>
        </p:nvSpPr>
        <p:spPr bwMode="auto">
          <a:xfrm>
            <a:off x="7535416" y="263525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448" name="Freeform 24"/>
          <p:cNvSpPr>
            <a:spLocks/>
          </p:cNvSpPr>
          <p:nvPr/>
        </p:nvSpPr>
        <p:spPr bwMode="auto">
          <a:xfrm>
            <a:off x="7992616" y="263525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449" name="Freeform 25"/>
          <p:cNvSpPr>
            <a:spLocks/>
          </p:cNvSpPr>
          <p:nvPr/>
        </p:nvSpPr>
        <p:spPr bwMode="auto">
          <a:xfrm>
            <a:off x="8449816" y="263525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452" name="AutoShape 28"/>
          <p:cNvSpPr>
            <a:spLocks noChangeArrowheads="1"/>
          </p:cNvSpPr>
          <p:nvPr/>
        </p:nvSpPr>
        <p:spPr bwMode="auto">
          <a:xfrm>
            <a:off x="4716016" y="1492250"/>
            <a:ext cx="2819400" cy="990600"/>
          </a:xfrm>
          <a:prstGeom prst="wedgeRoundRectCallout">
            <a:avLst>
              <a:gd name="adj1" fmla="val -3491"/>
              <a:gd name="adj2" fmla="val 9054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>
                <a:latin typeface="Comic Sans MS" panose="030F0702030302020204" pitchFamily="66" charset="0"/>
              </a:rPr>
              <a:t>Every thread looks for tasks in the queue</a:t>
            </a:r>
          </a:p>
        </p:txBody>
      </p:sp>
    </p:spTree>
    <p:extLst>
      <p:ext uri="{BB962C8B-B14F-4D97-AF65-F5344CB8AC3E}">
        <p14:creationId xmlns:p14="http://schemas.microsoft.com/office/powerpoint/2010/main" val="35256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5" grpId="0" animBg="1"/>
      <p:bldP spid="103436" grpId="0"/>
      <p:bldP spid="103437" grpId="0" animBg="1"/>
      <p:bldP spid="103438" grpId="0" animBg="1"/>
      <p:bldP spid="1034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934200" y="2438400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796D8E7E-EFF7-4470-AD93-95C6FA479A2B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18</a:t>
            </a:fld>
            <a:endParaRPr lang="en-US" altLang="he-IL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2362200" y="34290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70866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75438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80010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+mn-lt"/>
              <a:cs typeface="+mn-cs"/>
            </a:endParaRP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84582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6629400" y="38862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2819400"/>
            <a:ext cx="1676400" cy="854075"/>
            <a:chOff x="240" y="1536"/>
            <a:chExt cx="1056" cy="538"/>
          </a:xfrm>
        </p:grpSpPr>
        <p:sp>
          <p:nvSpPr>
            <p:cNvPr id="13339" name="Oval 11"/>
            <p:cNvSpPr>
              <a:spLocks noChangeArrowheads="1"/>
            </p:cNvSpPr>
            <p:nvPr/>
          </p:nvSpPr>
          <p:spPr bwMode="auto">
            <a:xfrm>
              <a:off x="384" y="1536"/>
              <a:ext cx="240" cy="2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Constantia" panose="02030602050306030303" pitchFamily="18" charset="0"/>
              </a:endParaRPr>
            </a:p>
          </p:txBody>
        </p:sp>
        <p:sp>
          <p:nvSpPr>
            <p:cNvPr id="13340" name="Text Box 12"/>
            <p:cNvSpPr txBox="1">
              <a:spLocks noChangeArrowheads="1"/>
            </p:cNvSpPr>
            <p:nvPr/>
          </p:nvSpPr>
          <p:spPr bwMode="auto">
            <a:xfrm>
              <a:off x="240" y="182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he-IL" sz="2000">
                  <a:latin typeface="Comic Sans MS" panose="030F0702030302020204" pitchFamily="66" charset="0"/>
                  <a:cs typeface="Times New Roman" panose="02020603050405020304" pitchFamily="18" charset="0"/>
                </a:rPr>
                <a:t>Task</a:t>
              </a:r>
            </a:p>
          </p:txBody>
        </p:sp>
        <p:sp>
          <p:nvSpPr>
            <p:cNvPr id="13341" name="AutoShape 13"/>
            <p:cNvSpPr>
              <a:spLocks noChangeArrowheads="1"/>
            </p:cNvSpPr>
            <p:nvPr/>
          </p:nvSpPr>
          <p:spPr bwMode="auto">
            <a:xfrm>
              <a:off x="768" y="1536"/>
              <a:ext cx="528" cy="288"/>
            </a:xfrm>
            <a:prstGeom prst="rightArrow">
              <a:avLst>
                <a:gd name="adj1" fmla="val 50000"/>
                <a:gd name="adj2" fmla="val 45833"/>
              </a:avLst>
            </a:prstGeom>
            <a:solidFill>
              <a:schemeClr val="bg1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 sz="24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4572000" y="4572000"/>
            <a:ext cx="38100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number of worker threads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is fixed. When a task is inserted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to the queue, notify is called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H="1" flipV="1">
            <a:off x="76200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4471" name="AutoShape 23"/>
          <p:cNvSpPr>
            <a:spLocks noChangeArrowheads="1"/>
          </p:cNvSpPr>
          <p:nvPr/>
        </p:nvSpPr>
        <p:spPr bwMode="auto">
          <a:xfrm>
            <a:off x="762000" y="4495800"/>
            <a:ext cx="2971800" cy="990600"/>
          </a:xfrm>
          <a:prstGeom prst="wedgeRoundRectCallout">
            <a:avLst>
              <a:gd name="adj1" fmla="val 6880"/>
              <a:gd name="adj2" fmla="val -8360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latin typeface="Comic Sans MS" panose="030F0702030302020204" pitchFamily="66" charset="0"/>
              </a:rPr>
              <a:t>“A-synchronized” model: </a:t>
            </a:r>
            <a:br>
              <a:rPr lang="en-US" altLang="he-IL" dirty="0">
                <a:latin typeface="Comic Sans MS" panose="030F0702030302020204" pitchFamily="66" charset="0"/>
              </a:rPr>
            </a:br>
            <a:r>
              <a:rPr lang="en-US" altLang="he-IL" dirty="0">
                <a:latin typeface="Comic Sans MS" panose="030F0702030302020204" pitchFamily="66" charset="0"/>
              </a:rPr>
              <a:t>“Launch and forget” 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133600" y="2819400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8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934200" y="2438400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A6686E28-03A5-4A44-91DA-992F9030B18F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19</a:t>
            </a:fld>
            <a:endParaRPr lang="en-US" altLang="he-IL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2362200" y="34290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70866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75438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80010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+mn-lt"/>
              <a:cs typeface="+mn-cs"/>
            </a:endParaRP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8458200" y="25908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6629400" y="38862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81000" y="3276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4572000" y="4572000"/>
            <a:ext cx="38100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The number of worker threads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is fixed. When a task is inserted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to the queue, notify is called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 flipH="1" flipV="1">
            <a:off x="76200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133600" y="2819400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609600" y="2819400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138738" y="2965450"/>
            <a:ext cx="1719262" cy="757238"/>
            <a:chOff x="5139267" y="2966156"/>
            <a:chExt cx="1718733" cy="755976"/>
          </a:xfrm>
        </p:grpSpPr>
        <p:sp>
          <p:nvSpPr>
            <p:cNvPr id="27" name="Freeform 26"/>
            <p:cNvSpPr/>
            <p:nvPr/>
          </p:nvSpPr>
          <p:spPr>
            <a:xfrm>
              <a:off x="5139267" y="2966156"/>
              <a:ext cx="1718733" cy="217126"/>
            </a:xfrm>
            <a:custGeom>
              <a:avLst/>
              <a:gdLst>
                <a:gd name="connsiteX0" fmla="*/ 0 w 1786466"/>
                <a:gd name="connsiteY0" fmla="*/ 107244 h 217310"/>
                <a:gd name="connsiteX1" fmla="*/ 448733 w 1786466"/>
                <a:gd name="connsiteY1" fmla="*/ 200377 h 217310"/>
                <a:gd name="connsiteX2" fmla="*/ 880533 w 1786466"/>
                <a:gd name="connsiteY2" fmla="*/ 5644 h 217310"/>
                <a:gd name="connsiteX3" fmla="*/ 1447800 w 1786466"/>
                <a:gd name="connsiteY3" fmla="*/ 166511 h 217310"/>
                <a:gd name="connsiteX4" fmla="*/ 1786466 w 1786466"/>
                <a:gd name="connsiteY4" fmla="*/ 141111 h 21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466" h="217310">
                  <a:moveTo>
                    <a:pt x="0" y="107244"/>
                  </a:moveTo>
                  <a:cubicBezTo>
                    <a:pt x="150988" y="162277"/>
                    <a:pt x="301977" y="217310"/>
                    <a:pt x="448733" y="200377"/>
                  </a:cubicBezTo>
                  <a:cubicBezTo>
                    <a:pt x="595489" y="183444"/>
                    <a:pt x="714022" y="11288"/>
                    <a:pt x="880533" y="5644"/>
                  </a:cubicBezTo>
                  <a:cubicBezTo>
                    <a:pt x="1047044" y="0"/>
                    <a:pt x="1296811" y="143933"/>
                    <a:pt x="1447800" y="166511"/>
                  </a:cubicBezTo>
                  <a:cubicBezTo>
                    <a:pt x="1598789" y="189089"/>
                    <a:pt x="1692627" y="165100"/>
                    <a:pt x="1786466" y="141111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60" name="TextBox 28"/>
            <p:cNvSpPr txBox="1">
              <a:spLocks noChangeArrowheads="1"/>
            </p:cNvSpPr>
            <p:nvPr/>
          </p:nvSpPr>
          <p:spPr bwMode="auto">
            <a:xfrm>
              <a:off x="5257800" y="3352800"/>
              <a:ext cx="160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he-IL" b="1">
                  <a:latin typeface="Courier New" panose="02070309020205020404" pitchFamily="49" charset="0"/>
                  <a:cs typeface="Courier New" panose="02070309020205020404" pitchFamily="49" charset="0"/>
                </a:rPr>
                <a:t>notify()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2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11111E-6 L 0.42917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B8EE082D-86D4-4A54-A62D-AAAE084FC64D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2</a:t>
            </a:fld>
            <a:endParaRPr lang="en-US" altLang="he-IL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Background – Threads and processes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dirty="0"/>
              <a:t>Thread Pools</a:t>
            </a:r>
          </a:p>
          <a:p>
            <a:pPr marL="0" indent="0" eaLnBrk="1" hangingPunct="1">
              <a:buNone/>
            </a:pPr>
            <a:endParaRPr lang="en-US" altLang="he-IL" dirty="0"/>
          </a:p>
          <a:p>
            <a:pPr eaLnBrk="1" hangingPunct="1"/>
            <a:r>
              <a:rPr lang="en-US" altLang="he-IL" dirty="0"/>
              <a:t>Threads Managements</a:t>
            </a:r>
          </a:p>
          <a:p>
            <a:pPr lvl="1"/>
            <a:r>
              <a:rPr lang="en-US" altLang="he-IL" dirty="0" err="1"/>
              <a:t>Pthread</a:t>
            </a:r>
            <a:endParaRPr lang="en-US" altLang="he-IL" dirty="0"/>
          </a:p>
          <a:p>
            <a:pPr lvl="1"/>
            <a:r>
              <a:rPr lang="en-US" altLang="he-IL" dirty="0" err="1"/>
              <a:t>Mutex</a:t>
            </a:r>
            <a:endParaRPr lang="en-US" altLang="he-IL" dirty="0"/>
          </a:p>
          <a:p>
            <a:pPr lvl="1"/>
            <a:r>
              <a:rPr lang="en-US" altLang="he-IL" dirty="0"/>
              <a:t>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cs236607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>
                <a:solidFill>
                  <a:srgbClr val="045C75"/>
                </a:solidFill>
                <a:latin typeface="Constantia" panose="0203060205030603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31741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957828" y="2670048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CFAA64BC-1BFF-4C28-B4EC-7A278F35DD92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20</a:t>
            </a:fld>
            <a:endParaRPr lang="en-US" altLang="he-IL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2385828" y="3660648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7567428" y="2822448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8024628" y="2822448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+mn-lt"/>
              <a:cs typeface="+mn-cs"/>
            </a:endParaRP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8481828" y="2822448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6653028" y="4117848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157228" y="3051048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4595628" y="3084386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5378" name="Text Box 11"/>
          <p:cNvSpPr txBox="1">
            <a:spLocks noChangeArrowheads="1"/>
          </p:cNvSpPr>
          <p:nvPr/>
        </p:nvSpPr>
        <p:spPr bwMode="auto">
          <a:xfrm>
            <a:off x="3681228" y="1527048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 dirty="0"/>
              <a:t>The task is executed by the thread</a:t>
            </a:r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7110228" y="2822448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625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0.00069 L 0.2625 -0.243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4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 animBg="1"/>
      <p:bldP spid="10445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939880" y="2928392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425280" y="1034377"/>
            <a:ext cx="457200" cy="4413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4AE24F27-6B1A-4237-9116-FFE66A2BEA86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21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2367880" y="3918992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7549480" y="3080792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8006680" y="3080792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+mn-lt"/>
              <a:cs typeface="+mn-cs"/>
            </a:endParaRP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8463880" y="3080792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6635080" y="4376192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139280" y="3309392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663280" y="1785392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/>
              <a:t>The task is executed by the thread</a:t>
            </a:r>
          </a:p>
        </p:txBody>
      </p:sp>
      <p:sp>
        <p:nvSpPr>
          <p:cNvPr id="16402" name="Freeform 5"/>
          <p:cNvSpPr>
            <a:spLocks/>
          </p:cNvSpPr>
          <p:nvPr/>
        </p:nvSpPr>
        <p:spPr bwMode="auto">
          <a:xfrm>
            <a:off x="7092280" y="1556792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310480" y="335225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310480" y="335225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6405" name="Oval 11"/>
          <p:cNvSpPr>
            <a:spLocks noChangeArrowheads="1"/>
          </p:cNvSpPr>
          <p:nvPr/>
        </p:nvSpPr>
        <p:spPr bwMode="auto">
          <a:xfrm>
            <a:off x="7016080" y="178539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310480" y="335225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310480" y="3352255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748880" y="5214392"/>
            <a:ext cx="358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/>
              <a:t>The remaining tasks are executed by the other threads</a:t>
            </a:r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7016080" y="178539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6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7083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11111E-6 L 0.42917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1.11111E-6 L 0.3875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4583 -0.00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83 -0.0007 L 0.77916 -0.000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916 -0.0007 L 0.77916 -0.222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222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6 -0.0007 L 0.82916 -0.00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916 -0.0007 L 0.82916 -0.222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222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5 -0.0007 L 0.87916 -0.000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7916 -0.0007 L 0.87916 -0.222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22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32" grpId="0" animBg="1"/>
      <p:bldP spid="32" grpId="1" animBg="1"/>
      <p:bldP spid="32" grpId="2" animBg="1"/>
      <p:bldP spid="33" grpId="0" animBg="1"/>
      <p:bldP spid="34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945597" y="2748877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427233" y="1025652"/>
            <a:ext cx="457200" cy="4413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985E56EA-67C3-4F9E-8E4F-BF6DD13C17B3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22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373597" y="3739477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7415" name="Freeform 6"/>
          <p:cNvSpPr>
            <a:spLocks/>
          </p:cNvSpPr>
          <p:nvPr/>
        </p:nvSpPr>
        <p:spPr bwMode="auto">
          <a:xfrm>
            <a:off x="7555197" y="1377277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8012397" y="1377277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+mn-lt"/>
              <a:cs typeface="+mn-cs"/>
            </a:endParaRPr>
          </a:p>
        </p:txBody>
      </p:sp>
      <p:sp>
        <p:nvSpPr>
          <p:cNvPr id="17417" name="Freeform 8"/>
          <p:cNvSpPr>
            <a:spLocks/>
          </p:cNvSpPr>
          <p:nvPr/>
        </p:nvSpPr>
        <p:spPr bwMode="auto">
          <a:xfrm>
            <a:off x="8469597" y="1377277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640797" y="4196677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144997" y="3129877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7097997" y="1377277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5" name="Oval 11"/>
          <p:cNvSpPr>
            <a:spLocks noChangeArrowheads="1"/>
          </p:cNvSpPr>
          <p:nvPr/>
        </p:nvSpPr>
        <p:spPr bwMode="auto">
          <a:xfrm>
            <a:off x="3211797" y="3155277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7426" name="Oval 11"/>
          <p:cNvSpPr>
            <a:spLocks noChangeArrowheads="1"/>
          </p:cNvSpPr>
          <p:nvPr/>
        </p:nvSpPr>
        <p:spPr bwMode="auto">
          <a:xfrm>
            <a:off x="7402797" y="1605877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6945597" y="1623340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7428" name="Oval 11"/>
          <p:cNvSpPr>
            <a:spLocks noChangeArrowheads="1"/>
          </p:cNvSpPr>
          <p:nvPr/>
        </p:nvSpPr>
        <p:spPr bwMode="auto">
          <a:xfrm>
            <a:off x="8317197" y="1605877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7429" name="Oval 11"/>
          <p:cNvSpPr>
            <a:spLocks noChangeArrowheads="1"/>
          </p:cNvSpPr>
          <p:nvPr/>
        </p:nvSpPr>
        <p:spPr bwMode="auto">
          <a:xfrm>
            <a:off x="7859997" y="1605877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7430" name="Text Box 14"/>
          <p:cNvSpPr txBox="1">
            <a:spLocks noChangeArrowheads="1"/>
          </p:cNvSpPr>
          <p:nvPr/>
        </p:nvSpPr>
        <p:spPr bwMode="auto">
          <a:xfrm>
            <a:off x="3516597" y="1666202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/>
              <a:t>When a task ends, the thread is released</a:t>
            </a: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 flipH="1" flipV="1">
            <a:off x="1195536" y="4833392"/>
            <a:ext cx="5410200" cy="1219200"/>
          </a:xfrm>
          <a:prstGeom prst="wedgeRoundRectCallout">
            <a:avLst>
              <a:gd name="adj1" fmla="val -59375"/>
              <a:gd name="adj2" fmla="val 12165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While the Q is not empty, take the task from the Q and run it (if the Q was empty, wait() would have been called)</a:t>
            </a:r>
          </a:p>
        </p:txBody>
      </p:sp>
    </p:spTree>
    <p:extLst>
      <p:ext uri="{BB962C8B-B14F-4D97-AF65-F5344CB8AC3E}">
        <p14:creationId xmlns:p14="http://schemas.microsoft.com/office/powerpoint/2010/main" val="25759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0.2222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896369" y="3288432"/>
            <a:ext cx="1981200" cy="1219200"/>
          </a:xfrm>
          <a:prstGeom prst="flowChartAlternateProcess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  <a:endParaRPr lang="he-IL" dirty="0"/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457969" y="1020759"/>
            <a:ext cx="457200" cy="4413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401AE602-9EA7-4E5D-95C0-21073E1CDBCD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23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2324369" y="4279032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Task Queue</a:t>
            </a:r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7505969" y="1916832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7963169" y="1916832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0" y="384"/>
              </a:cxn>
              <a:cxn ang="0">
                <a:pos x="96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+mn-lt"/>
              <a:cs typeface="+mn-cs"/>
            </a:endParaRPr>
          </a:p>
        </p:txBody>
      </p:sp>
      <p:sp>
        <p:nvSpPr>
          <p:cNvPr id="18441" name="Freeform 8"/>
          <p:cNvSpPr>
            <a:spLocks/>
          </p:cNvSpPr>
          <p:nvPr/>
        </p:nvSpPr>
        <p:spPr bwMode="auto">
          <a:xfrm>
            <a:off x="8420369" y="1916832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6591569" y="4736232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>
                <a:latin typeface="Comic Sans MS" panose="030F0702030302020204" pitchFamily="66" charset="0"/>
                <a:cs typeface="Times New Roman" panose="02020603050405020304" pitchFamily="18" charset="0"/>
              </a:rPr>
              <a:t>Worker Threads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095769" y="3669432"/>
            <a:ext cx="2895600" cy="45720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7048769" y="3440832"/>
            <a:ext cx="152400" cy="914400"/>
          </a:xfrm>
          <a:custGeom>
            <a:avLst/>
            <a:gdLst>
              <a:gd name="T0" fmla="*/ 0 w 96"/>
              <a:gd name="T1" fmla="*/ 0 h 576"/>
              <a:gd name="T2" fmla="*/ 241935022 w 96"/>
              <a:gd name="T3" fmla="*/ 483869993 h 576"/>
              <a:gd name="T4" fmla="*/ 0 w 96"/>
              <a:gd name="T5" fmla="*/ 967739987 h 576"/>
              <a:gd name="T6" fmla="*/ 241935022 w 96"/>
              <a:gd name="T7" fmla="*/ 145160978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76"/>
              <a:gd name="T14" fmla="*/ 96 w 9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76">
                <a:moveTo>
                  <a:pt x="0" y="0"/>
                </a:moveTo>
                <a:cubicBezTo>
                  <a:pt x="48" y="64"/>
                  <a:pt x="96" y="128"/>
                  <a:pt x="96" y="192"/>
                </a:cubicBezTo>
                <a:cubicBezTo>
                  <a:pt x="96" y="256"/>
                  <a:pt x="0" y="320"/>
                  <a:pt x="0" y="384"/>
                </a:cubicBezTo>
                <a:cubicBezTo>
                  <a:pt x="0" y="448"/>
                  <a:pt x="48" y="512"/>
                  <a:pt x="96" y="576"/>
                </a:cubicBezTo>
              </a:path>
            </a:pathLst>
          </a:custGeom>
          <a:noFill/>
          <a:ln w="2857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3162569" y="369483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8451" name="Oval 11"/>
          <p:cNvSpPr>
            <a:spLocks noChangeArrowheads="1"/>
          </p:cNvSpPr>
          <p:nvPr/>
        </p:nvSpPr>
        <p:spPr bwMode="auto">
          <a:xfrm>
            <a:off x="7353569" y="214543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8452" name="Oval 11"/>
          <p:cNvSpPr>
            <a:spLocks noChangeArrowheads="1"/>
          </p:cNvSpPr>
          <p:nvPr/>
        </p:nvSpPr>
        <p:spPr bwMode="auto">
          <a:xfrm>
            <a:off x="8267969" y="214543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8453" name="Oval 11"/>
          <p:cNvSpPr>
            <a:spLocks noChangeArrowheads="1"/>
          </p:cNvSpPr>
          <p:nvPr/>
        </p:nvSpPr>
        <p:spPr bwMode="auto">
          <a:xfrm>
            <a:off x="7810769" y="2145432"/>
            <a:ext cx="381000" cy="381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Constantia" panose="02030602050306030303" pitchFamily="18" charset="0"/>
            </a:endParaRP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3543569" y="2145432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he-IL" sz="2000" dirty="0"/>
              <a:t>A new task is executed by the released thread</a:t>
            </a:r>
          </a:p>
        </p:txBody>
      </p:sp>
    </p:spTree>
    <p:extLst>
      <p:ext uri="{BB962C8B-B14F-4D97-AF65-F5344CB8AC3E}">
        <p14:creationId xmlns:p14="http://schemas.microsoft.com/office/powerpoint/2010/main" val="183199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4125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5 0.00185 L 0.4125 -0.22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27" grpId="0" animBg="1"/>
      <p:bldP spid="2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6F5A39A4-D851-4813-A1DE-5BAA83EA2E56}" type="slidenum">
              <a:rPr lang="he-IL" altLang="he-IL">
                <a:solidFill>
                  <a:srgbClr val="045C75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algn="l" eaLnBrk="1" hangingPunct="1"/>
              <a:t>24</a:t>
            </a:fld>
            <a:endParaRPr lang="en-US" altLang="he-IL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695672"/>
          </a:xfrm>
        </p:spPr>
        <p:txBody>
          <a:bodyPr/>
          <a:lstStyle/>
          <a:p>
            <a:pPr eaLnBrk="1" hangingPunct="1"/>
            <a:r>
              <a:rPr lang="en-US" altLang="he-IL" dirty="0"/>
              <a:t>Risks in Using Thread Pools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5720"/>
            <a:ext cx="8610600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Threads can leak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/>
              <a:t>What if a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task</a:t>
            </a:r>
            <a:r>
              <a:rPr lang="en-US" dirty="0"/>
              <a:t> throws an </a:t>
            </a:r>
            <a:r>
              <a:rPr lang="en-US" dirty="0">
                <a:solidFill>
                  <a:schemeClr val="accent1"/>
                </a:solidFill>
              </a:rPr>
              <a:t>exception</a:t>
            </a:r>
            <a:r>
              <a:rPr lang="en-US" dirty="0"/>
              <a:t>?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thread can </a:t>
            </a:r>
            <a:r>
              <a:rPr lang="en-US" dirty="0">
                <a:solidFill>
                  <a:schemeClr val="accent1"/>
                </a:solidFill>
              </a:rPr>
              <a:t>endlessly wait </a:t>
            </a:r>
            <a:r>
              <a:rPr lang="en-US" dirty="0"/>
              <a:t>for an I/O operation to complete </a:t>
            </a:r>
            <a:br>
              <a:rPr lang="en-US" dirty="0"/>
            </a:br>
            <a:r>
              <a:rPr lang="en-US" dirty="0"/>
              <a:t>For example, the user may stop the interaction with a </a:t>
            </a:r>
            <a:r>
              <a:rPr lang="en-US" i="1" dirty="0"/>
              <a:t>pipe</a:t>
            </a:r>
            <a:r>
              <a:rPr lang="en-US" dirty="0"/>
              <a:t> without closing it properly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Solutions: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/>
                </a:solidFill>
              </a:rPr>
              <a:t>Bound I/O operations by timeouts using wait(time)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/>
                </a:solidFill>
              </a:rPr>
              <a:t>Catch possible runtime exceptions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323495EC-B793-44A4-9069-F29D64E59014}" type="slidenum">
              <a:rPr lang="en-US" altLang="he-IL" smtClean="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24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378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Pool Size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700808"/>
            <a:ext cx="8229600" cy="4419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>
                <a:solidFill>
                  <a:schemeClr val="accent1"/>
                </a:solidFill>
              </a:rPr>
              <a:t>What is better: to have a large pool or a small pool?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/>
              <a:t>Big number of threads possible issues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/>
              <a:t>Threads creation overhead (minor issue)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/>
              <a:t>Each thread consumes resources (e.g. open files) and memory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/>
              <a:t>Context switch overhead.</a:t>
            </a:r>
          </a:p>
          <a:p>
            <a:pPr marL="914400" lvl="2" indent="-246888">
              <a:buFont typeface="Wingdings 2"/>
              <a:buChar char=""/>
              <a:defRPr/>
            </a:pPr>
            <a:r>
              <a:rPr lang="en-US" sz="1800" dirty="0"/>
              <a:t>Depends on the number of cores available and the </a:t>
            </a:r>
            <a:r>
              <a:rPr lang="en-US" sz="1800"/>
              <a:t>scheduling algorithm</a:t>
            </a:r>
            <a:endParaRPr lang="en-US" sz="1800" dirty="0"/>
          </a:p>
          <a:p>
            <a:pPr>
              <a:buClr>
                <a:schemeClr val="accent3"/>
              </a:buClr>
              <a:defRPr/>
            </a:pPr>
            <a:r>
              <a:rPr lang="en-US" sz="2000" dirty="0"/>
              <a:t>Small number of threads possible issues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Reduced utilization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/>
              <a:t>Short threads may wait for longer threads to terminate -&gt; higher average wait times</a:t>
            </a:r>
            <a:endParaRPr lang="en-US" sz="2000" i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/>
              <a:t>Therefore, you have to </a:t>
            </a:r>
            <a:r>
              <a:rPr lang="en-US" sz="2000" i="1" dirty="0">
                <a:solidFill>
                  <a:schemeClr val="accent1"/>
                </a:solidFill>
              </a:rPr>
              <a:t>tune the thread pool size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according to the number and characterizations of expected tasks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0" latinLnBrk="0" hangingPunct="0"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323495EC-B793-44A4-9069-F29D64E59014}" type="slidenum">
              <a:rPr lang="en-US" altLang="he-IL" smtClean="0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25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231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Tuning the Pool Size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Change the number of threads during runtime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Most Thread Pools have minimum and maximum number of threads.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common approach is to tune according to the load – in high load, increase the number of threads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81CC8A-AEBC-4C4E-AFC7-4D604B1E3245}" type="slidenum">
              <a:rPr lang="en-US" altLang="he-IL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26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65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Tuning the Pool Size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main goal: </a:t>
            </a:r>
            <a:r>
              <a:rPr lang="en-US" dirty="0">
                <a:solidFill>
                  <a:schemeClr val="accent1"/>
                </a:solidFill>
              </a:rPr>
              <a:t>Processing should continue while waiting for slow operations such as I/O</a:t>
            </a:r>
          </a:p>
          <a:p>
            <a:pPr>
              <a:defRPr/>
            </a:pP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Blocked Time (BT) </a:t>
            </a:r>
            <a:r>
              <a:rPr lang="en-US" dirty="0"/>
              <a:t>= estimated average blocked time</a:t>
            </a:r>
          </a:p>
          <a:p>
            <a:pPr eaLnBrk="1" hangingPunct="1">
              <a:defRPr/>
            </a:pP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Service Time (ST)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estimated average processing time for a request (without the waiting time)</a:t>
            </a:r>
          </a:p>
          <a:p>
            <a:pPr eaLnBrk="1" hangingPunct="1">
              <a:defRPr/>
            </a:pPr>
            <a:r>
              <a:rPr lang="en-US" dirty="0"/>
              <a:t>About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BT/ST+1</a:t>
            </a:r>
            <a:r>
              <a:rPr lang="en-US" dirty="0"/>
              <a:t> threads will keep the processor fully utilized</a:t>
            </a:r>
          </a:p>
          <a:p>
            <a:pPr eaLnBrk="1" hangingPunct="1">
              <a:defRPr/>
            </a:pPr>
            <a:r>
              <a:rPr lang="en-US" dirty="0"/>
              <a:t>For example,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BT </a:t>
            </a:r>
            <a:r>
              <a:rPr lang="en-US" dirty="0"/>
              <a:t>is 20 ms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ST </a:t>
            </a:r>
            <a:r>
              <a:rPr lang="en-US" dirty="0"/>
              <a:t>is 5 ms, we will need 5 threads to keep the processor busy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81CC8A-AEBC-4C4E-AFC7-4D604B1E3245}" type="slidenum">
              <a:rPr lang="en-US" altLang="he-IL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27</a:t>
            </a:fld>
            <a:endParaRPr lang="en-US" altLang="he-IL" dirty="0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2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FE199-5862-48B9-B014-7A646C0FA2A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66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management</a:t>
            </a:r>
          </a:p>
        </p:txBody>
      </p:sp>
    </p:spTree>
    <p:extLst>
      <p:ext uri="{BB962C8B-B14F-4D97-AF65-F5344CB8AC3E}">
        <p14:creationId xmlns:p14="http://schemas.microsoft.com/office/powerpoint/2010/main" val="1681865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Threads</a:t>
            </a:r>
          </a:p>
        </p:txBody>
      </p:sp>
      <p:sp>
        <p:nvSpPr>
          <p:cNvPr id="3584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2719-174A-4BE8-B393-CF8CB00DA2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Initially, your main() program comprises a single, default thread. All other threads must be explicitly created by the programmer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algn="just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*thread, </a:t>
            </a:r>
          </a:p>
          <a:p>
            <a:pPr algn="just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=NULL, </a:t>
            </a:r>
          </a:p>
          <a:p>
            <a:pPr algn="just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*(*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start_routine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(void *), </a:t>
            </a:r>
          </a:p>
          <a:p>
            <a:pPr algn="just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; </a:t>
            </a:r>
          </a:p>
        </p:txBody>
      </p:sp>
    </p:spTree>
    <p:extLst>
      <p:ext uri="{BB962C8B-B14F-4D97-AF65-F5344CB8AC3E}">
        <p14:creationId xmlns:p14="http://schemas.microsoft.com/office/powerpoint/2010/main" val="3265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Multi-threads / Multi-processes motivations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multi-processors</a:t>
            </a:r>
          </a:p>
          <a:p>
            <a:endParaRPr lang="en-US" dirty="0"/>
          </a:p>
          <a:p>
            <a:r>
              <a:rPr lang="en-US" dirty="0"/>
              <a:t>Some operations are blocking (such as IO access), and we might use the processors meanwhile</a:t>
            </a:r>
          </a:p>
          <a:p>
            <a:endParaRPr lang="en-US" dirty="0"/>
          </a:p>
          <a:p>
            <a:r>
              <a:rPr lang="en-US" dirty="0"/>
              <a:t>We have several tasks that need to run</a:t>
            </a:r>
          </a:p>
        </p:txBody>
      </p:sp>
    </p:spTree>
    <p:extLst>
      <p:ext uri="{BB962C8B-B14F-4D97-AF65-F5344CB8AC3E}">
        <p14:creationId xmlns:p14="http://schemas.microsoft.com/office/powerpoint/2010/main" val="188410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Thread Execution 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9691-F80C-4196-9680-9A8533FC368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A thread terminates in one of the following ways: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The thread makes a call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 *status)</a:t>
            </a:r>
            <a:r>
              <a:rPr lang="en-US" dirty="0"/>
              <a:t> subroutine, specifying an exit status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This value will be available to a different thread in the same process that calls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pthread_join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The thread returns from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start_routine</a:t>
            </a:r>
            <a:endParaRPr lang="en-US" dirty="0"/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cs typeface="Courier New" pitchFamily="49" charset="0"/>
              </a:rPr>
              <a:t>The thread is cancelled (via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pthread_cancel</a:t>
            </a:r>
            <a:r>
              <a:rPr lang="en-US" dirty="0">
                <a:cs typeface="Courier New" pitchFamily="49" charset="0"/>
              </a:rPr>
              <a:t>).</a:t>
            </a:r>
            <a:endParaRPr lang="en-US" dirty="0"/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The entire process is terminated due to a call to either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Exit subroutines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Return from the main thread</a:t>
            </a:r>
          </a:p>
          <a:p>
            <a:pPr marL="594360" lvl="2" indent="0" algn="just">
              <a:buNone/>
            </a:pPr>
            <a:r>
              <a:rPr lang="en-US" dirty="0"/>
              <a:t>Note: exec subroutines has the same effect.</a:t>
            </a:r>
          </a:p>
        </p:txBody>
      </p:sp>
    </p:spTree>
    <p:extLst>
      <p:ext uri="{BB962C8B-B14F-4D97-AF65-F5344CB8AC3E}">
        <p14:creationId xmlns:p14="http://schemas.microsoft.com/office/powerpoint/2010/main" val="1347346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>
          <a:xfrm>
            <a:off x="286512" y="3211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Creating 5 threads and exiting</a:t>
            </a:r>
          </a:p>
        </p:txBody>
      </p:sp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5BC4-C674-4D1E-BC1E-5956D3AA6E3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993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#define NUM_THREADS 5 </a:t>
            </a:r>
          </a:p>
          <a:p>
            <a:endParaRPr lang="en-US" sz="1400" b="1" dirty="0"/>
          </a:p>
          <a:p>
            <a:pPr>
              <a:buNone/>
            </a:pPr>
            <a:r>
              <a:rPr lang="en-US" sz="1400" b="1" dirty="0"/>
              <a:t>void *</a:t>
            </a:r>
            <a:r>
              <a:rPr lang="en-US" sz="1400" b="1" dirty="0" err="1"/>
              <a:t>PrintHello</a:t>
            </a:r>
            <a:r>
              <a:rPr lang="en-US" sz="1400" b="1" dirty="0"/>
              <a:t>(void *</a:t>
            </a:r>
            <a:r>
              <a:rPr lang="en-US" sz="1400" b="1" dirty="0" err="1"/>
              <a:t>arg</a:t>
            </a:r>
            <a:r>
              <a:rPr lang="en-US" sz="1400" b="1" dirty="0"/>
              <a:t>) { </a:t>
            </a:r>
          </a:p>
          <a:p>
            <a:pPr>
              <a:buNone/>
            </a:pPr>
            <a:r>
              <a:rPr lang="en-US" sz="1400" b="1" dirty="0"/>
              <a:t>	int *index = </a:t>
            </a:r>
            <a:r>
              <a:rPr lang="en-US" sz="1400" b="1" dirty="0" err="1"/>
              <a:t>arg</a:t>
            </a:r>
            <a:r>
              <a:rPr lang="en-US" sz="1400" b="1" dirty="0"/>
              <a:t>;</a:t>
            </a:r>
          </a:p>
          <a:p>
            <a:pPr lvl="1">
              <a:buNone/>
            </a:pPr>
            <a:r>
              <a:rPr lang="en-US" sz="1400" b="1" dirty="0" err="1"/>
              <a:t>printf</a:t>
            </a:r>
            <a:r>
              <a:rPr lang="en-US" sz="1400" b="1" dirty="0"/>
              <a:t>("\</a:t>
            </a:r>
            <a:r>
              <a:rPr lang="en-US" sz="1400" b="1" dirty="0" err="1"/>
              <a:t>nThread</a:t>
            </a:r>
            <a:r>
              <a:rPr lang="en-US" sz="1400" b="1" dirty="0"/>
              <a:t> %d: Hello World!\n", *index);</a:t>
            </a:r>
          </a:p>
          <a:p>
            <a:pPr lvl="1">
              <a:buNone/>
            </a:pPr>
            <a:r>
              <a:rPr lang="en-US" sz="1400" b="1" dirty="0" err="1"/>
              <a:t>pthread_exit</a:t>
            </a:r>
            <a:r>
              <a:rPr lang="en-US" sz="1400" b="1" dirty="0"/>
              <a:t>(NULL); </a:t>
            </a:r>
          </a:p>
          <a:p>
            <a:pPr>
              <a:buNone/>
            </a:pPr>
            <a:r>
              <a:rPr lang="en-US" sz="1400" b="1" dirty="0"/>
              <a:t>}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main(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argc</a:t>
            </a:r>
            <a:r>
              <a:rPr lang="en-US" sz="1400" b="1" dirty="0"/>
              <a:t>, char *</a:t>
            </a:r>
            <a:r>
              <a:rPr lang="en-US" sz="1400" b="1" dirty="0" err="1"/>
              <a:t>argv</a:t>
            </a:r>
            <a:r>
              <a:rPr lang="en-US" sz="1400" b="1" dirty="0"/>
              <a:t>[]) { </a:t>
            </a:r>
          </a:p>
          <a:p>
            <a:pPr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pthread_t</a:t>
            </a:r>
            <a:r>
              <a:rPr lang="en-US" sz="1400" b="1" dirty="0"/>
              <a:t> threads[NUM_THREADS]; </a:t>
            </a:r>
          </a:p>
          <a:p>
            <a:pPr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res, t; </a:t>
            </a:r>
          </a:p>
          <a:p>
            <a:pPr>
              <a:buNone/>
            </a:pPr>
            <a:r>
              <a:rPr lang="en-US" sz="1400" b="1" dirty="0"/>
              <a:t>	for(t=0;t&lt;</a:t>
            </a:r>
            <a:r>
              <a:rPr lang="en-US" sz="1400" b="1" dirty="0" err="1"/>
              <a:t>NUM_THREADS;t</a:t>
            </a:r>
            <a:r>
              <a:rPr lang="en-US" sz="1400" b="1" dirty="0"/>
              <a:t>++){ 	</a:t>
            </a:r>
          </a:p>
          <a:p>
            <a:pPr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printf</a:t>
            </a:r>
            <a:r>
              <a:rPr lang="en-US" sz="1400" b="1" dirty="0"/>
              <a:t>("Creating thread %d\n", t); </a:t>
            </a:r>
          </a:p>
          <a:p>
            <a:pPr>
              <a:buNone/>
            </a:pPr>
            <a:r>
              <a:rPr lang="en-US" sz="1400" b="1" dirty="0"/>
              <a:t>		res = </a:t>
            </a:r>
            <a:r>
              <a:rPr lang="en-US" sz="1400" b="1" dirty="0" err="1"/>
              <a:t>pthread_create</a:t>
            </a:r>
            <a:r>
              <a:rPr lang="en-US" sz="1400" b="1" dirty="0"/>
              <a:t>(&amp;threads[t], NULL,  </a:t>
            </a:r>
            <a:r>
              <a:rPr lang="en-US" sz="1400" b="1" dirty="0" err="1"/>
              <a:t>PrintHello</a:t>
            </a:r>
            <a:r>
              <a:rPr lang="en-US" sz="1400" b="1" dirty="0"/>
              <a:t>, (void *)&amp;t); </a:t>
            </a:r>
          </a:p>
          <a:p>
            <a:pPr>
              <a:buNone/>
            </a:pPr>
            <a:r>
              <a:rPr lang="en-US" sz="1400" b="1" dirty="0"/>
              <a:t>		if (res&lt;0){ </a:t>
            </a:r>
          </a:p>
          <a:p>
            <a:pPr>
              <a:buNone/>
            </a:pPr>
            <a:r>
              <a:rPr lang="en-US" sz="1400" b="1" dirty="0"/>
              <a:t>			</a:t>
            </a:r>
            <a:r>
              <a:rPr lang="en-US" sz="1400" b="1" dirty="0" err="1"/>
              <a:t>printf</a:t>
            </a:r>
            <a:r>
              <a:rPr lang="en-US" sz="1400" b="1" dirty="0"/>
              <a:t>("ERROR\n"); </a:t>
            </a:r>
          </a:p>
          <a:p>
            <a:pPr>
              <a:buNone/>
            </a:pPr>
            <a:r>
              <a:rPr lang="en-US" sz="1400" b="1" dirty="0"/>
              <a:t>			exit(-1); </a:t>
            </a:r>
          </a:p>
          <a:p>
            <a:pPr>
              <a:buNone/>
            </a:pPr>
            <a:r>
              <a:rPr lang="en-US" sz="1400" b="1" dirty="0"/>
              <a:t>		} } }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2080" y="2420888"/>
            <a:ext cx="35135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Doesn’t work – the program may terminate before running all the threads</a:t>
            </a:r>
          </a:p>
        </p:txBody>
      </p:sp>
    </p:spTree>
    <p:extLst>
      <p:ext uri="{BB962C8B-B14F-4D97-AF65-F5344CB8AC3E}">
        <p14:creationId xmlns:p14="http://schemas.microsoft.com/office/powerpoint/2010/main" val="3891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Threads</a:t>
            </a: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1D45-8ECD-43B8-B68A-A10DB1E5450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thread, void 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value_ptr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subroutine blocks the calling thread until the specified thread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/>
              <a:t> terminates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programmer is able to obtain the target thread's termination return status if specified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 *status)</a:t>
            </a:r>
          </a:p>
        </p:txBody>
      </p:sp>
    </p:spTree>
    <p:extLst>
      <p:ext uri="{BB962C8B-B14F-4D97-AF65-F5344CB8AC3E}">
        <p14:creationId xmlns:p14="http://schemas.microsoft.com/office/powerpoint/2010/main" val="236541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Threads Flow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340-1406-4D5E-BD8F-7BCCCA763F8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892" y="2008259"/>
            <a:ext cx="8266120" cy="360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7112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Cont.</a:t>
            </a:r>
          </a:p>
        </p:txBody>
      </p:sp>
      <p:sp>
        <p:nvSpPr>
          <p:cNvPr id="4608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BB2-F157-4EC4-931D-7C9EF2F7CA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// main thread waits for the other threads </a:t>
            </a:r>
          </a:p>
          <a:p>
            <a:pPr>
              <a:buNone/>
            </a:pPr>
            <a:r>
              <a:rPr lang="en-US" dirty="0"/>
              <a:t>for(t=0;t&lt;</a:t>
            </a:r>
            <a:r>
              <a:rPr lang="en-US" dirty="0" err="1"/>
              <a:t>NUM_THREADS;t</a:t>
            </a:r>
            <a:r>
              <a:rPr lang="en-US" dirty="0"/>
              <a:t>++) { </a:t>
            </a:r>
          </a:p>
          <a:p>
            <a:pPr>
              <a:buNone/>
            </a:pPr>
            <a:r>
              <a:rPr lang="en-US" dirty="0"/>
              <a:t>	res = </a:t>
            </a:r>
            <a:r>
              <a:rPr lang="en-US" dirty="0" err="1"/>
              <a:t>pthread_join</a:t>
            </a:r>
            <a:r>
              <a:rPr lang="en-US" dirty="0"/>
              <a:t>(threads[t], (void **)&amp;status); </a:t>
            </a:r>
          </a:p>
          <a:p>
            <a:pPr>
              <a:buNone/>
            </a:pPr>
            <a:r>
              <a:rPr lang="en-US" dirty="0"/>
              <a:t>	if (res&lt;0) {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 \n"); </a:t>
            </a:r>
          </a:p>
          <a:p>
            <a:pPr>
              <a:buNone/>
            </a:pPr>
            <a:r>
              <a:rPr lang="en-US" dirty="0"/>
              <a:t>		exit(-1); </a:t>
            </a:r>
          </a:p>
          <a:p>
            <a:pPr>
              <a:buNone/>
            </a:pPr>
            <a:r>
              <a:rPr lang="en-US" dirty="0"/>
              <a:t>	}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("Completed join with thread %d status= %d\</a:t>
            </a:r>
            <a:r>
              <a:rPr lang="en-US" dirty="0" err="1"/>
              <a:t>n",t</a:t>
            </a:r>
            <a:r>
              <a:rPr lang="en-US" dirty="0"/>
              <a:t>, *status);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65516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A4A3-9954-4322-96BB-B626955AA7D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4" name="כותרת 6"/>
          <p:cNvSpPr txBox="1">
            <a:spLocks/>
          </p:cNvSpPr>
          <p:nvPr/>
        </p:nvSpPr>
        <p:spPr>
          <a:xfrm>
            <a:off x="539552" y="2924944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 mechanism designed to avoid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19903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latin typeface="Courier New" charset="0"/>
                <a:ea typeface="ＭＳ Ｐゴシック" charset="0"/>
                <a:cs typeface="Courier New" charset="0"/>
              </a:rPr>
              <a:t>Thread 1: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Thread 2: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a = counter;</a:t>
            </a:r>
          </a:p>
          <a:p>
            <a:pPr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a++;</a:t>
            </a:r>
          </a:p>
          <a:p>
            <a:pPr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counter = a; </a:t>
            </a:r>
          </a:p>
          <a:p>
            <a:endParaRPr lang="en-US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None/>
              <a:defRPr/>
            </a:pP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b = counter;</a:t>
            </a:r>
          </a:p>
          <a:p>
            <a:pPr marL="342900" indent="-342900">
              <a:buNone/>
              <a:defRPr/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b--;</a:t>
            </a:r>
          </a:p>
          <a:p>
            <a:pPr marL="342900" indent="-342900">
              <a:buNone/>
              <a:defRPr/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counter = b;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059-5E36-4419-AF72-CA4B297BF7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3688" y="4869160"/>
            <a:ext cx="62646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results: </a:t>
            </a:r>
            <a:br>
              <a:rPr lang="en-US" dirty="0"/>
            </a:br>
            <a:r>
              <a:rPr lang="en-US" dirty="0"/>
              <a:t>new counter   =   counter</a:t>
            </a:r>
            <a:br>
              <a:rPr lang="en-US" dirty="0"/>
            </a:br>
            <a:r>
              <a:rPr lang="en-US" dirty="0"/>
              <a:t>new counter = counter -1</a:t>
            </a:r>
            <a:br>
              <a:rPr lang="en-US" dirty="0"/>
            </a:br>
            <a:r>
              <a:rPr lang="en-US" dirty="0"/>
              <a:t>new counter = counter +1 </a:t>
            </a:r>
          </a:p>
        </p:txBody>
      </p:sp>
    </p:spTree>
    <p:extLst>
      <p:ext uri="{BB962C8B-B14F-4D97-AF65-F5344CB8AC3E}">
        <p14:creationId xmlns:p14="http://schemas.microsoft.com/office/powerpoint/2010/main" val="16468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Reminder from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37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altLang="he-I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Critical section </a:t>
            </a: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 peace of code that access </a:t>
            </a:r>
            <a:r>
              <a:rPr lang="en-US" altLang="he-IL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 resources</a:t>
            </a: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800"/>
              </a:spcBef>
              <a:buFont typeface="Times New Roman" pitchFamily="18" charset="0"/>
              <a:buChar char="•"/>
            </a:pPr>
            <a:endParaRPr lang="en-US" altLang="he-IL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altLang="he-I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Mutual exclusion algorithms </a:t>
            </a: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used to avoid the simultaneous execution of a critical section.</a:t>
            </a:r>
          </a:p>
          <a:p>
            <a:pPr lvl="1"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 attention we protect shared variables, not pieces of code!</a:t>
            </a:r>
          </a:p>
          <a:p>
            <a:pPr lvl="1">
              <a:spcBef>
                <a:spcPts val="800"/>
              </a:spcBef>
              <a:buFont typeface="Times New Roman" pitchFamily="18" charset="0"/>
              <a:buChar char="•"/>
            </a:pPr>
            <a:endParaRPr lang="en-US" altLang="he-IL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 protection mechanism – </a:t>
            </a:r>
            <a:r>
              <a:rPr lang="en-US" altLang="he-IL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Mutex</a:t>
            </a:r>
            <a:endParaRPr lang="en-US" altLang="he-IL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create a </a:t>
            </a:r>
            <a:r>
              <a:rPr lang="en-US" altLang="he-IL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en-US" altLang="he-IL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protect each shared variable.</a:t>
            </a:r>
          </a:p>
          <a:p>
            <a:pPr lvl="1">
              <a:spcBef>
                <a:spcPts val="800"/>
              </a:spcBef>
              <a:buFont typeface="Times New Roman" pitchFamily="18" charset="0"/>
              <a:buChar char="•"/>
            </a:pPr>
            <a:endParaRPr lang="en-US" altLang="he-IL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Font typeface="Times New Roman" pitchFamily="18" charset="0"/>
              <a:buChar char="•"/>
            </a:pPr>
            <a:endParaRPr lang="en-US" altLang="he-IL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3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 Work Flow</a:t>
            </a:r>
          </a:p>
        </p:txBody>
      </p:sp>
      <p:sp>
        <p:nvSpPr>
          <p:cNvPr id="5427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DC91-7164-4A9E-84FA-E1EA79F5CA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typical sequence in the use of a </a:t>
            </a:r>
            <a:r>
              <a:rPr lang="en-US" dirty="0" err="1"/>
              <a:t>mutex</a:t>
            </a:r>
            <a:r>
              <a:rPr lang="en-US" dirty="0"/>
              <a:t> is as follows: </a:t>
            </a:r>
          </a:p>
        </p:txBody>
      </p:sp>
      <p:graphicFrame>
        <p:nvGraphicFramePr>
          <p:cNvPr id="5" name="דיאגרמה 4"/>
          <p:cNvGraphicFramePr/>
          <p:nvPr/>
        </p:nvGraphicFramePr>
        <p:xfrm>
          <a:off x="714348" y="2071678"/>
          <a:ext cx="7858180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3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BB535A-1BCE-4A45-AC96-F4273210A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1132B6-0171-4EDB-BF9E-E4F4C2100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13BB39-011B-49C9-9A81-13C599EF6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6F145F-98BA-421E-BDE1-BF8286194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7FCCE7-C1A6-4467-9B4B-C398370EA2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5D41F6-59EE-423A-8E50-5301E6178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BD6363-DB80-4228-8400-9AD18AC6D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A10C17-116E-4896-ADA1-397FB92A0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8D672D-6828-41A2-B8F6-214A02A5C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8DCA84-E14F-4391-A336-6539349DD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460D7A-A055-4B4B-9DE9-FEA7902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9861EE-1A33-46D8-B540-B278AD65D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2A0ABC-DECB-49AB-830D-4A6C99DD7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Destroying Mutex</a:t>
            </a:r>
          </a:p>
        </p:txBody>
      </p:sp>
      <p:sp>
        <p:nvSpPr>
          <p:cNvPr id="5632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7B90-10A1-41D1-BD32-6288968297B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err="1"/>
              <a:t>Mutex</a:t>
            </a:r>
            <a:r>
              <a:rPr lang="en-US" dirty="0"/>
              <a:t> variables must be declared with type </a:t>
            </a:r>
            <a:r>
              <a:rPr lang="en-US" dirty="0" err="1"/>
              <a:t>pthread_mutex_t</a:t>
            </a:r>
            <a:r>
              <a:rPr lang="en-US" dirty="0"/>
              <a:t>, and must be initialized before they can be used: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Statically, when it is declared - for example: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PTHREAD_MUTEX_INITIALIZER</a:t>
            </a:r>
            <a:r>
              <a:rPr lang="en-US" dirty="0"/>
              <a:t>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Dynamically, </a:t>
            </a:r>
          </a:p>
          <a:p>
            <a:pPr lvl="1" algn="just">
              <a:buNone/>
            </a:pPr>
            <a:r>
              <a:rPr lang="en-US" dirty="0"/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pthread_mutex_init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 algn="just">
              <a:buNone/>
            </a:pPr>
            <a:r>
              <a:rPr lang="en-US" dirty="0"/>
              <a:t>		This allows setting mutex attributes (default settings use 	NULL)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pthread_mutex_destroy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should be used to free a </a:t>
            </a:r>
            <a:r>
              <a:rPr lang="en-US" dirty="0" err="1"/>
              <a:t>mutex</a:t>
            </a:r>
            <a:r>
              <a:rPr lang="en-US" dirty="0"/>
              <a:t> object when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47678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4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5307" y="1700808"/>
            <a:ext cx="78672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2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a Mutex</a:t>
            </a:r>
          </a:p>
        </p:txBody>
      </p:sp>
      <p:sp>
        <p:nvSpPr>
          <p:cNvPr id="5837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229D-77A5-47B6-9D8A-2773A45A667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pthread_mutex_lock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routine is used by a thread to acquire a lock on the specified </a:t>
            </a:r>
            <a:r>
              <a:rPr lang="en-US" dirty="0" err="1"/>
              <a:t>mutex</a:t>
            </a:r>
            <a:r>
              <a:rPr lang="en-US" dirty="0"/>
              <a:t> variable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If the </a:t>
            </a:r>
            <a:r>
              <a:rPr lang="en-US" dirty="0" err="1"/>
              <a:t>mutex</a:t>
            </a:r>
            <a:r>
              <a:rPr lang="en-US" dirty="0"/>
              <a:t> is already locked by another thread, this call will block the calling thread until the </a:t>
            </a:r>
            <a:r>
              <a:rPr lang="en-US" dirty="0" err="1"/>
              <a:t>mutex</a:t>
            </a:r>
            <a:r>
              <a:rPr lang="en-US" dirty="0"/>
              <a:t> is unlocked</a:t>
            </a:r>
          </a:p>
        </p:txBody>
      </p:sp>
    </p:spTree>
    <p:extLst>
      <p:ext uri="{BB962C8B-B14F-4D97-AF65-F5344CB8AC3E}">
        <p14:creationId xmlns:p14="http://schemas.microsoft.com/office/powerpoint/2010/main" val="905004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Unlock a Mutex</a:t>
            </a:r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2AC6-EE0D-497F-8CEB-5D3F026BD02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pthread_mutex_unlock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will unlock a </a:t>
            </a:r>
            <a:r>
              <a:rPr lang="en-US" dirty="0" err="1"/>
              <a:t>mutex</a:t>
            </a:r>
            <a:r>
              <a:rPr lang="en-US" dirty="0"/>
              <a:t> if called by the owning thread. Calling this routine is required after a thread has completed its use of protected data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An error will be returned if: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If the </a:t>
            </a:r>
            <a:r>
              <a:rPr lang="en-US" dirty="0" err="1"/>
              <a:t>mutex</a:t>
            </a:r>
            <a:r>
              <a:rPr lang="en-US" dirty="0"/>
              <a:t> was already unlocked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If the </a:t>
            </a:r>
            <a:r>
              <a:rPr lang="en-US" dirty="0" err="1"/>
              <a:t>mutex</a:t>
            </a:r>
            <a:r>
              <a:rPr lang="en-US" dirty="0"/>
              <a:t> is owned by another thread</a:t>
            </a:r>
          </a:p>
          <a:p>
            <a:pPr lvl="1"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Pay attention – it means that in </a:t>
            </a:r>
            <a:r>
              <a:rPr lang="en-US" dirty="0" err="1"/>
              <a:t>pthread</a:t>
            </a:r>
            <a:r>
              <a:rPr lang="en-US" dirty="0"/>
              <a:t>, </a:t>
            </a:r>
            <a:r>
              <a:rPr lang="en-US" dirty="0" err="1"/>
              <a:t>mutex</a:t>
            </a:r>
            <a:r>
              <a:rPr lang="en-US" dirty="0"/>
              <a:t> designed only for mutual exclusion.</a:t>
            </a:r>
          </a:p>
        </p:txBody>
      </p:sp>
    </p:spTree>
    <p:extLst>
      <p:ext uri="{BB962C8B-B14F-4D97-AF65-F5344CB8AC3E}">
        <p14:creationId xmlns:p14="http://schemas.microsoft.com/office/powerpoint/2010/main" val="1851698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טקסט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latin typeface="Courier New" charset="0"/>
                <a:ea typeface="Garamond" charset="0"/>
                <a:cs typeface="Courier New" charset="0"/>
              </a:rPr>
              <a:t>Thread 1:</a:t>
            </a:r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Garamond" charset="0"/>
                <a:cs typeface="Courier New" charset="0"/>
              </a:rPr>
              <a:t>Thread 2: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pthread_mutex_lock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(&amp;</a:t>
            </a: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mut_counter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a = counter;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a++;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counter = a;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pthread_mutex_unlock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(&amp; </a:t>
            </a: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mut_counter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</a:t>
            </a:r>
          </a:p>
          <a:p>
            <a:endParaRPr lang="en-US" dirty="0"/>
          </a:p>
        </p:txBody>
      </p:sp>
      <p:sp>
        <p:nvSpPr>
          <p:cNvPr id="12" name="מציין מיקום תוכן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pthread_mutex_lock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(&amp; </a:t>
            </a: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mut_counter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b = counter;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b--;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counter = b;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pthread_mutex_unlock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 (&amp;  </a:t>
            </a:r>
            <a:r>
              <a:rPr lang="en-US" b="1" dirty="0" err="1">
                <a:latin typeface="Courier New" charset="0"/>
                <a:ea typeface="Garamond" charset="0"/>
                <a:cs typeface="Courier New" charset="0"/>
              </a:rPr>
              <a:t>mut_counter</a:t>
            </a:r>
            <a:r>
              <a:rPr lang="en-US" b="1" dirty="0">
                <a:latin typeface="Courier New" charset="0"/>
                <a:ea typeface="Garamond" charset="0"/>
                <a:cs typeface="Courier New" charset="0"/>
              </a:rPr>
              <a:t>); </a:t>
            </a:r>
          </a:p>
        </p:txBody>
      </p:sp>
      <p:sp>
        <p:nvSpPr>
          <p:cNvPr id="645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A8A-B21A-42A8-A10C-2C2F42EA11A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Example</a:t>
            </a:r>
          </a:p>
        </p:txBody>
      </p:sp>
      <p:sp>
        <p:nvSpPr>
          <p:cNvPr id="64517" name="Rectangle 1"/>
          <p:cNvSpPr>
            <a:spLocks noChangeArrowheads="1"/>
          </p:cNvSpPr>
          <p:nvPr/>
        </p:nvSpPr>
        <p:spPr bwMode="auto">
          <a:xfrm>
            <a:off x="714348" y="5929330"/>
            <a:ext cx="66944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>
                <a:latin typeface="Courier New" pitchFamily="49" charset="0"/>
              </a:rPr>
              <a:t>//Checking of return values omitted for brevity</a:t>
            </a:r>
          </a:p>
        </p:txBody>
      </p:sp>
    </p:spTree>
    <p:extLst>
      <p:ext uri="{BB962C8B-B14F-4D97-AF65-F5344CB8AC3E}">
        <p14:creationId xmlns:p14="http://schemas.microsoft.com/office/powerpoint/2010/main" val="451513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טקסט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latin typeface="Courier New" pitchFamily="49" charset="0"/>
                <a:cs typeface="Courier New" pitchFamily="49" charset="0"/>
              </a:rPr>
              <a:t>Thread 1:</a:t>
            </a:r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Thread 2: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301752" y="2471382"/>
            <a:ext cx="4041648" cy="419797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lock(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a_mutex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lock(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b_mutex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)</a:t>
            </a:r>
          </a:p>
          <a:p>
            <a:pPr>
              <a:buNone/>
            </a:pPr>
            <a:endParaRPr lang="en-US" sz="2400" dirty="0"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a=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b+a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b=b*a;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unlock(</a:t>
            </a:r>
            <a:r>
              <a:rPr lang="en-US" sz="2400" dirty="0" err="1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b_mutex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);</a:t>
            </a:r>
          </a:p>
          <a:p>
            <a:pPr marL="0" lvl="0" indent="0">
              <a:buClr>
                <a:srgbClr val="F07F09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unlock(</a:t>
            </a:r>
            <a:r>
              <a:rPr lang="en-US" sz="2400" dirty="0" err="1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a_mutex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);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4"/>
          </p:nvPr>
        </p:nvSpPr>
        <p:spPr>
          <a:xfrm>
            <a:off x="4800600" y="2471382"/>
            <a:ext cx="4038600" cy="4053961"/>
          </a:xfrm>
        </p:spPr>
        <p:txBody>
          <a:bodyPr/>
          <a:lstStyle/>
          <a:p>
            <a:pPr marL="342900" indent="-342900">
              <a:buNone/>
              <a:defRPr/>
            </a:pPr>
            <a:endParaRPr lang="en-US" sz="24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342900" indent="-342900"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lock(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b_mutex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)</a:t>
            </a:r>
          </a:p>
          <a:p>
            <a:pPr marL="342900" indent="-342900"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lock(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a_mutex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)</a:t>
            </a:r>
          </a:p>
          <a:p>
            <a:pPr marL="342900" indent="-342900">
              <a:buNone/>
              <a:defRPr/>
            </a:pPr>
            <a:endParaRPr lang="en-US" sz="24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342900" indent="-342900"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b=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a+b</a:t>
            </a:r>
            <a:endParaRPr lang="en-US" sz="24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342900" indent="-342900"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a=b*a; </a:t>
            </a:r>
          </a:p>
          <a:p>
            <a:pPr>
              <a:buNone/>
            </a:pPr>
            <a:endParaRPr lang="en-US" dirty="0"/>
          </a:p>
          <a:p>
            <a:pPr marL="0" lvl="0" indent="0">
              <a:buClr>
                <a:srgbClr val="F07F09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unlock(</a:t>
            </a:r>
            <a:r>
              <a:rPr lang="en-US" sz="2400" dirty="0" err="1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a_mutex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);</a:t>
            </a:r>
          </a:p>
          <a:p>
            <a:pPr marL="0" lvl="0" indent="0">
              <a:buClr>
                <a:srgbClr val="F07F09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unlock(</a:t>
            </a:r>
            <a:r>
              <a:rPr lang="en-US" sz="2400" dirty="0" err="1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b_mutex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ＭＳ Ｐゴシック" charset="0"/>
                <a:cs typeface="Courier New" charset="0"/>
              </a:rPr>
              <a:t>);</a:t>
            </a:r>
            <a:endParaRPr lang="en-US" dirty="0">
              <a:solidFill>
                <a:prstClr val="black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3FEB-B263-442A-B73F-51A64E50F2F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Beware of Deadlocks!</a:t>
            </a:r>
          </a:p>
        </p:txBody>
      </p:sp>
      <p:cxnSp>
        <p:nvCxnSpPr>
          <p:cNvPr id="8" name="Elbow Connector 7"/>
          <p:cNvCxnSpPr>
            <a:cxnSpLocks noChangeShapeType="1"/>
          </p:cNvCxnSpPr>
          <p:nvPr/>
        </p:nvCxnSpPr>
        <p:spPr bwMode="auto">
          <a:xfrm>
            <a:off x="285720" y="3429000"/>
            <a:ext cx="8643998" cy="1588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3" name="הסבר קווי 2 12"/>
          <p:cNvSpPr/>
          <p:nvPr/>
        </p:nvSpPr>
        <p:spPr>
          <a:xfrm>
            <a:off x="7175348" y="3111615"/>
            <a:ext cx="2000264" cy="571504"/>
          </a:xfrm>
          <a:prstGeom prst="borderCallout2">
            <a:avLst>
              <a:gd name="adj1" fmla="val 46023"/>
              <a:gd name="adj2" fmla="val -9762"/>
              <a:gd name="adj3" fmla="val 64383"/>
              <a:gd name="adj4" fmla="val -12288"/>
              <a:gd name="adj5" fmla="val 62753"/>
              <a:gd name="adj6" fmla="val -27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Can’t lock, Thread 1 owns it!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2488164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// Locking two different 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877" y="3715434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// Calculations using both resources</a:t>
            </a:r>
          </a:p>
        </p:txBody>
      </p:sp>
      <p:sp>
        <p:nvSpPr>
          <p:cNvPr id="18" name="הסבר קווי 2 17"/>
          <p:cNvSpPr/>
          <p:nvPr/>
        </p:nvSpPr>
        <p:spPr>
          <a:xfrm>
            <a:off x="2791066" y="3215017"/>
            <a:ext cx="2000264" cy="571504"/>
          </a:xfrm>
          <a:prstGeom prst="borderCallout2">
            <a:avLst>
              <a:gd name="adj1" fmla="val 46023"/>
              <a:gd name="adj2" fmla="val -9762"/>
              <a:gd name="adj3" fmla="val 64383"/>
              <a:gd name="adj4" fmla="val -12288"/>
              <a:gd name="adj5" fmla="val 62753"/>
              <a:gd name="adj6" fmla="val -27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Can’t lock, Thread 2 owns it!</a:t>
            </a:r>
          </a:p>
        </p:txBody>
      </p:sp>
    </p:spTree>
    <p:extLst>
      <p:ext uri="{BB962C8B-B14F-4D97-AF65-F5344CB8AC3E}">
        <p14:creationId xmlns:p14="http://schemas.microsoft.com/office/powerpoint/2010/main" val="32656967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DD08-3D6A-4D40-BF4D-481E0FBE8C4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Monitors</a:t>
            </a:r>
            <a:br>
              <a:rPr lang="en-US" dirty="0"/>
            </a:br>
            <a:r>
              <a:rPr lang="en-US" dirty="0"/>
              <a:t>(Conditional Variables)</a:t>
            </a:r>
          </a:p>
        </p:txBody>
      </p:sp>
      <p:sp>
        <p:nvSpPr>
          <p:cNvPr id="4" name="כותרת 6"/>
          <p:cNvSpPr txBox="1">
            <a:spLocks/>
          </p:cNvSpPr>
          <p:nvPr/>
        </p:nvSpPr>
        <p:spPr>
          <a:xfrm>
            <a:off x="914400" y="3212976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 mechanism designed to synchronize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1572120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686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47C7-5E2F-410A-BFAA-4C94A79E3EE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pthread_mutexes_t</a:t>
            </a:r>
            <a:r>
              <a:rPr lang="en-US" dirty="0"/>
              <a:t> was designed for a specific type of synchronization – mutual exclusion.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Many times other synchronization types are needed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Bounded-Buffer (Consumer-Producer)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Barrier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Reader-Writers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This can be implemented with </a:t>
            </a:r>
            <a:r>
              <a:rPr lang="en-US" dirty="0" err="1"/>
              <a:t>pthread_mutex_t</a:t>
            </a:r>
            <a:r>
              <a:rPr lang="en-US" dirty="0"/>
              <a:t> and a loop</a:t>
            </a:r>
          </a:p>
        </p:txBody>
      </p:sp>
    </p:spTree>
    <p:extLst>
      <p:ext uri="{BB962C8B-B14F-4D97-AF65-F5344CB8AC3E}">
        <p14:creationId xmlns:p14="http://schemas.microsoft.com/office/powerpoint/2010/main" val="500621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dirty="0">
                <a:latin typeface="Courier New" charset="0"/>
                <a:ea typeface="ＭＳ Ｐゴシック" charset="0"/>
                <a:cs typeface="Courier New" charset="0"/>
              </a:rPr>
              <a:t>Thread 1: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Thread 2: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While (true){</a:t>
            </a:r>
          </a:p>
          <a:p>
            <a:pPr lvl="1">
              <a:buNone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mutex_lock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 (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if (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canUseVar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){</a:t>
            </a:r>
            <a:endParaRPr lang="en-US" sz="2000" b="1" dirty="0">
              <a:latin typeface="Aharoni" panose="02010803020104030203" pitchFamily="2" charset="-79"/>
              <a:ea typeface="ＭＳ Ｐゴシック" charset="0"/>
              <a:cs typeface="Aharoni" panose="02010803020104030203" pitchFamily="2" charset="-79"/>
            </a:endParaRP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	//Use 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canUseVar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= false;</a:t>
            </a:r>
            <a:endParaRPr lang="en-US" sz="2000" b="1" dirty="0">
              <a:latin typeface="Aharoni" panose="02010803020104030203" pitchFamily="2" charset="-79"/>
              <a:ea typeface="ＭＳ Ｐゴシック" charset="0"/>
              <a:cs typeface="Aharoni" panose="02010803020104030203" pitchFamily="2" charset="-79"/>
            </a:endParaRP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	break;</a:t>
            </a: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}</a:t>
            </a:r>
          </a:p>
          <a:p>
            <a:pPr lvl="1">
              <a:buNone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mutex_u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nlock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 (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85000"/>
              <a:buNone/>
              <a:defRPr/>
            </a:pPr>
            <a:endParaRPr lang="en-US" sz="2000" dirty="0">
              <a:latin typeface="Aharoni" panose="02010803020104030203" pitchFamily="2" charset="-79"/>
              <a:ea typeface="ＭＳ Ｐゴシック" charset="0"/>
              <a:cs typeface="Aharoni" panose="02010803020104030203" pitchFamily="2" charset="-79"/>
            </a:endParaRPr>
          </a:p>
          <a:p>
            <a:pPr marL="342900" lvl="1" indent="-342900">
              <a:buClr>
                <a:schemeClr val="accent1"/>
              </a:buClr>
              <a:buSzPct val="85000"/>
              <a:buNone/>
              <a:defRPr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mutex_lock</a:t>
            </a:r>
            <a:r>
              <a:rPr lang="en-US" sz="2000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(</a:t>
            </a:r>
            <a:r>
              <a:rPr lang="en-US" sz="2000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  <a:p>
            <a:pPr marL="342900" indent="-342900">
              <a:buNone/>
              <a:defRPr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init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);</a:t>
            </a:r>
          </a:p>
          <a:p>
            <a:pPr marL="342900" indent="-342900">
              <a:buNone/>
              <a:defRPr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canUseVar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=true;</a:t>
            </a:r>
          </a:p>
          <a:p>
            <a:pPr marL="342900" indent="-342900">
              <a:buNone/>
              <a:defRPr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mutex_u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nlock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n-US" sz="2000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None/>
              <a:defRPr/>
            </a:pP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059-5E36-4419-AF72-CA4B297BF7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077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synchronization example – </a:t>
            </a:r>
            <a:br>
              <a:rPr lang="en-US" dirty="0"/>
            </a:br>
            <a:r>
              <a:rPr lang="en-US" dirty="0"/>
              <a:t>Thread 1 needs to use thread 2’s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87724" y="5457400"/>
            <a:ext cx="4968552" cy="84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Complicated and inefficient (busy waiting)!</a:t>
            </a:r>
          </a:p>
        </p:txBody>
      </p:sp>
    </p:spTree>
    <p:extLst>
      <p:ext uri="{BB962C8B-B14F-4D97-AF65-F5344CB8AC3E}">
        <p14:creationId xmlns:p14="http://schemas.microsoft.com/office/powerpoint/2010/main" val="39818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Monitors (Conditional Variables)</a:t>
            </a:r>
          </a:p>
        </p:txBody>
      </p:sp>
      <p:sp>
        <p:nvSpPr>
          <p:cNvPr id="686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47C7-5E2F-410A-BFAA-4C94A79E3EE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27048"/>
            <a:ext cx="8712968" cy="4854280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Monitors designs for threads 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No need for bust waiting</a:t>
            </a:r>
          </a:p>
          <a:p>
            <a:pPr lvl="1">
              <a:buFont typeface="Arial" pitchFamily="34" charset="0"/>
              <a:buChar char="•"/>
            </a:pPr>
            <a:endParaRPr lang="he-IL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Monitor also receives a </a:t>
            </a:r>
            <a:r>
              <a:rPr lang="en-US" dirty="0" err="1">
                <a:latin typeface="+mj-lt"/>
              </a:rPr>
              <a:t>mutex</a:t>
            </a:r>
            <a:r>
              <a:rPr lang="en-US" dirty="0">
                <a:latin typeface="+mj-lt"/>
              </a:rPr>
              <a:t>, and uses it to achieve mutual exclusion and </a:t>
            </a:r>
            <a:r>
              <a:rPr lang="en-US" dirty="0"/>
              <a:t>synchronization </a:t>
            </a:r>
            <a:r>
              <a:rPr lang="en-US" dirty="0" err="1"/>
              <a:t>simulatiously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Two main functions: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Wait(</a:t>
            </a:r>
            <a:r>
              <a:rPr lang="en-US" sz="2000" dirty="0"/>
              <a:t>monitor , </a:t>
            </a:r>
            <a:r>
              <a:rPr lang="en-US" dirty="0" err="1">
                <a:latin typeface="+mj-lt"/>
              </a:rPr>
              <a:t>mutex</a:t>
            </a:r>
            <a:r>
              <a:rPr lang="en-US" dirty="0">
                <a:latin typeface="+mj-lt"/>
              </a:rPr>
              <a:t>) – that block the current thread (and unlocking the </a:t>
            </a:r>
            <a:r>
              <a:rPr lang="en-US" dirty="0" err="1">
                <a:latin typeface="+mj-lt"/>
              </a:rPr>
              <a:t>mutex</a:t>
            </a:r>
            <a:r>
              <a:rPr lang="en-US" dirty="0">
                <a:latin typeface="+mj-l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Signal(monitor) – that releases a waiting thread (while locking the </a:t>
            </a:r>
            <a:r>
              <a:rPr lang="en-US" dirty="0" err="1">
                <a:latin typeface="+mj-lt"/>
              </a:rPr>
              <a:t>mutex</a:t>
            </a:r>
            <a:r>
              <a:rPr lang="en-US" dirty="0">
                <a:latin typeface="+mj-lt"/>
              </a:rPr>
              <a:t> again)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concept is to use Signal when a </a:t>
            </a:r>
            <a:r>
              <a:rPr lang="en-US" b="1" dirty="0">
                <a:latin typeface="+mj-lt"/>
              </a:rPr>
              <a:t>certain condition is met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Therefore they are often called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Conditional Variables (CV)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352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dirty="0">
                <a:latin typeface="Courier New" charset="0"/>
                <a:ea typeface="ＭＳ Ｐゴシック" charset="0"/>
                <a:cs typeface="Courier New" charset="0"/>
              </a:rPr>
              <a:t>Thread 1: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Thread 2: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lvl="1">
              <a:buNone/>
            </a:pPr>
            <a:endParaRPr lang="en-US" sz="2000" b="1" dirty="0">
              <a:latin typeface="Aharoni" panose="02010803020104030203" pitchFamily="2" charset="-79"/>
              <a:ea typeface="ＭＳ Ｐゴシック" charset="0"/>
              <a:cs typeface="Aharoni" panose="02010803020104030203" pitchFamily="2" charset="-79"/>
            </a:endParaRPr>
          </a:p>
          <a:p>
            <a:pPr lvl="1">
              <a:buNone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mutex_lock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 (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if (!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canUseVar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){</a:t>
            </a:r>
            <a:endParaRPr lang="en-US" sz="2000" b="1" dirty="0">
              <a:latin typeface="Aharoni" panose="02010803020104030203" pitchFamily="2" charset="-79"/>
              <a:ea typeface="ＭＳ Ｐゴシック" charset="0"/>
              <a:cs typeface="Aharoni" panose="02010803020104030203" pitchFamily="2" charset="-79"/>
            </a:endParaRP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	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cv_wait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(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varCV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, 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}</a:t>
            </a:r>
          </a:p>
          <a:p>
            <a:pPr lvl="1">
              <a:buNone/>
            </a:pP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//Use 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;</a:t>
            </a:r>
          </a:p>
          <a:p>
            <a:pPr lvl="1">
              <a:buNone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mutex_u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nlock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 (</a:t>
            </a: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b="1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85000"/>
              <a:buNone/>
              <a:defRPr/>
            </a:pPr>
            <a:endParaRPr lang="en-US" sz="2000" dirty="0">
              <a:latin typeface="Aharoni" panose="02010803020104030203" pitchFamily="2" charset="-79"/>
              <a:ea typeface="ＭＳ Ｐゴシック" charset="0"/>
              <a:cs typeface="Aharoni" panose="02010803020104030203" pitchFamily="2" charset="-79"/>
            </a:endParaRPr>
          </a:p>
          <a:p>
            <a:pPr marL="342900" lvl="1" indent="-342900">
              <a:buClr>
                <a:schemeClr val="accent1"/>
              </a:buClr>
              <a:buSzPct val="85000"/>
              <a:buNone/>
              <a:defRPr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mutex_lock</a:t>
            </a:r>
            <a:r>
              <a:rPr lang="en-US" sz="2000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(</a:t>
            </a:r>
            <a:r>
              <a:rPr lang="en-US" sz="2000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</a:p>
          <a:p>
            <a:pPr marL="342900" indent="-342900">
              <a:buNone/>
              <a:defRPr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init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);</a:t>
            </a:r>
          </a:p>
          <a:p>
            <a:pPr marL="342900" indent="-342900">
              <a:buNone/>
              <a:defRPr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canUseVar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=true;</a:t>
            </a:r>
          </a:p>
          <a:p>
            <a:pPr marL="342900" indent="-342900">
              <a:buNone/>
              <a:defRPr/>
            </a:pP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cv_signal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varCV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342900" indent="-342900">
              <a:buNone/>
              <a:defRPr/>
            </a:pPr>
            <a:r>
              <a:rPr lang="en-US" sz="2000" b="1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mutex_u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nlock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n-US" sz="2000" dirty="0" err="1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varMutex</a:t>
            </a:r>
            <a:r>
              <a:rPr lang="en-US" sz="2000" dirty="0">
                <a:latin typeface="Aharoni" panose="02010803020104030203" pitchFamily="2" charset="-79"/>
                <a:ea typeface="ＭＳ Ｐゴシック" charset="0"/>
                <a:cs typeface="Aharoni" panose="02010803020104030203" pitchFamily="2" charset="-79"/>
              </a:rPr>
              <a:t>)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None/>
              <a:defRPr/>
            </a:pP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B059-5E36-4419-AF72-CA4B297BF7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067" y="365443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synchronization example – </a:t>
            </a:r>
            <a:br>
              <a:rPr lang="en-US" dirty="0"/>
            </a:br>
            <a:r>
              <a:rPr lang="en-US" dirty="0"/>
              <a:t>Thread 1 needs to use thread 2’s </a:t>
            </a:r>
            <a:r>
              <a:rPr lang="en-US" dirty="0" err="1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56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variables in </a:t>
            </a:r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7065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174-53AC-461C-A62C-CC25E9BCE28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301752" y="1527048"/>
            <a:ext cx="8662736" cy="4572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pthreads</a:t>
            </a:r>
            <a:r>
              <a:rPr lang="en-US" dirty="0"/>
              <a:t>, there are four relevant procedures involving condition variables: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err="1"/>
              <a:t>pthread_cond_init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</a:t>
            </a:r>
            <a:r>
              <a:rPr lang="en-US" dirty="0" err="1"/>
              <a:t>cv</a:t>
            </a:r>
            <a:r>
              <a:rPr lang="en-US" dirty="0"/>
              <a:t>, NULL);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err="1"/>
              <a:t>pthread_cond_destroy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</a:t>
            </a:r>
            <a:r>
              <a:rPr lang="en-US" dirty="0" err="1"/>
              <a:t>cv</a:t>
            </a:r>
            <a:r>
              <a:rPr lang="en-US" dirty="0"/>
              <a:t>);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err="1"/>
              <a:t>pthread_cond_wait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*cv, 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err="1"/>
              <a:t>pthread_cond_signal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*cv);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err="1">
                <a:latin typeface="+mj-lt"/>
                <a:cs typeface="Courier New" pitchFamily="49" charset="0"/>
              </a:rPr>
              <a:t>pthread_cond_broadcast</a:t>
            </a:r>
            <a:r>
              <a:rPr lang="en-US" dirty="0">
                <a:latin typeface="+mj-lt"/>
                <a:cs typeface="Courier New" pitchFamily="49" charset="0"/>
              </a:rPr>
              <a:t>(</a:t>
            </a:r>
            <a:r>
              <a:rPr lang="en-US" dirty="0" err="1">
                <a:latin typeface="+mj-lt"/>
              </a:rPr>
              <a:t>pthread_cond_t</a:t>
            </a:r>
            <a:r>
              <a:rPr lang="en-US" dirty="0">
                <a:latin typeface="+mj-lt"/>
              </a:rPr>
              <a:t> *</a:t>
            </a:r>
            <a:r>
              <a:rPr lang="en-US" dirty="0">
                <a:latin typeface="+mj-lt"/>
                <a:cs typeface="Courier New" pitchFamily="49" charset="0"/>
              </a:rPr>
              <a:t>cv)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01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Level Threads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AEC-59A3-443A-ADEB-ECFFD6118D6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549" y="1844824"/>
            <a:ext cx="8455561" cy="415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1793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Creating and Destroying Conditional Variables</a:t>
            </a:r>
          </a:p>
        </p:txBody>
      </p:sp>
      <p:sp>
        <p:nvSpPr>
          <p:cNvPr id="7270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25B4-16CE-4574-BB9B-F60B867E592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Condition variables must be declared with type </a:t>
            </a:r>
            <a:r>
              <a:rPr lang="en-US" dirty="0" err="1"/>
              <a:t>pthread_cond_t</a:t>
            </a:r>
            <a:r>
              <a:rPr lang="en-US" dirty="0"/>
              <a:t>, and must be initialized before they can be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Statically, when it is declared. For example: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myconvar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PTHREAD_COND_INITIALIZER;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Dynamically</a:t>
            </a:r>
          </a:p>
          <a:p>
            <a:pPr lvl="1" algn="just">
              <a:buNone/>
            </a:pPr>
            <a:r>
              <a:rPr lang="en-US" dirty="0"/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1" algn="just">
              <a:buNone/>
            </a:pPr>
            <a:r>
              <a:rPr lang="en-US" dirty="0"/>
              <a:t>	Upon successful initialization, the state of the condition variable becomes initialized.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pthread_cond_destroy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should be used to free a condition variable that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479177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pthread_cond_wait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0E1A-5523-4300-B77C-8D48C85CF4E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(cv,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is called by a thread when it wants to be blocked and wait for a condition to be true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/>
              <a:t> is used to protect the actual evaluation of the condition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cs typeface="Courier New" pitchFamily="49" charset="0"/>
              </a:rPr>
              <a:t>Should be protecting some shared state </a:t>
            </a: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It is assumed that the thread has locked the </a:t>
            </a:r>
            <a:r>
              <a:rPr lang="en-US" dirty="0" err="1"/>
              <a:t>mutex</a:t>
            </a:r>
            <a:r>
              <a:rPr lang="en-US" dirty="0"/>
              <a:t> indicated by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+mj-lt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found that the condition does not occur, and therefore the thread needs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dirty="0">
                <a:cs typeface="Courier New" pitchFamily="49" charset="0"/>
              </a:rPr>
              <a:t>causes t</a:t>
            </a:r>
            <a:r>
              <a:rPr lang="en-US" dirty="0"/>
              <a:t>he thread to release the </a:t>
            </a:r>
            <a:r>
              <a:rPr lang="en-US" dirty="0" err="1"/>
              <a:t>mutex</a:t>
            </a:r>
            <a:r>
              <a:rPr lang="en-US" dirty="0"/>
              <a:t>, and blocks until awakened by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call from another thread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When it is awakened, it waits until it can acquire the </a:t>
            </a:r>
            <a:r>
              <a:rPr lang="en-US" dirty="0" err="1"/>
              <a:t>mutex</a:t>
            </a:r>
            <a:r>
              <a:rPr lang="en-US" dirty="0"/>
              <a:t>, and once acquired, it returns from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(cv,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2722935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pthread_cond_signal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2010-FB25-4BD1-9C86-61210D7F607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checks to see if there are any threads waiting on the specified condition variable. If not, then it simply returns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If there are threads waiting, then one is awakened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There can be </a:t>
            </a:r>
            <a:r>
              <a:rPr lang="en-US" b="1" dirty="0"/>
              <a:t>no assumption </a:t>
            </a:r>
            <a:r>
              <a:rPr lang="en-US" dirty="0"/>
              <a:t>about the order in which threads are awakened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calls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/>
              <a:t>It is natural to assume that they will be awakened in the order in which they waited, but that may not be the case…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Use loop 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(cv)</a:t>
            </a:r>
            <a:r>
              <a:rPr lang="en-US" b="1" dirty="0"/>
              <a:t> </a:t>
            </a:r>
            <a:r>
              <a:rPr lang="en-US" dirty="0"/>
              <a:t>to awake all waiting threads</a:t>
            </a:r>
          </a:p>
        </p:txBody>
      </p:sp>
    </p:spTree>
    <p:extLst>
      <p:ext uri="{BB962C8B-B14F-4D97-AF65-F5344CB8AC3E}">
        <p14:creationId xmlns:p14="http://schemas.microsoft.com/office/powerpoint/2010/main" val="1484094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36570"/>
            <a:ext cx="8534400" cy="7589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Bounded Buffer Reader Using CV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53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dirty="0" err="1"/>
              <a:t>strctures</a:t>
            </a:r>
            <a:r>
              <a:rPr lang="en-US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Queue&lt;T&gt; q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pthread_mutex_t</a:t>
            </a:r>
            <a:r>
              <a:rPr lang="en-US" dirty="0"/>
              <a:t> </a:t>
            </a:r>
            <a:r>
              <a:rPr lang="en-US" dirty="0" err="1"/>
              <a:t>qM</a:t>
            </a:r>
            <a:r>
              <a:rPr lang="en-US" dirty="0"/>
              <a:t>,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pthread_cond_t</a:t>
            </a:r>
            <a:r>
              <a:rPr lang="en-US" dirty="0"/>
              <a:t> </a:t>
            </a:r>
            <a:r>
              <a:rPr lang="en-US" dirty="0" err="1"/>
              <a:t>qCV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Reader Flow: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pthread_mutex_lock</a:t>
            </a:r>
            <a:r>
              <a:rPr lang="en-US" dirty="0"/>
              <a:t> (</a:t>
            </a:r>
            <a:r>
              <a:rPr lang="en-US" dirty="0" err="1"/>
              <a:t>qM</a:t>
            </a:r>
            <a:r>
              <a:rPr lang="en-US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If (</a:t>
            </a:r>
            <a:r>
              <a:rPr lang="en-US" dirty="0" err="1"/>
              <a:t>q.empty</a:t>
            </a:r>
            <a:r>
              <a:rPr lang="en-US" dirty="0"/>
              <a:t>() )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/>
              <a:t>Wait (</a:t>
            </a:r>
            <a:r>
              <a:rPr lang="en-US" dirty="0" err="1"/>
              <a:t>qCV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); //waiting for an element to be written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Element e = </a:t>
            </a:r>
            <a:r>
              <a:rPr lang="en-US" dirty="0" err="1"/>
              <a:t>q.pop</a:t>
            </a:r>
            <a:r>
              <a:rPr lang="en-US" dirty="0"/>
              <a:t>(); //here we have both a lock and element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Pthread_mutex_unlock</a:t>
            </a:r>
            <a:r>
              <a:rPr lang="en-US" dirty="0"/>
              <a:t> (</a:t>
            </a:r>
            <a:r>
              <a:rPr lang="en-US" dirty="0" err="1"/>
              <a:t>qM</a:t>
            </a:r>
            <a:r>
              <a:rPr lang="en-US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91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Barrier Example (1) </a:t>
            </a:r>
          </a:p>
        </p:txBody>
      </p:sp>
      <p:sp>
        <p:nvSpPr>
          <p:cNvPr id="7885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8CE8-A100-4D2F-820F-A553D86B62B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782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#define NTHREADS 5 </a:t>
            </a:r>
          </a:p>
          <a:p>
            <a:pPr>
              <a:buNone/>
            </a:pPr>
            <a:r>
              <a:rPr lang="en-US" sz="2800" dirty="0" err="1"/>
              <a:t>pthread_mutex_t</a:t>
            </a:r>
            <a:r>
              <a:rPr lang="en-US" sz="2800" dirty="0"/>
              <a:t> *</a:t>
            </a:r>
            <a:r>
              <a:rPr lang="en-US" sz="2800" dirty="0" err="1"/>
              <a:t>mutex</a:t>
            </a:r>
            <a:r>
              <a:rPr lang="en-US" sz="2800" dirty="0"/>
              <a:t>; </a:t>
            </a:r>
          </a:p>
          <a:p>
            <a:pPr>
              <a:buNone/>
            </a:pPr>
            <a:r>
              <a:rPr lang="en-US" sz="2800" dirty="0" err="1"/>
              <a:t>pthread_cond_t</a:t>
            </a:r>
            <a:r>
              <a:rPr lang="en-US" sz="2800" dirty="0"/>
              <a:t> *cv; </a:t>
            </a:r>
          </a:p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ndone</a:t>
            </a:r>
            <a:r>
              <a:rPr lang="en-US" sz="2800" dirty="0"/>
              <a:t>;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err="1"/>
              <a:t>typedef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r>
              <a:rPr lang="en-US" sz="2800" dirty="0"/>
              <a:t> {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id; </a:t>
            </a:r>
          </a:p>
          <a:p>
            <a:pPr>
              <a:buNone/>
            </a:pPr>
            <a:r>
              <a:rPr lang="en-US" sz="2800" dirty="0"/>
              <a:t>} </a:t>
            </a:r>
            <a:r>
              <a:rPr lang="en-US" sz="2800" dirty="0" err="1"/>
              <a:t>TStruct</a:t>
            </a:r>
            <a:r>
              <a:rPr lang="en-US" sz="28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321811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Example (2)   </a:t>
            </a:r>
          </a:p>
        </p:txBody>
      </p:sp>
      <p:sp>
        <p:nvSpPr>
          <p:cNvPr id="8089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8C80-DC29-41DB-9FF7-8962141002E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987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 { //Checking of return values omitted for brevity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TStruct</a:t>
            </a:r>
            <a:r>
              <a:rPr lang="en-US" dirty="0"/>
              <a:t> </a:t>
            </a:r>
            <a:r>
              <a:rPr lang="en-US" dirty="0" err="1"/>
              <a:t>ts</a:t>
            </a:r>
            <a:r>
              <a:rPr lang="en-US" dirty="0"/>
              <a:t>[NTHREADS];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tids</a:t>
            </a:r>
            <a:r>
              <a:rPr lang="en-US" dirty="0"/>
              <a:t>[NTHREADS];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void *</a:t>
            </a:r>
            <a:r>
              <a:rPr lang="en-US" dirty="0" err="1"/>
              <a:t>retval</a:t>
            </a:r>
            <a:r>
              <a:rPr lang="en-US" dirty="0"/>
              <a:t>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pthread_mutex_init</a:t>
            </a:r>
            <a:r>
              <a:rPr lang="en-US" dirty="0"/>
              <a:t>(&amp;</a:t>
            </a:r>
            <a:r>
              <a:rPr lang="en-US" dirty="0" err="1"/>
              <a:t>mutex</a:t>
            </a:r>
            <a:r>
              <a:rPr lang="en-US" dirty="0"/>
              <a:t>, NULL);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pthread_cond_init</a:t>
            </a:r>
            <a:r>
              <a:rPr lang="en-US" dirty="0"/>
              <a:t>(&amp;</a:t>
            </a:r>
            <a:r>
              <a:rPr lang="en-US" dirty="0" err="1"/>
              <a:t>cv</a:t>
            </a:r>
            <a:r>
              <a:rPr lang="en-US" dirty="0"/>
              <a:t>, NULL);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ndone</a:t>
            </a:r>
            <a:r>
              <a:rPr lang="en-US" dirty="0"/>
              <a:t> = 0; </a:t>
            </a:r>
          </a:p>
        </p:txBody>
      </p:sp>
    </p:spTree>
    <p:extLst>
      <p:ext uri="{BB962C8B-B14F-4D97-AF65-F5344CB8AC3E}">
        <p14:creationId xmlns:p14="http://schemas.microsoft.com/office/powerpoint/2010/main" val="2997042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Example (3)  - main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56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].id =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} 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tids+i</a:t>
            </a:r>
            <a:r>
              <a:rPr lang="en-US" dirty="0"/>
              <a:t>, NULL, barrier, </a:t>
            </a:r>
            <a:r>
              <a:rPr lang="en-US" dirty="0" err="1"/>
              <a:t>ts+i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tids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&amp;</a:t>
            </a:r>
            <a:r>
              <a:rPr lang="en-US" dirty="0" err="1"/>
              <a:t>retval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("done\n");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412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Barrier Example (4)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57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38328" y="1340768"/>
            <a:ext cx="850392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void *barrier(void *</a:t>
            </a:r>
            <a:r>
              <a:rPr lang="en-US" sz="1600" b="1" dirty="0" err="1"/>
              <a:t>arg</a:t>
            </a:r>
            <a:r>
              <a:rPr lang="en-US" sz="1600" b="1" dirty="0"/>
              <a:t>) { //Checking of return values omitted for brevity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TStruct</a:t>
            </a:r>
            <a:r>
              <a:rPr lang="en-US" sz="1600" b="1" dirty="0"/>
              <a:t> *</a:t>
            </a:r>
            <a:r>
              <a:rPr lang="en-US" sz="1600" b="1" dirty="0" err="1"/>
              <a:t>ts</a:t>
            </a:r>
            <a:r>
              <a:rPr lang="en-US" sz="1600" b="1" dirty="0"/>
              <a:t>;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;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ts</a:t>
            </a:r>
            <a:r>
              <a:rPr lang="en-US" sz="1600" b="1" dirty="0"/>
              <a:t> = (</a:t>
            </a:r>
            <a:r>
              <a:rPr lang="en-US" sz="1600" b="1" dirty="0" err="1"/>
              <a:t>TStruct</a:t>
            </a:r>
            <a:r>
              <a:rPr lang="en-US" sz="1600" b="1" dirty="0"/>
              <a:t> *) </a:t>
            </a:r>
            <a:r>
              <a:rPr lang="en-US" sz="1600" b="1" dirty="0" err="1"/>
              <a:t>arg</a:t>
            </a:r>
            <a:r>
              <a:rPr lang="en-US" sz="1600" b="1" dirty="0"/>
              <a:t>;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("Thread %d -- waiting for barrier\n", </a:t>
            </a:r>
            <a:r>
              <a:rPr lang="en-US" sz="1600" b="1" dirty="0" err="1"/>
              <a:t>ts</a:t>
            </a:r>
            <a:r>
              <a:rPr lang="en-US" sz="1600" b="1" dirty="0"/>
              <a:t>-&gt;id);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pthread_mutex_lock</a:t>
            </a:r>
            <a:r>
              <a:rPr lang="en-US" sz="1600" b="1" dirty="0"/>
              <a:t>(lock);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ndone</a:t>
            </a:r>
            <a:r>
              <a:rPr lang="en-US" sz="1600" b="1" dirty="0"/>
              <a:t> = </a:t>
            </a:r>
            <a:r>
              <a:rPr lang="en-US" sz="1600" b="1" dirty="0" err="1"/>
              <a:t>ndone</a:t>
            </a:r>
            <a:r>
              <a:rPr lang="en-US" sz="1600" b="1" dirty="0"/>
              <a:t> + 1; </a:t>
            </a:r>
          </a:p>
          <a:p>
            <a:pPr>
              <a:buNone/>
            </a:pPr>
            <a:r>
              <a:rPr lang="en-US" sz="1600" b="1" dirty="0"/>
              <a:t>	if (</a:t>
            </a:r>
            <a:r>
              <a:rPr lang="en-US" sz="1600" b="1" dirty="0" err="1"/>
              <a:t>ndone</a:t>
            </a:r>
            <a:r>
              <a:rPr lang="en-US" sz="1600" b="1" dirty="0"/>
              <a:t> &lt; NTHREADS) { 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pthread_cond_wait</a:t>
            </a:r>
            <a:r>
              <a:rPr lang="en-US" sz="1600" b="1" dirty="0"/>
              <a:t>(cv, lock); </a:t>
            </a:r>
          </a:p>
          <a:p>
            <a:pPr>
              <a:buNone/>
            </a:pPr>
            <a:r>
              <a:rPr lang="en-US" sz="1600" b="1" dirty="0"/>
              <a:t>	} </a:t>
            </a:r>
          </a:p>
          <a:p>
            <a:pPr>
              <a:buNone/>
            </a:pPr>
            <a:r>
              <a:rPr lang="en-US" sz="1600" b="1" dirty="0"/>
              <a:t>	else { 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pthread_cond_broadcast</a:t>
            </a:r>
            <a:r>
              <a:rPr lang="en-US" sz="1600" b="1" dirty="0"/>
              <a:t>(cv);</a:t>
            </a:r>
          </a:p>
          <a:p>
            <a:pPr>
              <a:buNone/>
            </a:pPr>
            <a:r>
              <a:rPr lang="en-US" sz="1600" b="1" dirty="0"/>
              <a:t>	}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pthread_mutex_unlock</a:t>
            </a:r>
            <a:r>
              <a:rPr lang="en-US" sz="1600" b="1" dirty="0"/>
              <a:t>(lock);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("Thread %d -- after barrier\n", </a:t>
            </a:r>
            <a:r>
              <a:rPr lang="en-US" sz="1600" b="1" dirty="0" err="1"/>
              <a:t>ts</a:t>
            </a:r>
            <a:r>
              <a:rPr lang="en-US" sz="1600" b="1" dirty="0"/>
              <a:t>-&gt;id); </a:t>
            </a:r>
          </a:p>
          <a:p>
            <a:pPr>
              <a:buNone/>
            </a:pPr>
            <a:r>
              <a:rPr lang="en-US" sz="16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0363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example Output</a:t>
            </a:r>
          </a:p>
        </p:txBody>
      </p:sp>
      <p:sp>
        <p:nvSpPr>
          <p:cNvPr id="829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8266-C4C2-47EF-9F03-76ADC50FB3B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Thread 0 -- waiting for barrier </a:t>
            </a:r>
          </a:p>
          <a:p>
            <a:pPr>
              <a:buNone/>
            </a:pPr>
            <a:r>
              <a:rPr lang="en-US" dirty="0"/>
              <a:t>Thread 1 -- waiting for barrier </a:t>
            </a:r>
          </a:p>
          <a:p>
            <a:pPr>
              <a:buNone/>
            </a:pPr>
            <a:r>
              <a:rPr lang="en-US" dirty="0"/>
              <a:t>Thread 2 -- waiting for barrier </a:t>
            </a:r>
          </a:p>
          <a:p>
            <a:pPr>
              <a:buNone/>
            </a:pPr>
            <a:r>
              <a:rPr lang="en-US" dirty="0"/>
              <a:t>Thread 3 -- waiting for barrier </a:t>
            </a:r>
          </a:p>
          <a:p>
            <a:pPr>
              <a:buNone/>
            </a:pPr>
            <a:r>
              <a:rPr lang="en-US" dirty="0"/>
              <a:t>Thread 4 -- waiting for barrier </a:t>
            </a:r>
          </a:p>
          <a:p>
            <a:pPr>
              <a:buNone/>
            </a:pPr>
            <a:r>
              <a:rPr lang="en-US" dirty="0"/>
              <a:t>Thread 4 -- after barrier </a:t>
            </a:r>
          </a:p>
          <a:p>
            <a:pPr>
              <a:buNone/>
            </a:pPr>
            <a:r>
              <a:rPr lang="en-US" dirty="0"/>
              <a:t>Thread 0 -- after barrier </a:t>
            </a:r>
          </a:p>
          <a:p>
            <a:pPr>
              <a:buNone/>
            </a:pPr>
            <a:r>
              <a:rPr lang="en-US" dirty="0"/>
              <a:t>Thread 1 -- after barrier </a:t>
            </a:r>
          </a:p>
          <a:p>
            <a:pPr>
              <a:buNone/>
            </a:pPr>
            <a:r>
              <a:rPr lang="en-US" dirty="0"/>
              <a:t>Thread 2 -- after barrier </a:t>
            </a:r>
          </a:p>
          <a:p>
            <a:pPr>
              <a:buNone/>
            </a:pPr>
            <a:r>
              <a:rPr lang="en-US" dirty="0"/>
              <a:t>Thread 3 -- after barrier </a:t>
            </a:r>
          </a:p>
          <a:p>
            <a:pPr>
              <a:buNone/>
            </a:pPr>
            <a:r>
              <a:rPr lang="en-US" dirty="0"/>
              <a:t>done </a:t>
            </a:r>
          </a:p>
        </p:txBody>
      </p:sp>
    </p:spTree>
    <p:extLst>
      <p:ext uri="{BB962C8B-B14F-4D97-AF65-F5344CB8AC3E}">
        <p14:creationId xmlns:p14="http://schemas.microsoft.com/office/powerpoint/2010/main" val="3238186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DD08-3D6A-4D40-BF4D-481E0FBE8C4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46249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4" name="כותרת 6"/>
          <p:cNvSpPr txBox="1">
            <a:spLocks/>
          </p:cNvSpPr>
          <p:nvPr/>
        </p:nvSpPr>
        <p:spPr>
          <a:xfrm>
            <a:off x="914400" y="3212976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allowing X threads to access a shared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8640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Thread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AEC-59A3-443A-ADEB-ECFFD6118D6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16" y="1829031"/>
            <a:ext cx="8154992" cy="3968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3572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60648"/>
            <a:ext cx="8229600" cy="5761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Semaphores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900" dirty="0"/>
              <a:t>Semaphore can be initialized to any value</a:t>
            </a:r>
          </a:p>
          <a:p>
            <a:r>
              <a:rPr lang="en-US" altLang="en-US" sz="2900" dirty="0"/>
              <a:t>Can do increments and decrements of semaphore value</a:t>
            </a:r>
          </a:p>
          <a:p>
            <a:r>
              <a:rPr lang="en-US" altLang="en-US" sz="2900" dirty="0"/>
              <a:t>Thread blocks if semaphore value is equal to zero when a decrement is attempted</a:t>
            </a:r>
          </a:p>
          <a:p>
            <a:r>
              <a:rPr lang="en-US" altLang="en-US" sz="2900" dirty="0"/>
              <a:t>As soon as semaphore value is greater than zero, one of the blocked threads wakes up and continues (and decrements it to zero again)</a:t>
            </a:r>
          </a:p>
          <a:p>
            <a:pPr lvl="2"/>
            <a:r>
              <a:rPr lang="en-US" altLang="en-US" sz="2000" dirty="0"/>
              <a:t>no guarantees as to which thread this might be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D458266-C4C2-47EF-9F03-76ADC50FB3B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8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and Destroying Semaphores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Semaphores are created like other variables</a:t>
            </a:r>
          </a:p>
          <a:p>
            <a:pPr lvl="1"/>
            <a:r>
              <a:rPr lang="en-US" altLang="en-US" sz="2400" dirty="0" err="1"/>
              <a:t>sem_t</a:t>
            </a:r>
            <a:r>
              <a:rPr lang="en-US" altLang="en-US" sz="2400" dirty="0"/>
              <a:t> semaphore;</a:t>
            </a:r>
          </a:p>
          <a:p>
            <a:r>
              <a:rPr lang="en-US" altLang="en-US" sz="2800" dirty="0"/>
              <a:t>Semaphores must be initialized</a:t>
            </a:r>
          </a:p>
          <a:p>
            <a:pPr lvl="1"/>
            <a:r>
              <a:rPr lang="en-US" altLang="en-US" sz="2400" dirty="0"/>
              <a:t>Prototype:</a:t>
            </a:r>
          </a:p>
          <a:p>
            <a:pPr lvl="2"/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sem_init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sem_t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sem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pshared</a:t>
            </a:r>
            <a:r>
              <a:rPr lang="en-US" altLang="en-US" sz="2000" dirty="0"/>
              <a:t>, unsigned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value);</a:t>
            </a:r>
          </a:p>
          <a:p>
            <a:pPr lvl="3"/>
            <a:r>
              <a:rPr lang="en-US" altLang="en-US" sz="1800" i="1" dirty="0" err="1"/>
              <a:t>sem</a:t>
            </a:r>
            <a:r>
              <a:rPr lang="en-US" altLang="en-US" sz="1800" i="1" dirty="0"/>
              <a:t>:</a:t>
            </a:r>
            <a:r>
              <a:rPr lang="en-US" altLang="en-US" sz="1800" dirty="0"/>
              <a:t> the semaphore value to initialize</a:t>
            </a:r>
          </a:p>
          <a:p>
            <a:pPr lvl="3"/>
            <a:r>
              <a:rPr lang="en-US" altLang="en-US" sz="1800" i="1" dirty="0" err="1"/>
              <a:t>pshared</a:t>
            </a:r>
            <a:r>
              <a:rPr lang="en-US" altLang="en-US" sz="1800" i="1" dirty="0"/>
              <a:t>:</a:t>
            </a:r>
            <a:r>
              <a:rPr lang="en-US" altLang="en-US" sz="1800" dirty="0"/>
              <a:t> share semaphore across processes – usually 0</a:t>
            </a:r>
          </a:p>
          <a:p>
            <a:pPr lvl="3"/>
            <a:r>
              <a:rPr lang="en-US" altLang="en-US" sz="1800" i="1" dirty="0"/>
              <a:t>value:</a:t>
            </a:r>
            <a:r>
              <a:rPr lang="en-US" altLang="en-US" sz="1800" dirty="0"/>
              <a:t> the initial value of the semaphore</a:t>
            </a:r>
          </a:p>
          <a:p>
            <a:r>
              <a:rPr lang="en-US" altLang="en-US" dirty="0"/>
              <a:t>Semaphores must be released when they are not needed: </a:t>
            </a:r>
          </a:p>
          <a:p>
            <a:pPr lvl="1"/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sem_destroy</a:t>
            </a:r>
            <a:r>
              <a:rPr lang="en-US" altLang="en-US" dirty="0"/>
              <a:t>(</a:t>
            </a:r>
            <a:r>
              <a:rPr lang="en-US" altLang="en-US" dirty="0" err="1"/>
              <a:t>sme_t</a:t>
            </a:r>
            <a:r>
              <a:rPr lang="en-US" altLang="en-US" dirty="0"/>
              <a:t> *</a:t>
            </a:r>
            <a:r>
              <a:rPr lang="en-US" altLang="en-US" dirty="0" err="1"/>
              <a:t>sem</a:t>
            </a:r>
            <a:r>
              <a:rPr lang="en-US" altLang="en-US" dirty="0"/>
              <a:t>);   </a:t>
            </a:r>
            <a:endParaRPr lang="en-US" altLang="en-US" sz="1800" dirty="0"/>
          </a:p>
          <a:p>
            <a:r>
              <a:rPr lang="en-US" altLang="en-US" dirty="0"/>
              <a:t> Both functions return negative number on failure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22767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Decrementing a Semaphore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Prototype:</a:t>
            </a:r>
          </a:p>
          <a:p>
            <a:pPr lvl="1"/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sem_wait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sem_t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sem</a:t>
            </a:r>
            <a:r>
              <a:rPr lang="en-US" altLang="en-US" sz="2000" dirty="0"/>
              <a:t>);</a:t>
            </a:r>
          </a:p>
          <a:p>
            <a:pPr lvl="2"/>
            <a:r>
              <a:rPr lang="en-US" altLang="en-US" sz="1800" i="1" dirty="0" err="1"/>
              <a:t>sem</a:t>
            </a:r>
            <a:r>
              <a:rPr lang="en-US" altLang="en-US" sz="1800" i="1" dirty="0"/>
              <a:t>:</a:t>
            </a:r>
            <a:r>
              <a:rPr lang="en-US" altLang="en-US" sz="1800" dirty="0"/>
              <a:t> semaphore to try and decrement</a:t>
            </a:r>
          </a:p>
          <a:p>
            <a:pPr lvl="2"/>
            <a:endParaRPr lang="en-US" altLang="en-US" sz="1800" dirty="0"/>
          </a:p>
          <a:p>
            <a:r>
              <a:rPr lang="en-US" altLang="en-US" sz="2800" dirty="0"/>
              <a:t>If the semaphore value is greater than 0, the </a:t>
            </a:r>
            <a:r>
              <a:rPr lang="en-US" altLang="en-US" sz="2800" i="1" dirty="0" err="1"/>
              <a:t>sem_wait</a:t>
            </a:r>
            <a:r>
              <a:rPr lang="en-US" altLang="en-US" sz="2800" dirty="0"/>
              <a:t> call return immediately</a:t>
            </a:r>
          </a:p>
          <a:p>
            <a:pPr lvl="1"/>
            <a:r>
              <a:rPr lang="en-US" altLang="en-US" sz="2400" dirty="0"/>
              <a:t>otherwise it blocks the calling thread until the value becomes greater than 0</a:t>
            </a:r>
          </a:p>
        </p:txBody>
      </p:sp>
    </p:spTree>
    <p:extLst>
      <p:ext uri="{BB962C8B-B14F-4D97-AF65-F5344CB8AC3E}">
        <p14:creationId xmlns:p14="http://schemas.microsoft.com/office/powerpoint/2010/main" val="2758020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Incrementing a Semaphore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Prototype:</a:t>
            </a:r>
          </a:p>
          <a:p>
            <a:pPr lvl="1"/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sem_post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sem_t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sem</a:t>
            </a:r>
            <a:r>
              <a:rPr lang="en-US" altLang="en-US" sz="2000" dirty="0"/>
              <a:t>);</a:t>
            </a:r>
          </a:p>
          <a:p>
            <a:pPr lvl="2"/>
            <a:r>
              <a:rPr lang="en-US" altLang="en-US" sz="1800" i="1" dirty="0" err="1"/>
              <a:t>sem</a:t>
            </a:r>
            <a:r>
              <a:rPr lang="en-US" altLang="en-US" sz="1800" i="1" dirty="0"/>
              <a:t>:</a:t>
            </a:r>
            <a:r>
              <a:rPr lang="en-US" altLang="en-US" sz="1800" dirty="0"/>
              <a:t> the semaphore to </a:t>
            </a:r>
            <a:r>
              <a:rPr lang="en-US" altLang="en-US" sz="1800" dirty="0" err="1"/>
              <a:t>imcrement</a:t>
            </a:r>
            <a:endParaRPr lang="en-US" altLang="en-US" sz="1800" dirty="0"/>
          </a:p>
          <a:p>
            <a:r>
              <a:rPr lang="en-US" altLang="en-US" sz="2800" dirty="0"/>
              <a:t>Increments the value of the semaphore by 1</a:t>
            </a:r>
          </a:p>
          <a:p>
            <a:pPr lvl="1"/>
            <a:r>
              <a:rPr lang="en-US" altLang="en-US" sz="2400" dirty="0"/>
              <a:t>if any threads are blocked on the semaphore, one of them will </a:t>
            </a:r>
            <a:r>
              <a:rPr lang="en-US" altLang="en-US" sz="2400"/>
              <a:t>be unblocked</a:t>
            </a:r>
            <a:endParaRPr lang="en-US" altLang="en-US" sz="24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CFC47C7-5E2F-410A-BFAA-4C94A79E3EE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6FE-B5C1-4178-9D59-A2AB4339CB1E}" type="slidenum">
              <a:rPr lang="he-IL" smtClean="0"/>
              <a:t>7</a:t>
            </a:fld>
            <a:endParaRPr lang="he-IL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1998198"/>
              </p:ext>
            </p:extLst>
          </p:nvPr>
        </p:nvGraphicFramePr>
        <p:xfrm>
          <a:off x="323088" y="1609375"/>
          <a:ext cx="8534399" cy="524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303672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Kernel Threads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Interaction between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protected from each other, require operating system to communicate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share address space, simple communication, useful for application structuring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3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Context-switch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high overhead: all operations require a kernel trap, significant 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medium overhead: operations require a kernel trap, but little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low overhead: everything is done at user level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00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Blocking </a:t>
                      </a:r>
                      <a:r>
                        <a:rPr lang="en-US" sz="1400" dirty="0" err="1"/>
                        <a:t>granuality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independent: if one blocks, this does not affect the others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if a thread blocks the whole process is blocked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Multi-core utilization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can run on different processors in a multiprocessor 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all share the same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1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OS dependency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system specific API, programs are not portable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the same thread library may be available on several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00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Scheduling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one size fits all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application-specific thread management is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9D1053-D519-49AC-9127-6A81803EB43F}" type="slidenum">
              <a:rPr lang="he-IL" altLang="he-IL">
                <a:solidFill>
                  <a:srgbClr val="D1EAEE"/>
                </a:solidFill>
                <a:latin typeface="Constantia" panose="02030602050306030303" pitchFamily="18" charset="0"/>
                <a:cs typeface="David" panose="020E0502060401010101" pitchFamily="34" charset="-79"/>
              </a:rPr>
              <a:pPr eaLnBrk="1" hangingPunct="1"/>
              <a:t>8</a:t>
            </a:fld>
            <a:endParaRPr lang="en-US" altLang="he-IL">
              <a:solidFill>
                <a:srgbClr val="D1EAEE"/>
              </a:solidFill>
              <a:latin typeface="Constantia" panose="02030602050306030303" pitchFamily="18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Thread Pools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he-IL"/>
            </a:defPPr>
            <a:lvl1pPr marL="0" algn="ctr" defTabSz="914400" rtl="1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106FE-B5C1-4178-9D59-A2AB4339CB1E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5905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Working with Multiple Threads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Up until now we used threads to solve a single problem</a:t>
            </a:r>
          </a:p>
          <a:p>
            <a:pPr lvl="1"/>
            <a:r>
              <a:rPr lang="en-US" altLang="he-IL" dirty="0"/>
              <a:t>This may include division of the problem into sub-problems </a:t>
            </a:r>
          </a:p>
          <a:p>
            <a:pPr lvl="1"/>
            <a:r>
              <a:rPr lang="en-US" altLang="he-IL" dirty="0"/>
              <a:t>For example, sorting N elements by dividing them to 4 groups, sort each one of them in a single thread, and merge them</a:t>
            </a:r>
          </a:p>
          <a:p>
            <a:endParaRPr lang="en-US" altLang="he-IL" dirty="0"/>
          </a:p>
          <a:p>
            <a:r>
              <a:rPr lang="en-US" altLang="he-IL" dirty="0"/>
              <a:t>How do we handle multiple tasks?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1717024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זרחי">
  <a:themeElements>
    <a:clrScheme name="היבט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אזרח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אזרח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14125</TotalTime>
  <Words>4580</Words>
  <Application>Microsoft Office PowerPoint</Application>
  <PresentationFormat>On-screen Show (4:3)</PresentationFormat>
  <Paragraphs>637</Paragraphs>
  <Slides>63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Aharoni</vt:lpstr>
      <vt:lpstr>Arial</vt:lpstr>
      <vt:lpstr>Calibri</vt:lpstr>
      <vt:lpstr>Comic Sans MS</vt:lpstr>
      <vt:lpstr>Constantia</vt:lpstr>
      <vt:lpstr>Courier New</vt:lpstr>
      <vt:lpstr>Georgia</vt:lpstr>
      <vt:lpstr>Times New Roman</vt:lpstr>
      <vt:lpstr>Wingdings</vt:lpstr>
      <vt:lpstr>Wingdings 2</vt:lpstr>
      <vt:lpstr>אזרחי</vt:lpstr>
      <vt:lpstr>Working With Threads</vt:lpstr>
      <vt:lpstr>Outline</vt:lpstr>
      <vt:lpstr>Multi-threads / Multi-processes motivations</vt:lpstr>
      <vt:lpstr>Process</vt:lpstr>
      <vt:lpstr>Kernel Level Threads</vt:lpstr>
      <vt:lpstr>User Level Thread</vt:lpstr>
      <vt:lpstr>PowerPoint Presentation</vt:lpstr>
      <vt:lpstr>Thread Pools</vt:lpstr>
      <vt:lpstr>Working with Multiple Threads</vt:lpstr>
      <vt:lpstr>A Thread Per Request</vt:lpstr>
      <vt:lpstr>Any problems?</vt:lpstr>
      <vt:lpstr>Thread Pool Concept</vt:lpstr>
      <vt:lpstr>Thread Pools in Client-Server Applications</vt:lpstr>
      <vt:lpstr>A Simple Implementation</vt:lpstr>
      <vt:lpstr>A Simple Implementation  The Main Thread Flow</vt:lpstr>
      <vt:lpstr>A Simple Implementation is Problematic</vt:lpstr>
      <vt:lpstr>A Possible Solution</vt:lpstr>
      <vt:lpstr>A Possible Solution</vt:lpstr>
      <vt:lpstr>A Possible Solution</vt:lpstr>
      <vt:lpstr>A Possible Solution</vt:lpstr>
      <vt:lpstr>A Possible Solution</vt:lpstr>
      <vt:lpstr>A Possible Solution</vt:lpstr>
      <vt:lpstr>A Possible Solution</vt:lpstr>
      <vt:lpstr>Risks in Using Thread Pools</vt:lpstr>
      <vt:lpstr>Pool Size</vt:lpstr>
      <vt:lpstr>Tuning the Pool Size</vt:lpstr>
      <vt:lpstr>Tuning the Pool Size Example</vt:lpstr>
      <vt:lpstr>Thread management</vt:lpstr>
      <vt:lpstr>Creating Threads</vt:lpstr>
      <vt:lpstr>Terminating Thread Execution </vt:lpstr>
      <vt:lpstr>Example Creating 5 threads and exiting</vt:lpstr>
      <vt:lpstr>Joining Threads</vt:lpstr>
      <vt:lpstr>Working with Threads Flow</vt:lpstr>
      <vt:lpstr>Example Cont.</vt:lpstr>
      <vt:lpstr>Mutex</vt:lpstr>
      <vt:lpstr>Race Condition Example</vt:lpstr>
      <vt:lpstr>Reminder from class</vt:lpstr>
      <vt:lpstr>Mutex Work Flow</vt:lpstr>
      <vt:lpstr>Creating and Destroying Mutex</vt:lpstr>
      <vt:lpstr>Locking a Mutex</vt:lpstr>
      <vt:lpstr>Unlock a Mutex</vt:lpstr>
      <vt:lpstr>Fixed Example</vt:lpstr>
      <vt:lpstr>Beware of Deadlocks!</vt:lpstr>
      <vt:lpstr>Monitors (Conditional Variables)</vt:lpstr>
      <vt:lpstr>Thread synchronization</vt:lpstr>
      <vt:lpstr>Simple synchronization example –  Thread 1 needs to use thread 2’s var</vt:lpstr>
      <vt:lpstr>Using Monitors (Conditional Variables)</vt:lpstr>
      <vt:lpstr>Simple synchronization example –  Thread 1 needs to use thread 2’s var</vt:lpstr>
      <vt:lpstr>Conditional variables in Pthread</vt:lpstr>
      <vt:lpstr>Creating and Destroying Conditional Variables</vt:lpstr>
      <vt:lpstr>pthread_cond_wait</vt:lpstr>
      <vt:lpstr>pthread_cond_signal</vt:lpstr>
      <vt:lpstr> Bounded Buffer Reader Using CV</vt:lpstr>
      <vt:lpstr>Barrier Example (1) </vt:lpstr>
      <vt:lpstr>Barrier Example (2)   </vt:lpstr>
      <vt:lpstr>Barrier Example (3)  - main cont</vt:lpstr>
      <vt:lpstr>Barrier Example (4)  </vt:lpstr>
      <vt:lpstr>Barrier example Output</vt:lpstr>
      <vt:lpstr>Semaphores</vt:lpstr>
      <vt:lpstr>Semaphores</vt:lpstr>
      <vt:lpstr>Creating and Destroying Semaphores</vt:lpstr>
      <vt:lpstr>Decrementing a Semaphore</vt:lpstr>
      <vt:lpstr>Incrementing a Semaphore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Threads</dc:title>
  <dc:creator/>
  <cp:lastModifiedBy>Idan Refaeli</cp:lastModifiedBy>
  <cp:revision>654</cp:revision>
  <dcterms:created xsi:type="dcterms:W3CDTF">2014-02-10T08:33:11Z</dcterms:created>
  <dcterms:modified xsi:type="dcterms:W3CDTF">2021-04-29T06:05:52Z</dcterms:modified>
</cp:coreProperties>
</file>