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52" r:id="rId1"/>
    <p:sldMasterId id="2147483975" r:id="rId2"/>
    <p:sldMasterId id="2147483992" r:id="rId3"/>
  </p:sldMasterIdLst>
  <p:notesMasterIdLst>
    <p:notesMasterId r:id="rId32"/>
  </p:notesMasterIdLst>
  <p:handoutMasterIdLst>
    <p:handoutMasterId r:id="rId33"/>
  </p:handoutMasterIdLst>
  <p:sldIdLst>
    <p:sldId id="492" r:id="rId4"/>
    <p:sldId id="348" r:id="rId5"/>
    <p:sldId id="396" r:id="rId6"/>
    <p:sldId id="493" r:id="rId7"/>
    <p:sldId id="494" r:id="rId8"/>
    <p:sldId id="393" r:id="rId9"/>
    <p:sldId id="495" r:id="rId10"/>
    <p:sldId id="1459" r:id="rId11"/>
    <p:sldId id="534" r:id="rId12"/>
    <p:sldId id="501" r:id="rId13"/>
    <p:sldId id="504" r:id="rId14"/>
    <p:sldId id="545" r:id="rId15"/>
    <p:sldId id="505" r:id="rId16"/>
    <p:sldId id="506" r:id="rId17"/>
    <p:sldId id="571" r:id="rId18"/>
    <p:sldId id="554" r:id="rId19"/>
    <p:sldId id="553" r:id="rId20"/>
    <p:sldId id="1458" r:id="rId21"/>
    <p:sldId id="535" r:id="rId22"/>
    <p:sldId id="1428" r:id="rId23"/>
    <p:sldId id="1457" r:id="rId24"/>
    <p:sldId id="540" r:id="rId25"/>
    <p:sldId id="537" r:id="rId26"/>
    <p:sldId id="539" r:id="rId27"/>
    <p:sldId id="541" r:id="rId28"/>
    <p:sldId id="543" r:id="rId29"/>
    <p:sldId id="544" r:id="rId30"/>
    <p:sldId id="579" r:id="rId3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2" autoAdjust="0"/>
    <p:restoredTop sz="84442" autoAdjust="0"/>
  </p:normalViewPr>
  <p:slideViewPr>
    <p:cSldViewPr snapToGrid="0">
      <p:cViewPr varScale="1">
        <p:scale>
          <a:sx n="79" d="100"/>
          <a:sy n="79" d="100"/>
        </p:scale>
        <p:origin x="1192" y="19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fld id="{03AB3591-4302-4672-AEBE-CB2045511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F0CA6AF0-CD9F-41D6-ACC8-D6D8395B9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9E0F561-3367-9141-9EF8-F2AD2FE3A8ED}" type="slidenum">
              <a:rPr lang="he-IL" sz="1200"/>
              <a:pPr/>
              <a:t>14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 dirty="0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1945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23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8182" y="6321813"/>
            <a:ext cx="186667" cy="371333"/>
          </a:xfrm>
          <a:prstGeom prst="rect">
            <a:avLst/>
          </a:prstGeom>
        </p:spPr>
        <p:txBody>
          <a:bodyPr lIns="92431" tIns="92431" rIns="92431" bIns="92431" anchor="ctr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got until here 21/2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he-IL" dirty="0">
                <a:latin typeface="Times New Roman" pitchFamily="18" charset="0"/>
              </a:rPr>
              <a:t>תמונה</a:t>
            </a:r>
            <a:r>
              <a:rPr lang="he-IL" baseline="0" dirty="0">
                <a:latin typeface="Times New Roman" pitchFamily="18" charset="0"/>
              </a:rPr>
              <a:t> של משרת ותמונה של ממשלה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1955 IBM</a:t>
            </a:r>
            <a:r>
              <a:rPr lang="en-US" baseline="0" dirty="0"/>
              <a:t> $6M</a:t>
            </a:r>
            <a:endParaRPr lang="en-US" dirty="0"/>
          </a:p>
          <a:p>
            <a:r>
              <a:rPr lang="en-US" dirty="0"/>
              <a:t>1965</a:t>
            </a:r>
            <a:r>
              <a:rPr lang="en-US" baseline="0" dirty="0"/>
              <a:t> PDP $120,000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5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17535AF-DA57-3640-9E23-B799BDEBE7DE}" type="slidenum">
              <a:rPr lang="he-IL" sz="1200"/>
              <a:pPr/>
              <a:t>10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A94217B-B3F4-8947-BB66-859C83AD67C5}" type="slidenum">
              <a:rPr lang="he-IL" sz="1200"/>
              <a:pPr/>
              <a:t>11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he-IL" dirty="0">
                <a:latin typeface="Times New Roman" charset="0"/>
                <a:cs typeface="Arial" charset="0"/>
              </a:rPr>
              <a:t>להדגיש</a:t>
            </a:r>
            <a:r>
              <a:rPr lang="he-IL" baseline="0" dirty="0">
                <a:latin typeface="Times New Roman" charset="0"/>
                <a:cs typeface="Arial" charset="0"/>
              </a:rPr>
              <a:t> שמדובר ב-</a:t>
            </a:r>
            <a:r>
              <a:rPr lang="en-US" baseline="0" dirty="0">
                <a:latin typeface="Times New Roman" charset="0"/>
                <a:cs typeface="Arial" charset="0"/>
              </a:rPr>
              <a:t>device </a:t>
            </a:r>
            <a:r>
              <a:rPr lang="he-IL" baseline="0" dirty="0">
                <a:latin typeface="Times New Roman" charset="0"/>
                <a:cs typeface="Arial" charset="0"/>
              </a:rPr>
              <a:t>חיצוני</a:t>
            </a:r>
            <a:endParaRPr lang="he-IL" dirty="0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לה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EB405C6-54D7-DB4F-B73E-26CB50A419F6}" type="slidenum">
              <a:rPr lang="he-IL" sz="1200"/>
              <a:pPr/>
              <a:t>13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he-IL" dirty="0">
                <a:latin typeface="Times New Roman" charset="0"/>
                <a:cs typeface="Arial" charset="0"/>
              </a:rPr>
              <a:t>שקף</a:t>
            </a:r>
            <a:r>
              <a:rPr lang="he-IL" baseline="0" dirty="0">
                <a:latin typeface="Times New Roman" charset="0"/>
                <a:cs typeface="Arial" charset="0"/>
              </a:rPr>
              <a:t> לפני: הגדרה של תפוקה ו</a:t>
            </a:r>
            <a:r>
              <a:rPr lang="en-US" baseline="0" dirty="0">
                <a:latin typeface="Times New Roman" charset="0"/>
                <a:cs typeface="Arial" charset="0"/>
              </a:rPr>
              <a:t>overhead</a:t>
            </a:r>
            <a:r>
              <a:rPr lang="he-IL" baseline="0" dirty="0">
                <a:latin typeface="Times New Roman" charset="0"/>
                <a:cs typeface="Arial" charset="0"/>
              </a:rPr>
              <a:t> ו</a:t>
            </a:r>
            <a:r>
              <a:rPr lang="en-US" baseline="0">
                <a:latin typeface="Times New Roman" charset="0"/>
                <a:cs typeface="Arial" charset="0"/>
              </a:rPr>
              <a:t>response time</a:t>
            </a:r>
            <a:endParaRPr lang="he-IL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6644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98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8040" y="35612"/>
            <a:ext cx="695635" cy="1462640"/>
            <a:chOff x="406400" y="585786"/>
            <a:chExt cx="1219200" cy="19597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2600" y="2133123"/>
              <a:ext cx="323654" cy="412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4546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8457" y="0"/>
            <a:ext cx="8229600" cy="623944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baseline="0" dirty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7933" y="860612"/>
            <a:ext cx="8502922" cy="5615492"/>
          </a:xfrm>
        </p:spPr>
        <p:txBody>
          <a:bodyPr>
            <a:normAutofit/>
          </a:bodyPr>
          <a:lstStyle>
            <a:lvl1pPr marL="355600" indent="-355600">
              <a:defRPr sz="2800" b="0"/>
            </a:lvl1pPr>
            <a:lvl2pPr marL="720725" indent="-371475">
              <a:defRPr sz="2800" b="0"/>
            </a:lvl2pPr>
            <a:lvl3pPr marL="989013" indent="-292100">
              <a:defRPr sz="2400" b="0"/>
            </a:lvl3pPr>
            <a:lvl4pPr>
              <a:defRPr sz="20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 </a:t>
            </a:r>
            <a:endParaRPr lang="ko-KR" altLang="en-US" dirty="0"/>
          </a:p>
          <a:p>
            <a:pPr lvl="4"/>
            <a:r>
              <a:rPr lang="en-US" altLang="ko-KR" dirty="0"/>
              <a:t>Fifth 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 userDrawn="1">
            <p:ph type="sldNum" sz="quarter" idx="4"/>
          </p:nvPr>
        </p:nvSpPr>
        <p:spPr>
          <a:xfrm>
            <a:off x="8515349" y="6637389"/>
            <a:ext cx="409575" cy="1492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204355" y="6361043"/>
            <a:ext cx="1064594" cy="25841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497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F459BE-B10C-4E4F-9B45-143E01A25B82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3C901-B39E-124A-A5EC-75916F0A3A78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85FEBD-976F-7448-ABEF-9049BFFDE938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6D88A-FE07-144E-AEED-5C827A530ADB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5E025-0ED8-1B4A-AEB9-A76393FC5C04}" type="datetime1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59E9B-AF6A-4C41-B72C-5B75B4C2AC21}" type="datetime1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3A253-AF35-FA43-89A0-5E1AE655D3C9}" type="datetime1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24800" y="4926298"/>
            <a:ext cx="1219200" cy="1931702"/>
            <a:chOff x="406400" y="585786"/>
            <a:chExt cx="1637545" cy="2286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2600" y="2133123"/>
              <a:ext cx="15613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HEBREW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UNIVERSITY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 JERUSALEM</a:t>
              </a:r>
            </a:p>
          </p:txBody>
        </p:sp>
      </p:grp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AD54D-F310-4340-903A-72C159D42BE2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0EE3A-4681-D547-A49B-85ACFB0A4B3F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BF1E-17F7-7A4E-A542-01BB2E487F05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72171-616D-F342-B97A-C123E27041DA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0E5F-881E-1D41-B648-5EFE85021F1D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8EFF8-ABC7-784A-A0DA-6FD2859142AB}" type="datetime1">
              <a:rPr lang="en-US" smtClean="0"/>
              <a:t>3/10/19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EDD26-F1EC-E240-9551-E2C1DB2E6AE4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7C0B-B7E4-A747-A572-E135B2CC8C4C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DD37C-6180-984C-A20B-84589CE42E14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C569D-B037-CA44-9998-C72C79BACA62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  <p:pic>
        <p:nvPicPr>
          <p:cNvPr id="10" name="Picture 9" descr="image (1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99392"/>
            <a:ext cx="198233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674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1E8F3-D5E8-EA4F-8508-29668EA8A0F7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696DD-1FD6-084F-97F9-4C7E0BEDEA50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537E3-1851-054E-A497-C72CBF6CE44A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C880F9-6FD4-5D4C-B48C-0D89F35464B9}" type="datetime1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DF260-5FB8-DC45-9CAF-5476FC966327}" type="datetime1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066B0-EB70-1646-A0C9-357D6FDB825F}" type="datetime1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FBD68F-EB00-2644-9E98-698C9B554328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0313B9-3502-B942-9457-1FF4962C8F99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451D8-AF20-EA4A-B632-07EBD4DB66C8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B933E-3888-B941-BB51-896FF7A223A4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3982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AD4D3-0D6E-F44A-B0D5-51A259D64A58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A65B9-FCD8-214A-86EC-0C8BB7B986A6}" type="datetime1">
              <a:rPr lang="en-US" smtClean="0"/>
              <a:t>3/10/19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9FE12-4096-4747-8FDF-BDADD22932E2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423B-C203-A544-828D-51A5D027C5F4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6E59-26B6-374B-9DEC-DE12397853BB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Systems : Lecture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74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699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4333" y="-486833"/>
            <a:ext cx="3788834" cy="2328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93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4011" r:id="rId2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Trebuchet MS"/>
          <a:ea typeface="ＭＳ Ｐゴシック" charset="-128"/>
          <a:cs typeface="Trebuchet M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746E9CD4-7A14-6643-9162-BA7BB2E57BBF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26FC3F99-F1F0-B84B-8C59-D5C2A0653A46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  <p:sldLayoutId id="2147484010" r:id="rId1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P5d16wEp0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David </a:t>
            </a:r>
            <a:r>
              <a:rPr lang="en-US" b="1"/>
              <a:t>Hay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2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generation 1955-1965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latin typeface="Comic Sans MS" charset="0"/>
              </a:rPr>
              <a:t>Early batch system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Comic Sans MS" charset="0"/>
              </a:rPr>
              <a:t>bring cards to 1401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Comic Sans MS" charset="0"/>
              </a:rPr>
              <a:t>read cards to tape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Comic Sans MS" charset="0"/>
              </a:rPr>
              <a:t>put tape on 7094 which does computing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Comic Sans MS" charset="0"/>
              </a:rPr>
              <a:t>put tape on 1401 which prints output</a:t>
            </a:r>
            <a:endParaRPr lang="en-US" sz="2000" dirty="0">
              <a:latin typeface="Comic Sans MS" charset="0"/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>
            <a:fillRect/>
          </a:stretch>
        </p:blipFill>
        <p:spPr bwMode="auto">
          <a:xfrm>
            <a:off x="238125" y="1371600"/>
            <a:ext cx="89058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189" y="4164942"/>
            <a:ext cx="38704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sz="2000" b="1" u="sng" dirty="0">
                <a:latin typeface="Trebuchet MS"/>
                <a:cs typeface="Trebuchet MS"/>
              </a:rPr>
              <a:t>Early batch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rebuchet MS"/>
                <a:cs typeface="Trebuchet MS"/>
              </a:rPr>
              <a:t>bring cards to 1401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rebuchet MS"/>
                <a:cs typeface="Trebuchet MS"/>
              </a:rPr>
              <a:t>read cards to tape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rebuchet MS"/>
                <a:cs typeface="Trebuchet MS"/>
              </a:rPr>
              <a:t>put tape on 7094 which does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rebuchet MS"/>
                <a:cs typeface="Trebuchet MS"/>
              </a:rPr>
              <a:t>put tape on 1401 which prints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2626050"/>
            <a:ext cx="4572000" cy="4093428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Hire an operator</a:t>
            </a:r>
          </a:p>
          <a:p>
            <a:r>
              <a:rPr lang="en-US" sz="2000" dirty="0">
                <a:latin typeface="Trebuchet MS"/>
                <a:cs typeface="Trebuchet MS"/>
              </a:rPr>
              <a:t>User </a:t>
            </a:r>
            <a:r>
              <a:rPr lang="en-US" sz="2000" dirty="0">
                <a:latin typeface="Trebuchet MS"/>
                <a:cs typeface="Trebuchet MS"/>
                <a:sym typeface="Symbol" charset="0"/>
              </a:rPr>
              <a:t> operator</a:t>
            </a:r>
          </a:p>
          <a:p>
            <a:r>
              <a:rPr lang="en-US" sz="2000" dirty="0">
                <a:latin typeface="Trebuchet MS"/>
                <a:cs typeface="Trebuchet MS"/>
                <a:sym typeface="Symbol" charset="0"/>
              </a:rPr>
              <a:t>Add a card reader</a:t>
            </a:r>
          </a:p>
          <a:p>
            <a:r>
              <a:rPr lang="en-US" sz="2000" dirty="0">
                <a:latin typeface="Trebuchet MS"/>
                <a:cs typeface="Trebuchet MS"/>
                <a:sym typeface="Symbol" charset="0"/>
              </a:rPr>
              <a:t>Reduce setup time by batching similar jobs</a:t>
            </a:r>
          </a:p>
          <a:p>
            <a:r>
              <a:rPr lang="en-US" sz="2000" b="1" dirty="0">
                <a:latin typeface="Trebuchet MS"/>
                <a:cs typeface="Trebuchet MS"/>
                <a:sym typeface="Symbol" charset="0"/>
              </a:rPr>
              <a:t>Automatic job sequencing – </a:t>
            </a:r>
            <a:r>
              <a:rPr lang="en-US" sz="2000" dirty="0">
                <a:latin typeface="Trebuchet MS"/>
                <a:cs typeface="Trebuchet MS"/>
                <a:sym typeface="Symbol" charset="0"/>
              </a:rPr>
              <a:t>automatically transfers control from one job to another.  </a:t>
            </a:r>
          </a:p>
          <a:p>
            <a:r>
              <a:rPr lang="en-US" sz="2000" dirty="0">
                <a:latin typeface="Trebuchet MS"/>
                <a:cs typeface="Trebuchet MS"/>
                <a:sym typeface="Symbol" charset="0"/>
              </a:rPr>
              <a:t>Resident monitor</a:t>
            </a:r>
          </a:p>
          <a:p>
            <a:pPr lvl="1"/>
            <a:r>
              <a:rPr lang="en-US" sz="2000" dirty="0">
                <a:latin typeface="Trebuchet MS"/>
                <a:cs typeface="Trebuchet MS"/>
              </a:rPr>
              <a:t>initial control in monitor </a:t>
            </a:r>
          </a:p>
          <a:p>
            <a:pPr lvl="1"/>
            <a:r>
              <a:rPr lang="en-US" sz="2000" dirty="0">
                <a:latin typeface="Trebuchet MS"/>
                <a:cs typeface="Trebuchet MS"/>
              </a:rPr>
              <a:t>control transfers to job </a:t>
            </a:r>
          </a:p>
          <a:p>
            <a:pPr lvl="1"/>
            <a:r>
              <a:rPr lang="en-US" sz="2000" dirty="0">
                <a:latin typeface="Trebuchet MS"/>
                <a:cs typeface="Trebuchet MS"/>
              </a:rPr>
              <a:t>when job completes control transfers back to monitor</a:t>
            </a:r>
          </a:p>
        </p:txBody>
      </p:sp>
    </p:spTree>
    <p:extLst>
      <p:ext uri="{BB962C8B-B14F-4D97-AF65-F5344CB8AC3E}">
        <p14:creationId xmlns:p14="http://schemas.microsoft.com/office/powerpoint/2010/main" val="7944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 anchor="t"/>
          <a:lstStyle/>
          <a:p>
            <a:pPr algn="ctr"/>
            <a:r>
              <a:rPr lang="en-US" sz="4000" dirty="0"/>
              <a:t>Spooling: </a:t>
            </a:r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dirty="0"/>
              <a:t>imultaneous </a:t>
            </a:r>
            <a:r>
              <a:rPr lang="en-US" sz="4000" dirty="0">
                <a:solidFill>
                  <a:srgbClr val="FF0000"/>
                </a:solidFill>
              </a:rPr>
              <a:t>P</a:t>
            </a:r>
            <a:r>
              <a:rPr lang="en-US" sz="4000" dirty="0"/>
              <a:t>eripheral </a:t>
            </a:r>
            <a:r>
              <a:rPr lang="en-US" sz="4000" dirty="0">
                <a:solidFill>
                  <a:srgbClr val="FF0000"/>
                </a:solidFill>
              </a:rPr>
              <a:t>O</a:t>
            </a:r>
            <a:r>
              <a:rPr lang="en-US" sz="4000" dirty="0"/>
              <a:t>peration </a:t>
            </a:r>
            <a:r>
              <a:rPr lang="en-US" sz="4000" dirty="0">
                <a:solidFill>
                  <a:srgbClr val="FF0000"/>
                </a:solidFill>
              </a:rPr>
              <a:t>O</a:t>
            </a:r>
            <a:r>
              <a:rPr lang="en-US" sz="4000" dirty="0"/>
              <a:t>n-</a:t>
            </a:r>
            <a:r>
              <a:rPr lang="en-US" sz="4000" dirty="0">
                <a:solidFill>
                  <a:srgbClr val="FF0000"/>
                </a:solidFill>
              </a:rPr>
              <a:t>L</a:t>
            </a:r>
            <a:r>
              <a:rPr lang="en-US" sz="4000" dirty="0"/>
              <a:t>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Overlap I/O of one job with computation of another job</a:t>
            </a:r>
          </a:p>
          <a:p>
            <a:r>
              <a:rPr lang="en-US" sz="2800" dirty="0"/>
              <a:t>While executing one job, the OS:</a:t>
            </a:r>
          </a:p>
          <a:p>
            <a:pPr lvl="1"/>
            <a:r>
              <a:rPr lang="en-US" sz="2400" dirty="0"/>
              <a:t>Reads next job from card reader into a storage area on the disk (job queue)</a:t>
            </a:r>
          </a:p>
          <a:p>
            <a:pPr lvl="1"/>
            <a:r>
              <a:rPr lang="en-US" sz="2400" dirty="0"/>
              <a:t>Outputs printout of previous job from disk to printer</a:t>
            </a:r>
          </a:p>
          <a:p>
            <a:r>
              <a:rPr lang="en-US" sz="2800" dirty="0"/>
              <a:t>Job pool – data structure that allows the OS to select which job to run next in order to increase CPU utilization </a:t>
            </a:r>
          </a:p>
          <a:p>
            <a:r>
              <a:rPr lang="en-US" sz="2800" dirty="0"/>
              <a:t>Concept still is use today: print spooling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58292"/>
            <a:ext cx="8458200" cy="4525963"/>
          </a:xfrm>
        </p:spPr>
        <p:txBody>
          <a:bodyPr/>
          <a:lstStyle/>
          <a:p>
            <a:r>
              <a:rPr lang="en-US" sz="2400" b="1" dirty="0"/>
              <a:t>Latency </a:t>
            </a:r>
            <a:r>
              <a:rPr lang="he-IL" sz="2400" b="1" dirty="0"/>
              <a:t>זמן השהייה</a:t>
            </a:r>
            <a:r>
              <a:rPr lang="en-US" sz="2400" b="1" dirty="0"/>
              <a:t>: </a:t>
            </a:r>
            <a:r>
              <a:rPr lang="en-US" sz="2400" dirty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time</a:t>
            </a:r>
            <a:r>
              <a:rPr lang="en-US" sz="2400" dirty="0"/>
              <a:t> it takes to perform a job or process a data. </a:t>
            </a:r>
          </a:p>
          <a:p>
            <a:pPr lvl="1"/>
            <a:r>
              <a:rPr lang="en-US" sz="1800" dirty="0"/>
              <a:t>Units: seconds</a:t>
            </a:r>
          </a:p>
          <a:p>
            <a:r>
              <a:rPr lang="en-US" sz="2400" b="1" dirty="0"/>
              <a:t>Throughput</a:t>
            </a:r>
            <a:r>
              <a:rPr lang="he-IL" sz="2400" b="1" dirty="0"/>
              <a:t> </a:t>
            </a:r>
            <a:r>
              <a:rPr lang="he-IL" sz="2400" b="1" dirty="0">
                <a:latin typeface="Times"/>
                <a:cs typeface="Times"/>
              </a:rPr>
              <a:t>תפוקה</a:t>
            </a:r>
            <a:r>
              <a:rPr lang="en-US" sz="2400" b="1" dirty="0"/>
              <a:t>: </a:t>
            </a:r>
            <a:r>
              <a:rPr lang="en-US" sz="2400" dirty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rate</a:t>
            </a:r>
            <a:r>
              <a:rPr lang="en-US" sz="2400" i="1" dirty="0"/>
              <a:t> </a:t>
            </a:r>
            <a:r>
              <a:rPr lang="en-US" sz="2400" dirty="0"/>
              <a:t>of work/production/processing. 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>
                <a:sym typeface="Wingdings"/>
              </a:rPr>
              <a:t>The amount of </a:t>
            </a:r>
            <a:r>
              <a:rPr lang="en-US" sz="1800" dirty="0"/>
              <a:t>data processed in a time unit. Units: byte/second. </a:t>
            </a:r>
            <a:endParaRPr lang="en-US" sz="1800" b="1" dirty="0"/>
          </a:p>
          <a:p>
            <a:r>
              <a:rPr lang="en-US" sz="2400" b="1" dirty="0"/>
              <a:t>Utilization </a:t>
            </a:r>
            <a:r>
              <a:rPr lang="he-IL" sz="2400" b="1" dirty="0">
                <a:latin typeface="Times"/>
                <a:cs typeface="Times"/>
              </a:rPr>
              <a:t>ניצולת</a:t>
            </a:r>
            <a:r>
              <a:rPr lang="en-US" sz="2400" b="1" dirty="0"/>
              <a:t>: </a:t>
            </a:r>
            <a:r>
              <a:rPr lang="en-US" sz="2400" dirty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fraction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time the CPU is performing useful tasks</a:t>
            </a:r>
          </a:p>
          <a:p>
            <a:pPr lvl="1"/>
            <a:r>
              <a:rPr lang="en-US" sz="1800" dirty="0"/>
              <a:t>Namely, the time the CPU is not idle   </a:t>
            </a:r>
            <a:endParaRPr lang="he-IL" sz="1800" dirty="0"/>
          </a:p>
          <a:p>
            <a:r>
              <a:rPr lang="en-US" sz="2400" b="1" dirty="0"/>
              <a:t>CPU Usage: </a:t>
            </a:r>
            <a:r>
              <a:rPr lang="en-US" sz="2400" dirty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fraction</a:t>
            </a:r>
            <a:r>
              <a:rPr lang="en-US" sz="2400" dirty="0"/>
              <a:t> of time the CPU is executing instructions</a:t>
            </a:r>
            <a:endParaRPr lang="en-US" sz="2400" b="1" dirty="0"/>
          </a:p>
          <a:p>
            <a:r>
              <a:rPr lang="en-US" sz="2400" b="1" dirty="0"/>
              <a:t>Overhead</a:t>
            </a:r>
            <a:r>
              <a:rPr lang="he-IL" sz="2400" b="1" dirty="0"/>
              <a:t> </a:t>
            </a:r>
            <a:r>
              <a:rPr lang="he-IL" sz="2400" b="1" dirty="0">
                <a:latin typeface="Times"/>
                <a:cs typeface="Times"/>
              </a:rPr>
              <a:t>תקורה</a:t>
            </a:r>
            <a:r>
              <a:rPr lang="en-US" sz="2400" b="1" dirty="0"/>
              <a:t>: </a:t>
            </a:r>
            <a:r>
              <a:rPr lang="en-US" sz="2400" i="1" dirty="0">
                <a:solidFill>
                  <a:srgbClr val="FF0000"/>
                </a:solidFill>
              </a:rPr>
              <a:t>Excess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i="1" dirty="0">
                <a:solidFill>
                  <a:srgbClr val="FF0000"/>
                </a:solidFill>
              </a:rPr>
              <a:t>indirect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computation time, memory, bandwidth, or other resources that are </a:t>
            </a:r>
            <a:r>
              <a:rPr lang="en-US" sz="2400" u="sng" dirty="0"/>
              <a:t>required</a:t>
            </a:r>
            <a:r>
              <a:rPr lang="en-US" sz="2400" dirty="0"/>
              <a:t> to attain a particular goal.</a:t>
            </a:r>
            <a:endParaRPr lang="en-US" sz="24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  <a:cs typeface="Trebuchet MS"/>
              </a:rPr>
              <a:t>Third generation  1965–1980: Multiprogramming/Time sharing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199" y="1600200"/>
            <a:ext cx="432041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</a:pPr>
            <a:r>
              <a:rPr lang="en-US" sz="2400" dirty="0">
                <a:solidFill>
                  <a:schemeClr val="tx1"/>
                </a:solidFill>
              </a:rPr>
              <a:t>Several jobs are kept in main memory at the same time, and the CPU is multiplexed among them.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</a:pPr>
            <a:r>
              <a:rPr lang="en-US" sz="2400" b="1" dirty="0">
                <a:solidFill>
                  <a:schemeClr val="tx1"/>
                </a:solidFill>
              </a:rPr>
              <a:t>Multi-programming: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w</a:t>
            </a:r>
            <a:r>
              <a:rPr lang="en-US" sz="2400" dirty="0">
                <a:solidFill>
                  <a:schemeClr val="tx1"/>
                </a:solidFill>
              </a:rPr>
              <a:t>hen the first program reached an instruction waiting for a peripheral, the second program in memory is given a chance to run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dirty="0"/>
              <a:t>Time Sharing:</a:t>
            </a:r>
            <a:r>
              <a:rPr lang="en-US" sz="2400" dirty="0"/>
              <a:t> switch program even if not waiting for peripheral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dirty="0"/>
              <a:t>Goals:</a:t>
            </a:r>
            <a:r>
              <a:rPr lang="en-US" sz="2400" dirty="0"/>
              <a:t> maximize resource utilization, good response time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09810" y="2673652"/>
            <a:ext cx="3011714" cy="2478919"/>
            <a:chOff x="4808537" y="2347081"/>
            <a:chExt cx="4335463" cy="314960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4808537" y="2347081"/>
              <a:ext cx="2095500" cy="711200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Arial Narrow" charset="0"/>
                </a:rPr>
                <a:t>Job 3</a:t>
              </a:r>
            </a:p>
          </p:txBody>
        </p:sp>
        <p:sp>
          <p:nvSpPr>
            <p:cNvPr id="25606" name="Rectangle 7"/>
            <p:cNvSpPr>
              <a:spLocks noChangeArrowheads="1"/>
            </p:cNvSpPr>
            <p:nvPr/>
          </p:nvSpPr>
          <p:spPr bwMode="auto">
            <a:xfrm>
              <a:off x="4808537" y="3045581"/>
              <a:ext cx="2095500" cy="711200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Arial Narrow" charset="0"/>
                </a:rPr>
                <a:t>Job 2</a:t>
              </a:r>
            </a:p>
          </p:txBody>
        </p:sp>
        <p:sp>
          <p:nvSpPr>
            <p:cNvPr id="25607" name="Rectangle 8"/>
            <p:cNvSpPr>
              <a:spLocks noChangeArrowheads="1"/>
            </p:cNvSpPr>
            <p:nvPr/>
          </p:nvSpPr>
          <p:spPr bwMode="auto">
            <a:xfrm>
              <a:off x="4808537" y="3744081"/>
              <a:ext cx="2095500" cy="711200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Arial Narrow" charset="0"/>
                </a:rPr>
                <a:t>Job 1</a:t>
              </a:r>
            </a:p>
          </p:txBody>
        </p:sp>
        <p:sp>
          <p:nvSpPr>
            <p:cNvPr id="25608" name="Rectangle 9"/>
            <p:cNvSpPr>
              <a:spLocks noChangeArrowheads="1"/>
            </p:cNvSpPr>
            <p:nvPr/>
          </p:nvSpPr>
          <p:spPr bwMode="auto">
            <a:xfrm>
              <a:off x="4808537" y="4442581"/>
              <a:ext cx="2095500" cy="1054100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Arial Narrow" charset="0"/>
                </a:rPr>
                <a:t>operating</a:t>
              </a:r>
            </a:p>
            <a:p>
              <a:pPr algn="ctr"/>
              <a:r>
                <a:rPr lang="en-US" dirty="0">
                  <a:latin typeface="Arial Narrow" charset="0"/>
                </a:rPr>
                <a:t>system</a:t>
              </a:r>
            </a:p>
          </p:txBody>
        </p:sp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7942262" y="3513894"/>
              <a:ext cx="1201738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 Narrow" charset="0"/>
                </a:rPr>
                <a:t>Memory</a:t>
              </a:r>
            </a:p>
            <a:p>
              <a:r>
                <a:rPr lang="en-US">
                  <a:latin typeface="Arial Narrow" charset="0"/>
                </a:rPr>
                <a:t>partitions</a:t>
              </a:r>
            </a:p>
          </p:txBody>
        </p:sp>
        <p:sp>
          <p:nvSpPr>
            <p:cNvPr id="25610" name="Line 11"/>
            <p:cNvSpPr>
              <a:spLocks noChangeShapeType="1"/>
            </p:cNvSpPr>
            <p:nvPr/>
          </p:nvSpPr>
          <p:spPr bwMode="auto">
            <a:xfrm flipH="1" flipV="1">
              <a:off x="6916737" y="2702681"/>
              <a:ext cx="787400" cy="1181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 flipH="1" flipV="1">
              <a:off x="6916737" y="3375781"/>
              <a:ext cx="7874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3"/>
            <p:cNvSpPr>
              <a:spLocks noChangeShapeType="1"/>
            </p:cNvSpPr>
            <p:nvPr/>
          </p:nvSpPr>
          <p:spPr bwMode="auto">
            <a:xfrm flipH="1">
              <a:off x="6916737" y="3921881"/>
              <a:ext cx="7874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4"/>
            <p:cNvSpPr>
              <a:spLocks noChangeShapeType="1"/>
            </p:cNvSpPr>
            <p:nvPr/>
          </p:nvSpPr>
          <p:spPr bwMode="auto">
            <a:xfrm flipH="1">
              <a:off x="6916737" y="3921881"/>
              <a:ext cx="787400" cy="1028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1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 anchor="t"/>
          <a:lstStyle/>
          <a:p>
            <a:pPr algn="ctr"/>
            <a:r>
              <a:rPr lang="en-US" sz="4000" dirty="0"/>
              <a:t>Multi-programming/Time-sharing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Assumptions</a:t>
            </a:r>
            <a:endParaRPr lang="en-US" sz="2400" b="1" u="sng" dirty="0"/>
          </a:p>
          <a:p>
            <a:r>
              <a:rPr lang="en-US" sz="2400" dirty="0"/>
              <a:t>CPU is always there, and therefore, not using it is a waste</a:t>
            </a:r>
          </a:p>
          <a:p>
            <a:r>
              <a:rPr lang="en-US" sz="2400" dirty="0"/>
              <a:t>CPU is much faster than I/O</a:t>
            </a:r>
          </a:p>
          <a:p>
            <a:r>
              <a:rPr lang="en-US" sz="2400" dirty="0"/>
              <a:t>Memory is large enough to host many programs</a:t>
            </a:r>
          </a:p>
          <a:p>
            <a:r>
              <a:rPr lang="en-US" sz="2400" dirty="0"/>
              <a:t>Direct memory access (DMA)</a:t>
            </a:r>
          </a:p>
          <a:p>
            <a:r>
              <a:rPr lang="en-US" sz="2400" dirty="0"/>
              <a:t>More than one task to do at a time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Required OS Features</a:t>
            </a:r>
          </a:p>
          <a:p>
            <a:r>
              <a:rPr lang="en-US" sz="2400" dirty="0"/>
              <a:t>I/O primitives</a:t>
            </a:r>
          </a:p>
          <a:p>
            <a:r>
              <a:rPr lang="en-US" sz="2400" dirty="0"/>
              <a:t>Memory management</a:t>
            </a:r>
          </a:p>
          <a:p>
            <a:pPr lvl="1"/>
            <a:r>
              <a:rPr lang="en-US" sz="2200" dirty="0"/>
              <a:t>Memory protection</a:t>
            </a:r>
          </a:p>
          <a:p>
            <a:r>
              <a:rPr lang="en-US" sz="2400" dirty="0"/>
              <a:t>Scheduler</a:t>
            </a:r>
          </a:p>
          <a:p>
            <a:pPr lvl="1"/>
            <a:r>
              <a:rPr lang="en-US" sz="2200" dirty="0"/>
              <a:t>Manages flow of jobs in and out of the CPU</a:t>
            </a:r>
          </a:p>
          <a:p>
            <a:r>
              <a:rPr lang="en-US" sz="2400" dirty="0"/>
              <a:t>Spooler</a:t>
            </a:r>
          </a:p>
          <a:p>
            <a:pPr lvl="1"/>
            <a:r>
              <a:rPr lang="en-US" sz="2200" dirty="0"/>
              <a:t>Manages slower I/O devices (e.g. printer Spooler)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Process Architecture </a:t>
            </a:r>
            <a:br>
              <a:rPr lang="en-US" dirty="0"/>
            </a:br>
            <a:r>
              <a:rPr lang="en-US" dirty="0"/>
              <a:t>(von-Neumann Architecture)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15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886900"/>
            <a:ext cx="574675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4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Multiprogramming/Time Sharing: Pictorial Flow</a:t>
            </a:r>
          </a:p>
        </p:txBody>
      </p:sp>
      <p:sp>
        <p:nvSpPr>
          <p:cNvPr id="39939" name="מציין מיקום של מספר שקופית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r"/>
            <a:fld id="{119563FD-8475-4BA6-B131-ABF57A829E70}" type="slidenum">
              <a:rPr lang="en-US" sz="1200">
                <a:solidFill>
                  <a:srgbClr val="045C75"/>
                </a:solidFill>
              </a:rPr>
              <a:pPr algn="r"/>
              <a:t>16</a:t>
            </a:fld>
            <a:endParaRPr lang="en-US" sz="1200">
              <a:solidFill>
                <a:srgbClr val="045C7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3" y="2218944"/>
            <a:ext cx="8340844" cy="242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6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today’s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  <a:p>
            <a:r>
              <a:rPr lang="en-US" dirty="0"/>
              <a:t>Process management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I/O and device drivers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Command interpreter/ Shell / (G)UI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(Protection and Security; Error Detection; Accounting; Resource Allocation)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17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0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89F4-53B0-9948-A81F-AB449110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3CC9-7215-1C4F-8437-EE880F28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Architectural Changes:</a:t>
            </a:r>
          </a:p>
          <a:p>
            <a:r>
              <a:rPr lang="en-US" dirty="0"/>
              <a:t>Multi-core</a:t>
            </a:r>
          </a:p>
          <a:p>
            <a:r>
              <a:rPr lang="en-US" dirty="0"/>
              <a:t>Virtualization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New Applications:</a:t>
            </a:r>
          </a:p>
          <a:p>
            <a:r>
              <a:rPr lang="en-US" dirty="0"/>
              <a:t>The cloud</a:t>
            </a:r>
          </a:p>
          <a:p>
            <a:r>
              <a:rPr lang="en-US" dirty="0"/>
              <a:t>Mobile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DBD99-2451-F649-A48E-2F9DDAF8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3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19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1" y="1256951"/>
            <a:ext cx="6579810" cy="547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0" y="1857531"/>
            <a:ext cx="6591905" cy="438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Processors cannot keep up with demands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FF0000"/>
                </a:solidFill>
              </a:rPr>
              <a:t>Parallelism</a:t>
            </a:r>
            <a:r>
              <a:rPr lang="en-US" dirty="0"/>
              <a:t>. Computer system with multiple processors/cores</a:t>
            </a:r>
          </a:p>
          <a:p>
            <a:pPr lvl="1"/>
            <a:r>
              <a:rPr lang="en-US" dirty="0"/>
              <a:t>Even mobile phones have dual core nowadays</a:t>
            </a:r>
          </a:p>
          <a:p>
            <a:r>
              <a:rPr lang="en-US" dirty="0"/>
              <a:t>Many challenges for OS</a:t>
            </a:r>
          </a:p>
          <a:p>
            <a:pPr lvl="1"/>
            <a:r>
              <a:rPr lang="en-US" dirty="0"/>
              <a:t>Some resources are shared, some not</a:t>
            </a:r>
          </a:p>
          <a:p>
            <a:pPr lvl="1"/>
            <a:r>
              <a:rPr lang="en-US" dirty="0"/>
              <a:t>Complex management</a:t>
            </a:r>
          </a:p>
          <a:p>
            <a:pPr lvl="1"/>
            <a:r>
              <a:rPr lang="en-US" dirty="0"/>
              <a:t>Many architectural options to achieve parallelism: many processors, many cores, hardware/hyper-threads</a:t>
            </a:r>
          </a:p>
        </p:txBody>
      </p:sp>
    </p:spTree>
    <p:extLst>
      <p:ext uri="{BB962C8B-B14F-4D97-AF65-F5344CB8AC3E}">
        <p14:creationId xmlns:p14="http://schemas.microsoft.com/office/powerpoint/2010/main" val="1150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OS Course 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To provide a grand tour of the major operating systems components</a:t>
            </a:r>
          </a:p>
          <a:p>
            <a:pPr eaLnBrk="1" hangingPunct="1"/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To provide coverage of basic computer system organization</a:t>
            </a:r>
          </a:p>
          <a:p>
            <a:pPr eaLnBrk="1" hangingPunct="1">
              <a:buFont typeface="Monotype Sorts" charset="2"/>
              <a:buNone/>
            </a:pPr>
            <a:endParaRPr lang="en-US" dirty="0">
              <a:ea typeface="ＭＳ Ｐゴシック" charset="-128"/>
            </a:endParaRPr>
          </a:p>
        </p:txBody>
      </p:sp>
      <p:sp>
        <p:nvSpPr>
          <p:cNvPr id="17410" name="מציין מיקום של מספר שקופית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2E1228B-DF5E-4F86-8707-0EFDD6706E4F}" type="slidenum">
              <a:rPr lang="en-US" sz="1200">
                <a:solidFill>
                  <a:srgbClr val="045C75"/>
                </a:solidFill>
              </a:rPr>
              <a:pPr/>
              <a:t>2</a:t>
            </a:fld>
            <a:endParaRPr 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(one example)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02355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670814" y="638054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1547719" y="629587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547719" y="628377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189" y="5207639"/>
            <a:ext cx="3350373" cy="1650361"/>
            <a:chOff x="5031627" y="4655007"/>
            <a:chExt cx="3350373" cy="1650361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232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4093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9954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5814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88" y="1785261"/>
            <a:ext cx="3331031" cy="17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pic>
        <p:nvPicPr>
          <p:cNvPr id="17" name="Picture 16" descr="Application-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6" y="1832435"/>
            <a:ext cx="2255761" cy="135345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185" y="3906759"/>
            <a:ext cx="3350381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94815" y="3701142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-94815" y="5014685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3767666" y="4882445"/>
            <a:ext cx="3118556" cy="804333"/>
          </a:xfrm>
          <a:prstGeom prst="wedgeRectCallout">
            <a:avLst>
              <a:gd name="adj1" fmla="val -84181"/>
              <a:gd name="adj2" fmla="val 765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Hardware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3877732" y="3397956"/>
            <a:ext cx="3118556" cy="804333"/>
          </a:xfrm>
          <a:prstGeom prst="wedgeRectCallout">
            <a:avLst>
              <a:gd name="adj1" fmla="val -84181"/>
              <a:gd name="adj2" fmla="val 765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controls the hardware and is tightly coupled with it</a:t>
            </a:r>
          </a:p>
        </p:txBody>
      </p:sp>
      <p:sp>
        <p:nvSpPr>
          <p:cNvPr id="29" name="Footer Placeholder 3"/>
          <p:cNvSpPr txBox="1">
            <a:spLocks/>
          </p:cNvSpPr>
          <p:nvPr/>
        </p:nvSpPr>
        <p:spPr>
          <a:xfrm>
            <a:off x="5125156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545668" y="5207639"/>
            <a:ext cx="3464406" cy="1650361"/>
            <a:chOff x="5031627" y="4655007"/>
            <a:chExt cx="3350373" cy="1650361"/>
          </a:xfrm>
        </p:grpSpPr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5573889" y="4586111"/>
            <a:ext cx="3405143" cy="517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 layer/platform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29876" y="1366763"/>
            <a:ext cx="1723688" cy="3095297"/>
            <a:chOff x="5529876" y="1366763"/>
            <a:chExt cx="1723688" cy="3095297"/>
          </a:xfrm>
        </p:grpSpPr>
        <p:sp>
          <p:nvSpPr>
            <p:cNvPr id="36" name="TextBox 35"/>
            <p:cNvSpPr txBox="1"/>
            <p:nvPr/>
          </p:nvSpPr>
          <p:spPr>
            <a:xfrm>
              <a:off x="5566966" y="1366763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6938" y="1366763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pic>
          <p:nvPicPr>
            <p:cNvPr id="41" name="Picture 40" descr="Application-softwa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665" y="1790102"/>
              <a:ext cx="1580899" cy="948539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558098" y="1796550"/>
              <a:ext cx="1652141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Applications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29876" y="3029048"/>
              <a:ext cx="1695013" cy="52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</a:t>
              </a:r>
            </a:p>
          </p:txBody>
        </p:sp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098" y="3638484"/>
              <a:ext cx="1666789" cy="82357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7347386" y="1349831"/>
            <a:ext cx="1723688" cy="3095297"/>
            <a:chOff x="5529876" y="1366763"/>
            <a:chExt cx="1723688" cy="3095297"/>
          </a:xfrm>
        </p:grpSpPr>
        <p:sp>
          <p:nvSpPr>
            <p:cNvPr id="56" name="TextBox 55"/>
            <p:cNvSpPr txBox="1"/>
            <p:nvPr/>
          </p:nvSpPr>
          <p:spPr>
            <a:xfrm>
              <a:off x="5566966" y="1366763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26938" y="1366763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pic>
          <p:nvPicPr>
            <p:cNvPr id="58" name="Picture 57" descr="Application-softwa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665" y="1790102"/>
              <a:ext cx="1580899" cy="94853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558098" y="1796550"/>
              <a:ext cx="1652141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Applications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29876" y="3029048"/>
              <a:ext cx="1695013" cy="52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</a:t>
              </a:r>
            </a:p>
          </p:txBody>
        </p:sp>
        <p:pic>
          <p:nvPicPr>
            <p:cNvPr id="61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098" y="3638484"/>
              <a:ext cx="1666789" cy="82357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Rectangle 61"/>
          <p:cNvSpPr/>
          <p:nvPr/>
        </p:nvSpPr>
        <p:spPr>
          <a:xfrm>
            <a:off x="5517444" y="1326444"/>
            <a:ext cx="1749778" cy="3175000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rgbClr val="FFFF00">
                <a:alpha val="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66000" y="1309510"/>
            <a:ext cx="1749778" cy="3175000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solidFill>
              <a:srgbClr val="FFFF00">
                <a:alpha val="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487333" y="1270000"/>
            <a:ext cx="28223" cy="558800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49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Virtualization Flavors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78747" y="6342240"/>
            <a:ext cx="2133600" cy="365125"/>
          </a:xfrm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89F651-DD66-214F-9FA9-26F9206550C4}" type="slidenum"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pPr eaLnBrk="1" hangingPunct="1"/>
              <a:t>21</a:t>
            </a:fld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>
          <a:xfrm>
            <a:off x="2778747" y="634224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21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9" name="Footer Placeholder 3"/>
          <p:cNvSpPr txBox="1">
            <a:spLocks/>
          </p:cNvSpPr>
          <p:nvPr/>
        </p:nvSpPr>
        <p:spPr>
          <a:xfrm>
            <a:off x="1350703" y="634224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1431" y="5193529"/>
            <a:ext cx="5214190" cy="1650361"/>
            <a:chOff x="5031627" y="4655007"/>
            <a:chExt cx="3350373" cy="1650361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		Storage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799436" y="3598334"/>
            <a:ext cx="3405143" cy="517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 Layer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2513" y="135265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52485" y="135265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27" name="Picture 26" descr="Application-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12" y="1775992"/>
            <a:ext cx="1580899" cy="9485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83645" y="1782440"/>
            <a:ext cx="165214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5423" y="3014938"/>
            <a:ext cx="1695013" cy="526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10023" y="1335721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69995" y="1335721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34" name="Picture 33" descr="Application-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2" y="1759060"/>
            <a:ext cx="1580899" cy="9485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601155" y="1765508"/>
            <a:ext cx="165214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72933" y="2998006"/>
            <a:ext cx="1695013" cy="526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42991" y="1312334"/>
            <a:ext cx="1749778" cy="2229556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rgbClr val="FFFF00">
                <a:alpha val="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91547" y="1295400"/>
            <a:ext cx="1749778" cy="2274712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solidFill>
              <a:srgbClr val="FFFF00">
                <a:alpha val="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20" y="4194627"/>
            <a:ext cx="5187248" cy="885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Operating System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68" y="2532339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8840" y="2532339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45" name="Picture 44" descr="Application-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7" y="2955678"/>
            <a:ext cx="1580899" cy="94853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2962126"/>
            <a:ext cx="165214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E14F8B-9CE0-FE44-BEF6-2C85800FF07D}"/>
              </a:ext>
            </a:extLst>
          </p:cNvPr>
          <p:cNvCxnSpPr/>
          <p:nvPr/>
        </p:nvCxnSpPr>
        <p:spPr>
          <a:xfrm>
            <a:off x="5401194" y="1237221"/>
            <a:ext cx="28223" cy="558800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2E17789-05DF-FD4A-8BB5-E408F228672D}"/>
              </a:ext>
            </a:extLst>
          </p:cNvPr>
          <p:cNvGrpSpPr/>
          <p:nvPr/>
        </p:nvGrpSpPr>
        <p:grpSpPr>
          <a:xfrm>
            <a:off x="5177772" y="1810657"/>
            <a:ext cx="3945467" cy="5034847"/>
            <a:chOff x="5177772" y="1810657"/>
            <a:chExt cx="3945467" cy="50348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63DC047-0B92-C249-A522-ECE5A017BCF9}"/>
                </a:ext>
              </a:extLst>
            </p:cNvPr>
            <p:cNvGrpSpPr/>
            <p:nvPr/>
          </p:nvGrpSpPr>
          <p:grpSpPr>
            <a:xfrm>
              <a:off x="5177772" y="1904596"/>
              <a:ext cx="3884917" cy="4940908"/>
              <a:chOff x="1407147" y="1818315"/>
              <a:chExt cx="3884917" cy="4940908"/>
            </a:xfrm>
          </p:grpSpPr>
          <p:sp>
            <p:nvSpPr>
              <p:cNvPr id="40" name="Slide Number Placeholder 5">
                <a:extLst>
                  <a:ext uri="{FF2B5EF4-FFF2-40B4-BE49-F238E27FC236}">
                    <a16:creationId xmlns:a16="http://schemas.microsoft.com/office/drawing/2014/main" id="{856690D2-CB2C-D943-AFBA-49C065A864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5191" y="6257573"/>
                <a:ext cx="2133600" cy="365125"/>
              </a:xfrm>
              <a:prstGeom prst="rect">
                <a:avLst/>
              </a:prstGeom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fld id="{5B89F651-DD66-214F-9FA9-26F9206550C4}" type="slidenum">
                  <a:rPr lang="en-US" smtClean="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pPr eaLnBrk="1" hangingPunct="1"/>
                  <a:t>21</a:t>
                </a:fld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41" name="Slide Number Placeholder 4">
                <a:extLst>
                  <a:ext uri="{FF2B5EF4-FFF2-40B4-BE49-F238E27FC236}">
                    <a16:creationId xmlns:a16="http://schemas.microsoft.com/office/drawing/2014/main" id="{FEB1558D-E114-244B-879D-488ECAAE1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5191" y="6257573"/>
                <a:ext cx="2133600" cy="36512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rgbClr val="898989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fld id="{FA1D694D-8C4C-4F6B-986F-3B4CC905C6EC}" type="slidenum">
                  <a:rPr lang="en-US" smtClean="0"/>
                  <a:pPr/>
                  <a:t>21</a:t>
                </a:fld>
                <a:endParaRPr lang="en-US" sz="14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ooter Placeholder 3">
                <a:extLst>
                  <a:ext uri="{FF2B5EF4-FFF2-40B4-BE49-F238E27FC236}">
                    <a16:creationId xmlns:a16="http://schemas.microsoft.com/office/drawing/2014/main" id="{DA97CE65-6AC9-3741-AC65-A392188A45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7147" y="6257573"/>
                <a:ext cx="2895600" cy="36512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rgbClr val="898989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/>
                  <a:t> </a:t>
                </a:r>
                <a:endParaRPr lang="en-US" dirty="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77E9C80-D416-4D45-9A81-380066AC5616}"/>
                  </a:ext>
                </a:extLst>
              </p:cNvPr>
              <p:cNvGrpSpPr/>
              <p:nvPr/>
            </p:nvGrpSpPr>
            <p:grpSpPr>
              <a:xfrm>
                <a:off x="1777999" y="5108862"/>
                <a:ext cx="3514065" cy="1650361"/>
                <a:chOff x="5031627" y="4655007"/>
                <a:chExt cx="3350373" cy="1650361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4C83A4D3-44A6-FB45-A406-E8ACFF2067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31627" y="4655007"/>
                  <a:ext cx="3340073" cy="1650361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7AB8DFA-4F1C-1D41-A2AC-3FC38E1E5417}"/>
                    </a:ext>
                  </a:extLst>
                </p:cNvPr>
                <p:cNvSpPr txBox="1"/>
                <p:nvPr/>
              </p:nvSpPr>
              <p:spPr>
                <a:xfrm>
                  <a:off x="5043724" y="5926659"/>
                  <a:ext cx="3338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Hardware 	   Storage</a:t>
                  </a: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DC2EE1B-CE6C-DD44-98B0-68D3586C5FCE}"/>
                  </a:ext>
                </a:extLst>
              </p:cNvPr>
              <p:cNvSpPr/>
              <p:nvPr/>
            </p:nvSpPr>
            <p:spPr>
              <a:xfrm>
                <a:off x="1855880" y="3513667"/>
                <a:ext cx="3405143" cy="517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Container Layer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544B82-4B5E-1E48-AD5F-18B748E62C2A}"/>
                  </a:ext>
                </a:extLst>
              </p:cNvPr>
              <p:cNvSpPr txBox="1"/>
              <p:nvPr/>
            </p:nvSpPr>
            <p:spPr>
              <a:xfrm>
                <a:off x="1848957" y="1818315"/>
                <a:ext cx="798286" cy="3749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ADE7239-7C15-EA43-B6EE-2641C5DF07DF}"/>
                  </a:ext>
                </a:extLst>
              </p:cNvPr>
              <p:cNvSpPr txBox="1"/>
              <p:nvPr/>
            </p:nvSpPr>
            <p:spPr>
              <a:xfrm>
                <a:off x="2708929" y="1818315"/>
                <a:ext cx="798286" cy="3749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</a:t>
                </a:r>
              </a:p>
            </p:txBody>
          </p:sp>
          <p:pic>
            <p:nvPicPr>
              <p:cNvPr id="52" name="Picture 51" descr="Application-software.jpg">
                <a:extLst>
                  <a:ext uri="{FF2B5EF4-FFF2-40B4-BE49-F238E27FC236}">
                    <a16:creationId xmlns:a16="http://schemas.microsoft.com/office/drawing/2014/main" id="{F9D6736A-A030-EF44-8FED-0A2DB8443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6434" y="2255765"/>
                <a:ext cx="1580899" cy="948539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D29859-D893-D041-81BB-D0B970A87540}"/>
                  </a:ext>
                </a:extLst>
              </p:cNvPr>
              <p:cNvSpPr txBox="1"/>
              <p:nvPr/>
            </p:nvSpPr>
            <p:spPr>
              <a:xfrm>
                <a:off x="1840089" y="2248102"/>
                <a:ext cx="1652141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Applications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7D0C315-5D8D-DA47-BD77-EF409A673181}"/>
                  </a:ext>
                </a:extLst>
              </p:cNvPr>
              <p:cNvSpPr/>
              <p:nvPr/>
            </p:nvSpPr>
            <p:spPr>
              <a:xfrm>
                <a:off x="1820332" y="4109960"/>
                <a:ext cx="3430679" cy="8853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Operating System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A30778-F5AB-B643-A90B-8556EB006EF1}"/>
                </a:ext>
              </a:extLst>
            </p:cNvPr>
            <p:cNvSpPr txBox="1"/>
            <p:nvPr/>
          </p:nvSpPr>
          <p:spPr>
            <a:xfrm>
              <a:off x="7408858" y="192999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91D392-D2F2-CB45-A493-D1D3EF23DAFA}"/>
                </a:ext>
              </a:extLst>
            </p:cNvPr>
            <p:cNvSpPr txBox="1"/>
            <p:nvPr/>
          </p:nvSpPr>
          <p:spPr>
            <a:xfrm>
              <a:off x="8268830" y="192999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94FD8E-F421-2943-9FFF-34D52335082B}"/>
                </a:ext>
              </a:extLst>
            </p:cNvPr>
            <p:cNvSpPr txBox="1"/>
            <p:nvPr/>
          </p:nvSpPr>
          <p:spPr>
            <a:xfrm>
              <a:off x="7399990" y="2359784"/>
              <a:ext cx="1652141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Applications</a:t>
              </a:r>
            </a:p>
          </p:txBody>
        </p:sp>
        <p:pic>
          <p:nvPicPr>
            <p:cNvPr id="60" name="Picture 59" descr="Application-software.jpg">
              <a:extLst>
                <a:ext uri="{FF2B5EF4-FFF2-40B4-BE49-F238E27FC236}">
                  <a16:creationId xmlns:a16="http://schemas.microsoft.com/office/drawing/2014/main" id="{27CBFA92-4872-E449-A4FF-54F813AD8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7558" y="2311003"/>
              <a:ext cx="1580899" cy="948539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8DB4B6-115C-D942-A722-191404D5B84F}"/>
                </a:ext>
              </a:extLst>
            </p:cNvPr>
            <p:cNvSpPr/>
            <p:nvPr/>
          </p:nvSpPr>
          <p:spPr>
            <a:xfrm>
              <a:off x="5555950" y="1810657"/>
              <a:ext cx="1749778" cy="1792111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solidFill>
                <a:srgbClr val="FFFF00">
                  <a:alpha val="9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CC650C7-C03B-7647-A559-B369A4EA1846}"/>
                </a:ext>
              </a:extLst>
            </p:cNvPr>
            <p:cNvSpPr/>
            <p:nvPr/>
          </p:nvSpPr>
          <p:spPr>
            <a:xfrm>
              <a:off x="7373461" y="1850168"/>
              <a:ext cx="1749778" cy="1792111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solidFill>
                <a:srgbClr val="FFFF00">
                  <a:alpha val="9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5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Virtualization: Some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949"/>
            <a:ext cx="8458200" cy="4525963"/>
          </a:xfrm>
        </p:spPr>
        <p:txBody>
          <a:bodyPr/>
          <a:lstStyle/>
          <a:p>
            <a:r>
              <a:rPr lang="en-US" sz="2800" b="1" dirty="0"/>
              <a:t>VM Snapshot</a:t>
            </a:r>
            <a:r>
              <a:rPr lang="en-US" sz="2800" dirty="0"/>
              <a:t>: freeze a copy of virtual machine with the specific state of the virtual machine</a:t>
            </a:r>
          </a:p>
          <a:p>
            <a:r>
              <a:rPr lang="en-US" sz="2800" b="1" dirty="0"/>
              <a:t>VM Migration</a:t>
            </a:r>
            <a:r>
              <a:rPr lang="en-US" sz="2800" dirty="0"/>
              <a:t>: move a VM to another host</a:t>
            </a:r>
          </a:p>
          <a:p>
            <a:r>
              <a:rPr lang="en-US" sz="2800" b="1" dirty="0"/>
              <a:t>Scaling</a:t>
            </a:r>
            <a:r>
              <a:rPr lang="en-US" sz="2800" dirty="0"/>
              <a:t>: Add/remove more VM to cope with demand</a:t>
            </a:r>
          </a:p>
          <a:p>
            <a:pPr lvl="1"/>
            <a:r>
              <a:rPr lang="en-US" sz="2400" dirty="0"/>
              <a:t>Very important for the cloud</a:t>
            </a:r>
          </a:p>
          <a:p>
            <a:r>
              <a:rPr lang="en-US" sz="2800" b="1" dirty="0"/>
              <a:t>Isolation: </a:t>
            </a:r>
            <a:r>
              <a:rPr lang="en-US" sz="2800" dirty="0"/>
              <a:t>Even when running on the same hardware, the operation of one VM are (almost) completely isolated from the others </a:t>
            </a:r>
            <a:r>
              <a:rPr lang="en-US" sz="2800" dirty="0">
                <a:sym typeface="Wingdings"/>
              </a:rPr>
              <a:t> Added security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sym typeface="Wingdings"/>
              </a:rPr>
              <a:t>However, there might be an overhead in performance.</a:t>
            </a:r>
          </a:p>
          <a:p>
            <a:pPr marL="0" indent="0">
              <a:buNone/>
            </a:pPr>
            <a:endParaRPr lang="en-US" sz="28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8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Provides computing resources </a:t>
            </a:r>
            <a:r>
              <a:rPr lang="en-US" sz="2800" dirty="0">
                <a:solidFill>
                  <a:srgbClr val="FF0000"/>
                </a:solidFill>
              </a:rPr>
              <a:t>over the Internet </a:t>
            </a:r>
          </a:p>
          <a:p>
            <a:pPr lvl="1"/>
            <a:r>
              <a:rPr lang="en-US" sz="2400" dirty="0"/>
              <a:t>No need of HW computer per application </a:t>
            </a:r>
            <a:r>
              <a:rPr lang="en-US" sz="2400" dirty="0">
                <a:sym typeface="Wingdings" charset="0"/>
              </a:rPr>
              <a:t> just browser</a:t>
            </a:r>
          </a:p>
          <a:p>
            <a:pPr lvl="1"/>
            <a:r>
              <a:rPr lang="en-US" sz="2400" dirty="0">
                <a:sym typeface="Wingdings" charset="0"/>
              </a:rPr>
              <a:t>Many flavors: Software as a Service, Infrastructure as a Service, and many more</a:t>
            </a:r>
            <a:endParaRPr lang="en-US" sz="2400" dirty="0"/>
          </a:p>
          <a:p>
            <a:r>
              <a:rPr lang="en-US" sz="2800" dirty="0"/>
              <a:t>Delivers a hosting environment that is immediate, flexible, scalable, secure, and available – while saving corporations money, time and resources</a:t>
            </a:r>
          </a:p>
          <a:p>
            <a:pPr lvl="1"/>
            <a:r>
              <a:rPr lang="en-US" sz="2400" dirty="0"/>
              <a:t>Uses virtualization for resource sharing (many VMs on the same server), 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8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4"/>
          <p:cNvSpPr txBox="1">
            <a:spLocks noChangeArrowheads="1"/>
          </p:cNvSpPr>
          <p:nvPr/>
        </p:nvSpPr>
        <p:spPr bwMode="auto">
          <a:xfrm>
            <a:off x="7462838" y="6611938"/>
            <a:ext cx="16811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>
                <a:latin typeface="Arial" charset="0"/>
              </a:rPr>
              <a:t>Maximilien Brice, © CERN</a:t>
            </a:r>
          </a:p>
        </p:txBody>
      </p:sp>
      <p:pic>
        <p:nvPicPr>
          <p:cNvPr id="54275" name="Picture 4" descr="lhc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484" y="3168952"/>
            <a:ext cx="7273516" cy="298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1"/>
          <p:cNvSpPr>
            <a:spLocks noChangeArrowheads="1"/>
          </p:cNvSpPr>
          <p:nvPr/>
        </p:nvSpPr>
        <p:spPr bwMode="auto">
          <a:xfrm>
            <a:off x="38705" y="1319063"/>
            <a:ext cx="857310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"/>
            <a:r>
              <a:rPr lang="en-US" sz="2400" b="1" u="sng" dirty="0">
                <a:latin typeface="Trebuchet MS"/>
                <a:cs typeface="Trebuchet MS"/>
              </a:rPr>
              <a:t>Assumptions: </a:t>
            </a:r>
          </a:p>
          <a:p>
            <a:pPr marL="57150"/>
            <a:r>
              <a:rPr lang="en-US" sz="2400" dirty="0">
                <a:latin typeface="Trebuchet MS"/>
                <a:cs typeface="Trebuchet MS"/>
              </a:rPr>
              <a:t>1. HW and maintenance  are cheaper for big companies (Amazon, Microsoft, Google ).</a:t>
            </a:r>
          </a:p>
          <a:p>
            <a:pPr marL="57150"/>
            <a:r>
              <a:rPr lang="en-US" sz="2400" dirty="0">
                <a:latin typeface="Trebuchet MS"/>
                <a:cs typeface="Trebuchet MS"/>
              </a:rPr>
              <a:t>2. Big companies have more experience and infrastructure (home-made protocols). </a:t>
            </a:r>
          </a:p>
        </p:txBody>
      </p:sp>
      <p:sp>
        <p:nvSpPr>
          <p:cNvPr id="54277" name="Rectangle 1"/>
          <p:cNvSpPr>
            <a:spLocks noChangeArrowheads="1"/>
          </p:cNvSpPr>
          <p:nvPr/>
        </p:nvSpPr>
        <p:spPr bwMode="auto">
          <a:xfrm>
            <a:off x="2463800" y="6125407"/>
            <a:ext cx="668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https://www.youtube.com/watch?v=avP5d16wEp0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Cloud</a:t>
            </a:r>
          </a:p>
        </p:txBody>
      </p:sp>
    </p:spTree>
    <p:extLst>
      <p:ext uri="{BB962C8B-B14F-4D97-AF65-F5344CB8AC3E}">
        <p14:creationId xmlns:p14="http://schemas.microsoft.com/office/powerpoint/2010/main" val="12044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4200" y="419100"/>
            <a:ext cx="565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Mobile Computing</a:t>
            </a:r>
          </a:p>
          <a:p>
            <a:pPr algn="ctr"/>
            <a:r>
              <a:rPr lang="en-US" sz="2000" dirty="0"/>
              <a:t>Cellular/IPad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Mobile Computing</a:t>
            </a:r>
          </a:p>
        </p:txBody>
      </p:sp>
      <p:pic>
        <p:nvPicPr>
          <p:cNvPr id="4" name="Picture 3" descr="output0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21579" r="2902" b="4922"/>
          <a:stretch/>
        </p:blipFill>
        <p:spPr>
          <a:xfrm>
            <a:off x="-24190" y="1359811"/>
            <a:ext cx="9144000" cy="534095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94269" y="1318151"/>
            <a:ext cx="5995921" cy="5430992"/>
            <a:chOff x="995126" y="894818"/>
            <a:chExt cx="6820374" cy="595373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5126" y="894818"/>
              <a:ext cx="6820374" cy="511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211501" y="6202226"/>
              <a:ext cx="660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+mj-lt"/>
                </a:rPr>
                <a:t>Statue of an angel holding a mobile phone at St. John's Cathedral in Den Bosch, Netherlands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6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1339"/>
              </p:ext>
            </p:extLst>
          </p:nvPr>
        </p:nvGraphicFramePr>
        <p:xfrm>
          <a:off x="350760" y="1505857"/>
          <a:ext cx="6216954" cy="37192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72318">
                  <a:extLst>
                    <a:ext uri="{9D8B030D-6E8A-4147-A177-3AD203B41FA5}">
                      <a16:colId xmlns:a16="http://schemas.microsoft.com/office/drawing/2014/main" val="2528450993"/>
                    </a:ext>
                  </a:extLst>
                </a:gridCol>
                <a:gridCol w="2072318">
                  <a:extLst>
                    <a:ext uri="{9D8B030D-6E8A-4147-A177-3AD203B41FA5}">
                      <a16:colId xmlns:a16="http://schemas.microsoft.com/office/drawing/2014/main" val="1927353975"/>
                    </a:ext>
                  </a:extLst>
                </a:gridCol>
                <a:gridCol w="2072318">
                  <a:extLst>
                    <a:ext uri="{9D8B030D-6E8A-4147-A177-3AD203B41FA5}">
                      <a16:colId xmlns:a16="http://schemas.microsoft.com/office/drawing/2014/main" val="2784369846"/>
                    </a:ext>
                  </a:extLst>
                </a:gridCol>
              </a:tblGrid>
              <a:tr h="39349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Mobile Computing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Desktop</a:t>
                      </a:r>
                      <a:r>
                        <a:rPr lang="en-US" baseline="0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32726"/>
                  </a:ext>
                </a:extLst>
              </a:tr>
              <a:tr h="39349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Battery 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Electricity</a:t>
                      </a:r>
                      <a:r>
                        <a:rPr lang="en-US" baseline="0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Power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49742"/>
                  </a:ext>
                </a:extLst>
              </a:tr>
              <a:tr h="39349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WiFi</a:t>
                      </a:r>
                      <a:r>
                        <a:rPr lang="en-US" baseline="0" dirty="0"/>
                        <a:t> / Cellular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Network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28343"/>
                  </a:ext>
                </a:extLst>
              </a:tr>
              <a:tr h="39349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3GB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8-64GB</a:t>
                      </a:r>
                      <a:r>
                        <a:rPr lang="en-US" baseline="0" dirty="0"/>
                        <a:t> 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Main Memory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08974"/>
                  </a:ext>
                </a:extLst>
              </a:tr>
              <a:tr h="67917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8/16/64 GB Flash Memory</a:t>
                      </a:r>
                      <a:r>
                        <a:rPr lang="en-US" baseline="0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TB </a:t>
                      </a:r>
                      <a:r>
                        <a:rPr lang="en-US" dirty="0" err="1"/>
                        <a:t>HardDisk</a:t>
                      </a:r>
                      <a:endParaRPr lang="en-US" dirty="0"/>
                    </a:p>
                    <a:p>
                      <a:pPr rtl="1"/>
                      <a:r>
                        <a:rPr lang="en-US" dirty="0"/>
                        <a:t>512GB SSD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Disk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2671"/>
                  </a:ext>
                </a:extLst>
              </a:tr>
              <a:tr h="67917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Slower and Smaller</a:t>
                      </a:r>
                      <a:r>
                        <a:rPr lang="en-US" baseline="0" dirty="0"/>
                        <a:t> CPU &amp; Cores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Multiple Processors</a:t>
                      </a:r>
                    </a:p>
                    <a:p>
                      <a:pPr rtl="1"/>
                      <a:r>
                        <a:rPr lang="en-US" dirty="0"/>
                        <a:t>Cores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CPU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99568"/>
                  </a:ext>
                </a:extLst>
              </a:tr>
              <a:tr h="39349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Touch Screen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Mouse</a:t>
                      </a:r>
                      <a:r>
                        <a:rPr lang="en-US" baseline="0" dirty="0"/>
                        <a:t> / Keyboard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Input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8114"/>
                  </a:ext>
                </a:extLst>
              </a:tr>
              <a:tr h="39349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Concern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 main concern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Weight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4487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0283" y="5358187"/>
            <a:ext cx="2669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dirty="0"/>
              <a:t>ilo=10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b="1" dirty="0"/>
              <a:t>M</a:t>
            </a:r>
            <a:r>
              <a:rPr lang="en-US" dirty="0"/>
              <a:t>ega=10</a:t>
            </a:r>
            <a:r>
              <a:rPr lang="en-US" baseline="30000" dirty="0"/>
              <a:t>6</a:t>
            </a:r>
            <a:br>
              <a:rPr lang="en-US" dirty="0"/>
            </a:br>
            <a:r>
              <a:rPr lang="en-US" b="1" dirty="0"/>
              <a:t>G</a:t>
            </a:r>
            <a:r>
              <a:rPr lang="en-US" dirty="0"/>
              <a:t>iga=10</a:t>
            </a:r>
            <a:r>
              <a:rPr lang="en-US" baseline="30000" dirty="0"/>
              <a:t>9</a:t>
            </a:r>
            <a:r>
              <a:rPr lang="en-US" dirty="0"/>
              <a:t>, </a:t>
            </a:r>
            <a:r>
              <a:rPr lang="en-US" b="1" dirty="0" err="1"/>
              <a:t>T</a:t>
            </a:r>
            <a:r>
              <a:rPr lang="en-US" dirty="0" err="1"/>
              <a:t>era</a:t>
            </a:r>
            <a:r>
              <a:rPr lang="en-US" dirty="0"/>
              <a:t>=10</a:t>
            </a:r>
            <a:r>
              <a:rPr lang="en-US" baseline="30000" dirty="0"/>
              <a:t>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88" y="1919563"/>
            <a:ext cx="6396605" cy="4829580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2791581" y="3369736"/>
            <a:ext cx="517677" cy="2885141"/>
            <a:chOff x="2960911" y="3490686"/>
            <a:chExt cx="517677" cy="2885141"/>
          </a:xfrm>
        </p:grpSpPr>
        <p:sp>
          <p:nvSpPr>
            <p:cNvPr id="8" name="TextBox 7"/>
            <p:cNvSpPr txBox="1"/>
            <p:nvPr/>
          </p:nvSpPr>
          <p:spPr>
            <a:xfrm>
              <a:off x="2975428" y="4874381"/>
              <a:ext cx="49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0588" y="3490686"/>
              <a:ext cx="49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2684" y="6006495"/>
              <a:ext cx="49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7846" y="5421086"/>
              <a:ext cx="49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60911" y="4303485"/>
              <a:ext cx="49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2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x-none" sz="3200" dirty="0"/>
              <a:t>Some Requirements for successful Mobile OS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 sz="2000" dirty="0">
                <a:solidFill>
                  <a:srgbClr val="FF0000"/>
                </a:solidFill>
              </a:rPr>
              <a:t>Easy and consistent for app developers</a:t>
            </a:r>
            <a:endParaRPr lang="en-US" sz="2000" dirty="0">
              <a:solidFill>
                <a:srgbClr val="FF0000"/>
              </a:solidFill>
            </a:endParaRPr>
          </a:p>
          <a:p>
            <a:pPr marL="882650" lvl="1" indent="-342900">
              <a:buClr>
                <a:schemeClr val="dk1"/>
              </a:buClr>
              <a:buSzPct val="72916"/>
            </a:pPr>
            <a:r>
              <a:rPr lang="en-US" sz="2000" dirty="0"/>
              <a:t>Inconsistent hardware (different screen size, different camera, different CPUs)</a:t>
            </a:r>
          </a:p>
          <a:p>
            <a:pPr lvl="1"/>
            <a:r>
              <a:rPr lang="en-GB" sz="2000" dirty="0"/>
              <a:t>Two main players: iOS, Android,  </a:t>
            </a:r>
            <a:endParaRPr lang="x-none" sz="20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 sz="2000" dirty="0">
                <a:solidFill>
                  <a:srgbClr val="FF0000"/>
                </a:solidFill>
              </a:rPr>
              <a:t>Responsive, fast </a:t>
            </a:r>
            <a:endParaRPr lang="en-US" sz="2000" dirty="0">
              <a:solidFill>
                <a:srgbClr val="FF0000"/>
              </a:solidFill>
            </a:endParaRPr>
          </a:p>
          <a:p>
            <a:pPr marL="882650" lvl="1" indent="-342900">
              <a:spcBef>
                <a:spcPts val="640"/>
              </a:spcBef>
              <a:buClr>
                <a:schemeClr val="dk1"/>
              </a:buClr>
              <a:buSzPct val="72916"/>
            </a:pPr>
            <a:r>
              <a:rPr lang="en-US" sz="2000" dirty="0"/>
              <a:t>Users with limited attention time span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x-none" sz="2000" dirty="0">
                <a:solidFill>
                  <a:srgbClr val="FF0000"/>
                </a:solidFill>
              </a:rPr>
              <a:t>fficient</a:t>
            </a:r>
            <a:r>
              <a:rPr lang="en-US" sz="2000" dirty="0">
                <a:solidFill>
                  <a:srgbClr val="FF0000"/>
                </a:solidFill>
              </a:rPr>
              <a:t> – </a:t>
            </a:r>
            <a:r>
              <a:rPr lang="en-US" sz="2000" dirty="0"/>
              <a:t>Battery efficient</a:t>
            </a:r>
          </a:p>
          <a:p>
            <a:pPr marL="857250" lvl="1" indent="-317500">
              <a:spcBef>
                <a:spcPts val="640"/>
              </a:spcBef>
              <a:buClr>
                <a:schemeClr val="dk1"/>
              </a:buClr>
              <a:buSzPct val="72916"/>
            </a:pPr>
            <a:r>
              <a:rPr lang="x-none" sz="2000" dirty="0"/>
              <a:t>Every single CPU cycle consumes battery power.</a:t>
            </a:r>
            <a:endParaRPr lang="en-US" sz="2000" dirty="0"/>
          </a:p>
          <a:p>
            <a:pPr marL="857250" lvl="1" indent="-317500">
              <a:spcBef>
                <a:spcPts val="640"/>
              </a:spcBef>
              <a:buClr>
                <a:schemeClr val="dk1"/>
              </a:buClr>
              <a:buSzPct val="72916"/>
            </a:pPr>
            <a:r>
              <a:rPr lang="x-none" sz="2000" dirty="0"/>
              <a:t>The more time the CPU can spend sleeping the longer the battery life will be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Less Multitasking</a:t>
            </a:r>
            <a:endParaRPr lang="x-none" sz="2000" dirty="0"/>
          </a:p>
          <a:p>
            <a:pPr marL="457200" lvl="0" indent="-317500" rtl="0"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 sz="2000" dirty="0">
                <a:solidFill>
                  <a:srgbClr val="FF0000"/>
                </a:solidFill>
              </a:rPr>
              <a:t>Secure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x-none" sz="2000" dirty="0"/>
              <a:t>Lots of personal data on phones.</a:t>
            </a:r>
            <a:r>
              <a:rPr lang="en-US" sz="2000" dirty="0"/>
              <a:t> </a:t>
            </a:r>
            <a:r>
              <a:rPr lang="x-none" sz="2000" dirty="0"/>
              <a:t>Mobile is easy to lose or steal</a:t>
            </a:r>
            <a:r>
              <a:rPr lang="en-US" sz="2000" dirty="0"/>
              <a:t>.</a:t>
            </a:r>
            <a:endParaRPr lang="x-none" sz="2000" dirty="0"/>
          </a:p>
          <a:p>
            <a:pPr marL="457200" lvl="0" indent="-317500" rtl="0"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 sz="2000" dirty="0">
                <a:solidFill>
                  <a:srgbClr val="FF0000"/>
                </a:solidFill>
              </a:rPr>
              <a:t>Run with limited RAM</a:t>
            </a:r>
            <a:endParaRPr lang="en-US" sz="2000" dirty="0">
              <a:solidFill>
                <a:srgbClr val="FF0000"/>
              </a:solidFill>
            </a:endParaRPr>
          </a:p>
          <a:p>
            <a:pPr marL="857250" lvl="1" indent="-317500">
              <a:buClr>
                <a:schemeClr val="dk1"/>
              </a:buClr>
              <a:buSzPct val="72916"/>
            </a:pPr>
            <a:r>
              <a:rPr lang="en-US" sz="2000" dirty="0"/>
              <a:t>“</a:t>
            </a:r>
            <a:r>
              <a:rPr lang="x-none" sz="2000" dirty="0"/>
              <a:t>Being a Responsible Background App</a:t>
            </a:r>
            <a:r>
              <a:rPr lang="en-US" sz="2000" dirty="0"/>
              <a:t>”</a:t>
            </a:r>
            <a:endParaRPr lang="x-none" sz="2000" dirty="0"/>
          </a:p>
          <a:p>
            <a:endParaRPr lang="x-none" sz="20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78" y="2401735"/>
            <a:ext cx="742473" cy="779313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255" y="2336716"/>
            <a:ext cx="1185520" cy="8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29882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types of OS (the OS zoo)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Mainframe operating systems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mic Sans MS" charset="0"/>
              </a:rPr>
              <a:t>VM (IBM), VMS(Compaq)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3300"/>
                </a:solidFill>
                <a:latin typeface="Comic Sans MS" charset="0"/>
              </a:rPr>
              <a:t>Server operating systems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Multiprocessor operating systems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3300"/>
                </a:solidFill>
                <a:latin typeface="Comic Sans MS" charset="0"/>
              </a:rPr>
              <a:t>Personal computer operating systems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Real-time operating systems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Comic Sans MS" charset="0"/>
              </a:rPr>
              <a:t>VxWorks</a:t>
            </a:r>
            <a:endParaRPr lang="en-US" sz="1800" dirty="0">
              <a:latin typeface="Comic Sans MS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3300"/>
                </a:solidFill>
                <a:latin typeface="Comic Sans MS" charset="0"/>
              </a:rPr>
              <a:t>Embedded operating systems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Comic Sans MS" charset="0"/>
              </a:rPr>
              <a:t>VxWorks</a:t>
            </a:r>
            <a:endParaRPr lang="en-US" sz="1800" dirty="0">
              <a:latin typeface="Comic Sans MS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Smart card operating systems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Network OS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OS for smart devices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mic Sans M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4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Course material</a:t>
            </a:r>
          </a:p>
        </p:txBody>
      </p:sp>
      <p:sp>
        <p:nvSpPr>
          <p:cNvPr id="19458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Prof. </a:t>
            </a:r>
            <a:r>
              <a:rPr lang="en-US" sz="2400" dirty="0" err="1">
                <a:ea typeface="ＭＳ Ｐゴシック" charset="-128"/>
              </a:rPr>
              <a:t>Feitelson</a:t>
            </a:r>
            <a:r>
              <a:rPr lang="en-US" sz="2400" dirty="0" err="1"/>
              <a:t>’</a:t>
            </a:r>
            <a:r>
              <a:rPr lang="en-US" altLang="ja-JP" sz="2400" dirty="0" err="1">
                <a:ea typeface="ＭＳ Ｐゴシック" charset="-128"/>
              </a:rPr>
              <a:t>s</a:t>
            </a:r>
            <a:r>
              <a:rPr lang="en-US" altLang="ja-JP" sz="2400" dirty="0">
                <a:ea typeface="ＭＳ Ｐゴシック" charset="-128"/>
              </a:rPr>
              <a:t> notes.</a:t>
            </a:r>
            <a:endParaRPr lang="en-US" sz="2400" dirty="0">
              <a:ea typeface="ＭＳ Ｐゴシック" charset="-128"/>
            </a:endParaRPr>
          </a:p>
          <a:p>
            <a:pPr eaLnBrk="1" hangingPunct="1"/>
            <a:r>
              <a:rPr lang="en-US" sz="2400" b="1" dirty="0">
                <a:ea typeface="ＭＳ Ｐゴシック" charset="-128"/>
              </a:rPr>
              <a:t>Modern Operating Systems</a:t>
            </a:r>
            <a:r>
              <a:rPr lang="en-US" sz="2400" dirty="0">
                <a:ea typeface="ＭＳ Ｐゴシック" charset="-128"/>
              </a:rPr>
              <a:t>, </a:t>
            </a:r>
            <a:r>
              <a:rPr lang="en-US" sz="2400" dirty="0" err="1">
                <a:ea typeface="ＭＳ Ｐゴシック" charset="-128"/>
              </a:rPr>
              <a:t>Tanenbaum</a:t>
            </a:r>
            <a:endParaRPr lang="en-US" sz="2400" dirty="0">
              <a:ea typeface="ＭＳ Ｐゴシック" charset="-128"/>
            </a:endParaRPr>
          </a:p>
          <a:p>
            <a:pPr eaLnBrk="1" hangingPunct="1"/>
            <a:r>
              <a:rPr lang="en-US" sz="2400" b="1" dirty="0">
                <a:ea typeface="ＭＳ Ｐゴシック" charset="-128"/>
              </a:rPr>
              <a:t>Operating Systems</a:t>
            </a:r>
            <a:r>
              <a:rPr lang="en-US" sz="2400" dirty="0">
                <a:ea typeface="ＭＳ Ｐゴシック" charset="-128"/>
              </a:rPr>
              <a:t>, Stallings</a:t>
            </a:r>
          </a:p>
          <a:p>
            <a:pPr eaLnBrk="1" hangingPunct="1"/>
            <a:r>
              <a:rPr lang="en-US" sz="2400" b="1" dirty="0">
                <a:ea typeface="ＭＳ Ｐゴシック" charset="-128"/>
              </a:rPr>
              <a:t>Operating Systems Concepts</a:t>
            </a:r>
            <a:r>
              <a:rPr lang="en-US" sz="2400" dirty="0">
                <a:ea typeface="ＭＳ Ｐゴシック" charset="-128"/>
              </a:rPr>
              <a:t>, </a:t>
            </a:r>
            <a:r>
              <a:rPr lang="en-US" sz="2400" dirty="0" err="1">
                <a:ea typeface="ＭＳ Ｐゴシック" charset="-128"/>
              </a:rPr>
              <a:t>Silberschatz</a:t>
            </a:r>
            <a:r>
              <a:rPr lang="en-US" sz="2400" dirty="0">
                <a:ea typeface="ＭＳ Ｐゴシック" charset="-128"/>
              </a:rPr>
              <a:t>, Galvin, Gagne</a:t>
            </a:r>
          </a:p>
          <a:p>
            <a:pPr eaLnBrk="1" hangingPunct="1"/>
            <a:r>
              <a:rPr lang="en-US" sz="2400" b="1" dirty="0">
                <a:ea typeface="ＭＳ Ｐゴシック" charset="-128"/>
              </a:rPr>
              <a:t>The Design of the UNIX Operating System</a:t>
            </a:r>
            <a:r>
              <a:rPr lang="en-US" sz="2400" dirty="0">
                <a:ea typeface="ＭＳ Ｐゴシック" charset="-128"/>
              </a:rPr>
              <a:t>, Bach</a:t>
            </a:r>
          </a:p>
          <a:p>
            <a:pPr eaLnBrk="1" hangingPunct="1"/>
            <a:endParaRPr lang="en-US" sz="2400" dirty="0">
              <a:ea typeface="ＭＳ Ｐゴシック" charset="-128"/>
            </a:endParaRPr>
          </a:p>
          <a:p>
            <a:pPr eaLnBrk="1" hangingPunct="1"/>
            <a:r>
              <a:rPr lang="en-US" sz="2400" b="1" dirty="0">
                <a:ea typeface="ＭＳ Ｐゴシック" charset="-128"/>
              </a:rPr>
              <a:t>The lectures will cover more than what appears on the slides</a:t>
            </a:r>
            <a:r>
              <a:rPr lang="en-US" sz="2400" dirty="0">
                <a:ea typeface="ＭＳ Ｐゴシック" charset="-128"/>
              </a:rPr>
              <a:t>. 	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ea typeface="ＭＳ Ｐゴシック" charset="-128"/>
              </a:rPr>
              <a:t>Some slides are borrowed from    </a:t>
            </a:r>
          </a:p>
          <a:p>
            <a:pPr marL="0" indent="0">
              <a:buNone/>
            </a:pPr>
            <a:r>
              <a:rPr lang="en-US" sz="2400" dirty="0">
                <a:ea typeface="ＭＳ Ｐゴシック" charset="-128"/>
              </a:rPr>
              <a:t>	</a:t>
            </a:r>
            <a:r>
              <a:rPr lang="en-US" sz="2400" dirty="0" err="1"/>
              <a:t>Anat</a:t>
            </a:r>
            <a:r>
              <a:rPr lang="en-US" sz="2400" dirty="0"/>
              <a:t> </a:t>
            </a:r>
            <a:r>
              <a:rPr lang="en-US" sz="2400" dirty="0" err="1"/>
              <a:t>Bremler</a:t>
            </a:r>
            <a:r>
              <a:rPr lang="en-US" sz="2400" dirty="0"/>
              <a:t>-Barr, Danny </a:t>
            </a:r>
            <a:r>
              <a:rPr lang="en-US" sz="2400" dirty="0" err="1"/>
              <a:t>Hendler</a:t>
            </a:r>
            <a:r>
              <a:rPr lang="en-US" sz="2400" dirty="0"/>
              <a:t>, </a:t>
            </a:r>
            <a:r>
              <a:rPr lang="en-US" sz="2400" dirty="0" err="1"/>
              <a:t>Idit</a:t>
            </a:r>
            <a:r>
              <a:rPr lang="en-US" sz="2400" dirty="0"/>
              <a:t> </a:t>
            </a:r>
            <a:r>
              <a:rPr lang="en-US" sz="2400" dirty="0" err="1">
                <a:ea typeface="ＭＳ Ｐゴシック" charset="-128"/>
              </a:rPr>
              <a:t>Keidar</a:t>
            </a:r>
            <a:r>
              <a:rPr lang="en-US" sz="2400" dirty="0">
                <a:ea typeface="ＭＳ Ｐゴシック" charset="-128"/>
              </a:rPr>
              <a:t>, 	</a:t>
            </a:r>
            <a:r>
              <a:rPr lang="en-US" sz="2400" dirty="0" err="1">
                <a:ea typeface="ＭＳ Ｐゴシック" charset="-128"/>
              </a:rPr>
              <a:t>Tanenbaum</a:t>
            </a:r>
            <a:r>
              <a:rPr lang="en-US" sz="2400" dirty="0">
                <a:ea typeface="ＭＳ Ｐゴシック" charset="-128"/>
              </a:rPr>
              <a:t> and </a:t>
            </a:r>
            <a:r>
              <a:rPr lang="en-US" sz="2400" dirty="0" err="1">
                <a:ea typeface="ＭＳ Ｐゴシック" charset="-128"/>
              </a:rPr>
              <a:t>Silberschatz</a:t>
            </a:r>
            <a:r>
              <a:rPr lang="en-US" sz="2400" dirty="0">
                <a:ea typeface="ＭＳ Ｐゴシック" charset="-128"/>
              </a:rPr>
              <a:t> et. al. </a:t>
            </a:r>
          </a:p>
        </p:txBody>
      </p:sp>
      <p:sp>
        <p:nvSpPr>
          <p:cNvPr id="19460" name="מציין מיקום של מספר שקופית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A3E9D8B-93D7-4346-9534-E32778522D78}" type="slidenum">
              <a:rPr lang="en-US" sz="1200">
                <a:solidFill>
                  <a:srgbClr val="045C75"/>
                </a:solidFill>
              </a:rPr>
              <a:pPr/>
              <a:t>3</a:t>
            </a:fld>
            <a:endParaRPr 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מנהלות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Final Exam (65%)</a:t>
            </a:r>
          </a:p>
          <a:p>
            <a:r>
              <a:rPr lang="en-US" sz="2800" dirty="0"/>
              <a:t>Up to 5 Exercises (35%)</a:t>
            </a:r>
          </a:p>
          <a:p>
            <a:pPr lvl="1"/>
            <a:r>
              <a:rPr lang="en-US" sz="2400" dirty="0"/>
              <a:t>Should be written in C++</a:t>
            </a:r>
          </a:p>
          <a:p>
            <a:pPr lvl="1"/>
            <a:r>
              <a:rPr lang="en-US" sz="2400" dirty="0"/>
              <a:t>Will involve also theoretical questions on the material</a:t>
            </a:r>
          </a:p>
          <a:p>
            <a:pPr lvl="1"/>
            <a:r>
              <a:rPr lang="en-US" sz="2400" dirty="0"/>
              <a:t>Zero tolerance to cheating!!!</a:t>
            </a:r>
          </a:p>
          <a:p>
            <a:r>
              <a:rPr lang="en-US" sz="2800" dirty="0"/>
              <a:t>Pop-up questions in the beginning of the lectures</a:t>
            </a:r>
            <a:endParaRPr lang="he-IL" sz="2800" dirty="0"/>
          </a:p>
          <a:p>
            <a:pPr lvl="1"/>
            <a:r>
              <a:rPr lang="en-US" sz="2400" dirty="0"/>
              <a:t>You must be present in the entire class in order to answer</a:t>
            </a:r>
          </a:p>
          <a:p>
            <a:r>
              <a:rPr lang="en-US" sz="2800" dirty="0"/>
              <a:t>Grade will be calculated by the formulas in the course’s website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7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691467" cy="4525963"/>
          </a:xfrm>
        </p:spPr>
        <p:txBody>
          <a:bodyPr/>
          <a:lstStyle/>
          <a:p>
            <a:r>
              <a:rPr lang="en-US" dirty="0"/>
              <a:t>But first, what is a </a:t>
            </a:r>
            <a:r>
              <a:rPr lang="en-US" b="1" dirty="0"/>
              <a:t>Computer System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Applications (software programs)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5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32" y="4957395"/>
            <a:ext cx="3340073" cy="165036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9629" y="6229047"/>
            <a:ext cx="33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	     Storage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7523" y="2273905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3384" y="2273905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9245" y="2273905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95105" y="2273905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4779" y="2910113"/>
            <a:ext cx="3331031" cy="17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pic>
        <p:nvPicPr>
          <p:cNvPr id="16" name="Picture 15" descr="Application-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7" y="2957287"/>
            <a:ext cx="2255761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4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240030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program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that provides an 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environment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within which other programs can do useful work</a:t>
            </a:r>
            <a:endParaRPr lang="he-IL" dirty="0">
              <a:ea typeface="+mn-ea"/>
              <a:cs typeface="+mn-cs"/>
            </a:endParaRP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Intermediary between the hardware and users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No useful work on its on!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Reacts to events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(reactive program)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Always there to help (resident program) </a:t>
            </a:r>
          </a:p>
          <a:p>
            <a:pPr marL="393192" lvl="1" indent="0" fontAlgn="auto">
              <a:spcAft>
                <a:spcPts val="0"/>
              </a:spcAft>
              <a:buNone/>
              <a:defRPr/>
            </a:pPr>
            <a:br>
              <a:rPr lang="en-US" dirty="0">
                <a:ea typeface="+mn-ea"/>
                <a:cs typeface="+mn-cs"/>
              </a:rPr>
            </a:br>
            <a:endParaRPr lang="en-US" dirty="0">
              <a:ea typeface="+mn-ea"/>
              <a:cs typeface="+mn-cs"/>
            </a:endParaRPr>
          </a:p>
          <a:p>
            <a:pPr marL="240030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Make the computer system convenient and safe to use</a:t>
            </a:r>
          </a:p>
          <a:p>
            <a:pPr marL="240030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Use the computer hardware in an efficient manner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4" name="מציין מיקום של מספר שקופית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68445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DDA93D84-C8D4-499F-8513-ACA94D54DC74}" type="slidenum">
              <a:rPr lang="en-US" sz="1200">
                <a:solidFill>
                  <a:srgbClr val="045C75"/>
                </a:solidFill>
              </a:rPr>
              <a:pPr/>
              <a:t>6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6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31627" y="4534055"/>
            <a:ext cx="3350373" cy="1650361"/>
            <a:chOff x="5031627" y="4655007"/>
            <a:chExt cx="3350373" cy="1650361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31618" y="1971517"/>
            <a:ext cx="3338287" cy="2390535"/>
            <a:chOff x="5031618" y="1971517"/>
            <a:chExt cx="3338287" cy="2390535"/>
          </a:xfrm>
        </p:grpSpPr>
        <p:sp>
          <p:nvSpPr>
            <p:cNvPr id="11" name="TextBox 10"/>
            <p:cNvSpPr txBox="1"/>
            <p:nvPr/>
          </p:nvSpPr>
          <p:spPr>
            <a:xfrm>
              <a:off x="5031618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7479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3340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9200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8874" y="2607725"/>
              <a:ext cx="3331031" cy="17543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Applications</a:t>
              </a:r>
            </a:p>
          </p:txBody>
        </p:sp>
        <p:pic>
          <p:nvPicPr>
            <p:cNvPr id="16" name="Picture 15" descr="Application-software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092" y="2654899"/>
              <a:ext cx="2255761" cy="1353456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031619" y="4003521"/>
            <a:ext cx="3350381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2.5E-6 -0.0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3.05556E-6 0.0916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Actually, it is </a:t>
            </a:r>
            <a:r>
              <a:rPr lang="en-US" b="1" dirty="0">
                <a:solidFill>
                  <a:srgbClr val="FF0000"/>
                </a:solidFill>
                <a:ea typeface="+mj-ea"/>
                <a:cs typeface="+mj-cs"/>
              </a:rPr>
              <a:t>way</a:t>
            </a:r>
            <a:r>
              <a:rPr lang="en-US" dirty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>
                <a:ea typeface="+mj-ea"/>
                <a:cs typeface="+mj-cs"/>
              </a:rPr>
              <a:t>more complicated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Sometimes more than one OS is running on the same hardware</a:t>
            </a:r>
          </a:p>
          <a:p>
            <a:pPr marL="674370" lvl="1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Virtualization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>
              <a:ea typeface="+mn-ea"/>
              <a:cs typeface="+mn-cs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Sometimes the OS is running on more than one CPU</a:t>
            </a:r>
          </a:p>
          <a:p>
            <a:pPr marL="674370" lvl="1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Multi-core architectures</a:t>
            </a:r>
          </a:p>
        </p:txBody>
      </p:sp>
      <p:sp>
        <p:nvSpPr>
          <p:cNvPr id="20484" name="מציין מיקום של מספר שקופית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68445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DDA93D84-C8D4-499F-8513-ACA94D54DC74}" type="slidenum">
              <a:rPr lang="en-US" sz="1200">
                <a:solidFill>
                  <a:srgbClr val="045C75"/>
                </a:solidFill>
              </a:rPr>
              <a:pPr/>
              <a:t>7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7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31627" y="5078330"/>
            <a:ext cx="3350373" cy="1650361"/>
            <a:chOff x="5031627" y="4655007"/>
            <a:chExt cx="3350373" cy="1650361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31618" y="1475622"/>
            <a:ext cx="3338287" cy="2390535"/>
            <a:chOff x="5031618" y="1971517"/>
            <a:chExt cx="3338287" cy="2390535"/>
          </a:xfrm>
        </p:grpSpPr>
        <p:sp>
          <p:nvSpPr>
            <p:cNvPr id="11" name="TextBox 10"/>
            <p:cNvSpPr txBox="1"/>
            <p:nvPr/>
          </p:nvSpPr>
          <p:spPr>
            <a:xfrm>
              <a:off x="5031618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7479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3340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9200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8874" y="2607725"/>
              <a:ext cx="3331031" cy="17543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Applications</a:t>
              </a:r>
            </a:p>
          </p:txBody>
        </p:sp>
        <p:pic>
          <p:nvPicPr>
            <p:cNvPr id="16" name="Picture 15" descr="Application-software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092" y="2654899"/>
              <a:ext cx="2255761" cy="1353456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031619" y="4003521"/>
            <a:ext cx="3350381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1693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z_q_cylind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05" y="3485275"/>
            <a:ext cx="2541588" cy="270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6667" y="1620762"/>
            <a:ext cx="4402666" cy="4717143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Life without an 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Put your program in the first disk block</a:t>
            </a:r>
          </a:p>
          <a:p>
            <a:r>
              <a:rPr lang="en-US" sz="2400" dirty="0"/>
              <a:t>Need help with the mouse, monitors, file systems</a:t>
            </a:r>
          </a:p>
          <a:p>
            <a:r>
              <a:rPr lang="en-US" sz="2400" dirty="0"/>
              <a:t>No abstractions!</a:t>
            </a:r>
          </a:p>
          <a:p>
            <a:r>
              <a:rPr lang="en-US" sz="2400" dirty="0"/>
              <a:t>Your program is not portable</a:t>
            </a:r>
          </a:p>
          <a:p>
            <a:r>
              <a:rPr lang="en-US" sz="2400" dirty="0"/>
              <a:t>Your program controls the hardware without any limitations </a:t>
            </a:r>
          </a:p>
          <a:p>
            <a:r>
              <a:rPr lang="en-US" sz="2400" dirty="0"/>
              <a:t>Only one program is running…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Instead of:</a:t>
            </a:r>
          </a:p>
          <a:p>
            <a:pPr marL="0" indent="0">
              <a:buNone/>
            </a:pPr>
            <a:r>
              <a:rPr kumimoji="1" lang="en-US" sz="2000" dirty="0">
                <a:solidFill>
                  <a:srgbClr val="FF0000"/>
                </a:solidFill>
                <a:latin typeface="Comic Sans MS" charset="0"/>
                <a:cs typeface="Arial" charset="0"/>
              </a:rPr>
              <a:t>return-code = read(</a:t>
            </a:r>
            <a:r>
              <a:rPr kumimoji="1" lang="en-US" sz="2000" dirty="0" err="1">
                <a:solidFill>
                  <a:srgbClr val="FF0000"/>
                </a:solidFill>
                <a:latin typeface="Comic Sans MS" charset="0"/>
                <a:cs typeface="Arial" charset="0"/>
              </a:rPr>
              <a:t>fd</a:t>
            </a:r>
            <a:r>
              <a:rPr kumimoji="1" lang="en-US" sz="2000" dirty="0">
                <a:solidFill>
                  <a:srgbClr val="FF0000"/>
                </a:solidFill>
                <a:latin typeface="Comic Sans MS" charset="0"/>
                <a:cs typeface="Arial" charset="0"/>
              </a:rPr>
              <a:t>, </a:t>
            </a:r>
            <a:r>
              <a:rPr kumimoji="1" lang="en-US" sz="2000" dirty="0" err="1">
                <a:solidFill>
                  <a:srgbClr val="FF0000"/>
                </a:solidFill>
                <a:latin typeface="Comic Sans MS" charset="0"/>
                <a:cs typeface="Arial" charset="0"/>
              </a:rPr>
              <a:t>buf</a:t>
            </a:r>
            <a:r>
              <a:rPr kumimoji="1" lang="en-US" sz="2000" dirty="0">
                <a:solidFill>
                  <a:srgbClr val="FF0000"/>
                </a:solidFill>
                <a:latin typeface="Comic Sans MS" charset="0"/>
                <a:cs typeface="Arial" charset="0"/>
              </a:rPr>
              <a:t>, </a:t>
            </a:r>
            <a:r>
              <a:rPr kumimoji="1" lang="en-US" sz="2000" dirty="0" err="1">
                <a:solidFill>
                  <a:srgbClr val="FF0000"/>
                </a:solidFill>
                <a:latin typeface="Comic Sans MS" charset="0"/>
                <a:cs typeface="Arial" charset="0"/>
              </a:rPr>
              <a:t>nbytes</a:t>
            </a:r>
            <a:r>
              <a:rPr kumimoji="1" lang="en-US" sz="2000" dirty="0">
                <a:solidFill>
                  <a:srgbClr val="FF0000"/>
                </a:solidFill>
                <a:latin typeface="Comic Sans MS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One should take care of: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  <a:latin typeface="Comic Sans MS" charset="0"/>
                <a:cs typeface="Arial" charset="0"/>
              </a:rPr>
              <a:t>…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  <a:latin typeface="Comic Sans MS" charset="0"/>
                <a:cs typeface="Arial" charset="0"/>
              </a:rPr>
              <a:t>Read linear sector 17,403 from disk 2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mic Sans MS" charset="0"/>
                <a:cs typeface="Arial" charset="0"/>
              </a:rPr>
              <a:t>Convert linear sector number to: cylinder, section, head </a:t>
            </a:r>
            <a:br>
              <a:rPr lang="en-US" sz="1800" dirty="0">
                <a:solidFill>
                  <a:srgbClr val="FF0000"/>
                </a:solidFill>
                <a:latin typeface="Comic Sans MS" charset="0"/>
                <a:cs typeface="Arial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charset="0"/>
                <a:cs typeface="Arial" charset="0"/>
              </a:rPr>
              <a:t>(may be complicated – outer cylinders have more sectors, bad sectors remapped, etc.)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mic Sans MS" charset="0"/>
                <a:cs typeface="Arial" charset="0"/>
              </a:rPr>
              <a:t>Move disk arm to requested cylinder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mic Sans MS" charset="0"/>
                <a:cs typeface="Arial" charset="0"/>
              </a:rPr>
              <a:t>Wait for proper sector to appear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  <a:latin typeface="Comic Sans MS" charset="0"/>
                <a:cs typeface="Arial" charset="0"/>
              </a:rPr>
              <a:t>…</a:t>
            </a:r>
          </a:p>
          <a:p>
            <a:pPr marL="0" indent="0">
              <a:buNone/>
            </a:pPr>
            <a:endParaRPr kumimoji="1" lang="en-US" sz="2000" dirty="0">
              <a:solidFill>
                <a:srgbClr val="FF0000"/>
              </a:solidFill>
              <a:latin typeface="Comic Sans MS" charset="0"/>
              <a:cs typeface="Arial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8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9" name="Picture 6" descr="z_q_cylind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66" y="3497370"/>
            <a:ext cx="2541588" cy="270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1624243" y="2222402"/>
            <a:ext cx="2967603" cy="1636273"/>
          </a:xfrm>
          <a:prstGeom prst="cloudCallout">
            <a:avLst>
              <a:gd name="adj1" fmla="val 89371"/>
              <a:gd name="adj2" fmla="val 1341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provides </a:t>
            </a:r>
            <a:r>
              <a:rPr lang="en-US" sz="2400" b="1" dirty="0"/>
              <a:t>abstraction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0BCEB-C090-2D46-AD5E-4C207CC7CD6A}"/>
              </a:ext>
            </a:extLst>
          </p:cNvPr>
          <p:cNvSpPr/>
          <p:nvPr/>
        </p:nvSpPr>
        <p:spPr>
          <a:xfrm>
            <a:off x="4386805" y="1295400"/>
            <a:ext cx="4757195" cy="556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stroll down memory lane…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b="1" dirty="0"/>
              <a:t>First generation (1945-1955)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vacuum tubes, plug boards </a:t>
            </a:r>
            <a:r>
              <a:rPr lang="mr-IN" sz="1900" dirty="0"/>
              <a:t>–</a:t>
            </a:r>
            <a:r>
              <a:rPr lang="en-US" sz="1900" dirty="0"/>
              <a:t> no operating system</a:t>
            </a:r>
          </a:p>
          <a:p>
            <a:pPr>
              <a:lnSpc>
                <a:spcPct val="80000"/>
              </a:lnSpc>
            </a:pPr>
            <a:r>
              <a:rPr lang="en-US" sz="2200" b="1" dirty="0"/>
              <a:t>Second generation (1955-1965)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transistors, batch systems – multiple programs on disk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GMOS for mainframes</a:t>
            </a:r>
          </a:p>
          <a:p>
            <a:pPr>
              <a:lnSpc>
                <a:spcPct val="80000"/>
              </a:lnSpc>
            </a:pPr>
            <a:r>
              <a:rPr lang="en-US" sz="2200" b="1" dirty="0"/>
              <a:t>Third generation  (1965–1980)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Minicomputers (usage of Integrated Circuits)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multiprogramming/timesharing -</a:t>
            </a:r>
            <a:r>
              <a:rPr lang="en-US" sz="1900" i="1" dirty="0"/>
              <a:t>user interaction (time-sharing)</a:t>
            </a: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2200" b="1" dirty="0"/>
              <a:t>Fourth generation (1980–present)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personal computers – </a:t>
            </a:r>
            <a:r>
              <a:rPr lang="en-US" sz="1900" i="1" dirty="0"/>
              <a:t>graphic user-interface</a:t>
            </a:r>
            <a:endParaRPr lang="en-US" sz="1900" dirty="0"/>
          </a:p>
          <a:p>
            <a:pPr lvl="1">
              <a:lnSpc>
                <a:spcPct val="80000"/>
              </a:lnSpc>
            </a:pPr>
            <a:r>
              <a:rPr lang="en-US" sz="1900" dirty="0"/>
              <a:t>Networks – </a:t>
            </a:r>
            <a:r>
              <a:rPr lang="en-US" sz="1900" i="1" dirty="0"/>
              <a:t>file &amp; computing services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Web-computing, </a:t>
            </a:r>
            <a:r>
              <a:rPr lang="en-US" sz="1900" i="1" dirty="0"/>
              <a:t>Handheld devices , Cellular phones</a:t>
            </a:r>
          </a:p>
          <a:p>
            <a:pPr>
              <a:lnSpc>
                <a:spcPct val="80000"/>
              </a:lnSpc>
            </a:pPr>
            <a:r>
              <a:rPr lang="en-US" sz="2200" b="1" dirty="0"/>
              <a:t>Fifth Generation (Present)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Multiprocessor, Multicore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Virtualization,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54161"/>
      </p:ext>
    </p:extLst>
  </p:cSld>
  <p:clrMapOvr>
    <a:masterClrMapping/>
  </p:clrMapOvr>
</p:sld>
</file>

<file path=ppt/theme/theme1.xml><?xml version="1.0" encoding="utf-8"?>
<a:theme xmlns:a="http://schemas.openxmlformats.org/drawingml/2006/main" name="HUJI_BLUE">
  <a:themeElements>
    <a:clrScheme name="Custom 1">
      <a:dk1>
        <a:sysClr val="windowText" lastClr="000000"/>
      </a:dk1>
      <a:lt1>
        <a:sysClr val="window" lastClr="FFFFFF"/>
      </a:lt1>
      <a:dk2>
        <a:srgbClr val="0B5394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HUJI_BLUE.thmx</Template>
  <TotalTime>49445</TotalTime>
  <Words>1604</Words>
  <Application>Microsoft Macintosh PowerPoint</Application>
  <PresentationFormat>On-screen Show (4:3)</PresentationFormat>
  <Paragraphs>425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9" baseType="lpstr">
      <vt:lpstr>굴림</vt:lpstr>
      <vt:lpstr>맑은 고딕</vt:lpstr>
      <vt:lpstr>ＭＳ Ｐゴシック</vt:lpstr>
      <vt:lpstr>Arial</vt:lpstr>
      <vt:lpstr>Arial Narrow</vt:lpstr>
      <vt:lpstr>Calibri</vt:lpstr>
      <vt:lpstr>Comic Sans MS</vt:lpstr>
      <vt:lpstr>Helvetica</vt:lpstr>
      <vt:lpstr>Monotype Sorts</vt:lpstr>
      <vt:lpstr>Symbol</vt:lpstr>
      <vt:lpstr>Tahoma</vt:lpstr>
      <vt:lpstr>Times</vt:lpstr>
      <vt:lpstr>Times New Roman</vt:lpstr>
      <vt:lpstr>Trebuchet MS</vt:lpstr>
      <vt:lpstr>Verdana</vt:lpstr>
      <vt:lpstr>Wingdings</vt:lpstr>
      <vt:lpstr>Wingdings 2</vt:lpstr>
      <vt:lpstr>Zapf Dingbats</vt:lpstr>
      <vt:lpstr>HUJI_BLUE</vt:lpstr>
      <vt:lpstr>2_wons</vt:lpstr>
      <vt:lpstr>3_wons</vt:lpstr>
      <vt:lpstr>Operating Systems</vt:lpstr>
      <vt:lpstr>OS Course Objectives</vt:lpstr>
      <vt:lpstr>Course material</vt:lpstr>
      <vt:lpstr>מנהלות</vt:lpstr>
      <vt:lpstr>What is an Operating System?</vt:lpstr>
      <vt:lpstr>What is an Operating System?</vt:lpstr>
      <vt:lpstr>Actually, it is way more complicated</vt:lpstr>
      <vt:lpstr>Life without an OS </vt:lpstr>
      <vt:lpstr>A stroll down memory lane…</vt:lpstr>
      <vt:lpstr>Second generation 1955-1965</vt:lpstr>
      <vt:lpstr>Spooling: Simultaneous Peripheral Operation On-Line</vt:lpstr>
      <vt:lpstr>Important Terms</vt:lpstr>
      <vt:lpstr>Third generation  1965–1980: Multiprogramming/Time sharing</vt:lpstr>
      <vt:lpstr>Multi-programming/Time-sharing</vt:lpstr>
      <vt:lpstr>Single Process Architecture  (von-Neumann Architecture)</vt:lpstr>
      <vt:lpstr>Multiprogramming/Time Sharing: Pictorial Flow</vt:lpstr>
      <vt:lpstr>Main Components of today’s OS</vt:lpstr>
      <vt:lpstr>Today</vt:lpstr>
      <vt:lpstr>Multi-core</vt:lpstr>
      <vt:lpstr>Virtualization (one example)</vt:lpstr>
      <vt:lpstr>Other Virtualization Flavors</vt:lpstr>
      <vt:lpstr>Virtualization: Some Features </vt:lpstr>
      <vt:lpstr>The Cloud</vt:lpstr>
      <vt:lpstr>The Cloud</vt:lpstr>
      <vt:lpstr>Mobile Computing</vt:lpstr>
      <vt:lpstr>What’s the difference?</vt:lpstr>
      <vt:lpstr>Some Requirements for successful Mobile OS</vt:lpstr>
      <vt:lpstr>More types of OS (the OS zoo)</vt:lpstr>
    </vt:vector>
  </TitlesOfParts>
  <Manager/>
  <Company>HUJI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Lect1</dc:title>
  <dc:subject/>
  <dc:creator>DD</dc:creator>
  <cp:keywords/>
  <dc:description/>
  <cp:lastModifiedBy>Microsoft Office User</cp:lastModifiedBy>
  <cp:revision>313</cp:revision>
  <cp:lastPrinted>2018-03-18T10:40:39Z</cp:lastPrinted>
  <dcterms:created xsi:type="dcterms:W3CDTF">2011-01-13T23:43:38Z</dcterms:created>
  <dcterms:modified xsi:type="dcterms:W3CDTF">2019-03-10T18:00:25Z</dcterms:modified>
  <cp:category/>
</cp:coreProperties>
</file>