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34"/>
  </p:notesMasterIdLst>
  <p:handoutMasterIdLst>
    <p:handoutMasterId r:id="rId35"/>
  </p:handoutMasterIdLst>
  <p:sldIdLst>
    <p:sldId id="492" r:id="rId4"/>
    <p:sldId id="709" r:id="rId5"/>
    <p:sldId id="588" r:id="rId6"/>
    <p:sldId id="590" r:id="rId7"/>
    <p:sldId id="589" r:id="rId8"/>
    <p:sldId id="591" r:id="rId9"/>
    <p:sldId id="610" r:id="rId10"/>
    <p:sldId id="593" r:id="rId11"/>
    <p:sldId id="596" r:id="rId12"/>
    <p:sldId id="597" r:id="rId13"/>
    <p:sldId id="654" r:id="rId14"/>
    <p:sldId id="652" r:id="rId15"/>
    <p:sldId id="602" r:id="rId16"/>
    <p:sldId id="601" r:id="rId17"/>
    <p:sldId id="600" r:id="rId18"/>
    <p:sldId id="599" r:id="rId19"/>
    <p:sldId id="583" r:id="rId20"/>
    <p:sldId id="604" r:id="rId21"/>
    <p:sldId id="608" r:id="rId22"/>
    <p:sldId id="606" r:id="rId23"/>
    <p:sldId id="580" r:id="rId24"/>
    <p:sldId id="584" r:id="rId25"/>
    <p:sldId id="609" r:id="rId26"/>
    <p:sldId id="710" r:id="rId27"/>
    <p:sldId id="711" r:id="rId28"/>
    <p:sldId id="613" r:id="rId29"/>
    <p:sldId id="615" r:id="rId30"/>
    <p:sldId id="614" r:id="rId31"/>
    <p:sldId id="644" r:id="rId32"/>
    <p:sldId id="616" r:id="rId3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54" autoAdjust="0"/>
    <p:restoredTop sz="86331" autoAdjust="0"/>
  </p:normalViewPr>
  <p:slideViewPr>
    <p:cSldViewPr snapToGrid="0">
      <p:cViewPr varScale="1">
        <p:scale>
          <a:sx n="81" d="100"/>
          <a:sy n="81" d="100"/>
        </p:scale>
        <p:origin x="472" y="1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20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9DD7DCF-D4BA-3B45-97F9-8281575E537C}" type="slidenum">
              <a:rPr lang="he-IL" sz="1200"/>
              <a:pPr/>
              <a:t>4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F9B87CC-F5CB-5144-84EC-4DF43547CB46}" type="slidenum">
              <a:rPr lang="he-IL" sz="1200"/>
              <a:pPr/>
              <a:t>15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390525"/>
            <a:ext cx="5019675" cy="3765550"/>
          </a:xfrm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4417405"/>
            <a:ext cx="5964238" cy="4180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1E07E2-7823-8E46-BF39-A4A43BA899E7}" type="slidenum">
              <a:rPr lang="he-IL" sz="1200"/>
              <a:pPr/>
              <a:t>16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390525"/>
            <a:ext cx="5019675" cy="3765550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4417405"/>
            <a:ext cx="5964238" cy="4180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72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30246" indent="-280864" defTabSz="92372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3455" indent="-224691" defTabSz="92372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2837" indent="-224691" defTabSz="92372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22218" indent="-224691" defTabSz="92372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71600" indent="-224691" defTabSz="9237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20982" indent="-224691" defTabSz="9237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70364" indent="-224691" defTabSz="9237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9746" indent="-224691" defTabSz="9237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F549001-4271-8441-9A13-29B1E7AE2330}" type="slidenum">
              <a:rPr lang="en-US">
                <a:latin typeface="Helvetica" charset="0"/>
              </a:rPr>
              <a:pPr/>
              <a:t>20</a:t>
            </a:fld>
            <a:endParaRPr lang="en-US">
              <a:latin typeface="Helvetic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204EBEF-8D6B-F64C-9D5C-4B05532A49CE}" type="slidenum">
              <a:rPr lang="he-IL" sz="1200"/>
              <a:pPr/>
              <a:t>21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390525"/>
            <a:ext cx="5019675" cy="3765550"/>
          </a:xfrm>
          <a:solidFill>
            <a:srgbClr val="FFFFFF"/>
          </a:solidFill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4417405"/>
            <a:ext cx="5964238" cy="4180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sz="2000" dirty="0">
                <a:latin typeface="Times New Roman" pitchFamily="18" charset="0"/>
              </a:rPr>
              <a:t>To omit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modular and micro is whether they run in the same address space. Hybrid also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39108D-38CE-D74D-90EB-43625E493877}" type="slidenum">
              <a:rPr lang="he-IL" sz="1200"/>
              <a:pPr/>
              <a:t>5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794573E-DED8-B142-867A-FD1298E05F3D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>
                <a:ea typeface="MS PGothic" charset="0"/>
              </a:rPr>
              <a:t>לקחת דוגמה</a:t>
            </a:r>
            <a:r>
              <a:rPr lang="he-IL" baseline="0" dirty="0">
                <a:ea typeface="MS PGothic" charset="0"/>
              </a:rPr>
              <a:t> ב-</a:t>
            </a:r>
            <a:r>
              <a:rPr lang="en-US" baseline="0" dirty="0">
                <a:ea typeface="MS PGothic" charset="0"/>
              </a:rPr>
              <a:t>JAVA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, cat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printf</a:t>
            </a:r>
            <a:r>
              <a:rPr lang="en-US" dirty="0"/>
              <a:t> API: </a:t>
            </a:r>
            <a:r>
              <a:rPr lang="en-US" dirty="0" err="1"/>
              <a:t>vprintf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baseline="0" dirty="0"/>
              <a:t> </a:t>
            </a:r>
            <a:r>
              <a:rPr lang="en-US" baseline="0" dirty="0" err="1"/>
              <a:t>vfprintf</a:t>
            </a:r>
            <a:r>
              <a:rPr lang="en-US" baseline="0" dirty="0"/>
              <a:t>() </a:t>
            </a:r>
            <a:r>
              <a:rPr lang="en-US" baseline="0" dirty="0">
                <a:sym typeface="Wingdings"/>
              </a:rPr>
              <a:t></a:t>
            </a:r>
            <a:r>
              <a:rPr lang="en-US" baseline="0" dirty="0"/>
              <a:t> _</a:t>
            </a:r>
            <a:r>
              <a:rPr lang="en-US" baseline="0" dirty="0" err="1"/>
              <a:t>IO_padn</a:t>
            </a:r>
            <a:r>
              <a:rPr lang="en-US" baseline="0" dirty="0"/>
              <a:t>() </a:t>
            </a:r>
            <a:r>
              <a:rPr lang="en-US" baseline="0" dirty="0">
                <a:sym typeface="Wingdings"/>
              </a:rPr>
              <a:t></a:t>
            </a:r>
            <a:r>
              <a:rPr lang="en-US" baseline="0" dirty="0"/>
              <a:t> write()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DCC50EF-2511-9F4A-B31D-5FA3E2E0FC70}" type="slidenum">
              <a:rPr lang="he-IL" sz="1200"/>
              <a:pPr/>
              <a:t>13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390525"/>
            <a:ext cx="5019675" cy="3765550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4417405"/>
            <a:ext cx="5964238" cy="4180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E13280-1A05-854A-A48C-5174CC1633E8}" type="slidenum">
              <a:rPr lang="he-IL" sz="1200"/>
              <a:pPr/>
              <a:t>14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390525"/>
            <a:ext cx="5019675" cy="3765550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4417405"/>
            <a:ext cx="5964238" cy="4180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04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3/25/20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3/25/20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  <p:sldLayoutId id="2147484012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Hay 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Programs (or System Utilities)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Modern OS comes along with system programs </a:t>
            </a:r>
            <a:endParaRPr lang="en-US" sz="2400" dirty="0"/>
          </a:p>
          <a:p>
            <a:pPr lvl="1"/>
            <a:r>
              <a:rPr lang="en-US" sz="2400" dirty="0"/>
              <a:t>Often an interface to a system call </a:t>
            </a:r>
          </a:p>
          <a:p>
            <a:pPr lvl="1"/>
            <a:r>
              <a:rPr lang="en-US" sz="2400" dirty="0"/>
              <a:t>Sometimes more complex  </a:t>
            </a:r>
          </a:p>
          <a:p>
            <a:pPr lvl="1"/>
            <a:r>
              <a:rPr lang="en-US" sz="2400" dirty="0"/>
              <a:t>Designed to provide service to other software</a:t>
            </a:r>
          </a:p>
          <a:p>
            <a:r>
              <a:rPr lang="en-US" sz="2800" dirty="0"/>
              <a:t>Not to be confused with application programs</a:t>
            </a:r>
          </a:p>
          <a:p>
            <a:pPr lvl="1"/>
            <a:r>
              <a:rPr lang="en-US" sz="2400" dirty="0"/>
              <a:t>Sometimes also provided by the OS, but are not considered part of the OS </a:t>
            </a:r>
          </a:p>
          <a:p>
            <a:pPr lvl="1"/>
            <a:r>
              <a:rPr lang="en-US" sz="2400" dirty="0"/>
              <a:t>Run by users. Uses system programs to complete their operation</a:t>
            </a:r>
          </a:p>
          <a:p>
            <a:pPr lvl="1"/>
            <a:r>
              <a:rPr lang="en-US" sz="2400" dirty="0"/>
              <a:t>Example: Web browser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echo </a:t>
            </a:r>
            <a:r>
              <a:rPr lang="en-US" dirty="0"/>
              <a:t>system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echo: write argument to the standard output</a:t>
            </a:r>
          </a:p>
          <a:p>
            <a:r>
              <a:rPr lang="en-US" sz="2800" dirty="0"/>
              <a:t>Linux implementation: 274 lines in c</a:t>
            </a:r>
          </a:p>
          <a:p>
            <a:pPr lvl="1"/>
            <a:r>
              <a:rPr lang="en-US" sz="2400" dirty="0"/>
              <a:t>Uses </a:t>
            </a:r>
            <a:r>
              <a:rPr lang="en-US" sz="2400" dirty="0" err="1"/>
              <a:t>fputs</a:t>
            </a:r>
            <a:r>
              <a:rPr lang="en-US" sz="2400" dirty="0"/>
              <a:t>, </a:t>
            </a:r>
            <a:r>
              <a:rPr lang="en-US" sz="2400" dirty="0" err="1"/>
              <a:t>putchar</a:t>
            </a:r>
            <a:r>
              <a:rPr lang="en-US" sz="2400" dirty="0"/>
              <a:t> (multiple times)</a:t>
            </a:r>
          </a:p>
          <a:p>
            <a:pPr lvl="1"/>
            <a:r>
              <a:rPr lang="en-US" sz="2400" dirty="0"/>
              <a:t>… which in turn uses </a:t>
            </a:r>
            <a:r>
              <a:rPr lang="en-US" sz="2400" dirty="0" err="1"/>
              <a:t>fwrite_unlocked</a:t>
            </a:r>
            <a:endParaRPr lang="en-US" sz="2400" dirty="0"/>
          </a:p>
          <a:p>
            <a:pPr lvl="1"/>
            <a:r>
              <a:rPr lang="en-US" sz="2400" dirty="0"/>
              <a:t>… which in turn uses </a:t>
            </a:r>
            <a:r>
              <a:rPr lang="en-US" sz="2400" dirty="0">
                <a:solidFill>
                  <a:srgbClr val="FF0000"/>
                </a:solidFill>
              </a:rPr>
              <a:t>write</a:t>
            </a:r>
            <a:r>
              <a:rPr lang="en-US" sz="2400" dirty="0"/>
              <a:t> – system call 0x80, which only understands bytes</a:t>
            </a:r>
          </a:p>
          <a:p>
            <a:r>
              <a:rPr lang="en-US" sz="2800" dirty="0"/>
              <a:t>The write system call switches to kernel-mode, the rest is in user-mode</a:t>
            </a:r>
          </a:p>
          <a:p>
            <a:r>
              <a:rPr lang="en-US" sz="2800" dirty="0"/>
              <a:t>Possibly several switches between the modes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Screen Shot 2016-03-05 at 1.5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23" y="3202662"/>
            <a:ext cx="5308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OS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97369" y="638054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5174274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174274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58744" y="5207639"/>
            <a:ext cx="3350373" cy="1650361"/>
            <a:chOff x="5031627" y="4655007"/>
            <a:chExt cx="3350373" cy="165036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64787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0648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650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236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2043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7" name="Picture 16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1" y="1832435"/>
            <a:ext cx="2255761" cy="13534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58740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31740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31740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8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The reality is much more complicated…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2425" y="1968500"/>
            <a:ext cx="3279775" cy="3124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00"/>
                </a:solidFill>
              </a:rPr>
              <a:t>User interface</a:t>
            </a:r>
          </a:p>
          <a:p>
            <a:r>
              <a:rPr lang="en-US" sz="2400" dirty="0"/>
              <a:t>Make OS mechanisms available to user</a:t>
            </a:r>
          </a:p>
          <a:p>
            <a:r>
              <a:rPr lang="en-US" sz="2400" dirty="0"/>
              <a:t>psychological issues are important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ltGray">
          <a:xfrm>
            <a:off x="457200" y="5257800"/>
            <a:ext cx="4191000" cy="7620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Hardware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ltGray">
          <a:xfrm>
            <a:off x="609600" y="4648200"/>
            <a:ext cx="3886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Drivers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ltGray">
          <a:xfrm>
            <a:off x="838200" y="4038600"/>
            <a:ext cx="3505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OS Abstractions</a:t>
            </a: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ltGray">
          <a:xfrm>
            <a:off x="990600" y="3429000"/>
            <a:ext cx="32004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Libraries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gray">
          <a:xfrm>
            <a:off x="914400" y="2819400"/>
            <a:ext cx="1600200" cy="533400"/>
          </a:xfrm>
          <a:prstGeom prst="rect">
            <a:avLst/>
          </a:prstGeom>
          <a:solidFill>
            <a:srgbClr val="00CC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charset="0"/>
              </a:rPr>
              <a:t>Shell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gray">
          <a:xfrm>
            <a:off x="2743200" y="2819400"/>
            <a:ext cx="1600200" cy="533400"/>
          </a:xfrm>
          <a:prstGeom prst="rect">
            <a:avLst/>
          </a:prstGeom>
          <a:solidFill>
            <a:srgbClr val="00CC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charset="0"/>
              </a:rPr>
              <a:t>Windows</a:t>
            </a:r>
          </a:p>
        </p:txBody>
      </p:sp>
      <p:grpSp>
        <p:nvGrpSpPr>
          <p:cNvPr id="66571" name="Group 10"/>
          <p:cNvGrpSpPr>
            <a:grpSpLocks/>
          </p:cNvGrpSpPr>
          <p:nvPr/>
        </p:nvGrpSpPr>
        <p:grpSpPr bwMode="auto">
          <a:xfrm>
            <a:off x="457200" y="2209800"/>
            <a:ext cx="4419600" cy="533400"/>
            <a:chOff x="288" y="1392"/>
            <a:chExt cx="2784" cy="336"/>
          </a:xfrm>
        </p:grpSpPr>
        <p:sp>
          <p:nvSpPr>
            <p:cNvPr id="294923" name="Rectangle 11"/>
            <p:cNvSpPr>
              <a:spLocks noChangeArrowheads="1"/>
            </p:cNvSpPr>
            <p:nvPr/>
          </p:nvSpPr>
          <p:spPr bwMode="ltGray">
            <a:xfrm>
              <a:off x="28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4924" name="Rectangle 12"/>
            <p:cNvSpPr>
              <a:spLocks noChangeArrowheads="1"/>
            </p:cNvSpPr>
            <p:nvPr/>
          </p:nvSpPr>
          <p:spPr bwMode="ltGray">
            <a:xfrm>
              <a:off x="100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4925" name="Rectangle 13"/>
            <p:cNvSpPr>
              <a:spLocks noChangeArrowheads="1"/>
            </p:cNvSpPr>
            <p:nvPr/>
          </p:nvSpPr>
          <p:spPr bwMode="ltGray">
            <a:xfrm>
              <a:off x="172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4926" name="Rectangle 14"/>
            <p:cNvSpPr>
              <a:spLocks noChangeArrowheads="1"/>
            </p:cNvSpPr>
            <p:nvPr/>
          </p:nvSpPr>
          <p:spPr bwMode="ltGray">
            <a:xfrm>
              <a:off x="244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</p:grpSp>
      <p:sp>
        <p:nvSpPr>
          <p:cNvPr id="66572" name="Text Box 15"/>
          <p:cNvSpPr txBox="1">
            <a:spLocks noChangeArrowheads="1"/>
          </p:cNvSpPr>
          <p:nvPr/>
        </p:nvSpPr>
        <p:spPr bwMode="auto">
          <a:xfrm>
            <a:off x="5041900" y="5080000"/>
            <a:ext cx="386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CC"/>
                </a:solidFill>
                <a:latin typeface="Trebuchet MS"/>
                <a:cs typeface="Trebuchet MS"/>
              </a:rPr>
              <a:t>Is a web browser part of an Operating System ?</a:t>
            </a:r>
          </a:p>
        </p:txBody>
      </p:sp>
    </p:spTree>
    <p:extLst>
      <p:ext uri="{BB962C8B-B14F-4D97-AF65-F5344CB8AC3E}">
        <p14:creationId xmlns:p14="http://schemas.microsoft.com/office/powerpoint/2010/main" val="28610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Layers of System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478463" y="1981200"/>
            <a:ext cx="3386137" cy="34925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00"/>
                </a:solidFill>
              </a:rPr>
              <a:t>Libraries</a:t>
            </a:r>
          </a:p>
          <a:p>
            <a:r>
              <a:rPr lang="en-US" sz="2400" dirty="0"/>
              <a:t>Usually language specific</a:t>
            </a:r>
          </a:p>
          <a:p>
            <a:pPr lvl="1"/>
            <a:r>
              <a:rPr lang="en-US" dirty="0" err="1"/>
              <a:t>java.io</a:t>
            </a:r>
            <a:r>
              <a:rPr lang="en-US" dirty="0"/>
              <a:t>.*, </a:t>
            </a:r>
            <a:r>
              <a:rPr lang="en-US" dirty="0" err="1"/>
              <a:t>java.net</a:t>
            </a:r>
            <a:r>
              <a:rPr lang="en-US" dirty="0"/>
              <a:t>.*</a:t>
            </a:r>
          </a:p>
          <a:p>
            <a:pPr lvl="1"/>
            <a:r>
              <a:rPr lang="en-US" dirty="0" err="1"/>
              <a:t>stdio.h</a:t>
            </a:r>
            <a:r>
              <a:rPr lang="en-US" dirty="0"/>
              <a:t>; </a:t>
            </a:r>
            <a:r>
              <a:rPr lang="en-US" dirty="0" err="1"/>
              <a:t>stdlib.h</a:t>
            </a:r>
            <a:endParaRPr lang="en-US" dirty="0"/>
          </a:p>
          <a:p>
            <a:r>
              <a:rPr lang="en-US" sz="2400" dirty="0"/>
              <a:t>Often higher level abstractions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ltGray">
          <a:xfrm>
            <a:off x="457200" y="5257800"/>
            <a:ext cx="4191000" cy="7620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Hardware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ltGray">
          <a:xfrm>
            <a:off x="609600" y="4648200"/>
            <a:ext cx="3886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Drivers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ltGray">
          <a:xfrm>
            <a:off x="838200" y="4038600"/>
            <a:ext cx="3505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OS Abstractions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gray">
          <a:xfrm>
            <a:off x="990600" y="3429000"/>
            <a:ext cx="3200400" cy="533400"/>
          </a:xfrm>
          <a:prstGeom prst="rect">
            <a:avLst/>
          </a:prstGeom>
          <a:solidFill>
            <a:srgbClr val="00CC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charset="0"/>
              </a:rPr>
              <a:t>Libraries</a:t>
            </a: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ltGray">
          <a:xfrm>
            <a:off x="9144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Shell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ltGray">
          <a:xfrm>
            <a:off x="27432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Windows</a:t>
            </a:r>
          </a:p>
        </p:txBody>
      </p:sp>
      <p:grpSp>
        <p:nvGrpSpPr>
          <p:cNvPr id="65547" name="Group 10"/>
          <p:cNvGrpSpPr>
            <a:grpSpLocks/>
          </p:cNvGrpSpPr>
          <p:nvPr/>
        </p:nvGrpSpPr>
        <p:grpSpPr bwMode="auto">
          <a:xfrm>
            <a:off x="457200" y="2209800"/>
            <a:ext cx="4419600" cy="533400"/>
            <a:chOff x="288" y="1392"/>
            <a:chExt cx="2784" cy="336"/>
          </a:xfrm>
        </p:grpSpPr>
        <p:sp>
          <p:nvSpPr>
            <p:cNvPr id="292875" name="Rectangle 11"/>
            <p:cNvSpPr>
              <a:spLocks noChangeArrowheads="1"/>
            </p:cNvSpPr>
            <p:nvPr/>
          </p:nvSpPr>
          <p:spPr bwMode="ltGray">
            <a:xfrm>
              <a:off x="28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2876" name="Rectangle 12"/>
            <p:cNvSpPr>
              <a:spLocks noChangeArrowheads="1"/>
            </p:cNvSpPr>
            <p:nvPr/>
          </p:nvSpPr>
          <p:spPr bwMode="ltGray">
            <a:xfrm>
              <a:off x="100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2877" name="Rectangle 13"/>
            <p:cNvSpPr>
              <a:spLocks noChangeArrowheads="1"/>
            </p:cNvSpPr>
            <p:nvPr/>
          </p:nvSpPr>
          <p:spPr bwMode="ltGray">
            <a:xfrm>
              <a:off x="172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2878" name="Rectangle 14"/>
            <p:cNvSpPr>
              <a:spLocks noChangeArrowheads="1"/>
            </p:cNvSpPr>
            <p:nvPr/>
          </p:nvSpPr>
          <p:spPr bwMode="ltGray">
            <a:xfrm>
              <a:off x="244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65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charset="0"/>
                <a:ea typeface="MS PGothic" charset="0"/>
              </a:rPr>
              <a:t>Layers of System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187086"/>
            <a:ext cx="4041775" cy="3951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3300"/>
                </a:solidFill>
              </a:rPr>
              <a:t>OS Abstractions</a:t>
            </a:r>
          </a:p>
          <a:p>
            <a:r>
              <a:rPr lang="en-US" dirty="0"/>
              <a:t>provide lower level abstractions and mechanisms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File systems 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processes</a:t>
            </a:r>
          </a:p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sockets</a:t>
            </a:r>
          </a:p>
          <a:p>
            <a:endParaRPr lang="en-US" dirty="0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ltGray">
          <a:xfrm>
            <a:off x="457200" y="5257800"/>
            <a:ext cx="4191000" cy="7620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Hardware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ltGray">
          <a:xfrm>
            <a:off x="609600" y="4648200"/>
            <a:ext cx="3886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Drivers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gray">
          <a:xfrm>
            <a:off x="838200" y="4038600"/>
            <a:ext cx="3505200" cy="533400"/>
          </a:xfrm>
          <a:prstGeom prst="rect">
            <a:avLst/>
          </a:prstGeom>
          <a:solidFill>
            <a:srgbClr val="00CC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charset="0"/>
              </a:rPr>
              <a:t>OS Abstractions</a:t>
            </a:r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ltGray">
          <a:xfrm>
            <a:off x="990600" y="3429000"/>
            <a:ext cx="32004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Libraries</a:t>
            </a:r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ltGray">
          <a:xfrm>
            <a:off x="9144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Shell</a:t>
            </a: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ltGray">
          <a:xfrm>
            <a:off x="27432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Windows</a:t>
            </a:r>
          </a:p>
        </p:txBody>
      </p:sp>
      <p:grpSp>
        <p:nvGrpSpPr>
          <p:cNvPr id="64523" name="Group 10"/>
          <p:cNvGrpSpPr>
            <a:grpSpLocks/>
          </p:cNvGrpSpPr>
          <p:nvPr/>
        </p:nvGrpSpPr>
        <p:grpSpPr bwMode="auto">
          <a:xfrm>
            <a:off x="457200" y="2209800"/>
            <a:ext cx="4419600" cy="533400"/>
            <a:chOff x="288" y="1392"/>
            <a:chExt cx="2784" cy="336"/>
          </a:xfrm>
        </p:grpSpPr>
        <p:sp>
          <p:nvSpPr>
            <p:cNvPr id="290827" name="Rectangle 11"/>
            <p:cNvSpPr>
              <a:spLocks noChangeArrowheads="1"/>
            </p:cNvSpPr>
            <p:nvPr/>
          </p:nvSpPr>
          <p:spPr bwMode="ltGray">
            <a:xfrm>
              <a:off x="28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0828" name="Rectangle 12"/>
            <p:cNvSpPr>
              <a:spLocks noChangeArrowheads="1"/>
            </p:cNvSpPr>
            <p:nvPr/>
          </p:nvSpPr>
          <p:spPr bwMode="ltGray">
            <a:xfrm>
              <a:off x="100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ltGray">
            <a:xfrm>
              <a:off x="172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90830" name="Rectangle 14"/>
            <p:cNvSpPr>
              <a:spLocks noChangeArrowheads="1"/>
            </p:cNvSpPr>
            <p:nvPr/>
          </p:nvSpPr>
          <p:spPr bwMode="ltGray">
            <a:xfrm>
              <a:off x="244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69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ltGray">
          <a:xfrm>
            <a:off x="457200" y="5257800"/>
            <a:ext cx="4191000" cy="7620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Hardware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Layers of System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0" y="2032000"/>
            <a:ext cx="3346450" cy="406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00"/>
                </a:solidFill>
              </a:rPr>
              <a:t>Hardware drivers</a:t>
            </a:r>
          </a:p>
          <a:p>
            <a:r>
              <a:rPr lang="en-US" sz="2400" dirty="0"/>
              <a:t>provide usable interface to hardware</a:t>
            </a:r>
          </a:p>
          <a:p>
            <a:endParaRPr lang="en-US" sz="2400" dirty="0">
              <a:latin typeface="Comic Sans MS" charset="0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gray">
          <a:xfrm>
            <a:off x="609600" y="4648200"/>
            <a:ext cx="3886200" cy="533400"/>
          </a:xfrm>
          <a:prstGeom prst="rect">
            <a:avLst/>
          </a:prstGeom>
          <a:solidFill>
            <a:srgbClr val="00CC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charset="0"/>
              </a:rPr>
              <a:t>Drivers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ltGray">
          <a:xfrm>
            <a:off x="838200" y="4038600"/>
            <a:ext cx="3505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OS Abstractions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ltGray">
          <a:xfrm>
            <a:off x="990600" y="3429000"/>
            <a:ext cx="32004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Libraries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ltGray">
          <a:xfrm>
            <a:off x="9144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Shell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ltGray">
          <a:xfrm>
            <a:off x="2743200" y="2819400"/>
            <a:ext cx="1600200" cy="533400"/>
          </a:xfrm>
          <a:prstGeom prst="rect">
            <a:avLst/>
          </a:prstGeom>
          <a:solidFill>
            <a:schemeClr val="bg1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Times New Roman" charset="0"/>
              </a:rPr>
              <a:t>Windows</a:t>
            </a:r>
          </a:p>
        </p:txBody>
      </p:sp>
      <p:grpSp>
        <p:nvGrpSpPr>
          <p:cNvPr id="63499" name="Group 10"/>
          <p:cNvGrpSpPr>
            <a:grpSpLocks/>
          </p:cNvGrpSpPr>
          <p:nvPr/>
        </p:nvGrpSpPr>
        <p:grpSpPr bwMode="auto">
          <a:xfrm>
            <a:off x="457200" y="2209800"/>
            <a:ext cx="4419600" cy="533400"/>
            <a:chOff x="288" y="1392"/>
            <a:chExt cx="2784" cy="336"/>
          </a:xfrm>
        </p:grpSpPr>
        <p:sp>
          <p:nvSpPr>
            <p:cNvPr id="288779" name="Rectangle 11"/>
            <p:cNvSpPr>
              <a:spLocks noChangeArrowheads="1"/>
            </p:cNvSpPr>
            <p:nvPr/>
          </p:nvSpPr>
          <p:spPr bwMode="ltGray">
            <a:xfrm>
              <a:off x="28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88780" name="Rectangle 12"/>
            <p:cNvSpPr>
              <a:spLocks noChangeArrowheads="1"/>
            </p:cNvSpPr>
            <p:nvPr/>
          </p:nvSpPr>
          <p:spPr bwMode="ltGray">
            <a:xfrm>
              <a:off x="100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ltGray">
            <a:xfrm>
              <a:off x="172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  <p:sp>
          <p:nvSpPr>
            <p:cNvPr id="288782" name="Rectangle 14"/>
            <p:cNvSpPr>
              <a:spLocks noChangeArrowheads="1"/>
            </p:cNvSpPr>
            <p:nvPr/>
          </p:nvSpPr>
          <p:spPr bwMode="ltGray">
            <a:xfrm>
              <a:off x="2448" y="1392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Times New Roman" charset="0"/>
                </a:rPr>
                <a:t>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50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OS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4787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0648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650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236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2043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7" name="Picture 16" descr="Application-softw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1" y="1832435"/>
            <a:ext cx="2255761" cy="13534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58740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31740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31740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65930" y="3507619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0051" y="4320810"/>
            <a:ext cx="153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Privileged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81500" y="5138448"/>
            <a:ext cx="135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41809" y="4451047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336971" y="3478590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9066" y="5123542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658744" y="5207639"/>
            <a:ext cx="3350373" cy="1650361"/>
            <a:chOff x="5031627" y="4655007"/>
            <a:chExt cx="3350373" cy="1650361"/>
          </a:xfrm>
          <a:solidFill>
            <a:schemeClr val="bg1"/>
          </a:solidFill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7341E-7 8.0037E-7 L -8.57341E-7 -0.18251 C -8.57341E-7 -0.2644 -0.03349 -0.36526 -0.06057 -0.36526 L -0.12096 -0.36526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7" y="-182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  <p:bldP spid="14" grpId="1" animBg="1"/>
      <p:bldP spid="15" grpId="1" animBg="1"/>
      <p:bldP spid="16" grpId="1" animBg="1"/>
      <p:bldP spid="18" grpId="1" animBg="1"/>
      <p:bldP spid="29" grpId="1"/>
      <p:bldP spid="32" grpId="1"/>
      <p:bldP spid="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I/O devices? </a:t>
            </a:r>
            <a:r>
              <a:rPr lang="en-US" dirty="0">
                <a:solidFill>
                  <a:srgbClr val="FF0000"/>
                </a:solidFill>
              </a:rPr>
              <a:t>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>
                <a:latin typeface="Arial" charset="0"/>
              </a:rPr>
              <a:t>Versatility:</a:t>
            </a:r>
          </a:p>
          <a:p>
            <a:pPr lvl="2"/>
            <a:r>
              <a:rPr lang="en-US" dirty="0">
                <a:latin typeface="Arial" charset="0"/>
              </a:rPr>
              <a:t>New devices can be added easily</a:t>
            </a:r>
          </a:p>
          <a:p>
            <a:pPr lvl="2"/>
            <a:r>
              <a:rPr lang="en-US" dirty="0">
                <a:latin typeface="Arial" charset="0"/>
              </a:rPr>
              <a:t>Peripherals can be moved between computer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systems that use the same bus standard</a:t>
            </a:r>
          </a:p>
          <a:p>
            <a:pPr lvl="1"/>
            <a:r>
              <a:rPr lang="en-US" dirty="0">
                <a:latin typeface="Arial" charset="0"/>
              </a:rPr>
              <a:t>Low Cost:</a:t>
            </a:r>
          </a:p>
          <a:p>
            <a:pPr lvl="2"/>
            <a:r>
              <a:rPr lang="en-US" dirty="0">
                <a:latin typeface="Arial" charset="0"/>
              </a:rPr>
              <a:t>A single set of wires is shared in multiple ways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88296" y="5073318"/>
            <a:ext cx="3350373" cy="1650361"/>
            <a:chOff x="5031627" y="4655007"/>
            <a:chExt cx="3350373" cy="1650361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40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I/O devices? </a:t>
            </a:r>
            <a:r>
              <a:rPr lang="en-US" dirty="0">
                <a:solidFill>
                  <a:srgbClr val="FF0000"/>
                </a:solidFill>
              </a:rPr>
              <a:t>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>
                <a:latin typeface="Arial" charset="0"/>
              </a:rPr>
              <a:t>It creates a communication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bottleneck</a:t>
            </a:r>
          </a:p>
          <a:p>
            <a:pPr lvl="2"/>
            <a:r>
              <a:rPr lang="en-US" dirty="0">
                <a:latin typeface="Arial" charset="0"/>
              </a:rPr>
              <a:t>The bandwidth of that bus can limit the maximum I/O throughput</a:t>
            </a:r>
          </a:p>
          <a:p>
            <a:pPr lvl="1"/>
            <a:r>
              <a:rPr lang="en-US" dirty="0">
                <a:latin typeface="Arial" charset="0"/>
              </a:rPr>
              <a:t>The maximum bus speed is largely limited by:</a:t>
            </a:r>
          </a:p>
          <a:p>
            <a:pPr lvl="2"/>
            <a:r>
              <a:rPr lang="en-US" dirty="0">
                <a:latin typeface="Arial" charset="0"/>
              </a:rPr>
              <a:t>The length of the bus</a:t>
            </a:r>
          </a:p>
          <a:p>
            <a:pPr lvl="2"/>
            <a:r>
              <a:rPr lang="en-US" dirty="0">
                <a:latin typeface="Arial" charset="0"/>
              </a:rPr>
              <a:t>The number of devices on the bus</a:t>
            </a:r>
          </a:p>
          <a:p>
            <a:pPr lvl="2"/>
            <a:r>
              <a:rPr lang="en-US" dirty="0">
                <a:latin typeface="Arial" charset="0"/>
              </a:rPr>
              <a:t>The need to support a range of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devices with:</a:t>
            </a:r>
          </a:p>
          <a:p>
            <a:pPr lvl="3"/>
            <a:r>
              <a:rPr lang="en-US" dirty="0">
                <a:latin typeface="Arial" charset="0"/>
              </a:rPr>
              <a:t>Widely varying latencies </a:t>
            </a:r>
          </a:p>
          <a:p>
            <a:pPr lvl="3"/>
            <a:r>
              <a:rPr lang="en-US" dirty="0">
                <a:latin typeface="Arial" charset="0"/>
              </a:rPr>
              <a:t>Widely varying data transfer rates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19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93627" y="5109951"/>
            <a:ext cx="3350373" cy="1650361"/>
            <a:chOff x="5031627" y="4655007"/>
            <a:chExt cx="3350373" cy="1650361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4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57654"/>
            <a:ext cx="7982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general, which paradigm has lower</a:t>
            </a:r>
          </a:p>
          <a:p>
            <a:r>
              <a:rPr lang="en-US" sz="3200" dirty="0"/>
              <a:t>overhead in computation time?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Multiprogramming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Time-Sharing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Both have the same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None have any overhead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87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Lecture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05849"/>
            <a:ext cx="486985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Overhead </a:t>
            </a:r>
            <a:r>
              <a:rPr lang="he-IL" sz="2400" b="1" dirty="0"/>
              <a:t>תקורה</a:t>
            </a:r>
            <a:r>
              <a:rPr lang="en-US" b="1" dirty="0"/>
              <a:t>: </a:t>
            </a:r>
            <a:r>
              <a:rPr lang="en-US" i="1" dirty="0">
                <a:solidFill>
                  <a:srgbClr val="FF0000"/>
                </a:solidFill>
              </a:rPr>
              <a:t>Excess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FF0000"/>
                </a:solidFill>
              </a:rPr>
              <a:t>indirect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computation time, memory, bandwidth, </a:t>
            </a:r>
            <a:br>
              <a:rPr lang="en-US" dirty="0"/>
            </a:br>
            <a:r>
              <a:rPr lang="en-US" dirty="0"/>
              <a:t>or other resources that are </a:t>
            </a:r>
            <a:r>
              <a:rPr lang="en-US" u="sng" dirty="0"/>
              <a:t>required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attain a </a:t>
            </a:r>
          </a:p>
          <a:p>
            <a:r>
              <a:rPr lang="en-US" dirty="0"/>
              <a:t>particular goal.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6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Again, the reality is more complicated</a:t>
            </a:r>
            <a:endParaRPr lang="en-US" sz="2400" dirty="0">
              <a:latin typeface="Arial" charset="0"/>
              <a:ea typeface="MS PGothic" charset="0"/>
            </a:endParaRPr>
          </a:p>
        </p:txBody>
      </p:sp>
      <p:pic>
        <p:nvPicPr>
          <p:cNvPr id="819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95" y="1570633"/>
            <a:ext cx="57277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69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How to communicate with I/O devices?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</a:rPr>
              <a:t>Interrupts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Interrupts are </a:t>
            </a:r>
            <a:r>
              <a:rPr lang="en-US" sz="2800" i="1" dirty="0"/>
              <a:t>like</a:t>
            </a:r>
            <a:r>
              <a:rPr lang="en-US" sz="2800" dirty="0"/>
              <a:t> system calls but</a:t>
            </a:r>
          </a:p>
          <a:p>
            <a:pPr lvl="1"/>
            <a:r>
              <a:rPr lang="en-US" sz="2400" dirty="0"/>
              <a:t>The caller may have no control over when they occur</a:t>
            </a:r>
          </a:p>
          <a:p>
            <a:pPr lvl="1"/>
            <a:r>
              <a:rPr lang="en-US" sz="2400" dirty="0"/>
              <a:t>Regular application cannot disable interrupt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Requests for service by hardware </a:t>
            </a:r>
          </a:p>
          <a:p>
            <a:pPr lvl="1"/>
            <a:r>
              <a:rPr lang="en-US" sz="2400" dirty="0"/>
              <a:t>I/O Devices</a:t>
            </a:r>
          </a:p>
          <a:p>
            <a:pPr lvl="1"/>
            <a:r>
              <a:rPr lang="en-US" sz="2400" dirty="0"/>
              <a:t>Page faults (more about this later in the course</a:t>
            </a:r>
            <a:r>
              <a:rPr lang="mr-IN" sz="2400" dirty="0"/>
              <a:t>…</a:t>
            </a:r>
            <a:r>
              <a:rPr lang="en-US" sz="2400" dirty="0"/>
              <a:t>) </a:t>
            </a:r>
          </a:p>
          <a:p>
            <a:r>
              <a:rPr lang="en-US" sz="2800" dirty="0"/>
              <a:t>Hardware support is needed to implement interrupts</a:t>
            </a:r>
          </a:p>
          <a:p>
            <a:pPr lvl="1"/>
            <a:r>
              <a:rPr lang="en-US" sz="2400" dirty="0"/>
              <a:t>Interrupt Request Lines (IRQ)</a:t>
            </a:r>
          </a:p>
        </p:txBody>
      </p:sp>
    </p:spTree>
    <p:extLst>
      <p:ext uri="{BB962C8B-B14F-4D97-AF65-F5344CB8AC3E}">
        <p14:creationId xmlns:p14="http://schemas.microsoft.com/office/powerpoint/2010/main" val="177712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Interrupt transfers control to the interrupt service routine in the CPU typically through the </a:t>
            </a:r>
            <a:r>
              <a:rPr lang="en-US" b="1" dirty="0">
                <a:solidFill>
                  <a:srgbClr val="3366FF"/>
                </a:solidFill>
                <a:ea typeface="+mn-ea"/>
                <a:cs typeface="+mn-cs"/>
              </a:rPr>
              <a:t>interrupt</a:t>
            </a:r>
            <a:r>
              <a:rPr lang="en-US" i="1" dirty="0"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3366FF"/>
                </a:solidFill>
                <a:ea typeface="+mn-ea"/>
                <a:cs typeface="+mn-cs"/>
              </a:rPr>
              <a:t>vector table </a:t>
            </a:r>
            <a:r>
              <a:rPr lang="en-US" dirty="0">
                <a:ea typeface="+mn-ea"/>
                <a:cs typeface="+mn-cs"/>
              </a:rPr>
              <a:t>(or interrupt description table), which contains the addresses of all the service routines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80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Interrupt architecture must save the address of the interrupted instruction</a:t>
            </a:r>
          </a:p>
          <a:p>
            <a:pPr lvl="1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So it can be resumed…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80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Incoming interrupts are generally </a:t>
            </a:r>
            <a:r>
              <a:rPr lang="en-US" i="1" dirty="0">
                <a:ea typeface="+mn-ea"/>
                <a:cs typeface="+mn-cs"/>
              </a:rPr>
              <a:t>disabled</a:t>
            </a:r>
            <a:r>
              <a:rPr lang="en-US" dirty="0">
                <a:ea typeface="+mn-ea"/>
                <a:cs typeface="+mn-cs"/>
              </a:rPr>
              <a:t> while another interrupt is being processed to prevent a </a:t>
            </a:r>
            <a:r>
              <a:rPr lang="en-US" i="1" dirty="0">
                <a:ea typeface="+mn-ea"/>
                <a:cs typeface="+mn-cs"/>
              </a:rPr>
              <a:t>lost interrupt</a:t>
            </a:r>
          </a:p>
          <a:p>
            <a:pPr lvl="1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But few interrupts should cannot be delayed… 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800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80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>
                <a:ea typeface="+mn-ea"/>
                <a:cs typeface="+mn-cs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+mn-ea"/>
                <a:cs typeface="+mn-cs"/>
              </a:rPr>
              <a:t>interrupt driven</a:t>
            </a:r>
          </a:p>
        </p:txBody>
      </p:sp>
      <p:sp>
        <p:nvSpPr>
          <p:cNvPr id="40964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883DDB2-6A8A-4D1C-9E1C-3FB51F518BD8}" type="slidenum">
              <a:rPr lang="en-US" sz="1200">
                <a:solidFill>
                  <a:srgbClr val="045C75"/>
                </a:solidFill>
              </a:rPr>
              <a:pPr/>
              <a:t>22</a:t>
            </a:fld>
            <a:endParaRPr 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Three ways to communicate with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Interrupts</a:t>
            </a:r>
            <a:r>
              <a:rPr lang="en-US" dirty="0"/>
              <a:t> (a.k.a. hardware interrupts)  </a:t>
            </a:r>
          </a:p>
          <a:p>
            <a:r>
              <a:rPr lang="en-US" b="1" dirty="0"/>
              <a:t>System calls </a:t>
            </a:r>
          </a:p>
          <a:p>
            <a:pPr lvl="1"/>
            <a:r>
              <a:rPr lang="en-US" dirty="0"/>
              <a:t>that cause </a:t>
            </a:r>
            <a:r>
              <a:rPr lang="en-US" b="1" dirty="0"/>
              <a:t>traps</a:t>
            </a:r>
            <a:r>
              <a:rPr lang="en-US" dirty="0"/>
              <a:t> (a.k.a. software interrupts) </a:t>
            </a:r>
          </a:p>
          <a:p>
            <a:r>
              <a:rPr lang="en-US" b="1" dirty="0"/>
              <a:t>Exceptions </a:t>
            </a:r>
            <a:r>
              <a:rPr lang="en-US" dirty="0"/>
              <a:t>(when something wrong happens, also considered software interrupts)</a:t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Sometimes hardware interrupts, traps and exceptions are collectively called </a:t>
            </a:r>
            <a:r>
              <a:rPr lang="en-US" b="1" dirty="0"/>
              <a:t>interrupts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3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AE3-F453-2448-9117-DC42EB4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507E-4C17-9646-844C-677393D5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/>
          <a:lstStyle/>
          <a:p>
            <a:r>
              <a:rPr lang="en-US" sz="2800" dirty="0"/>
              <a:t>Software vs. Hardware</a:t>
            </a:r>
          </a:p>
          <a:p>
            <a:pPr marL="457200" lvl="1" indent="0">
              <a:buNone/>
            </a:pPr>
            <a:r>
              <a:rPr lang="en-US" sz="2000" b="1" dirty="0"/>
              <a:t>Software:</a:t>
            </a:r>
            <a:r>
              <a:rPr lang="en-US" sz="2000" dirty="0"/>
              <a:t> causes by a software, this includes traps and exceptions.</a:t>
            </a:r>
          </a:p>
          <a:p>
            <a:pPr marL="457200" lvl="1" indent="0">
              <a:buNone/>
            </a:pPr>
            <a:r>
              <a:rPr lang="en-US" sz="2000" b="1" dirty="0"/>
              <a:t>Hardware:</a:t>
            </a:r>
            <a:r>
              <a:rPr lang="en-US" sz="2000" dirty="0"/>
              <a:t> caused by hardware, this includes interrupts from external devices.</a:t>
            </a:r>
          </a:p>
          <a:p>
            <a:r>
              <a:rPr lang="en-US" sz="2800" dirty="0"/>
              <a:t>Internal vs. External</a:t>
            </a:r>
          </a:p>
          <a:p>
            <a:pPr marL="457200" lvl="1" indent="0">
              <a:buNone/>
            </a:pPr>
            <a:r>
              <a:rPr lang="en-US" sz="2000" dirty="0"/>
              <a:t>Generally: Internal=Software, External=Hardware</a:t>
            </a:r>
          </a:p>
          <a:p>
            <a:r>
              <a:rPr lang="en-US" sz="2800" dirty="0"/>
              <a:t>Synchronous vs. Asynchronous</a:t>
            </a:r>
          </a:p>
          <a:p>
            <a:pPr marL="457200" lvl="1" indent="0">
              <a:buNone/>
            </a:pPr>
            <a:r>
              <a:rPr lang="en-US" sz="2000" dirty="0"/>
              <a:t>Synchronous: happens with the clock ticks (software, timer/clock interrupts).  </a:t>
            </a:r>
            <a:endParaRPr lang="en-US" dirty="0"/>
          </a:p>
          <a:p>
            <a:r>
              <a:rPr lang="en-US" sz="2800" dirty="0"/>
              <a:t>Maskable vs. Non-maskable</a:t>
            </a:r>
          </a:p>
          <a:p>
            <a:pPr marL="457200" lvl="1" indent="0">
              <a:buNone/>
            </a:pPr>
            <a:r>
              <a:rPr lang="en-US" sz="2000" dirty="0"/>
              <a:t>Maskable: hardware interrupts that can be delayed if more important interrupts is currently handled.</a:t>
            </a:r>
            <a:r>
              <a:rPr lang="en-US" dirty="0"/>
              <a:t> </a:t>
            </a:r>
          </a:p>
          <a:p>
            <a:r>
              <a:rPr lang="en-US" sz="2800" dirty="0"/>
              <a:t>Periodic vs. Aperiodic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E8299-66E1-F247-9B33-02042C1C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7B802-63F1-F544-93F6-143D82A9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FFA-A6E6-D746-90CA-B865EE73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Interrupts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5A9155-8902-DB46-ADD0-83C669EFB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4940816" cy="53086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CF87F-4CFB-1D49-BF4E-842C0E9C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7EB72-3D56-4744-9BFC-D3F890A4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93FE3-338F-2C42-B29F-014DBDA66FCB}"/>
              </a:ext>
            </a:extLst>
          </p:cNvPr>
          <p:cNvSpPr txBox="1"/>
          <p:nvPr/>
        </p:nvSpPr>
        <p:spPr>
          <a:xfrm>
            <a:off x="4940816" y="1805940"/>
            <a:ext cx="4292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256 interrupt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32 are reserved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itchFamily="2" charset="2"/>
              <a:buChar char="ß"/>
            </a:pPr>
            <a:r>
              <a:rPr lang="en-US" dirty="0">
                <a:sym typeface="Wingdings" pitchFamily="2" charset="2"/>
              </a:rPr>
              <a:t>Some examples</a:t>
            </a:r>
          </a:p>
          <a:p>
            <a:pPr marL="285750" indent="-285750">
              <a:buFont typeface="Wingdings" pitchFamily="2" charset="2"/>
              <a:buChar char="ß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ß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0x80 is used for system calls</a:t>
            </a:r>
            <a:r>
              <a:rPr lang="en-US">
                <a:sym typeface="Wingdings" pitchFamily="2" charset="2"/>
              </a:rPr>
              <a:t>’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1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User Modes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97369" y="638054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5174274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5174274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58744" y="5207639"/>
            <a:ext cx="3350373" cy="1650361"/>
            <a:chOff x="5031627" y="4655007"/>
            <a:chExt cx="3350373" cy="1650361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64787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0648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650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236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2043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7" name="Picture 16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1" y="1832435"/>
            <a:ext cx="2255761" cy="13534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58740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31740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31740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5930" y="3507619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50051" y="4320810"/>
            <a:ext cx="153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Privileged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1500" y="5138448"/>
            <a:ext cx="135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41809" y="4451047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36971" y="3478590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49066" y="5123542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1289354"/>
            <a:ext cx="9144000" cy="2302932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3836610"/>
            <a:ext cx="9144000" cy="3021389"/>
          </a:xfrm>
          <a:prstGeom prst="rect">
            <a:avLst/>
          </a:prstGeom>
          <a:solidFill>
            <a:srgbClr val="FF6600">
              <a:alpha val="2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Kernel Mode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7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User Modes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97369" y="638054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5174274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5174274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58744" y="5207639"/>
            <a:ext cx="3350373" cy="1650361"/>
            <a:chOff x="5031627" y="4655007"/>
            <a:chExt cx="3350373" cy="1650361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64787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0648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650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2369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2043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7" name="Picture 16" descr="Application-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61" y="1832435"/>
            <a:ext cx="2255761" cy="13534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58740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31740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31740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5930" y="3507619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50051" y="4320810"/>
            <a:ext cx="153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Privileged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1500" y="5138448"/>
            <a:ext cx="135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41809" y="4451047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36971" y="3478590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49066" y="5123542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1289354"/>
            <a:ext cx="9144000" cy="2911228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4322692"/>
            <a:ext cx="9144000" cy="2535307"/>
          </a:xfrm>
          <a:prstGeom prst="rect">
            <a:avLst/>
          </a:prstGeom>
          <a:solidFill>
            <a:srgbClr val="FF6600">
              <a:alpha val="2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Kernel Mode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4426" y="3956278"/>
            <a:ext cx="9142020" cy="708322"/>
          </a:xfrm>
          <a:custGeom>
            <a:avLst/>
            <a:gdLst>
              <a:gd name="connsiteX0" fmla="*/ 0 w 9142020"/>
              <a:gd name="connsiteY0" fmla="*/ 85561 h 708322"/>
              <a:gd name="connsiteX1" fmla="*/ 622830 w 9142020"/>
              <a:gd name="connsiteY1" fmla="*/ 708322 h 708322"/>
              <a:gd name="connsiteX2" fmla="*/ 1538756 w 9142020"/>
              <a:gd name="connsiteY2" fmla="*/ 85561 h 708322"/>
              <a:gd name="connsiteX3" fmla="*/ 2637868 w 9142020"/>
              <a:gd name="connsiteY3" fmla="*/ 671689 h 708322"/>
              <a:gd name="connsiteX4" fmla="*/ 3639281 w 9142020"/>
              <a:gd name="connsiteY4" fmla="*/ 85561 h 708322"/>
              <a:gd name="connsiteX5" fmla="*/ 4628482 w 9142020"/>
              <a:gd name="connsiteY5" fmla="*/ 635056 h 708322"/>
              <a:gd name="connsiteX6" fmla="*/ 5617683 w 9142020"/>
              <a:gd name="connsiteY6" fmla="*/ 84 h 708322"/>
              <a:gd name="connsiteX7" fmla="*/ 6655733 w 9142020"/>
              <a:gd name="connsiteY7" fmla="*/ 586212 h 708322"/>
              <a:gd name="connsiteX8" fmla="*/ 7596084 w 9142020"/>
              <a:gd name="connsiteY8" fmla="*/ 73350 h 708322"/>
              <a:gd name="connsiteX9" fmla="*/ 8634134 w 9142020"/>
              <a:gd name="connsiteY9" fmla="*/ 696111 h 708322"/>
              <a:gd name="connsiteX10" fmla="*/ 9098203 w 9142020"/>
              <a:gd name="connsiteY10" fmla="*/ 61139 h 708322"/>
              <a:gd name="connsiteX11" fmla="*/ 9122628 w 9142020"/>
              <a:gd name="connsiteY11" fmla="*/ 158827 h 70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2020" h="708322">
                <a:moveTo>
                  <a:pt x="0" y="85561"/>
                </a:moveTo>
                <a:cubicBezTo>
                  <a:pt x="183185" y="396941"/>
                  <a:pt x="366371" y="708322"/>
                  <a:pt x="622830" y="708322"/>
                </a:cubicBezTo>
                <a:cubicBezTo>
                  <a:pt x="879289" y="708322"/>
                  <a:pt x="1202916" y="91666"/>
                  <a:pt x="1538756" y="85561"/>
                </a:cubicBezTo>
                <a:cubicBezTo>
                  <a:pt x="1874596" y="79456"/>
                  <a:pt x="2287781" y="671689"/>
                  <a:pt x="2637868" y="671689"/>
                </a:cubicBezTo>
                <a:cubicBezTo>
                  <a:pt x="2987955" y="671689"/>
                  <a:pt x="3307512" y="91666"/>
                  <a:pt x="3639281" y="85561"/>
                </a:cubicBezTo>
                <a:cubicBezTo>
                  <a:pt x="3971050" y="79456"/>
                  <a:pt x="4298748" y="649302"/>
                  <a:pt x="4628482" y="635056"/>
                </a:cubicBezTo>
                <a:cubicBezTo>
                  <a:pt x="4958216" y="620810"/>
                  <a:pt x="5279808" y="8225"/>
                  <a:pt x="5617683" y="84"/>
                </a:cubicBezTo>
                <a:cubicBezTo>
                  <a:pt x="5955558" y="-8057"/>
                  <a:pt x="6326000" y="574001"/>
                  <a:pt x="6655733" y="586212"/>
                </a:cubicBezTo>
                <a:cubicBezTo>
                  <a:pt x="6985466" y="598423"/>
                  <a:pt x="7266351" y="55034"/>
                  <a:pt x="7596084" y="73350"/>
                </a:cubicBezTo>
                <a:cubicBezTo>
                  <a:pt x="7925817" y="91666"/>
                  <a:pt x="8383781" y="698146"/>
                  <a:pt x="8634134" y="696111"/>
                </a:cubicBezTo>
                <a:cubicBezTo>
                  <a:pt x="8884487" y="694076"/>
                  <a:pt x="9016787" y="150686"/>
                  <a:pt x="9098203" y="61139"/>
                </a:cubicBezTo>
                <a:cubicBezTo>
                  <a:pt x="9179619" y="-28408"/>
                  <a:pt x="9122628" y="158827"/>
                  <a:pt x="9122628" y="158827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kernel:</a:t>
            </a:r>
          </a:p>
          <a:p>
            <a:pPr lvl="1"/>
            <a:r>
              <a:rPr lang="en-US" dirty="0"/>
              <a:t>Less traps </a:t>
            </a:r>
            <a:r>
              <a:rPr lang="en-US" dirty="0">
                <a:sym typeface="Wingdings"/>
              </a:rPr>
              <a:t> less overhead  higher throughput</a:t>
            </a:r>
          </a:p>
          <a:p>
            <a:pPr lvl="1"/>
            <a:r>
              <a:rPr lang="en-US" dirty="0"/>
              <a:t>Less protection</a:t>
            </a:r>
          </a:p>
          <a:p>
            <a:pPr lvl="1"/>
            <a:endParaRPr lang="en-US" dirty="0"/>
          </a:p>
          <a:p>
            <a:r>
              <a:rPr lang="en-US" dirty="0"/>
              <a:t>Smaller kernel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smaller memory footprint</a:t>
            </a:r>
          </a:p>
          <a:p>
            <a:r>
              <a:rPr lang="en-US" dirty="0"/>
              <a:t>Smaller kernel </a:t>
            </a:r>
            <a:r>
              <a:rPr lang="en-US" dirty="0">
                <a:sym typeface="Wingdings"/>
              </a:rPr>
              <a:t> more functions outside kernel  if they change, no need to recompile the kernel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Picture 5" descr="ecMAAndMi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0" y="2198050"/>
            <a:ext cx="561635" cy="561635"/>
          </a:xfrm>
          <a:prstGeom prst="rect">
            <a:avLst/>
          </a:prstGeom>
        </p:spPr>
      </p:pic>
      <p:pic>
        <p:nvPicPr>
          <p:cNvPr id="7" name="Picture 6" descr="KijeAArR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1" y="3153974"/>
            <a:ext cx="537816" cy="4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Type of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Monolithic:</a:t>
            </a:r>
          </a:p>
          <a:p>
            <a:pPr lvl="1"/>
            <a:r>
              <a:rPr lang="en-US" dirty="0"/>
              <a:t>MS-DOS</a:t>
            </a:r>
            <a:r>
              <a:rPr lang="he-IL" dirty="0"/>
              <a:t>, </a:t>
            </a:r>
            <a:r>
              <a:rPr lang="en-US" dirty="0"/>
              <a:t>(Old) Unix</a:t>
            </a:r>
          </a:p>
          <a:p>
            <a:r>
              <a:rPr lang="en-US" dirty="0"/>
              <a:t>Modular Monolithic (Loadable Kernel Modules):</a:t>
            </a:r>
          </a:p>
          <a:p>
            <a:pPr lvl="1"/>
            <a:r>
              <a:rPr lang="en-US" dirty="0"/>
              <a:t>Mac OS X, Windows, Linux, Solaris, (modern) Unix</a:t>
            </a:r>
          </a:p>
          <a:p>
            <a:r>
              <a:rPr lang="en-US" dirty="0"/>
              <a:t>Microkernel</a:t>
            </a:r>
            <a:r>
              <a:rPr lang="he-IL" dirty="0"/>
              <a:t>s: </a:t>
            </a:r>
          </a:p>
          <a:p>
            <a:pPr lvl="1"/>
            <a:r>
              <a:rPr lang="he-IL" dirty="0" err="1"/>
              <a:t>Mach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29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Picture 5" descr="Screen Shot 2016-02-27 at 12.28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6132"/>
            <a:ext cx="9144000" cy="31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the OS</a:t>
            </a: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5174274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174274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5930" y="3507619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0051" y="4137928"/>
            <a:ext cx="153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Privileged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81500" y="4955566"/>
            <a:ext cx="135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41809" y="4268165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336971" y="3478590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9066" y="4940660"/>
            <a:ext cx="1" cy="3991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0" y="1289353"/>
            <a:ext cx="9144000" cy="2401011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3836610"/>
            <a:ext cx="9144000" cy="3021389"/>
          </a:xfrm>
          <a:prstGeom prst="rect">
            <a:avLst/>
          </a:prstGeom>
          <a:solidFill>
            <a:srgbClr val="FF6600">
              <a:alpha val="2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Kernel Mode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51466" y="4377299"/>
            <a:ext cx="3350373" cy="1650361"/>
            <a:chOff x="5031627" y="4655007"/>
            <a:chExt cx="3350373" cy="1650361"/>
          </a:xfrm>
        </p:grpSpPr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627" y="4655007"/>
              <a:ext cx="3340073" cy="16503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043724" y="5926659"/>
              <a:ext cx="333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Hardware 	     Storage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51457" y="1814761"/>
            <a:ext cx="3338287" cy="2390535"/>
            <a:chOff x="5031618" y="1971517"/>
            <a:chExt cx="3338287" cy="2390535"/>
          </a:xfrm>
        </p:grpSpPr>
        <p:sp>
          <p:nvSpPr>
            <p:cNvPr id="31" name="TextBox 30"/>
            <p:cNvSpPr txBox="1"/>
            <p:nvPr/>
          </p:nvSpPr>
          <p:spPr>
            <a:xfrm>
              <a:off x="5031618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77479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2334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69200" y="1971517"/>
              <a:ext cx="798286" cy="37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38874" y="2607725"/>
              <a:ext cx="3331031" cy="1754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Applications</a:t>
              </a:r>
            </a:p>
          </p:txBody>
        </p:sp>
        <p:pic>
          <p:nvPicPr>
            <p:cNvPr id="43" name="Picture 42" descr="Application-softwa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092" y="2654899"/>
              <a:ext cx="2255761" cy="1353456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3751458" y="3846765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531740" y="3777586"/>
            <a:ext cx="3648406" cy="9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31740" y="4845933"/>
            <a:ext cx="364840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-0.0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3.05556E-6 0.09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41" grpId="0" animBg="1"/>
      <p:bldP spid="42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SUBJECT: PROCESS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7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 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(also called “privileged mode”)</a:t>
            </a:r>
          </a:p>
          <a:p>
            <a:pPr lvl="1"/>
            <a:r>
              <a:rPr lang="en-US" dirty="0"/>
              <a:t>The running mode of the OS</a:t>
            </a:r>
          </a:p>
          <a:p>
            <a:pPr lvl="1"/>
            <a:r>
              <a:rPr lang="en-US" dirty="0"/>
              <a:t>Can run hardware assembly commands</a:t>
            </a:r>
          </a:p>
          <a:p>
            <a:r>
              <a:rPr lang="en-US" dirty="0">
                <a:solidFill>
                  <a:srgbClr val="FF0000"/>
                </a:solidFill>
              </a:rPr>
              <a:t>User mode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not access hardware, etc.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user process gets the OS services thru </a:t>
            </a:r>
            <a:r>
              <a:rPr lang="en-US" sz="2800" dirty="0">
                <a:solidFill>
                  <a:srgbClr val="FF0000"/>
                </a:solidFill>
              </a:rPr>
              <a:t>system calls</a:t>
            </a:r>
          </a:p>
          <a:p>
            <a:r>
              <a:rPr lang="en-US" sz="2800" dirty="0">
                <a:solidFill>
                  <a:srgbClr val="003300"/>
                </a:solidFill>
              </a:rPr>
              <a:t>System calls are functions that can be called from the user programs</a:t>
            </a:r>
          </a:p>
          <a:p>
            <a:pPr lvl="1"/>
            <a:r>
              <a:rPr lang="en-US" sz="2400" dirty="0">
                <a:solidFill>
                  <a:srgbClr val="003300"/>
                </a:solidFill>
              </a:rPr>
              <a:t>Not like a regular function calls! </a:t>
            </a:r>
          </a:p>
          <a:p>
            <a:r>
              <a:rPr lang="en-US" sz="2800" dirty="0"/>
              <a:t>User programs cannot access/alter internal OS data structures, </a:t>
            </a:r>
            <a:r>
              <a:rPr lang="en-US" sz="2800" dirty="0">
                <a:solidFill>
                  <a:srgbClr val="FF6600"/>
                </a:solidFill>
              </a:rPr>
              <a:t>only thru system calls</a:t>
            </a:r>
            <a:r>
              <a:rPr lang="en-US" sz="2800" dirty="0"/>
              <a:t> (protection!)</a:t>
            </a:r>
          </a:p>
          <a:p>
            <a:r>
              <a:rPr lang="en-US" sz="2800" dirty="0">
                <a:solidFill>
                  <a:srgbClr val="003300"/>
                </a:solidFill>
              </a:rPr>
              <a:t>System calls check the validity of the parameters  (unlike other internal OS functions)</a:t>
            </a:r>
          </a:p>
          <a:p>
            <a:r>
              <a:rPr lang="en-US" sz="2800" dirty="0"/>
              <a:t>System calls = portable interface and protection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0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-128"/>
              </a:rPr>
              <a:t>Transition from User to Kernel Mode</a:t>
            </a:r>
          </a:p>
        </p:txBody>
      </p:sp>
      <p:sp>
        <p:nvSpPr>
          <p:cNvPr id="7987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The process of switching between user and kernel mode is called a </a:t>
            </a:r>
            <a:r>
              <a:rPr lang="en-US" sz="2400" b="1" dirty="0">
                <a:solidFill>
                  <a:srgbClr val="FF0000"/>
                </a:solidFill>
                <a:ea typeface="ＭＳ Ｐゴシック" charset="-128"/>
              </a:rPr>
              <a:t>trap</a:t>
            </a:r>
          </a:p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Mode bit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provided and protected by hardware</a:t>
            </a:r>
          </a:p>
          <a:p>
            <a:pPr lvl="1"/>
            <a:r>
              <a:rPr lang="en-US" sz="2000" dirty="0"/>
              <a:t>Provides ability to distinguish when system is running user code or kernel code</a:t>
            </a:r>
          </a:p>
          <a:p>
            <a:pPr lvl="1"/>
            <a:r>
              <a:rPr lang="en-US" sz="2000" dirty="0"/>
              <a:t>Some instructions designated as </a:t>
            </a:r>
            <a:r>
              <a:rPr lang="en-US" sz="2000" b="1" dirty="0">
                <a:solidFill>
                  <a:srgbClr val="FF0000"/>
                </a:solidFill>
              </a:rPr>
              <a:t>privileged</a:t>
            </a:r>
            <a:r>
              <a:rPr lang="en-US" sz="2000" dirty="0"/>
              <a:t>, only executable in kernel mode</a:t>
            </a:r>
          </a:p>
          <a:p>
            <a:pPr lvl="1"/>
            <a:r>
              <a:rPr lang="en-US" sz="2000" dirty="0"/>
              <a:t>System call changes mode to kernel, return from call resets it to user</a:t>
            </a:r>
          </a:p>
          <a:p>
            <a:pPr eaLnBrk="1" hangingPunct="1"/>
            <a:endParaRPr lang="en-US" sz="2000" dirty="0">
              <a:ea typeface="Arial" pitchFamily="34" charset="0"/>
              <a:cs typeface="Arial" pitchFamily="34" charset="0"/>
            </a:endParaRPr>
          </a:p>
        </p:txBody>
      </p:sp>
      <p:sp>
        <p:nvSpPr>
          <p:cNvPr id="79877" name="מציין מיקום של מספר שקופית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63495B0-49ED-4199-81FF-4C168B0067FC}" type="slidenum">
              <a:rPr lang="en-US" sz="1200">
                <a:solidFill>
                  <a:srgbClr val="045C75"/>
                </a:solidFill>
              </a:rPr>
              <a:pPr/>
              <a:t>6</a:t>
            </a:fld>
            <a:endParaRPr lang="en-US" sz="1200">
              <a:solidFill>
                <a:srgbClr val="045C75"/>
              </a:solidFill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2" y="4511675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9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-128"/>
              </a:rPr>
              <a:t>Transition from User to Kernel Mode</a:t>
            </a:r>
          </a:p>
        </p:txBody>
      </p:sp>
      <p:sp>
        <p:nvSpPr>
          <p:cNvPr id="7987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Sometimes </a:t>
            </a:r>
            <a:r>
              <a:rPr lang="en-US" sz="2400" dirty="0"/>
              <a:t>happens because something wrong happened: </a:t>
            </a:r>
            <a:r>
              <a:rPr lang="en-US" sz="2400" dirty="0">
                <a:solidFill>
                  <a:srgbClr val="FF0000"/>
                </a:solidFill>
              </a:rPr>
              <a:t>exception </a:t>
            </a:r>
            <a:r>
              <a:rPr lang="en-US" sz="2400" dirty="0"/>
              <a:t>(e.g., division by 0)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Exception handling is part of the CPU </a:t>
            </a:r>
            <a:r>
              <a:rPr lang="en-US" sz="2400" b="1" dirty="0">
                <a:solidFill>
                  <a:srgbClr val="000000"/>
                </a:solidFill>
              </a:rPr>
              <a:t>architecture</a:t>
            </a:r>
            <a:r>
              <a:rPr lang="en-US" sz="2400" dirty="0">
                <a:solidFill>
                  <a:srgbClr val="000000"/>
                </a:solidFill>
              </a:rPr>
              <a:t> (hardware)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/>
            <a:endParaRPr lang="en-US" sz="2000" dirty="0"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Device management</a:t>
            </a:r>
          </a:p>
          <a:p>
            <a:r>
              <a:rPr lang="en-US" dirty="0"/>
              <a:t>Information maintenance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Protection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Application Programming Interface (API)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System calls are mostly accessed by programs via a high-level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Application Programming Interface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API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rather than directly.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Portability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Abstraction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Security</a:t>
            </a:r>
            <a:endParaRPr lang="en-US" dirty="0"/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83" y="3284758"/>
            <a:ext cx="5833705" cy="357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02254"/>
      </p:ext>
    </p:extLst>
  </p:cSld>
  <p:clrMapOvr>
    <a:masterClrMapping/>
  </p:clrMapOvr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B5394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63771</TotalTime>
  <Words>1310</Words>
  <Application>Microsoft Macintosh PowerPoint</Application>
  <PresentationFormat>On-screen Show (4:3)</PresentationFormat>
  <Paragraphs>405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굴림</vt:lpstr>
      <vt:lpstr>맑은 고딕</vt:lpstr>
      <vt:lpstr>MS PGothic</vt:lpstr>
      <vt:lpstr>MS PGothic</vt:lpstr>
      <vt:lpstr>Arial</vt:lpstr>
      <vt:lpstr>Calibri</vt:lpstr>
      <vt:lpstr>Comic Sans MS</vt:lpstr>
      <vt:lpstr>Helvetica</vt:lpstr>
      <vt:lpstr>Tahoma</vt:lpstr>
      <vt:lpstr>Times New Roman</vt:lpstr>
      <vt:lpstr>Trebuchet MS</vt:lpstr>
      <vt:lpstr>Verdana</vt:lpstr>
      <vt:lpstr>Wingdings</vt:lpstr>
      <vt:lpstr>HUJI_BLUE</vt:lpstr>
      <vt:lpstr>2_wons</vt:lpstr>
      <vt:lpstr>3_wons</vt:lpstr>
      <vt:lpstr>Operating Systems</vt:lpstr>
      <vt:lpstr>PowerPoint Presentation</vt:lpstr>
      <vt:lpstr>Simplified View of the OS</vt:lpstr>
      <vt:lpstr>Two Modes of Operation</vt:lpstr>
      <vt:lpstr>System Calls </vt:lpstr>
      <vt:lpstr>Transition from User to Kernel Mode</vt:lpstr>
      <vt:lpstr>Transition from User to Kernel Mode</vt:lpstr>
      <vt:lpstr>Types of System Calls</vt:lpstr>
      <vt:lpstr>Application Programming Interface (API)</vt:lpstr>
      <vt:lpstr>System Programs (or System Utilities)</vt:lpstr>
      <vt:lpstr>Example: echo system program</vt:lpstr>
      <vt:lpstr>Simplified view of OS </vt:lpstr>
      <vt:lpstr>The reality is much more complicated…</vt:lpstr>
      <vt:lpstr>Layers of System</vt:lpstr>
      <vt:lpstr>Layers of System</vt:lpstr>
      <vt:lpstr>Layers of System</vt:lpstr>
      <vt:lpstr>Simplified view of OS </vt:lpstr>
      <vt:lpstr>How to connect I/O devices? Bus </vt:lpstr>
      <vt:lpstr>How to connect I/O devices? Bus </vt:lpstr>
      <vt:lpstr>Again, the reality is more complicated</vt:lpstr>
      <vt:lpstr>How to communicate with I/O devices? Interrupts</vt:lpstr>
      <vt:lpstr>Common Functions of Interrupts</vt:lpstr>
      <vt:lpstr>Summary: Three ways to communicate with OS</vt:lpstr>
      <vt:lpstr>Classifications of Interrupts</vt:lpstr>
      <vt:lpstr>Examples of Interrupts</vt:lpstr>
      <vt:lpstr>Kernel and User Modes revisited</vt:lpstr>
      <vt:lpstr>Kernel and User Modes revisited</vt:lpstr>
      <vt:lpstr>Trade-offs</vt:lpstr>
      <vt:lpstr>Type of Kernels</vt:lpstr>
      <vt:lpstr>NEXT SUBJECT: PROCESS MANAGEMENT</vt:lpstr>
    </vt:vector>
  </TitlesOfParts>
  <Manager/>
  <Company>HUJI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Microsoft Office User</cp:lastModifiedBy>
  <cp:revision>386</cp:revision>
  <cp:lastPrinted>2016-02-27T20:41:49Z</cp:lastPrinted>
  <dcterms:created xsi:type="dcterms:W3CDTF">2011-01-13T23:43:38Z</dcterms:created>
  <dcterms:modified xsi:type="dcterms:W3CDTF">2020-03-25T16:48:57Z</dcterms:modified>
  <cp:category/>
</cp:coreProperties>
</file>