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952" r:id="rId1"/>
    <p:sldMasterId id="2147483975" r:id="rId2"/>
    <p:sldMasterId id="2147483992" r:id="rId3"/>
  </p:sldMasterIdLst>
  <p:notesMasterIdLst>
    <p:notesMasterId r:id="rId42"/>
  </p:notesMasterIdLst>
  <p:handoutMasterIdLst>
    <p:handoutMasterId r:id="rId43"/>
  </p:handoutMasterIdLst>
  <p:sldIdLst>
    <p:sldId id="492" r:id="rId4"/>
    <p:sldId id="709" r:id="rId5"/>
    <p:sldId id="616" r:id="rId6"/>
    <p:sldId id="703" r:id="rId7"/>
    <p:sldId id="707" r:id="rId8"/>
    <p:sldId id="704" r:id="rId9"/>
    <p:sldId id="656" r:id="rId10"/>
    <p:sldId id="657" r:id="rId11"/>
    <p:sldId id="658" r:id="rId12"/>
    <p:sldId id="659" r:id="rId13"/>
    <p:sldId id="660" r:id="rId14"/>
    <p:sldId id="661" r:id="rId15"/>
    <p:sldId id="662" r:id="rId16"/>
    <p:sldId id="663" r:id="rId17"/>
    <p:sldId id="664" r:id="rId18"/>
    <p:sldId id="665" r:id="rId19"/>
    <p:sldId id="666" r:id="rId20"/>
    <p:sldId id="667" r:id="rId21"/>
    <p:sldId id="668" r:id="rId22"/>
    <p:sldId id="669" r:id="rId23"/>
    <p:sldId id="670" r:id="rId24"/>
    <p:sldId id="710" r:id="rId25"/>
    <p:sldId id="711" r:id="rId26"/>
    <p:sldId id="712" r:id="rId27"/>
    <p:sldId id="713" r:id="rId28"/>
    <p:sldId id="714" r:id="rId29"/>
    <p:sldId id="715" r:id="rId30"/>
    <p:sldId id="716" r:id="rId31"/>
    <p:sldId id="719" r:id="rId32"/>
    <p:sldId id="720" r:id="rId33"/>
    <p:sldId id="721" r:id="rId34"/>
    <p:sldId id="722" r:id="rId35"/>
    <p:sldId id="744" r:id="rId36"/>
    <p:sldId id="745" r:id="rId37"/>
    <p:sldId id="746" r:id="rId38"/>
    <p:sldId id="748" r:id="rId39"/>
    <p:sldId id="749" r:id="rId40"/>
    <p:sldId id="750" r:id="rId41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808" autoAdjust="0"/>
    <p:restoredTop sz="86421" autoAdjust="0"/>
  </p:normalViewPr>
  <p:slideViewPr>
    <p:cSldViewPr snapToGrid="0">
      <p:cViewPr>
        <p:scale>
          <a:sx n="60" d="100"/>
          <a:sy n="60" d="100"/>
        </p:scale>
        <p:origin x="24" y="63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-2088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</a:defRPr>
            </a:lvl1pPr>
          </a:lstStyle>
          <a:p>
            <a:fld id="{03AB3591-4302-4672-AEBE-CB20455112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3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fld id="{F0CA6AF0-CD9F-41D6-ACC8-D6D8395B9E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28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2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More complicated</a:t>
            </a:r>
            <a:r>
              <a:rPr lang="en-US" altLang="en-US" baseline="0" dirty="0"/>
              <a:t>  (Virtual memory, pages, etc.) – but we will discuss it when we will talk about memory.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1817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55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AA1CB-CBAB-4ABB-9F9D-86C23BDC3FE4}" type="slidenum">
              <a:rPr lang="he-IL" altLang="he-IL"/>
              <a:pPr/>
              <a:t>22</a:t>
            </a:fld>
            <a:endParaRPr lang="en-US" altLang="he-IL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97700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99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21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02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Dispatcher needs to be as fast as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7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7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Rd=</a:t>
            </a:r>
            <a:r>
              <a:rPr lang="en-US" dirty="0" err="1"/>
              <a:t>Rs,Rt</a:t>
            </a:r>
            <a:endParaRPr lang="en-US" dirty="0"/>
          </a:p>
          <a:p>
            <a:endParaRPr lang="en-US" dirty="0"/>
          </a:p>
          <a:p>
            <a:r>
              <a:rPr lang="en-US" dirty="0"/>
              <a:t>Add R8,</a:t>
            </a:r>
            <a:r>
              <a:rPr lang="en-US" baseline="0" dirty="0"/>
              <a:t> R17, R18 :  0, 32, 17, 18, 8, 0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62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01F6280-D58F-1F46-8A30-157679D36DF7}" type="slidenum">
              <a:rPr lang="he-IL" sz="1200"/>
              <a:pPr/>
              <a:t>30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113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27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65BB4C2-83F2-EE4E-BD19-FA4B466964D3}" type="slidenum">
              <a:rPr lang="he-IL" sz="1200"/>
              <a:pPr/>
              <a:t>32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6913"/>
            <a:ext cx="4648200" cy="3486150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390" y="4417404"/>
            <a:ext cx="5051442" cy="418338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271" tIns="44343" rIns="90271" bIns="44343"/>
          <a:lstStyle/>
          <a:p>
            <a:endParaRPr lang="he-IL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031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78B12CE-AC29-0E4A-B38C-F7B41B0181B2}" type="slidenum">
              <a:rPr lang="he-IL" sz="1200"/>
              <a:pPr/>
              <a:t>33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15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2A3A693-CDB7-AE4D-8AC1-15BA63816605}" type="slidenum">
              <a:rPr lang="en-US" altLang="x-none" sz="1200">
                <a:latin typeface="Times New Roman" charset="0"/>
              </a:rPr>
              <a:pPr/>
              <a:t>34</a:t>
            </a:fld>
            <a:endParaRPr lang="en-US" altLang="x-none" sz="120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098550" y="674688"/>
            <a:ext cx="4603750" cy="3454400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37050"/>
            <a:ext cx="5032375" cy="2682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07" tIns="44954" rIns="89907" bIns="44954"/>
          <a:lstStyle/>
          <a:p>
            <a:endParaRPr lang="x-none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7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14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115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273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5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PC:</a:t>
            </a:r>
            <a:r>
              <a:rPr lang="en-US" altLang="en-US" baseline="0" dirty="0"/>
              <a:t> PROGRAM COUNTER; IR: INSTRUCTION REGISTER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548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PC:</a:t>
            </a:r>
            <a:r>
              <a:rPr lang="en-US" altLang="en-US" baseline="0" dirty="0"/>
              <a:t> PROGRAM COUNTER; IR: INSTRUCTION REGISTER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5482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PC:</a:t>
            </a:r>
            <a:r>
              <a:rPr lang="en-US" altLang="en-US" baseline="0" dirty="0"/>
              <a:t> PROGRAM COUNTER; IR: INSTRUCTION REGISTER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5482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PC:</a:t>
            </a:r>
            <a:r>
              <a:rPr lang="en-US" altLang="en-US" baseline="0" dirty="0"/>
              <a:t> PROGRAM COUNTER; IR: INSTRUCTION REGISTER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5482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PC:</a:t>
            </a:r>
            <a:r>
              <a:rPr lang="en-US" altLang="en-US" baseline="0" dirty="0"/>
              <a:t> PROGRAM COUNTER; IR: INSTRUCTION REGISTER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548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PC:</a:t>
            </a:r>
            <a:r>
              <a:rPr lang="en-US" altLang="en-US" baseline="0" dirty="0"/>
              <a:t> PROGRAM COUNTER; IR: INSTRUCTION REGISTER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5482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6644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9894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8040" y="35612"/>
            <a:ext cx="695635" cy="1462640"/>
            <a:chOff x="406400" y="585786"/>
            <a:chExt cx="1219200" cy="195971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r="75883"/>
            <a:stretch/>
          </p:blipFill>
          <p:spPr>
            <a:xfrm>
              <a:off x="406400" y="585786"/>
              <a:ext cx="1219200" cy="168514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2600" y="2133123"/>
              <a:ext cx="323654" cy="412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34546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0" y="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620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Click to edit Master title style</a:t>
            </a:r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086600" cy="1143000"/>
          </a:xfr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KA_STA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050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8457" y="0"/>
            <a:ext cx="8229600" cy="623944"/>
          </a:xfr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600" b="0" kern="1200" baseline="0" dirty="0">
                <a:solidFill>
                  <a:schemeClr val="bg1"/>
                </a:solidFill>
                <a:effectLst/>
                <a:latin typeface="Tahoma" pitchFamily="34" charset="0"/>
                <a:ea typeface="+mj-ea"/>
                <a:cs typeface="+mj-cs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7933" y="860612"/>
            <a:ext cx="8502922" cy="5615492"/>
          </a:xfrm>
        </p:spPr>
        <p:txBody>
          <a:bodyPr>
            <a:normAutofit/>
          </a:bodyPr>
          <a:lstStyle>
            <a:lvl1pPr marL="355600" indent="-355600">
              <a:defRPr sz="2800" b="0"/>
            </a:lvl1pPr>
            <a:lvl2pPr marL="720725" indent="-371475">
              <a:defRPr sz="2800" b="0"/>
            </a:lvl2pPr>
            <a:lvl3pPr marL="989013" indent="-292100">
              <a:defRPr sz="2400" b="0"/>
            </a:lvl3pPr>
            <a:lvl4pPr>
              <a:defRPr sz="20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First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 </a:t>
            </a:r>
            <a:endParaRPr lang="ko-KR" altLang="en-US" dirty="0"/>
          </a:p>
          <a:p>
            <a:pPr lvl="4"/>
            <a:r>
              <a:rPr lang="en-US" altLang="ko-KR" dirty="0"/>
              <a:t>Fifth 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 userDrawn="1">
            <p:ph type="sldNum" sz="quarter" idx="4"/>
          </p:nvPr>
        </p:nvSpPr>
        <p:spPr>
          <a:xfrm>
            <a:off x="8515349" y="6637389"/>
            <a:ext cx="409575" cy="14920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96652B35-718D-4E28-AFEB-B694A3B357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7204355" y="6361043"/>
            <a:ext cx="1064594" cy="25841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497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4500"/>
            <a:ext cx="7772400" cy="850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33400" y="1333500"/>
            <a:ext cx="3810000" cy="4648200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3335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0040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KA_STAR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F459BE-B10C-4E4F-9B45-143E01A25B82}" type="datetime1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63C901-B39E-124A-A5EC-75916F0A3A78}" type="datetime1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29688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85FEBD-976F-7448-ABEF-9049BFFDE938}" type="datetime1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620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16D88A-FE07-144E-AEED-5C827A530ADB}" type="datetime1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85E025-0ED8-1B4A-AEB9-A76393FC5C04}" type="datetime1">
              <a:rPr lang="en-US" smtClean="0"/>
              <a:t>4/4/21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159E9B-AF6A-4C41-B72C-5B75B4C2AC21}" type="datetime1">
              <a:rPr lang="en-US" smtClean="0"/>
              <a:t>4/4/21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uji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START_hu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924800" y="4926298"/>
            <a:ext cx="1219200" cy="1931702"/>
            <a:chOff x="406400" y="585786"/>
            <a:chExt cx="1637545" cy="228600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r="75883"/>
            <a:stretch/>
          </p:blipFill>
          <p:spPr>
            <a:xfrm>
              <a:off x="406400" y="585786"/>
              <a:ext cx="1219200" cy="168514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82600" y="2133123"/>
              <a:ext cx="156134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 HEBREW</a:t>
              </a: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UNIVERSITY</a:t>
              </a: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OF JERUSALEM</a:t>
              </a:r>
            </a:p>
          </p:txBody>
        </p:sp>
      </p:grp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83A253-AF35-FA43-89A0-5E1AE655D3C9}" type="datetime1">
              <a:rPr lang="en-US" smtClean="0"/>
              <a:t>4/4/21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3AD54D-F310-4340-903A-72C159D42BE2}" type="datetime1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10EE3A-4681-D547-A49B-85ACFB0A4B3F}" type="datetime1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29BF1E-17F7-7A4E-A542-01BB2E487F05}" type="datetime1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772171-616D-F342-B97A-C123E27041DA}" type="datetime1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7772400" cy="1295400"/>
          </a:xfr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90E5F-881E-1D41-B648-5EFE85021F1D}" type="datetime1">
              <a:rPr lang="en-US" smtClean="0"/>
              <a:t>4/4/21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6529E-91C7-4A4A-B2CD-036DEFB301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8EFF8-ABC7-784A-A0DA-6FD2859142AB}" type="datetime1">
              <a:rPr lang="en-US" smtClean="0"/>
              <a:t>4/4/21</a:t>
            </a:fld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A8A27-CA64-42A9-976C-B3500A970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620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4572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EDD26-F1EC-E240-9551-E2C1DB2E6AE4}" type="datetime1">
              <a:rPr lang="en-US" smtClean="0"/>
              <a:t>4/4/21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2A979-B148-45FC-97CC-0F3AA71DC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8486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17C0B-B7E4-A747-A572-E135B2CC8C4C}" type="datetime1">
              <a:rPr lang="en-US" smtClean="0"/>
              <a:t>4/4/21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4C9D8-A567-4445-B416-29F4CB22A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7724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086600" cy="1143000"/>
          </a:xfr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DD37C-6180-984C-A20B-84589CE42E14}" type="datetime1">
              <a:rPr lang="en-US" smtClean="0"/>
              <a:t>4/4/21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39297-BFA2-48BC-9E1E-8E7B26D3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epness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START_hu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" y="4561991"/>
            <a:ext cx="1001332" cy="936104"/>
          </a:xfrm>
          <a:prstGeom prst="rect">
            <a:avLst/>
          </a:prstGeom>
        </p:spPr>
      </p:pic>
      <p:pic>
        <p:nvPicPr>
          <p:cNvPr id="10" name="Picture 9" descr="image (1)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-99392"/>
            <a:ext cx="1982337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26749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KA_STAR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BC569D-B037-CA44-9998-C72C79BACA62}" type="datetime1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1E8F3-D5E8-EA4F-8508-29668EA8A0F7}" type="datetime1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29688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F696DD-1FD6-084F-97F9-4C7E0BEDEA50}" type="datetime1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620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8537E3-1851-054E-A497-C72CBF6CE44A}" type="datetime1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C880F9-6FD4-5D4C-B48C-0D89F35464B9}" type="datetime1">
              <a:rPr lang="en-US" smtClean="0"/>
              <a:t>4/4/21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0DF260-5FB8-DC45-9CAF-5476FC966327}" type="datetime1">
              <a:rPr lang="en-US" smtClean="0"/>
              <a:t>4/4/21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6066B0-EB70-1646-A0C9-357D6FDB825F}" type="datetime1">
              <a:rPr lang="en-US" smtClean="0"/>
              <a:t>4/4/21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FBD68F-EB00-2644-9E98-698C9B554328}" type="datetime1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0313B9-3502-B942-9457-1FF4962C8F99}" type="datetime1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8451D8-AF20-EA4A-B632-07EBD4DB66C8}" type="datetime1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eepness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START_hu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" y="4561991"/>
            <a:ext cx="100133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39825"/>
      </p:ext>
    </p:extLst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5B933E-3888-B941-BB51-896FF7A223A4}" type="datetime1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7772400" cy="1295400"/>
          </a:xfr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AD4D3-0D6E-F44A-B0D5-51A259D64A58}" type="datetime1">
              <a:rPr lang="en-US" smtClean="0"/>
              <a:t>4/4/21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6529E-91C7-4A4A-B2CD-036DEFB301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A65B9-FCD8-214A-86EC-0C8BB7B986A6}" type="datetime1">
              <a:rPr lang="en-US" smtClean="0"/>
              <a:t>4/4/21</a:t>
            </a:fld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A8A27-CA64-42A9-976C-B3500A970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620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4572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9FE12-4096-4747-8FDF-BDADD22932E2}" type="datetime1">
              <a:rPr lang="en-US" smtClean="0"/>
              <a:t>4/4/21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2A979-B148-45FC-97CC-0F3AA71DC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8486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A423B-C203-A544-828D-51A5D027C5F4}" type="datetime1">
              <a:rPr lang="en-US" smtClean="0"/>
              <a:t>4/4/21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4C9D8-A567-4445-B416-29F4CB22A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7724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086600" cy="1143000"/>
          </a:xfr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16E59-26B6-374B-9DEC-DE12397853BB}" type="datetime1">
              <a:rPr lang="en-US" smtClean="0"/>
              <a:t>4/4/21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39297-BFA2-48BC-9E1E-8E7B26D3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050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4500"/>
            <a:ext cx="7772400" cy="850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33400" y="1333500"/>
            <a:ext cx="3810000" cy="4648200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3335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Operating Systems : Lecture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6744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Huji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6992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84333" y="-486833"/>
            <a:ext cx="3788834" cy="23283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0193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A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29688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620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  <p:sldLayoutId id="2147483969" r:id="rId17"/>
    <p:sldLayoutId id="2147483970" r:id="rId18"/>
    <p:sldLayoutId id="2147483971" r:id="rId19"/>
    <p:sldLayoutId id="2147483972" r:id="rId20"/>
    <p:sldLayoutId id="2147483973" r:id="rId21"/>
    <p:sldLayoutId id="2147484011" r:id="rId22"/>
    <p:sldLayoutId id="2147484012" r:id="rId23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 spc="-150">
          <a:solidFill>
            <a:srgbClr val="FFFFFF"/>
          </a:solidFill>
          <a:latin typeface="Trebuchet MS"/>
          <a:ea typeface="ＭＳ Ｐゴシック" charset="-128"/>
          <a:cs typeface="Trebuchet M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fld id="{746E9CD4-7A14-6643-9162-BA7BB2E57BBF}" type="datetime1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fld id="{1970312D-CC07-413F-826A-B247A5B4D17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 spc="-150">
          <a:solidFill>
            <a:srgbClr val="FFFFFF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fld id="{26FC3F99-F1F0-B84B-8C59-D5C2A0653A46}" type="datetime1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fld id="{1970312D-CC07-413F-826A-B247A5B4D17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  <p:sldLayoutId id="2147484009" r:id="rId17"/>
    <p:sldLayoutId id="2147484010" r:id="rId1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 spc="-150">
          <a:solidFill>
            <a:srgbClr val="FFFFFF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Hay </a:t>
            </a:r>
          </a:p>
          <a:p>
            <a:r>
              <a:rPr lang="en-US" dirty="0"/>
              <a:t>	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1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325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990600" y="1367631"/>
            <a:ext cx="4419600" cy="2173558"/>
            <a:chOff x="672" y="432"/>
            <a:chExt cx="2784" cy="1728"/>
          </a:xfrm>
        </p:grpSpPr>
        <p:sp>
          <p:nvSpPr>
            <p:cNvPr id="12310" name="Oval 3"/>
            <p:cNvSpPr>
              <a:spLocks noChangeArrowheads="1"/>
            </p:cNvSpPr>
            <p:nvPr/>
          </p:nvSpPr>
          <p:spPr bwMode="auto">
            <a:xfrm>
              <a:off x="672" y="432"/>
              <a:ext cx="2784" cy="172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12311" name="Oval 4"/>
            <p:cNvSpPr>
              <a:spLocks noChangeArrowheads="1"/>
            </p:cNvSpPr>
            <p:nvPr/>
          </p:nvSpPr>
          <p:spPr bwMode="auto">
            <a:xfrm>
              <a:off x="2515" y="960"/>
              <a:ext cx="720" cy="624"/>
            </a:xfrm>
            <a:prstGeom prst="ellipse">
              <a:avLst/>
            </a:prstGeom>
            <a:solidFill>
              <a:srgbClr val="53FB25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>
                  <a:latin typeface="Gill Sans Light"/>
                  <a:cs typeface="Gill Sans Light"/>
                </a:rPr>
                <a:t>Fetch</a:t>
              </a:r>
            </a:p>
            <a:p>
              <a:pPr algn="ctr"/>
              <a:r>
                <a:rPr lang="en-US" altLang="en-US" sz="2400">
                  <a:latin typeface="Gill Sans Light"/>
                  <a:cs typeface="Gill Sans Light"/>
                </a:rPr>
                <a:t>Exec</a:t>
              </a:r>
            </a:p>
          </p:txBody>
        </p:sp>
        <p:sp>
          <p:nvSpPr>
            <p:cNvPr id="12312" name="AutoShape 5"/>
            <p:cNvSpPr>
              <a:spLocks noChangeArrowheads="1"/>
            </p:cNvSpPr>
            <p:nvPr/>
          </p:nvSpPr>
          <p:spPr bwMode="auto">
            <a:xfrm rot="10800000">
              <a:off x="1968" y="1032"/>
              <a:ext cx="528" cy="480"/>
            </a:xfrm>
            <a:prstGeom prst="leftRightArrow">
              <a:avLst>
                <a:gd name="adj1" fmla="val 50000"/>
                <a:gd name="adj2" fmla="val 22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12313" name="Rectangle 6"/>
            <p:cNvSpPr>
              <a:spLocks noChangeArrowheads="1"/>
            </p:cNvSpPr>
            <p:nvPr/>
          </p:nvSpPr>
          <p:spPr bwMode="auto">
            <a:xfrm>
              <a:off x="1344" y="558"/>
              <a:ext cx="624" cy="150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R0</a:t>
              </a:r>
            </a:p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R1: …</a:t>
              </a:r>
            </a:p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R2: …</a:t>
              </a:r>
            </a:p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R3: …</a:t>
              </a:r>
            </a:p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…</a:t>
              </a:r>
            </a:p>
            <a:p>
              <a:pPr algn="ctr"/>
              <a:endParaRPr lang="en-US" altLang="en-US" dirty="0">
                <a:latin typeface="Gill Sans Light"/>
                <a:cs typeface="Gill Sans Light"/>
              </a:endParaRPr>
            </a:p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PC: </a:t>
              </a:r>
              <a:r>
                <a:rPr lang="en-US" altLang="en-US" dirty="0">
                  <a:solidFill>
                    <a:srgbClr val="FF0000"/>
                  </a:solidFill>
                  <a:latin typeface="Gill Sans Light"/>
                  <a:cs typeface="Gill Sans Light"/>
                </a:rPr>
                <a:t>0</a:t>
              </a:r>
            </a:p>
          </p:txBody>
        </p:sp>
      </p:grpSp>
      <p:sp>
        <p:nvSpPr>
          <p:cNvPr id="12291" name="AutoShape 7"/>
          <p:cNvSpPr>
            <a:spLocks noChangeArrowheads="1"/>
          </p:cNvSpPr>
          <p:nvPr/>
        </p:nvSpPr>
        <p:spPr bwMode="auto">
          <a:xfrm rot="10800000">
            <a:off x="5410200" y="2213979"/>
            <a:ext cx="485274" cy="603766"/>
          </a:xfrm>
          <a:prstGeom prst="leftRightArrow">
            <a:avLst>
              <a:gd name="adj1" fmla="val 50000"/>
              <a:gd name="adj2" fmla="val 22000"/>
            </a:avLst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Gill Sans Light"/>
              <a:cs typeface="Gill Sans Light"/>
            </a:endParaRPr>
          </a:p>
        </p:txBody>
      </p:sp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6256338" y="1574297"/>
            <a:ext cx="1439862" cy="4622800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…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8 (y)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5 (x)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…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</a:p>
          <a:p>
            <a:pPr algn="ctr"/>
            <a:r>
              <a:rPr lang="en-US" altLang="en-US" sz="2400" dirty="0" err="1">
                <a:solidFill>
                  <a:srgbClr val="000000"/>
                </a:solidFill>
                <a:latin typeface="Gill Sans Light"/>
                <a:cs typeface="Gill Sans Light"/>
              </a:rPr>
              <a:t>sw</a:t>
            </a:r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r3,100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add </a:t>
            </a:r>
            <a:r>
              <a:rPr lang="en-US" altLang="en-US" sz="2000" dirty="0">
                <a:solidFill>
                  <a:srgbClr val="000000"/>
                </a:solidFill>
                <a:latin typeface="Gill Sans Light"/>
                <a:cs typeface="Gill Sans Light"/>
              </a:rPr>
              <a:t>r3,r1,r2</a:t>
            </a:r>
            <a:b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</a:br>
            <a:r>
              <a:rPr lang="en-US" altLang="en-US" sz="2400" dirty="0" err="1">
                <a:solidFill>
                  <a:srgbClr val="000000"/>
                </a:solidFill>
                <a:latin typeface="Gill Sans Light"/>
                <a:cs typeface="Gill Sans Light"/>
              </a:rPr>
              <a:t>lw</a:t>
            </a:r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r2, 104</a:t>
            </a:r>
          </a:p>
          <a:p>
            <a:pPr algn="ctr"/>
            <a:r>
              <a:rPr lang="en-US" altLang="en-US" sz="2400" dirty="0" err="1">
                <a:solidFill>
                  <a:srgbClr val="000000"/>
                </a:solidFill>
                <a:latin typeface="Gill Sans Light"/>
                <a:cs typeface="Gill Sans Light"/>
              </a:rPr>
              <a:t>lw</a:t>
            </a:r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r1, 100</a:t>
            </a:r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646259" y="6075701"/>
            <a:ext cx="7232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Addr</a:t>
            </a:r>
            <a:endParaRPr lang="en-US" altLang="en-US" sz="2000" dirty="0">
              <a:solidFill>
                <a:srgbClr val="000000"/>
              </a:solidFill>
              <a:latin typeface="Gill Sans Light"/>
              <a:cs typeface="Gill Sans Light"/>
            </a:endParaRPr>
          </a:p>
        </p:txBody>
      </p:sp>
      <p:sp>
        <p:nvSpPr>
          <p:cNvPr id="12294" name="Text Box 10"/>
          <p:cNvSpPr txBox="1">
            <a:spLocks noChangeArrowheads="1"/>
          </p:cNvSpPr>
          <p:nvPr/>
        </p:nvSpPr>
        <p:spPr bwMode="auto">
          <a:xfrm>
            <a:off x="6188075" y="1169485"/>
            <a:ext cx="12816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Gill Sans Light"/>
                <a:cs typeface="Gill Sans Light"/>
              </a:rPr>
              <a:t>Addr 2</a:t>
            </a:r>
            <a:r>
              <a:rPr lang="en-US" altLang="en-US" sz="2000" baseline="30000">
                <a:solidFill>
                  <a:srgbClr val="000000"/>
                </a:solidFill>
                <a:latin typeface="Gill Sans Light"/>
                <a:cs typeface="Gill Sans Light"/>
              </a:rPr>
              <a:t>32</a:t>
            </a:r>
            <a:r>
              <a:rPr lang="en-US" altLang="en-US" sz="2000">
                <a:solidFill>
                  <a:srgbClr val="000000"/>
                </a:solidFill>
                <a:latin typeface="Gill Sans Light"/>
                <a:cs typeface="Gill Sans Light"/>
              </a:rPr>
              <a:t>-1</a:t>
            </a:r>
          </a:p>
        </p:txBody>
      </p:sp>
      <p:sp>
        <p:nvSpPr>
          <p:cNvPr id="1229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Example: Suppose x=5, y=8 </a:t>
            </a:r>
          </a:p>
        </p:txBody>
      </p:sp>
      <p:sp>
        <p:nvSpPr>
          <p:cNvPr id="307212" name="Rectangle 12"/>
          <p:cNvSpPr>
            <a:spLocks noGrp="1" noChangeArrowheads="1"/>
          </p:cNvSpPr>
          <p:nvPr>
            <p:ph idx="1"/>
          </p:nvPr>
        </p:nvSpPr>
        <p:spPr>
          <a:xfrm>
            <a:off x="656019" y="3455711"/>
            <a:ext cx="6085188" cy="2365177"/>
          </a:xfrm>
        </p:spPr>
        <p:txBody>
          <a:bodyPr/>
          <a:lstStyle/>
          <a:p>
            <a:r>
              <a:rPr lang="en-US" altLang="en-US" sz="2800" dirty="0"/>
              <a:t>Execution sequence:</a:t>
            </a:r>
          </a:p>
          <a:p>
            <a:pPr lvl="1"/>
            <a:r>
              <a:rPr lang="en-US" altLang="en-US" sz="2400" dirty="0"/>
              <a:t>Fetch Instruction at PC</a:t>
            </a:r>
            <a:br>
              <a:rPr lang="en-US" altLang="en-US" sz="2400" dirty="0"/>
            </a:br>
            <a:r>
              <a:rPr lang="en-US" altLang="en-US" sz="2400" dirty="0">
                <a:sym typeface="Symbol" panose="05050102010706020507" pitchFamily="18" charset="2"/>
              </a:rPr>
              <a:t>save it in IR 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Decode instruction in IR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Execute (possibly using registers)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Write results to registers/</a:t>
            </a:r>
            <a:r>
              <a:rPr lang="en-US" altLang="en-US" sz="2400" dirty="0" err="1">
                <a:sym typeface="Symbol" panose="05050102010706020507" pitchFamily="18" charset="2"/>
              </a:rPr>
              <a:t>mem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PC = Next Instruction(PC)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Repeat </a:t>
            </a:r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/>
          </a:p>
        </p:txBody>
      </p:sp>
      <p:grpSp>
        <p:nvGrpSpPr>
          <p:cNvPr id="307213" name="Group 13"/>
          <p:cNvGrpSpPr>
            <a:grpSpLocks/>
          </p:cNvGrpSpPr>
          <p:nvPr/>
        </p:nvGrpSpPr>
        <p:grpSpPr bwMode="auto">
          <a:xfrm>
            <a:off x="7696203" y="5663701"/>
            <a:ext cx="1052513" cy="523876"/>
            <a:chOff x="4570" y="2832"/>
            <a:chExt cx="663" cy="330"/>
          </a:xfrm>
        </p:grpSpPr>
        <p:sp>
          <p:nvSpPr>
            <p:cNvPr id="12308" name="Text Box 14"/>
            <p:cNvSpPr txBox="1">
              <a:spLocks noChangeArrowheads="1"/>
            </p:cNvSpPr>
            <p:nvPr/>
          </p:nvSpPr>
          <p:spPr bwMode="auto">
            <a:xfrm>
              <a:off x="4848" y="2832"/>
              <a:ext cx="38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dirty="0">
                  <a:solidFill>
                    <a:srgbClr val="000000"/>
                  </a:solidFill>
                  <a:latin typeface="Gill Sans Light"/>
                  <a:cs typeface="Gill Sans Light"/>
                </a:rPr>
                <a:t>PC</a:t>
              </a:r>
            </a:p>
          </p:txBody>
        </p:sp>
        <p:sp>
          <p:nvSpPr>
            <p:cNvPr id="12309" name="Line 15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307225" name="AutoShape 25"/>
          <p:cNvSpPr>
            <a:spLocks noChangeArrowheads="1"/>
          </p:cNvSpPr>
          <p:nvPr/>
        </p:nvSpPr>
        <p:spPr bwMode="auto">
          <a:xfrm flipV="1">
            <a:off x="304800" y="3736563"/>
            <a:ext cx="762000" cy="3192243"/>
          </a:xfrm>
          <a:prstGeom prst="curvedRigh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Gill Sans Light"/>
              <a:cs typeface="Gill Sans Ligh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243053" y="2874211"/>
            <a:ext cx="14705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989054" y="5801895"/>
            <a:ext cx="4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81038" y="5459679"/>
            <a:ext cx="4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75684" y="5053263"/>
            <a:ext cx="42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42006" y="4665582"/>
            <a:ext cx="53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61790" y="2451879"/>
            <a:ext cx="7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48422" y="2109663"/>
            <a:ext cx="72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104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53300" y="1737889"/>
            <a:ext cx="4918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25560" y="3093440"/>
            <a:ext cx="3314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8137528" y="5282701"/>
            <a:ext cx="611188" cy="52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  <a:latin typeface="Gill Sans Light"/>
                <a:cs typeface="Gill Sans Light"/>
              </a:rPr>
              <a:t>PC</a:t>
            </a: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 flipH="1">
            <a:off x="7696203" y="5514476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656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35" grpId="0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990600" y="1367631"/>
            <a:ext cx="4419600" cy="2173558"/>
            <a:chOff x="672" y="432"/>
            <a:chExt cx="2784" cy="1728"/>
          </a:xfrm>
        </p:grpSpPr>
        <p:sp>
          <p:nvSpPr>
            <p:cNvPr id="12310" name="Oval 3"/>
            <p:cNvSpPr>
              <a:spLocks noChangeArrowheads="1"/>
            </p:cNvSpPr>
            <p:nvPr/>
          </p:nvSpPr>
          <p:spPr bwMode="auto">
            <a:xfrm>
              <a:off x="672" y="432"/>
              <a:ext cx="2784" cy="172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12311" name="Oval 4"/>
            <p:cNvSpPr>
              <a:spLocks noChangeArrowheads="1"/>
            </p:cNvSpPr>
            <p:nvPr/>
          </p:nvSpPr>
          <p:spPr bwMode="auto">
            <a:xfrm>
              <a:off x="2515" y="960"/>
              <a:ext cx="720" cy="624"/>
            </a:xfrm>
            <a:prstGeom prst="ellipse">
              <a:avLst/>
            </a:prstGeom>
            <a:solidFill>
              <a:srgbClr val="53FB25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>
                  <a:latin typeface="Gill Sans Light"/>
                  <a:cs typeface="Gill Sans Light"/>
                </a:rPr>
                <a:t>Fetch</a:t>
              </a:r>
            </a:p>
            <a:p>
              <a:pPr algn="ctr"/>
              <a:r>
                <a:rPr lang="en-US" altLang="en-US" sz="2400">
                  <a:latin typeface="Gill Sans Light"/>
                  <a:cs typeface="Gill Sans Light"/>
                </a:rPr>
                <a:t>Exec</a:t>
              </a:r>
            </a:p>
          </p:txBody>
        </p:sp>
        <p:sp>
          <p:nvSpPr>
            <p:cNvPr id="12312" name="AutoShape 5"/>
            <p:cNvSpPr>
              <a:spLocks noChangeArrowheads="1"/>
            </p:cNvSpPr>
            <p:nvPr/>
          </p:nvSpPr>
          <p:spPr bwMode="auto">
            <a:xfrm rot="10800000">
              <a:off x="1968" y="1032"/>
              <a:ext cx="528" cy="480"/>
            </a:xfrm>
            <a:prstGeom prst="leftRightArrow">
              <a:avLst>
                <a:gd name="adj1" fmla="val 50000"/>
                <a:gd name="adj2" fmla="val 22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12313" name="Rectangle 6"/>
            <p:cNvSpPr>
              <a:spLocks noChangeArrowheads="1"/>
            </p:cNvSpPr>
            <p:nvPr/>
          </p:nvSpPr>
          <p:spPr bwMode="auto">
            <a:xfrm>
              <a:off x="1344" y="558"/>
              <a:ext cx="624" cy="150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R0</a:t>
              </a:r>
            </a:p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R1: 5</a:t>
              </a:r>
            </a:p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R2: </a:t>
              </a:r>
              <a:r>
                <a:rPr lang="en-US" altLang="en-US" dirty="0">
                  <a:solidFill>
                    <a:srgbClr val="FF0000"/>
                  </a:solidFill>
                  <a:latin typeface="Verdana"/>
                  <a:cs typeface="Verdana"/>
                </a:rPr>
                <a:t>8</a:t>
              </a:r>
            </a:p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R3: …</a:t>
              </a:r>
            </a:p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…</a:t>
              </a:r>
            </a:p>
            <a:p>
              <a:pPr algn="ctr"/>
              <a:endParaRPr lang="en-US" altLang="en-US" dirty="0">
                <a:latin typeface="Gill Sans Light"/>
                <a:cs typeface="Gill Sans Light"/>
              </a:endParaRPr>
            </a:p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PC: </a:t>
              </a:r>
              <a:r>
                <a:rPr lang="en-US" altLang="en-US" dirty="0">
                  <a:solidFill>
                    <a:srgbClr val="FF0000"/>
                  </a:solidFill>
                  <a:latin typeface="Verdana"/>
                  <a:cs typeface="Verdana"/>
                </a:rPr>
                <a:t>8</a:t>
              </a:r>
            </a:p>
          </p:txBody>
        </p:sp>
      </p:grpSp>
      <p:sp>
        <p:nvSpPr>
          <p:cNvPr id="12291" name="AutoShape 7"/>
          <p:cNvSpPr>
            <a:spLocks noChangeArrowheads="1"/>
          </p:cNvSpPr>
          <p:nvPr/>
        </p:nvSpPr>
        <p:spPr bwMode="auto">
          <a:xfrm rot="10800000">
            <a:off x="5410200" y="2213979"/>
            <a:ext cx="485274" cy="603766"/>
          </a:xfrm>
          <a:prstGeom prst="leftRightArrow">
            <a:avLst>
              <a:gd name="adj1" fmla="val 50000"/>
              <a:gd name="adj2" fmla="val 22000"/>
            </a:avLst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Gill Sans Light"/>
              <a:cs typeface="Gill Sans Light"/>
            </a:endParaRPr>
          </a:p>
        </p:txBody>
      </p:sp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6256338" y="1574297"/>
            <a:ext cx="1439862" cy="4622800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…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8 (y)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5 (x)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…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</a:p>
          <a:p>
            <a:pPr algn="ctr"/>
            <a:r>
              <a:rPr lang="en-US" altLang="en-US" sz="2400" dirty="0" err="1">
                <a:solidFill>
                  <a:srgbClr val="000000"/>
                </a:solidFill>
                <a:latin typeface="Gill Sans Light"/>
                <a:cs typeface="Gill Sans Light"/>
              </a:rPr>
              <a:t>sw</a:t>
            </a:r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r3,100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add </a:t>
            </a:r>
            <a:r>
              <a:rPr lang="en-US" altLang="en-US" sz="2000" dirty="0">
                <a:solidFill>
                  <a:srgbClr val="000000"/>
                </a:solidFill>
                <a:latin typeface="Gill Sans Light"/>
                <a:cs typeface="Gill Sans Light"/>
              </a:rPr>
              <a:t>r3,r1,r2</a:t>
            </a:r>
            <a:b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</a:br>
            <a:r>
              <a:rPr lang="en-US" altLang="en-US" sz="2400" dirty="0" err="1">
                <a:solidFill>
                  <a:srgbClr val="000000"/>
                </a:solidFill>
                <a:latin typeface="Gill Sans Light"/>
                <a:cs typeface="Gill Sans Light"/>
              </a:rPr>
              <a:t>lw</a:t>
            </a:r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r2, 104</a:t>
            </a:r>
          </a:p>
          <a:p>
            <a:pPr algn="ctr"/>
            <a:r>
              <a:rPr lang="en-US" altLang="en-US" sz="2400" dirty="0" err="1">
                <a:solidFill>
                  <a:srgbClr val="000000"/>
                </a:solidFill>
                <a:latin typeface="Gill Sans Light"/>
                <a:cs typeface="Gill Sans Light"/>
              </a:rPr>
              <a:t>lw</a:t>
            </a:r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r1, 100</a:t>
            </a:r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646259" y="6075701"/>
            <a:ext cx="7232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Addr</a:t>
            </a:r>
            <a:endParaRPr lang="en-US" altLang="en-US" sz="2000" dirty="0">
              <a:solidFill>
                <a:srgbClr val="000000"/>
              </a:solidFill>
              <a:latin typeface="Gill Sans Light"/>
              <a:cs typeface="Gill Sans Light"/>
            </a:endParaRPr>
          </a:p>
        </p:txBody>
      </p:sp>
      <p:sp>
        <p:nvSpPr>
          <p:cNvPr id="12294" name="Text Box 10"/>
          <p:cNvSpPr txBox="1">
            <a:spLocks noChangeArrowheads="1"/>
          </p:cNvSpPr>
          <p:nvPr/>
        </p:nvSpPr>
        <p:spPr bwMode="auto">
          <a:xfrm>
            <a:off x="6188075" y="1169485"/>
            <a:ext cx="12816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Gill Sans Light"/>
                <a:cs typeface="Gill Sans Light"/>
              </a:rPr>
              <a:t>Addr 2</a:t>
            </a:r>
            <a:r>
              <a:rPr lang="en-US" altLang="en-US" sz="2000" baseline="30000">
                <a:solidFill>
                  <a:srgbClr val="000000"/>
                </a:solidFill>
                <a:latin typeface="Gill Sans Light"/>
                <a:cs typeface="Gill Sans Light"/>
              </a:rPr>
              <a:t>32</a:t>
            </a:r>
            <a:r>
              <a:rPr lang="en-US" altLang="en-US" sz="2000">
                <a:solidFill>
                  <a:srgbClr val="000000"/>
                </a:solidFill>
                <a:latin typeface="Gill Sans Light"/>
                <a:cs typeface="Gill Sans Light"/>
              </a:rPr>
              <a:t>-1</a:t>
            </a:r>
          </a:p>
        </p:txBody>
      </p:sp>
      <p:sp>
        <p:nvSpPr>
          <p:cNvPr id="1229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Example: Suppose x=5, y=8 </a:t>
            </a:r>
          </a:p>
        </p:txBody>
      </p:sp>
      <p:sp>
        <p:nvSpPr>
          <p:cNvPr id="307212" name="Rectangle 12"/>
          <p:cNvSpPr>
            <a:spLocks noGrp="1" noChangeArrowheads="1"/>
          </p:cNvSpPr>
          <p:nvPr>
            <p:ph idx="1"/>
          </p:nvPr>
        </p:nvSpPr>
        <p:spPr>
          <a:xfrm>
            <a:off x="656019" y="3455711"/>
            <a:ext cx="6085188" cy="2365177"/>
          </a:xfrm>
        </p:spPr>
        <p:txBody>
          <a:bodyPr/>
          <a:lstStyle/>
          <a:p>
            <a:r>
              <a:rPr lang="en-US" altLang="en-US" sz="2800" dirty="0"/>
              <a:t>Execution sequence:</a:t>
            </a:r>
          </a:p>
          <a:p>
            <a:pPr lvl="1"/>
            <a:r>
              <a:rPr lang="en-US" altLang="en-US" sz="2400" dirty="0"/>
              <a:t>Fetch Instruction at PC</a:t>
            </a:r>
            <a:br>
              <a:rPr lang="en-US" altLang="en-US" sz="2400" dirty="0"/>
            </a:br>
            <a:r>
              <a:rPr lang="en-US" altLang="en-US" sz="2400" dirty="0">
                <a:sym typeface="Symbol" panose="05050102010706020507" pitchFamily="18" charset="2"/>
              </a:rPr>
              <a:t>save it in IR 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Decode instruction in IR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Execute (possibly using registers)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Write results to registers/</a:t>
            </a:r>
            <a:r>
              <a:rPr lang="en-US" altLang="en-US" sz="2400" dirty="0" err="1">
                <a:sym typeface="Symbol" panose="05050102010706020507" pitchFamily="18" charset="2"/>
              </a:rPr>
              <a:t>mem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PC = Next Instruction(PC)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Repeat </a:t>
            </a:r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/>
          </a:p>
        </p:txBody>
      </p:sp>
      <p:grpSp>
        <p:nvGrpSpPr>
          <p:cNvPr id="307219" name="Group 19"/>
          <p:cNvGrpSpPr>
            <a:grpSpLocks/>
          </p:cNvGrpSpPr>
          <p:nvPr/>
        </p:nvGrpSpPr>
        <p:grpSpPr bwMode="auto">
          <a:xfrm>
            <a:off x="7696203" y="4901701"/>
            <a:ext cx="1052513" cy="523876"/>
            <a:chOff x="4570" y="2832"/>
            <a:chExt cx="663" cy="330"/>
          </a:xfrm>
        </p:grpSpPr>
        <p:sp>
          <p:nvSpPr>
            <p:cNvPr id="12304" name="Text Box 20"/>
            <p:cNvSpPr txBox="1">
              <a:spLocks noChangeArrowheads="1"/>
            </p:cNvSpPr>
            <p:nvPr/>
          </p:nvSpPr>
          <p:spPr bwMode="auto">
            <a:xfrm>
              <a:off x="4848" y="2832"/>
              <a:ext cx="38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Gill Sans Light"/>
                  <a:cs typeface="Gill Sans Light"/>
                </a:rPr>
                <a:t>PC</a:t>
              </a:r>
            </a:p>
          </p:txBody>
        </p:sp>
        <p:sp>
          <p:nvSpPr>
            <p:cNvPr id="12305" name="Line 21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307225" name="AutoShape 25"/>
          <p:cNvSpPr>
            <a:spLocks noChangeArrowheads="1"/>
          </p:cNvSpPr>
          <p:nvPr/>
        </p:nvSpPr>
        <p:spPr bwMode="auto">
          <a:xfrm flipV="1">
            <a:off x="304800" y="3736563"/>
            <a:ext cx="762000" cy="3192243"/>
          </a:xfrm>
          <a:prstGeom prst="curvedRigh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Gill Sans Light"/>
              <a:cs typeface="Gill Sans Ligh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243053" y="2874211"/>
            <a:ext cx="14705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989054" y="5801895"/>
            <a:ext cx="4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81038" y="5459679"/>
            <a:ext cx="4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75684" y="5053263"/>
            <a:ext cx="42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42006" y="4665582"/>
            <a:ext cx="53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61790" y="2451879"/>
            <a:ext cx="7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48422" y="2109663"/>
            <a:ext cx="72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104</a:t>
            </a:r>
          </a:p>
        </p:txBody>
      </p:sp>
    </p:spTree>
    <p:extLst>
      <p:ext uri="{BB962C8B-B14F-4D97-AF65-F5344CB8AC3E}">
        <p14:creationId xmlns:p14="http://schemas.microsoft.com/office/powerpoint/2010/main" val="3693341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990600" y="1367631"/>
            <a:ext cx="4419600" cy="2173558"/>
            <a:chOff x="672" y="432"/>
            <a:chExt cx="2784" cy="1728"/>
          </a:xfrm>
        </p:grpSpPr>
        <p:sp>
          <p:nvSpPr>
            <p:cNvPr id="12310" name="Oval 3"/>
            <p:cNvSpPr>
              <a:spLocks noChangeArrowheads="1"/>
            </p:cNvSpPr>
            <p:nvPr/>
          </p:nvSpPr>
          <p:spPr bwMode="auto">
            <a:xfrm>
              <a:off x="672" y="432"/>
              <a:ext cx="2784" cy="172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12311" name="Oval 4"/>
            <p:cNvSpPr>
              <a:spLocks noChangeArrowheads="1"/>
            </p:cNvSpPr>
            <p:nvPr/>
          </p:nvSpPr>
          <p:spPr bwMode="auto">
            <a:xfrm>
              <a:off x="2515" y="960"/>
              <a:ext cx="720" cy="624"/>
            </a:xfrm>
            <a:prstGeom prst="ellipse">
              <a:avLst/>
            </a:prstGeom>
            <a:solidFill>
              <a:srgbClr val="53FB25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>
                  <a:latin typeface="Gill Sans Light"/>
                  <a:cs typeface="Gill Sans Light"/>
                </a:rPr>
                <a:t>Fetch</a:t>
              </a:r>
            </a:p>
            <a:p>
              <a:pPr algn="ctr"/>
              <a:r>
                <a:rPr lang="en-US" altLang="en-US" sz="2400">
                  <a:latin typeface="Gill Sans Light"/>
                  <a:cs typeface="Gill Sans Light"/>
                </a:rPr>
                <a:t>Exec</a:t>
              </a:r>
            </a:p>
          </p:txBody>
        </p:sp>
        <p:sp>
          <p:nvSpPr>
            <p:cNvPr id="12312" name="AutoShape 5"/>
            <p:cNvSpPr>
              <a:spLocks noChangeArrowheads="1"/>
            </p:cNvSpPr>
            <p:nvPr/>
          </p:nvSpPr>
          <p:spPr bwMode="auto">
            <a:xfrm rot="10800000">
              <a:off x="1968" y="1032"/>
              <a:ext cx="528" cy="480"/>
            </a:xfrm>
            <a:prstGeom prst="leftRightArrow">
              <a:avLst>
                <a:gd name="adj1" fmla="val 50000"/>
                <a:gd name="adj2" fmla="val 22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12313" name="Rectangle 6"/>
            <p:cNvSpPr>
              <a:spLocks noChangeArrowheads="1"/>
            </p:cNvSpPr>
            <p:nvPr/>
          </p:nvSpPr>
          <p:spPr bwMode="auto">
            <a:xfrm>
              <a:off x="1344" y="558"/>
              <a:ext cx="624" cy="150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R0</a:t>
              </a:r>
            </a:p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R1: 5</a:t>
              </a:r>
            </a:p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R2: 8</a:t>
              </a:r>
            </a:p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R3: </a:t>
              </a:r>
              <a:r>
                <a:rPr lang="en-US" altLang="en-US" dirty="0">
                  <a:solidFill>
                    <a:srgbClr val="FF0000"/>
                  </a:solidFill>
                  <a:latin typeface="Verdana"/>
                  <a:cs typeface="Verdana"/>
                </a:rPr>
                <a:t>13</a:t>
              </a:r>
            </a:p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…</a:t>
              </a:r>
            </a:p>
            <a:p>
              <a:pPr algn="ctr"/>
              <a:endParaRPr lang="en-US" altLang="en-US" dirty="0">
                <a:latin typeface="Gill Sans Light"/>
                <a:cs typeface="Gill Sans Light"/>
              </a:endParaRPr>
            </a:p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PC: </a:t>
              </a:r>
              <a:r>
                <a:rPr lang="en-US" altLang="en-US" dirty="0">
                  <a:solidFill>
                    <a:srgbClr val="FF0000"/>
                  </a:solidFill>
                  <a:latin typeface="Verdana"/>
                  <a:cs typeface="Verdana"/>
                </a:rPr>
                <a:t>12</a:t>
              </a:r>
            </a:p>
          </p:txBody>
        </p:sp>
      </p:grpSp>
      <p:sp>
        <p:nvSpPr>
          <p:cNvPr id="12291" name="AutoShape 7"/>
          <p:cNvSpPr>
            <a:spLocks noChangeArrowheads="1"/>
          </p:cNvSpPr>
          <p:nvPr/>
        </p:nvSpPr>
        <p:spPr bwMode="auto">
          <a:xfrm rot="10800000">
            <a:off x="5410200" y="2213979"/>
            <a:ext cx="485274" cy="603766"/>
          </a:xfrm>
          <a:prstGeom prst="leftRightArrow">
            <a:avLst>
              <a:gd name="adj1" fmla="val 50000"/>
              <a:gd name="adj2" fmla="val 22000"/>
            </a:avLst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Gill Sans Light"/>
              <a:cs typeface="Gill Sans Light"/>
            </a:endParaRPr>
          </a:p>
        </p:txBody>
      </p:sp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6256338" y="1574297"/>
            <a:ext cx="1439862" cy="4622800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…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8 (y)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5 (x)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…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</a:p>
          <a:p>
            <a:pPr algn="ctr"/>
            <a:r>
              <a:rPr lang="en-US" altLang="en-US" sz="2400" dirty="0" err="1">
                <a:solidFill>
                  <a:srgbClr val="000000"/>
                </a:solidFill>
                <a:latin typeface="Gill Sans Light"/>
                <a:cs typeface="Gill Sans Light"/>
              </a:rPr>
              <a:t>sw</a:t>
            </a:r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r3,100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add </a:t>
            </a:r>
            <a:r>
              <a:rPr lang="en-US" altLang="en-US" sz="2000" dirty="0">
                <a:solidFill>
                  <a:srgbClr val="000000"/>
                </a:solidFill>
                <a:latin typeface="Gill Sans Light"/>
                <a:cs typeface="Gill Sans Light"/>
              </a:rPr>
              <a:t>r3,r1,r2</a:t>
            </a:r>
            <a:b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</a:br>
            <a:r>
              <a:rPr lang="en-US" altLang="en-US" sz="2400" dirty="0" err="1">
                <a:solidFill>
                  <a:srgbClr val="000000"/>
                </a:solidFill>
                <a:latin typeface="Gill Sans Light"/>
                <a:cs typeface="Gill Sans Light"/>
              </a:rPr>
              <a:t>lw</a:t>
            </a:r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r2, 104</a:t>
            </a:r>
          </a:p>
          <a:p>
            <a:pPr algn="ctr"/>
            <a:r>
              <a:rPr lang="en-US" altLang="en-US" sz="2400" dirty="0" err="1">
                <a:solidFill>
                  <a:srgbClr val="000000"/>
                </a:solidFill>
                <a:latin typeface="Gill Sans Light"/>
                <a:cs typeface="Gill Sans Light"/>
              </a:rPr>
              <a:t>lw</a:t>
            </a:r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r1, 100</a:t>
            </a:r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646259" y="6075701"/>
            <a:ext cx="7232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Addr</a:t>
            </a:r>
            <a:endParaRPr lang="en-US" altLang="en-US" sz="2000" dirty="0">
              <a:solidFill>
                <a:srgbClr val="000000"/>
              </a:solidFill>
              <a:latin typeface="Gill Sans Light"/>
              <a:cs typeface="Gill Sans Light"/>
            </a:endParaRPr>
          </a:p>
        </p:txBody>
      </p:sp>
      <p:sp>
        <p:nvSpPr>
          <p:cNvPr id="12294" name="Text Box 10"/>
          <p:cNvSpPr txBox="1">
            <a:spLocks noChangeArrowheads="1"/>
          </p:cNvSpPr>
          <p:nvPr/>
        </p:nvSpPr>
        <p:spPr bwMode="auto">
          <a:xfrm>
            <a:off x="6188075" y="1169485"/>
            <a:ext cx="12816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Gill Sans Light"/>
                <a:cs typeface="Gill Sans Light"/>
              </a:rPr>
              <a:t>Addr 2</a:t>
            </a:r>
            <a:r>
              <a:rPr lang="en-US" altLang="en-US" sz="2000" baseline="30000">
                <a:solidFill>
                  <a:srgbClr val="000000"/>
                </a:solidFill>
                <a:latin typeface="Gill Sans Light"/>
                <a:cs typeface="Gill Sans Light"/>
              </a:rPr>
              <a:t>32</a:t>
            </a:r>
            <a:r>
              <a:rPr lang="en-US" altLang="en-US" sz="2000">
                <a:solidFill>
                  <a:srgbClr val="000000"/>
                </a:solidFill>
                <a:latin typeface="Gill Sans Light"/>
                <a:cs typeface="Gill Sans Light"/>
              </a:rPr>
              <a:t>-1</a:t>
            </a:r>
          </a:p>
        </p:txBody>
      </p:sp>
      <p:sp>
        <p:nvSpPr>
          <p:cNvPr id="1229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Example: Suppose x=5, y=8 </a:t>
            </a:r>
          </a:p>
        </p:txBody>
      </p:sp>
      <p:sp>
        <p:nvSpPr>
          <p:cNvPr id="307212" name="Rectangle 12"/>
          <p:cNvSpPr>
            <a:spLocks noGrp="1" noChangeArrowheads="1"/>
          </p:cNvSpPr>
          <p:nvPr>
            <p:ph idx="1"/>
          </p:nvPr>
        </p:nvSpPr>
        <p:spPr>
          <a:xfrm>
            <a:off x="656019" y="3455711"/>
            <a:ext cx="6085188" cy="2365177"/>
          </a:xfrm>
        </p:spPr>
        <p:txBody>
          <a:bodyPr/>
          <a:lstStyle/>
          <a:p>
            <a:r>
              <a:rPr lang="en-US" altLang="en-US" sz="2800" dirty="0"/>
              <a:t>Execution sequence:</a:t>
            </a:r>
          </a:p>
          <a:p>
            <a:pPr lvl="1"/>
            <a:r>
              <a:rPr lang="en-US" altLang="en-US" sz="2400" dirty="0"/>
              <a:t>Fetch Instruction at PC</a:t>
            </a:r>
            <a:br>
              <a:rPr lang="en-US" altLang="en-US" sz="2400" dirty="0"/>
            </a:br>
            <a:r>
              <a:rPr lang="en-US" altLang="en-US" sz="2400" dirty="0">
                <a:sym typeface="Symbol" panose="05050102010706020507" pitchFamily="18" charset="2"/>
              </a:rPr>
              <a:t>save it in IR 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Decode instruction in IR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Execute (possibly using registers)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Write results to registers/</a:t>
            </a:r>
            <a:r>
              <a:rPr lang="en-US" altLang="en-US" sz="2400" dirty="0" err="1">
                <a:sym typeface="Symbol" panose="05050102010706020507" pitchFamily="18" charset="2"/>
              </a:rPr>
              <a:t>mem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PC = Next Instruction(PC)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Repeat </a:t>
            </a:r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/>
          </a:p>
        </p:txBody>
      </p:sp>
      <p:grpSp>
        <p:nvGrpSpPr>
          <p:cNvPr id="307222" name="Group 22"/>
          <p:cNvGrpSpPr>
            <a:grpSpLocks/>
          </p:cNvGrpSpPr>
          <p:nvPr/>
        </p:nvGrpSpPr>
        <p:grpSpPr bwMode="auto">
          <a:xfrm>
            <a:off x="7696203" y="4520701"/>
            <a:ext cx="1052513" cy="523876"/>
            <a:chOff x="4570" y="2832"/>
            <a:chExt cx="663" cy="330"/>
          </a:xfrm>
        </p:grpSpPr>
        <p:sp>
          <p:nvSpPr>
            <p:cNvPr id="12302" name="Text Box 23"/>
            <p:cNvSpPr txBox="1">
              <a:spLocks noChangeArrowheads="1"/>
            </p:cNvSpPr>
            <p:nvPr/>
          </p:nvSpPr>
          <p:spPr bwMode="auto">
            <a:xfrm>
              <a:off x="4848" y="2832"/>
              <a:ext cx="38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Gill Sans Light"/>
                  <a:cs typeface="Gill Sans Light"/>
                </a:rPr>
                <a:t>PC</a:t>
              </a:r>
            </a:p>
          </p:txBody>
        </p:sp>
        <p:sp>
          <p:nvSpPr>
            <p:cNvPr id="12303" name="Line 24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307225" name="AutoShape 25"/>
          <p:cNvSpPr>
            <a:spLocks noChangeArrowheads="1"/>
          </p:cNvSpPr>
          <p:nvPr/>
        </p:nvSpPr>
        <p:spPr bwMode="auto">
          <a:xfrm flipV="1">
            <a:off x="304800" y="3736563"/>
            <a:ext cx="762000" cy="3192243"/>
          </a:xfrm>
          <a:prstGeom prst="curvedRigh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Gill Sans Light"/>
              <a:cs typeface="Gill Sans Ligh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243053" y="2874211"/>
            <a:ext cx="14705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989054" y="5801895"/>
            <a:ext cx="4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81038" y="5459679"/>
            <a:ext cx="4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75684" y="5053263"/>
            <a:ext cx="42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42006" y="4665582"/>
            <a:ext cx="53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61790" y="2451879"/>
            <a:ext cx="7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48422" y="2109663"/>
            <a:ext cx="72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104</a:t>
            </a:r>
          </a:p>
        </p:txBody>
      </p:sp>
    </p:spTree>
    <p:extLst>
      <p:ext uri="{BB962C8B-B14F-4D97-AF65-F5344CB8AC3E}">
        <p14:creationId xmlns:p14="http://schemas.microsoft.com/office/powerpoint/2010/main" val="156211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990600" y="1367631"/>
            <a:ext cx="4419600" cy="2173558"/>
            <a:chOff x="672" y="432"/>
            <a:chExt cx="2784" cy="1728"/>
          </a:xfrm>
        </p:grpSpPr>
        <p:sp>
          <p:nvSpPr>
            <p:cNvPr id="12310" name="Oval 3"/>
            <p:cNvSpPr>
              <a:spLocks noChangeArrowheads="1"/>
            </p:cNvSpPr>
            <p:nvPr/>
          </p:nvSpPr>
          <p:spPr bwMode="auto">
            <a:xfrm>
              <a:off x="672" y="432"/>
              <a:ext cx="2784" cy="172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12311" name="Oval 4"/>
            <p:cNvSpPr>
              <a:spLocks noChangeArrowheads="1"/>
            </p:cNvSpPr>
            <p:nvPr/>
          </p:nvSpPr>
          <p:spPr bwMode="auto">
            <a:xfrm>
              <a:off x="2515" y="960"/>
              <a:ext cx="720" cy="624"/>
            </a:xfrm>
            <a:prstGeom prst="ellipse">
              <a:avLst/>
            </a:prstGeom>
            <a:solidFill>
              <a:srgbClr val="53FB25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>
                  <a:latin typeface="Gill Sans Light"/>
                  <a:cs typeface="Gill Sans Light"/>
                </a:rPr>
                <a:t>Fetch</a:t>
              </a:r>
            </a:p>
            <a:p>
              <a:pPr algn="ctr"/>
              <a:r>
                <a:rPr lang="en-US" altLang="en-US" sz="2400">
                  <a:latin typeface="Gill Sans Light"/>
                  <a:cs typeface="Gill Sans Light"/>
                </a:rPr>
                <a:t>Exec</a:t>
              </a:r>
            </a:p>
          </p:txBody>
        </p:sp>
        <p:sp>
          <p:nvSpPr>
            <p:cNvPr id="12312" name="AutoShape 5"/>
            <p:cNvSpPr>
              <a:spLocks noChangeArrowheads="1"/>
            </p:cNvSpPr>
            <p:nvPr/>
          </p:nvSpPr>
          <p:spPr bwMode="auto">
            <a:xfrm rot="10800000">
              <a:off x="1968" y="1032"/>
              <a:ext cx="528" cy="480"/>
            </a:xfrm>
            <a:prstGeom prst="leftRightArrow">
              <a:avLst>
                <a:gd name="adj1" fmla="val 50000"/>
                <a:gd name="adj2" fmla="val 22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12313" name="Rectangle 6"/>
            <p:cNvSpPr>
              <a:spLocks noChangeArrowheads="1"/>
            </p:cNvSpPr>
            <p:nvPr/>
          </p:nvSpPr>
          <p:spPr bwMode="auto">
            <a:xfrm>
              <a:off x="1344" y="558"/>
              <a:ext cx="624" cy="150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R0</a:t>
              </a:r>
            </a:p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R1: 5</a:t>
              </a:r>
            </a:p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R2: 8</a:t>
              </a:r>
            </a:p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R3: 13</a:t>
              </a:r>
            </a:p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…</a:t>
              </a:r>
            </a:p>
            <a:p>
              <a:pPr algn="ctr"/>
              <a:endParaRPr lang="en-US" altLang="en-US" dirty="0">
                <a:latin typeface="Gill Sans Light"/>
                <a:cs typeface="Gill Sans Light"/>
              </a:endParaRPr>
            </a:p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PC: </a:t>
              </a:r>
              <a:r>
                <a:rPr lang="en-US" altLang="en-US" dirty="0">
                  <a:solidFill>
                    <a:srgbClr val="FF0000"/>
                  </a:solidFill>
                  <a:latin typeface="Verdana"/>
                  <a:cs typeface="Verdana"/>
                </a:rPr>
                <a:t>16</a:t>
              </a:r>
            </a:p>
          </p:txBody>
        </p:sp>
      </p:grpSp>
      <p:sp>
        <p:nvSpPr>
          <p:cNvPr id="12291" name="AutoShape 7"/>
          <p:cNvSpPr>
            <a:spLocks noChangeArrowheads="1"/>
          </p:cNvSpPr>
          <p:nvPr/>
        </p:nvSpPr>
        <p:spPr bwMode="auto">
          <a:xfrm rot="10800000">
            <a:off x="5410200" y="2213979"/>
            <a:ext cx="485274" cy="603766"/>
          </a:xfrm>
          <a:prstGeom prst="leftRightArrow">
            <a:avLst>
              <a:gd name="adj1" fmla="val 50000"/>
              <a:gd name="adj2" fmla="val 22000"/>
            </a:avLst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Gill Sans Light"/>
              <a:cs typeface="Gill Sans Light"/>
            </a:endParaRPr>
          </a:p>
        </p:txBody>
      </p:sp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6256338" y="1574297"/>
            <a:ext cx="1439862" cy="4622800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…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8 (y)</a:t>
            </a:r>
          </a:p>
          <a:p>
            <a:pPr algn="ctr"/>
            <a:r>
              <a:rPr lang="en-US" altLang="en-US" sz="2400" dirty="0">
                <a:solidFill>
                  <a:srgbClr val="FF0000"/>
                </a:solidFill>
                <a:latin typeface="Verdana"/>
                <a:cs typeface="Verdana"/>
              </a:rPr>
              <a:t>13</a:t>
            </a:r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(x)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…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</a:p>
          <a:p>
            <a:pPr algn="ctr"/>
            <a:r>
              <a:rPr lang="en-US" altLang="en-US" sz="2400" dirty="0" err="1">
                <a:solidFill>
                  <a:srgbClr val="000000"/>
                </a:solidFill>
                <a:latin typeface="Gill Sans Light"/>
                <a:cs typeface="Gill Sans Light"/>
              </a:rPr>
              <a:t>sw</a:t>
            </a:r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r3,100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add </a:t>
            </a:r>
            <a:r>
              <a:rPr lang="en-US" altLang="en-US" sz="2000" dirty="0">
                <a:solidFill>
                  <a:srgbClr val="000000"/>
                </a:solidFill>
                <a:latin typeface="Gill Sans Light"/>
                <a:cs typeface="Gill Sans Light"/>
              </a:rPr>
              <a:t>r3,r1,r2</a:t>
            </a:r>
            <a:b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</a:br>
            <a:r>
              <a:rPr lang="en-US" altLang="en-US" sz="2400" dirty="0" err="1">
                <a:solidFill>
                  <a:srgbClr val="000000"/>
                </a:solidFill>
                <a:latin typeface="Gill Sans Light"/>
                <a:cs typeface="Gill Sans Light"/>
              </a:rPr>
              <a:t>lw</a:t>
            </a:r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r2, 104</a:t>
            </a:r>
          </a:p>
          <a:p>
            <a:pPr algn="ctr"/>
            <a:r>
              <a:rPr lang="en-US" altLang="en-US" sz="2400" dirty="0" err="1">
                <a:solidFill>
                  <a:srgbClr val="000000"/>
                </a:solidFill>
                <a:latin typeface="Gill Sans Light"/>
                <a:cs typeface="Gill Sans Light"/>
              </a:rPr>
              <a:t>lw</a:t>
            </a:r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r1, 100</a:t>
            </a:r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646259" y="6075701"/>
            <a:ext cx="7232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Addr</a:t>
            </a:r>
            <a:endParaRPr lang="en-US" altLang="en-US" sz="2000" dirty="0">
              <a:solidFill>
                <a:srgbClr val="000000"/>
              </a:solidFill>
              <a:latin typeface="Gill Sans Light"/>
              <a:cs typeface="Gill Sans Light"/>
            </a:endParaRPr>
          </a:p>
        </p:txBody>
      </p:sp>
      <p:sp>
        <p:nvSpPr>
          <p:cNvPr id="12294" name="Text Box 10"/>
          <p:cNvSpPr txBox="1">
            <a:spLocks noChangeArrowheads="1"/>
          </p:cNvSpPr>
          <p:nvPr/>
        </p:nvSpPr>
        <p:spPr bwMode="auto">
          <a:xfrm>
            <a:off x="6188075" y="1169485"/>
            <a:ext cx="12816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Gill Sans Light"/>
                <a:cs typeface="Gill Sans Light"/>
              </a:rPr>
              <a:t>Addr 2</a:t>
            </a:r>
            <a:r>
              <a:rPr lang="en-US" altLang="en-US" sz="2000" baseline="30000">
                <a:solidFill>
                  <a:srgbClr val="000000"/>
                </a:solidFill>
                <a:latin typeface="Gill Sans Light"/>
                <a:cs typeface="Gill Sans Light"/>
              </a:rPr>
              <a:t>32</a:t>
            </a:r>
            <a:r>
              <a:rPr lang="en-US" altLang="en-US" sz="2000">
                <a:solidFill>
                  <a:srgbClr val="000000"/>
                </a:solidFill>
                <a:latin typeface="Gill Sans Light"/>
                <a:cs typeface="Gill Sans Light"/>
              </a:rPr>
              <a:t>-1</a:t>
            </a:r>
          </a:p>
        </p:txBody>
      </p:sp>
      <p:sp>
        <p:nvSpPr>
          <p:cNvPr id="1229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Example: Suppose x=5, y=8 </a:t>
            </a:r>
          </a:p>
        </p:txBody>
      </p:sp>
      <p:sp>
        <p:nvSpPr>
          <p:cNvPr id="307212" name="Rectangle 12"/>
          <p:cNvSpPr>
            <a:spLocks noGrp="1" noChangeArrowheads="1"/>
          </p:cNvSpPr>
          <p:nvPr>
            <p:ph idx="1"/>
          </p:nvPr>
        </p:nvSpPr>
        <p:spPr>
          <a:xfrm>
            <a:off x="656019" y="3455711"/>
            <a:ext cx="6085188" cy="2365177"/>
          </a:xfrm>
        </p:spPr>
        <p:txBody>
          <a:bodyPr/>
          <a:lstStyle/>
          <a:p>
            <a:r>
              <a:rPr lang="en-US" altLang="en-US" sz="2800" dirty="0"/>
              <a:t>Execution sequence:</a:t>
            </a:r>
          </a:p>
          <a:p>
            <a:pPr lvl="1"/>
            <a:r>
              <a:rPr lang="en-US" altLang="en-US" sz="2400" dirty="0"/>
              <a:t>Fetch Instruction at PC</a:t>
            </a:r>
            <a:br>
              <a:rPr lang="en-US" altLang="en-US" sz="2400" dirty="0"/>
            </a:br>
            <a:r>
              <a:rPr lang="en-US" altLang="en-US" sz="2400" dirty="0">
                <a:sym typeface="Symbol" panose="05050102010706020507" pitchFamily="18" charset="2"/>
              </a:rPr>
              <a:t>save it in IR 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Decode instruction in IR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Execute (possibly using registers)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Write results to registers/</a:t>
            </a:r>
            <a:r>
              <a:rPr lang="en-US" altLang="en-US" sz="2400" dirty="0" err="1">
                <a:sym typeface="Symbol" panose="05050102010706020507" pitchFamily="18" charset="2"/>
              </a:rPr>
              <a:t>mem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PC = Next Instruction(PC)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Repeat </a:t>
            </a:r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/>
          </a:p>
        </p:txBody>
      </p:sp>
      <p:grpSp>
        <p:nvGrpSpPr>
          <p:cNvPr id="307222" name="Group 22"/>
          <p:cNvGrpSpPr>
            <a:grpSpLocks/>
          </p:cNvGrpSpPr>
          <p:nvPr/>
        </p:nvGrpSpPr>
        <p:grpSpPr bwMode="auto">
          <a:xfrm>
            <a:off x="7696203" y="4253341"/>
            <a:ext cx="1052513" cy="523876"/>
            <a:chOff x="4570" y="2832"/>
            <a:chExt cx="663" cy="330"/>
          </a:xfrm>
        </p:grpSpPr>
        <p:sp>
          <p:nvSpPr>
            <p:cNvPr id="12302" name="Text Box 23"/>
            <p:cNvSpPr txBox="1">
              <a:spLocks noChangeArrowheads="1"/>
            </p:cNvSpPr>
            <p:nvPr/>
          </p:nvSpPr>
          <p:spPr bwMode="auto">
            <a:xfrm>
              <a:off x="4848" y="2832"/>
              <a:ext cx="38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dirty="0">
                  <a:solidFill>
                    <a:srgbClr val="000000"/>
                  </a:solidFill>
                  <a:latin typeface="Gill Sans Light"/>
                  <a:cs typeface="Gill Sans Light"/>
                </a:rPr>
                <a:t>PC</a:t>
              </a:r>
            </a:p>
          </p:txBody>
        </p:sp>
        <p:sp>
          <p:nvSpPr>
            <p:cNvPr id="12303" name="Line 24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307225" name="AutoShape 25"/>
          <p:cNvSpPr>
            <a:spLocks noChangeArrowheads="1"/>
          </p:cNvSpPr>
          <p:nvPr/>
        </p:nvSpPr>
        <p:spPr bwMode="auto">
          <a:xfrm flipV="1">
            <a:off x="304800" y="3736563"/>
            <a:ext cx="762000" cy="3192243"/>
          </a:xfrm>
          <a:prstGeom prst="curvedRigh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Gill Sans Light"/>
              <a:cs typeface="Gill Sans Ligh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243053" y="2874211"/>
            <a:ext cx="14705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989054" y="5801895"/>
            <a:ext cx="4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81038" y="5459679"/>
            <a:ext cx="4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75684" y="5053263"/>
            <a:ext cx="42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42006" y="4665582"/>
            <a:ext cx="53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61790" y="2451879"/>
            <a:ext cx="7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48422" y="2109663"/>
            <a:ext cx="72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104</a:t>
            </a:r>
          </a:p>
        </p:txBody>
      </p:sp>
    </p:spTree>
    <p:extLst>
      <p:ext uri="{BB962C8B-B14F-4D97-AF65-F5344CB8AC3E}">
        <p14:creationId xmlns:p14="http://schemas.microsoft.com/office/powerpoint/2010/main" val="33715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(of Execution)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9463"/>
            <a:ext cx="8458200" cy="4525963"/>
          </a:xfrm>
        </p:spPr>
        <p:txBody>
          <a:bodyPr/>
          <a:lstStyle/>
          <a:p>
            <a:r>
              <a:rPr lang="en-US" sz="2800" dirty="0"/>
              <a:t>The value of the registers:</a:t>
            </a:r>
          </a:p>
          <a:p>
            <a:pPr lvl="1"/>
            <a:r>
              <a:rPr lang="en-US" sz="2800" dirty="0"/>
              <a:t>Program Counter</a:t>
            </a:r>
          </a:p>
          <a:p>
            <a:pPr lvl="1"/>
            <a:r>
              <a:rPr lang="en-US" sz="2800" dirty="0"/>
              <a:t>All other registers in the CPU</a:t>
            </a:r>
          </a:p>
          <a:p>
            <a:pPr lvl="1"/>
            <a:r>
              <a:rPr lang="en-US" sz="2800" dirty="0"/>
              <a:t>There are other “special” registers in the CPU </a:t>
            </a:r>
          </a:p>
          <a:p>
            <a:pPr lvl="2"/>
            <a:r>
              <a:rPr lang="en-US" sz="2400" dirty="0"/>
              <a:t>Stack pointer, heap pointer, etc.</a:t>
            </a:r>
          </a:p>
          <a:p>
            <a:pPr lvl="2"/>
            <a:r>
              <a:rPr lang="en-US" sz="2400" dirty="0"/>
              <a:t>Generally points only to the “root” of the data </a:t>
            </a:r>
          </a:p>
          <a:p>
            <a:r>
              <a:rPr lang="en-US" sz="2800" dirty="0"/>
              <a:t>What’s written in the memory: </a:t>
            </a:r>
          </a:p>
          <a:p>
            <a:pPr lvl="1"/>
            <a:r>
              <a:rPr lang="en-US" sz="2800" dirty="0"/>
              <a:t>Code/text,</a:t>
            </a:r>
            <a:r>
              <a:rPr lang="en-US" sz="2800" baseline="0" dirty="0"/>
              <a:t> </a:t>
            </a:r>
            <a:r>
              <a:rPr lang="en-US" sz="2800" dirty="0"/>
              <a:t>Data,</a:t>
            </a:r>
            <a:r>
              <a:rPr lang="en-US" sz="2800" baseline="0" dirty="0"/>
              <a:t> </a:t>
            </a:r>
            <a:r>
              <a:rPr lang="en-US" sz="2800" dirty="0"/>
              <a:t>Stack,</a:t>
            </a:r>
            <a:r>
              <a:rPr lang="en-US" sz="2800" baseline="0" dirty="0"/>
              <a:t> </a:t>
            </a:r>
            <a:r>
              <a:rPr lang="en-US" sz="2800" dirty="0"/>
              <a:t>Heap</a:t>
            </a:r>
          </a:p>
          <a:p>
            <a:r>
              <a:rPr lang="en-US" sz="2800" dirty="0"/>
              <a:t>Some Internal data in the OS relevant to the program</a:t>
            </a:r>
          </a:p>
          <a:p>
            <a:pPr lvl="1"/>
            <a:r>
              <a:rPr lang="en-US" sz="2800" dirty="0"/>
              <a:t>E.g., user, priority, etc</a:t>
            </a:r>
            <a:r>
              <a:rPr lang="en-US" sz="24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  <a:fld id="{FA1D694D-8C4C-4F6B-986F-3B4CC905C6EC}" type="slidenum">
              <a:rPr lang="en-US" smtClean="0"/>
              <a:pPr/>
              <a:t>14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1283368"/>
            <a:ext cx="9144001" cy="5574632"/>
            <a:chOff x="0" y="1283368"/>
            <a:chExt cx="9144001" cy="5574632"/>
          </a:xfrm>
        </p:grpSpPr>
        <p:sp>
          <p:nvSpPr>
            <p:cNvPr id="9" name="Rectangle 8"/>
            <p:cNvSpPr/>
            <p:nvPr/>
          </p:nvSpPr>
          <p:spPr>
            <a:xfrm>
              <a:off x="0" y="5387474"/>
              <a:ext cx="9144000" cy="1470526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4304630"/>
              <a:ext cx="9144000" cy="1069475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2400" b="1" dirty="0">
                  <a:solidFill>
                    <a:srgbClr val="FF0000"/>
                  </a:solidFill>
                </a:rPr>
                <a:t>In Memory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" y="1283368"/>
              <a:ext cx="9144000" cy="3034632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2400" b="1" dirty="0">
                  <a:solidFill>
                    <a:srgbClr val="FF0000"/>
                  </a:solidFill>
                </a:rPr>
                <a:t>In 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622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Different Contexts in the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15</a:t>
            </a:fld>
            <a:endParaRPr lang="en-US" sz="1400" b="1">
              <a:solidFill>
                <a:srgbClr val="FFFFFF"/>
              </a:solidFill>
            </a:endParaRPr>
          </a:p>
        </p:txBody>
      </p:sp>
      <p:pic>
        <p:nvPicPr>
          <p:cNvPr id="8" name="Picture 7" descr="Screen Shot 2016-03-05 at 4.00.5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0" t="-22549" r="8964" b="-19709"/>
          <a:stretch/>
        </p:blipFill>
        <p:spPr>
          <a:xfrm>
            <a:off x="6156972" y="1035430"/>
            <a:ext cx="2691949" cy="2926817"/>
          </a:xfrm>
          <a:prstGeom prst="rect">
            <a:avLst/>
          </a:prstGeom>
        </p:spPr>
      </p:pic>
      <p:pic>
        <p:nvPicPr>
          <p:cNvPr id="9" name="Picture 8" descr="Screen Shot 2016-03-05 at 4.01.0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7" t="-6012" r="8846" b="-21317"/>
          <a:stretch/>
        </p:blipFill>
        <p:spPr>
          <a:xfrm>
            <a:off x="5135411" y="4238361"/>
            <a:ext cx="2678146" cy="2619639"/>
          </a:xfrm>
          <a:prstGeom prst="rect">
            <a:avLst/>
          </a:prstGeom>
        </p:spPr>
      </p:pic>
      <p:pic>
        <p:nvPicPr>
          <p:cNvPr id="11" name="Picture 10" descr="Screen Shot 2016-03-05 at 4.00.45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5" t="-8458" r="10255" b="-19038"/>
          <a:stretch/>
        </p:blipFill>
        <p:spPr>
          <a:xfrm>
            <a:off x="331317" y="1325351"/>
            <a:ext cx="2622925" cy="2623090"/>
          </a:xfrm>
          <a:prstGeom prst="rect">
            <a:avLst/>
          </a:prstGeom>
        </p:spPr>
      </p:pic>
      <p:pic>
        <p:nvPicPr>
          <p:cNvPr id="12" name="Picture 11" descr="Screen Shot 2016-03-05 at 4.00.50 P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2" t="-7117" r="10239" b="-14339"/>
          <a:stretch/>
        </p:blipFill>
        <p:spPr>
          <a:xfrm>
            <a:off x="3230339" y="1352962"/>
            <a:ext cx="2650535" cy="2498839"/>
          </a:xfrm>
          <a:prstGeom prst="rect">
            <a:avLst/>
          </a:prstGeom>
        </p:spPr>
      </p:pic>
      <p:pic>
        <p:nvPicPr>
          <p:cNvPr id="13" name="Picture 12" descr="Screen Shot 2016-03-05 at 4.01.00 P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6" t="-20103" r="9836" b="-21316"/>
          <a:stretch/>
        </p:blipFill>
        <p:spPr>
          <a:xfrm>
            <a:off x="1628975" y="3948441"/>
            <a:ext cx="2664339" cy="290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3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Processes </a:t>
            </a:r>
            <a:r>
              <a:rPr lang="he-IL" altLang="en-US" dirty="0">
                <a:latin typeface="Times"/>
                <a:cs typeface="Times"/>
              </a:rPr>
              <a:t>תהליכים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 process is a dynamic instance of an application execution</a:t>
            </a:r>
          </a:p>
          <a:p>
            <a:pPr lvl="1"/>
            <a:r>
              <a:rPr lang="en-US" dirty="0"/>
              <a:t>an abstraction of “an individual computer”</a:t>
            </a:r>
          </a:p>
          <a:p>
            <a:r>
              <a:rPr lang="en-US" dirty="0"/>
              <a:t>Processes provide context of execution</a:t>
            </a:r>
          </a:p>
          <a:p>
            <a:r>
              <a:rPr lang="en-US" dirty="0"/>
              <a:t>A process is executing on a CPU when it is resident in the CPU registers.</a:t>
            </a:r>
          </a:p>
          <a:p>
            <a:r>
              <a:rPr lang="en-US" dirty="0"/>
              <a:t>For non-resident processes, the context part that was “in CPU” is stored in a special location in memory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3297A-EB7E-4A4B-865E-25A48395F66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94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vs. Program</a:t>
            </a:r>
          </a:p>
        </p:txBody>
      </p:sp>
      <p:sp>
        <p:nvSpPr>
          <p:cNvPr id="6147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71249" y="1027361"/>
            <a:ext cx="8382000" cy="221886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Program is passive entity, process is active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Program becomes process when executable file loaded into memory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Done by the </a:t>
            </a:r>
            <a:r>
              <a:rPr lang="en-US" sz="2400" b="1" dirty="0"/>
              <a:t>loader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which is a component </a:t>
            </a:r>
            <a:br>
              <a:rPr lang="en-US" sz="2400" dirty="0"/>
            </a:br>
            <a:r>
              <a:rPr lang="en-US" sz="2400" dirty="0"/>
              <a:t>of the OS</a:t>
            </a:r>
            <a:endParaRPr lang="en-US" sz="2400" b="1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More to a process than just a program: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Program is just part of the process state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Less to a process than a program: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 program can invoke more than one process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44827" y="2090453"/>
            <a:ext cx="2227805" cy="2633653"/>
            <a:chOff x="4044827" y="2156952"/>
            <a:chExt cx="2227805" cy="2633653"/>
          </a:xfrm>
        </p:grpSpPr>
        <p:grpSp>
          <p:nvGrpSpPr>
            <p:cNvPr id="6148" name="Group 24"/>
            <p:cNvGrpSpPr>
              <a:grpSpLocks/>
            </p:cNvGrpSpPr>
            <p:nvPr/>
          </p:nvGrpSpPr>
          <p:grpSpPr bwMode="auto">
            <a:xfrm>
              <a:off x="4044827" y="2156952"/>
              <a:ext cx="2227805" cy="2633653"/>
              <a:chOff x="672" y="480"/>
              <a:chExt cx="2112" cy="1901"/>
            </a:xfrm>
          </p:grpSpPr>
          <p:sp>
            <p:nvSpPr>
              <p:cNvPr id="6155" name="Rectangle 9"/>
              <p:cNvSpPr>
                <a:spLocks noChangeArrowheads="1"/>
              </p:cNvSpPr>
              <p:nvPr/>
            </p:nvSpPr>
            <p:spPr bwMode="auto">
              <a:xfrm>
                <a:off x="672" y="480"/>
                <a:ext cx="2112" cy="1901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6156" name="Text Box 10"/>
              <p:cNvSpPr txBox="1">
                <a:spLocks noChangeArrowheads="1"/>
              </p:cNvSpPr>
              <p:nvPr/>
            </p:nvSpPr>
            <p:spPr bwMode="auto">
              <a:xfrm>
                <a:off x="681" y="490"/>
                <a:ext cx="960" cy="1882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Courier New" charset="0"/>
                  </a:rPr>
                  <a:t>main () {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Courier New" charset="0"/>
                  </a:rPr>
                  <a:t>   …;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Courier New" charset="0"/>
                  </a:rPr>
                  <a:t>}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Courier New" charset="0"/>
                  </a:rPr>
                  <a:t>A() {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Courier New" charset="0"/>
                  </a:rPr>
                  <a:t>..  }</a:t>
                </a:r>
              </a:p>
            </p:txBody>
          </p:sp>
        </p:grpSp>
        <p:sp>
          <p:nvSpPr>
            <p:cNvPr id="6153" name="Text Box 25"/>
            <p:cNvSpPr txBox="1">
              <a:spLocks noChangeArrowheads="1"/>
            </p:cNvSpPr>
            <p:nvPr/>
          </p:nvSpPr>
          <p:spPr bwMode="auto">
            <a:xfrm>
              <a:off x="4936160" y="4302943"/>
              <a:ext cx="908210" cy="398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400" dirty="0"/>
                <a:t>Program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677688" y="2090453"/>
            <a:ext cx="2227805" cy="2633653"/>
            <a:chOff x="6677688" y="2090453"/>
            <a:chExt cx="2227805" cy="2633653"/>
          </a:xfrm>
        </p:grpSpPr>
        <p:sp>
          <p:nvSpPr>
            <p:cNvPr id="6149" name="Rectangle 21"/>
            <p:cNvSpPr>
              <a:spLocks noChangeArrowheads="1"/>
            </p:cNvSpPr>
            <p:nvPr/>
          </p:nvSpPr>
          <p:spPr bwMode="auto">
            <a:xfrm>
              <a:off x="6677688" y="2090453"/>
              <a:ext cx="2227805" cy="263365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150" name="Text Box 22"/>
            <p:cNvSpPr txBox="1">
              <a:spLocks noChangeArrowheads="1"/>
            </p:cNvSpPr>
            <p:nvPr/>
          </p:nvSpPr>
          <p:spPr bwMode="auto">
            <a:xfrm>
              <a:off x="6687182" y="2104307"/>
              <a:ext cx="1012639" cy="255454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dirty="0">
                  <a:latin typeface="Courier New" charset="0"/>
                </a:rPr>
                <a:t>main () {</a:t>
              </a:r>
            </a:p>
            <a:p>
              <a:pPr>
                <a:spcBef>
                  <a:spcPct val="50000"/>
                </a:spcBef>
              </a:pPr>
              <a:r>
                <a:rPr lang="en-US" sz="2000" dirty="0">
                  <a:latin typeface="Courier New" charset="0"/>
                </a:rPr>
                <a:t>   …;</a:t>
              </a:r>
            </a:p>
            <a:p>
              <a:pPr>
                <a:spcBef>
                  <a:spcPct val="50000"/>
                </a:spcBef>
              </a:pPr>
              <a:r>
                <a:rPr lang="en-US" sz="2000" dirty="0">
                  <a:latin typeface="Courier New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sz="2000" dirty="0">
                  <a:latin typeface="Courier New" charset="0"/>
                </a:rPr>
                <a:t>A() {</a:t>
              </a:r>
            </a:p>
            <a:p>
              <a:pPr>
                <a:spcBef>
                  <a:spcPct val="50000"/>
                </a:spcBef>
              </a:pPr>
              <a:r>
                <a:rPr lang="en-US" sz="2000" dirty="0">
                  <a:latin typeface="Courier New" charset="0"/>
                </a:rPr>
                <a:t>.. }</a:t>
              </a:r>
            </a:p>
          </p:txBody>
        </p:sp>
        <p:sp>
          <p:nvSpPr>
            <p:cNvPr id="6151" name="Rectangle 15"/>
            <p:cNvSpPr>
              <a:spLocks noChangeArrowheads="1"/>
            </p:cNvSpPr>
            <p:nvPr/>
          </p:nvSpPr>
          <p:spPr bwMode="auto">
            <a:xfrm>
              <a:off x="7952980" y="2195744"/>
              <a:ext cx="860743" cy="103941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dirty="0"/>
                <a:t>Heap</a:t>
              </a:r>
              <a:endParaRPr lang="en-US" dirty="0"/>
            </a:p>
            <a:p>
              <a:pPr algn="ctr" eaLnBrk="0" hangingPunct="0"/>
              <a:endParaRPr lang="en-US" dirty="0"/>
            </a:p>
            <a:p>
              <a:pPr algn="ctr" eaLnBrk="0" hangingPunct="0"/>
              <a:endParaRPr lang="en-US" dirty="0"/>
            </a:p>
            <a:p>
              <a:pPr algn="ctr" eaLnBrk="0" hangingPunct="0"/>
              <a:endParaRPr lang="en-US" dirty="0"/>
            </a:p>
          </p:txBody>
        </p:sp>
        <p:sp>
          <p:nvSpPr>
            <p:cNvPr id="6152" name="Rectangle 16"/>
            <p:cNvSpPr>
              <a:spLocks noChangeArrowheads="1"/>
            </p:cNvSpPr>
            <p:nvPr/>
          </p:nvSpPr>
          <p:spPr bwMode="auto">
            <a:xfrm>
              <a:off x="7952980" y="3259734"/>
              <a:ext cx="860743" cy="9309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dirty="0"/>
                <a:t>Stack</a:t>
              </a:r>
            </a:p>
            <a:p>
              <a:pPr algn="ctr" eaLnBrk="0" hangingPunct="0"/>
              <a:endParaRPr lang="en-US" sz="1600" dirty="0"/>
            </a:p>
            <a:p>
              <a:pPr algn="ctr" eaLnBrk="0" hangingPunct="0"/>
              <a:r>
                <a:rPr lang="en-US" sz="1600" dirty="0"/>
                <a:t>A</a:t>
              </a:r>
            </a:p>
            <a:p>
              <a:pPr algn="ctr" eaLnBrk="0" hangingPunct="0"/>
              <a:r>
                <a:rPr lang="en-US" sz="1600" dirty="0"/>
                <a:t>main</a:t>
              </a:r>
            </a:p>
          </p:txBody>
        </p:sp>
        <p:sp>
          <p:nvSpPr>
            <p:cNvPr id="6154" name="Text Box 26"/>
            <p:cNvSpPr txBox="1">
              <a:spLocks noChangeArrowheads="1"/>
            </p:cNvSpPr>
            <p:nvPr/>
          </p:nvSpPr>
          <p:spPr bwMode="auto">
            <a:xfrm>
              <a:off x="7306368" y="4298787"/>
              <a:ext cx="847030" cy="398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400"/>
                <a:t>Process</a:t>
              </a: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379083"/>
              </p:ext>
            </p:extLst>
          </p:nvPr>
        </p:nvGraphicFramePr>
        <p:xfrm>
          <a:off x="2752632" y="4365946"/>
          <a:ext cx="6261946" cy="246632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130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0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Baking</a:t>
                      </a:r>
                      <a:endParaRPr lang="en-US" sz="2400" dirty="0">
                        <a:solidFill>
                          <a:srgbClr val="FF0000"/>
                        </a:solidFill>
                        <a:latin typeface="Trebuchet MS"/>
                        <a:cs typeface="Trebuchet MS"/>
                      </a:endParaRPr>
                    </a:p>
                  </a:txBody>
                  <a:tcPr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Analogy</a:t>
                      </a:r>
                    </a:p>
                  </a:txBody>
                  <a:tcPr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282">
                <a:tc>
                  <a:txBody>
                    <a:bodyPr/>
                    <a:lstStyle/>
                    <a:p>
                      <a:r>
                        <a:rPr lang="en-US" sz="2400" dirty="0"/>
                        <a:t>Program</a:t>
                      </a:r>
                      <a:endParaRPr lang="en-US" sz="2400" dirty="0">
                        <a:latin typeface="Trebuchet MS"/>
                        <a:cs typeface="Trebuchet MS"/>
                      </a:endParaRPr>
                    </a:p>
                  </a:txBody>
                  <a:tcPr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Recipe</a:t>
                      </a:r>
                      <a:endParaRPr lang="en-US" sz="2400" dirty="0">
                        <a:latin typeface="Trebuchet MS"/>
                        <a:cs typeface="Trebuchet MS"/>
                      </a:endParaRPr>
                    </a:p>
                  </a:txBody>
                  <a:tcPr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282">
                <a:tc>
                  <a:txBody>
                    <a:bodyPr/>
                    <a:lstStyle/>
                    <a:p>
                      <a:r>
                        <a:rPr lang="en-US" sz="2400" dirty="0"/>
                        <a:t>CPU/Processor</a:t>
                      </a:r>
                      <a:endParaRPr lang="en-US" sz="2400" dirty="0">
                        <a:latin typeface="Trebuchet MS"/>
                        <a:cs typeface="Trebuchet MS"/>
                      </a:endParaRPr>
                    </a:p>
                  </a:txBody>
                  <a:tcPr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Baker</a:t>
                      </a:r>
                      <a:endParaRPr lang="en-US" sz="2400" dirty="0">
                        <a:latin typeface="Trebuchet MS"/>
                        <a:cs typeface="Trebuchet MS"/>
                      </a:endParaRPr>
                    </a:p>
                  </a:txBody>
                  <a:tcPr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282">
                <a:tc>
                  <a:txBody>
                    <a:bodyPr/>
                    <a:lstStyle/>
                    <a:p>
                      <a:r>
                        <a:rPr lang="en-US" sz="2400" dirty="0"/>
                        <a:t>Data</a:t>
                      </a:r>
                      <a:endParaRPr lang="en-US" sz="2400" dirty="0">
                        <a:latin typeface="Trebuchet MS"/>
                        <a:cs typeface="Trebuchet MS"/>
                      </a:endParaRPr>
                    </a:p>
                  </a:txBody>
                  <a:tcPr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Ingredients</a:t>
                      </a:r>
                      <a:endParaRPr lang="en-US" sz="2400" dirty="0">
                        <a:latin typeface="Trebuchet MS"/>
                        <a:cs typeface="Trebuchet MS"/>
                      </a:endParaRPr>
                    </a:p>
                  </a:txBody>
                  <a:tcPr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282">
                <a:tc>
                  <a:txBody>
                    <a:bodyPr/>
                    <a:lstStyle/>
                    <a:p>
                      <a:r>
                        <a:rPr lang="en-US" sz="2400" dirty="0"/>
                        <a:t>Process</a:t>
                      </a:r>
                      <a:endParaRPr lang="en-US" sz="2400" dirty="0">
                        <a:latin typeface="Trebuchet MS"/>
                        <a:cs typeface="Trebuchet MS"/>
                      </a:endParaRPr>
                    </a:p>
                  </a:txBody>
                  <a:tcPr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Baking</a:t>
                      </a:r>
                      <a:r>
                        <a:rPr lang="en-US" sz="2400" baseline="0" dirty="0"/>
                        <a:t> the cake</a:t>
                      </a:r>
                      <a:endParaRPr lang="en-US" sz="2400" dirty="0">
                        <a:latin typeface="Trebuchet MS"/>
                        <a:cs typeface="Trebuchet MS"/>
                      </a:endParaRPr>
                    </a:p>
                  </a:txBody>
                  <a:tcPr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320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Address Space of Process (Simplified)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rgbClr val="FF0000"/>
                </a:solidFill>
              </a:rPr>
              <a:t>Address space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 </a:t>
            </a:r>
            <a:r>
              <a:rPr lang="en-US" altLang="en-US" sz="2400" dirty="0">
                <a:solidFill>
                  <a:srgbClr val="FF0000"/>
                </a:solidFill>
              </a:rPr>
              <a:t>the set of accessible addresses in the </a:t>
            </a:r>
            <a:r>
              <a:rPr lang="en-US" altLang="en-US" sz="2400" b="1" u="sng" dirty="0">
                <a:solidFill>
                  <a:srgbClr val="FF0000"/>
                </a:solidFill>
              </a:rPr>
              <a:t>memory</a:t>
            </a:r>
            <a:r>
              <a:rPr lang="en-US" altLang="en-US" sz="2400" dirty="0">
                <a:solidFill>
                  <a:srgbClr val="FF0000"/>
                </a:solidFill>
              </a:rPr>
              <a:t> by the process</a:t>
            </a:r>
          </a:p>
          <a:p>
            <a:r>
              <a:rPr lang="en-US" altLang="en-US" sz="2400" dirty="0"/>
              <a:t>Given by two parameters: </a:t>
            </a:r>
            <a:r>
              <a:rPr lang="en-US" altLang="en-US" sz="2400" b="1" i="1" dirty="0"/>
              <a:t>base</a:t>
            </a:r>
            <a:r>
              <a:rPr lang="en-US" altLang="en-US" sz="2400" dirty="0"/>
              <a:t> and </a:t>
            </a:r>
            <a:r>
              <a:rPr lang="en-US" altLang="en-US" sz="2400" b="1" i="1" dirty="0"/>
              <a:t>bound</a:t>
            </a:r>
            <a:r>
              <a:rPr lang="en-US" altLang="en-US" sz="2400" dirty="0"/>
              <a:t>. This imply that the process can access addresses only in [</a:t>
            </a:r>
            <a:r>
              <a:rPr lang="en-US" altLang="en-US" sz="2400" b="1" i="1" dirty="0" err="1"/>
              <a:t>base,base+bound</a:t>
            </a:r>
            <a:r>
              <a:rPr lang="en-US" altLang="en-US" sz="2400" dirty="0"/>
              <a:t>]</a:t>
            </a:r>
            <a:r>
              <a:rPr lang="en-US" altLang="en-US" sz="2400" dirty="0">
                <a:sym typeface="Wingdings"/>
              </a:rPr>
              <a:t>. Verified by the CPU in hardware.</a:t>
            </a:r>
          </a:p>
          <a:p>
            <a:pPr lvl="1"/>
            <a:r>
              <a:rPr lang="en-US" altLang="en-US" sz="2000" dirty="0">
                <a:sym typeface="Wingdings"/>
              </a:rPr>
              <a:t>Is PC in </a:t>
            </a:r>
            <a:r>
              <a:rPr lang="en-US" altLang="en-US" sz="2000" dirty="0"/>
              <a:t>[</a:t>
            </a:r>
            <a:r>
              <a:rPr lang="en-US" altLang="en-US" sz="2000" b="1" i="1" dirty="0" err="1"/>
              <a:t>base,base+bound</a:t>
            </a:r>
            <a:r>
              <a:rPr lang="en-US" altLang="en-US" sz="2000" dirty="0"/>
              <a:t>]?</a:t>
            </a:r>
          </a:p>
          <a:p>
            <a:pPr lvl="1"/>
            <a:r>
              <a:rPr lang="en-US" altLang="en-US" sz="2000" b="1" dirty="0">
                <a:sym typeface="Wingdings"/>
              </a:rPr>
              <a:t>Protection/Isolation: </a:t>
            </a:r>
            <a:r>
              <a:rPr lang="en-US" altLang="en-US" sz="2000" dirty="0">
                <a:sym typeface="Wingdings"/>
              </a:rPr>
              <a:t>processes cannot access each other memory</a:t>
            </a:r>
            <a:endParaRPr lang="en-US" altLang="en-US" sz="2000" dirty="0"/>
          </a:p>
          <a:p>
            <a:r>
              <a:rPr lang="en-US" altLang="en-US" sz="2400" dirty="0"/>
              <a:t>Address translation: when a  process specifies address </a:t>
            </a:r>
            <a:r>
              <a:rPr lang="en-US" altLang="en-US" sz="2400" b="1" i="1" dirty="0"/>
              <a:t>x</a:t>
            </a:r>
            <a:r>
              <a:rPr lang="en-US" altLang="en-US" sz="2400" dirty="0"/>
              <a:t> it  actually means </a:t>
            </a:r>
            <a:r>
              <a:rPr lang="en-US" altLang="en-US" sz="2400" b="1" i="1" dirty="0" err="1"/>
              <a:t>base+x</a:t>
            </a:r>
            <a:r>
              <a:rPr lang="en-US" altLang="en-US" sz="2400" b="1" i="1" dirty="0"/>
              <a:t> </a:t>
            </a:r>
          </a:p>
          <a:p>
            <a:pPr lvl="1"/>
            <a:r>
              <a:rPr lang="en-US" altLang="en-US" sz="2000" dirty="0">
                <a:sym typeface="Wingdings"/>
              </a:rPr>
              <a:t>Same pointer address in different processes point to different memory</a:t>
            </a:r>
          </a:p>
          <a:p>
            <a:r>
              <a:rPr lang="en-US" altLang="en-US" sz="2400" dirty="0">
                <a:sym typeface="Wingdings"/>
              </a:rPr>
              <a:t>OS address space is called kernel memory, the rest is user memory</a:t>
            </a:r>
          </a:p>
          <a:p>
            <a:endParaRPr lang="en-US" altLang="en-US" sz="2400" b="1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86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3422316"/>
            <a:ext cx="3395579" cy="34356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Processes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847516" y="2479842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847516" y="1565442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761916" y="1565442"/>
            <a:ext cx="762000" cy="762000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904916" y="1565442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89418" y="19464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1355544"/>
            <a:ext cx="2133600" cy="5334000"/>
          </a:xfrm>
          <a:prstGeom prst="rect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1431744"/>
            <a:ext cx="1905000" cy="1752600"/>
            <a:chOff x="3200400" y="1371600"/>
            <a:chExt cx="1628564" cy="2667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55501" y="1573017"/>
              <a:ext cx="542231" cy="3606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  <a:defRPr kumimoji="0" sz="1800" b="0" i="0" u="none" strike="noStrike" cap="none" normalizeH="0" baseline="0">
                  <a:ln>
                    <a:noFill/>
                  </a:ln>
                  <a:effectLst/>
                  <a:latin typeface="Gill Sans Light"/>
                  <a:cs typeface="Gill Sans Light"/>
                </a:defRPr>
              </a:lvl1pPr>
            </a:lstStyle>
            <a:p>
              <a:pPr algn="l"/>
              <a:r>
                <a:rPr lang="en-US" sz="1200" dirty="0"/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14424" y="2133599"/>
              <a:ext cx="1002040" cy="562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>
                  <a:latin typeface="Gill Sans Light"/>
                  <a:cs typeface="Gill Sans Light"/>
                </a:defRPr>
              </a:lvl1pPr>
            </a:lstStyle>
            <a:p>
              <a:pPr algn="l"/>
              <a:r>
                <a:rPr lang="en-US" sz="1200" dirty="0"/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799"/>
              <a:ext cx="1628564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70026" y="2666999"/>
              <a:ext cx="533945" cy="330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>
                  <a:latin typeface="Gill Sans Light"/>
                  <a:cs typeface="Gill Sans Light"/>
                </a:defRPr>
              </a:lvl1pPr>
            </a:lstStyle>
            <a:p>
              <a:pPr algn="l"/>
              <a:r>
                <a:rPr lang="en-US" sz="1200" dirty="0"/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60897" y="3581400"/>
              <a:ext cx="541578" cy="3107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>
                  <a:latin typeface="Gill Sans Light"/>
                  <a:cs typeface="Gill Sans Light"/>
                </a:defRPr>
              </a:lvl1pPr>
            </a:lstStyle>
            <a:p>
              <a:pPr algn="l"/>
              <a:r>
                <a:rPr lang="en-US" sz="1200" dirty="0"/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3397202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/>
                  <a:cs typeface="Gill Sans Light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58282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/>
                  <a:cs typeface="Gill Sans Light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/>
                  <a:cs typeface="Gill Sans Light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/>
                  <a:cs typeface="Gill Sans Light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5013144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/>
                  <a:cs typeface="Gill Sans Light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58282" cy="484748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/>
                  <a:cs typeface="Gill Sans Light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/>
                  <a:cs typeface="Gill Sans Light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/>
                  <a:cs typeface="Gill Sans Light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12031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59695" y="6548812"/>
            <a:ext cx="81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59695" y="31843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24800" y="4491412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35895" y="49252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01000" y="60799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3362" y="4006516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  <a:cs typeface="Gill Sans Light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990600" y="4006516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990600" y="4387516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0600" y="4006516"/>
            <a:ext cx="85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  <a:cs typeface="Gill Sans Light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90600" y="438751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  <a:cs typeface="Gill Sans Light"/>
              </a:rPr>
              <a:t>0100…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7727" y="4387516"/>
            <a:ext cx="710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  <a:cs typeface="Gill Sans Light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990600" y="4768516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90600" y="476851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Gill Sans Light"/>
                <a:cs typeface="Gill Sans Light"/>
              </a:rPr>
              <a:t>xxxx</a:t>
            </a:r>
            <a:r>
              <a:rPr lang="en-US" sz="160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21890" y="4768516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Gill Sans Light"/>
                <a:cs typeface="Gill Sans Light"/>
              </a:rPr>
              <a:t>uPC</a:t>
            </a:r>
            <a:endParaRPr lang="en-US" sz="1600" dirty="0">
              <a:latin typeface="Gill Sans Light"/>
              <a:cs typeface="Gill Sans Light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990600" y="5530516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990600" y="5835316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990600" y="6368716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1890" y="5530516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Gill Sans Light"/>
                <a:cs typeface="Gill Sans Light"/>
              </a:rPr>
              <a:t>regs</a:t>
            </a:r>
            <a:endParaRPr lang="en-US" sz="1600" dirty="0">
              <a:latin typeface="Gill Sans Light"/>
              <a:cs typeface="Gill Sans Light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990600" y="3625516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0" y="3625516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Gill Sans Light"/>
                <a:cs typeface="Gill Sans Light"/>
              </a:rPr>
              <a:t>sysmode</a:t>
            </a:r>
            <a:endParaRPr lang="en-US" sz="1600" dirty="0">
              <a:latin typeface="Gill Sans Light"/>
              <a:cs typeface="Gill Sans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6400" y="59993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66800" y="362551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600" dirty="0">
                <a:latin typeface="Gill Sans Light"/>
                <a:cs typeface="Gill Sans Light"/>
              </a:rPr>
              <a:t>1</a:t>
            </a:r>
            <a:endParaRPr lang="en-US" sz="1600" dirty="0">
              <a:latin typeface="Gill Sans Light"/>
              <a:cs typeface="Gill Sans Light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990600" y="5149516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36004" y="5149516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  <a:cs typeface="Gill Sans Light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10200" y="3412944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4784544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0" name="Curved Connector 79"/>
          <p:cNvCxnSpPr>
            <a:stCxn id="82" idx="3"/>
            <a:endCxn id="37" idx="1"/>
          </p:cNvCxnSpPr>
          <p:nvPr/>
        </p:nvCxnSpPr>
        <p:spPr bwMode="auto">
          <a:xfrm flipV="1">
            <a:off x="2819400" y="3516945"/>
            <a:ext cx="3124200" cy="178497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>
            <a:endCxn id="43" idx="1"/>
          </p:cNvCxnSpPr>
          <p:nvPr/>
        </p:nvCxnSpPr>
        <p:spPr bwMode="auto">
          <a:xfrm flipV="1">
            <a:off x="2700421" y="4616402"/>
            <a:ext cx="3243179" cy="13191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990600" y="5835316"/>
            <a:ext cx="774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  <a:cs typeface="Gill Sans Light"/>
              </a:rPr>
              <a:t>00FF…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90600" y="514951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  <a:cs typeface="Gill Sans Light"/>
              </a:rPr>
              <a:t>0001…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3328737" y="3636210"/>
            <a:ext cx="3007894" cy="1323474"/>
          </a:xfrm>
          <a:prstGeom prst="wedgeRoundRectCallout">
            <a:avLst>
              <a:gd name="adj1" fmla="val -59500"/>
              <a:gd name="adj2" fmla="val 9179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2 is </a:t>
            </a:r>
            <a:r>
              <a:rPr lang="en-US" i="1" dirty="0"/>
              <a:t>resident in the CPU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0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757654"/>
            <a:ext cx="902362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multiprogramming/time-sharing, </a:t>
            </a:r>
            <a:br>
              <a:rPr lang="en-US" sz="3200" dirty="0"/>
            </a:br>
            <a:r>
              <a:rPr lang="en-US" sz="3200" dirty="0"/>
              <a:t>can the CPU distinguish between</a:t>
            </a:r>
            <a:br>
              <a:rPr lang="en-US" sz="3200" dirty="0"/>
            </a:br>
            <a:r>
              <a:rPr lang="en-US" sz="3200" dirty="0"/>
              <a:t>the programs it runs 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No</a:t>
            </a:r>
            <a:br>
              <a:rPr lang="en-US" sz="3200" dirty="0"/>
            </a:b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Can only distinguish between running a </a:t>
            </a:r>
            <a:br>
              <a:rPr lang="en-US" sz="3200" dirty="0"/>
            </a:br>
            <a:r>
              <a:rPr lang="en-US" sz="3200" dirty="0"/>
              <a:t>user program or OS code </a:t>
            </a:r>
            <a:br>
              <a:rPr lang="en-US" sz="3200" dirty="0"/>
            </a:b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Yes</a:t>
            </a:r>
          </a:p>
          <a:p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1875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Lecture </a:t>
            </a:r>
            <a:r>
              <a:rPr lang="he-IL" sz="2800" dirty="0">
                <a:solidFill>
                  <a:srgbClr val="FF0000"/>
                </a:solidFill>
              </a:rPr>
              <a:t>3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962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3422316"/>
            <a:ext cx="3395579" cy="34356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Processes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847516" y="2479842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847516" y="1565442"/>
            <a:ext cx="762000" cy="762000"/>
          </a:xfrm>
          <a:prstGeom prst="roundRect">
            <a:avLst/>
          </a:prstGeom>
          <a:solidFill>
            <a:srgbClr val="00AE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761916" y="1565442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904916" y="1565442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89418" y="19464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1355544"/>
            <a:ext cx="2133600" cy="5334000"/>
          </a:xfrm>
          <a:prstGeom prst="rect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1431744"/>
            <a:ext cx="1905000" cy="1752600"/>
            <a:chOff x="3200400" y="1371600"/>
            <a:chExt cx="1628564" cy="2667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55501" y="1573017"/>
              <a:ext cx="542231" cy="3606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  <a:defRPr kumimoji="0" sz="1800" b="0" i="0" u="none" strike="noStrike" cap="none" normalizeH="0" baseline="0">
                  <a:ln>
                    <a:noFill/>
                  </a:ln>
                  <a:effectLst/>
                  <a:latin typeface="Gill Sans Light"/>
                  <a:cs typeface="Gill Sans Light"/>
                </a:defRPr>
              </a:lvl1pPr>
            </a:lstStyle>
            <a:p>
              <a:pPr algn="l"/>
              <a:r>
                <a:rPr lang="en-US" sz="1200" dirty="0"/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14424" y="2133599"/>
              <a:ext cx="1002040" cy="562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>
                  <a:latin typeface="Gill Sans Light"/>
                  <a:cs typeface="Gill Sans Light"/>
                </a:defRPr>
              </a:lvl1pPr>
            </a:lstStyle>
            <a:p>
              <a:pPr algn="l"/>
              <a:r>
                <a:rPr lang="en-US" sz="1200" dirty="0"/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799"/>
              <a:ext cx="1628564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70026" y="2666999"/>
              <a:ext cx="533945" cy="330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>
                  <a:latin typeface="Gill Sans Light"/>
                  <a:cs typeface="Gill Sans Light"/>
                </a:defRPr>
              </a:lvl1pPr>
            </a:lstStyle>
            <a:p>
              <a:pPr algn="l"/>
              <a:r>
                <a:rPr lang="en-US" sz="1200" dirty="0"/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60897" y="3581400"/>
              <a:ext cx="541578" cy="3107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>
                  <a:latin typeface="Gill Sans Light"/>
                  <a:cs typeface="Gill Sans Light"/>
                </a:defRPr>
              </a:lvl1pPr>
            </a:lstStyle>
            <a:p>
              <a:pPr algn="l"/>
              <a:r>
                <a:rPr lang="en-US" sz="1200" dirty="0"/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3397202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/>
                  <a:cs typeface="Gill Sans Light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58282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/>
                  <a:cs typeface="Gill Sans Light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/>
                  <a:cs typeface="Gill Sans Light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/>
                  <a:cs typeface="Gill Sans Light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5013144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/>
                  <a:cs typeface="Gill Sans Light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58282" cy="484748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/>
                  <a:cs typeface="Gill Sans Light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/>
                  <a:cs typeface="Gill Sans Light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/>
                  <a:cs typeface="Gill Sans Light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12031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59695" y="6548812"/>
            <a:ext cx="81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59695" y="31843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24800" y="4491412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35895" y="49252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01000" y="60799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3362" y="4006516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  <a:cs typeface="Gill Sans Light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990600" y="4006516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990600" y="4387516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0600" y="400651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  <a:cs typeface="Gill Sans Light"/>
              </a:rPr>
              <a:t>3000…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90600" y="438751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  <a:cs typeface="Gill Sans Light"/>
              </a:rPr>
              <a:t>0080…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7727" y="4387516"/>
            <a:ext cx="710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  <a:cs typeface="Gill Sans Light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990600" y="4768516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90600" y="476851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Gill Sans Light"/>
                <a:cs typeface="Gill Sans Light"/>
              </a:rPr>
              <a:t>xxxx</a:t>
            </a:r>
            <a:r>
              <a:rPr lang="en-US" sz="160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21890" y="4768516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Gill Sans Light"/>
                <a:cs typeface="Gill Sans Light"/>
              </a:rPr>
              <a:t>uPC</a:t>
            </a:r>
            <a:endParaRPr lang="en-US" sz="1600" dirty="0">
              <a:latin typeface="Gill Sans Light"/>
              <a:cs typeface="Gill Sans Light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990600" y="5530516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990600" y="5835316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990600" y="6368716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1890" y="5530516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Gill Sans Light"/>
                <a:cs typeface="Gill Sans Light"/>
              </a:rPr>
              <a:t>regs</a:t>
            </a:r>
            <a:endParaRPr lang="en-US" sz="1600" dirty="0">
              <a:latin typeface="Gill Sans Light"/>
              <a:cs typeface="Gill Sans Light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990600" y="3625516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0" y="3625516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Gill Sans Light"/>
                <a:cs typeface="Gill Sans Light"/>
              </a:rPr>
              <a:t>sysmode</a:t>
            </a:r>
            <a:endParaRPr lang="en-US" sz="1600" dirty="0">
              <a:latin typeface="Gill Sans Light"/>
              <a:cs typeface="Gill Sans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6400" y="59993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66800" y="362551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600" dirty="0">
                <a:latin typeface="Gill Sans Light"/>
                <a:cs typeface="Gill Sans Light"/>
              </a:rPr>
              <a:t>1</a:t>
            </a:r>
            <a:endParaRPr lang="en-US" sz="1600" dirty="0">
              <a:latin typeface="Gill Sans Light"/>
              <a:cs typeface="Gill Sans Light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990600" y="5149516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36004" y="5149516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  <a:cs typeface="Gill Sans Light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329989" y="5017155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6388754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0" name="Curved Connector 79"/>
          <p:cNvCxnSpPr>
            <a:stCxn id="82" idx="3"/>
            <a:endCxn id="48" idx="1"/>
          </p:cNvCxnSpPr>
          <p:nvPr/>
        </p:nvCxnSpPr>
        <p:spPr bwMode="auto">
          <a:xfrm flipV="1">
            <a:off x="2819400" y="5132887"/>
            <a:ext cx="3124200" cy="16902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>
            <a:endCxn id="54" idx="1"/>
          </p:cNvCxnSpPr>
          <p:nvPr/>
        </p:nvCxnSpPr>
        <p:spPr bwMode="auto">
          <a:xfrm>
            <a:off x="2700421" y="5935580"/>
            <a:ext cx="3243179" cy="29676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990600" y="5835316"/>
            <a:ext cx="787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  <a:cs typeface="Gill Sans Light"/>
              </a:rPr>
              <a:t>003F…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90600" y="514951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  <a:cs typeface="Gill Sans Light"/>
              </a:rPr>
              <a:t>0032…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2847474" y="3047999"/>
            <a:ext cx="3007894" cy="1323474"/>
          </a:xfrm>
          <a:prstGeom prst="wedgeRoundRectCallout">
            <a:avLst>
              <a:gd name="adj1" fmla="val -59500"/>
              <a:gd name="adj2" fmla="val 9179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1 is </a:t>
            </a:r>
            <a:r>
              <a:rPr lang="en-US" i="1" dirty="0"/>
              <a:t>resident in the CPU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9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should be saved when switching between process 1 to process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2 context</a:t>
            </a:r>
          </a:p>
          <a:p>
            <a:r>
              <a:rPr lang="en-US" dirty="0"/>
              <a:t>Everything in memory stays in memory (no need to do anything)</a:t>
            </a:r>
          </a:p>
          <a:p>
            <a:r>
              <a:rPr lang="en-US" dirty="0"/>
              <a:t>Everything in CPU </a:t>
            </a:r>
            <a:br>
              <a:rPr lang="en-US" dirty="0"/>
            </a:br>
            <a:r>
              <a:rPr lang="en-US" dirty="0"/>
              <a:t>should be copied</a:t>
            </a:r>
          </a:p>
          <a:p>
            <a:r>
              <a:rPr lang="en-US" dirty="0"/>
              <a:t>Example: save PC but</a:t>
            </a:r>
            <a:br>
              <a:rPr lang="en-US" dirty="0"/>
            </a:br>
            <a:r>
              <a:rPr lang="en-US" dirty="0"/>
              <a:t>not code, save SP but</a:t>
            </a:r>
            <a:br>
              <a:rPr lang="en-US" dirty="0"/>
            </a:br>
            <a:r>
              <a:rPr lang="en-US" dirty="0"/>
              <a:t>not entire stack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21</a:t>
            </a:fld>
            <a:endParaRPr lang="en-US" sz="1400" b="1">
              <a:solidFill>
                <a:srgbClr val="FFFFFF"/>
              </a:solidFill>
            </a:endParaRPr>
          </a:p>
        </p:txBody>
      </p:sp>
      <p:pic>
        <p:nvPicPr>
          <p:cNvPr id="6" name="Picture 5" descr="Screen Shot 2016-03-05 at 4.01.0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6" t="810" r="9836" b="554"/>
          <a:stretch/>
        </p:blipFill>
        <p:spPr>
          <a:xfrm>
            <a:off x="4703418" y="3475788"/>
            <a:ext cx="4440582" cy="3382212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914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87360" cy="1310640"/>
          </a:xfrm>
        </p:spPr>
        <p:txBody>
          <a:bodyPr/>
          <a:lstStyle/>
          <a:p>
            <a:br>
              <a:rPr lang="en-US" altLang="he-IL" dirty="0"/>
            </a:br>
            <a:r>
              <a:rPr lang="en-US" altLang="he-IL" dirty="0"/>
              <a:t>A process is a program in execution</a:t>
            </a:r>
            <a:br>
              <a:rPr lang="en-US" altLang="he-IL" dirty="0"/>
            </a:br>
            <a:endParaRPr lang="en-US" altLang="he-IL" dirty="0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4508500"/>
            <a:ext cx="7797800" cy="13843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he-IL" sz="2000" b="1"/>
              <a:t>(a)</a:t>
            </a:r>
            <a:r>
              <a:rPr lang="en-US" altLang="he-IL" sz="2000"/>
              <a:t>  Multiprogramming of four programs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he-IL" sz="2000" b="1"/>
              <a:t>(b)</a:t>
            </a:r>
            <a:r>
              <a:rPr lang="en-US" altLang="he-IL" sz="2000"/>
              <a:t>  Conceptual model of 4 independent, sequential processes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he-IL" sz="2000" b="1"/>
              <a:t>(c)</a:t>
            </a:r>
            <a:r>
              <a:rPr lang="en-US" altLang="he-IL" sz="2000"/>
              <a:t>  Only one program active at any instant</a:t>
            </a:r>
          </a:p>
        </p:txBody>
      </p:sp>
      <p:pic>
        <p:nvPicPr>
          <p:cNvPr id="328708" name="Picture 4" descr="2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1663700"/>
            <a:ext cx="7997825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Block (PCB)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45642" cy="639762"/>
          </a:xfrm>
        </p:spPr>
        <p:txBody>
          <a:bodyPr/>
          <a:lstStyle/>
          <a:p>
            <a:r>
              <a:rPr lang="en-US" b="0" dirty="0"/>
              <a:t>How the process is represented in the OS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  <a:p>
            <a:r>
              <a:rPr lang="en-US" dirty="0"/>
              <a:t>Additional OS information needed: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Accounting information</a:t>
            </a:r>
          </a:p>
          <a:p>
            <a:pPr lvl="1"/>
            <a:r>
              <a:rPr lang="en-US" dirty="0"/>
              <a:t>I/O status information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23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6847" y="2941059"/>
            <a:ext cx="1846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0" dirty="0"/>
          </a:p>
        </p:txBody>
      </p:sp>
      <p:pic>
        <p:nvPicPr>
          <p:cNvPr id="15" name="Content Placeholder 14" descr="Screen Shot 2016-03-05 at 8.14.35 PM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162" r="-281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88243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 Rest of the Process’s State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PCB (Process Control Block)</a:t>
            </a:r>
          </a:p>
          <a:p>
            <a:pPr lvl="1"/>
            <a:r>
              <a:rPr lang="en-US" sz="1800" dirty="0"/>
              <a:t>Process ID</a:t>
            </a:r>
            <a:endParaRPr lang="he-IL" sz="1800" dirty="0"/>
          </a:p>
          <a:p>
            <a:pPr lvl="1"/>
            <a:r>
              <a:rPr lang="he-IL" sz="1800" dirty="0"/>
              <a:t>Process state data</a:t>
            </a:r>
          </a:p>
          <a:p>
            <a:pPr lvl="2"/>
            <a:r>
              <a:rPr lang="he-IL" sz="1600" dirty="0"/>
              <a:t>Including a snapshot of all the CPU registers the last time the process was running </a:t>
            </a:r>
            <a:endParaRPr lang="en-US" sz="1600" dirty="0"/>
          </a:p>
          <a:p>
            <a:pPr lvl="1"/>
            <a:r>
              <a:rPr lang="en-US" sz="1800" dirty="0"/>
              <a:t>Information for calculating the process’s priority relative to other processes</a:t>
            </a:r>
          </a:p>
          <a:p>
            <a:pPr lvl="1"/>
            <a:r>
              <a:rPr lang="en-US" sz="1800" dirty="0"/>
              <a:t>Information about the user running the process, used to decide the process’s access rights</a:t>
            </a:r>
          </a:p>
          <a:p>
            <a:pPr lvl="1"/>
            <a:endParaRPr lang="en-US" sz="1800" dirty="0"/>
          </a:p>
          <a:p>
            <a:r>
              <a:rPr lang="en-US" sz="2000" dirty="0"/>
              <a:t>Can be many more, and can be listed in other operating system tables:</a:t>
            </a:r>
          </a:p>
          <a:p>
            <a:pPr lvl="1"/>
            <a:r>
              <a:rPr lang="en-US" sz="1800" dirty="0"/>
              <a:t>GUI parameters</a:t>
            </a:r>
          </a:p>
          <a:p>
            <a:pPr lvl="1"/>
            <a:r>
              <a:rPr lang="en-US" sz="1800" dirty="0"/>
              <a:t>Open files that are used for input and output</a:t>
            </a:r>
          </a:p>
          <a:p>
            <a:pPr lvl="1"/>
            <a:r>
              <a:rPr lang="en-US" sz="1800" dirty="0"/>
              <a:t>Communication channels to other processes / machines</a:t>
            </a:r>
          </a:p>
          <a:p>
            <a:endParaRPr lang="en-US" sz="2000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3297A-EB7E-4A4B-865E-25A48395F66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77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/>
              <a:t>The Life-cycle of a Process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 a process executes, it changes </a:t>
            </a:r>
            <a:r>
              <a:rPr lang="en-US" sz="2400" i="1" dirty="0"/>
              <a:t>state</a:t>
            </a:r>
            <a:endParaRPr lang="en-US" sz="2400" dirty="0"/>
          </a:p>
          <a:p>
            <a:pPr lvl="1"/>
            <a:r>
              <a:rPr lang="en-US" sz="2000" b="1" dirty="0"/>
              <a:t>new</a:t>
            </a:r>
            <a:r>
              <a:rPr lang="en-US" sz="2000" dirty="0"/>
              <a:t>:  The process is being created</a:t>
            </a:r>
          </a:p>
          <a:p>
            <a:pPr lvl="1"/>
            <a:r>
              <a:rPr lang="en-US" sz="2000" b="1" dirty="0"/>
              <a:t>running</a:t>
            </a:r>
            <a:r>
              <a:rPr lang="en-US" sz="2000" dirty="0"/>
              <a:t>:  Instructions are being executed</a:t>
            </a:r>
          </a:p>
          <a:p>
            <a:pPr lvl="1"/>
            <a:r>
              <a:rPr lang="en-US" sz="2000" b="1" dirty="0"/>
              <a:t>waiting</a:t>
            </a:r>
            <a:r>
              <a:rPr lang="en-US" sz="2000" dirty="0"/>
              <a:t>:  The process is waiting for some event to occur</a:t>
            </a:r>
          </a:p>
          <a:p>
            <a:pPr lvl="1"/>
            <a:r>
              <a:rPr lang="en-US" sz="2000" b="1" dirty="0"/>
              <a:t>ready</a:t>
            </a:r>
            <a:r>
              <a:rPr lang="en-US" sz="2000" dirty="0"/>
              <a:t>:  The process is waiting to be assigned to a processor</a:t>
            </a:r>
          </a:p>
          <a:p>
            <a:pPr lvl="1"/>
            <a:r>
              <a:rPr lang="en-US" sz="2000" b="1" dirty="0"/>
              <a:t>terminated</a:t>
            </a:r>
            <a:r>
              <a:rPr lang="en-US" sz="2000" dirty="0"/>
              <a:t>:  The process has finished execution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3297A-EB7E-4A4B-865E-25A48395F66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70" y="3217863"/>
            <a:ext cx="7533455" cy="317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Diagram of Process State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>
          <a:xfrm>
            <a:off x="5738713" y="5693674"/>
            <a:ext cx="2133600" cy="365125"/>
          </a:xfrm>
        </p:spPr>
        <p:txBody>
          <a:bodyPr/>
          <a:lstStyle/>
          <a:p>
            <a:pPr>
              <a:defRPr/>
            </a:pPr>
            <a:fld id="{0273297A-EB7E-4A4B-865E-25A48395F66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17" y="2063354"/>
            <a:ext cx="75501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5342484" y="4928648"/>
            <a:ext cx="2043120" cy="924985"/>
          </a:xfrm>
          <a:prstGeom prst="wedgeRectCallout">
            <a:avLst>
              <a:gd name="adj1" fmla="val -67455"/>
              <a:gd name="adj2" fmla="val -5690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a.k.a. Blocked</a:t>
            </a:r>
          </a:p>
        </p:txBody>
      </p:sp>
      <p:sp>
        <p:nvSpPr>
          <p:cNvPr id="6" name="Rectangle 5"/>
          <p:cNvSpPr/>
          <p:nvPr/>
        </p:nvSpPr>
        <p:spPr>
          <a:xfrm>
            <a:off x="2650535" y="2443616"/>
            <a:ext cx="3989607" cy="2664507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process should get to run on the CPU and for how long?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27</a:t>
            </a:fld>
            <a:endParaRPr lang="en-US" sz="1400" b="1">
              <a:solidFill>
                <a:srgbClr val="FFFFFF"/>
              </a:solidFill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92" y="3269854"/>
            <a:ext cx="75501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Curved Connector 16"/>
          <p:cNvCxnSpPr/>
          <p:nvPr/>
        </p:nvCxnSpPr>
        <p:spPr>
          <a:xfrm rot="16200000" flipV="1">
            <a:off x="4508501" y="3214687"/>
            <a:ext cx="25400" cy="2232025"/>
          </a:xfrm>
          <a:prstGeom prst="curvedConnector3">
            <a:avLst>
              <a:gd name="adj1" fmla="val 2124992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>
            <a:off x="4508500" y="3722687"/>
            <a:ext cx="25400" cy="2232025"/>
          </a:xfrm>
          <a:prstGeom prst="curvedConnector3">
            <a:avLst>
              <a:gd name="adj1" fmla="val 15625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50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Scheduler and a Dispatcher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600200"/>
            <a:ext cx="8741611" cy="4525963"/>
          </a:xfrm>
        </p:spPr>
        <p:txBody>
          <a:bodyPr/>
          <a:lstStyle/>
          <a:p>
            <a:r>
              <a:rPr lang="en-US" b="1" dirty="0"/>
              <a:t>CPU Scheduler: </a:t>
            </a:r>
            <a:r>
              <a:rPr lang="en-US" dirty="0"/>
              <a:t>Decide which process should run on the CPU (and sometimes for how long)</a:t>
            </a:r>
          </a:p>
          <a:p>
            <a:pPr lvl="1"/>
            <a:r>
              <a:rPr lang="en-US" dirty="0"/>
              <a:t>“Short-term scheduling”; tens/hundreds times a second</a:t>
            </a:r>
          </a:p>
          <a:p>
            <a:r>
              <a:rPr lang="en-US" b="1" dirty="0"/>
              <a:t>Dispatcher: </a:t>
            </a:r>
            <a:r>
              <a:rPr lang="en-US" dirty="0"/>
              <a:t>The module responsible on executing the CPU scheduler decisions:</a:t>
            </a:r>
          </a:p>
          <a:p>
            <a:pPr lvl="1"/>
            <a:r>
              <a:rPr lang="en-US" dirty="0"/>
              <a:t>Context switch </a:t>
            </a:r>
          </a:p>
          <a:p>
            <a:pPr lvl="1"/>
            <a:r>
              <a:rPr lang="en-US" dirty="0"/>
              <a:t>Switching back to user mode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28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969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/>
              <a:t>Ready Queue And Various I/O Device Queues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DB633-9F9E-491D-8AF2-78DC3DB5D20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6" y="1573394"/>
            <a:ext cx="5822950" cy="502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8176" y="3340100"/>
            <a:ext cx="4794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IO </a:t>
            </a:r>
          </a:p>
          <a:p>
            <a:r>
              <a:rPr lang="en-US" sz="1000" dirty="0" err="1"/>
              <a:t>Dev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908176" y="2451100"/>
            <a:ext cx="4794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IO </a:t>
            </a:r>
          </a:p>
          <a:p>
            <a:r>
              <a:rPr lang="en-US" sz="1000" dirty="0" err="1"/>
              <a:t>Dev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9391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SUBJECT: PROCESS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3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179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 between Processes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Pct val="100000"/>
            </a:pPr>
            <a:r>
              <a:rPr lang="en-US" sz="2400" dirty="0">
                <a:solidFill>
                  <a:schemeClr val="tx1"/>
                </a:solidFill>
              </a:rPr>
              <a:t>Save processor context, including program counter and other registers</a:t>
            </a:r>
          </a:p>
          <a:p>
            <a:pPr>
              <a:buClrTx/>
              <a:buSzPct val="100000"/>
            </a:pPr>
            <a:r>
              <a:rPr lang="en-US" sz="2400" dirty="0">
                <a:solidFill>
                  <a:schemeClr val="tx1"/>
                </a:solidFill>
              </a:rPr>
              <a:t>Update the PCB with the new state and any accounting information</a:t>
            </a:r>
          </a:p>
          <a:p>
            <a:pPr>
              <a:buClrTx/>
              <a:buSzPct val="100000"/>
            </a:pPr>
            <a:r>
              <a:rPr lang="en-US" sz="2400" dirty="0">
                <a:solidFill>
                  <a:schemeClr val="tx1"/>
                </a:solidFill>
              </a:rPr>
              <a:t>Move PCB to appropriate queue - ready, blocked/waiting </a:t>
            </a:r>
          </a:p>
          <a:p>
            <a:pPr>
              <a:buClrTx/>
              <a:buSzPct val="100000"/>
            </a:pPr>
            <a:r>
              <a:rPr lang="en-US" sz="2400" dirty="0">
                <a:solidFill>
                  <a:schemeClr val="tx1"/>
                </a:solidFill>
              </a:rPr>
              <a:t>Select another process for execution</a:t>
            </a:r>
          </a:p>
          <a:p>
            <a:pPr>
              <a:buClrTx/>
              <a:buSzPct val="100000"/>
            </a:pPr>
            <a:r>
              <a:rPr lang="en-US" sz="2400" dirty="0">
                <a:solidFill>
                  <a:schemeClr val="tx1"/>
                </a:solidFill>
              </a:rPr>
              <a:t>Update the PCB of the process selected</a:t>
            </a:r>
          </a:p>
          <a:p>
            <a:pPr>
              <a:buClrTx/>
              <a:buSzPct val="100000"/>
            </a:pPr>
            <a:r>
              <a:rPr lang="en-US" sz="2400" dirty="0">
                <a:solidFill>
                  <a:schemeClr val="tx1"/>
                </a:solidFill>
              </a:rPr>
              <a:t>Update memory-management data structures</a:t>
            </a:r>
          </a:p>
          <a:p>
            <a:pPr>
              <a:buClrTx/>
              <a:buSzPct val="100000"/>
            </a:pPr>
            <a:r>
              <a:rPr lang="en-US" sz="2400" dirty="0">
                <a:solidFill>
                  <a:schemeClr val="tx1"/>
                </a:solidFill>
              </a:rPr>
              <a:t>Restore context of selected process</a:t>
            </a:r>
          </a:p>
        </p:txBody>
      </p:sp>
    </p:spTree>
    <p:extLst>
      <p:ext uri="{BB962C8B-B14F-4D97-AF65-F5344CB8AC3E}">
        <p14:creationId xmlns:p14="http://schemas.microsoft.com/office/powerpoint/2010/main" val="601106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/>
              <a:t>Context Switch between Processes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DB633-9F9E-491D-8AF2-78DC3DB5D20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331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372791"/>
            <a:ext cx="6969125" cy="4680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619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307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 spc="0" dirty="0"/>
              <a:t>When to Switch a Process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  <a:p>
            <a:pPr lvl="1"/>
            <a:r>
              <a:rPr lang="en-US" dirty="0"/>
              <a:t>Clock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process has executed a full time-slice</a:t>
            </a:r>
          </a:p>
          <a:p>
            <a:pPr lvl="1"/>
            <a:r>
              <a:rPr lang="en-US" dirty="0"/>
              <a:t>I/O </a:t>
            </a:r>
          </a:p>
          <a:p>
            <a:r>
              <a:rPr lang="en-US" dirty="0"/>
              <a:t>Memory fault</a:t>
            </a:r>
          </a:p>
          <a:p>
            <a:pPr lvl="1"/>
            <a:r>
              <a:rPr lang="en-US" dirty="0"/>
              <a:t>memory address is in virtual memory</a:t>
            </a:r>
          </a:p>
          <a:p>
            <a:pPr lvl="1"/>
            <a:r>
              <a:rPr lang="en-US" dirty="0"/>
              <a:t>More on this later</a:t>
            </a:r>
          </a:p>
          <a:p>
            <a:r>
              <a:rPr lang="en-US" dirty="0"/>
              <a:t>System call</a:t>
            </a:r>
          </a:p>
          <a:p>
            <a:r>
              <a:rPr lang="en-US" dirty="0"/>
              <a:t>Exception</a:t>
            </a:r>
          </a:p>
          <a:p>
            <a:pPr lvl="1"/>
            <a:r>
              <a:rPr lang="en-US" dirty="0"/>
              <a:t>When error occurred</a:t>
            </a:r>
          </a:p>
        </p:txBody>
      </p:sp>
    </p:spTree>
    <p:extLst>
      <p:ext uri="{BB962C8B-B14F-4D97-AF65-F5344CB8AC3E}">
        <p14:creationId xmlns:p14="http://schemas.microsoft.com/office/powerpoint/2010/main" val="190221295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rPr>
              <a:t> </a:t>
            </a:r>
            <a:r>
              <a:rPr lang="en-US" dirty="0"/>
              <a:t>Creation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initialization</a:t>
            </a:r>
          </a:p>
          <a:p>
            <a:r>
              <a:rPr lang="en-US" dirty="0"/>
              <a:t>Execution of a process creation system call</a:t>
            </a:r>
          </a:p>
          <a:p>
            <a:pPr lvl="1"/>
            <a:r>
              <a:rPr lang="en-US" dirty="0"/>
              <a:t>fork()</a:t>
            </a:r>
            <a:endParaRPr lang="he-IL" dirty="0"/>
          </a:p>
          <a:p>
            <a:r>
              <a:rPr lang="en-US" dirty="0"/>
              <a:t>User request to create a new process</a:t>
            </a:r>
          </a:p>
          <a:p>
            <a:pPr lvl="1"/>
            <a:r>
              <a:rPr lang="en-US" dirty="0"/>
              <a:t>Double click on an icon, typing a command</a:t>
            </a:r>
          </a:p>
          <a:p>
            <a:r>
              <a:rPr lang="en-US" dirty="0"/>
              <a:t>Initiation of a batch job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97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x-none" dirty="0"/>
              <a:t>Example: Process Creation using fork()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x-none" dirty="0"/>
              <a:t>A new process is created by the </a:t>
            </a:r>
            <a:r>
              <a:rPr lang="en-US" altLang="x-none" b="1" dirty="0">
                <a:solidFill>
                  <a:srgbClr val="FF0000"/>
                </a:solidFill>
              </a:rPr>
              <a:t>fork()</a:t>
            </a:r>
            <a:r>
              <a:rPr lang="en-US" altLang="x-none" dirty="0">
                <a:solidFill>
                  <a:srgbClr val="FF0000"/>
                </a:solidFill>
              </a:rPr>
              <a:t> </a:t>
            </a:r>
            <a:r>
              <a:rPr lang="en-US" altLang="x-none" dirty="0"/>
              <a:t>call</a:t>
            </a:r>
          </a:p>
          <a:p>
            <a:r>
              <a:rPr lang="en-US" altLang="x-none" dirty="0"/>
              <a:t>Child and parent are identical </a:t>
            </a:r>
          </a:p>
          <a:p>
            <a:pPr lvl="1"/>
            <a:r>
              <a:rPr lang="en-US" altLang="x-none" dirty="0"/>
              <a:t>child returns a 0</a:t>
            </a:r>
          </a:p>
          <a:p>
            <a:pPr lvl="1"/>
            <a:r>
              <a:rPr lang="en-US" altLang="x-none" dirty="0"/>
              <a:t>parent returns child process id (nonzero)</a:t>
            </a:r>
          </a:p>
          <a:p>
            <a:r>
              <a:rPr lang="en-US" altLang="x-none" dirty="0"/>
              <a:t>Both parent and child execute next line</a:t>
            </a:r>
          </a:p>
          <a:p>
            <a:endParaRPr lang="en-US" dirty="0"/>
          </a:p>
        </p:txBody>
      </p:sp>
      <p:sp>
        <p:nvSpPr>
          <p:cNvPr id="984067" name="Text Box 3"/>
          <p:cNvSpPr txBox="1">
            <a:spLocks noChangeArrowheads="1"/>
          </p:cNvSpPr>
          <p:nvPr/>
        </p:nvSpPr>
        <p:spPr bwMode="auto">
          <a:xfrm>
            <a:off x="5059362" y="1926753"/>
            <a:ext cx="3779838" cy="387285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altLang="x-none" sz="2000" dirty="0" err="1"/>
              <a:t>int</a:t>
            </a:r>
            <a:r>
              <a:rPr lang="en-US" altLang="x-none" sz="2000" dirty="0"/>
              <a:t> </a:t>
            </a:r>
            <a:r>
              <a:rPr lang="en-US" altLang="x-none" sz="2000" dirty="0" err="1"/>
              <a:t>pid</a:t>
            </a:r>
            <a:r>
              <a:rPr lang="en-US" altLang="x-none" sz="2000" dirty="0"/>
              <a:t>;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altLang="x-none" sz="2000" dirty="0" err="1"/>
              <a:t>int</a:t>
            </a:r>
            <a:r>
              <a:rPr lang="en-US" altLang="x-none" sz="2000" dirty="0"/>
              <a:t> status = 0;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altLang="x-none" sz="2000" dirty="0"/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altLang="x-none" sz="2000" dirty="0" err="1"/>
              <a:t>pid</a:t>
            </a:r>
            <a:r>
              <a:rPr lang="en-US" altLang="x-none" sz="2000" dirty="0"/>
              <a:t> = </a:t>
            </a:r>
            <a:r>
              <a:rPr lang="en-US" altLang="x-none" sz="2000" b="1" dirty="0">
                <a:solidFill>
                  <a:srgbClr val="FF0000"/>
                </a:solidFill>
              </a:rPr>
              <a:t>fork()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altLang="x-none" sz="2000" dirty="0"/>
              <a:t>if (</a:t>
            </a:r>
            <a:r>
              <a:rPr lang="en-US" altLang="x-none" sz="2000" dirty="0" err="1"/>
              <a:t>pid</a:t>
            </a:r>
            <a:r>
              <a:rPr lang="en-US" altLang="x-none" sz="2000" dirty="0"/>
              <a:t> != 0) 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altLang="x-none" sz="2000" dirty="0"/>
              <a:t>{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altLang="x-none" sz="2000" dirty="0"/>
              <a:t>	/* parent */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altLang="x-none" sz="2000" dirty="0"/>
              <a:t>	…..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altLang="x-none" sz="2000" dirty="0"/>
              <a:t>} 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altLang="x-none" sz="2000" dirty="0"/>
              <a:t>else 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altLang="x-none" sz="2000" dirty="0"/>
              <a:t>{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altLang="x-none" sz="2000" dirty="0"/>
              <a:t>	/* child */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altLang="x-none" sz="2000" dirty="0"/>
              <a:t>	…..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altLang="x-non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3715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1476-948D-554C-A261-F25F1C08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Simple Example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DC215-06CB-0C49-B9C1-286A37FF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C0315-9B11-134B-A33D-2FA8468A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35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757418E-08E0-E14D-935E-D13B67BDDEF1}"/>
              </a:ext>
            </a:extLst>
          </p:cNvPr>
          <p:cNvSpPr txBox="1">
            <a:spLocks noGrp="1" noChangeArrowheads="1"/>
          </p:cNvSpPr>
          <p:nvPr>
            <p:ph sz="half" idx="2"/>
          </p:nvPr>
        </p:nvSpPr>
        <p:spPr bwMode="auto">
          <a:xfrm>
            <a:off x="2476551" y="1408815"/>
            <a:ext cx="2499491" cy="467307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 err="1"/>
              <a:t>int</a:t>
            </a:r>
            <a:r>
              <a:rPr lang="en-US" altLang="x-none" sz="2000" dirty="0"/>
              <a:t> </a:t>
            </a:r>
            <a:r>
              <a:rPr lang="en-US" altLang="x-none" sz="2000" dirty="0" err="1"/>
              <a:t>pid</a:t>
            </a:r>
            <a:r>
              <a:rPr lang="en-US" altLang="x-none" sz="2000" dirty="0"/>
              <a:t>;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 err="1"/>
              <a:t>int</a:t>
            </a:r>
            <a:r>
              <a:rPr lang="en-US" altLang="x-none" sz="2000" dirty="0"/>
              <a:t> status = 0;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altLang="x-none" sz="2000" dirty="0"/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 err="1"/>
              <a:t>pid</a:t>
            </a:r>
            <a:r>
              <a:rPr lang="en-US" altLang="x-none" sz="2000" dirty="0"/>
              <a:t> = </a:t>
            </a:r>
            <a:r>
              <a:rPr lang="en-US" altLang="x-none" sz="2000" b="1" dirty="0">
                <a:solidFill>
                  <a:srgbClr val="FF0000"/>
                </a:solidFill>
              </a:rPr>
              <a:t>fork()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if (</a:t>
            </a:r>
            <a:r>
              <a:rPr lang="en-US" altLang="x-none" sz="2000" dirty="0" err="1"/>
              <a:t>pid</a:t>
            </a:r>
            <a:r>
              <a:rPr lang="en-US" altLang="x-none" sz="2000" dirty="0"/>
              <a:t> != 0) 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{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	/* parent */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	</a:t>
            </a:r>
            <a:r>
              <a:rPr lang="en-US" altLang="x-none" sz="2000" dirty="0" err="1"/>
              <a:t>printf</a:t>
            </a:r>
            <a:r>
              <a:rPr lang="en-US" altLang="x-none" sz="2000" dirty="0"/>
              <a:t>(“a”);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} 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else 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{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	/* child */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	</a:t>
            </a:r>
            <a:r>
              <a:rPr lang="en-US" altLang="x-none" sz="2000" dirty="0" err="1"/>
              <a:t>printf</a:t>
            </a:r>
            <a:r>
              <a:rPr lang="en-US" altLang="x-none" sz="2000" dirty="0"/>
              <a:t>(“b”);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}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11146BD-78AF-3944-BFAF-6C933BAC8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867267"/>
              </p:ext>
            </p:extLst>
          </p:nvPr>
        </p:nvGraphicFramePr>
        <p:xfrm>
          <a:off x="145499" y="1408815"/>
          <a:ext cx="2236195" cy="3106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6195">
                  <a:extLst>
                    <a:ext uri="{9D8B030D-6E8A-4147-A177-3AD203B41FA5}">
                      <a16:colId xmlns:a16="http://schemas.microsoft.com/office/drawing/2014/main" val="655776735"/>
                    </a:ext>
                  </a:extLst>
                </a:gridCol>
              </a:tblGrid>
              <a:tr h="363677">
                <a:tc>
                  <a:txBody>
                    <a:bodyPr/>
                    <a:lstStyle/>
                    <a:p>
                      <a:r>
                        <a:rPr lang="en-US" sz="1600" dirty="0"/>
                        <a:t>Process state = Running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933960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Process number = 23123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34733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Program counter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74143"/>
                  </a:ext>
                </a:extLst>
              </a:tr>
              <a:tr h="920369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registers</a:t>
                      </a:r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03358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Memory limits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17469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List of open files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81254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2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3806AFC-8922-2143-94ED-8533B7B3C08C}"/>
              </a:ext>
            </a:extLst>
          </p:cNvPr>
          <p:cNvSpPr txBox="1"/>
          <p:nvPr/>
        </p:nvSpPr>
        <p:spPr>
          <a:xfrm>
            <a:off x="1066800" y="362551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600" dirty="0">
                <a:latin typeface="Gill Sans Light"/>
                <a:cs typeface="Gill Sans Light"/>
              </a:rPr>
              <a:t>1</a:t>
            </a:r>
            <a:endParaRPr lang="en-US" sz="1600" dirty="0">
              <a:latin typeface="Gill Sans Light"/>
              <a:cs typeface="Gill Sans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4B9219-9DD9-8948-BD03-F4DBDDED4B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7" r="7237" b="4785"/>
          <a:stretch/>
        </p:blipFill>
        <p:spPr>
          <a:xfrm>
            <a:off x="3531783" y="3282936"/>
            <a:ext cx="5691465" cy="3618049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B4DC9B-FCE8-A244-899C-D64EBFA05765}"/>
              </a:ext>
            </a:extLst>
          </p:cNvPr>
          <p:cNvSpPr txBox="1"/>
          <p:nvPr/>
        </p:nvSpPr>
        <p:spPr>
          <a:xfrm>
            <a:off x="1066800" y="362551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600" dirty="0">
                <a:latin typeface="Gill Sans Light"/>
                <a:cs typeface="Gill Sans Light"/>
              </a:rPr>
              <a:t>1</a:t>
            </a:r>
            <a:endParaRPr lang="en-US" sz="16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14166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1476-948D-554C-A261-F25F1C08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Simple Example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DC215-06CB-0C49-B9C1-286A37FF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C0315-9B11-134B-A33D-2FA8468A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36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757418E-08E0-E14D-935E-D13B67BDDEF1}"/>
              </a:ext>
            </a:extLst>
          </p:cNvPr>
          <p:cNvSpPr txBox="1">
            <a:spLocks noGrp="1" noChangeArrowheads="1"/>
          </p:cNvSpPr>
          <p:nvPr>
            <p:ph sz="half" idx="2"/>
          </p:nvPr>
        </p:nvSpPr>
        <p:spPr bwMode="auto">
          <a:xfrm>
            <a:off x="2476551" y="1408815"/>
            <a:ext cx="2499491" cy="467307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 err="1"/>
              <a:t>int</a:t>
            </a:r>
            <a:r>
              <a:rPr lang="en-US" altLang="x-none" sz="2000" dirty="0"/>
              <a:t> </a:t>
            </a:r>
            <a:r>
              <a:rPr lang="en-US" altLang="x-none" sz="2000" dirty="0" err="1"/>
              <a:t>pid</a:t>
            </a:r>
            <a:r>
              <a:rPr lang="en-US" altLang="x-none" sz="2000" dirty="0"/>
              <a:t>;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 err="1"/>
              <a:t>int</a:t>
            </a:r>
            <a:r>
              <a:rPr lang="en-US" altLang="x-none" sz="2000" dirty="0"/>
              <a:t> status = 0;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altLang="x-none" sz="2000" dirty="0"/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 err="1"/>
              <a:t>pid</a:t>
            </a:r>
            <a:r>
              <a:rPr lang="en-US" altLang="x-none" sz="2000" dirty="0"/>
              <a:t> = </a:t>
            </a:r>
            <a:r>
              <a:rPr lang="en-US" altLang="x-none" sz="2000" b="1" dirty="0">
                <a:solidFill>
                  <a:srgbClr val="FF0000"/>
                </a:solidFill>
              </a:rPr>
              <a:t>fork()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if (</a:t>
            </a:r>
            <a:r>
              <a:rPr lang="en-US" altLang="x-none" sz="2000" dirty="0" err="1"/>
              <a:t>pid</a:t>
            </a:r>
            <a:r>
              <a:rPr lang="en-US" altLang="x-none" sz="2000" dirty="0"/>
              <a:t> != 0) 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{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	/* parent */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	</a:t>
            </a:r>
            <a:r>
              <a:rPr lang="en-US" altLang="x-none" sz="2000" dirty="0" err="1"/>
              <a:t>printf</a:t>
            </a:r>
            <a:r>
              <a:rPr lang="en-US" altLang="x-none" sz="2000" dirty="0"/>
              <a:t>(“a”);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} 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else 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{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	/* child */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	</a:t>
            </a:r>
            <a:r>
              <a:rPr lang="en-US" altLang="x-none" sz="2000" dirty="0" err="1"/>
              <a:t>printf</a:t>
            </a:r>
            <a:r>
              <a:rPr lang="en-US" altLang="x-none" sz="2000" dirty="0"/>
              <a:t>(“b”);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}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11146BD-78AF-3944-BFAF-6C933BAC8A8F}"/>
              </a:ext>
            </a:extLst>
          </p:cNvPr>
          <p:cNvGraphicFramePr>
            <a:graphicFrameLocks noGrp="1"/>
          </p:cNvGraphicFramePr>
          <p:nvPr/>
        </p:nvGraphicFramePr>
        <p:xfrm>
          <a:off x="145499" y="1408815"/>
          <a:ext cx="2236195" cy="3106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6195">
                  <a:extLst>
                    <a:ext uri="{9D8B030D-6E8A-4147-A177-3AD203B41FA5}">
                      <a16:colId xmlns:a16="http://schemas.microsoft.com/office/drawing/2014/main" val="655776735"/>
                    </a:ext>
                  </a:extLst>
                </a:gridCol>
              </a:tblGrid>
              <a:tr h="363677">
                <a:tc>
                  <a:txBody>
                    <a:bodyPr/>
                    <a:lstStyle/>
                    <a:p>
                      <a:r>
                        <a:rPr lang="en-US" sz="1600" dirty="0"/>
                        <a:t>Process state = Running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933960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Process number = 23123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34733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Program counter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74143"/>
                  </a:ext>
                </a:extLst>
              </a:tr>
              <a:tr h="920369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registers</a:t>
                      </a:r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03358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Memory limits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17469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List of open files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81254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2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3806AFC-8922-2143-94ED-8533B7B3C08C}"/>
              </a:ext>
            </a:extLst>
          </p:cNvPr>
          <p:cNvSpPr txBox="1"/>
          <p:nvPr/>
        </p:nvSpPr>
        <p:spPr>
          <a:xfrm>
            <a:off x="1066800" y="362551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600" dirty="0">
                <a:latin typeface="Gill Sans Light"/>
                <a:cs typeface="Gill Sans Light"/>
              </a:rPr>
              <a:t>1</a:t>
            </a:r>
            <a:endParaRPr lang="en-US" sz="1600" dirty="0">
              <a:latin typeface="Gill Sans Light"/>
              <a:cs typeface="Gill Sans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B4DC9B-FCE8-A244-899C-D64EBFA05765}"/>
              </a:ext>
            </a:extLst>
          </p:cNvPr>
          <p:cNvSpPr txBox="1"/>
          <p:nvPr/>
        </p:nvSpPr>
        <p:spPr>
          <a:xfrm>
            <a:off x="1066800" y="362551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600" dirty="0">
                <a:latin typeface="Gill Sans Light"/>
                <a:cs typeface="Gill Sans Light"/>
              </a:rPr>
              <a:t>1</a:t>
            </a:r>
            <a:endParaRPr lang="en-US" sz="1600" dirty="0">
              <a:latin typeface="Gill Sans Light"/>
              <a:cs typeface="Gill Sans Light"/>
            </a:endParaRPr>
          </a:p>
        </p:txBody>
      </p:sp>
      <p:pic>
        <p:nvPicPr>
          <p:cNvPr id="11" name="Picture 9">
            <a:extLst>
              <a:ext uri="{FF2B5EF4-FFF2-40B4-BE49-F238E27FC236}">
                <a16:creationId xmlns:a16="http://schemas.microsoft.com/office/drawing/2014/main" id="{35819E51-A49E-7E44-ADC5-4BBACEE41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283" y="3848100"/>
            <a:ext cx="75501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B3A4FED6-2CCE-A040-AAD3-FFFBDABA6006}"/>
              </a:ext>
            </a:extLst>
          </p:cNvPr>
          <p:cNvCxnSpPr/>
          <p:nvPr/>
        </p:nvCxnSpPr>
        <p:spPr>
          <a:xfrm rot="16200000" flipV="1">
            <a:off x="5550492" y="3792933"/>
            <a:ext cx="25400" cy="2232025"/>
          </a:xfrm>
          <a:prstGeom prst="curvedConnector3">
            <a:avLst>
              <a:gd name="adj1" fmla="val 2124992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FDA8551-750A-DA4A-BD4B-188A03568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60677"/>
              </p:ext>
            </p:extLst>
          </p:nvPr>
        </p:nvGraphicFramePr>
        <p:xfrm>
          <a:off x="145499" y="1408815"/>
          <a:ext cx="2236195" cy="3106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6195">
                  <a:extLst>
                    <a:ext uri="{9D8B030D-6E8A-4147-A177-3AD203B41FA5}">
                      <a16:colId xmlns:a16="http://schemas.microsoft.com/office/drawing/2014/main" val="655776735"/>
                    </a:ext>
                  </a:extLst>
                </a:gridCol>
              </a:tblGrid>
              <a:tr h="363677">
                <a:tc>
                  <a:txBody>
                    <a:bodyPr/>
                    <a:lstStyle/>
                    <a:p>
                      <a:r>
                        <a:rPr lang="en-US" sz="1600" dirty="0"/>
                        <a:t>Process state =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Ready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933960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Process number = 23123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34733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Program counter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74143"/>
                  </a:ext>
                </a:extLst>
              </a:tr>
              <a:tr h="920369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registers</a:t>
                      </a:r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03358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Memory limits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17469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List of open files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81254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78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1476-948D-554C-A261-F25F1C08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Simple Example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DC215-06CB-0C49-B9C1-286A37FF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C0315-9B11-134B-A33D-2FA8468A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37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757418E-08E0-E14D-935E-D13B67BDDEF1}"/>
              </a:ext>
            </a:extLst>
          </p:cNvPr>
          <p:cNvSpPr txBox="1">
            <a:spLocks noGrp="1" noChangeArrowheads="1"/>
          </p:cNvSpPr>
          <p:nvPr>
            <p:ph sz="half" idx="2"/>
          </p:nvPr>
        </p:nvSpPr>
        <p:spPr bwMode="auto">
          <a:xfrm>
            <a:off x="2476551" y="1408815"/>
            <a:ext cx="2499491" cy="467307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 err="1"/>
              <a:t>int</a:t>
            </a:r>
            <a:r>
              <a:rPr lang="en-US" altLang="x-none" sz="2000" dirty="0"/>
              <a:t> </a:t>
            </a:r>
            <a:r>
              <a:rPr lang="en-US" altLang="x-none" sz="2000" dirty="0" err="1"/>
              <a:t>pid</a:t>
            </a:r>
            <a:r>
              <a:rPr lang="en-US" altLang="x-none" sz="2000" dirty="0"/>
              <a:t>;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 err="1"/>
              <a:t>int</a:t>
            </a:r>
            <a:r>
              <a:rPr lang="en-US" altLang="x-none" sz="2000" dirty="0"/>
              <a:t> status = 0;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altLang="x-none" sz="2000" dirty="0"/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 err="1"/>
              <a:t>pid</a:t>
            </a:r>
            <a:r>
              <a:rPr lang="en-US" altLang="x-none" sz="2000" dirty="0"/>
              <a:t> = </a:t>
            </a:r>
            <a:r>
              <a:rPr lang="en-US" altLang="x-none" sz="2000" b="1" dirty="0">
                <a:solidFill>
                  <a:srgbClr val="FF0000"/>
                </a:solidFill>
              </a:rPr>
              <a:t>fork()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if (</a:t>
            </a:r>
            <a:r>
              <a:rPr lang="en-US" altLang="x-none" sz="2000" dirty="0" err="1"/>
              <a:t>pid</a:t>
            </a:r>
            <a:r>
              <a:rPr lang="en-US" altLang="x-none" sz="2000" dirty="0"/>
              <a:t> != 0) 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{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	/* parent */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	</a:t>
            </a:r>
            <a:r>
              <a:rPr lang="en-US" altLang="x-none" sz="2000" dirty="0" err="1"/>
              <a:t>printf</a:t>
            </a:r>
            <a:r>
              <a:rPr lang="en-US" altLang="x-none" sz="2000" dirty="0"/>
              <a:t>(“a”);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} 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else 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{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	/* child */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	</a:t>
            </a:r>
            <a:r>
              <a:rPr lang="en-US" altLang="x-none" sz="2000" dirty="0" err="1"/>
              <a:t>printf</a:t>
            </a:r>
            <a:r>
              <a:rPr lang="en-US" altLang="x-none" sz="2000" dirty="0"/>
              <a:t>(“b”);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}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11146BD-78AF-3944-BFAF-6C933BAC8A8F}"/>
              </a:ext>
            </a:extLst>
          </p:cNvPr>
          <p:cNvGraphicFramePr>
            <a:graphicFrameLocks noGrp="1"/>
          </p:cNvGraphicFramePr>
          <p:nvPr/>
        </p:nvGraphicFramePr>
        <p:xfrm>
          <a:off x="145499" y="1408815"/>
          <a:ext cx="2236195" cy="3106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6195">
                  <a:extLst>
                    <a:ext uri="{9D8B030D-6E8A-4147-A177-3AD203B41FA5}">
                      <a16:colId xmlns:a16="http://schemas.microsoft.com/office/drawing/2014/main" val="655776735"/>
                    </a:ext>
                  </a:extLst>
                </a:gridCol>
              </a:tblGrid>
              <a:tr h="363677">
                <a:tc>
                  <a:txBody>
                    <a:bodyPr/>
                    <a:lstStyle/>
                    <a:p>
                      <a:r>
                        <a:rPr lang="en-US" sz="1600" dirty="0"/>
                        <a:t>Process state = Running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933960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Process number = 23123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34733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Program counter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74143"/>
                  </a:ext>
                </a:extLst>
              </a:tr>
              <a:tr h="920369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registers</a:t>
                      </a:r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03358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Memory limits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17469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List of open files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81254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2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3806AFC-8922-2143-94ED-8533B7B3C08C}"/>
              </a:ext>
            </a:extLst>
          </p:cNvPr>
          <p:cNvSpPr txBox="1"/>
          <p:nvPr/>
        </p:nvSpPr>
        <p:spPr>
          <a:xfrm>
            <a:off x="1066800" y="362551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600" dirty="0">
                <a:latin typeface="Gill Sans Light"/>
                <a:cs typeface="Gill Sans Light"/>
              </a:rPr>
              <a:t>1</a:t>
            </a:r>
            <a:endParaRPr lang="en-US" sz="1600" dirty="0">
              <a:latin typeface="Gill Sans Light"/>
              <a:cs typeface="Gill Sans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B4DC9B-FCE8-A244-899C-D64EBFA05765}"/>
              </a:ext>
            </a:extLst>
          </p:cNvPr>
          <p:cNvSpPr txBox="1"/>
          <p:nvPr/>
        </p:nvSpPr>
        <p:spPr>
          <a:xfrm>
            <a:off x="1066800" y="362551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600" dirty="0">
                <a:latin typeface="Gill Sans Light"/>
                <a:cs typeface="Gill Sans Light"/>
              </a:rPr>
              <a:t>1</a:t>
            </a:r>
            <a:endParaRPr lang="en-US" sz="1600" dirty="0">
              <a:latin typeface="Gill Sans Light"/>
              <a:cs typeface="Gill Sans Light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FDA8551-750A-DA4A-BD4B-188A03568BA2}"/>
              </a:ext>
            </a:extLst>
          </p:cNvPr>
          <p:cNvGraphicFramePr>
            <a:graphicFrameLocks noGrp="1"/>
          </p:cNvGraphicFramePr>
          <p:nvPr/>
        </p:nvGraphicFramePr>
        <p:xfrm>
          <a:off x="145499" y="1408815"/>
          <a:ext cx="2236195" cy="3106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6195">
                  <a:extLst>
                    <a:ext uri="{9D8B030D-6E8A-4147-A177-3AD203B41FA5}">
                      <a16:colId xmlns:a16="http://schemas.microsoft.com/office/drawing/2014/main" val="655776735"/>
                    </a:ext>
                  </a:extLst>
                </a:gridCol>
              </a:tblGrid>
              <a:tr h="363677">
                <a:tc>
                  <a:txBody>
                    <a:bodyPr/>
                    <a:lstStyle/>
                    <a:p>
                      <a:r>
                        <a:rPr lang="en-US" sz="1600" dirty="0"/>
                        <a:t>Process state =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Ready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933960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Process number = 23123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34733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Program counter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74143"/>
                  </a:ext>
                </a:extLst>
              </a:tr>
              <a:tr h="920369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registers</a:t>
                      </a:r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03358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Memory limits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17469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List of open files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81254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26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F467CFD-58BE-B545-8586-0FCA11C0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926" y="3872233"/>
            <a:ext cx="4922874" cy="299885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F318C59-8E1C-754C-BC28-E8696B016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42588"/>
              </p:ext>
            </p:extLst>
          </p:nvPr>
        </p:nvGraphicFramePr>
        <p:xfrm>
          <a:off x="891550" y="3256774"/>
          <a:ext cx="2489603" cy="3106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603">
                  <a:extLst>
                    <a:ext uri="{9D8B030D-6E8A-4147-A177-3AD203B41FA5}">
                      <a16:colId xmlns:a16="http://schemas.microsoft.com/office/drawing/2014/main" val="655776735"/>
                    </a:ext>
                  </a:extLst>
                </a:gridCol>
              </a:tblGrid>
              <a:tr h="363677">
                <a:tc>
                  <a:txBody>
                    <a:bodyPr/>
                    <a:lstStyle/>
                    <a:p>
                      <a:r>
                        <a:rPr lang="en-US" sz="1600" dirty="0"/>
                        <a:t>Process state =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Ready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933960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Process number = </a:t>
                      </a:r>
                      <a:r>
                        <a:rPr lang="he-IL" sz="1600" dirty="0"/>
                        <a:t>24212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34733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Program counter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74143"/>
                  </a:ext>
                </a:extLst>
              </a:tr>
              <a:tr h="920369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registers</a:t>
                      </a:r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03358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Memory limits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17469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List of open files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81254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26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EBF5A4D-49D7-9448-A45E-0661A41C1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659" y="3795370"/>
            <a:ext cx="4879152" cy="3095249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342F609-EC25-6F4B-97DA-47661EDC4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041556"/>
              </p:ext>
            </p:extLst>
          </p:nvPr>
        </p:nvGraphicFramePr>
        <p:xfrm>
          <a:off x="145499" y="1408815"/>
          <a:ext cx="2236195" cy="3106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6195">
                  <a:extLst>
                    <a:ext uri="{9D8B030D-6E8A-4147-A177-3AD203B41FA5}">
                      <a16:colId xmlns:a16="http://schemas.microsoft.com/office/drawing/2014/main" val="655776735"/>
                    </a:ext>
                  </a:extLst>
                </a:gridCol>
              </a:tblGrid>
              <a:tr h="363677">
                <a:tc>
                  <a:txBody>
                    <a:bodyPr/>
                    <a:lstStyle/>
                    <a:p>
                      <a:r>
                        <a:rPr lang="en-US" sz="1600" dirty="0"/>
                        <a:t>Process state =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Ready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933960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Process number = 23123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34733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Program counter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74143"/>
                  </a:ext>
                </a:extLst>
              </a:tr>
              <a:tr h="920369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EAX = 24212</a:t>
                      </a:r>
                    </a:p>
                    <a:p>
                      <a:r>
                        <a:rPr lang="en-US" sz="1600" dirty="0"/>
                        <a:t>registers</a:t>
                      </a:r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03358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Memory limits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17469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List of open files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81254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26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97CCFE2-05AD-7043-A8D3-C536CE142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64304"/>
              </p:ext>
            </p:extLst>
          </p:nvPr>
        </p:nvGraphicFramePr>
        <p:xfrm>
          <a:off x="864131" y="3249473"/>
          <a:ext cx="2489603" cy="3106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603">
                  <a:extLst>
                    <a:ext uri="{9D8B030D-6E8A-4147-A177-3AD203B41FA5}">
                      <a16:colId xmlns:a16="http://schemas.microsoft.com/office/drawing/2014/main" val="655776735"/>
                    </a:ext>
                  </a:extLst>
                </a:gridCol>
              </a:tblGrid>
              <a:tr h="363677">
                <a:tc>
                  <a:txBody>
                    <a:bodyPr/>
                    <a:lstStyle/>
                    <a:p>
                      <a:r>
                        <a:rPr lang="en-US" sz="1600" dirty="0"/>
                        <a:t>Process state =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Ready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933960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Process number = </a:t>
                      </a:r>
                      <a:r>
                        <a:rPr lang="he-IL" sz="1600" dirty="0"/>
                        <a:t>24212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34733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Program counter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74143"/>
                  </a:ext>
                </a:extLst>
              </a:tr>
              <a:tr h="920369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EAX = 0</a:t>
                      </a:r>
                    </a:p>
                    <a:p>
                      <a:r>
                        <a:rPr lang="en-US" sz="1600" dirty="0"/>
                        <a:t>registers</a:t>
                      </a:r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03358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Memory limits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17469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List of open files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81254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30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1476-948D-554C-A261-F25F1C08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Simple Example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DC215-06CB-0C49-B9C1-286A37FF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C0315-9B11-134B-A33D-2FA8468A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38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757418E-08E0-E14D-935E-D13B67BDDEF1}"/>
              </a:ext>
            </a:extLst>
          </p:cNvPr>
          <p:cNvSpPr txBox="1">
            <a:spLocks noGrp="1" noChangeArrowheads="1"/>
          </p:cNvSpPr>
          <p:nvPr>
            <p:ph sz="half" idx="2"/>
          </p:nvPr>
        </p:nvSpPr>
        <p:spPr bwMode="auto">
          <a:xfrm>
            <a:off x="3520309" y="1458256"/>
            <a:ext cx="2499491" cy="467307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 err="1"/>
              <a:t>int</a:t>
            </a:r>
            <a:r>
              <a:rPr lang="en-US" altLang="x-none" sz="2000" dirty="0"/>
              <a:t> </a:t>
            </a:r>
            <a:r>
              <a:rPr lang="en-US" altLang="x-none" sz="2000" dirty="0" err="1"/>
              <a:t>pid</a:t>
            </a:r>
            <a:r>
              <a:rPr lang="en-US" altLang="x-none" sz="2000" dirty="0"/>
              <a:t>;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 err="1"/>
              <a:t>int</a:t>
            </a:r>
            <a:r>
              <a:rPr lang="en-US" altLang="x-none" sz="2000" dirty="0"/>
              <a:t> status = 0;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altLang="x-none" sz="2000" dirty="0"/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 err="1"/>
              <a:t>pid</a:t>
            </a:r>
            <a:r>
              <a:rPr lang="en-US" altLang="x-none" sz="2000" dirty="0"/>
              <a:t> = </a:t>
            </a:r>
            <a:r>
              <a:rPr lang="en-US" altLang="x-none" sz="2000" b="1" dirty="0">
                <a:solidFill>
                  <a:srgbClr val="FF0000"/>
                </a:solidFill>
              </a:rPr>
              <a:t>fork()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if (</a:t>
            </a:r>
            <a:r>
              <a:rPr lang="en-US" altLang="x-none" sz="2000" dirty="0" err="1"/>
              <a:t>pid</a:t>
            </a:r>
            <a:r>
              <a:rPr lang="en-US" altLang="x-none" sz="2000" dirty="0"/>
              <a:t> != 0) 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{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	/* parent */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	</a:t>
            </a:r>
            <a:r>
              <a:rPr lang="en-US" altLang="x-none" sz="2000" dirty="0" err="1"/>
              <a:t>printf</a:t>
            </a:r>
            <a:r>
              <a:rPr lang="en-US" altLang="x-none" sz="2000" dirty="0"/>
              <a:t>(“a”);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} 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else 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{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	/* child */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	</a:t>
            </a:r>
            <a:r>
              <a:rPr lang="en-US" altLang="x-none" sz="2000" dirty="0" err="1"/>
              <a:t>printf</a:t>
            </a:r>
            <a:r>
              <a:rPr lang="en-US" altLang="x-none" sz="2000" dirty="0"/>
              <a:t>(“b”);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altLang="x-none" sz="2000" dirty="0"/>
              <a:t>}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11146BD-78AF-3944-BFAF-6C933BAC8A8F}"/>
              </a:ext>
            </a:extLst>
          </p:cNvPr>
          <p:cNvGraphicFramePr>
            <a:graphicFrameLocks noGrp="1"/>
          </p:cNvGraphicFramePr>
          <p:nvPr/>
        </p:nvGraphicFramePr>
        <p:xfrm>
          <a:off x="145499" y="1408815"/>
          <a:ext cx="2236195" cy="3106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6195">
                  <a:extLst>
                    <a:ext uri="{9D8B030D-6E8A-4147-A177-3AD203B41FA5}">
                      <a16:colId xmlns:a16="http://schemas.microsoft.com/office/drawing/2014/main" val="655776735"/>
                    </a:ext>
                  </a:extLst>
                </a:gridCol>
              </a:tblGrid>
              <a:tr h="363677">
                <a:tc>
                  <a:txBody>
                    <a:bodyPr/>
                    <a:lstStyle/>
                    <a:p>
                      <a:r>
                        <a:rPr lang="en-US" sz="1600" dirty="0"/>
                        <a:t>Process state = Running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933960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Process number = 23123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34733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Program counter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74143"/>
                  </a:ext>
                </a:extLst>
              </a:tr>
              <a:tr h="920369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registers</a:t>
                      </a:r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03358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Memory limits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17469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List of open files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81254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2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3806AFC-8922-2143-94ED-8533B7B3C08C}"/>
              </a:ext>
            </a:extLst>
          </p:cNvPr>
          <p:cNvSpPr txBox="1"/>
          <p:nvPr/>
        </p:nvSpPr>
        <p:spPr>
          <a:xfrm>
            <a:off x="1066800" y="362551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600" dirty="0">
                <a:latin typeface="Gill Sans Light"/>
                <a:cs typeface="Gill Sans Light"/>
              </a:rPr>
              <a:t>1</a:t>
            </a:r>
            <a:endParaRPr lang="en-US" sz="1600" dirty="0">
              <a:latin typeface="Gill Sans Light"/>
              <a:cs typeface="Gill Sans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B4DC9B-FCE8-A244-899C-D64EBFA05765}"/>
              </a:ext>
            </a:extLst>
          </p:cNvPr>
          <p:cNvSpPr txBox="1"/>
          <p:nvPr/>
        </p:nvSpPr>
        <p:spPr>
          <a:xfrm>
            <a:off x="1066800" y="362551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600" dirty="0">
                <a:latin typeface="Gill Sans Light"/>
                <a:cs typeface="Gill Sans Light"/>
              </a:rPr>
              <a:t>1</a:t>
            </a:r>
            <a:endParaRPr lang="en-US" sz="1600" dirty="0">
              <a:latin typeface="Gill Sans Light"/>
              <a:cs typeface="Gill Sans Light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FDA8551-750A-DA4A-BD4B-188A03568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645044"/>
              </p:ext>
            </p:extLst>
          </p:nvPr>
        </p:nvGraphicFramePr>
        <p:xfrm>
          <a:off x="145499" y="1408815"/>
          <a:ext cx="2236195" cy="3106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6195">
                  <a:extLst>
                    <a:ext uri="{9D8B030D-6E8A-4147-A177-3AD203B41FA5}">
                      <a16:colId xmlns:a16="http://schemas.microsoft.com/office/drawing/2014/main" val="655776735"/>
                    </a:ext>
                  </a:extLst>
                </a:gridCol>
              </a:tblGrid>
              <a:tr h="363677">
                <a:tc>
                  <a:txBody>
                    <a:bodyPr/>
                    <a:lstStyle/>
                    <a:p>
                      <a:r>
                        <a:rPr lang="en-US" sz="1600" dirty="0"/>
                        <a:t>Process state =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Ready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933960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Process number = 23123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34733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Program counter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74143"/>
                  </a:ext>
                </a:extLst>
              </a:tr>
              <a:tr h="920369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EAX = 24212</a:t>
                      </a:r>
                    </a:p>
                    <a:p>
                      <a:r>
                        <a:rPr lang="en-US" sz="1600" dirty="0"/>
                        <a:t>registers</a:t>
                      </a:r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03358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Memory limits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17469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List of open files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81254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26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F318C59-8E1C-754C-BC28-E8696B016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424283"/>
              </p:ext>
            </p:extLst>
          </p:nvPr>
        </p:nvGraphicFramePr>
        <p:xfrm>
          <a:off x="864131" y="3249473"/>
          <a:ext cx="2489603" cy="3106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603">
                  <a:extLst>
                    <a:ext uri="{9D8B030D-6E8A-4147-A177-3AD203B41FA5}">
                      <a16:colId xmlns:a16="http://schemas.microsoft.com/office/drawing/2014/main" val="655776735"/>
                    </a:ext>
                  </a:extLst>
                </a:gridCol>
              </a:tblGrid>
              <a:tr h="363677">
                <a:tc>
                  <a:txBody>
                    <a:bodyPr/>
                    <a:lstStyle/>
                    <a:p>
                      <a:r>
                        <a:rPr lang="en-US" sz="1600" dirty="0"/>
                        <a:t>Process state =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Ready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933960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Process number = </a:t>
                      </a:r>
                      <a:r>
                        <a:rPr lang="he-IL" sz="1600" dirty="0"/>
                        <a:t>24212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34733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Program counter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74143"/>
                  </a:ext>
                </a:extLst>
              </a:tr>
              <a:tr h="920369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EAX = 0</a:t>
                      </a:r>
                    </a:p>
                    <a:p>
                      <a:r>
                        <a:rPr lang="en-US" sz="1600" dirty="0"/>
                        <a:t>registers</a:t>
                      </a:r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03358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Memory limits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17469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List of open files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81254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r>
                        <a:rPr lang="en-US" sz="1600" dirty="0"/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263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BDB079-5448-2B4F-AEA6-1B66E85D73CE}"/>
              </a:ext>
            </a:extLst>
          </p:cNvPr>
          <p:cNvCxnSpPr/>
          <p:nvPr/>
        </p:nvCxnSpPr>
        <p:spPr>
          <a:xfrm>
            <a:off x="7464056" y="1489338"/>
            <a:ext cx="0" cy="182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E8A4D9-13ED-8D41-BF27-3F8DC1290108}"/>
              </a:ext>
            </a:extLst>
          </p:cNvPr>
          <p:cNvCxnSpPr/>
          <p:nvPr/>
        </p:nvCxnSpPr>
        <p:spPr>
          <a:xfrm flipH="1">
            <a:off x="6553200" y="3347979"/>
            <a:ext cx="910856" cy="161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3C12A1-900A-B14C-A770-AC2F8D5F1012}"/>
              </a:ext>
            </a:extLst>
          </p:cNvPr>
          <p:cNvCxnSpPr/>
          <p:nvPr/>
        </p:nvCxnSpPr>
        <p:spPr>
          <a:xfrm>
            <a:off x="7464056" y="3317358"/>
            <a:ext cx="630865" cy="167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DFC3F54-6C5A-EA49-9197-FD9385DF1182}"/>
              </a:ext>
            </a:extLst>
          </p:cNvPr>
          <p:cNvSpPr/>
          <p:nvPr/>
        </p:nvSpPr>
        <p:spPr>
          <a:xfrm flipV="1">
            <a:off x="7313604" y="3212840"/>
            <a:ext cx="300901" cy="2702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074692-A8D8-194B-AB1E-B6E301E684D0}"/>
              </a:ext>
            </a:extLst>
          </p:cNvPr>
          <p:cNvSpPr txBox="1"/>
          <p:nvPr/>
        </p:nvSpPr>
        <p:spPr>
          <a:xfrm>
            <a:off x="6019800" y="4964127"/>
            <a:ext cx="147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x-none" dirty="0" err="1"/>
              <a:t>printf</a:t>
            </a:r>
            <a:r>
              <a:rPr lang="en-US" altLang="x-none" dirty="0"/>
              <a:t>(“a”);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DDA265-535E-6A4B-BBE5-8DC40FBD9A4F}"/>
              </a:ext>
            </a:extLst>
          </p:cNvPr>
          <p:cNvSpPr txBox="1"/>
          <p:nvPr/>
        </p:nvSpPr>
        <p:spPr>
          <a:xfrm>
            <a:off x="7583262" y="4980466"/>
            <a:ext cx="147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x-none" dirty="0" err="1"/>
              <a:t>printf</a:t>
            </a:r>
            <a:r>
              <a:rPr lang="en-US" altLang="x-none" dirty="0"/>
              <a:t>(“b”);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BF64FC-91D2-614B-BA85-BD1CB83FAE64}"/>
              </a:ext>
            </a:extLst>
          </p:cNvPr>
          <p:cNvSpPr txBox="1"/>
          <p:nvPr/>
        </p:nvSpPr>
        <p:spPr>
          <a:xfrm>
            <a:off x="6134640" y="5601999"/>
            <a:ext cx="3041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 possible outputs:</a:t>
            </a:r>
          </a:p>
          <a:p>
            <a:r>
              <a:rPr lang="en-US" dirty="0"/>
              <a:t>ab</a:t>
            </a:r>
            <a:br>
              <a:rPr lang="en-US" dirty="0"/>
            </a:br>
            <a:r>
              <a:rPr lang="en-US" dirty="0" err="1"/>
              <a:t>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6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OS Run Programs?</a:t>
            </a:r>
          </a:p>
        </p:txBody>
      </p:sp>
      <p:sp>
        <p:nvSpPr>
          <p:cNvPr id="7" name="Punched Tape 6"/>
          <p:cNvSpPr/>
          <p:nvPr/>
        </p:nvSpPr>
        <p:spPr bwMode="auto">
          <a:xfrm rot="5400000">
            <a:off x="1714500" y="2389039"/>
            <a:ext cx="1676400" cy="1447800"/>
          </a:xfrm>
          <a:prstGeom prst="flowChartPunchedTap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863" y="2122339"/>
            <a:ext cx="1352973" cy="1752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352800" y="3265339"/>
            <a:ext cx="609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12" name="Picture 11" descr="Screen Shot 2014-08-28 at 9.53.0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50939"/>
            <a:ext cx="1144090" cy="13718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28800" y="2350939"/>
            <a:ext cx="8771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Gill Sans Light"/>
                <a:cs typeface="Gill Sans Light"/>
              </a:rPr>
              <a:t>int</a:t>
            </a:r>
            <a:r>
              <a:rPr lang="en-US" sz="1400" dirty="0">
                <a:latin typeface="Gill Sans Light"/>
                <a:cs typeface="Gill Sans Light"/>
              </a:rPr>
              <a:t> main() </a:t>
            </a:r>
          </a:p>
          <a:p>
            <a:r>
              <a:rPr lang="en-US" sz="1400" dirty="0">
                <a:latin typeface="Gill Sans Light"/>
                <a:cs typeface="Gill Sans Light"/>
              </a:rPr>
              <a:t>{ … ;</a:t>
            </a:r>
          </a:p>
          <a:p>
            <a:r>
              <a:rPr lang="en-US" sz="1400" dirty="0">
                <a:latin typeface="Gill Sans Light"/>
                <a:cs typeface="Gill Sans Light"/>
              </a:rPr>
              <a:t> }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1447800" y="3341539"/>
            <a:ext cx="609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 rot="16200000">
            <a:off x="1251425" y="2699715"/>
            <a:ext cx="76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editor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3117377" y="254234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compiler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0" y="181753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Program Source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13180" y="1588939"/>
            <a:ext cx="116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Executable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09800" y="395113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  <a:cs typeface="Gill Sans Light"/>
              </a:rPr>
              <a:t>foo.c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27532" y="38749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  <a:cs typeface="Gill Sans Light"/>
              </a:rPr>
              <a:t>a.out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5315101" y="3111335"/>
            <a:ext cx="1196854" cy="7636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 rot="16200000">
            <a:off x="5435983" y="2667621"/>
            <a:ext cx="113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Load 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105064" y="2427139"/>
            <a:ext cx="1228936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105064" y="3112939"/>
            <a:ext cx="1228936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27532" y="257953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data</a:t>
            </a:r>
          </a:p>
        </p:txBody>
      </p:sp>
      <p:sp>
        <p:nvSpPr>
          <p:cNvPr id="45" name="TextBox 44"/>
          <p:cNvSpPr txBox="1"/>
          <p:nvPr/>
        </p:nvSpPr>
        <p:spPr>
          <a:xfrm rot="5400000">
            <a:off x="7954577" y="3025071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Memory</a:t>
            </a: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6556067" y="1501071"/>
            <a:ext cx="1441852" cy="3581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27667" y="1436539"/>
            <a:ext cx="94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0xFFF…</a:t>
            </a:r>
          </a:p>
        </p:txBody>
      </p:sp>
      <p:sp>
        <p:nvSpPr>
          <p:cNvPr id="33" name="Rectangle 32"/>
          <p:cNvSpPr/>
          <p:nvPr/>
        </p:nvSpPr>
        <p:spPr bwMode="auto">
          <a:xfrm flipV="1">
            <a:off x="6660631" y="4244271"/>
            <a:ext cx="1247564" cy="68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03642" y="4484539"/>
            <a:ext cx="122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instructions</a:t>
            </a:r>
          </a:p>
        </p:txBody>
      </p:sp>
      <p:sp>
        <p:nvSpPr>
          <p:cNvPr id="35" name="Rectangle 34"/>
          <p:cNvSpPr/>
          <p:nvPr/>
        </p:nvSpPr>
        <p:spPr bwMode="auto">
          <a:xfrm flipV="1">
            <a:off x="6660631" y="3710871"/>
            <a:ext cx="1247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15165" y="379873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data</a:t>
            </a:r>
          </a:p>
        </p:txBody>
      </p:sp>
      <p:sp>
        <p:nvSpPr>
          <p:cNvPr id="37" name="Rectangle 36"/>
          <p:cNvSpPr/>
          <p:nvPr/>
        </p:nvSpPr>
        <p:spPr bwMode="auto">
          <a:xfrm flipV="1">
            <a:off x="6660631" y="3177471"/>
            <a:ext cx="1247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83042" y="3265339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heap</a:t>
            </a:r>
          </a:p>
        </p:txBody>
      </p:sp>
      <p:sp>
        <p:nvSpPr>
          <p:cNvPr id="39" name="Rectangle 38"/>
          <p:cNvSpPr/>
          <p:nvPr/>
        </p:nvSpPr>
        <p:spPr bwMode="auto">
          <a:xfrm flipV="1">
            <a:off x="6660631" y="2491671"/>
            <a:ext cx="1247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70419" y="25795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stack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7622867" y="2491671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flipV="1">
            <a:off x="7622867" y="3253671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V="1">
            <a:off x="6403667" y="2339271"/>
            <a:ext cx="1676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53" name="Rectangle 52"/>
          <p:cNvSpPr/>
          <p:nvPr/>
        </p:nvSpPr>
        <p:spPr bwMode="auto">
          <a:xfrm flipV="1">
            <a:off x="6632267" y="1653471"/>
            <a:ext cx="1275928" cy="53340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63001" y="1741339"/>
            <a:ext cx="48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12842" y="3162819"/>
            <a:ext cx="122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275849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A CPU capable of R-type &amp; </a:t>
            </a:r>
            <a:r>
              <a:rPr lang="en-US" sz="3200" dirty="0" err="1"/>
              <a:t>lw</a:t>
            </a:r>
            <a:r>
              <a:rPr lang="en-US" sz="3200" dirty="0"/>
              <a:t>/</a:t>
            </a:r>
            <a:r>
              <a:rPr lang="en-US" sz="3200" dirty="0" err="1"/>
              <a:t>sw</a:t>
            </a:r>
            <a:r>
              <a:rPr lang="en-US" sz="3200" dirty="0"/>
              <a:t> instructions</a:t>
            </a:r>
            <a:endParaRPr lang="he-IL" sz="3200" dirty="0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759452" y="4754563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endParaRPr lang="en-US" sz="2400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3527677" y="5562600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endParaRPr lang="en-US" sz="2400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4292852" y="4733925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endParaRPr lang="en-US" sz="2400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4292852" y="4987925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endParaRPr lang="en-US" sz="2400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4983415" y="4356100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endParaRPr lang="en-US" sz="2400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4983415" y="4673600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endParaRPr lang="en-US" sz="2400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4935790" y="5495925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endParaRPr lang="en-US" sz="2400"/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5626352" y="4819650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endParaRPr lang="en-US" sz="2400"/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6970965" y="5192713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endParaRPr lang="en-US" sz="2400"/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7986965" y="4864100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endParaRPr lang="en-US" sz="2400"/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5585077" y="5638800"/>
            <a:ext cx="1539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 rtl="1"/>
            <a:endParaRPr lang="en-US" sz="2400"/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936877" y="4114800"/>
            <a:ext cx="304800" cy="8382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1698877" y="3886200"/>
            <a:ext cx="914400" cy="13716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1241677" y="4572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4061077" y="3581400"/>
            <a:ext cx="990600" cy="19812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2613277" y="45720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2841877" y="2667000"/>
            <a:ext cx="0" cy="3657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6340" name="Group 20"/>
          <p:cNvGrpSpPr>
            <a:grpSpLocks/>
          </p:cNvGrpSpPr>
          <p:nvPr/>
        </p:nvGrpSpPr>
        <p:grpSpPr bwMode="auto">
          <a:xfrm>
            <a:off x="2764096" y="3810000"/>
            <a:ext cx="1296991" cy="304800"/>
            <a:chOff x="1631" y="1776"/>
            <a:chExt cx="817" cy="192"/>
          </a:xfrm>
        </p:grpSpPr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>
              <a:off x="1680" y="1920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flipH="1">
              <a:off x="2256" y="187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3" name="Text Box 23"/>
            <p:cNvSpPr txBox="1">
              <a:spLocks noChangeArrowheads="1"/>
            </p:cNvSpPr>
            <p:nvPr/>
          </p:nvSpPr>
          <p:spPr bwMode="auto">
            <a:xfrm>
              <a:off x="2208" y="1776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56344" name="Text Box 24"/>
            <p:cNvSpPr txBox="1">
              <a:spLocks noChangeArrowheads="1"/>
            </p:cNvSpPr>
            <p:nvPr/>
          </p:nvSpPr>
          <p:spPr bwMode="auto">
            <a:xfrm>
              <a:off x="1631" y="1776"/>
              <a:ext cx="5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[25:21]=</a:t>
              </a:r>
              <a:r>
                <a:rPr lang="en-US" sz="1200" dirty="0" err="1"/>
                <a:t>Rs</a:t>
              </a:r>
              <a:endParaRPr lang="en-US" sz="1200" dirty="0"/>
            </a:p>
          </p:txBody>
        </p:sp>
      </p:grpSp>
      <p:grpSp>
        <p:nvGrpSpPr>
          <p:cNvPr id="56345" name="Group 25"/>
          <p:cNvGrpSpPr>
            <a:grpSpLocks/>
          </p:cNvGrpSpPr>
          <p:nvPr/>
        </p:nvGrpSpPr>
        <p:grpSpPr bwMode="auto">
          <a:xfrm>
            <a:off x="2752984" y="4267200"/>
            <a:ext cx="1308104" cy="304800"/>
            <a:chOff x="1624" y="1776"/>
            <a:chExt cx="824" cy="192"/>
          </a:xfrm>
        </p:grpSpPr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>
              <a:off x="1680" y="1920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 flipH="1">
              <a:off x="2256" y="187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8" name="Text Box 28"/>
            <p:cNvSpPr txBox="1">
              <a:spLocks noChangeArrowheads="1"/>
            </p:cNvSpPr>
            <p:nvPr/>
          </p:nvSpPr>
          <p:spPr bwMode="auto">
            <a:xfrm>
              <a:off x="2208" y="1776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56349" name="Text Box 29"/>
            <p:cNvSpPr txBox="1">
              <a:spLocks noChangeArrowheads="1"/>
            </p:cNvSpPr>
            <p:nvPr/>
          </p:nvSpPr>
          <p:spPr bwMode="auto">
            <a:xfrm>
              <a:off x="1624" y="1776"/>
              <a:ext cx="54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[20:16]=</a:t>
              </a:r>
              <a:r>
                <a:rPr lang="en-US" sz="1200" dirty="0" err="1"/>
                <a:t>Rt</a:t>
              </a:r>
              <a:endParaRPr lang="en-US" sz="1200" dirty="0"/>
            </a:p>
          </p:txBody>
        </p:sp>
      </p:grpSp>
      <p:sp>
        <p:nvSpPr>
          <p:cNvPr id="56350" name="Text Box 30"/>
          <p:cNvSpPr txBox="1">
            <a:spLocks noChangeArrowheads="1"/>
          </p:cNvSpPr>
          <p:nvPr/>
        </p:nvSpPr>
        <p:spPr bwMode="auto">
          <a:xfrm>
            <a:off x="4213477" y="3581400"/>
            <a:ext cx="7064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Reg File</a:t>
            </a:r>
            <a:endParaRPr lang="he-IL" sz="1200"/>
          </a:p>
        </p:txBody>
      </p:sp>
      <p:grpSp>
        <p:nvGrpSpPr>
          <p:cNvPr id="56351" name="Group 31"/>
          <p:cNvGrpSpPr>
            <a:grpSpLocks/>
          </p:cNvGrpSpPr>
          <p:nvPr/>
        </p:nvGrpSpPr>
        <p:grpSpPr bwMode="auto">
          <a:xfrm>
            <a:off x="6423277" y="3810000"/>
            <a:ext cx="762000" cy="1524000"/>
            <a:chOff x="3744" y="1536"/>
            <a:chExt cx="480" cy="960"/>
          </a:xfrm>
        </p:grpSpPr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>
              <a:off x="3744" y="1536"/>
              <a:ext cx="480" cy="24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>
              <a:off x="3744" y="1920"/>
              <a:ext cx="192" cy="9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 flipH="1">
              <a:off x="3744" y="2016"/>
              <a:ext cx="192" cy="9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>
              <a:off x="3744" y="2112"/>
              <a:ext cx="0" cy="38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 flipV="1">
              <a:off x="3744" y="2256"/>
              <a:ext cx="480" cy="24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7" name="Line 37"/>
            <p:cNvSpPr>
              <a:spLocks noChangeShapeType="1"/>
            </p:cNvSpPr>
            <p:nvPr/>
          </p:nvSpPr>
          <p:spPr bwMode="auto">
            <a:xfrm>
              <a:off x="4224" y="1776"/>
              <a:ext cx="0" cy="48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>
              <a:off x="3744" y="1536"/>
              <a:ext cx="0" cy="38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59" name="Line 39"/>
          <p:cNvSpPr>
            <a:spLocks noChangeShapeType="1"/>
          </p:cNvSpPr>
          <p:nvPr/>
        </p:nvSpPr>
        <p:spPr bwMode="auto">
          <a:xfrm>
            <a:off x="5051677" y="4038600"/>
            <a:ext cx="1371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0" name="Line 40"/>
          <p:cNvSpPr>
            <a:spLocks noChangeShapeType="1"/>
          </p:cNvSpPr>
          <p:nvPr/>
        </p:nvSpPr>
        <p:spPr bwMode="auto">
          <a:xfrm>
            <a:off x="5051677" y="49530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1" name="Line 41"/>
          <p:cNvSpPr>
            <a:spLocks noChangeShapeType="1"/>
          </p:cNvSpPr>
          <p:nvPr/>
        </p:nvSpPr>
        <p:spPr bwMode="auto">
          <a:xfrm>
            <a:off x="3527677" y="54102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2" name="Line 42"/>
          <p:cNvSpPr>
            <a:spLocks noChangeShapeType="1"/>
          </p:cNvSpPr>
          <p:nvPr/>
        </p:nvSpPr>
        <p:spPr bwMode="auto">
          <a:xfrm>
            <a:off x="3527677" y="5410200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3" name="Line 43"/>
          <p:cNvSpPr>
            <a:spLocks noChangeShapeType="1"/>
          </p:cNvSpPr>
          <p:nvPr/>
        </p:nvSpPr>
        <p:spPr bwMode="auto">
          <a:xfrm>
            <a:off x="3527677" y="6553200"/>
            <a:ext cx="365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4" name="Line 44"/>
          <p:cNvSpPr>
            <a:spLocks noChangeShapeType="1"/>
          </p:cNvSpPr>
          <p:nvPr/>
        </p:nvSpPr>
        <p:spPr bwMode="auto">
          <a:xfrm>
            <a:off x="9014077" y="4572000"/>
            <a:ext cx="0" cy="2133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5" name="Line 45"/>
          <p:cNvSpPr>
            <a:spLocks noChangeShapeType="1"/>
          </p:cNvSpPr>
          <p:nvPr/>
        </p:nvSpPr>
        <p:spPr bwMode="auto">
          <a:xfrm>
            <a:off x="8785477" y="4572000"/>
            <a:ext cx="228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6366" name="Group 46"/>
          <p:cNvGrpSpPr>
            <a:grpSpLocks/>
          </p:cNvGrpSpPr>
          <p:nvPr/>
        </p:nvGrpSpPr>
        <p:grpSpPr bwMode="auto">
          <a:xfrm>
            <a:off x="1698877" y="2057400"/>
            <a:ext cx="381000" cy="1295400"/>
            <a:chOff x="3744" y="1536"/>
            <a:chExt cx="480" cy="960"/>
          </a:xfrm>
        </p:grpSpPr>
        <p:sp>
          <p:nvSpPr>
            <p:cNvPr id="56367" name="Line 47"/>
            <p:cNvSpPr>
              <a:spLocks noChangeShapeType="1"/>
            </p:cNvSpPr>
            <p:nvPr/>
          </p:nvSpPr>
          <p:spPr bwMode="auto">
            <a:xfrm>
              <a:off x="3744" y="1536"/>
              <a:ext cx="480" cy="24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8" name="Line 48"/>
            <p:cNvSpPr>
              <a:spLocks noChangeShapeType="1"/>
            </p:cNvSpPr>
            <p:nvPr/>
          </p:nvSpPr>
          <p:spPr bwMode="auto">
            <a:xfrm>
              <a:off x="3744" y="1920"/>
              <a:ext cx="192" cy="9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9" name="Line 49"/>
            <p:cNvSpPr>
              <a:spLocks noChangeShapeType="1"/>
            </p:cNvSpPr>
            <p:nvPr/>
          </p:nvSpPr>
          <p:spPr bwMode="auto">
            <a:xfrm flipH="1">
              <a:off x="3744" y="2016"/>
              <a:ext cx="192" cy="9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70" name="Line 50"/>
            <p:cNvSpPr>
              <a:spLocks noChangeShapeType="1"/>
            </p:cNvSpPr>
            <p:nvPr/>
          </p:nvSpPr>
          <p:spPr bwMode="auto">
            <a:xfrm>
              <a:off x="3744" y="2112"/>
              <a:ext cx="0" cy="38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71" name="Line 51"/>
            <p:cNvSpPr>
              <a:spLocks noChangeShapeType="1"/>
            </p:cNvSpPr>
            <p:nvPr/>
          </p:nvSpPr>
          <p:spPr bwMode="auto">
            <a:xfrm flipV="1">
              <a:off x="3744" y="2256"/>
              <a:ext cx="480" cy="24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72" name="Line 52"/>
            <p:cNvSpPr>
              <a:spLocks noChangeShapeType="1"/>
            </p:cNvSpPr>
            <p:nvPr/>
          </p:nvSpPr>
          <p:spPr bwMode="auto">
            <a:xfrm>
              <a:off x="4224" y="1776"/>
              <a:ext cx="0" cy="48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73" name="Line 53"/>
            <p:cNvSpPr>
              <a:spLocks noChangeShapeType="1"/>
            </p:cNvSpPr>
            <p:nvPr/>
          </p:nvSpPr>
          <p:spPr bwMode="auto">
            <a:xfrm>
              <a:off x="3744" y="1536"/>
              <a:ext cx="0" cy="38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74" name="Line 54"/>
          <p:cNvSpPr>
            <a:spLocks noChangeShapeType="1"/>
          </p:cNvSpPr>
          <p:nvPr/>
        </p:nvSpPr>
        <p:spPr bwMode="auto">
          <a:xfrm flipV="1">
            <a:off x="1470277" y="3124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5" name="Line 55"/>
          <p:cNvSpPr>
            <a:spLocks noChangeShapeType="1"/>
          </p:cNvSpPr>
          <p:nvPr/>
        </p:nvSpPr>
        <p:spPr bwMode="auto">
          <a:xfrm>
            <a:off x="1470277" y="31242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6" name="Line 56"/>
          <p:cNvSpPr>
            <a:spLocks noChangeShapeType="1"/>
          </p:cNvSpPr>
          <p:nvPr/>
        </p:nvSpPr>
        <p:spPr bwMode="auto">
          <a:xfrm>
            <a:off x="632077" y="4572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7" name="Line 57"/>
          <p:cNvSpPr>
            <a:spLocks noChangeShapeType="1"/>
          </p:cNvSpPr>
          <p:nvPr/>
        </p:nvSpPr>
        <p:spPr bwMode="auto">
          <a:xfrm>
            <a:off x="2079877" y="26670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8" name="Line 58"/>
          <p:cNvSpPr>
            <a:spLocks noChangeShapeType="1"/>
          </p:cNvSpPr>
          <p:nvPr/>
        </p:nvSpPr>
        <p:spPr bwMode="auto">
          <a:xfrm flipH="1">
            <a:off x="2308477" y="19050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9" name="Line 59"/>
          <p:cNvSpPr>
            <a:spLocks noChangeShapeType="1"/>
          </p:cNvSpPr>
          <p:nvPr/>
        </p:nvSpPr>
        <p:spPr bwMode="auto">
          <a:xfrm>
            <a:off x="632077" y="19050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0" name="Line 60"/>
          <p:cNvSpPr>
            <a:spLocks noChangeShapeType="1"/>
          </p:cNvSpPr>
          <p:nvPr/>
        </p:nvSpPr>
        <p:spPr bwMode="auto">
          <a:xfrm>
            <a:off x="632077" y="1905000"/>
            <a:ext cx="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1" name="Text Box 61"/>
          <p:cNvSpPr txBox="1">
            <a:spLocks noChangeArrowheads="1"/>
          </p:cNvSpPr>
          <p:nvPr/>
        </p:nvSpPr>
        <p:spPr bwMode="auto">
          <a:xfrm>
            <a:off x="1698877" y="3886200"/>
            <a:ext cx="84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Instruction</a:t>
            </a:r>
          </a:p>
          <a:p>
            <a:r>
              <a:rPr lang="en-US" sz="1200"/>
              <a:t>Memory</a:t>
            </a:r>
            <a:endParaRPr lang="he-IL" sz="1200"/>
          </a:p>
        </p:txBody>
      </p:sp>
      <p:sp>
        <p:nvSpPr>
          <p:cNvPr id="56382" name="Text Box 62"/>
          <p:cNvSpPr txBox="1">
            <a:spLocks noChangeArrowheads="1"/>
          </p:cNvSpPr>
          <p:nvPr/>
        </p:nvSpPr>
        <p:spPr bwMode="auto">
          <a:xfrm>
            <a:off x="936877" y="4114800"/>
            <a:ext cx="369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PC</a:t>
            </a:r>
            <a:endParaRPr lang="he-IL" sz="1200"/>
          </a:p>
        </p:txBody>
      </p:sp>
      <p:sp>
        <p:nvSpPr>
          <p:cNvPr id="56383" name="Text Box 63"/>
          <p:cNvSpPr txBox="1">
            <a:spLocks noChangeArrowheads="1"/>
          </p:cNvSpPr>
          <p:nvPr/>
        </p:nvSpPr>
        <p:spPr bwMode="auto">
          <a:xfrm>
            <a:off x="6575677" y="4114800"/>
            <a:ext cx="496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ALU</a:t>
            </a:r>
            <a:endParaRPr lang="he-IL" sz="1200"/>
          </a:p>
        </p:txBody>
      </p:sp>
      <p:sp>
        <p:nvSpPr>
          <p:cNvPr id="56384" name="Text Box 64"/>
          <p:cNvSpPr txBox="1">
            <a:spLocks noChangeArrowheads="1"/>
          </p:cNvSpPr>
          <p:nvPr/>
        </p:nvSpPr>
        <p:spPr bwMode="auto">
          <a:xfrm>
            <a:off x="1622677" y="2286000"/>
            <a:ext cx="5111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000"/>
              <a:t>Adde</a:t>
            </a:r>
            <a:r>
              <a:rPr lang="en-US" sz="1200"/>
              <a:t>r</a:t>
            </a:r>
            <a:endParaRPr lang="he-IL" sz="1200"/>
          </a:p>
        </p:txBody>
      </p:sp>
      <p:sp>
        <p:nvSpPr>
          <p:cNvPr id="56385" name="Line 65"/>
          <p:cNvSpPr>
            <a:spLocks noChangeShapeType="1"/>
          </p:cNvSpPr>
          <p:nvPr/>
        </p:nvSpPr>
        <p:spPr bwMode="auto">
          <a:xfrm>
            <a:off x="1394077" y="2286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6" name="Text Box 66"/>
          <p:cNvSpPr txBox="1">
            <a:spLocks noChangeArrowheads="1"/>
          </p:cNvSpPr>
          <p:nvPr/>
        </p:nvSpPr>
        <p:spPr bwMode="auto">
          <a:xfrm>
            <a:off x="1165477" y="21336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4</a:t>
            </a:r>
          </a:p>
        </p:txBody>
      </p:sp>
      <p:grpSp>
        <p:nvGrpSpPr>
          <p:cNvPr id="56387" name="Group 67"/>
          <p:cNvGrpSpPr>
            <a:grpSpLocks/>
          </p:cNvGrpSpPr>
          <p:nvPr/>
        </p:nvGrpSpPr>
        <p:grpSpPr bwMode="auto">
          <a:xfrm>
            <a:off x="936877" y="4800600"/>
            <a:ext cx="328613" cy="579438"/>
            <a:chOff x="576" y="2400"/>
            <a:chExt cx="207" cy="365"/>
          </a:xfrm>
        </p:grpSpPr>
        <p:sp>
          <p:nvSpPr>
            <p:cNvPr id="56388" name="Line 68"/>
            <p:cNvSpPr>
              <a:spLocks noChangeShapeType="1"/>
            </p:cNvSpPr>
            <p:nvPr/>
          </p:nvSpPr>
          <p:spPr bwMode="auto">
            <a:xfrm>
              <a:off x="672" y="24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389" name="Group 69"/>
            <p:cNvGrpSpPr>
              <a:grpSpLocks/>
            </p:cNvGrpSpPr>
            <p:nvPr/>
          </p:nvGrpSpPr>
          <p:grpSpPr bwMode="auto">
            <a:xfrm>
              <a:off x="624" y="2400"/>
              <a:ext cx="96" cy="96"/>
              <a:chOff x="672" y="2592"/>
              <a:chExt cx="96" cy="96"/>
            </a:xfrm>
          </p:grpSpPr>
          <p:sp>
            <p:nvSpPr>
              <p:cNvPr id="56390" name="Line 70"/>
              <p:cNvSpPr>
                <a:spLocks noChangeShapeType="1"/>
              </p:cNvSpPr>
              <p:nvPr/>
            </p:nvSpPr>
            <p:spPr bwMode="auto">
              <a:xfrm flipV="1">
                <a:off x="672" y="259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91" name="Line 71"/>
              <p:cNvSpPr>
                <a:spLocks noChangeShapeType="1"/>
              </p:cNvSpPr>
              <p:nvPr/>
            </p:nvSpPr>
            <p:spPr bwMode="auto">
              <a:xfrm>
                <a:off x="720" y="259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92" name="Text Box 72"/>
            <p:cNvSpPr txBox="1">
              <a:spLocks noChangeArrowheads="1"/>
            </p:cNvSpPr>
            <p:nvPr/>
          </p:nvSpPr>
          <p:spPr bwMode="auto">
            <a:xfrm>
              <a:off x="576" y="2592"/>
              <a:ext cx="2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ck</a:t>
              </a:r>
              <a:endParaRPr lang="he-IL" sz="1200"/>
            </a:p>
          </p:txBody>
        </p:sp>
      </p:grpSp>
      <p:grpSp>
        <p:nvGrpSpPr>
          <p:cNvPr id="56393" name="Group 73"/>
          <p:cNvGrpSpPr>
            <a:grpSpLocks/>
          </p:cNvGrpSpPr>
          <p:nvPr/>
        </p:nvGrpSpPr>
        <p:grpSpPr bwMode="auto">
          <a:xfrm>
            <a:off x="4670677" y="5410200"/>
            <a:ext cx="328613" cy="579438"/>
            <a:chOff x="576" y="2400"/>
            <a:chExt cx="207" cy="365"/>
          </a:xfrm>
        </p:grpSpPr>
        <p:sp>
          <p:nvSpPr>
            <p:cNvPr id="56394" name="Line 74"/>
            <p:cNvSpPr>
              <a:spLocks noChangeShapeType="1"/>
            </p:cNvSpPr>
            <p:nvPr/>
          </p:nvSpPr>
          <p:spPr bwMode="auto">
            <a:xfrm>
              <a:off x="672" y="24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395" name="Group 75"/>
            <p:cNvGrpSpPr>
              <a:grpSpLocks/>
            </p:cNvGrpSpPr>
            <p:nvPr/>
          </p:nvGrpSpPr>
          <p:grpSpPr bwMode="auto">
            <a:xfrm>
              <a:off x="624" y="2400"/>
              <a:ext cx="96" cy="96"/>
              <a:chOff x="672" y="2592"/>
              <a:chExt cx="96" cy="96"/>
            </a:xfrm>
          </p:grpSpPr>
          <p:sp>
            <p:nvSpPr>
              <p:cNvPr id="56396" name="Line 76"/>
              <p:cNvSpPr>
                <a:spLocks noChangeShapeType="1"/>
              </p:cNvSpPr>
              <p:nvPr/>
            </p:nvSpPr>
            <p:spPr bwMode="auto">
              <a:xfrm flipV="1">
                <a:off x="672" y="259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97" name="Line 77"/>
              <p:cNvSpPr>
                <a:spLocks noChangeShapeType="1"/>
              </p:cNvSpPr>
              <p:nvPr/>
            </p:nvSpPr>
            <p:spPr bwMode="auto">
              <a:xfrm>
                <a:off x="720" y="259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98" name="Text Box 78"/>
            <p:cNvSpPr txBox="1">
              <a:spLocks noChangeArrowheads="1"/>
            </p:cNvSpPr>
            <p:nvPr/>
          </p:nvSpPr>
          <p:spPr bwMode="auto">
            <a:xfrm>
              <a:off x="576" y="2592"/>
              <a:ext cx="2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ck</a:t>
              </a:r>
              <a:endParaRPr lang="he-IL" sz="1200"/>
            </a:p>
          </p:txBody>
        </p:sp>
      </p:grpSp>
      <p:sp>
        <p:nvSpPr>
          <p:cNvPr id="56399" name="Oval 79"/>
          <p:cNvSpPr>
            <a:spLocks noChangeArrowheads="1"/>
          </p:cNvSpPr>
          <p:nvPr/>
        </p:nvSpPr>
        <p:spPr bwMode="auto">
          <a:xfrm>
            <a:off x="3603877" y="2286000"/>
            <a:ext cx="457200" cy="9144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00" name="Line 80"/>
          <p:cNvSpPr>
            <a:spLocks noChangeShapeType="1"/>
          </p:cNvSpPr>
          <p:nvPr/>
        </p:nvSpPr>
        <p:spPr bwMode="auto">
          <a:xfrm>
            <a:off x="2841877" y="27432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1" name="Line 81"/>
          <p:cNvSpPr>
            <a:spLocks noChangeShapeType="1"/>
          </p:cNvSpPr>
          <p:nvPr/>
        </p:nvSpPr>
        <p:spPr bwMode="auto">
          <a:xfrm flipH="1">
            <a:off x="3375277" y="2667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2" name="Text Box 82"/>
          <p:cNvSpPr txBox="1">
            <a:spLocks noChangeArrowheads="1"/>
          </p:cNvSpPr>
          <p:nvPr/>
        </p:nvSpPr>
        <p:spPr bwMode="auto">
          <a:xfrm>
            <a:off x="3299077" y="25146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6</a:t>
            </a:r>
          </a:p>
        </p:txBody>
      </p:sp>
      <p:sp>
        <p:nvSpPr>
          <p:cNvPr id="56403" name="Text Box 83"/>
          <p:cNvSpPr txBox="1">
            <a:spLocks noChangeArrowheads="1"/>
          </p:cNvSpPr>
          <p:nvPr/>
        </p:nvSpPr>
        <p:spPr bwMode="auto">
          <a:xfrm>
            <a:off x="2709482" y="2514600"/>
            <a:ext cx="6334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/>
              <a:t>[31:26]</a:t>
            </a:r>
          </a:p>
        </p:txBody>
      </p:sp>
      <p:sp>
        <p:nvSpPr>
          <p:cNvPr id="56404" name="Line 84"/>
          <p:cNvSpPr>
            <a:spLocks noChangeShapeType="1"/>
          </p:cNvSpPr>
          <p:nvPr/>
        </p:nvSpPr>
        <p:spPr bwMode="auto">
          <a:xfrm>
            <a:off x="4594477" y="3048000"/>
            <a:ext cx="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5" name="Line 85"/>
          <p:cNvSpPr>
            <a:spLocks noChangeShapeType="1"/>
          </p:cNvSpPr>
          <p:nvPr/>
        </p:nvSpPr>
        <p:spPr bwMode="auto">
          <a:xfrm flipH="1">
            <a:off x="3984877" y="3048000"/>
            <a:ext cx="60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6" name="Text Box 86"/>
          <p:cNvSpPr txBox="1">
            <a:spLocks noChangeArrowheads="1"/>
          </p:cNvSpPr>
          <p:nvPr/>
        </p:nvSpPr>
        <p:spPr bwMode="auto">
          <a:xfrm>
            <a:off x="4061077" y="2819400"/>
            <a:ext cx="6794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FF0000"/>
                </a:solidFill>
              </a:rPr>
              <a:t>RegWrite</a:t>
            </a:r>
            <a:endParaRPr lang="he-IL" sz="1000">
              <a:solidFill>
                <a:srgbClr val="FF0000"/>
              </a:solidFill>
            </a:endParaRPr>
          </a:p>
        </p:txBody>
      </p:sp>
      <p:sp>
        <p:nvSpPr>
          <p:cNvPr id="56407" name="Line 87"/>
          <p:cNvSpPr>
            <a:spLocks noChangeShapeType="1"/>
          </p:cNvSpPr>
          <p:nvPr/>
        </p:nvSpPr>
        <p:spPr bwMode="auto">
          <a:xfrm>
            <a:off x="5813677" y="5257800"/>
            <a:ext cx="228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8" name="Line 88"/>
          <p:cNvSpPr>
            <a:spLocks noChangeShapeType="1"/>
          </p:cNvSpPr>
          <p:nvPr/>
        </p:nvSpPr>
        <p:spPr bwMode="auto">
          <a:xfrm>
            <a:off x="2841877" y="6172200"/>
            <a:ext cx="1828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9" name="Line 89"/>
          <p:cNvSpPr>
            <a:spLocks noChangeShapeType="1"/>
          </p:cNvSpPr>
          <p:nvPr/>
        </p:nvSpPr>
        <p:spPr bwMode="auto">
          <a:xfrm flipH="1">
            <a:off x="4365877" y="6096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0" name="Text Box 90"/>
          <p:cNvSpPr txBox="1">
            <a:spLocks noChangeArrowheads="1"/>
          </p:cNvSpPr>
          <p:nvPr/>
        </p:nvSpPr>
        <p:spPr bwMode="auto">
          <a:xfrm>
            <a:off x="4213477" y="5943600"/>
            <a:ext cx="323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000"/>
              <a:t>16</a:t>
            </a:r>
          </a:p>
        </p:txBody>
      </p:sp>
      <p:sp>
        <p:nvSpPr>
          <p:cNvPr id="56411" name="Text Box 91"/>
          <p:cNvSpPr txBox="1">
            <a:spLocks noChangeArrowheads="1"/>
          </p:cNvSpPr>
          <p:nvPr/>
        </p:nvSpPr>
        <p:spPr bwMode="auto">
          <a:xfrm>
            <a:off x="2841877" y="5943600"/>
            <a:ext cx="5572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[15:0]</a:t>
            </a:r>
          </a:p>
        </p:txBody>
      </p:sp>
      <p:sp>
        <p:nvSpPr>
          <p:cNvPr id="56412" name="Line 92"/>
          <p:cNvSpPr>
            <a:spLocks noChangeShapeType="1"/>
          </p:cNvSpPr>
          <p:nvPr/>
        </p:nvSpPr>
        <p:spPr bwMode="auto">
          <a:xfrm>
            <a:off x="3756277" y="4953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3" name="Line 93"/>
          <p:cNvSpPr>
            <a:spLocks noChangeShapeType="1"/>
          </p:cNvSpPr>
          <p:nvPr/>
        </p:nvSpPr>
        <p:spPr bwMode="auto">
          <a:xfrm>
            <a:off x="3299077" y="4495800"/>
            <a:ext cx="0" cy="381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4" name="Text Box 94"/>
          <p:cNvSpPr txBox="1">
            <a:spLocks noChangeArrowheads="1"/>
          </p:cNvSpPr>
          <p:nvPr/>
        </p:nvSpPr>
        <p:spPr bwMode="auto">
          <a:xfrm>
            <a:off x="3756277" y="4724400"/>
            <a:ext cx="323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000"/>
              <a:t>5</a:t>
            </a:r>
          </a:p>
        </p:txBody>
      </p:sp>
      <p:sp>
        <p:nvSpPr>
          <p:cNvPr id="56415" name="Oval 95"/>
          <p:cNvSpPr>
            <a:spLocks noChangeArrowheads="1"/>
          </p:cNvSpPr>
          <p:nvPr/>
        </p:nvSpPr>
        <p:spPr bwMode="auto">
          <a:xfrm>
            <a:off x="4670677" y="5867400"/>
            <a:ext cx="609600" cy="533400"/>
          </a:xfrm>
          <a:prstGeom prst="ellips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16" name="Line 96"/>
          <p:cNvSpPr>
            <a:spLocks noChangeShapeType="1"/>
          </p:cNvSpPr>
          <p:nvPr/>
        </p:nvSpPr>
        <p:spPr bwMode="auto">
          <a:xfrm>
            <a:off x="5280277" y="6172200"/>
            <a:ext cx="533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7" name="Line 97"/>
          <p:cNvSpPr>
            <a:spLocks noChangeShapeType="1"/>
          </p:cNvSpPr>
          <p:nvPr/>
        </p:nvSpPr>
        <p:spPr bwMode="auto">
          <a:xfrm>
            <a:off x="5813677" y="5257800"/>
            <a:ext cx="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8" name="Line 98"/>
          <p:cNvSpPr>
            <a:spLocks noChangeShapeType="1"/>
          </p:cNvSpPr>
          <p:nvPr/>
        </p:nvSpPr>
        <p:spPr bwMode="auto">
          <a:xfrm>
            <a:off x="6804277" y="2743200"/>
            <a:ext cx="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9" name="Text Box 99"/>
          <p:cNvSpPr txBox="1">
            <a:spLocks noChangeArrowheads="1"/>
          </p:cNvSpPr>
          <p:nvPr/>
        </p:nvSpPr>
        <p:spPr bwMode="auto">
          <a:xfrm>
            <a:off x="6042277" y="2514600"/>
            <a:ext cx="368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FF0000"/>
                </a:solidFill>
              </a:rPr>
              <a:t>add</a:t>
            </a:r>
            <a:endParaRPr lang="he-IL" sz="1000">
              <a:solidFill>
                <a:srgbClr val="FF0000"/>
              </a:solidFill>
            </a:endParaRPr>
          </a:p>
        </p:txBody>
      </p:sp>
      <p:sp>
        <p:nvSpPr>
          <p:cNvPr id="56420" name="Text Box 100"/>
          <p:cNvSpPr txBox="1">
            <a:spLocks noChangeArrowheads="1"/>
          </p:cNvSpPr>
          <p:nvPr/>
        </p:nvSpPr>
        <p:spPr bwMode="auto">
          <a:xfrm>
            <a:off x="4746877" y="5943600"/>
            <a:ext cx="477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Sext</a:t>
            </a:r>
          </a:p>
          <a:p>
            <a:r>
              <a:rPr lang="en-US" sz="800"/>
              <a:t>16-&gt;32</a:t>
            </a:r>
            <a:endParaRPr lang="he-IL" sz="800"/>
          </a:p>
        </p:txBody>
      </p:sp>
      <p:sp>
        <p:nvSpPr>
          <p:cNvPr id="56421" name="Rectangle 101"/>
          <p:cNvSpPr>
            <a:spLocks noChangeArrowheads="1"/>
          </p:cNvSpPr>
          <p:nvPr/>
        </p:nvSpPr>
        <p:spPr bwMode="auto">
          <a:xfrm>
            <a:off x="7871077" y="3810000"/>
            <a:ext cx="914400" cy="1371600"/>
          </a:xfrm>
          <a:prstGeom prst="rect">
            <a:avLst/>
          </a:prstGeom>
          <a:noFill/>
          <a:ln w="317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2" name="Text Box 102"/>
          <p:cNvSpPr txBox="1">
            <a:spLocks noChangeArrowheads="1"/>
          </p:cNvSpPr>
          <p:nvPr/>
        </p:nvSpPr>
        <p:spPr bwMode="auto">
          <a:xfrm>
            <a:off x="7871077" y="381000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Data</a:t>
            </a:r>
          </a:p>
          <a:p>
            <a:r>
              <a:rPr lang="en-US" sz="1200"/>
              <a:t>Memory</a:t>
            </a:r>
            <a:endParaRPr lang="he-IL" sz="1200"/>
          </a:p>
        </p:txBody>
      </p:sp>
      <p:sp>
        <p:nvSpPr>
          <p:cNvPr id="56423" name="Line 103"/>
          <p:cNvSpPr>
            <a:spLocks noChangeShapeType="1"/>
          </p:cNvSpPr>
          <p:nvPr/>
        </p:nvSpPr>
        <p:spPr bwMode="auto">
          <a:xfrm>
            <a:off x="7185277" y="45720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4" name="Line 104"/>
          <p:cNvSpPr>
            <a:spLocks noChangeShapeType="1"/>
          </p:cNvSpPr>
          <p:nvPr/>
        </p:nvSpPr>
        <p:spPr bwMode="auto">
          <a:xfrm flipH="1">
            <a:off x="4061077" y="2743200"/>
            <a:ext cx="2743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0" name="Line 110"/>
          <p:cNvSpPr>
            <a:spLocks noChangeShapeType="1"/>
          </p:cNvSpPr>
          <p:nvPr/>
        </p:nvSpPr>
        <p:spPr bwMode="auto">
          <a:xfrm>
            <a:off x="5051677" y="4038600"/>
            <a:ext cx="1371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1" name="Line 111"/>
          <p:cNvSpPr>
            <a:spLocks noChangeShapeType="1"/>
          </p:cNvSpPr>
          <p:nvPr/>
        </p:nvSpPr>
        <p:spPr bwMode="auto">
          <a:xfrm>
            <a:off x="4594477" y="3048000"/>
            <a:ext cx="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2" name="Line 112"/>
          <p:cNvSpPr>
            <a:spLocks noChangeShapeType="1"/>
          </p:cNvSpPr>
          <p:nvPr/>
        </p:nvSpPr>
        <p:spPr bwMode="auto">
          <a:xfrm flipH="1">
            <a:off x="3984877" y="3048000"/>
            <a:ext cx="60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3" name="Oval 113"/>
          <p:cNvSpPr>
            <a:spLocks noChangeArrowheads="1"/>
          </p:cNvSpPr>
          <p:nvPr/>
        </p:nvSpPr>
        <p:spPr bwMode="auto">
          <a:xfrm>
            <a:off x="6575677" y="3124200"/>
            <a:ext cx="457200" cy="4572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4" name="Line 114"/>
          <p:cNvSpPr>
            <a:spLocks noChangeShapeType="1"/>
          </p:cNvSpPr>
          <p:nvPr/>
        </p:nvSpPr>
        <p:spPr bwMode="auto">
          <a:xfrm>
            <a:off x="2841877" y="3352800"/>
            <a:ext cx="373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5" name="Line 115"/>
          <p:cNvSpPr>
            <a:spLocks noChangeShapeType="1"/>
          </p:cNvSpPr>
          <p:nvPr/>
        </p:nvSpPr>
        <p:spPr bwMode="auto">
          <a:xfrm flipH="1">
            <a:off x="6118477" y="32766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6" name="Text Box 116"/>
          <p:cNvSpPr txBox="1">
            <a:spLocks noChangeArrowheads="1"/>
          </p:cNvSpPr>
          <p:nvPr/>
        </p:nvSpPr>
        <p:spPr bwMode="auto">
          <a:xfrm>
            <a:off x="6042277" y="31242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6</a:t>
            </a:r>
          </a:p>
        </p:txBody>
      </p:sp>
      <p:sp>
        <p:nvSpPr>
          <p:cNvPr id="56437" name="Text Box 117"/>
          <p:cNvSpPr txBox="1">
            <a:spLocks noChangeArrowheads="1"/>
          </p:cNvSpPr>
          <p:nvPr/>
        </p:nvSpPr>
        <p:spPr bwMode="auto">
          <a:xfrm>
            <a:off x="5051677" y="3124200"/>
            <a:ext cx="8810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[5:0]=funct</a:t>
            </a:r>
          </a:p>
        </p:txBody>
      </p:sp>
      <p:sp>
        <p:nvSpPr>
          <p:cNvPr id="56438" name="Line 118"/>
          <p:cNvSpPr>
            <a:spLocks noChangeShapeType="1"/>
          </p:cNvSpPr>
          <p:nvPr/>
        </p:nvSpPr>
        <p:spPr bwMode="auto">
          <a:xfrm>
            <a:off x="6804277" y="3581400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9" name="Text Box 119"/>
          <p:cNvSpPr txBox="1">
            <a:spLocks noChangeArrowheads="1"/>
          </p:cNvSpPr>
          <p:nvPr/>
        </p:nvSpPr>
        <p:spPr bwMode="auto">
          <a:xfrm>
            <a:off x="6575677" y="3200400"/>
            <a:ext cx="471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ALU</a:t>
            </a:r>
          </a:p>
          <a:p>
            <a:r>
              <a:rPr lang="en-US" sz="800">
                <a:solidFill>
                  <a:srgbClr val="FF0000"/>
                </a:solidFill>
              </a:rPr>
              <a:t>control</a:t>
            </a:r>
            <a:endParaRPr lang="he-IL" sz="800">
              <a:solidFill>
                <a:srgbClr val="FF0000"/>
              </a:solidFill>
            </a:endParaRPr>
          </a:p>
        </p:txBody>
      </p:sp>
      <p:sp>
        <p:nvSpPr>
          <p:cNvPr id="56440" name="Line 120"/>
          <p:cNvSpPr>
            <a:spLocks noChangeShapeType="1"/>
          </p:cNvSpPr>
          <p:nvPr/>
        </p:nvSpPr>
        <p:spPr bwMode="auto">
          <a:xfrm>
            <a:off x="2841877" y="5105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1" name="Line 121"/>
          <p:cNvSpPr>
            <a:spLocks noChangeShapeType="1"/>
          </p:cNvSpPr>
          <p:nvPr/>
        </p:nvSpPr>
        <p:spPr bwMode="auto">
          <a:xfrm flipH="1">
            <a:off x="3832477" y="4876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2" name="Text Box 122"/>
          <p:cNvSpPr txBox="1">
            <a:spLocks noChangeArrowheads="1"/>
          </p:cNvSpPr>
          <p:nvPr/>
        </p:nvSpPr>
        <p:spPr bwMode="auto">
          <a:xfrm>
            <a:off x="2918077" y="4876800"/>
            <a:ext cx="361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Rd</a:t>
            </a:r>
            <a:endParaRPr lang="he-IL" sz="1200"/>
          </a:p>
        </p:txBody>
      </p:sp>
      <p:sp>
        <p:nvSpPr>
          <p:cNvPr id="56443" name="Line 123"/>
          <p:cNvSpPr>
            <a:spLocks noChangeShapeType="1"/>
          </p:cNvSpPr>
          <p:nvPr/>
        </p:nvSpPr>
        <p:spPr bwMode="auto">
          <a:xfrm>
            <a:off x="6194677" y="51054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4" name="Line 124"/>
          <p:cNvSpPr>
            <a:spLocks noChangeShapeType="1"/>
          </p:cNvSpPr>
          <p:nvPr/>
        </p:nvSpPr>
        <p:spPr bwMode="auto">
          <a:xfrm>
            <a:off x="7642477" y="4572000"/>
            <a:ext cx="0" cy="182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5" name="Oval 125"/>
          <p:cNvSpPr>
            <a:spLocks noChangeArrowheads="1"/>
          </p:cNvSpPr>
          <p:nvPr/>
        </p:nvSpPr>
        <p:spPr bwMode="auto">
          <a:xfrm>
            <a:off x="6042277" y="4876800"/>
            <a:ext cx="152400" cy="533400"/>
          </a:xfrm>
          <a:prstGeom prst="ellips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46" name="Oval 126"/>
          <p:cNvSpPr>
            <a:spLocks noChangeArrowheads="1"/>
          </p:cNvSpPr>
          <p:nvPr/>
        </p:nvSpPr>
        <p:spPr bwMode="auto">
          <a:xfrm>
            <a:off x="3603877" y="4724400"/>
            <a:ext cx="152400" cy="533400"/>
          </a:xfrm>
          <a:prstGeom prst="ellips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47" name="Line 127"/>
          <p:cNvSpPr>
            <a:spLocks noChangeShapeType="1"/>
          </p:cNvSpPr>
          <p:nvPr/>
        </p:nvSpPr>
        <p:spPr bwMode="auto">
          <a:xfrm>
            <a:off x="3299077" y="4876800"/>
            <a:ext cx="304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8" name="Oval 128"/>
          <p:cNvSpPr>
            <a:spLocks noChangeArrowheads="1"/>
          </p:cNvSpPr>
          <p:nvPr/>
        </p:nvSpPr>
        <p:spPr bwMode="auto">
          <a:xfrm>
            <a:off x="7185277" y="6324600"/>
            <a:ext cx="152400" cy="533400"/>
          </a:xfrm>
          <a:prstGeom prst="ellips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49" name="Line 129"/>
          <p:cNvSpPr>
            <a:spLocks noChangeShapeType="1"/>
          </p:cNvSpPr>
          <p:nvPr/>
        </p:nvSpPr>
        <p:spPr bwMode="auto">
          <a:xfrm flipH="1">
            <a:off x="7337677" y="6400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0" name="Line 130"/>
          <p:cNvSpPr>
            <a:spLocks noChangeShapeType="1"/>
          </p:cNvSpPr>
          <p:nvPr/>
        </p:nvSpPr>
        <p:spPr bwMode="auto">
          <a:xfrm flipH="1">
            <a:off x="7337677" y="6705600"/>
            <a:ext cx="1676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1" name="Text Box 131"/>
          <p:cNvSpPr txBox="1">
            <a:spLocks noChangeArrowheads="1"/>
          </p:cNvSpPr>
          <p:nvPr/>
        </p:nvSpPr>
        <p:spPr bwMode="auto">
          <a:xfrm>
            <a:off x="7185277" y="4343400"/>
            <a:ext cx="6016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Address</a:t>
            </a:r>
            <a:endParaRPr lang="he-IL" sz="1000"/>
          </a:p>
        </p:txBody>
      </p:sp>
      <p:sp>
        <p:nvSpPr>
          <p:cNvPr id="56452" name="Text Box 132"/>
          <p:cNvSpPr txBox="1">
            <a:spLocks noChangeArrowheads="1"/>
          </p:cNvSpPr>
          <p:nvPr/>
        </p:nvSpPr>
        <p:spPr bwMode="auto">
          <a:xfrm>
            <a:off x="7871077" y="4876800"/>
            <a:ext cx="4143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FF00FF"/>
                </a:solidFill>
              </a:rPr>
              <a:t>D.In</a:t>
            </a:r>
            <a:endParaRPr lang="he-IL" sz="1000">
              <a:solidFill>
                <a:srgbClr val="FF00FF"/>
              </a:solidFill>
            </a:endParaRPr>
          </a:p>
        </p:txBody>
      </p:sp>
      <p:sp>
        <p:nvSpPr>
          <p:cNvPr id="56453" name="Text Box 133"/>
          <p:cNvSpPr txBox="1">
            <a:spLocks noChangeArrowheads="1"/>
          </p:cNvSpPr>
          <p:nvPr/>
        </p:nvSpPr>
        <p:spPr bwMode="auto">
          <a:xfrm>
            <a:off x="8249604" y="4419600"/>
            <a:ext cx="530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/>
              <a:t>D. Out</a:t>
            </a:r>
            <a:endParaRPr lang="he-IL" sz="1000" dirty="0"/>
          </a:p>
        </p:txBody>
      </p:sp>
      <p:sp>
        <p:nvSpPr>
          <p:cNvPr id="56454" name="Line 134"/>
          <p:cNvSpPr>
            <a:spLocks noChangeShapeType="1"/>
          </p:cNvSpPr>
          <p:nvPr/>
        </p:nvSpPr>
        <p:spPr bwMode="auto">
          <a:xfrm>
            <a:off x="5051677" y="4953000"/>
            <a:ext cx="4572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5" name="Line 135"/>
          <p:cNvSpPr>
            <a:spLocks noChangeShapeType="1"/>
          </p:cNvSpPr>
          <p:nvPr/>
        </p:nvSpPr>
        <p:spPr bwMode="auto">
          <a:xfrm>
            <a:off x="7413877" y="5029200"/>
            <a:ext cx="4572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6" name="Line 136"/>
          <p:cNvSpPr>
            <a:spLocks noChangeShapeType="1"/>
          </p:cNvSpPr>
          <p:nvPr/>
        </p:nvSpPr>
        <p:spPr bwMode="auto">
          <a:xfrm>
            <a:off x="5508877" y="4953000"/>
            <a:ext cx="0" cy="5334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7" name="Line 137"/>
          <p:cNvSpPr>
            <a:spLocks noChangeShapeType="1"/>
          </p:cNvSpPr>
          <p:nvPr/>
        </p:nvSpPr>
        <p:spPr bwMode="auto">
          <a:xfrm>
            <a:off x="7413877" y="5029200"/>
            <a:ext cx="0" cy="4572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8" name="Line 138"/>
          <p:cNvSpPr>
            <a:spLocks noChangeShapeType="1"/>
          </p:cNvSpPr>
          <p:nvPr/>
        </p:nvSpPr>
        <p:spPr bwMode="auto">
          <a:xfrm>
            <a:off x="5508877" y="5486400"/>
            <a:ext cx="19050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9" name="Line 139"/>
          <p:cNvSpPr>
            <a:spLocks noChangeShapeType="1"/>
          </p:cNvSpPr>
          <p:nvPr/>
        </p:nvSpPr>
        <p:spPr bwMode="auto">
          <a:xfrm>
            <a:off x="8328277" y="2514600"/>
            <a:ext cx="0" cy="1295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60" name="Line 140"/>
          <p:cNvSpPr>
            <a:spLocks noChangeShapeType="1"/>
          </p:cNvSpPr>
          <p:nvPr/>
        </p:nvSpPr>
        <p:spPr bwMode="auto">
          <a:xfrm flipH="1">
            <a:off x="4061077" y="2514600"/>
            <a:ext cx="4267200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61" name="Text Box 141"/>
          <p:cNvSpPr txBox="1">
            <a:spLocks noChangeArrowheads="1"/>
          </p:cNvSpPr>
          <p:nvPr/>
        </p:nvSpPr>
        <p:spPr bwMode="auto">
          <a:xfrm>
            <a:off x="7490077" y="2209800"/>
            <a:ext cx="7429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FF00FF"/>
                </a:solidFill>
              </a:rPr>
              <a:t>MemWrite</a:t>
            </a:r>
            <a:endParaRPr lang="he-IL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Where is the CPU?</a:t>
            </a:r>
            <a:endParaRPr lang="he-IL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276600" y="1905000"/>
            <a:ext cx="1524000" cy="762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2971800" y="2971800"/>
            <a:ext cx="2133600" cy="1981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3276600" y="5334000"/>
            <a:ext cx="1524000" cy="762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2971800" y="2971800"/>
            <a:ext cx="887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CPU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3413125" y="1943100"/>
            <a:ext cx="13827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Instruction</a:t>
            </a:r>
          </a:p>
          <a:p>
            <a:r>
              <a:rPr lang="en-US" sz="1800"/>
              <a:t>Memory</a:t>
            </a: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3352800" y="5334000"/>
            <a:ext cx="1108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Data</a:t>
            </a:r>
          </a:p>
          <a:p>
            <a:r>
              <a:rPr lang="en-US" sz="1800"/>
              <a:t>Memory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4191000" y="3429000"/>
            <a:ext cx="609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48006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 flipV="1">
            <a:off x="5562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 flipH="1">
            <a:off x="4800600" y="2286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3352800" y="3733800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2718" name="Group 14"/>
          <p:cNvGrpSpPr>
            <a:grpSpLocks/>
          </p:cNvGrpSpPr>
          <p:nvPr/>
        </p:nvGrpSpPr>
        <p:grpSpPr bwMode="auto">
          <a:xfrm>
            <a:off x="4038600" y="4038600"/>
            <a:ext cx="228600" cy="457200"/>
            <a:chOff x="672" y="2448"/>
            <a:chExt cx="144" cy="288"/>
          </a:xfrm>
        </p:grpSpPr>
        <p:sp>
          <p:nvSpPr>
            <p:cNvPr id="72719" name="Line 15"/>
            <p:cNvSpPr>
              <a:spLocks noChangeShapeType="1"/>
            </p:cNvSpPr>
            <p:nvPr/>
          </p:nvSpPr>
          <p:spPr bwMode="auto">
            <a:xfrm>
              <a:off x="67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>
              <a:off x="67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 flipH="1">
              <a:off x="672" y="259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672" y="26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3" name="Line 19"/>
            <p:cNvSpPr>
              <a:spLocks noChangeShapeType="1"/>
            </p:cNvSpPr>
            <p:nvPr/>
          </p:nvSpPr>
          <p:spPr bwMode="auto">
            <a:xfrm>
              <a:off x="672" y="244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 flipV="1">
              <a:off x="672" y="2640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>
              <a:off x="816" y="259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726" name="Oval 22"/>
          <p:cNvSpPr>
            <a:spLocks noChangeArrowheads="1"/>
          </p:cNvSpPr>
          <p:nvPr/>
        </p:nvSpPr>
        <p:spPr bwMode="auto">
          <a:xfrm>
            <a:off x="4495800" y="4267200"/>
            <a:ext cx="152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7" name="Line 23"/>
          <p:cNvSpPr>
            <a:spLocks noChangeShapeType="1"/>
          </p:cNvSpPr>
          <p:nvPr/>
        </p:nvSpPr>
        <p:spPr bwMode="auto">
          <a:xfrm>
            <a:off x="3810000" y="4114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8" name="Line 24"/>
          <p:cNvSpPr>
            <a:spLocks noChangeShapeType="1"/>
          </p:cNvSpPr>
          <p:nvPr/>
        </p:nvSpPr>
        <p:spPr bwMode="auto">
          <a:xfrm>
            <a:off x="42672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9" name="Line 25"/>
          <p:cNvSpPr>
            <a:spLocks noChangeShapeType="1"/>
          </p:cNvSpPr>
          <p:nvPr/>
        </p:nvSpPr>
        <p:spPr bwMode="auto">
          <a:xfrm>
            <a:off x="4648200" y="4419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0" name="Line 26"/>
          <p:cNvSpPr>
            <a:spLocks noChangeShapeType="1"/>
          </p:cNvSpPr>
          <p:nvPr/>
        </p:nvSpPr>
        <p:spPr bwMode="auto">
          <a:xfrm>
            <a:off x="48006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1" name="Line 27"/>
          <p:cNvSpPr>
            <a:spLocks noChangeShapeType="1"/>
          </p:cNvSpPr>
          <p:nvPr/>
        </p:nvSpPr>
        <p:spPr bwMode="auto">
          <a:xfrm flipH="1">
            <a:off x="3124200" y="4724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 flipV="1">
            <a:off x="31242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3" name="Line 29"/>
          <p:cNvSpPr>
            <a:spLocks noChangeShapeType="1"/>
          </p:cNvSpPr>
          <p:nvPr/>
        </p:nvSpPr>
        <p:spPr bwMode="auto">
          <a:xfrm>
            <a:off x="3124200" y="4114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4" name="Line 30"/>
          <p:cNvSpPr>
            <a:spLocks noChangeShapeType="1"/>
          </p:cNvSpPr>
          <p:nvPr/>
        </p:nvSpPr>
        <p:spPr bwMode="auto">
          <a:xfrm>
            <a:off x="2286000" y="2209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5" name="Line 31"/>
          <p:cNvSpPr>
            <a:spLocks noChangeShapeType="1"/>
          </p:cNvSpPr>
          <p:nvPr/>
        </p:nvSpPr>
        <p:spPr bwMode="auto">
          <a:xfrm>
            <a:off x="3124200" y="3962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6" name="Line 32"/>
          <p:cNvSpPr>
            <a:spLocks noChangeShapeType="1"/>
          </p:cNvSpPr>
          <p:nvPr/>
        </p:nvSpPr>
        <p:spPr bwMode="auto">
          <a:xfrm>
            <a:off x="2286000" y="3810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7" name="Line 33"/>
          <p:cNvSpPr>
            <a:spLocks noChangeShapeType="1"/>
          </p:cNvSpPr>
          <p:nvPr/>
        </p:nvSpPr>
        <p:spPr bwMode="auto">
          <a:xfrm>
            <a:off x="31242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8" name="Line 34"/>
          <p:cNvSpPr>
            <a:spLocks noChangeShapeType="1"/>
          </p:cNvSpPr>
          <p:nvPr/>
        </p:nvSpPr>
        <p:spPr bwMode="auto">
          <a:xfrm flipV="1">
            <a:off x="2209800" y="4572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2209800" y="4572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0" name="Line 36"/>
          <p:cNvSpPr>
            <a:spLocks noChangeShapeType="1"/>
          </p:cNvSpPr>
          <p:nvPr/>
        </p:nvSpPr>
        <p:spPr bwMode="auto">
          <a:xfrm flipH="1">
            <a:off x="2209800" y="5715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1" name="Line 37"/>
          <p:cNvSpPr>
            <a:spLocks noChangeShapeType="1"/>
          </p:cNvSpPr>
          <p:nvPr/>
        </p:nvSpPr>
        <p:spPr bwMode="auto">
          <a:xfrm flipH="1">
            <a:off x="2286000" y="2209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2" name="Line 38"/>
          <p:cNvSpPr>
            <a:spLocks noChangeShapeType="1"/>
          </p:cNvSpPr>
          <p:nvPr/>
        </p:nvSpPr>
        <p:spPr bwMode="auto">
          <a:xfrm flipH="1">
            <a:off x="48006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3" name="Line 39"/>
          <p:cNvSpPr>
            <a:spLocks noChangeShapeType="1"/>
          </p:cNvSpPr>
          <p:nvPr/>
        </p:nvSpPr>
        <p:spPr bwMode="auto">
          <a:xfrm flipV="1">
            <a:off x="4343400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4" name="Line 40"/>
          <p:cNvSpPr>
            <a:spLocks noChangeShapeType="1"/>
          </p:cNvSpPr>
          <p:nvPr/>
        </p:nvSpPr>
        <p:spPr bwMode="auto">
          <a:xfrm>
            <a:off x="4343400" y="4114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5" name="Line 41"/>
          <p:cNvSpPr>
            <a:spLocks noChangeShapeType="1"/>
          </p:cNvSpPr>
          <p:nvPr/>
        </p:nvSpPr>
        <p:spPr bwMode="auto">
          <a:xfrm>
            <a:off x="5638800" y="4114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6" name="Text Box 42"/>
          <p:cNvSpPr txBox="1">
            <a:spLocks noChangeArrowheads="1"/>
          </p:cNvSpPr>
          <p:nvPr/>
        </p:nvSpPr>
        <p:spPr bwMode="auto">
          <a:xfrm>
            <a:off x="4343400" y="3352800"/>
            <a:ext cx="477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PC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1556792"/>
            <a:ext cx="6876256" cy="1224136"/>
          </a:xfrm>
          <a:prstGeom prst="rect">
            <a:avLst/>
          </a:prstGeom>
          <a:solidFill>
            <a:srgbClr val="FFFF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  <a:ea typeface="ＭＳ Ｐゴシック" charset="0"/>
              <a:cs typeface="Times New Roman (Hebrew)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0" y="5085184"/>
            <a:ext cx="6876256" cy="1224136"/>
          </a:xfrm>
          <a:prstGeom prst="rect">
            <a:avLst/>
          </a:prstGeom>
          <a:solidFill>
            <a:srgbClr val="FFFF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  <a:ea typeface="ＭＳ Ｐゴシック" charset="0"/>
              <a:cs typeface="Times New Roman (Hebrew)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0" y="2780928"/>
            <a:ext cx="6876256" cy="2304256"/>
          </a:xfrm>
          <a:prstGeom prst="rect">
            <a:avLst/>
          </a:prstGeom>
          <a:solidFill>
            <a:srgbClr val="3366FF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  <a:ea typeface="ＭＳ Ｐゴシック" charset="0"/>
              <a:cs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0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990600" y="1367631"/>
            <a:ext cx="4419600" cy="2173558"/>
            <a:chOff x="672" y="432"/>
            <a:chExt cx="2784" cy="1728"/>
          </a:xfrm>
        </p:grpSpPr>
        <p:sp>
          <p:nvSpPr>
            <p:cNvPr id="12310" name="Oval 3"/>
            <p:cNvSpPr>
              <a:spLocks noChangeArrowheads="1"/>
            </p:cNvSpPr>
            <p:nvPr/>
          </p:nvSpPr>
          <p:spPr bwMode="auto">
            <a:xfrm>
              <a:off x="672" y="432"/>
              <a:ext cx="2784" cy="172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12311" name="Oval 4"/>
            <p:cNvSpPr>
              <a:spLocks noChangeArrowheads="1"/>
            </p:cNvSpPr>
            <p:nvPr/>
          </p:nvSpPr>
          <p:spPr bwMode="auto">
            <a:xfrm>
              <a:off x="2515" y="960"/>
              <a:ext cx="720" cy="624"/>
            </a:xfrm>
            <a:prstGeom prst="ellipse">
              <a:avLst/>
            </a:prstGeom>
            <a:solidFill>
              <a:srgbClr val="53FB25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>
                  <a:latin typeface="Gill Sans Light"/>
                  <a:cs typeface="Gill Sans Light"/>
                </a:rPr>
                <a:t>Fetch</a:t>
              </a:r>
            </a:p>
            <a:p>
              <a:pPr algn="ctr"/>
              <a:r>
                <a:rPr lang="en-US" altLang="en-US" sz="2400">
                  <a:latin typeface="Gill Sans Light"/>
                  <a:cs typeface="Gill Sans Light"/>
                </a:rPr>
                <a:t>Exec</a:t>
              </a:r>
            </a:p>
          </p:txBody>
        </p:sp>
        <p:sp>
          <p:nvSpPr>
            <p:cNvPr id="12312" name="AutoShape 5"/>
            <p:cNvSpPr>
              <a:spLocks noChangeArrowheads="1"/>
            </p:cNvSpPr>
            <p:nvPr/>
          </p:nvSpPr>
          <p:spPr bwMode="auto">
            <a:xfrm rot="10800000">
              <a:off x="1968" y="1032"/>
              <a:ext cx="528" cy="480"/>
            </a:xfrm>
            <a:prstGeom prst="leftRightArrow">
              <a:avLst>
                <a:gd name="adj1" fmla="val 50000"/>
                <a:gd name="adj2" fmla="val 22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12313" name="Rectangle 6"/>
            <p:cNvSpPr>
              <a:spLocks noChangeArrowheads="1"/>
            </p:cNvSpPr>
            <p:nvPr/>
          </p:nvSpPr>
          <p:spPr bwMode="auto">
            <a:xfrm>
              <a:off x="1344" y="558"/>
              <a:ext cx="624" cy="150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R0</a:t>
              </a:r>
            </a:p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…</a:t>
              </a:r>
            </a:p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R31</a:t>
              </a:r>
            </a:p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F0</a:t>
              </a:r>
            </a:p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…</a:t>
              </a:r>
            </a:p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F30</a:t>
              </a:r>
            </a:p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PC</a:t>
              </a:r>
            </a:p>
          </p:txBody>
        </p:sp>
      </p:grpSp>
      <p:sp>
        <p:nvSpPr>
          <p:cNvPr id="12291" name="AutoShape 7"/>
          <p:cNvSpPr>
            <a:spLocks noChangeArrowheads="1"/>
          </p:cNvSpPr>
          <p:nvPr/>
        </p:nvSpPr>
        <p:spPr bwMode="auto">
          <a:xfrm rot="10800000">
            <a:off x="5410200" y="2213979"/>
            <a:ext cx="838200" cy="603766"/>
          </a:xfrm>
          <a:prstGeom prst="leftRightArrow">
            <a:avLst>
              <a:gd name="adj1" fmla="val 50000"/>
              <a:gd name="adj2" fmla="val 22000"/>
            </a:avLst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Gill Sans Light"/>
              <a:cs typeface="Gill Sans Light"/>
            </a:endParaRPr>
          </a:p>
        </p:txBody>
      </p:sp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6256338" y="1574297"/>
            <a:ext cx="1439862" cy="4622800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400" dirty="0">
                <a:latin typeface="Gill Sans Light"/>
                <a:cs typeface="Gill Sans Light"/>
              </a:rPr>
              <a:t>…</a:t>
            </a:r>
          </a:p>
          <a:p>
            <a:pPr algn="ctr"/>
            <a:r>
              <a:rPr lang="en-US" altLang="en-US" sz="2400" dirty="0">
                <a:latin typeface="Gill Sans Light"/>
                <a:cs typeface="Gill Sans Light"/>
              </a:rPr>
              <a:t>Data1</a:t>
            </a:r>
          </a:p>
          <a:p>
            <a:pPr algn="ctr"/>
            <a:r>
              <a:rPr lang="en-US" altLang="en-US" sz="2400" dirty="0">
                <a:latin typeface="Gill Sans Light"/>
                <a:cs typeface="Gill Sans Light"/>
              </a:rPr>
              <a:t>Data0</a:t>
            </a:r>
          </a:p>
          <a:p>
            <a:pPr algn="ctr"/>
            <a:r>
              <a:rPr lang="en-US" altLang="en-US" sz="2400" dirty="0">
                <a:latin typeface="Gill Sans Light"/>
                <a:cs typeface="Gill Sans Light"/>
              </a:rPr>
              <a:t>Inst237</a:t>
            </a:r>
          </a:p>
          <a:p>
            <a:pPr algn="ctr"/>
            <a:r>
              <a:rPr lang="en-US" altLang="en-US" sz="2400" dirty="0">
                <a:latin typeface="Gill Sans Light"/>
                <a:cs typeface="Gill Sans Light"/>
              </a:rPr>
              <a:t>Inst236</a:t>
            </a:r>
          </a:p>
          <a:p>
            <a:pPr algn="ctr"/>
            <a:r>
              <a:rPr lang="en-US" altLang="en-US" sz="2400" dirty="0">
                <a:latin typeface="Gill Sans Light"/>
                <a:cs typeface="Gill Sans Light"/>
              </a:rPr>
              <a:t>…</a:t>
            </a:r>
          </a:p>
          <a:p>
            <a:pPr algn="ctr"/>
            <a:r>
              <a:rPr lang="en-US" altLang="en-US" sz="2400" dirty="0">
                <a:latin typeface="Gill Sans Light"/>
                <a:cs typeface="Gill Sans Light"/>
              </a:rPr>
              <a:t>Inst5</a:t>
            </a:r>
          </a:p>
          <a:p>
            <a:pPr algn="ctr"/>
            <a:r>
              <a:rPr lang="en-US" altLang="en-US" sz="2400" dirty="0">
                <a:latin typeface="Gill Sans Light"/>
                <a:cs typeface="Gill Sans Light"/>
              </a:rPr>
              <a:t>Inst4</a:t>
            </a:r>
          </a:p>
          <a:p>
            <a:pPr algn="ctr"/>
            <a:r>
              <a:rPr lang="en-US" altLang="en-US" sz="2400" dirty="0">
                <a:latin typeface="Gill Sans Light"/>
                <a:cs typeface="Gill Sans Light"/>
              </a:rPr>
              <a:t>Inst3</a:t>
            </a:r>
          </a:p>
          <a:p>
            <a:pPr algn="ctr"/>
            <a:r>
              <a:rPr lang="en-US" altLang="en-US" sz="2400" dirty="0">
                <a:latin typeface="Gill Sans Light"/>
                <a:cs typeface="Gill Sans Light"/>
              </a:rPr>
              <a:t>Inst2</a:t>
            </a:r>
            <a:br>
              <a:rPr lang="en-US" altLang="en-US" sz="2400" dirty="0">
                <a:latin typeface="Gill Sans Light"/>
                <a:cs typeface="Gill Sans Light"/>
              </a:rPr>
            </a:br>
            <a:r>
              <a:rPr lang="en-US" altLang="en-US" sz="2400" dirty="0">
                <a:latin typeface="Gill Sans Light"/>
                <a:cs typeface="Gill Sans Light"/>
              </a:rPr>
              <a:t>Inst1</a:t>
            </a:r>
          </a:p>
          <a:p>
            <a:pPr algn="ctr"/>
            <a:r>
              <a:rPr lang="en-US" altLang="en-US" sz="2400" dirty="0">
                <a:latin typeface="Gill Sans Light"/>
                <a:cs typeface="Gill Sans Light"/>
              </a:rPr>
              <a:t>Inst0</a:t>
            </a:r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6354763" y="6249485"/>
            <a:ext cx="9028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>
                <a:latin typeface="Gill Sans Light"/>
                <a:cs typeface="Gill Sans Light"/>
              </a:rPr>
              <a:t>Addr 0</a:t>
            </a:r>
          </a:p>
        </p:txBody>
      </p:sp>
      <p:sp>
        <p:nvSpPr>
          <p:cNvPr id="12294" name="Text Box 10"/>
          <p:cNvSpPr txBox="1">
            <a:spLocks noChangeArrowheads="1"/>
          </p:cNvSpPr>
          <p:nvPr/>
        </p:nvSpPr>
        <p:spPr bwMode="auto">
          <a:xfrm>
            <a:off x="6188075" y="1169485"/>
            <a:ext cx="12816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>
                <a:latin typeface="Gill Sans Light"/>
                <a:cs typeface="Gill Sans Light"/>
              </a:rPr>
              <a:t>Addr 2</a:t>
            </a:r>
            <a:r>
              <a:rPr lang="en-US" altLang="en-US" sz="2000" baseline="30000">
                <a:latin typeface="Gill Sans Light"/>
                <a:cs typeface="Gill Sans Light"/>
              </a:rPr>
              <a:t>32</a:t>
            </a:r>
            <a:r>
              <a:rPr lang="en-US" altLang="en-US" sz="2000">
                <a:latin typeface="Gill Sans Light"/>
                <a:cs typeface="Gill Sans Light"/>
              </a:rPr>
              <a:t>-1</a:t>
            </a:r>
          </a:p>
        </p:txBody>
      </p:sp>
      <p:sp>
        <p:nvSpPr>
          <p:cNvPr id="1229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What happens during program execution?</a:t>
            </a:r>
          </a:p>
        </p:txBody>
      </p:sp>
      <p:sp>
        <p:nvSpPr>
          <p:cNvPr id="307212" name="Rectangle 12"/>
          <p:cNvSpPr>
            <a:spLocks noGrp="1" noChangeArrowheads="1"/>
          </p:cNvSpPr>
          <p:nvPr>
            <p:ph idx="1"/>
          </p:nvPr>
        </p:nvSpPr>
        <p:spPr>
          <a:xfrm>
            <a:off x="656019" y="3455711"/>
            <a:ext cx="6085188" cy="2365177"/>
          </a:xfrm>
        </p:spPr>
        <p:txBody>
          <a:bodyPr/>
          <a:lstStyle/>
          <a:p>
            <a:r>
              <a:rPr lang="en-US" altLang="en-US" sz="2800" dirty="0"/>
              <a:t>Execution sequence:</a:t>
            </a:r>
          </a:p>
          <a:p>
            <a:pPr lvl="1"/>
            <a:r>
              <a:rPr lang="en-US" altLang="en-US" sz="2400" dirty="0"/>
              <a:t>Fetch Instruction at PC </a:t>
            </a:r>
            <a:r>
              <a:rPr lang="en-US" altLang="en-US" sz="2400" dirty="0">
                <a:sym typeface="Symbol" panose="05050102010706020507" pitchFamily="18" charset="2"/>
              </a:rPr>
              <a:t>and save it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in IR 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Decode instruction in IR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Execute (possibly using registers)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Write results to registers/</a:t>
            </a:r>
            <a:r>
              <a:rPr lang="en-US" altLang="en-US" sz="2400" dirty="0" err="1">
                <a:sym typeface="Symbol" panose="05050102010706020507" pitchFamily="18" charset="2"/>
              </a:rPr>
              <a:t>mem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PC = Next Instruction(PC)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Repeat </a:t>
            </a:r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/>
          </a:p>
        </p:txBody>
      </p:sp>
      <p:sp>
        <p:nvSpPr>
          <p:cNvPr id="307225" name="AutoShape 25"/>
          <p:cNvSpPr>
            <a:spLocks noChangeArrowheads="1"/>
          </p:cNvSpPr>
          <p:nvPr/>
        </p:nvSpPr>
        <p:spPr bwMode="auto">
          <a:xfrm flipV="1">
            <a:off x="304800" y="3736563"/>
            <a:ext cx="762000" cy="3192243"/>
          </a:xfrm>
          <a:prstGeom prst="curvedRigh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1535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x=</a:t>
            </a:r>
            <a:r>
              <a:rPr lang="en-US" dirty="0" err="1"/>
              <a:t>x+y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x is in location 100, y is in location 104 in the data memory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lw</a:t>
            </a:r>
            <a:r>
              <a:rPr lang="en-US" dirty="0"/>
              <a:t> r1, 100</a:t>
            </a:r>
          </a:p>
          <a:p>
            <a:pPr marL="0" indent="0">
              <a:buNone/>
            </a:pPr>
            <a:r>
              <a:rPr lang="en-US" dirty="0" err="1"/>
              <a:t>lw</a:t>
            </a:r>
            <a:r>
              <a:rPr lang="en-US" dirty="0"/>
              <a:t> r2, 104</a:t>
            </a:r>
          </a:p>
          <a:p>
            <a:pPr marL="0" indent="0">
              <a:buNone/>
            </a:pPr>
            <a:r>
              <a:rPr lang="en-US" dirty="0"/>
              <a:t>add r3, r1, r2 </a:t>
            </a:r>
          </a:p>
          <a:p>
            <a:pPr marL="0" indent="0">
              <a:buNone/>
            </a:pPr>
            <a:r>
              <a:rPr lang="en-US" dirty="0" err="1"/>
              <a:t>sw</a:t>
            </a:r>
            <a:r>
              <a:rPr lang="en-US" dirty="0"/>
              <a:t> r3,100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8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990600" y="1367631"/>
            <a:ext cx="4419600" cy="2173558"/>
            <a:chOff x="672" y="432"/>
            <a:chExt cx="2784" cy="1728"/>
          </a:xfrm>
        </p:grpSpPr>
        <p:sp>
          <p:nvSpPr>
            <p:cNvPr id="12310" name="Oval 3"/>
            <p:cNvSpPr>
              <a:spLocks noChangeArrowheads="1"/>
            </p:cNvSpPr>
            <p:nvPr/>
          </p:nvSpPr>
          <p:spPr bwMode="auto">
            <a:xfrm>
              <a:off x="672" y="432"/>
              <a:ext cx="2784" cy="172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12311" name="Oval 4"/>
            <p:cNvSpPr>
              <a:spLocks noChangeArrowheads="1"/>
            </p:cNvSpPr>
            <p:nvPr/>
          </p:nvSpPr>
          <p:spPr bwMode="auto">
            <a:xfrm>
              <a:off x="2515" y="960"/>
              <a:ext cx="720" cy="624"/>
            </a:xfrm>
            <a:prstGeom prst="ellipse">
              <a:avLst/>
            </a:prstGeom>
            <a:solidFill>
              <a:srgbClr val="53FB25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>
                  <a:latin typeface="Gill Sans Light"/>
                  <a:cs typeface="Gill Sans Light"/>
                </a:rPr>
                <a:t>Fetch</a:t>
              </a:r>
            </a:p>
            <a:p>
              <a:pPr algn="ctr"/>
              <a:r>
                <a:rPr lang="en-US" altLang="en-US" sz="2400">
                  <a:latin typeface="Gill Sans Light"/>
                  <a:cs typeface="Gill Sans Light"/>
                </a:rPr>
                <a:t>Exec</a:t>
              </a:r>
            </a:p>
          </p:txBody>
        </p:sp>
        <p:sp>
          <p:nvSpPr>
            <p:cNvPr id="12312" name="AutoShape 5"/>
            <p:cNvSpPr>
              <a:spLocks noChangeArrowheads="1"/>
            </p:cNvSpPr>
            <p:nvPr/>
          </p:nvSpPr>
          <p:spPr bwMode="auto">
            <a:xfrm rot="10800000">
              <a:off x="1968" y="1032"/>
              <a:ext cx="528" cy="480"/>
            </a:xfrm>
            <a:prstGeom prst="leftRightArrow">
              <a:avLst>
                <a:gd name="adj1" fmla="val 50000"/>
                <a:gd name="adj2" fmla="val 22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12313" name="Rectangle 6"/>
            <p:cNvSpPr>
              <a:spLocks noChangeArrowheads="1"/>
            </p:cNvSpPr>
            <p:nvPr/>
          </p:nvSpPr>
          <p:spPr bwMode="auto">
            <a:xfrm>
              <a:off x="1344" y="558"/>
              <a:ext cx="624" cy="150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R0</a:t>
              </a:r>
            </a:p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R1: …</a:t>
              </a:r>
            </a:p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R2: …</a:t>
              </a:r>
            </a:p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R3: …</a:t>
              </a:r>
            </a:p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…</a:t>
              </a:r>
            </a:p>
            <a:p>
              <a:pPr algn="ctr"/>
              <a:endParaRPr lang="en-US" altLang="en-US" dirty="0">
                <a:latin typeface="Gill Sans Light"/>
                <a:cs typeface="Gill Sans Light"/>
              </a:endParaRPr>
            </a:p>
            <a:p>
              <a:pPr algn="ctr"/>
              <a:r>
                <a:rPr lang="en-US" altLang="en-US" dirty="0">
                  <a:latin typeface="Gill Sans Light"/>
                  <a:cs typeface="Gill Sans Light"/>
                </a:rPr>
                <a:t>PC: …</a:t>
              </a:r>
            </a:p>
          </p:txBody>
        </p:sp>
      </p:grpSp>
      <p:sp>
        <p:nvSpPr>
          <p:cNvPr id="12291" name="AutoShape 7"/>
          <p:cNvSpPr>
            <a:spLocks noChangeArrowheads="1"/>
          </p:cNvSpPr>
          <p:nvPr/>
        </p:nvSpPr>
        <p:spPr bwMode="auto">
          <a:xfrm rot="10800000">
            <a:off x="5410200" y="2213979"/>
            <a:ext cx="485274" cy="603766"/>
          </a:xfrm>
          <a:prstGeom prst="leftRightArrow">
            <a:avLst>
              <a:gd name="adj1" fmla="val 50000"/>
              <a:gd name="adj2" fmla="val 22000"/>
            </a:avLst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Gill Sans Light"/>
              <a:cs typeface="Gill Sans Light"/>
            </a:endParaRPr>
          </a:p>
        </p:txBody>
      </p:sp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6256338" y="1574297"/>
            <a:ext cx="1439862" cy="4622800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…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8 (y)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5 (x)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…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</a:p>
          <a:p>
            <a:pPr algn="ctr"/>
            <a:r>
              <a:rPr lang="en-US" altLang="en-US" sz="2400" dirty="0" err="1">
                <a:solidFill>
                  <a:srgbClr val="000000"/>
                </a:solidFill>
                <a:latin typeface="Gill Sans Light"/>
                <a:cs typeface="Gill Sans Light"/>
              </a:rPr>
              <a:t>sw</a:t>
            </a:r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r3,100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add </a:t>
            </a:r>
            <a:r>
              <a:rPr lang="en-US" altLang="en-US" sz="2000" dirty="0">
                <a:solidFill>
                  <a:srgbClr val="000000"/>
                </a:solidFill>
                <a:latin typeface="Gill Sans Light"/>
                <a:cs typeface="Gill Sans Light"/>
              </a:rPr>
              <a:t>r3,r1,r2</a:t>
            </a:r>
            <a:b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</a:br>
            <a:r>
              <a:rPr lang="en-US" altLang="en-US" sz="2400" dirty="0" err="1">
                <a:solidFill>
                  <a:srgbClr val="000000"/>
                </a:solidFill>
                <a:latin typeface="Gill Sans Light"/>
                <a:cs typeface="Gill Sans Light"/>
              </a:rPr>
              <a:t>lw</a:t>
            </a:r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r2, 104</a:t>
            </a:r>
          </a:p>
          <a:p>
            <a:pPr algn="ctr"/>
            <a:r>
              <a:rPr lang="en-US" altLang="en-US" sz="2400" dirty="0" err="1">
                <a:solidFill>
                  <a:srgbClr val="000000"/>
                </a:solidFill>
                <a:latin typeface="Gill Sans Light"/>
                <a:cs typeface="Gill Sans Light"/>
              </a:rPr>
              <a:t>lw</a:t>
            </a:r>
            <a:r>
              <a:rPr lang="en-US" alt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 r1, 100</a:t>
            </a:r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646259" y="6075701"/>
            <a:ext cx="7232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Addr</a:t>
            </a:r>
            <a:endParaRPr lang="en-US" altLang="en-US" sz="2000" dirty="0">
              <a:solidFill>
                <a:srgbClr val="000000"/>
              </a:solidFill>
              <a:latin typeface="Gill Sans Light"/>
              <a:cs typeface="Gill Sans Light"/>
            </a:endParaRPr>
          </a:p>
        </p:txBody>
      </p:sp>
      <p:sp>
        <p:nvSpPr>
          <p:cNvPr id="12294" name="Text Box 10"/>
          <p:cNvSpPr txBox="1">
            <a:spLocks noChangeArrowheads="1"/>
          </p:cNvSpPr>
          <p:nvPr/>
        </p:nvSpPr>
        <p:spPr bwMode="auto">
          <a:xfrm>
            <a:off x="6188075" y="1169485"/>
            <a:ext cx="12816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Gill Sans Light"/>
                <a:cs typeface="Gill Sans Light"/>
              </a:rPr>
              <a:t>Addr 2</a:t>
            </a:r>
            <a:r>
              <a:rPr lang="en-US" altLang="en-US" sz="2000" baseline="30000">
                <a:solidFill>
                  <a:srgbClr val="000000"/>
                </a:solidFill>
                <a:latin typeface="Gill Sans Light"/>
                <a:cs typeface="Gill Sans Light"/>
              </a:rPr>
              <a:t>32</a:t>
            </a:r>
            <a:r>
              <a:rPr lang="en-US" altLang="en-US" sz="2000">
                <a:solidFill>
                  <a:srgbClr val="000000"/>
                </a:solidFill>
                <a:latin typeface="Gill Sans Light"/>
                <a:cs typeface="Gill Sans Light"/>
              </a:rPr>
              <a:t>-1</a:t>
            </a:r>
          </a:p>
        </p:txBody>
      </p:sp>
      <p:sp>
        <p:nvSpPr>
          <p:cNvPr id="1229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Example: Suppose x=5, y=8 </a:t>
            </a:r>
          </a:p>
        </p:txBody>
      </p:sp>
      <p:sp>
        <p:nvSpPr>
          <p:cNvPr id="307212" name="Rectangle 12"/>
          <p:cNvSpPr>
            <a:spLocks noGrp="1" noChangeArrowheads="1"/>
          </p:cNvSpPr>
          <p:nvPr>
            <p:ph idx="1"/>
          </p:nvPr>
        </p:nvSpPr>
        <p:spPr>
          <a:xfrm>
            <a:off x="656019" y="3455711"/>
            <a:ext cx="6085188" cy="2365177"/>
          </a:xfrm>
        </p:spPr>
        <p:txBody>
          <a:bodyPr/>
          <a:lstStyle/>
          <a:p>
            <a:r>
              <a:rPr lang="en-US" altLang="en-US" sz="2800" dirty="0"/>
              <a:t>Execution sequence:</a:t>
            </a:r>
          </a:p>
          <a:p>
            <a:pPr lvl="1"/>
            <a:r>
              <a:rPr lang="en-US" altLang="en-US" sz="2400" dirty="0"/>
              <a:t>Fetch Instruction at PC</a:t>
            </a:r>
            <a:br>
              <a:rPr lang="en-US" altLang="en-US" sz="2400" dirty="0"/>
            </a:br>
            <a:r>
              <a:rPr lang="en-US" altLang="en-US" sz="2400" dirty="0">
                <a:sym typeface="Symbol" panose="05050102010706020507" pitchFamily="18" charset="2"/>
              </a:rPr>
              <a:t>save it in IR 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Decode instruction in IR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Execute (possibly using registers)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Write results to registers/</a:t>
            </a:r>
            <a:r>
              <a:rPr lang="en-US" altLang="en-US" sz="2400" dirty="0" err="1">
                <a:sym typeface="Symbol" panose="05050102010706020507" pitchFamily="18" charset="2"/>
              </a:rPr>
              <a:t>mem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PC = Next Instruction(PC)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Repeat </a:t>
            </a:r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/>
          </a:p>
        </p:txBody>
      </p:sp>
      <p:sp>
        <p:nvSpPr>
          <p:cNvPr id="307225" name="AutoShape 25"/>
          <p:cNvSpPr>
            <a:spLocks noChangeArrowheads="1"/>
          </p:cNvSpPr>
          <p:nvPr/>
        </p:nvSpPr>
        <p:spPr bwMode="auto">
          <a:xfrm flipV="1">
            <a:off x="304800" y="3736563"/>
            <a:ext cx="762000" cy="3192243"/>
          </a:xfrm>
          <a:prstGeom prst="curvedRigh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Gill Sans Light"/>
              <a:cs typeface="Gill Sans Ligh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243053" y="2874211"/>
            <a:ext cx="14705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989054" y="5801895"/>
            <a:ext cx="4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81038" y="5459679"/>
            <a:ext cx="4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75684" y="5053263"/>
            <a:ext cx="42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42006" y="4665582"/>
            <a:ext cx="53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61790" y="2451879"/>
            <a:ext cx="7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48422" y="2109663"/>
            <a:ext cx="72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104</a:t>
            </a:r>
          </a:p>
        </p:txBody>
      </p:sp>
    </p:spTree>
    <p:extLst>
      <p:ext uri="{BB962C8B-B14F-4D97-AF65-F5344CB8AC3E}">
        <p14:creationId xmlns:p14="http://schemas.microsoft.com/office/powerpoint/2010/main" val="2026413805"/>
      </p:ext>
    </p:extLst>
  </p:cSld>
  <p:clrMapOvr>
    <a:masterClrMapping/>
  </p:clrMapOvr>
</p:sld>
</file>

<file path=ppt/theme/theme1.xml><?xml version="1.0" encoding="utf-8"?>
<a:theme xmlns:a="http://schemas.openxmlformats.org/drawingml/2006/main" name="HUJI_BLUE">
  <a:themeElements>
    <a:clrScheme name="Custom 1">
      <a:dk1>
        <a:sysClr val="windowText" lastClr="000000"/>
      </a:dk1>
      <a:lt1>
        <a:sysClr val="window" lastClr="FFFFFF"/>
      </a:lt1>
      <a:dk2>
        <a:srgbClr val="0B5394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wons">
  <a:themeElements>
    <a:clrScheme name="Custom 1">
      <a:dk1>
        <a:sysClr val="windowText" lastClr="000000"/>
      </a:dk1>
      <a:lt1>
        <a:sysClr val="window" lastClr="FFFFFF"/>
      </a:lt1>
      <a:dk2>
        <a:srgbClr val="FF9600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wons">
  <a:themeElements>
    <a:clrScheme name="Custom 1">
      <a:dk1>
        <a:sysClr val="windowText" lastClr="000000"/>
      </a:dk1>
      <a:lt1>
        <a:sysClr val="window" lastClr="FFFFFF"/>
      </a:lt1>
      <a:dk2>
        <a:srgbClr val="FF9600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FF9600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FF9600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FF9600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FF9600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HUJI_BLUE.thmx</Template>
  <TotalTime>69578</TotalTime>
  <Words>2400</Words>
  <Application>Microsoft Macintosh PowerPoint</Application>
  <PresentationFormat>On-screen Show (4:3)</PresentationFormat>
  <Paragraphs>763</Paragraphs>
  <Slides>38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58" baseType="lpstr">
      <vt:lpstr>굴림</vt:lpstr>
      <vt:lpstr>맑은 고딕</vt:lpstr>
      <vt:lpstr>ＭＳ Ｐゴシック</vt:lpstr>
      <vt:lpstr>Arial</vt:lpstr>
      <vt:lpstr>Arial Narrow</vt:lpstr>
      <vt:lpstr>Calibri</vt:lpstr>
      <vt:lpstr>Courier New</vt:lpstr>
      <vt:lpstr>Gill Sans Light</vt:lpstr>
      <vt:lpstr>Helvetica</vt:lpstr>
      <vt:lpstr>Symbol</vt:lpstr>
      <vt:lpstr>Tahoma</vt:lpstr>
      <vt:lpstr>Times</vt:lpstr>
      <vt:lpstr>Times New Roman</vt:lpstr>
      <vt:lpstr>Times New Roman (Hebrew)</vt:lpstr>
      <vt:lpstr>Trebuchet MS</vt:lpstr>
      <vt:lpstr>Verdana</vt:lpstr>
      <vt:lpstr>Wingdings</vt:lpstr>
      <vt:lpstr>HUJI_BLUE</vt:lpstr>
      <vt:lpstr>2_wons</vt:lpstr>
      <vt:lpstr>3_wons</vt:lpstr>
      <vt:lpstr>Operating Systems</vt:lpstr>
      <vt:lpstr>PowerPoint Presentation</vt:lpstr>
      <vt:lpstr>NEXT SUBJECT: PROCESS MANAGEMENT</vt:lpstr>
      <vt:lpstr>How does OS Run Programs?</vt:lpstr>
      <vt:lpstr>A CPU capable of R-type &amp; lw/sw instructions</vt:lpstr>
      <vt:lpstr>Where is the CPU?</vt:lpstr>
      <vt:lpstr>What happens during program execution?</vt:lpstr>
      <vt:lpstr>Example: x=x+y</vt:lpstr>
      <vt:lpstr>Example: Suppose x=5, y=8 </vt:lpstr>
      <vt:lpstr>Example: Suppose x=5, y=8 </vt:lpstr>
      <vt:lpstr>Example: Suppose x=5, y=8 </vt:lpstr>
      <vt:lpstr>Example: Suppose x=5, y=8 </vt:lpstr>
      <vt:lpstr>Example: Suppose x=5, y=8 </vt:lpstr>
      <vt:lpstr>Context (of Execution)</vt:lpstr>
      <vt:lpstr>Different Contexts in the Example</vt:lpstr>
      <vt:lpstr>Processes תהליכים</vt:lpstr>
      <vt:lpstr>Process vs. Program</vt:lpstr>
      <vt:lpstr>Address Space of Process (Simplified)</vt:lpstr>
      <vt:lpstr>Multiple Processes </vt:lpstr>
      <vt:lpstr>Multiple Processes </vt:lpstr>
      <vt:lpstr>What should be saved when switching between process 1 to process 2?</vt:lpstr>
      <vt:lpstr> A process is a program in execution </vt:lpstr>
      <vt:lpstr>Process Control Block (PCB)</vt:lpstr>
      <vt:lpstr>The Rest of the Process’s State</vt:lpstr>
      <vt:lpstr>The Life-cycle of a Process</vt:lpstr>
      <vt:lpstr>Diagram of Process State</vt:lpstr>
      <vt:lpstr>Scheduling</vt:lpstr>
      <vt:lpstr>A Scheduler and a Dispatcher </vt:lpstr>
      <vt:lpstr>Ready Queue And Various I/O Device Queues</vt:lpstr>
      <vt:lpstr>Context Switch between Processes</vt:lpstr>
      <vt:lpstr>Context Switch between Processes</vt:lpstr>
      <vt:lpstr>When to Switch a Process</vt:lpstr>
      <vt:lpstr>Process Creation</vt:lpstr>
      <vt:lpstr>Example: Process Creation using fork()</vt:lpstr>
      <vt:lpstr>Simple Example</vt:lpstr>
      <vt:lpstr>Simple Example</vt:lpstr>
      <vt:lpstr>Simple Example</vt:lpstr>
      <vt:lpstr>Simple Example</vt:lpstr>
    </vt:vector>
  </TitlesOfParts>
  <Manager/>
  <Company>HUJI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Lect1</dc:title>
  <dc:subject/>
  <dc:creator>DD</dc:creator>
  <cp:keywords/>
  <dc:description/>
  <cp:lastModifiedBy>Microsoft Office User</cp:lastModifiedBy>
  <cp:revision>400</cp:revision>
  <cp:lastPrinted>2016-02-27T20:41:49Z</cp:lastPrinted>
  <dcterms:created xsi:type="dcterms:W3CDTF">2011-01-13T23:43:38Z</dcterms:created>
  <dcterms:modified xsi:type="dcterms:W3CDTF">2021-04-04T09:12:41Z</dcterms:modified>
  <cp:category/>
</cp:coreProperties>
</file>