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52" r:id="rId1"/>
    <p:sldMasterId id="2147483975" r:id="rId2"/>
    <p:sldMasterId id="2147483992" r:id="rId3"/>
  </p:sldMasterIdLst>
  <p:notesMasterIdLst>
    <p:notesMasterId r:id="rId47"/>
  </p:notesMasterIdLst>
  <p:handoutMasterIdLst>
    <p:handoutMasterId r:id="rId48"/>
  </p:handoutMasterIdLst>
  <p:sldIdLst>
    <p:sldId id="492" r:id="rId4"/>
    <p:sldId id="746" r:id="rId5"/>
    <p:sldId id="850" r:id="rId6"/>
    <p:sldId id="851" r:id="rId7"/>
    <p:sldId id="852" r:id="rId8"/>
    <p:sldId id="853" r:id="rId9"/>
    <p:sldId id="854" r:id="rId10"/>
    <p:sldId id="855" r:id="rId11"/>
    <p:sldId id="856" r:id="rId12"/>
    <p:sldId id="857" r:id="rId13"/>
    <p:sldId id="858" r:id="rId14"/>
    <p:sldId id="859" r:id="rId15"/>
    <p:sldId id="860" r:id="rId16"/>
    <p:sldId id="861" r:id="rId17"/>
    <p:sldId id="879" r:id="rId18"/>
    <p:sldId id="880" r:id="rId19"/>
    <p:sldId id="865" r:id="rId20"/>
    <p:sldId id="866" r:id="rId21"/>
    <p:sldId id="867" r:id="rId22"/>
    <p:sldId id="868" r:id="rId23"/>
    <p:sldId id="869" r:id="rId24"/>
    <p:sldId id="870" r:id="rId25"/>
    <p:sldId id="871" r:id="rId26"/>
    <p:sldId id="872" r:id="rId27"/>
    <p:sldId id="873" r:id="rId28"/>
    <p:sldId id="874" r:id="rId29"/>
    <p:sldId id="875" r:id="rId30"/>
    <p:sldId id="876" r:id="rId31"/>
    <p:sldId id="877" r:id="rId32"/>
    <p:sldId id="706" r:id="rId33"/>
    <p:sldId id="807" r:id="rId34"/>
    <p:sldId id="809" r:id="rId35"/>
    <p:sldId id="808" r:id="rId36"/>
    <p:sldId id="810" r:id="rId37"/>
    <p:sldId id="811" r:id="rId38"/>
    <p:sldId id="878" r:id="rId39"/>
    <p:sldId id="812" r:id="rId40"/>
    <p:sldId id="813" r:id="rId41"/>
    <p:sldId id="814" r:id="rId42"/>
    <p:sldId id="815" r:id="rId43"/>
    <p:sldId id="816" r:id="rId44"/>
    <p:sldId id="755" r:id="rId45"/>
    <p:sldId id="756" r:id="rId4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0" autoAdjust="0"/>
    <p:restoredTop sz="86433" autoAdjust="0"/>
  </p:normalViewPr>
  <p:slideViewPr>
    <p:cSldViewPr snapToGrid="0">
      <p:cViewPr varScale="1">
        <p:scale>
          <a:sx n="150" d="100"/>
          <a:sy n="150" d="100"/>
        </p:scale>
        <p:origin x="920" y="4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3024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1.xml"/><Relationship Id="rId2" Type="http://schemas.openxmlformats.org/officeDocument/2006/relationships/slide" Target="slides/slide35.xml"/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</a:defRPr>
            </a:lvl1pPr>
          </a:lstStyle>
          <a:p>
            <a:fld id="{03AB3591-4302-4672-AEBE-CB20455112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3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itchFamily="18" charset="0"/>
              </a:defRPr>
            </a:lvl1pPr>
          </a:lstStyle>
          <a:p>
            <a:fld id="{F0CA6AF0-CD9F-41D6-ACC8-D6D8395B9E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101D338-E73F-9E46-BA84-9641949C32CD}" type="slidenum">
              <a:rPr lang="he-IL" sz="1200"/>
              <a:pPr/>
              <a:t>2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20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F2006F-3585-BC41-83B0-1F8C4BAF99F3}" type="slidenum">
              <a:rPr lang="he-IL" sz="1200"/>
              <a:pPr/>
              <a:t>16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6913"/>
            <a:ext cx="4648200" cy="3486150"/>
          </a:xfrm>
          <a:solidFill>
            <a:srgbClr val="FFFFFF"/>
          </a:solidFill>
          <a:ln w="12700" cap="flat"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3" y="4417404"/>
            <a:ext cx="5049849" cy="418338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854" tIns="45927" rIns="91854" bIns="45927"/>
          <a:lstStyle/>
          <a:p>
            <a:endParaRPr lang="he-IL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1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8BD2AA8-0CB1-E747-B8CD-FAA336DC5090}" type="slidenum">
              <a:rPr lang="he-IL" sz="1200"/>
              <a:pPr/>
              <a:t>18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5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8C0CC327-EAB9-0140-BF69-F3EB90555D4C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46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131E226F-76A4-C649-927E-2E1194F07038}" type="slidenum">
              <a:rPr lang="he-IL" sz="1200"/>
              <a:pPr>
                <a:defRPr/>
              </a:pPr>
              <a:t>24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he-IL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109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131E226F-76A4-C649-927E-2E1194F07038}" type="slidenum">
              <a:rPr lang="he-IL" sz="1200"/>
              <a:pPr>
                <a:defRPr/>
              </a:pPr>
              <a:t>25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he-IL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59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131E226F-76A4-C649-927E-2E1194F07038}" type="slidenum">
              <a:rPr lang="he-IL" sz="1200"/>
              <a:pPr>
                <a:defRPr/>
              </a:pPr>
              <a:t>26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he-IL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3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06D16915-7BDC-9446-9026-9DF9F28E820A}" type="slidenum">
              <a:rPr lang="he-IL" sz="1200"/>
              <a:pPr>
                <a:defRPr/>
              </a:pPr>
              <a:t>29</a:t>
            </a:fld>
            <a:endParaRPr 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he-IL" dirty="0">
                <a:latin typeface="Times New Roman" charset="0"/>
                <a:cs typeface="Arial" charset="0"/>
              </a:rPr>
              <a:t>להוסיף פתק</a:t>
            </a:r>
          </a:p>
        </p:txBody>
      </p:sp>
    </p:spTree>
    <p:extLst>
      <p:ext uri="{BB962C8B-B14F-4D97-AF65-F5344CB8AC3E}">
        <p14:creationId xmlns:p14="http://schemas.microsoft.com/office/powerpoint/2010/main" val="1115115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D3B7A-4226-2E43-90CC-76D1440671A6}" type="slidenum">
              <a:rPr lang="he-IL"/>
              <a:pPr/>
              <a:t>30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08C8CA-4D2C-D845-B8C3-3498AF35E59F}" type="slidenum">
              <a:rPr lang="he-IL"/>
              <a:pPr/>
              <a:t>31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3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49EE0-90E6-3347-AA32-E3FCC417B938}" type="slidenum">
              <a:rPr lang="he-IL"/>
              <a:pPr/>
              <a:t>33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10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6AF0-CD9F-41D6-ACC8-D6D8395B9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6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69FBE3D-0644-4C4B-BE22-78023DE80FC1}" type="slidenum">
              <a:rPr lang="he-IL" sz="1200"/>
              <a:pPr/>
              <a:t>10</a:t>
            </a:fld>
            <a:endParaRPr 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91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BB2474A-4302-1741-8AF3-862CC338A6D0}" type="slidenum">
              <a:rPr lang="he-IL" sz="1200"/>
              <a:pPr/>
              <a:t>11</a:t>
            </a:fld>
            <a:endParaRPr 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6913"/>
            <a:ext cx="4648200" cy="3486150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3" y="4417404"/>
            <a:ext cx="5049849" cy="418338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854" tIns="45927" rIns="91854" bIns="45927"/>
          <a:lstStyle/>
          <a:p>
            <a:endParaRPr lang="he-IL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3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8BD2AA8-0CB1-E747-B8CD-FAA336DC5090}" type="slidenum">
              <a:rPr lang="he-IL" sz="1200"/>
              <a:pPr/>
              <a:t>12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216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01A3441-EEF8-3E46-B9BE-FF96E979683D}" type="slidenum">
              <a:rPr lang="he-IL" sz="1200"/>
              <a:pPr/>
              <a:t>13</a:t>
            </a:fld>
            <a:endParaRPr 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61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A804301-DFE6-7742-A1B8-FBE7C18AF7ED}" type="slidenum">
              <a:rPr lang="he-IL" sz="1200"/>
              <a:pPr/>
              <a:t>14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6913"/>
            <a:ext cx="4648200" cy="3486150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3" y="4417404"/>
            <a:ext cx="5049849" cy="418338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854" tIns="45927" rIns="91854" bIns="45927"/>
          <a:lstStyle/>
          <a:p>
            <a:endParaRPr lang="he-IL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82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51122" indent="-28889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55573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17802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80031" indent="-23111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42261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004490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66719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928948" indent="-23111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8F2006F-3585-BC41-83B0-1F8C4BAF99F3}" type="slidenum">
              <a:rPr lang="he-IL" sz="1200"/>
              <a:pPr/>
              <a:t>15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6913"/>
            <a:ext cx="4648200" cy="3486150"/>
          </a:xfrm>
          <a:solidFill>
            <a:srgbClr val="FFFFFF"/>
          </a:solidFill>
          <a:ln w="12700" cap="flat"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3" y="4417404"/>
            <a:ext cx="5049849" cy="4183380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854" tIns="45927" rIns="91854" bIns="45927"/>
          <a:lstStyle/>
          <a:p>
            <a:endParaRPr lang="he-IL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4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6644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9894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8040" y="35612"/>
            <a:ext cx="695635" cy="1462640"/>
            <a:chOff x="406400" y="585786"/>
            <a:chExt cx="1219200" cy="195971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r="75883"/>
            <a:stretch/>
          </p:blipFill>
          <p:spPr>
            <a:xfrm>
              <a:off x="406400" y="585786"/>
              <a:ext cx="1219200" cy="168514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2600" y="2133123"/>
              <a:ext cx="323654" cy="412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34546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OS-2013 -DD - Intro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5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5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8457" y="0"/>
            <a:ext cx="8229600" cy="623944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600" b="0" kern="1200" baseline="0" dirty="0">
                <a:solidFill>
                  <a:schemeClr val="bg1"/>
                </a:solidFill>
                <a:effectLst/>
                <a:latin typeface="Tahoma" pitchFamily="34" charset="0"/>
                <a:ea typeface="+mj-ea"/>
                <a:cs typeface="+mj-cs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7933" y="860612"/>
            <a:ext cx="8502922" cy="5615492"/>
          </a:xfrm>
        </p:spPr>
        <p:txBody>
          <a:bodyPr>
            <a:normAutofit/>
          </a:bodyPr>
          <a:lstStyle>
            <a:lvl1pPr marL="355600" indent="-355600">
              <a:defRPr sz="2800" b="0"/>
            </a:lvl1pPr>
            <a:lvl2pPr marL="720725" indent="-371475">
              <a:defRPr sz="2800" b="0"/>
            </a:lvl2pPr>
            <a:lvl3pPr marL="989013" indent="-292100">
              <a:defRPr sz="2400" b="0"/>
            </a:lvl3pPr>
            <a:lvl4pPr>
              <a:defRPr sz="20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dirty="0"/>
              <a:t>First</a:t>
            </a:r>
            <a:endParaRPr lang="ko-KR" altLang="en-US" dirty="0"/>
          </a:p>
          <a:p>
            <a:pPr lvl="1"/>
            <a:r>
              <a:rPr lang="en-US" altLang="ko-KR" dirty="0"/>
              <a:t>Second</a:t>
            </a:r>
            <a:endParaRPr lang="ko-KR" altLang="en-US" dirty="0"/>
          </a:p>
          <a:p>
            <a:pPr lvl="2"/>
            <a:r>
              <a:rPr lang="en-US" altLang="ko-KR" dirty="0"/>
              <a:t>Third</a:t>
            </a:r>
            <a:endParaRPr lang="ko-KR" altLang="en-US" dirty="0"/>
          </a:p>
          <a:p>
            <a:pPr lvl="3"/>
            <a:r>
              <a:rPr lang="en-US" altLang="ko-KR" dirty="0"/>
              <a:t>Fourth </a:t>
            </a:r>
            <a:endParaRPr lang="ko-KR" altLang="en-US" dirty="0"/>
          </a:p>
          <a:p>
            <a:pPr lvl="4"/>
            <a:r>
              <a:rPr lang="en-US" altLang="ko-KR" dirty="0"/>
              <a:t>Fifth </a:t>
            </a:r>
            <a:endParaRPr lang="ko-KR" altLang="en-US" dirty="0"/>
          </a:p>
        </p:txBody>
      </p:sp>
      <p:sp>
        <p:nvSpPr>
          <p:cNvPr id="7" name="슬라이드 번호 개체 틀 3"/>
          <p:cNvSpPr>
            <a:spLocks noGrp="1"/>
          </p:cNvSpPr>
          <p:nvPr userDrawn="1">
            <p:ph type="sldNum" sz="quarter" idx="4"/>
          </p:nvPr>
        </p:nvSpPr>
        <p:spPr>
          <a:xfrm>
            <a:off x="8515349" y="6637389"/>
            <a:ext cx="409575" cy="149203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96652B35-718D-4E28-AFEB-B694A3B357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204355" y="6361043"/>
            <a:ext cx="1064594" cy="25841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497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4500"/>
            <a:ext cx="7772400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333500"/>
            <a:ext cx="3810000" cy="46482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3335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0040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F459BE-B10C-4E4F-9B45-143E01A25B82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63C901-B39E-124A-A5EC-75916F0A3A78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85FEBD-976F-7448-ABEF-9049BFFDE938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16D88A-FE07-144E-AEED-5C827A530ADB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85E025-0ED8-1B4A-AEB9-A76393FC5C04}" type="datetime1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159E9B-AF6A-4C41-B72C-5B75B4C2AC21}" type="datetime1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Huji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924800" y="4926298"/>
            <a:ext cx="1219200" cy="1931702"/>
            <a:chOff x="406400" y="585786"/>
            <a:chExt cx="1637545" cy="22860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r="75883"/>
            <a:stretch/>
          </p:blipFill>
          <p:spPr>
            <a:xfrm>
              <a:off x="406400" y="585786"/>
              <a:ext cx="1219200" cy="168514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82600" y="2133123"/>
              <a:ext cx="15613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HEBREW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UNIVERSITY</a:t>
              </a:r>
            </a:p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OF JERUSALEM</a:t>
              </a:r>
            </a:p>
          </p:txBody>
        </p:sp>
      </p:grp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83A253-AF35-FA43-89A0-5E1AE655D3C9}" type="datetime1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3AD54D-F310-4340-903A-72C159D42BE2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10EE3A-4681-D547-A49B-85ACFB0A4B3F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29BF1E-17F7-7A4E-A542-01BB2E487F05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772171-616D-F342-B97A-C123E27041DA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772400" cy="12954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90E5F-881E-1D41-B648-5EFE85021F1D}" type="datetime1">
              <a:rPr lang="en-US" smtClean="0"/>
              <a:t>4/9/21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6529E-91C7-4A4A-B2CD-036DEFB30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8EFF8-ABC7-784A-A0DA-6FD2859142AB}" type="datetime1">
              <a:rPr lang="en-US" smtClean="0"/>
              <a:t>4/9/21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A8A27-CA64-42A9-976C-B3500A970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572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EDD26-F1EC-E240-9551-E2C1DB2E6AE4}" type="datetime1">
              <a:rPr lang="en-US" smtClean="0"/>
              <a:t>4/9/21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2A979-B148-45FC-97CC-0F3AA71D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17C0B-B7E4-A747-A572-E135B2CC8C4C}" type="datetime1">
              <a:rPr lang="en-US" smtClean="0"/>
              <a:t>4/9/21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C9D8-A567-4445-B416-29F4CB2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7724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DD37C-6180-984C-A20B-84589CE42E14}" type="datetime1">
              <a:rPr lang="en-US" smtClean="0"/>
              <a:t>4/9/21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9297-BFA2-48BC-9E1E-8E7B26D3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epnes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" y="4561991"/>
            <a:ext cx="1001332" cy="936104"/>
          </a:xfrm>
          <a:prstGeom prst="rect">
            <a:avLst/>
          </a:prstGeom>
        </p:spPr>
      </p:pic>
      <p:pic>
        <p:nvPicPr>
          <p:cNvPr id="10" name="Picture 9" descr="image (1)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-99392"/>
            <a:ext cx="198233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26749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KA_STAR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C569D-B037-CA44-9998-C72C79BACA62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51E8F3-D5E8-EA4F-8508-29668EA8A0F7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F696DD-1FD6-084F-97F9-4C7E0BEDEA50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8537E3-1851-054E-A497-C72CBF6CE44A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C880F9-6FD4-5D4C-B48C-0D89F35464B9}" type="datetime1">
              <a:rPr lang="en-US" smtClean="0"/>
              <a:t>4/9/21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DF260-5FB8-DC45-9CAF-5476FC966327}" type="datetime1">
              <a:rPr lang="en-US" smtClean="0"/>
              <a:t>4/9/21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6066B0-EB70-1646-A0C9-357D6FDB825F}" type="datetime1">
              <a:rPr lang="en-US" smtClean="0"/>
              <a:t>4/9/21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FBD68F-EB00-2644-9E98-698C9B554328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0313B9-3502-B942-9457-1FF4962C8F99}" type="datetime1">
              <a:rPr lang="en-US" smtClean="0"/>
              <a:t>4/9/21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451D8-AF20-EA4A-B632-07EBD4DB66C8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epnes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START_hu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0"/>
            <a:ext cx="7772400" cy="1470025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" y="4561991"/>
            <a:ext cx="100133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39825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5B933E-3888-B941-BB51-896FF7A223A4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0312D-CC07-413F-826A-B247A5B4D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7772400" cy="12954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AD4D3-0D6E-F44A-B0D5-51A259D64A58}" type="datetime1">
              <a:rPr lang="en-US" smtClean="0"/>
              <a:t>4/9/21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6529E-91C7-4A4A-B2CD-036DEFB301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A65B9-FCD8-214A-86EC-0C8BB7B986A6}" type="datetime1">
              <a:rPr lang="en-US" smtClean="0"/>
              <a:t>4/9/21</a:t>
            </a:fld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A8A27-CA64-42A9-976C-B3500A970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600200"/>
            <a:ext cx="4572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9FE12-4096-4747-8FDF-BDADD22932E2}" type="datetime1">
              <a:rPr lang="en-US" smtClean="0"/>
              <a:t>4/9/21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2A979-B148-45FC-97CC-0F3AA71DC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486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A423B-C203-A544-828D-51A5D027C5F4}" type="datetime1">
              <a:rPr lang="en-US" smtClean="0"/>
              <a:t>4/9/21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4C9D8-A567-4445-B416-29F4CB2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7724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 dirty="0" smtClean="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086600" cy="1143000"/>
          </a:xfr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16E59-26B6-374B-9DEC-DE12397853BB}" type="datetime1">
              <a:rPr lang="en-US" smtClean="0"/>
              <a:t>4/9/21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39297-BFA2-48BC-9E1E-8E7B26D3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50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4500"/>
            <a:ext cx="7772400" cy="850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533400" y="1333500"/>
            <a:ext cx="3810000" cy="4648200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3335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Systems : Lecture</a:t>
            </a:r>
            <a:r>
              <a:rPr lang="en-US">
                <a:solidFill>
                  <a:srgbClr val="010000"/>
                </a:solidFill>
              </a:rPr>
              <a:t> </a:t>
            </a: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74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Huji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699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84333" y="-486833"/>
            <a:ext cx="3788834" cy="23283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193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274320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KA_A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929688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6200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sz="4400" kern="1200" spc="-150">
                <a:solidFill>
                  <a:srgbClr val="FFFFFF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FA1D694D-8C4C-4F6B-986F-3B4CC905C6EC}" type="slidenum">
              <a:rPr lang="en-US" smtClean="0"/>
              <a:pPr/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  <p:sldLayoutId id="2147483970" r:id="rId18"/>
    <p:sldLayoutId id="2147483971" r:id="rId19"/>
    <p:sldLayoutId id="2147483972" r:id="rId20"/>
    <p:sldLayoutId id="2147483973" r:id="rId21"/>
    <p:sldLayoutId id="2147484011" r:id="rId22"/>
    <p:sldLayoutId id="2147484012" r:id="rId23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Trebuchet MS"/>
          <a:ea typeface="ＭＳ Ｐゴシック" charset="-128"/>
          <a:cs typeface="Trebuchet M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746E9CD4-7A14-6643-9162-BA7BB2E57BBF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1970312D-CC07-413F-826A-B247A5B4D1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</a:defRPr>
            </a:lvl1pPr>
          </a:lstStyle>
          <a:p>
            <a:fld id="{26FC3F99-F1F0-B84B-8C59-D5C2A0653A46}" type="datetime1">
              <a:rPr lang="en-US" smtClean="0"/>
              <a:t>4/9/21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fld id="{1970312D-CC07-413F-826A-B247A5B4D1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  <p:sldLayoutId id="2147484010" r:id="rId1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 spc="-150">
          <a:solidFill>
            <a:srgbClr val="FFFFFF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libri" pitchFamily="34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b="1" dirty="0"/>
          </a:p>
          <a:p>
            <a:r>
              <a:rPr lang="en-US" b="1" dirty="0"/>
              <a:t>David </a:t>
            </a:r>
            <a:r>
              <a:rPr lang="en-US" b="1"/>
              <a:t>Hay 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2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1028" descr="2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655" y="1627772"/>
            <a:ext cx="65278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A Multi-threaded Web Server</a:t>
            </a:r>
            <a:endParaRPr lang="en-US" sz="3200" dirty="0">
              <a:effectLst>
                <a:outerShdw blurRad="38100" dist="38100" dir="2700000" algn="tl">
                  <a:srgbClr val="DDDDDD"/>
                </a:outerShdw>
              </a:effectLst>
              <a:latin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0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All thread management is done by the user application/user (in user-mode)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3300"/>
                </a:solidFill>
              </a:rPr>
              <a:t>The kernel is not aware of the existence of threads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Thread switching does not require kernel mode privileges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3300"/>
                </a:solidFill>
              </a:rPr>
              <a:t>Scheduling is application specific</a:t>
            </a:r>
          </a:p>
          <a:p>
            <a:pPr>
              <a:lnSpc>
                <a:spcPct val="90000"/>
              </a:lnSpc>
            </a:pPr>
            <a:r>
              <a:rPr lang="en-US" sz="2800" u="sng" dirty="0"/>
              <a:t>Major Problems: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System calls (including I/O) by threads </a:t>
            </a:r>
            <a:r>
              <a:rPr lang="en-US" sz="2400" u="sng" dirty="0"/>
              <a:t>block the process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single thread can monopolize the time-slice thus starving the other threads within the task 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85916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3" name="Picture 4" descr="2-13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871" y="2191498"/>
            <a:ext cx="5153025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Implementing Threads in User Space</a:t>
            </a:r>
            <a:endParaRPr lang="en-US" sz="3200" dirty="0">
              <a:ea typeface="+mj-ea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charset="0"/>
              <a:buNone/>
            </a:pPr>
            <a:r>
              <a:rPr lang="en-US" sz="2400" dirty="0">
                <a:latin typeface="Arial Narrow" charset="0"/>
              </a:rPr>
              <a:t>A user-level threads package</a:t>
            </a:r>
          </a:p>
        </p:txBody>
      </p:sp>
    </p:spTree>
    <p:extLst>
      <p:ext uri="{BB962C8B-B14F-4D97-AF65-F5344CB8AC3E}">
        <p14:creationId xmlns:p14="http://schemas.microsoft.com/office/powerpoint/2010/main" val="176214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Implementing Threads by the Kernel</a:t>
            </a:r>
            <a:endParaRPr lang="en-US" sz="3200" dirty="0">
              <a:ea typeface="+mj-ea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Trebuchet MS" panose="020B0703020202090204" pitchFamily="34" charset="0"/>
              </a:rPr>
              <a:t>A threads package managed by the kernel 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rebuchet MS" panose="020B0703020202090204" pitchFamily="34" charset="0"/>
              </a:rPr>
              <a:t>(very similar to processes)</a:t>
            </a:r>
          </a:p>
        </p:txBody>
      </p:sp>
      <p:pic>
        <p:nvPicPr>
          <p:cNvPr id="33797" name="Picture 4" descr="2-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92" y="2453833"/>
            <a:ext cx="4040516" cy="426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211669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threads of a process appear</a:t>
            </a:r>
            <a:br>
              <a:rPr lang="en-US" dirty="0"/>
            </a:br>
            <a:r>
              <a:rPr lang="en-US" dirty="0"/>
              <a:t>in the process’s PCB</a:t>
            </a:r>
          </a:p>
        </p:txBody>
      </p:sp>
    </p:spTree>
    <p:extLst>
      <p:ext uri="{BB962C8B-B14F-4D97-AF65-F5344CB8AC3E}">
        <p14:creationId xmlns:p14="http://schemas.microsoft.com/office/powerpoint/2010/main" val="165819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 anchor="b"/>
          <a:lstStyle/>
          <a:p>
            <a:pPr>
              <a:defRPr/>
            </a:pPr>
            <a:r>
              <a:rPr lang="en-US" dirty="0">
                <a:ea typeface="+mj-ea"/>
              </a:rPr>
              <a:t>Kernel-level Threads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Kernel maintains context information for the process and the threads</a:t>
            </a:r>
          </a:p>
          <a:p>
            <a:r>
              <a:rPr lang="en-US" sz="2800" dirty="0">
                <a:solidFill>
                  <a:srgbClr val="003300"/>
                </a:solidFill>
              </a:rPr>
              <a:t>Blocking a thread does not have to block the process</a:t>
            </a:r>
          </a:p>
          <a:p>
            <a:r>
              <a:rPr lang="en-US" sz="2800" b="1" dirty="0"/>
              <a:t>Disadvantage</a:t>
            </a:r>
            <a:r>
              <a:rPr lang="en-US" sz="2800" dirty="0"/>
              <a:t>:</a:t>
            </a:r>
            <a:r>
              <a:rPr lang="en-US" sz="2800" i="1" dirty="0"/>
              <a:t> </a:t>
            </a:r>
            <a:r>
              <a:rPr lang="en-US" sz="2800" dirty="0"/>
              <a:t>Switching between threads requires the kernel</a:t>
            </a:r>
          </a:p>
          <a:p>
            <a:r>
              <a:rPr lang="en-US" sz="2800" b="1" dirty="0">
                <a:solidFill>
                  <a:srgbClr val="003300"/>
                </a:solidFill>
              </a:rPr>
              <a:t>Terminology</a:t>
            </a:r>
            <a:r>
              <a:rPr lang="en-US" sz="2800" i="1" dirty="0">
                <a:solidFill>
                  <a:srgbClr val="003300"/>
                </a:solidFill>
              </a:rPr>
              <a:t>:</a:t>
            </a:r>
          </a:p>
          <a:p>
            <a:pPr lvl="1"/>
            <a:r>
              <a:rPr lang="en-US" sz="2400" i="1" u="sng" dirty="0"/>
              <a:t>Kernel-level</a:t>
            </a:r>
            <a:r>
              <a:rPr lang="en-US" sz="2400" i="1" dirty="0"/>
              <a:t> threads</a:t>
            </a:r>
            <a:r>
              <a:rPr lang="en-US" sz="2400" dirty="0"/>
              <a:t> are managed by the kernel but run in </a:t>
            </a:r>
            <a:r>
              <a:rPr lang="en-US" sz="2400" u="sng" dirty="0"/>
              <a:t>user</a:t>
            </a:r>
            <a:r>
              <a:rPr lang="en-US" sz="2400" dirty="0"/>
              <a:t> space</a:t>
            </a:r>
          </a:p>
          <a:p>
            <a:pPr lvl="1"/>
            <a:r>
              <a:rPr lang="en-US" sz="2400" i="1" u="sng" dirty="0"/>
              <a:t>Kernel</a:t>
            </a:r>
            <a:r>
              <a:rPr lang="en-US" sz="2400" dirty="0"/>
              <a:t> threads are managed by the kernel and run in </a:t>
            </a:r>
            <a:r>
              <a:rPr lang="en-US" sz="2400" u="sng" dirty="0"/>
              <a:t>kernel</a:t>
            </a:r>
            <a:r>
              <a:rPr lang="en-US" sz="2400" dirty="0"/>
              <a:t> space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170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Threads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30-100 times faster to </a:t>
            </a:r>
            <a:r>
              <a:rPr lang="en-US" sz="2800" b="1" dirty="0"/>
              <a:t>create</a:t>
            </a:r>
            <a:r>
              <a:rPr lang="en-US" sz="2800" dirty="0"/>
              <a:t> a new thread than a process</a:t>
            </a:r>
          </a:p>
          <a:p>
            <a:r>
              <a:rPr lang="en-US" sz="2800" dirty="0"/>
              <a:t>Less time to </a:t>
            </a:r>
            <a:r>
              <a:rPr lang="en-US" sz="2800" b="1" dirty="0"/>
              <a:t>terminate</a:t>
            </a:r>
            <a:r>
              <a:rPr lang="en-US" sz="2800" dirty="0"/>
              <a:t> a thread than a process</a:t>
            </a:r>
          </a:p>
          <a:p>
            <a:r>
              <a:rPr lang="en-US" sz="2800" dirty="0"/>
              <a:t>~5 times faster to </a:t>
            </a:r>
            <a:r>
              <a:rPr lang="en-US" sz="2800" b="1" dirty="0"/>
              <a:t>switch</a:t>
            </a:r>
            <a:r>
              <a:rPr lang="en-US" sz="2800" dirty="0"/>
              <a:t> between two threads within the same process</a:t>
            </a:r>
          </a:p>
          <a:p>
            <a:r>
              <a:rPr lang="en-US" sz="2800" dirty="0"/>
              <a:t>Threads within the same process share memory and files </a:t>
            </a:r>
            <a:r>
              <a:rPr lang="en-US" sz="2800" dirty="0">
                <a:sym typeface="Wingdings" charset="0"/>
              </a:rPr>
              <a:t></a:t>
            </a:r>
            <a:r>
              <a:rPr lang="en-US" sz="2800" dirty="0"/>
              <a:t> they can </a:t>
            </a:r>
            <a:r>
              <a:rPr lang="en-US" sz="2800" b="1" dirty="0"/>
              <a:t>communicate</a:t>
            </a:r>
            <a:r>
              <a:rPr lang="en-US" sz="2800" dirty="0"/>
              <a:t> without invoking the kernel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3939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Threads vs. Processors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3300"/>
              </a:solidFill>
              <a:latin typeface="Arial Narrow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0" y="1651000"/>
          <a:ext cx="6096000" cy="1849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03" y="1495276"/>
            <a:ext cx="8914497" cy="522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75101" y="1503025"/>
            <a:ext cx="27692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Kernel-level threads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0805" y="1503025"/>
            <a:ext cx="27692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User-level threads</a:t>
            </a:r>
          </a:p>
        </p:txBody>
      </p:sp>
    </p:spTree>
    <p:extLst>
      <p:ext uri="{BB962C8B-B14F-4D97-AF65-F5344CB8AC3E}">
        <p14:creationId xmlns:p14="http://schemas.microsoft.com/office/powerpoint/2010/main" val="1188532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17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803" y="1685117"/>
            <a:ext cx="827662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the CPU aware of the existence of:</a:t>
            </a:r>
          </a:p>
          <a:p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User-level threads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kernel-level threads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Both user- and kernel-level threads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Neither user- nor kernel-level threads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3758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2-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35" b="-3035"/>
          <a:stretch>
            <a:fillRect/>
          </a:stretch>
        </p:blipFill>
        <p:spPr bwMode="auto">
          <a:xfrm>
            <a:off x="2936034" y="2074419"/>
            <a:ext cx="2130092" cy="368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User- and Kernel Level-Threads </a:t>
            </a:r>
            <a:endParaRPr lang="en-US" sz="3200" dirty="0">
              <a:ea typeface="+mj-ea"/>
            </a:endParaRPr>
          </a:p>
        </p:txBody>
      </p:sp>
      <p:pic>
        <p:nvPicPr>
          <p:cNvPr id="7" name="Picture 4" descr="2-13a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71" b="-15871"/>
          <a:stretch>
            <a:fillRect/>
          </a:stretch>
        </p:blipFill>
        <p:spPr bwMode="auto">
          <a:xfrm>
            <a:off x="0" y="1600200"/>
            <a:ext cx="271144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34551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0412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26273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1556" y="1366763"/>
            <a:ext cx="798286" cy="3749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41807" y="1785261"/>
            <a:ext cx="3331031" cy="17543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Applications</a:t>
            </a:r>
          </a:p>
        </p:txBody>
      </p:sp>
      <p:pic>
        <p:nvPicPr>
          <p:cNvPr id="14" name="Picture 13" descr="Application-softwar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025" y="1832435"/>
            <a:ext cx="2255761" cy="135345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728504" y="3906759"/>
            <a:ext cx="3350381" cy="931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601504" y="3701142"/>
            <a:ext cx="3652762" cy="241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601504" y="5014685"/>
            <a:ext cx="3652762" cy="2419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51227" y="1317892"/>
            <a:ext cx="3492773" cy="2911228"/>
          </a:xfrm>
          <a:prstGeom prst="rect">
            <a:avLst/>
          </a:prstGeom>
          <a:solidFill>
            <a:schemeClr val="accent2"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5694040" y="3956278"/>
            <a:ext cx="3472406" cy="708322"/>
          </a:xfrm>
          <a:custGeom>
            <a:avLst/>
            <a:gdLst>
              <a:gd name="connsiteX0" fmla="*/ 0 w 9142020"/>
              <a:gd name="connsiteY0" fmla="*/ 85561 h 708322"/>
              <a:gd name="connsiteX1" fmla="*/ 622830 w 9142020"/>
              <a:gd name="connsiteY1" fmla="*/ 708322 h 708322"/>
              <a:gd name="connsiteX2" fmla="*/ 1538756 w 9142020"/>
              <a:gd name="connsiteY2" fmla="*/ 85561 h 708322"/>
              <a:gd name="connsiteX3" fmla="*/ 2637868 w 9142020"/>
              <a:gd name="connsiteY3" fmla="*/ 671689 h 708322"/>
              <a:gd name="connsiteX4" fmla="*/ 3639281 w 9142020"/>
              <a:gd name="connsiteY4" fmla="*/ 85561 h 708322"/>
              <a:gd name="connsiteX5" fmla="*/ 4628482 w 9142020"/>
              <a:gd name="connsiteY5" fmla="*/ 635056 h 708322"/>
              <a:gd name="connsiteX6" fmla="*/ 5617683 w 9142020"/>
              <a:gd name="connsiteY6" fmla="*/ 84 h 708322"/>
              <a:gd name="connsiteX7" fmla="*/ 6655733 w 9142020"/>
              <a:gd name="connsiteY7" fmla="*/ 586212 h 708322"/>
              <a:gd name="connsiteX8" fmla="*/ 7596084 w 9142020"/>
              <a:gd name="connsiteY8" fmla="*/ 73350 h 708322"/>
              <a:gd name="connsiteX9" fmla="*/ 8634134 w 9142020"/>
              <a:gd name="connsiteY9" fmla="*/ 696111 h 708322"/>
              <a:gd name="connsiteX10" fmla="*/ 9098203 w 9142020"/>
              <a:gd name="connsiteY10" fmla="*/ 61139 h 708322"/>
              <a:gd name="connsiteX11" fmla="*/ 9122628 w 9142020"/>
              <a:gd name="connsiteY11" fmla="*/ 158827 h 70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2020" h="708322">
                <a:moveTo>
                  <a:pt x="0" y="85561"/>
                </a:moveTo>
                <a:cubicBezTo>
                  <a:pt x="183185" y="396941"/>
                  <a:pt x="366371" y="708322"/>
                  <a:pt x="622830" y="708322"/>
                </a:cubicBezTo>
                <a:cubicBezTo>
                  <a:pt x="879289" y="708322"/>
                  <a:pt x="1202916" y="91666"/>
                  <a:pt x="1538756" y="85561"/>
                </a:cubicBezTo>
                <a:cubicBezTo>
                  <a:pt x="1874596" y="79456"/>
                  <a:pt x="2287781" y="671689"/>
                  <a:pt x="2637868" y="671689"/>
                </a:cubicBezTo>
                <a:cubicBezTo>
                  <a:pt x="2987955" y="671689"/>
                  <a:pt x="3307512" y="91666"/>
                  <a:pt x="3639281" y="85561"/>
                </a:cubicBezTo>
                <a:cubicBezTo>
                  <a:pt x="3971050" y="79456"/>
                  <a:pt x="4298748" y="649302"/>
                  <a:pt x="4628482" y="635056"/>
                </a:cubicBezTo>
                <a:cubicBezTo>
                  <a:pt x="4958216" y="620810"/>
                  <a:pt x="5279808" y="8225"/>
                  <a:pt x="5617683" y="84"/>
                </a:cubicBezTo>
                <a:cubicBezTo>
                  <a:pt x="5955558" y="-8057"/>
                  <a:pt x="6326000" y="574001"/>
                  <a:pt x="6655733" y="586212"/>
                </a:cubicBezTo>
                <a:cubicBezTo>
                  <a:pt x="6985466" y="598423"/>
                  <a:pt x="7266351" y="55034"/>
                  <a:pt x="7596084" y="73350"/>
                </a:cubicBezTo>
                <a:cubicBezTo>
                  <a:pt x="7925817" y="91666"/>
                  <a:pt x="8383781" y="698146"/>
                  <a:pt x="8634134" y="696111"/>
                </a:cubicBezTo>
                <a:cubicBezTo>
                  <a:pt x="8884487" y="694076"/>
                  <a:pt x="9016787" y="150686"/>
                  <a:pt x="9098203" y="61139"/>
                </a:cubicBezTo>
                <a:cubicBezTo>
                  <a:pt x="9179619" y="-28408"/>
                  <a:pt x="9122628" y="158827"/>
                  <a:pt x="9122628" y="158827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A1D694D-8C4C-4F6B-986F-3B4CC905C6EC}" type="slidenum">
              <a:rPr lang="en-US" smtClean="0"/>
              <a:pPr/>
              <a:t>18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28" name="מציין מיקום של מספר שקופית 2"/>
          <p:cNvSpPr txBox="1">
            <a:spLocks/>
          </p:cNvSpPr>
          <p:nvPr/>
        </p:nvSpPr>
        <p:spPr bwMode="auto">
          <a:xfrm>
            <a:off x="5174274" y="6295873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1200" dirty="0">
              <a:solidFill>
                <a:srgbClr val="045C75"/>
              </a:solidFill>
            </a:endParaRPr>
          </a:p>
        </p:txBody>
      </p:sp>
      <p:sp>
        <p:nvSpPr>
          <p:cNvPr id="29" name="Slide Number Placeholder 4"/>
          <p:cNvSpPr txBox="1">
            <a:spLocks/>
          </p:cNvSpPr>
          <p:nvPr/>
        </p:nvSpPr>
        <p:spPr>
          <a:xfrm>
            <a:off x="5174274" y="628377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090" y="5207639"/>
            <a:ext cx="3340073" cy="165036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5651227" y="4322693"/>
            <a:ext cx="3492772" cy="2535307"/>
          </a:xfrm>
          <a:prstGeom prst="rect">
            <a:avLst/>
          </a:prstGeom>
          <a:solidFill>
            <a:srgbClr val="FF6600">
              <a:alpha val="2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561" y="166946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USER-LEVEL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2179" y="1669464"/>
            <a:ext cx="1891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KERNEL-LEVEL</a:t>
            </a:r>
          </a:p>
        </p:txBody>
      </p:sp>
    </p:spTree>
    <p:extLst>
      <p:ext uri="{BB962C8B-B14F-4D97-AF65-F5344CB8AC3E}">
        <p14:creationId xmlns:p14="http://schemas.microsoft.com/office/powerpoint/2010/main" val="205435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24" grpId="0" animBg="1"/>
      <p:bldP spid="25" grpId="0" animBg="1"/>
      <p:bldP spid="26" grpId="0"/>
      <p:bldP spid="28" grpId="0"/>
      <p:bldP spid="29" grpId="0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Parallelism in Hardware: Multi-processors and multi-core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Up until now, we showed a single CPU capable of performing a single instruction at a time</a:t>
            </a:r>
          </a:p>
          <a:p>
            <a:pPr lvl="1"/>
            <a:r>
              <a:rPr lang="en-US" sz="2400" dirty="0"/>
              <a:t>In modern CPU sometimes there is some parallelism in HW </a:t>
            </a:r>
          </a:p>
          <a:p>
            <a:r>
              <a:rPr lang="en-US" sz="2800" dirty="0"/>
              <a:t>One can put more than one CPU on the same motherboard to achieve real parallelism</a:t>
            </a:r>
          </a:p>
          <a:p>
            <a:pPr lvl="1"/>
            <a:r>
              <a:rPr lang="en-US" sz="2400" dirty="0"/>
              <a:t>But a lot of over-head</a:t>
            </a:r>
          </a:p>
          <a:p>
            <a:pPr lvl="1"/>
            <a:r>
              <a:rPr lang="en-US" sz="2400" dirty="0"/>
              <a:t>Exists mostly in servers nowadays</a:t>
            </a:r>
          </a:p>
          <a:p>
            <a:r>
              <a:rPr lang="en-US" sz="2800" dirty="0"/>
              <a:t>Lighter version (and the most popular): multi-core CPU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19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8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 Narrow" charset="0"/>
              </a:rPr>
              <a:t> </a:t>
            </a:r>
            <a:r>
              <a:rPr lang="en-US" dirty="0"/>
              <a:t>Termination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exit (voluntary)</a:t>
            </a:r>
          </a:p>
          <a:p>
            <a:r>
              <a:rPr lang="en-US" dirty="0"/>
              <a:t>Error exit (voluntary)</a:t>
            </a:r>
          </a:p>
          <a:p>
            <a:pPr lvl="1"/>
            <a:r>
              <a:rPr lang="en-US" dirty="0"/>
              <a:t>The process discover a fatal error :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cc </a:t>
            </a:r>
            <a:r>
              <a:rPr lang="en-US" b="1" dirty="0" err="1"/>
              <a:t>foo.c</a:t>
            </a:r>
            <a:r>
              <a:rPr lang="en-US" b="1" dirty="0"/>
              <a:t> </a:t>
            </a:r>
            <a:r>
              <a:rPr lang="en-US" dirty="0"/>
              <a:t>when </a:t>
            </a:r>
            <a:r>
              <a:rPr lang="en-US" b="1" dirty="0"/>
              <a:t>no file </a:t>
            </a:r>
            <a:r>
              <a:rPr lang="en-US" b="1" dirty="0" err="1"/>
              <a:t>foo.c</a:t>
            </a:r>
            <a:endParaRPr lang="en-US" b="1" dirty="0"/>
          </a:p>
          <a:p>
            <a:r>
              <a:rPr lang="en-US" dirty="0"/>
              <a:t>Fatal error (involuntary)</a:t>
            </a:r>
          </a:p>
          <a:p>
            <a:pPr lvl="1"/>
            <a:r>
              <a:rPr lang="en-US" dirty="0"/>
              <a:t>Dividing by zero</a:t>
            </a:r>
          </a:p>
          <a:p>
            <a:r>
              <a:rPr lang="en-US" dirty="0"/>
              <a:t>Killed by another process (involuntary)</a:t>
            </a:r>
          </a:p>
          <a:p>
            <a:pPr lvl="1"/>
            <a:r>
              <a:rPr lang="en-US" dirty="0"/>
              <a:t>Using signals, as you have seen in the tutorial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5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Multiprocessors / Multicores</a:t>
            </a:r>
          </a:p>
        </p:txBody>
      </p:sp>
      <p:pic>
        <p:nvPicPr>
          <p:cNvPr id="6" name="Content Placeholder 5" descr="conroe1_f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445" r="-23445"/>
          <a:stretch>
            <a:fillRect/>
          </a:stretch>
        </p:blipFill>
        <p:spPr>
          <a:xfrm>
            <a:off x="4627450" y="3951680"/>
            <a:ext cx="5398874" cy="28889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20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8" name="Picture 7" descr="z10pe_z9pe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84"/>
          <a:stretch/>
        </p:blipFill>
        <p:spPr>
          <a:xfrm>
            <a:off x="0" y="1502169"/>
            <a:ext cx="461005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Multi-core processors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530902" y="1360488"/>
            <a:ext cx="4738687" cy="4437062"/>
            <a:chOff x="2132013" y="1233488"/>
            <a:chExt cx="4738687" cy="4437062"/>
          </a:xfrm>
        </p:grpSpPr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3067050" y="4575175"/>
              <a:ext cx="1908175" cy="611188"/>
            </a:xfrm>
            <a:prstGeom prst="rect">
              <a:avLst/>
            </a:prstGeom>
            <a:solidFill>
              <a:srgbClr val="FFCC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54000" rIns="54000" anchor="ctr"/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Memory</a:t>
              </a: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3103563" y="4008438"/>
              <a:ext cx="0" cy="279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54000" rIns="54000" anchor="ctr"/>
            <a:lstStyle/>
            <a:p>
              <a:endParaRPr lang="en-US"/>
            </a:p>
          </p:txBody>
        </p:sp>
        <p:sp>
          <p:nvSpPr>
            <p:cNvPr id="36" name="Rectangle 42"/>
            <p:cNvSpPr>
              <a:spLocks noChangeArrowheads="1"/>
            </p:cNvSpPr>
            <p:nvPr/>
          </p:nvSpPr>
          <p:spPr bwMode="auto">
            <a:xfrm>
              <a:off x="2241550" y="1768475"/>
              <a:ext cx="792163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Core</a:t>
              </a:r>
              <a:endParaRPr lang="de-DE"/>
            </a:p>
          </p:txBody>
        </p:sp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>
              <a:off x="3175000" y="1768475"/>
              <a:ext cx="792163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Core</a:t>
              </a:r>
              <a:endParaRPr lang="de-DE"/>
            </a:p>
          </p:txBody>
        </p:sp>
        <p:sp>
          <p:nvSpPr>
            <p:cNvPr id="38" name="Rectangle 44"/>
            <p:cNvSpPr>
              <a:spLocks noChangeArrowheads="1"/>
            </p:cNvSpPr>
            <p:nvPr/>
          </p:nvSpPr>
          <p:spPr bwMode="auto">
            <a:xfrm>
              <a:off x="2241550" y="2416175"/>
              <a:ext cx="792163" cy="5032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solidFill>
                    <a:srgbClr val="FF0000"/>
                  </a:solidFill>
                </a:rPr>
                <a:t>L1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3175000" y="2416175"/>
              <a:ext cx="792163" cy="5032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solidFill>
                    <a:srgbClr val="FF0000"/>
                  </a:solidFill>
                </a:rPr>
                <a:t>L1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46"/>
            <p:cNvSpPr>
              <a:spLocks noChangeArrowheads="1"/>
            </p:cNvSpPr>
            <p:nvPr/>
          </p:nvSpPr>
          <p:spPr bwMode="auto">
            <a:xfrm>
              <a:off x="2241550" y="3495675"/>
              <a:ext cx="1725613" cy="503238"/>
            </a:xfrm>
            <a:prstGeom prst="rect">
              <a:avLst/>
            </a:prstGeom>
            <a:solidFill>
              <a:srgbClr val="F0E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solidFill>
                    <a:srgbClr val="FF0000"/>
                  </a:solidFill>
                </a:rPr>
                <a:t>L2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2671763" y="2271713"/>
              <a:ext cx="0" cy="144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3535363" y="2271713"/>
              <a:ext cx="0" cy="144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>
              <a:off x="3103563" y="3351213"/>
              <a:ext cx="0" cy="144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50"/>
            <p:cNvSpPr>
              <a:spLocks noChangeArrowheads="1"/>
            </p:cNvSpPr>
            <p:nvPr/>
          </p:nvSpPr>
          <p:spPr bwMode="auto">
            <a:xfrm>
              <a:off x="2239963" y="3063875"/>
              <a:ext cx="1727200" cy="287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dirty="0"/>
                <a:t>Switch</a:t>
              </a:r>
              <a:endParaRPr lang="de-DE" dirty="0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>
              <a:off x="2671763" y="2919413"/>
              <a:ext cx="0" cy="144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3535363" y="2919413"/>
              <a:ext cx="0" cy="144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59"/>
            <p:cNvSpPr>
              <a:spLocks noChangeArrowheads="1"/>
            </p:cNvSpPr>
            <p:nvPr/>
          </p:nvSpPr>
          <p:spPr bwMode="auto">
            <a:xfrm>
              <a:off x="2166938" y="1695450"/>
              <a:ext cx="1873250" cy="23764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he-IL"/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5119688" y="4008438"/>
              <a:ext cx="0" cy="3127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54000" rIns="54000" anchor="ctr"/>
            <a:lstStyle/>
            <a:p>
              <a:endParaRPr lang="en-US"/>
            </a:p>
          </p:txBody>
        </p:sp>
        <p:sp>
          <p:nvSpPr>
            <p:cNvPr id="49" name="Rectangle 61"/>
            <p:cNvSpPr>
              <a:spLocks noChangeArrowheads="1"/>
            </p:cNvSpPr>
            <p:nvPr/>
          </p:nvSpPr>
          <p:spPr bwMode="auto">
            <a:xfrm>
              <a:off x="4257675" y="1768475"/>
              <a:ext cx="792163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Core</a:t>
              </a:r>
              <a:endParaRPr lang="de-DE"/>
            </a:p>
          </p:txBody>
        </p:sp>
        <p:sp>
          <p:nvSpPr>
            <p:cNvPr id="50" name="Rectangle 62"/>
            <p:cNvSpPr>
              <a:spLocks noChangeArrowheads="1"/>
            </p:cNvSpPr>
            <p:nvPr/>
          </p:nvSpPr>
          <p:spPr bwMode="auto">
            <a:xfrm>
              <a:off x="5191125" y="1768475"/>
              <a:ext cx="792163" cy="503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Core</a:t>
              </a:r>
              <a:endParaRPr lang="de-DE"/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4257675" y="2416175"/>
              <a:ext cx="792163" cy="5032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solidFill>
                    <a:srgbClr val="FF0000"/>
                  </a:solidFill>
                </a:rPr>
                <a:t>L1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2" name="Rectangle 64"/>
            <p:cNvSpPr>
              <a:spLocks noChangeArrowheads="1"/>
            </p:cNvSpPr>
            <p:nvPr/>
          </p:nvSpPr>
          <p:spPr bwMode="auto">
            <a:xfrm>
              <a:off x="5191125" y="2416175"/>
              <a:ext cx="792163" cy="5032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solidFill>
                    <a:srgbClr val="FF0000"/>
                  </a:solidFill>
                </a:rPr>
                <a:t>L1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3" name="Rectangle 65"/>
            <p:cNvSpPr>
              <a:spLocks noChangeArrowheads="1"/>
            </p:cNvSpPr>
            <p:nvPr/>
          </p:nvSpPr>
          <p:spPr bwMode="auto">
            <a:xfrm>
              <a:off x="4257675" y="3495675"/>
              <a:ext cx="1725613" cy="503238"/>
            </a:xfrm>
            <a:prstGeom prst="rect">
              <a:avLst/>
            </a:prstGeom>
            <a:solidFill>
              <a:srgbClr val="F0E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dirty="0">
                  <a:solidFill>
                    <a:srgbClr val="FF0000"/>
                  </a:solidFill>
                </a:rPr>
                <a:t>L2</a:t>
              </a:r>
              <a:endParaRPr lang="de-DE" dirty="0">
                <a:solidFill>
                  <a:srgbClr val="FF0000"/>
                </a:solidFill>
              </a:endParaRPr>
            </a:p>
          </p:txBody>
        </p:sp>
        <p:sp>
          <p:nvSpPr>
            <p:cNvPr id="54" name="Line 66"/>
            <p:cNvSpPr>
              <a:spLocks noChangeShapeType="1"/>
            </p:cNvSpPr>
            <p:nvPr/>
          </p:nvSpPr>
          <p:spPr bwMode="auto">
            <a:xfrm>
              <a:off x="4687888" y="2271713"/>
              <a:ext cx="0" cy="144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>
              <a:off x="5551488" y="2271713"/>
              <a:ext cx="0" cy="144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8"/>
            <p:cNvSpPr>
              <a:spLocks noChangeShapeType="1"/>
            </p:cNvSpPr>
            <p:nvPr/>
          </p:nvSpPr>
          <p:spPr bwMode="auto">
            <a:xfrm>
              <a:off x="5119688" y="3351213"/>
              <a:ext cx="0" cy="144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69"/>
            <p:cNvSpPr>
              <a:spLocks noChangeArrowheads="1"/>
            </p:cNvSpPr>
            <p:nvPr/>
          </p:nvSpPr>
          <p:spPr bwMode="auto">
            <a:xfrm>
              <a:off x="4256088" y="3063875"/>
              <a:ext cx="1727200" cy="287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/>
                <a:t>Switch</a:t>
              </a:r>
              <a:endParaRPr lang="de-DE"/>
            </a:p>
          </p:txBody>
        </p:sp>
        <p:sp>
          <p:nvSpPr>
            <p:cNvPr id="58" name="Line 70"/>
            <p:cNvSpPr>
              <a:spLocks noChangeShapeType="1"/>
            </p:cNvSpPr>
            <p:nvPr/>
          </p:nvSpPr>
          <p:spPr bwMode="auto">
            <a:xfrm>
              <a:off x="4687888" y="2919413"/>
              <a:ext cx="0" cy="144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71"/>
            <p:cNvSpPr>
              <a:spLocks noChangeShapeType="1"/>
            </p:cNvSpPr>
            <p:nvPr/>
          </p:nvSpPr>
          <p:spPr bwMode="auto">
            <a:xfrm>
              <a:off x="5551488" y="2919413"/>
              <a:ext cx="0" cy="1444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72"/>
            <p:cNvSpPr>
              <a:spLocks noChangeArrowheads="1"/>
            </p:cNvSpPr>
            <p:nvPr/>
          </p:nvSpPr>
          <p:spPr bwMode="auto">
            <a:xfrm>
              <a:off x="4183063" y="1695450"/>
              <a:ext cx="1873250" cy="23764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he-IL"/>
            </a:p>
          </p:txBody>
        </p:sp>
        <p:sp>
          <p:nvSpPr>
            <p:cNvPr id="61" name="Line 74"/>
            <p:cNvSpPr>
              <a:spLocks noChangeShapeType="1"/>
            </p:cNvSpPr>
            <p:nvPr/>
          </p:nvSpPr>
          <p:spPr bwMode="auto">
            <a:xfrm>
              <a:off x="4040188" y="4287838"/>
              <a:ext cx="0" cy="3127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54000" rIns="54000" anchor="ctr"/>
            <a:lstStyle/>
            <a:p>
              <a:endParaRPr lang="en-US"/>
            </a:p>
          </p:txBody>
        </p:sp>
        <p:sp>
          <p:nvSpPr>
            <p:cNvPr id="62" name="Line 75"/>
            <p:cNvSpPr>
              <a:spLocks noChangeShapeType="1"/>
            </p:cNvSpPr>
            <p:nvPr/>
          </p:nvSpPr>
          <p:spPr bwMode="auto">
            <a:xfrm>
              <a:off x="3103563" y="4287838"/>
              <a:ext cx="20161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54000" rIns="54000" anchor="ctr"/>
            <a:lstStyle/>
            <a:p>
              <a:endParaRPr lang="en-US"/>
            </a:p>
          </p:txBody>
        </p:sp>
        <p:sp>
          <p:nvSpPr>
            <p:cNvPr id="63" name="Text Box 59"/>
            <p:cNvSpPr txBox="1">
              <a:spLocks noChangeArrowheads="1"/>
            </p:cNvSpPr>
            <p:nvPr/>
          </p:nvSpPr>
          <p:spPr bwMode="auto">
            <a:xfrm>
              <a:off x="2132013" y="5332413"/>
              <a:ext cx="4738687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/>
                <a:t>Two processors with two cores and shared memory</a:t>
              </a: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2262188" y="1233488"/>
              <a:ext cx="4503737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Processor 1         Processor 2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3445" y="1622778"/>
            <a:ext cx="41063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Trebuchet MS"/>
                <a:cs typeface="Trebuchet MS"/>
              </a:rPr>
              <a:t>The OS must be aware on the number of processors and cores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rebuchet MS"/>
              <a:cs typeface="Trebuchet MS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rebuchet MS"/>
                <a:cs typeface="Trebuchet MS"/>
              </a:rPr>
              <a:t>Each core executes a different, independent instruction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rebuchet MS"/>
              <a:cs typeface="Trebuchet MS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rebuchet MS"/>
                <a:cs typeface="Trebuchet MS"/>
              </a:rPr>
              <a:t>Logically, cores and processors differ in the level of memory they share and the cost of communication between them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rebuchet MS"/>
              <a:cs typeface="Trebuchet MS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rebuchet MS"/>
                <a:cs typeface="Trebuchet MS"/>
              </a:rPr>
              <a:t>Physically, there are more differences</a:t>
            </a:r>
          </a:p>
        </p:txBody>
      </p:sp>
    </p:spTree>
    <p:extLst>
      <p:ext uri="{BB962C8B-B14F-4D97-AF65-F5344CB8AC3E}">
        <p14:creationId xmlns:p14="http://schemas.microsoft.com/office/powerpoint/2010/main" val="26773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“Hardware-Level” Threads: </a:t>
            </a:r>
            <a:br>
              <a:rPr lang="en-US" dirty="0"/>
            </a:br>
            <a:r>
              <a:rPr lang="en-US" dirty="0"/>
              <a:t>Hyper-Threading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26774"/>
            <a:ext cx="8458200" cy="4525963"/>
          </a:xfrm>
        </p:spPr>
        <p:txBody>
          <a:bodyPr/>
          <a:lstStyle/>
          <a:p>
            <a:r>
              <a:rPr lang="en-US" sz="2800" dirty="0"/>
              <a:t>Intel’s technology since Pentium 4 (2002)</a:t>
            </a:r>
          </a:p>
          <a:p>
            <a:pPr lvl="1"/>
            <a:r>
              <a:rPr lang="en-US" sz="2400" dirty="0"/>
              <a:t>Single-core, single-processor</a:t>
            </a:r>
          </a:p>
          <a:p>
            <a:r>
              <a:rPr lang="en-US" sz="2800" dirty="0">
                <a:solidFill>
                  <a:srgbClr val="FF6600"/>
                </a:solidFill>
              </a:rPr>
              <a:t>Appears to the OS as if there are several CPUs, although there is one</a:t>
            </a:r>
          </a:p>
          <a:p>
            <a:r>
              <a:rPr lang="en-US" sz="2800" dirty="0"/>
              <a:t>Management, switching between the hyper-threads is done by the CPU in hardware</a:t>
            </a:r>
            <a:r>
              <a:rPr lang="en-US" sz="2800" i="1" dirty="0"/>
              <a:t> </a:t>
            </a:r>
          </a:p>
          <a:p>
            <a:pPr lvl="1"/>
            <a:r>
              <a:rPr lang="en-US" sz="2400" dirty="0"/>
              <a:t>More efficient than kernel-level threads (and user-level threads)</a:t>
            </a:r>
          </a:p>
          <a:p>
            <a:r>
              <a:rPr lang="en-US" sz="2800" dirty="0"/>
              <a:t>Today, usually hyper-threading provide 2 hyper-thread for each core</a:t>
            </a:r>
          </a:p>
          <a:p>
            <a:pPr lvl="1"/>
            <a:r>
              <a:rPr lang="en-US" sz="2400" dirty="0"/>
              <a:t>4-core machine with hyper-threading appears to the OS as 8-core machine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8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23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720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Motivation: Two processes (or threads) want to print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Both processors write their job to the </a:t>
            </a:r>
            <a:r>
              <a:rPr lang="en-US" sz="2400" i="1" dirty="0"/>
              <a:t>spooler –</a:t>
            </a:r>
            <a:r>
              <a:rPr lang="en-US" sz="2400" dirty="0"/>
              <a:t> the (</a:t>
            </a:r>
            <a:r>
              <a:rPr lang="en-US" sz="2400" b="1" dirty="0">
                <a:solidFill>
                  <a:srgbClr val="FF0000"/>
                </a:solidFill>
              </a:rPr>
              <a:t>shared</a:t>
            </a:r>
            <a:r>
              <a:rPr lang="en-US" sz="2400" dirty="0"/>
              <a:t>) queue from which the printer extracts job to print.</a:t>
            </a:r>
          </a:p>
          <a:p>
            <a:pPr lvl="1">
              <a:defRPr/>
            </a:pPr>
            <a:r>
              <a:rPr lang="en-US" sz="2000" dirty="0"/>
              <a:t>NULL: No job to print </a:t>
            </a:r>
          </a:p>
          <a:p>
            <a:pPr lvl="1">
              <a:defRPr/>
            </a:pPr>
            <a:r>
              <a:rPr lang="en-US" sz="2000" dirty="0"/>
              <a:t>OUT: Next job to print</a:t>
            </a:r>
          </a:p>
          <a:p>
            <a:pPr lvl="1">
              <a:defRPr/>
            </a:pPr>
            <a:r>
              <a:rPr lang="en-US" sz="2000" dirty="0"/>
              <a:t>IN: End of queue, write new job here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u="sng" dirty="0"/>
              <a:t>Code for each process (adding jobs):</a:t>
            </a:r>
            <a:br>
              <a:rPr lang="en-US" sz="2400" u="sng" dirty="0"/>
            </a:br>
            <a:r>
              <a:rPr lang="en-US" sz="2400" dirty="0"/>
              <a:t>Spooler[IN] = job</a:t>
            </a:r>
            <a:br>
              <a:rPr lang="en-US" sz="2400" dirty="0"/>
            </a:br>
            <a:r>
              <a:rPr lang="en-US" sz="2400" dirty="0"/>
              <a:t>IN++ 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1050" dirty="0"/>
          </a:p>
          <a:p>
            <a:pPr marL="0" indent="0">
              <a:buNone/>
              <a:defRPr/>
            </a:pPr>
            <a:r>
              <a:rPr lang="en-US" sz="2000" dirty="0"/>
              <a:t>IN and Spooler[] are shared among </a:t>
            </a:r>
            <a:br>
              <a:rPr lang="en-US" sz="2000" dirty="0"/>
            </a:br>
            <a:r>
              <a:rPr lang="en-US" sz="2000" dirty="0"/>
              <a:t>all processes</a:t>
            </a:r>
          </a:p>
          <a:p>
            <a:pPr lvl="1"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400" dirty="0"/>
          </a:p>
          <a:p>
            <a:pPr lvl="1">
              <a:buFont typeface="ZapfDingbats" charset="0"/>
              <a:buNone/>
              <a:defRPr/>
            </a:pPr>
            <a:endParaRPr lang="en-US" sz="2000" dirty="0">
              <a:latin typeface="Arial Narrow" charset="0"/>
            </a:endParaRPr>
          </a:p>
          <a:p>
            <a:pPr lvl="1">
              <a:buFont typeface="ZapfDingbats" charset="0"/>
              <a:buNone/>
              <a:defRPr/>
            </a:pPr>
            <a:r>
              <a:rPr lang="en-US" sz="2000" dirty="0">
                <a:latin typeface="Arial Narrow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8636" y="32354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00372" name="Group 100371"/>
          <p:cNvGrpSpPr/>
          <p:nvPr/>
        </p:nvGrpSpPr>
        <p:grpSpPr>
          <a:xfrm>
            <a:off x="6049791" y="3252875"/>
            <a:ext cx="4624924" cy="3605125"/>
            <a:chOff x="6049791" y="3252875"/>
            <a:chExt cx="4624924" cy="3605125"/>
          </a:xfrm>
        </p:grpSpPr>
        <p:sp>
          <p:nvSpPr>
            <p:cNvPr id="19" name="Rectangle 18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7</a:t>
              </a:r>
            </a:p>
          </p:txBody>
        </p:sp>
        <p:cxnSp>
          <p:nvCxnSpPr>
            <p:cNvPr id="24" name="Curved Connector 23"/>
            <p:cNvCxnSpPr>
              <a:stCxn id="19" idx="0"/>
            </p:cNvCxnSpPr>
            <p:nvPr/>
          </p:nvCxnSpPr>
          <p:spPr>
            <a:xfrm rot="5400000" flipH="1" flipV="1">
              <a:off x="6943918" y="3500243"/>
              <a:ext cx="296871" cy="1263325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20" idx="0"/>
            </p:cNvCxnSpPr>
            <p:nvPr/>
          </p:nvCxnSpPr>
          <p:spPr>
            <a:xfrm rot="5400000" flipH="1" flipV="1">
              <a:off x="6624194" y="4724507"/>
              <a:ext cx="1145076" cy="1472082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73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Possible Outcomes 1/2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Process 1:</a:t>
            </a:r>
            <a:r>
              <a:rPr lang="en-US" sz="2000" dirty="0"/>
              <a:t> </a:t>
            </a:r>
            <a:r>
              <a:rPr lang="en-US" sz="2400" dirty="0"/>
              <a:t>Spooler[IN] = JOB1</a:t>
            </a:r>
          </a:p>
          <a:p>
            <a:pPr marL="0" indent="0">
              <a:buNone/>
              <a:defRPr/>
            </a:pPr>
            <a:r>
              <a:rPr lang="en-US" sz="2400" dirty="0"/>
              <a:t>Process 1: IN++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&lt;Context Switch by OS&gt;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Process 2:</a:t>
            </a:r>
            <a:r>
              <a:rPr lang="en-US" sz="2000" dirty="0"/>
              <a:t> </a:t>
            </a:r>
            <a:r>
              <a:rPr lang="en-US" sz="2400" dirty="0"/>
              <a:t>Spooler[IN] = JOB2</a:t>
            </a:r>
          </a:p>
          <a:p>
            <a:pPr marL="0" indent="0">
              <a:buNone/>
              <a:defRPr/>
            </a:pPr>
            <a:r>
              <a:rPr lang="en-US" sz="2400" dirty="0"/>
              <a:t>Process 2: IN++</a:t>
            </a:r>
          </a:p>
          <a:p>
            <a:pPr lvl="1"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400" dirty="0"/>
          </a:p>
          <a:p>
            <a:pPr lvl="1">
              <a:buFont typeface="ZapfDingbats" charset="0"/>
              <a:buNone/>
              <a:defRPr/>
            </a:pPr>
            <a:endParaRPr lang="en-US" sz="2000" dirty="0">
              <a:latin typeface="Arial Narrow" charset="0"/>
            </a:endParaRPr>
          </a:p>
          <a:p>
            <a:pPr lvl="1">
              <a:buFont typeface="ZapfDingbats" charset="0"/>
              <a:buNone/>
              <a:defRPr/>
            </a:pPr>
            <a:r>
              <a:rPr lang="en-US" sz="2000" dirty="0">
                <a:latin typeface="Arial Narrow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8636" y="32354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00372" name="Group 100371"/>
          <p:cNvGrpSpPr/>
          <p:nvPr/>
        </p:nvGrpSpPr>
        <p:grpSpPr>
          <a:xfrm>
            <a:off x="6049791" y="3252875"/>
            <a:ext cx="4624924" cy="3605125"/>
            <a:chOff x="6049791" y="3252875"/>
            <a:chExt cx="4624924" cy="3605125"/>
          </a:xfrm>
        </p:grpSpPr>
        <p:sp>
          <p:nvSpPr>
            <p:cNvPr id="19" name="Rectangle 18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7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302334" y="4684197"/>
            <a:ext cx="1409111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rgbClr val="000000"/>
                </a:solidFill>
              </a:rPr>
              <a:t>JOB1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63019" y="6028931"/>
            <a:ext cx="821800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98166" y="5114918"/>
            <a:ext cx="1409111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rgbClr val="000000"/>
                </a:solidFill>
              </a:rPr>
              <a:t>JOB2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58855" y="6024776"/>
            <a:ext cx="821800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5334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  <p:bldP spid="32" grpId="0" animBg="1"/>
      <p:bldP spid="36" grpId="0" animBg="1"/>
      <p:bldP spid="37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Possible Outcomes 2/2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Process 1:</a:t>
            </a:r>
            <a:r>
              <a:rPr lang="en-US" sz="2000" dirty="0"/>
              <a:t> </a:t>
            </a:r>
            <a:r>
              <a:rPr lang="en-US" sz="2400" dirty="0"/>
              <a:t>Spooler[IN] = JOB1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&lt;Context Switch by OS&gt;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Process 2:</a:t>
            </a:r>
            <a:r>
              <a:rPr lang="en-US" sz="2000" dirty="0"/>
              <a:t> </a:t>
            </a:r>
            <a:r>
              <a:rPr lang="en-US" sz="2400" dirty="0"/>
              <a:t>Spooler[IN] = JOB2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&lt;Context Switch by OS&gt; 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Process 1: IN++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&lt;Context Switch by OS&gt; 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Process 2: IN++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>
                <a:sym typeface="Wingdings"/>
              </a:rPr>
              <a:t> JOB1 is lost; all jobs after JOB2 may </a:t>
            </a:r>
            <a:br>
              <a:rPr lang="en-US" sz="2400" dirty="0">
                <a:sym typeface="Wingdings"/>
              </a:rPr>
            </a:br>
            <a:r>
              <a:rPr lang="en-US" sz="2400" dirty="0">
                <a:sym typeface="Wingdings"/>
              </a:rPr>
              <a:t>not be printed as well, because of the </a:t>
            </a:r>
            <a:br>
              <a:rPr lang="en-US" sz="2400" dirty="0">
                <a:sym typeface="Wingdings"/>
              </a:rPr>
            </a:br>
            <a:r>
              <a:rPr lang="en-US" sz="2400" dirty="0">
                <a:sym typeface="Wingdings"/>
              </a:rPr>
              <a:t>gap</a:t>
            </a:r>
            <a:endParaRPr lang="en-US" sz="2400" dirty="0"/>
          </a:p>
          <a:p>
            <a:pPr lvl="1"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400" dirty="0"/>
          </a:p>
          <a:p>
            <a:pPr lvl="1">
              <a:buFont typeface="ZapfDingbats" charset="0"/>
              <a:buNone/>
              <a:defRPr/>
            </a:pPr>
            <a:endParaRPr lang="en-US" sz="2000" dirty="0">
              <a:latin typeface="Arial Narrow" charset="0"/>
            </a:endParaRPr>
          </a:p>
          <a:p>
            <a:pPr lvl="1">
              <a:buFont typeface="ZapfDingbats" charset="0"/>
              <a:buNone/>
              <a:defRPr/>
            </a:pPr>
            <a:r>
              <a:rPr lang="en-US" sz="2000" dirty="0">
                <a:latin typeface="Arial Narrow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8636" y="32354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00372" name="Group 100371"/>
          <p:cNvGrpSpPr/>
          <p:nvPr/>
        </p:nvGrpSpPr>
        <p:grpSpPr>
          <a:xfrm>
            <a:off x="6049791" y="3252875"/>
            <a:ext cx="4624924" cy="3605125"/>
            <a:chOff x="6049791" y="3252875"/>
            <a:chExt cx="4624924" cy="3605125"/>
          </a:xfrm>
        </p:grpSpPr>
        <p:sp>
          <p:nvSpPr>
            <p:cNvPr id="19" name="Rectangle 18"/>
            <p:cNvSpPr/>
            <p:nvPr/>
          </p:nvSpPr>
          <p:spPr>
            <a:xfrm>
              <a:off x="6049791" y="4280340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9791" y="6033086"/>
              <a:ext cx="821800" cy="43487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06148" y="4731454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66869" y="6488668"/>
              <a:ext cx="45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306502" y="3252875"/>
              <a:ext cx="3368213" cy="3175757"/>
              <a:chOff x="7306502" y="3252875"/>
              <a:chExt cx="3368213" cy="317575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306502" y="335724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06502" y="3796663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B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306502" y="4236081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C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306502" y="4675499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306502" y="5114917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306502" y="555433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306502" y="5993755"/>
                <a:ext cx="1409111" cy="43487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</a:rPr>
                  <a:t>NULL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490049" y="3252875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7045563" y="382275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45563" y="4705748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45563" y="5149709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45563" y="3401896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45563" y="4288267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45563" y="5553950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45563" y="5997911"/>
              <a:ext cx="3057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7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302334" y="4684197"/>
            <a:ext cx="1409111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rgbClr val="000000"/>
                </a:solidFill>
              </a:rPr>
              <a:t>JOB1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063019" y="6028931"/>
            <a:ext cx="821800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98166" y="4680043"/>
            <a:ext cx="1409111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rgbClr val="000000"/>
                </a:solidFill>
              </a:rPr>
              <a:t>JOB2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058855" y="6024776"/>
            <a:ext cx="821800" cy="4348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6</a:t>
            </a:r>
          </a:p>
        </p:txBody>
      </p:sp>
      <p:cxnSp>
        <p:nvCxnSpPr>
          <p:cNvPr id="30" name="Curved Connector 29"/>
          <p:cNvCxnSpPr>
            <a:stCxn id="39" idx="0"/>
          </p:cNvCxnSpPr>
          <p:nvPr/>
        </p:nvCxnSpPr>
        <p:spPr>
          <a:xfrm rot="5400000" flipH="1" flipV="1">
            <a:off x="7111248" y="5151061"/>
            <a:ext cx="232223" cy="15152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  <p:bldP spid="32" grpId="0" animBg="1"/>
      <p:bldP spid="36" grpId="0" animBg="1"/>
      <p:bldP spid="37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Motivation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27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8" name="Content Placeholder 5" descr="Screen Shot 2016-03-05 at 9.45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4" r="-46404"/>
          <a:stretch/>
        </p:blipFill>
        <p:spPr/>
      </p:pic>
      <p:sp>
        <p:nvSpPr>
          <p:cNvPr id="16" name="Oval Callout 15"/>
          <p:cNvSpPr/>
          <p:nvPr/>
        </p:nvSpPr>
        <p:spPr>
          <a:xfrm>
            <a:off x="4264526" y="1323473"/>
            <a:ext cx="914400" cy="612648"/>
          </a:xfrm>
          <a:prstGeom prst="wedgeEllipseCallout">
            <a:avLst>
              <a:gd name="adj1" fmla="val -74927"/>
              <a:gd name="adj2" fmla="val 5159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100-1000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0421" y="2152309"/>
            <a:ext cx="1991894" cy="3302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rgbClr val="000000"/>
                </a:solidFill>
              </a:rPr>
              <a:t>Global variable IN is in address 100</a:t>
            </a:r>
          </a:p>
          <a:p>
            <a:endParaRPr lang="en-US" i="1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IN++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lw</a:t>
            </a:r>
            <a:r>
              <a:rPr lang="en-US" dirty="0">
                <a:solidFill>
                  <a:srgbClr val="000000"/>
                </a:solidFill>
              </a:rPr>
              <a:t> r1, 100</a:t>
            </a:r>
          </a:p>
          <a:p>
            <a:r>
              <a:rPr lang="en-US" dirty="0" err="1">
                <a:solidFill>
                  <a:srgbClr val="000000"/>
                </a:solidFill>
              </a:rPr>
              <a:t>inc</a:t>
            </a:r>
            <a:r>
              <a:rPr lang="en-US" dirty="0">
                <a:solidFill>
                  <a:srgbClr val="000000"/>
                </a:solidFill>
              </a:rPr>
              <a:t> r1</a:t>
            </a:r>
          </a:p>
          <a:p>
            <a:r>
              <a:rPr lang="en-US" dirty="0" err="1">
                <a:solidFill>
                  <a:srgbClr val="000000"/>
                </a:solidFill>
              </a:rPr>
              <a:t>sw</a:t>
            </a:r>
            <a:r>
              <a:rPr lang="en-US" dirty="0">
                <a:solidFill>
                  <a:srgbClr val="000000"/>
                </a:solidFill>
              </a:rPr>
              <a:t> 100, r1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>
            <a:stCxn id="17" idx="1"/>
            <a:endCxn id="17" idx="3"/>
          </p:cNvCxnSpPr>
          <p:nvPr/>
        </p:nvCxnSpPr>
        <p:spPr>
          <a:xfrm>
            <a:off x="160421" y="3803309"/>
            <a:ext cx="19918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7" idx="0"/>
          </p:cNvCxnSpPr>
          <p:nvPr/>
        </p:nvCxnSpPr>
        <p:spPr>
          <a:xfrm rot="5400000" flipH="1" flipV="1">
            <a:off x="1828135" y="1386970"/>
            <a:ext cx="93572" cy="143710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18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Motivation</a:t>
            </a:r>
          </a:p>
        </p:txBody>
      </p:sp>
      <p:pic>
        <p:nvPicPr>
          <p:cNvPr id="8" name="Content Placeholder 5" descr="Screen Shot 2016-03-05 at 9.45.5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04" r="-46404"/>
          <a:stretch/>
        </p:blipFill>
        <p:spPr>
          <a:xfrm>
            <a:off x="-613505" y="1544976"/>
            <a:ext cx="8458200" cy="4525963"/>
          </a:xfrm>
        </p:spPr>
      </p:pic>
      <p:sp>
        <p:nvSpPr>
          <p:cNvPr id="7" name="Rectangle 6"/>
          <p:cNvSpPr/>
          <p:nvPr/>
        </p:nvSpPr>
        <p:spPr>
          <a:xfrm>
            <a:off x="3729894" y="1321723"/>
            <a:ext cx="2072105" cy="5200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Callout 15"/>
          <p:cNvSpPr/>
          <p:nvPr/>
        </p:nvSpPr>
        <p:spPr>
          <a:xfrm>
            <a:off x="3339591" y="1268249"/>
            <a:ext cx="1069474" cy="612648"/>
          </a:xfrm>
          <a:prstGeom prst="wedgeEllipseCallout">
            <a:avLst>
              <a:gd name="adj1" fmla="val -74927"/>
              <a:gd name="adj2" fmla="val 5159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100: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3074" y="1372465"/>
            <a:ext cx="2916183" cy="5632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Thread 1:</a:t>
            </a:r>
            <a:r>
              <a:rPr lang="en-US" sz="1600" dirty="0"/>
              <a:t> </a:t>
            </a:r>
            <a:r>
              <a:rPr lang="en-US" dirty="0" err="1"/>
              <a:t>lw</a:t>
            </a:r>
            <a:r>
              <a:rPr lang="en-US" dirty="0"/>
              <a:t> r1,100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Thread 1: </a:t>
            </a:r>
            <a:r>
              <a:rPr lang="en-US" dirty="0" err="1">
                <a:solidFill>
                  <a:prstClr val="black"/>
                </a:solidFill>
              </a:rPr>
              <a:t>inc</a:t>
            </a:r>
            <a:r>
              <a:rPr lang="en-US" dirty="0">
                <a:solidFill>
                  <a:prstClr val="black"/>
                </a:solidFill>
              </a:rPr>
              <a:t> r1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/>
              <a:t>Thread 1: </a:t>
            </a:r>
            <a:r>
              <a:rPr lang="en-US" dirty="0" err="1"/>
              <a:t>sw</a:t>
            </a:r>
            <a:r>
              <a:rPr lang="en-US" dirty="0"/>
              <a:t> 100,r1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&lt;Context Switch&gt; </a:t>
            </a:r>
            <a:endParaRPr 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Thread 2: </a:t>
            </a:r>
            <a:r>
              <a:rPr lang="en-US" dirty="0" err="1">
                <a:solidFill>
                  <a:prstClr val="black"/>
                </a:solidFill>
              </a:rPr>
              <a:t>lw</a:t>
            </a:r>
            <a:r>
              <a:rPr lang="en-US" dirty="0">
                <a:solidFill>
                  <a:prstClr val="black"/>
                </a:solidFill>
              </a:rPr>
              <a:t> r1, 100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Thread 2: </a:t>
            </a:r>
            <a:r>
              <a:rPr lang="en-US" dirty="0" err="1">
                <a:solidFill>
                  <a:prstClr val="black"/>
                </a:solidFill>
              </a:rPr>
              <a:t>inc</a:t>
            </a:r>
            <a:r>
              <a:rPr lang="en-US" dirty="0">
                <a:solidFill>
                  <a:prstClr val="black"/>
                </a:solidFill>
              </a:rPr>
              <a:t> r1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Thread 2: </a:t>
            </a:r>
            <a:r>
              <a:rPr lang="en-US" dirty="0" err="1">
                <a:solidFill>
                  <a:prstClr val="black"/>
                </a:solidFill>
              </a:rPr>
              <a:t>sw</a:t>
            </a:r>
            <a:r>
              <a:rPr lang="en-US" dirty="0">
                <a:solidFill>
                  <a:prstClr val="black"/>
                </a:solidFill>
              </a:rPr>
              <a:t> 100, r1</a:t>
            </a:r>
          </a:p>
          <a:p>
            <a:pPr marL="285750" indent="-285750">
              <a:buFont typeface="Arial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Thread 1:</a:t>
            </a:r>
            <a:r>
              <a:rPr lang="en-US" sz="1600" dirty="0"/>
              <a:t> </a:t>
            </a:r>
            <a:r>
              <a:rPr lang="en-US" dirty="0" err="1"/>
              <a:t>lw</a:t>
            </a:r>
            <a:r>
              <a:rPr lang="en-US" dirty="0"/>
              <a:t> r1,100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Thread 1: </a:t>
            </a:r>
            <a:r>
              <a:rPr lang="en-US" dirty="0" err="1">
                <a:solidFill>
                  <a:prstClr val="black"/>
                </a:solidFill>
              </a:rPr>
              <a:t>inc</a:t>
            </a:r>
            <a:r>
              <a:rPr lang="en-US" dirty="0">
                <a:solidFill>
                  <a:prstClr val="black"/>
                </a:solidFill>
              </a:rPr>
              <a:t> r1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&lt;Context Switch&gt; </a:t>
            </a:r>
            <a:endParaRPr 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Thread 2: </a:t>
            </a:r>
            <a:r>
              <a:rPr lang="en-US" dirty="0" err="1">
                <a:solidFill>
                  <a:prstClr val="black"/>
                </a:solidFill>
              </a:rPr>
              <a:t>lw</a:t>
            </a:r>
            <a:r>
              <a:rPr lang="en-US" dirty="0">
                <a:solidFill>
                  <a:prstClr val="black"/>
                </a:solidFill>
              </a:rPr>
              <a:t> r1, 100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Thread 2: </a:t>
            </a:r>
            <a:r>
              <a:rPr lang="en-US" dirty="0" err="1">
                <a:solidFill>
                  <a:prstClr val="black"/>
                </a:solidFill>
              </a:rPr>
              <a:t>inc</a:t>
            </a:r>
            <a:r>
              <a:rPr lang="en-US" dirty="0">
                <a:solidFill>
                  <a:prstClr val="black"/>
                </a:solidFill>
              </a:rPr>
              <a:t> r1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Thread 2: </a:t>
            </a:r>
            <a:r>
              <a:rPr lang="en-US" dirty="0" err="1">
                <a:solidFill>
                  <a:prstClr val="black"/>
                </a:solidFill>
              </a:rPr>
              <a:t>sw</a:t>
            </a:r>
            <a:r>
              <a:rPr lang="en-US" dirty="0">
                <a:solidFill>
                  <a:prstClr val="black"/>
                </a:solidFill>
              </a:rPr>
              <a:t> 100, r1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&lt;Context Switch&gt; </a:t>
            </a:r>
            <a:endParaRPr lang="en-US" dirty="0"/>
          </a:p>
          <a:p>
            <a:pPr marL="285750" indent="-285750">
              <a:buFont typeface="Arial"/>
              <a:buChar char="•"/>
              <a:defRPr/>
            </a:pPr>
            <a:r>
              <a:rPr lang="en-US" dirty="0"/>
              <a:t>Thread 1: </a:t>
            </a:r>
            <a:r>
              <a:rPr lang="en-US" dirty="0" err="1"/>
              <a:t>sw</a:t>
            </a:r>
            <a:r>
              <a:rPr lang="en-US" dirty="0"/>
              <a:t> 100,r1</a:t>
            </a:r>
          </a:p>
          <a:p>
            <a:pPr marL="285750" indent="-285750">
              <a:buFont typeface="Arial"/>
              <a:buChar char="•"/>
              <a:defRPr/>
            </a:pPr>
            <a:endParaRPr lang="en-US" dirty="0"/>
          </a:p>
          <a:p>
            <a:pPr marL="285750" indent="-285750"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5658" y="1443788"/>
            <a:ext cx="1256243" cy="90454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</a:rPr>
              <a:t>lw</a:t>
            </a:r>
            <a:r>
              <a:rPr lang="en-US" dirty="0">
                <a:solidFill>
                  <a:srgbClr val="000000"/>
                </a:solidFill>
              </a:rPr>
              <a:t> r1, 100</a:t>
            </a:r>
          </a:p>
          <a:p>
            <a:r>
              <a:rPr lang="en-US" dirty="0" err="1">
                <a:solidFill>
                  <a:srgbClr val="000000"/>
                </a:solidFill>
              </a:rPr>
              <a:t>inc</a:t>
            </a:r>
            <a:r>
              <a:rPr lang="en-US" dirty="0">
                <a:solidFill>
                  <a:srgbClr val="000000"/>
                </a:solidFill>
              </a:rPr>
              <a:t> r1</a:t>
            </a:r>
          </a:p>
          <a:p>
            <a:r>
              <a:rPr lang="en-US" dirty="0" err="1">
                <a:solidFill>
                  <a:srgbClr val="000000"/>
                </a:solidFill>
              </a:rPr>
              <a:t>sw</a:t>
            </a:r>
            <a:r>
              <a:rPr lang="en-US" dirty="0">
                <a:solidFill>
                  <a:srgbClr val="000000"/>
                </a:solidFill>
              </a:rPr>
              <a:t> 100, r1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325840" y="2951413"/>
            <a:ext cx="1069474" cy="612648"/>
          </a:xfrm>
          <a:prstGeom prst="wedgeEllipseCallout">
            <a:avLst>
              <a:gd name="adj1" fmla="val 77977"/>
              <a:gd name="adj2" fmla="val -7901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r1: 0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3335427" y="1264094"/>
            <a:ext cx="1069474" cy="612648"/>
          </a:xfrm>
          <a:prstGeom prst="wedgeEllipseCallout">
            <a:avLst>
              <a:gd name="adj1" fmla="val -74927"/>
              <a:gd name="adj2" fmla="val 5159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100: 1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3331263" y="1259939"/>
            <a:ext cx="1069474" cy="612648"/>
          </a:xfrm>
          <a:prstGeom prst="wedgeEllipseCallout">
            <a:avLst>
              <a:gd name="adj1" fmla="val -74927"/>
              <a:gd name="adj2" fmla="val 5159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100: 2</a:t>
            </a:r>
          </a:p>
        </p:txBody>
      </p:sp>
      <p:sp>
        <p:nvSpPr>
          <p:cNvPr id="24" name="Oval Callout 23"/>
          <p:cNvSpPr/>
          <p:nvPr/>
        </p:nvSpPr>
        <p:spPr>
          <a:xfrm>
            <a:off x="3344495" y="1273179"/>
            <a:ext cx="1069474" cy="612648"/>
          </a:xfrm>
          <a:prstGeom prst="wedgeEllipseCallout">
            <a:avLst>
              <a:gd name="adj1" fmla="val -74927"/>
              <a:gd name="adj2" fmla="val 5159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100: 0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3340331" y="1269024"/>
            <a:ext cx="1069474" cy="612648"/>
          </a:xfrm>
          <a:prstGeom prst="wedgeEllipseCallout">
            <a:avLst>
              <a:gd name="adj1" fmla="val -74927"/>
              <a:gd name="adj2" fmla="val 5159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100: 1</a:t>
            </a:r>
          </a:p>
        </p:txBody>
      </p:sp>
      <p:sp>
        <p:nvSpPr>
          <p:cNvPr id="26" name="Oval Callout 25"/>
          <p:cNvSpPr/>
          <p:nvPr/>
        </p:nvSpPr>
        <p:spPr>
          <a:xfrm>
            <a:off x="321676" y="2947258"/>
            <a:ext cx="1069474" cy="612648"/>
          </a:xfrm>
          <a:prstGeom prst="wedgeEllipseCallout">
            <a:avLst>
              <a:gd name="adj1" fmla="val 77977"/>
              <a:gd name="adj2" fmla="val -7901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r1: 1</a:t>
            </a:r>
          </a:p>
        </p:txBody>
      </p:sp>
      <p:sp>
        <p:nvSpPr>
          <p:cNvPr id="27" name="Oval Callout 26"/>
          <p:cNvSpPr/>
          <p:nvPr/>
        </p:nvSpPr>
        <p:spPr>
          <a:xfrm>
            <a:off x="3814187" y="3082263"/>
            <a:ext cx="1069474" cy="612648"/>
          </a:xfrm>
          <a:prstGeom prst="wedgeEllipseCallout">
            <a:avLst>
              <a:gd name="adj1" fmla="val -83060"/>
              <a:gd name="adj2" fmla="val -98894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r1: 1</a:t>
            </a:r>
          </a:p>
        </p:txBody>
      </p:sp>
      <p:sp>
        <p:nvSpPr>
          <p:cNvPr id="28" name="Oval Callout 27"/>
          <p:cNvSpPr/>
          <p:nvPr/>
        </p:nvSpPr>
        <p:spPr>
          <a:xfrm>
            <a:off x="3810022" y="3078108"/>
            <a:ext cx="1069474" cy="612648"/>
          </a:xfrm>
          <a:prstGeom prst="wedgeEllipseCallout">
            <a:avLst>
              <a:gd name="adj1" fmla="val -83060"/>
              <a:gd name="adj2" fmla="val -98894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r1: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9816" y="3392036"/>
            <a:ext cx="12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/>
              </a:rPr>
              <a:t> IN = 2</a:t>
            </a:r>
            <a:endParaRPr lang="en-US" dirty="0"/>
          </a:p>
        </p:txBody>
      </p:sp>
      <p:sp>
        <p:nvSpPr>
          <p:cNvPr id="29" name="Oval Callout 28"/>
          <p:cNvSpPr/>
          <p:nvPr/>
        </p:nvSpPr>
        <p:spPr>
          <a:xfrm>
            <a:off x="3805856" y="3091350"/>
            <a:ext cx="1069474" cy="612648"/>
          </a:xfrm>
          <a:prstGeom prst="wedgeEllipseCallout">
            <a:avLst>
              <a:gd name="adj1" fmla="val -83060"/>
              <a:gd name="adj2" fmla="val -98894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r1: 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97837" y="6401693"/>
            <a:ext cx="12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/>
              </a:rPr>
              <a:t> IN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0" grpId="1" animBg="1"/>
      <p:bldP spid="20" grpId="2" animBg="1"/>
      <p:bldP spid="21" grpId="0" animBg="1"/>
      <p:bldP spid="22" grpId="0" animBg="1"/>
      <p:bldP spid="24" grpId="0" animBg="1"/>
      <p:bldP spid="25" grpId="0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12" grpId="0"/>
      <p:bldP spid="29" grpId="0" animBg="1"/>
      <p:bldP spid="29" grpId="1" animBg="1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“Too Much Milk”…</a:t>
            </a:r>
          </a:p>
        </p:txBody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5778500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endParaRPr lang="en-US" sz="2000">
              <a:latin typeface="Arial Narrow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000">
              <a:latin typeface="Arial Narrow" charset="0"/>
              <a:cs typeface="+mn-cs"/>
            </a:endParaRPr>
          </a:p>
        </p:txBody>
      </p:sp>
      <p:graphicFrame>
        <p:nvGraphicFramePr>
          <p:cNvPr id="421892" name="Group 1028"/>
          <p:cNvGraphicFramePr>
            <a:graphicFrameLocks noGrp="1"/>
          </p:cNvGraphicFramePr>
          <p:nvPr>
            <p:extLst/>
          </p:nvPr>
        </p:nvGraphicFramePr>
        <p:xfrm>
          <a:off x="835027" y="1605741"/>
          <a:ext cx="6923781" cy="4562478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533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Time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You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Your Roommate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3:00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Arrive Home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endParaRPr kumimoji="0" lang="he-I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3:05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Look in fridge; no milk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endParaRPr kumimoji="0" lang="he-IL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3:10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Leave for grocery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endParaRPr kumimoji="0" lang="he-IL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3:15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endParaRPr kumimoji="0" lang="he-IL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Arrive home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3:20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Arrive at grocery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Look in fridge; no milk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5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3:25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Buy milk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Leave for grocery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3:35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Arrive home; put milk in fridge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endParaRPr kumimoji="0" lang="he-IL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3:45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endParaRPr kumimoji="0" lang="he-IL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Buy milk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3:50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endParaRPr kumimoji="0" lang="he-IL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charset="0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Arrive home; oh no!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 Narrow" charset="0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644848" y="2125112"/>
            <a:ext cx="4499152" cy="2188861"/>
            <a:chOff x="4644848" y="2125112"/>
            <a:chExt cx="4499152" cy="2188861"/>
          </a:xfrm>
        </p:grpSpPr>
        <p:pic>
          <p:nvPicPr>
            <p:cNvPr id="4" name="Picture 3" descr="image (7)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971" y="2125112"/>
              <a:ext cx="2197029" cy="2188861"/>
            </a:xfrm>
            <a:prstGeom prst="rect">
              <a:avLst/>
            </a:prstGeom>
          </p:spPr>
        </p:pic>
        <p:cxnSp>
          <p:nvCxnSpPr>
            <p:cNvPr id="6" name="Elbow Connector 5"/>
            <p:cNvCxnSpPr/>
            <p:nvPr/>
          </p:nvCxnSpPr>
          <p:spPr>
            <a:xfrm>
              <a:off x="4644848" y="2626653"/>
              <a:ext cx="2505086" cy="173951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7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Communication between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processes want to cooperate with each other:</a:t>
            </a:r>
          </a:p>
          <a:p>
            <a:pPr lvl="1"/>
            <a:r>
              <a:rPr lang="en-US" dirty="0"/>
              <a:t>E.g. share information, break large task into multiple tasks</a:t>
            </a:r>
          </a:p>
          <a:p>
            <a:pPr lvl="1"/>
            <a:r>
              <a:rPr lang="en-US" dirty="0"/>
              <a:t>On the other hand, processes should be protected from each other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/>
              </a:rPr>
              <a:t> Inter-process communication (IPC) is provided by the OS, through specific system calls  very high overhead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1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 here?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19992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The Problem: Uncoordinated access </a:t>
            </a:r>
            <a:r>
              <a:rPr lang="en-US" sz="2400" dirty="0"/>
              <a:t>to a shared resource (data structure or device) </a:t>
            </a:r>
          </a:p>
          <a:p>
            <a:r>
              <a:rPr lang="en-US" sz="2000" dirty="0"/>
              <a:t>By multiple threads, by multiple processes, by multiple cores/processors</a:t>
            </a:r>
            <a:endParaRPr lang="en-US" sz="2000" b="1" dirty="0"/>
          </a:p>
          <a:p>
            <a:pPr marL="0" lvl="0" indent="0">
              <a:buNone/>
            </a:pPr>
            <a:r>
              <a:rPr lang="en-US" sz="2400" b="1" dirty="0"/>
              <a:t>Where: Critical section</a:t>
            </a:r>
            <a:r>
              <a:rPr lang="en-US" sz="2400" dirty="0"/>
              <a:t> is a piece of code that accesses the shared resource.  </a:t>
            </a:r>
          </a:p>
          <a:p>
            <a:r>
              <a:rPr lang="en-US" sz="2000" dirty="0"/>
              <a:t>Can be one instruction or very large code </a:t>
            </a:r>
          </a:p>
          <a:p>
            <a:r>
              <a:rPr lang="en-US" sz="2000" dirty="0"/>
              <a:t>Correctness: must not be concurrently executed by more than one thread process. </a:t>
            </a:r>
            <a:endParaRPr lang="en-US" sz="2000" b="1" dirty="0"/>
          </a:p>
          <a:p>
            <a:pPr marL="0" lvl="0" indent="0">
              <a:buNone/>
            </a:pPr>
            <a:r>
              <a:rPr lang="en-US" sz="2400" b="1" dirty="0"/>
              <a:t>Solution: Mutual exclusion</a:t>
            </a:r>
            <a:r>
              <a:rPr lang="en-US" sz="2400" dirty="0"/>
              <a:t> algorithms are used to avoid the simultaneous execution of a critical section</a:t>
            </a:r>
          </a:p>
          <a:p>
            <a:pPr marL="0" lvl="0" indent="0">
              <a:buNone/>
            </a:pPr>
            <a:r>
              <a:rPr lang="en-US" sz="2400" b="1" dirty="0"/>
              <a:t>Important:</a:t>
            </a:r>
            <a:r>
              <a:rPr lang="en-US" sz="2400" dirty="0"/>
              <a:t> Sometimes it is not enough to ensure mutual exclusion (e.g., when the order of execution matters) </a:t>
            </a:r>
          </a:p>
          <a:p>
            <a:r>
              <a:rPr lang="en-US" sz="2000" dirty="0"/>
              <a:t>More on this later</a:t>
            </a:r>
          </a:p>
          <a:p>
            <a:pPr>
              <a:buFont typeface="Wingdings" charset="0"/>
              <a:buNone/>
            </a:pPr>
            <a:endParaRPr lang="en-US" sz="2400" dirty="0"/>
          </a:p>
          <a:p>
            <a:pPr>
              <a:buFont typeface="Wingdings" charset="0"/>
              <a:buNone/>
            </a:pPr>
            <a:endParaRPr lang="en-US" sz="2400" dirty="0"/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85950" y="1830804"/>
            <a:ext cx="6973818" cy="3890879"/>
            <a:chOff x="1285950" y="1830804"/>
            <a:chExt cx="6973818" cy="3890879"/>
          </a:xfrm>
        </p:grpSpPr>
        <p:pic>
          <p:nvPicPr>
            <p:cNvPr id="3" name="Picture 2" descr="416Jd4P2CsL._SX298_BO1,204,203,200_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950" y="1830804"/>
              <a:ext cx="2436876" cy="389087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09999" y="2860842"/>
              <a:ext cx="4449769" cy="2308324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HUJI: </a:t>
              </a:r>
            </a:p>
            <a:p>
              <a:endParaRPr lang="en-US" dirty="0"/>
            </a:p>
            <a:p>
              <a:r>
                <a:rPr lang="en-US" dirty="0"/>
                <a:t>67520 Distributed Algorithms course  </a:t>
              </a:r>
            </a:p>
            <a:p>
              <a:endParaRPr lang="en-US" dirty="0"/>
            </a:p>
            <a:p>
              <a:r>
                <a:rPr lang="en-US" dirty="0"/>
                <a:t>Given by Prof. Danny </a:t>
              </a:r>
              <a:r>
                <a:rPr lang="en-US" dirty="0" err="1"/>
                <a:t>Dolev</a:t>
              </a:r>
              <a:r>
                <a:rPr lang="en-US" dirty="0"/>
                <a:t> </a:t>
              </a:r>
            </a:p>
            <a:p>
              <a:endParaRPr lang="en-US" dirty="0"/>
            </a:p>
            <a:p>
              <a:r>
                <a:rPr lang="en-US" dirty="0"/>
                <a:t>(Usually in Semester A) 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05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Modeling the Mutual Exclusion Problem </a:t>
            </a:r>
            <a:br>
              <a:rPr lang="en-US" sz="2800" dirty="0">
                <a:effectLst/>
              </a:rPr>
            </a:br>
            <a:r>
              <a:rPr lang="en-US" sz="2800" dirty="0">
                <a:effectLst/>
              </a:rPr>
              <a:t>				</a:t>
            </a:r>
            <a:r>
              <a:rPr lang="en-US" sz="2400" dirty="0">
                <a:effectLst/>
              </a:rPr>
              <a:t>[First modeling by </a:t>
            </a:r>
            <a:r>
              <a:rPr lang="en-US" sz="2400" dirty="0" err="1">
                <a:effectLst/>
              </a:rPr>
              <a:t>Dijkstra</a:t>
            </a:r>
            <a:r>
              <a:rPr lang="en-US" sz="2400" dirty="0">
                <a:effectLst/>
              </a:rPr>
              <a:t>, 1965]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0253" y="1779337"/>
            <a:ext cx="1935747" cy="4038600"/>
            <a:chOff x="2743200" y="1752600"/>
            <a:chExt cx="1935747" cy="4038600"/>
          </a:xfrm>
        </p:grpSpPr>
        <p:sp>
          <p:nvSpPr>
            <p:cNvPr id="420867" name="Oval 3"/>
            <p:cNvSpPr>
              <a:spLocks noChangeArrowheads="1"/>
            </p:cNvSpPr>
            <p:nvPr/>
          </p:nvSpPr>
          <p:spPr bwMode="auto">
            <a:xfrm>
              <a:off x="2743200" y="2819400"/>
              <a:ext cx="1935747" cy="838200"/>
            </a:xfrm>
            <a:prstGeom prst="ellipse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>
                  <a:latin typeface="Tahoma" charset="0"/>
                </a:rPr>
                <a:t>Entry Code</a:t>
              </a:r>
            </a:p>
          </p:txBody>
        </p:sp>
        <p:sp>
          <p:nvSpPr>
            <p:cNvPr id="420868" name="Oval 4"/>
            <p:cNvSpPr>
              <a:spLocks noChangeArrowheads="1"/>
            </p:cNvSpPr>
            <p:nvPr/>
          </p:nvSpPr>
          <p:spPr bwMode="auto">
            <a:xfrm>
              <a:off x="2743200" y="1752600"/>
              <a:ext cx="1935747" cy="838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>
                  <a:latin typeface="Tahoma" charset="0"/>
                </a:rPr>
                <a:t>Remainder Code</a:t>
              </a:r>
            </a:p>
          </p:txBody>
        </p:sp>
        <p:sp>
          <p:nvSpPr>
            <p:cNvPr id="420869" name="Oval 5"/>
            <p:cNvSpPr>
              <a:spLocks noChangeArrowheads="1"/>
            </p:cNvSpPr>
            <p:nvPr/>
          </p:nvSpPr>
          <p:spPr bwMode="auto">
            <a:xfrm>
              <a:off x="2743200" y="3886200"/>
              <a:ext cx="1935747" cy="838200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>
                  <a:latin typeface="Tahoma" charset="0"/>
                </a:rPr>
                <a:t>Critical Section</a:t>
              </a:r>
            </a:p>
          </p:txBody>
        </p:sp>
        <p:sp>
          <p:nvSpPr>
            <p:cNvPr id="420870" name="Oval 6"/>
            <p:cNvSpPr>
              <a:spLocks noChangeArrowheads="1"/>
            </p:cNvSpPr>
            <p:nvPr/>
          </p:nvSpPr>
          <p:spPr bwMode="auto">
            <a:xfrm>
              <a:off x="2743200" y="4953000"/>
              <a:ext cx="1935747" cy="838200"/>
            </a:xfrm>
            <a:prstGeom prst="ellipse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>
                  <a:latin typeface="Tahoma" charset="0"/>
                </a:rPr>
                <a:t>Exit Code</a:t>
              </a:r>
            </a:p>
          </p:txBody>
        </p:sp>
        <p:cxnSp>
          <p:nvCxnSpPr>
            <p:cNvPr id="420871" name="AutoShape 7"/>
            <p:cNvCxnSpPr>
              <a:cxnSpLocks noChangeShapeType="1"/>
              <a:stCxn id="420868" idx="7"/>
              <a:endCxn id="420868" idx="5"/>
            </p:cNvCxnSpPr>
            <p:nvPr/>
          </p:nvCxnSpPr>
          <p:spPr bwMode="auto">
            <a:xfrm rot="16200000" flipH="1">
              <a:off x="4099115" y="2171700"/>
              <a:ext cx="592696" cy="12700"/>
            </a:xfrm>
            <a:prstGeom prst="curvedConnector5">
              <a:avLst>
                <a:gd name="adj1" fmla="val -38570"/>
                <a:gd name="adj2" fmla="val 5230992"/>
                <a:gd name="adj3" fmla="val 13857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0873" name="AutoShape 9"/>
            <p:cNvCxnSpPr>
              <a:cxnSpLocks noChangeShapeType="1"/>
              <a:stCxn id="420868" idx="4"/>
              <a:endCxn id="420867" idx="0"/>
            </p:cNvCxnSpPr>
            <p:nvPr/>
          </p:nvCxnSpPr>
          <p:spPr bwMode="auto">
            <a:xfrm>
              <a:off x="3711074" y="25908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0874" name="AutoShape 10"/>
            <p:cNvCxnSpPr>
              <a:cxnSpLocks noChangeShapeType="1"/>
              <a:stCxn id="420867" idx="4"/>
              <a:endCxn id="420869" idx="0"/>
            </p:cNvCxnSpPr>
            <p:nvPr/>
          </p:nvCxnSpPr>
          <p:spPr bwMode="auto">
            <a:xfrm>
              <a:off x="3711074" y="36576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0875" name="AutoShape 11"/>
            <p:cNvCxnSpPr>
              <a:cxnSpLocks noChangeShapeType="1"/>
              <a:stCxn id="420869" idx="4"/>
              <a:endCxn id="420870" idx="0"/>
            </p:cNvCxnSpPr>
            <p:nvPr/>
          </p:nvCxnSpPr>
          <p:spPr bwMode="auto">
            <a:xfrm>
              <a:off x="3711074" y="47244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0876" name="AutoShape 12"/>
            <p:cNvCxnSpPr>
              <a:cxnSpLocks noChangeShapeType="1"/>
              <a:stCxn id="420870" idx="2"/>
              <a:endCxn id="420868" idx="2"/>
            </p:cNvCxnSpPr>
            <p:nvPr/>
          </p:nvCxnSpPr>
          <p:spPr bwMode="auto">
            <a:xfrm rot="10800000">
              <a:off x="2743200" y="2171700"/>
              <a:ext cx="12700" cy="320040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7"/>
            <p:cNvCxnSpPr>
              <a:cxnSpLocks noChangeShapeType="1"/>
              <a:stCxn id="420867" idx="7"/>
              <a:endCxn id="420867" idx="5"/>
            </p:cNvCxnSpPr>
            <p:nvPr/>
          </p:nvCxnSpPr>
          <p:spPr bwMode="auto">
            <a:xfrm rot="16200000" flipH="1">
              <a:off x="4099115" y="3238500"/>
              <a:ext cx="592696" cy="12700"/>
            </a:xfrm>
            <a:prstGeom prst="curvedConnector5">
              <a:avLst>
                <a:gd name="adj1" fmla="val -11504"/>
                <a:gd name="adj2" fmla="val 5967835"/>
                <a:gd name="adj3" fmla="val 1069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" name="TextBox 11"/>
          <p:cNvSpPr txBox="1"/>
          <p:nvPr/>
        </p:nvSpPr>
        <p:spPr>
          <a:xfrm>
            <a:off x="3141579" y="1684421"/>
            <a:ext cx="5081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Problem: Write entry and exit code to</a:t>
            </a:r>
          </a:p>
          <a:p>
            <a:r>
              <a:rPr lang="en-US" dirty="0"/>
              <a:t>ensure the </a:t>
            </a:r>
            <a:r>
              <a:rPr lang="en-US"/>
              <a:t>following properties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68319" y="2332030"/>
            <a:ext cx="4572000" cy="48336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Mutual Exclusion: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No two processes are in their critical section at the same time.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Progress: </a:t>
            </a:r>
            <a:r>
              <a:rPr lang="en-US" dirty="0">
                <a:latin typeface="Trebuchet MS"/>
                <a:cs typeface="Trebuchet MS"/>
              </a:rPr>
              <a:t>If a process in trying to enter the critical section then </a:t>
            </a:r>
            <a:r>
              <a:rPr lang="en-US" b="1" dirty="0">
                <a:latin typeface="Trebuchet MS"/>
                <a:cs typeface="Trebuchet MS"/>
              </a:rPr>
              <a:t>some</a:t>
            </a:r>
            <a:r>
              <a:rPr lang="en-US" dirty="0">
                <a:latin typeface="Trebuchet MS"/>
                <a:cs typeface="Trebuchet MS"/>
              </a:rPr>
              <a:t> process must eventually enter the critical section.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Starvation freedom:</a:t>
            </a:r>
            <a:r>
              <a:rPr lang="en-US" b="1" dirty="0">
                <a:solidFill>
                  <a:srgbClr val="FF3300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If a process in trying to enter the critical section then </a:t>
            </a:r>
            <a:r>
              <a:rPr lang="en-US" b="1" dirty="0">
                <a:latin typeface="Trebuchet MS"/>
                <a:cs typeface="Trebuchet MS"/>
              </a:rPr>
              <a:t>this</a:t>
            </a:r>
            <a:r>
              <a:rPr lang="en-US" dirty="0">
                <a:latin typeface="Trebuchet MS"/>
                <a:cs typeface="Trebuchet MS"/>
              </a:rPr>
              <a:t> process must eventually enter the critical section.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Generality</a:t>
            </a:r>
            <a:r>
              <a:rPr lang="en-US" b="1" dirty="0">
                <a:latin typeface="Trebuchet MS"/>
                <a:cs typeface="Trebuchet MS"/>
              </a:rPr>
              <a:t>:</a:t>
            </a:r>
            <a:r>
              <a:rPr lang="en-US" dirty="0">
                <a:latin typeface="Trebuchet MS"/>
                <a:cs typeface="Trebuchet MS"/>
              </a:rPr>
              <a:t> no assumptions may be made about speeds or the number of participants (threads/processes/cores/CPUs)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No blocking in the reminder </a:t>
            </a:r>
            <a:r>
              <a:rPr lang="en-US" altLang="he-IL" dirty="0"/>
              <a:t>No process running outside its critical section may block other process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7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  <a:endParaRPr lang="he-IL" dirty="0"/>
          </a:p>
        </p:txBody>
      </p:sp>
      <p:pic>
        <p:nvPicPr>
          <p:cNvPr id="7" name="מציין מיקום תוכן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23470" y="3256261"/>
            <a:ext cx="6192660" cy="3446951"/>
          </a:xfrm>
          <a:prstGeom prst="rect">
            <a:avLst/>
          </a:prstGeom>
        </p:spPr>
      </p:pic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32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0253" y="1779337"/>
            <a:ext cx="1935747" cy="4038600"/>
            <a:chOff x="2743200" y="1752600"/>
            <a:chExt cx="1935747" cy="4038600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2743200" y="2819400"/>
              <a:ext cx="1935747" cy="838200"/>
            </a:xfrm>
            <a:prstGeom prst="ellipse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>
                  <a:latin typeface="Tahoma" charset="0"/>
                </a:rPr>
                <a:t>Entry Code</a:t>
              </a: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743200" y="1752600"/>
              <a:ext cx="1935747" cy="838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>
                  <a:latin typeface="Tahoma" charset="0"/>
                </a:rPr>
                <a:t>Remainder Code</a:t>
              </a: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2743200" y="3886200"/>
              <a:ext cx="1935747" cy="838200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>
                  <a:latin typeface="Tahoma" charset="0"/>
                </a:rPr>
                <a:t>Critical Section</a:t>
              </a: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743200" y="4953000"/>
              <a:ext cx="1935747" cy="838200"/>
            </a:xfrm>
            <a:prstGeom prst="ellipse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>
                  <a:latin typeface="Tahoma" charset="0"/>
                </a:rPr>
                <a:t>Exit Code</a:t>
              </a:r>
            </a:p>
          </p:txBody>
        </p:sp>
        <p:cxnSp>
          <p:nvCxnSpPr>
            <p:cNvPr id="13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4099115" y="2171700"/>
              <a:ext cx="592696" cy="12700"/>
            </a:xfrm>
            <a:prstGeom prst="curvedConnector5">
              <a:avLst>
                <a:gd name="adj1" fmla="val -38570"/>
                <a:gd name="adj2" fmla="val 5230992"/>
                <a:gd name="adj3" fmla="val 13857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9"/>
            <p:cNvCxnSpPr>
              <a:cxnSpLocks noChangeShapeType="1"/>
            </p:cNvCxnSpPr>
            <p:nvPr/>
          </p:nvCxnSpPr>
          <p:spPr bwMode="auto">
            <a:xfrm>
              <a:off x="3711074" y="25908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0"/>
            <p:cNvCxnSpPr>
              <a:cxnSpLocks noChangeShapeType="1"/>
            </p:cNvCxnSpPr>
            <p:nvPr/>
          </p:nvCxnSpPr>
          <p:spPr bwMode="auto">
            <a:xfrm>
              <a:off x="3711074" y="36576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1"/>
            <p:cNvCxnSpPr>
              <a:cxnSpLocks noChangeShapeType="1"/>
            </p:cNvCxnSpPr>
            <p:nvPr/>
          </p:nvCxnSpPr>
          <p:spPr bwMode="auto">
            <a:xfrm>
              <a:off x="3711074" y="47244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2"/>
            <p:cNvCxnSpPr>
              <a:cxnSpLocks noChangeShapeType="1"/>
            </p:cNvCxnSpPr>
            <p:nvPr/>
          </p:nvCxnSpPr>
          <p:spPr bwMode="auto">
            <a:xfrm rot="10800000">
              <a:off x="2743200" y="2171700"/>
              <a:ext cx="12700" cy="320040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7"/>
            <p:cNvCxnSpPr>
              <a:cxnSpLocks noChangeShapeType="1"/>
            </p:cNvCxnSpPr>
            <p:nvPr/>
          </p:nvCxnSpPr>
          <p:spPr bwMode="auto">
            <a:xfrm rot="16200000" flipH="1">
              <a:off x="4099115" y="3238500"/>
              <a:ext cx="592696" cy="12700"/>
            </a:xfrm>
            <a:prstGeom prst="curvedConnector5">
              <a:avLst>
                <a:gd name="adj1" fmla="val -11504"/>
                <a:gd name="adj2" fmla="val 5967835"/>
                <a:gd name="adj3" fmla="val 1069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04515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Disabling interrupts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609474" y="1600200"/>
            <a:ext cx="5077326" cy="4525963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sz="2400" u="sng" dirty="0">
                <a:solidFill>
                  <a:srgbClr val="FF0000"/>
                </a:solidFill>
              </a:rPr>
              <a:t>Satisfies Properties 1,2,3,5 but: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/>
            </a:pPr>
            <a:r>
              <a:rPr lang="en-US" sz="2400" dirty="0"/>
              <a:t>Does not solve the problem in a multi-processor system (where real parallelism exists)</a:t>
            </a:r>
            <a:r>
              <a:rPr lang="en-US" sz="2400" dirty="0">
                <a:sym typeface="Wingdings"/>
              </a:rPr>
              <a:t> </a:t>
            </a:r>
            <a:r>
              <a:rPr lang="en-US" sz="2400" b="1" dirty="0">
                <a:sym typeface="Wingdings"/>
              </a:rPr>
              <a:t>Property 4 is violated</a:t>
            </a:r>
            <a:endParaRPr lang="en-US" sz="2400" b="1" dirty="0"/>
          </a:p>
          <a:p>
            <a:pPr marL="0" indent="0">
              <a:spcBef>
                <a:spcPct val="50000"/>
              </a:spcBef>
              <a:buNone/>
            </a:pPr>
            <a:r>
              <a:rPr lang="en-US" sz="2400" u="sng" dirty="0">
                <a:solidFill>
                  <a:srgbClr val="FF0000"/>
                </a:solidFill>
              </a:rPr>
              <a:t>And: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 startAt="2"/>
            </a:pPr>
            <a:r>
              <a:rPr lang="en-US" sz="2400" dirty="0"/>
              <a:t>User processes should not be allowed to disable interrupts</a:t>
            </a:r>
          </a:p>
          <a:p>
            <a:pPr marL="514350" indent="-514350">
              <a:spcBef>
                <a:spcPct val="50000"/>
              </a:spcBef>
              <a:buFont typeface="+mj-lt"/>
              <a:buAutoNum type="arabicPeriod" startAt="2"/>
            </a:pPr>
            <a:r>
              <a:rPr lang="en-US" sz="2400" dirty="0"/>
              <a:t>Disabling interrupts should be done for a very short period of time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2400" dirty="0"/>
          </a:p>
        </p:txBody>
      </p:sp>
      <p:sp>
        <p:nvSpPr>
          <p:cNvPr id="562179" name="Slide Number Placeholder 5"/>
          <p:cNvSpPr txBox="1">
            <a:spLocks noGrp="1"/>
          </p:cNvSpPr>
          <p:nvPr/>
        </p:nvSpPr>
        <p:spPr bwMode="auto">
          <a:xfrm>
            <a:off x="6731000" y="64389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 rtl="1">
              <a:spcBef>
                <a:spcPct val="50000"/>
              </a:spcBef>
            </a:pPr>
            <a:fld id="{E28DF980-948C-B341-9040-33AAA94E452F}" type="slidenum">
              <a:rPr lang="he-IL" sz="1400">
                <a:solidFill>
                  <a:schemeClr val="bg2"/>
                </a:solidFill>
                <a:latin typeface="Arial" charset="0"/>
                <a:cs typeface="Arial" charset="0"/>
              </a:rPr>
              <a:pPr algn="r" rtl="1">
                <a:spcBef>
                  <a:spcPct val="50000"/>
                </a:spcBef>
              </a:pPr>
              <a:t>33</a:t>
            </a:fld>
            <a:endParaRPr lang="en-US" sz="140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0253" y="1779337"/>
            <a:ext cx="2256589" cy="4038600"/>
            <a:chOff x="2743200" y="1752600"/>
            <a:chExt cx="1935747" cy="4038600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auto">
            <a:xfrm>
              <a:off x="2743200" y="2819400"/>
              <a:ext cx="1935747" cy="838200"/>
            </a:xfrm>
            <a:prstGeom prst="ellipse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Entry Code:</a:t>
              </a:r>
            </a:p>
            <a:p>
              <a:pPr algn="ctr" rtl="1" eaLnBrk="1" hangingPunct="1"/>
              <a:r>
                <a:rPr lang="en-US" b="1" dirty="0">
                  <a:solidFill>
                    <a:srgbClr val="FF0000"/>
                  </a:solidFill>
                  <a:latin typeface="Trebuchet MS"/>
                  <a:cs typeface="Trebuchet MS"/>
                </a:rPr>
                <a:t>Disable Interrupts</a:t>
              </a: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2743200" y="1752600"/>
              <a:ext cx="1935747" cy="838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>
                  <a:latin typeface="Tahoma" charset="0"/>
                </a:rPr>
                <a:t>Remainder Code</a:t>
              </a: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2743200" y="3886200"/>
              <a:ext cx="1935747" cy="838200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Critical Section</a:t>
              </a: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2743200" y="4953000"/>
              <a:ext cx="1935747" cy="838200"/>
            </a:xfrm>
            <a:prstGeom prst="ellipse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Exit Code:</a:t>
              </a:r>
            </a:p>
            <a:p>
              <a:pPr algn="ctr" rtl="1" eaLnBrk="1" hangingPunct="1"/>
              <a:r>
                <a:rPr lang="en-US" b="1" dirty="0">
                  <a:solidFill>
                    <a:srgbClr val="FF0000"/>
                  </a:solidFill>
                  <a:latin typeface="Tahoma" charset="0"/>
                </a:rPr>
                <a:t>Enable Interrupts</a:t>
              </a:r>
            </a:p>
          </p:txBody>
        </p:sp>
        <p:cxnSp>
          <p:nvCxnSpPr>
            <p:cNvPr id="14" name="AutoShape 7"/>
            <p:cNvCxnSpPr>
              <a:cxnSpLocks noChangeShapeType="1"/>
              <a:stCxn id="11" idx="7"/>
              <a:endCxn id="11" idx="5"/>
            </p:cNvCxnSpPr>
            <p:nvPr/>
          </p:nvCxnSpPr>
          <p:spPr bwMode="auto">
            <a:xfrm rot="16200000" flipH="1">
              <a:off x="4099115" y="2171700"/>
              <a:ext cx="592696" cy="12700"/>
            </a:xfrm>
            <a:prstGeom prst="curvedConnector5">
              <a:avLst>
                <a:gd name="adj1" fmla="val -38570"/>
                <a:gd name="adj2" fmla="val 5230992"/>
                <a:gd name="adj3" fmla="val 13857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9"/>
            <p:cNvCxnSpPr>
              <a:cxnSpLocks noChangeShapeType="1"/>
              <a:stCxn id="11" idx="4"/>
              <a:endCxn id="10" idx="0"/>
            </p:cNvCxnSpPr>
            <p:nvPr/>
          </p:nvCxnSpPr>
          <p:spPr bwMode="auto">
            <a:xfrm>
              <a:off x="3711074" y="25908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0"/>
            <p:cNvCxnSpPr>
              <a:cxnSpLocks noChangeShapeType="1"/>
              <a:stCxn id="10" idx="4"/>
              <a:endCxn id="12" idx="0"/>
            </p:cNvCxnSpPr>
            <p:nvPr/>
          </p:nvCxnSpPr>
          <p:spPr bwMode="auto">
            <a:xfrm>
              <a:off x="3711074" y="36576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1"/>
            <p:cNvCxnSpPr>
              <a:cxnSpLocks noChangeShapeType="1"/>
              <a:stCxn id="12" idx="4"/>
              <a:endCxn id="13" idx="0"/>
            </p:cNvCxnSpPr>
            <p:nvPr/>
          </p:nvCxnSpPr>
          <p:spPr bwMode="auto">
            <a:xfrm>
              <a:off x="3711074" y="47244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2"/>
            <p:cNvCxnSpPr>
              <a:cxnSpLocks noChangeShapeType="1"/>
              <a:stCxn id="13" idx="2"/>
              <a:endCxn id="11" idx="2"/>
            </p:cNvCxnSpPr>
            <p:nvPr/>
          </p:nvCxnSpPr>
          <p:spPr bwMode="auto">
            <a:xfrm rot="10800000">
              <a:off x="2743200" y="2171700"/>
              <a:ext cx="12700" cy="3200400"/>
            </a:xfrm>
            <a:prstGeom prst="curvedConnector3">
              <a:avLst>
                <a:gd name="adj1" fmla="val 1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7"/>
            <p:cNvCxnSpPr>
              <a:cxnSpLocks noChangeShapeType="1"/>
              <a:stCxn id="10" idx="7"/>
              <a:endCxn id="10" idx="5"/>
            </p:cNvCxnSpPr>
            <p:nvPr/>
          </p:nvCxnSpPr>
          <p:spPr bwMode="auto">
            <a:xfrm rot="16200000" flipH="1">
              <a:off x="4099115" y="3238500"/>
              <a:ext cx="592696" cy="12700"/>
            </a:xfrm>
            <a:prstGeom prst="curvedConnector5">
              <a:avLst>
                <a:gd name="adj1" fmla="val -11504"/>
                <a:gd name="adj2" fmla="val 5967835"/>
                <a:gd name="adj3" fmla="val 1069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" name="Oval Callout 7"/>
          <p:cNvSpPr/>
          <p:nvPr/>
        </p:nvSpPr>
        <p:spPr>
          <a:xfrm>
            <a:off x="1537370" y="3489158"/>
            <a:ext cx="4598735" cy="1858211"/>
          </a:xfrm>
          <a:prstGeom prst="wedgeEllipseCallout">
            <a:avLst>
              <a:gd name="adj1" fmla="val 46318"/>
              <a:gd name="adj2" fmla="val -123831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00"/>
                </a:solidFill>
              </a:rPr>
              <a:t>Hidden assumption for all algorithms: </a:t>
            </a:r>
            <a:r>
              <a:rPr lang="en-US" sz="2000" dirty="0">
                <a:solidFill>
                  <a:srgbClr val="000000"/>
                </a:solidFill>
              </a:rPr>
              <a:t>Processes never terminate in the critical section and finish it in finite time</a:t>
            </a:r>
          </a:p>
        </p:txBody>
      </p:sp>
    </p:spTree>
    <p:extLst>
      <p:ext uri="{BB962C8B-B14F-4D97-AF65-F5344CB8AC3E}">
        <p14:creationId xmlns:p14="http://schemas.microsoft.com/office/powerpoint/2010/main" val="36508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“Cheating” – First Try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Algorithm for 2 threads/processes</a:t>
            </a:r>
          </a:p>
          <a:p>
            <a:r>
              <a:rPr lang="en-US" dirty="0"/>
              <a:t>Uses global variable (1 bit) named </a:t>
            </a:r>
            <a:r>
              <a:rPr lang="en-US" b="1" dirty="0"/>
              <a:t>turn.</a:t>
            </a:r>
            <a:r>
              <a:rPr lang="en-US" dirty="0"/>
              <a:t> Cannot be used in the reminder/critical</a:t>
            </a:r>
          </a:p>
          <a:p>
            <a:r>
              <a:rPr lang="en-US" dirty="0"/>
              <a:t>(Slightly) different code for each thread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34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57158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Reminder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561347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turn=1;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163010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w</a:t>
            </a:r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hile(turn==1);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76884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8085" y="1462505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Reminder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18085" y="3566694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turn=0;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18085" y="2168357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w</a:t>
            </a:r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hile(turn==0);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18085" y="2882231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99" y="4344736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91341" y="4323349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1</a:t>
            </a:r>
          </a:p>
        </p:txBody>
      </p:sp>
    </p:spTree>
    <p:extLst>
      <p:ext uri="{BB962C8B-B14F-4D97-AF65-F5344CB8AC3E}">
        <p14:creationId xmlns:p14="http://schemas.microsoft.com/office/powerpoint/2010/main" val="3257800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“Cheating” – First Try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35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57158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Reminder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561347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turn=1;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163010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w</a:t>
            </a:r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hile(turn==1);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76884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8085" y="1462505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Reminder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18085" y="3566694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turn=0;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18085" y="2168357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w</a:t>
            </a:r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hile(turn==0);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18085" y="2882231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99" y="4344736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91341" y="4323349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65" y="4826675"/>
            <a:ext cx="92609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√ Mutual Exclusion: </a:t>
            </a:r>
            <a:r>
              <a:rPr lang="en-US" dirty="0"/>
              <a:t>Assume that the two of the processes are in the critical</a:t>
            </a:r>
            <a:br>
              <a:rPr lang="en-US" dirty="0"/>
            </a:br>
            <a:r>
              <a:rPr lang="en-US" dirty="0"/>
              <a:t>condition, and then </a:t>
            </a:r>
            <a:r>
              <a:rPr lang="en-US" dirty="0" err="1"/>
              <a:t>w.l.o.g</a:t>
            </a:r>
            <a:r>
              <a:rPr lang="en-US" dirty="0"/>
              <a:t>. thread 0 left its entry section (and entered the</a:t>
            </a:r>
          </a:p>
          <a:p>
            <a:r>
              <a:rPr lang="en-US" dirty="0"/>
              <a:t>critical section) first </a:t>
            </a:r>
            <a:r>
              <a:rPr lang="en-US" dirty="0">
                <a:sym typeface="Wingdings"/>
              </a:rPr>
              <a:t> At that point, turn≠1turn=0. The only place turn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can be changed to 1 is when thread 0 exits the critical section, thus turn=0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throughout the entire execution of the critical section by Thread 0Thread 1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is in its entry code when Thread 0 is the critical section  Contradiction.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45744" y="1636970"/>
            <a:ext cx="4003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Bad News: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Progress / no blocking in the reminder </a:t>
            </a:r>
            <a:r>
              <a:rPr lang="en-US" dirty="0"/>
              <a:t>does not hold. Thread 1 can simply stay in its reminder and never get to its entry (and therefore exit) code </a:t>
            </a:r>
            <a:r>
              <a:rPr lang="en-US" dirty="0">
                <a:sym typeface="Wingdings"/>
              </a:rPr>
              <a:t> </a:t>
            </a:r>
            <a:r>
              <a:rPr lang="en-US" b="1" dirty="0">
                <a:solidFill>
                  <a:srgbClr val="FF0000"/>
                </a:solidFill>
              </a:rPr>
              <a:t>Starvation Freedom </a:t>
            </a:r>
            <a:r>
              <a:rPr lang="en-US" dirty="0"/>
              <a:t>does not hold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21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28FF2A-A960-9B4F-B160-9A613C098352}"/>
              </a:ext>
            </a:extLst>
          </p:cNvPr>
          <p:cNvSpPr/>
          <p:nvPr/>
        </p:nvSpPr>
        <p:spPr>
          <a:xfrm>
            <a:off x="0" y="523220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C3C5A4-BF00-6E4B-AC15-0D8102D65FC0}"/>
              </a:ext>
            </a:extLst>
          </p:cNvPr>
          <p:cNvSpPr/>
          <p:nvPr/>
        </p:nvSpPr>
        <p:spPr>
          <a:xfrm>
            <a:off x="0" y="2627409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flag[0]=false;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71E05D-A123-8A47-BAC7-8DBDF4640B6C}"/>
              </a:ext>
            </a:extLst>
          </p:cNvPr>
          <p:cNvSpPr/>
          <p:nvPr/>
        </p:nvSpPr>
        <p:spPr>
          <a:xfrm>
            <a:off x="0" y="1229072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flag[0] = true;</a:t>
            </a:r>
          </a:p>
          <a:p>
            <a:pPr algn="ctr" rtl="1" eaLnBrk="1" hangingPunct="1"/>
            <a:r>
              <a:rPr lang="en-US" dirty="0">
                <a:latin typeface="Tahoma" charset="0"/>
              </a:rPr>
              <a:t>w</a:t>
            </a:r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hile(flag[1]);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4CBD8-FF59-DB45-8202-B7D5E8ACC37F}"/>
              </a:ext>
            </a:extLst>
          </p:cNvPr>
          <p:cNvSpPr/>
          <p:nvPr/>
        </p:nvSpPr>
        <p:spPr>
          <a:xfrm>
            <a:off x="0" y="1942946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D86DDD-B462-8842-89C9-931D62F23D45}"/>
              </a:ext>
            </a:extLst>
          </p:cNvPr>
          <p:cNvSpPr/>
          <p:nvPr/>
        </p:nvSpPr>
        <p:spPr>
          <a:xfrm>
            <a:off x="2318085" y="528567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E9CAF0-F48F-5740-B8C3-919060C0B654}"/>
              </a:ext>
            </a:extLst>
          </p:cNvPr>
          <p:cNvSpPr/>
          <p:nvPr/>
        </p:nvSpPr>
        <p:spPr>
          <a:xfrm>
            <a:off x="2318085" y="2632756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flag[1]=false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E3E77B-3423-AB4B-A587-87A5E181B671}"/>
              </a:ext>
            </a:extLst>
          </p:cNvPr>
          <p:cNvSpPr/>
          <p:nvPr/>
        </p:nvSpPr>
        <p:spPr>
          <a:xfrm>
            <a:off x="2318085" y="1234419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flag[1]=true;</a:t>
            </a:r>
          </a:p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while(flag[0]);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8F0F3-C7B7-A04F-9566-F5B2A12D49CE}"/>
              </a:ext>
            </a:extLst>
          </p:cNvPr>
          <p:cNvSpPr/>
          <p:nvPr/>
        </p:nvSpPr>
        <p:spPr>
          <a:xfrm>
            <a:off x="2318085" y="1948293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D266D5-DE9C-A64B-B29B-48B9088C2068}"/>
              </a:ext>
            </a:extLst>
          </p:cNvPr>
          <p:cNvSpPr txBox="1"/>
          <p:nvPr/>
        </p:nvSpPr>
        <p:spPr>
          <a:xfrm>
            <a:off x="40099" y="3410798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B99EFD-C4BE-A64E-8426-0FD3A85ACFFD}"/>
              </a:ext>
            </a:extLst>
          </p:cNvPr>
          <p:cNvSpPr txBox="1"/>
          <p:nvPr/>
        </p:nvSpPr>
        <p:spPr>
          <a:xfrm>
            <a:off x="2291341" y="3389411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C5AA3-A896-3440-8EFB-C211EA468F17}"/>
              </a:ext>
            </a:extLst>
          </p:cNvPr>
          <p:cNvSpPr txBox="1"/>
          <p:nvPr/>
        </p:nvSpPr>
        <p:spPr>
          <a:xfrm>
            <a:off x="4980119" y="523220"/>
            <a:ext cx="41748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for 2 threads/processes</a:t>
            </a:r>
          </a:p>
          <a:p>
            <a:endParaRPr lang="en-US" dirty="0"/>
          </a:p>
          <a:p>
            <a:r>
              <a:rPr lang="en-US" dirty="0"/>
              <a:t>Uses global two global variables </a:t>
            </a:r>
          </a:p>
          <a:p>
            <a:r>
              <a:rPr lang="en-US" dirty="0"/>
              <a:t>(1 bit), named </a:t>
            </a:r>
            <a:r>
              <a:rPr lang="en-US" b="1" dirty="0"/>
              <a:t>flag[0], </a:t>
            </a:r>
            <a:br>
              <a:rPr lang="en-US" b="1" dirty="0"/>
            </a:br>
            <a:r>
              <a:rPr lang="en-US" b="1" dirty="0"/>
              <a:t>flag[1].</a:t>
            </a:r>
            <a:r>
              <a:rPr lang="en-US" dirty="0"/>
              <a:t> Cannot be used in the </a:t>
            </a:r>
            <a:br>
              <a:rPr lang="en-US" dirty="0"/>
            </a:br>
            <a:r>
              <a:rPr lang="en-US" dirty="0"/>
              <a:t>remainder/critical section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(Slightly) different code for each </a:t>
            </a:r>
            <a:br>
              <a:rPr lang="en-US" dirty="0"/>
            </a:br>
            <a:r>
              <a:rPr lang="en-US" dirty="0"/>
              <a:t>thread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77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“Cheating” – Second Try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37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57158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561347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flag[0]=false;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163010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flag[0] = true;</a:t>
            </a:r>
          </a:p>
          <a:p>
            <a:pPr algn="ctr" rtl="1" eaLnBrk="1" hangingPunct="1"/>
            <a:r>
              <a:rPr lang="en-US" dirty="0">
                <a:latin typeface="Tahoma" charset="0"/>
              </a:rPr>
              <a:t>w</a:t>
            </a:r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hile(flag[1]);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876884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8085" y="1462505"/>
            <a:ext cx="215231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18085" y="3566694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flag[1]=false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18085" y="2168357"/>
            <a:ext cx="2152316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flag[1]=true;</a:t>
            </a:r>
          </a:p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while(flag[0]);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318085" y="2882231"/>
            <a:ext cx="2152316" cy="72189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99" y="4344736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91341" y="4323349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65" y="4826675"/>
            <a:ext cx="92744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√ Mutual Exclusion: </a:t>
            </a:r>
            <a:r>
              <a:rPr lang="en-US" dirty="0"/>
              <a:t>Assume that the two of the processes are in the critical</a:t>
            </a:r>
            <a:br>
              <a:rPr lang="en-US" dirty="0"/>
            </a:br>
            <a:r>
              <a:rPr lang="en-US" dirty="0"/>
              <a:t>section, and then </a:t>
            </a:r>
            <a:r>
              <a:rPr lang="en-US" dirty="0" err="1"/>
              <a:t>w.l.o.g</a:t>
            </a:r>
            <a:r>
              <a:rPr lang="en-US" dirty="0"/>
              <a:t>. thread 0 left its entry section (and entered the</a:t>
            </a:r>
          </a:p>
          <a:p>
            <a:r>
              <a:rPr lang="en-US" dirty="0"/>
              <a:t>critical section) first </a:t>
            </a:r>
            <a:r>
              <a:rPr lang="en-US" dirty="0">
                <a:sym typeface="Wingdings"/>
              </a:rPr>
              <a:t> At that point, </a:t>
            </a:r>
            <a:r>
              <a:rPr lang="en-US" b="1" dirty="0">
                <a:sym typeface="Wingdings"/>
              </a:rPr>
              <a:t>flag[0]=true </a:t>
            </a:r>
            <a:r>
              <a:rPr lang="en-US" dirty="0">
                <a:sym typeface="Wingdings"/>
              </a:rPr>
              <a:t>  The only place </a:t>
            </a:r>
            <a:r>
              <a:rPr lang="en-US" b="1" dirty="0">
                <a:sym typeface="Wingdings"/>
              </a:rPr>
              <a:t>flag[0]</a:t>
            </a:r>
            <a:r>
              <a:rPr lang="en-US" dirty="0">
                <a:sym typeface="Wingdings"/>
              </a:rPr>
              <a:t>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can be changed to </a:t>
            </a:r>
            <a:r>
              <a:rPr lang="en-US" b="1" dirty="0">
                <a:sym typeface="Wingdings"/>
              </a:rPr>
              <a:t>false</a:t>
            </a:r>
            <a:r>
              <a:rPr lang="en-US" dirty="0">
                <a:sym typeface="Wingdings"/>
              </a:rPr>
              <a:t> is when thread 0 exits the critical section, thus </a:t>
            </a:r>
            <a:br>
              <a:rPr lang="en-US" dirty="0">
                <a:sym typeface="Wingdings"/>
              </a:rPr>
            </a:br>
            <a:r>
              <a:rPr lang="en-US" b="1" dirty="0">
                <a:sym typeface="Wingdings"/>
              </a:rPr>
              <a:t>flag[0]=true</a:t>
            </a:r>
            <a:r>
              <a:rPr lang="en-US" dirty="0">
                <a:sym typeface="Wingdings"/>
              </a:rPr>
              <a:t> throughout the entire execution of the critical section by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Thread 0Thread 1 is in its entry code when Thread 0 is the critical section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 Contradiction.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32422" y="1636970"/>
            <a:ext cx="4251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No Blocking in the Remainder:</a:t>
            </a:r>
            <a:r>
              <a:rPr lang="en-US" dirty="0">
                <a:solidFill>
                  <a:srgbClr val="000000"/>
                </a:solidFill>
              </a:rPr>
              <a:t> A thread can block another thread only if its flag is true, implying it is either in its entry, critical, or exit section.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32422" y="3527649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But still</a:t>
            </a:r>
            <a:r>
              <a:rPr lang="en-US" b="1" dirty="0">
                <a:solidFill>
                  <a:srgbClr val="FF0000"/>
                </a:solidFill>
              </a:rPr>
              <a:t> Progress </a:t>
            </a:r>
            <a:r>
              <a:rPr lang="en-US" dirty="0">
                <a:solidFill>
                  <a:srgbClr val="000000"/>
                </a:solidFill>
              </a:rPr>
              <a:t>does not hold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sym typeface="Wingdings"/>
              </a:rPr>
              <a:t> </a:t>
            </a:r>
            <a:r>
              <a:rPr lang="en-US" b="1" dirty="0">
                <a:solidFill>
                  <a:srgbClr val="FF0000"/>
                </a:solidFill>
              </a:rPr>
              <a:t>Starvation Freedom </a:t>
            </a:r>
            <a:r>
              <a:rPr lang="en-US" dirty="0"/>
              <a:t>does not </a:t>
            </a:r>
            <a:br>
              <a:rPr lang="en-US" dirty="0"/>
            </a:br>
            <a:r>
              <a:rPr lang="en-US" dirty="0"/>
              <a:t>hold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6844" y="2379579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71560" y="2398295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76908" y="2657642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840" y="2676357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2822080" y="3607477"/>
            <a:ext cx="3701710" cy="1392311"/>
          </a:xfrm>
          <a:prstGeom prst="roundRect">
            <a:avLst>
              <a:gd name="adj" fmla="val 16667"/>
            </a:avLst>
          </a:prstGeom>
          <a:noFill/>
          <a:ln w="1524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4400" b="1" dirty="0">
                <a:solidFill>
                  <a:srgbClr val="990033"/>
                </a:solidFill>
              </a:rPr>
              <a:t>Deadlock!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EA8470-E11A-534C-B3E1-5141137E7A90}"/>
              </a:ext>
            </a:extLst>
          </p:cNvPr>
          <p:cNvSpPr/>
          <p:nvPr/>
        </p:nvSpPr>
        <p:spPr>
          <a:xfrm>
            <a:off x="0" y="1283368"/>
            <a:ext cx="9144000" cy="5574632"/>
          </a:xfrm>
          <a:prstGeom prst="rect">
            <a:avLst/>
          </a:prstGeom>
          <a:solidFill>
            <a:schemeClr val="tx1">
              <a:alpha val="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5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17" grpId="0"/>
      <p:bldP spid="3" grpId="0"/>
      <p:bldP spid="32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38</a:t>
            </a:fld>
            <a:endParaRPr lang="en-US" sz="1400" b="1">
              <a:solidFill>
                <a:srgbClr val="FFFFFF"/>
              </a:solidFill>
            </a:endParaRPr>
          </a:p>
        </p:txBody>
      </p:sp>
      <p:pic>
        <p:nvPicPr>
          <p:cNvPr id="7" name="Picture 2" descr="dead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5453"/>
            <a:ext cx="5026526" cy="381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" name="Picture 4" descr="deadloc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3294568"/>
            <a:ext cx="3898900" cy="335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630947" y="2780632"/>
            <a:ext cx="1537369" cy="8288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5" descr="deadl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3177093"/>
            <a:ext cx="3829050" cy="35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630737" y="2874212"/>
            <a:ext cx="265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 Aviv, Winter 2011</a:t>
            </a:r>
          </a:p>
        </p:txBody>
      </p:sp>
    </p:spTree>
    <p:extLst>
      <p:ext uri="{BB962C8B-B14F-4D97-AF65-F5344CB8AC3E}">
        <p14:creationId xmlns:p14="http://schemas.microsoft.com/office/powerpoint/2010/main" val="27530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“Cheating” – Third Try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39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57158"/>
            <a:ext cx="2486526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561347"/>
            <a:ext cx="2473158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flag[0]=false;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163010"/>
            <a:ext cx="2486526" cy="938464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sz="1600" dirty="0">
                <a:latin typeface="Tahoma" charset="0"/>
              </a:rPr>
              <a:t>turn=1;</a:t>
            </a:r>
          </a:p>
          <a:p>
            <a:pPr algn="ctr" rtl="1" eaLnBrk="1" hangingPunct="1"/>
            <a:r>
              <a:rPr lang="en-US" sz="1600" dirty="0">
                <a:latin typeface="Tahoma" charset="0"/>
              </a:rPr>
              <a:t>flag[0] = true;</a:t>
            </a:r>
          </a:p>
          <a:p>
            <a:pPr algn="ctr" rtl="1" eaLnBrk="1" hangingPunct="1"/>
            <a:r>
              <a:rPr lang="en-US" sz="1600" dirty="0">
                <a:latin typeface="Tahoma" charset="0"/>
              </a:rPr>
              <a:t>w</a:t>
            </a:r>
            <a:r>
              <a:rPr lang="en-US" sz="1600" dirty="0">
                <a:solidFill>
                  <a:schemeClr val="tx1"/>
                </a:solidFill>
                <a:latin typeface="Tahoma" charset="0"/>
              </a:rPr>
              <a:t>hile(flag[1] and turn==1);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114842"/>
            <a:ext cx="2486526" cy="483937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34610" y="1435768"/>
            <a:ext cx="2521284" cy="7218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Remainder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21233" y="3539957"/>
            <a:ext cx="2534661" cy="721895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latin typeface="Tahoma" charset="0"/>
              </a:rPr>
              <a:t>flag[1]=false</a:t>
            </a:r>
            <a:endParaRPr lang="en-US" dirty="0">
              <a:solidFill>
                <a:schemeClr val="tx1"/>
              </a:solidFill>
              <a:latin typeface="Tahoma" charset="0"/>
              <a:ea typeface="ＭＳ Ｐゴシック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21233" y="3101474"/>
            <a:ext cx="2548029" cy="475915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1" eaLnBrk="1" hangingPunct="1"/>
            <a:r>
              <a: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rPr>
              <a:t>Critical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99" y="4344736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21746" y="4296612"/>
            <a:ext cx="205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Code for Thread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765" y="4826675"/>
            <a:ext cx="4032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Mutual Exclusion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does not hold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34611" y="2154988"/>
            <a:ext cx="2521284" cy="938464"/>
          </a:xfrm>
          <a:prstGeom prst="rect">
            <a:avLst/>
          </a:prstGeom>
          <a:solidFill>
            <a:srgbClr val="FFD18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algn="ctr" rtl="1" eaLnBrk="1" hangingPunct="1"/>
            <a:r>
              <a:rPr lang="en-US" sz="1600" dirty="0">
                <a:solidFill>
                  <a:prstClr val="black"/>
                </a:solidFill>
                <a:latin typeface="Tahoma" charset="0"/>
              </a:rPr>
              <a:t>turn=0;</a:t>
            </a:r>
          </a:p>
          <a:p>
            <a:pPr lvl="0" algn="ctr" rtl="1" eaLnBrk="1" hangingPunct="1"/>
            <a:r>
              <a:rPr lang="en-US" sz="1600" dirty="0">
                <a:solidFill>
                  <a:prstClr val="black"/>
                </a:solidFill>
                <a:latin typeface="Tahoma" charset="0"/>
              </a:rPr>
              <a:t>flag[1] = true;</a:t>
            </a:r>
          </a:p>
          <a:p>
            <a:pPr lvl="0" algn="ctr" rtl="1" eaLnBrk="1" hangingPunct="1"/>
            <a:r>
              <a:rPr lang="en-US" sz="1600" dirty="0">
                <a:solidFill>
                  <a:prstClr val="black"/>
                </a:solidFill>
                <a:latin typeface="Tahoma" charset="0"/>
              </a:rPr>
              <a:t>while(flag[0] and turn==0);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473159" y="2392948"/>
            <a:ext cx="280739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93981" y="2371558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12700" y="2590800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277939" y="2863516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69918" y="3363495"/>
            <a:ext cx="227263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2465138" y="2612191"/>
            <a:ext cx="280739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497221" y="2884906"/>
            <a:ext cx="280739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489200" y="3358148"/>
            <a:ext cx="280739" cy="13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8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ym typeface="Wingdings"/>
              </a:rPr>
              <a:t>Inter-process Communication (IPC)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Many ways to achieve that:</a:t>
            </a:r>
          </a:p>
          <a:p>
            <a:pPr lvl="1"/>
            <a:r>
              <a:rPr lang="en-US" dirty="0"/>
              <a:t>Specify a segment in the memory that is </a:t>
            </a:r>
            <a:r>
              <a:rPr lang="en-US" i="1" dirty="0"/>
              <a:t>shared, </a:t>
            </a:r>
            <a:r>
              <a:rPr lang="en-US" dirty="0"/>
              <a:t>and all processes can access it</a:t>
            </a:r>
          </a:p>
          <a:p>
            <a:pPr lvl="2"/>
            <a:r>
              <a:rPr lang="en-US" dirty="0"/>
              <a:t>Many times implemented through the file system </a:t>
            </a:r>
          </a:p>
          <a:p>
            <a:pPr lvl="2"/>
            <a:r>
              <a:rPr lang="en-US" dirty="0"/>
              <a:t>One writes to a file, one reads from it</a:t>
            </a:r>
          </a:p>
          <a:p>
            <a:pPr lvl="1"/>
            <a:r>
              <a:rPr lang="en-US" dirty="0"/>
              <a:t>Exchanging messages through communication channel (e.g., the socket interface)</a:t>
            </a:r>
          </a:p>
          <a:p>
            <a:r>
              <a:rPr lang="en-US" dirty="0"/>
              <a:t>Sometimes classified to either shared-memory or message-passing systems</a:t>
            </a:r>
          </a:p>
          <a:p>
            <a:r>
              <a:rPr lang="en-US" dirty="0"/>
              <a:t>Create many </a:t>
            </a:r>
            <a:r>
              <a:rPr lang="en-US" b="1" dirty="0">
                <a:solidFill>
                  <a:srgbClr val="FF0000"/>
                </a:solidFill>
              </a:rPr>
              <a:t>synchronization</a:t>
            </a:r>
            <a:r>
              <a:rPr lang="en-US" b="1" dirty="0"/>
              <a:t> </a:t>
            </a:r>
            <a:r>
              <a:rPr lang="en-US" dirty="0"/>
              <a:t>problems.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4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Peterson’s Algorithm - 1981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40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1435768"/>
            <a:ext cx="6069262" cy="3247522"/>
            <a:chOff x="0" y="1435768"/>
            <a:chExt cx="6069262" cy="3247522"/>
          </a:xfrm>
        </p:grpSpPr>
        <p:sp>
          <p:nvSpPr>
            <p:cNvPr id="7" name="Rectangle 6"/>
            <p:cNvSpPr/>
            <p:nvPr/>
          </p:nvSpPr>
          <p:spPr>
            <a:xfrm>
              <a:off x="0" y="1457158"/>
              <a:ext cx="248652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Remainder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3561347"/>
              <a:ext cx="2473158" cy="721895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flag[0]=false;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2163010"/>
              <a:ext cx="2486526" cy="938464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flag[0] = true;</a:t>
              </a:r>
            </a:p>
            <a:p>
              <a:pPr algn="ctr" rtl="1" eaLnBrk="1" hangingPunct="1"/>
              <a:r>
                <a:rPr lang="en-US" sz="1600" dirty="0">
                  <a:latin typeface="Tahoma" charset="0"/>
                </a:rPr>
                <a:t>turn=1;</a:t>
              </a:r>
            </a:p>
            <a:p>
              <a:pPr algn="ctr" rtl="1" eaLnBrk="1" hangingPunct="1"/>
              <a:r>
                <a:rPr lang="en-US" sz="1600" dirty="0">
                  <a:latin typeface="Tahoma" charset="0"/>
                </a:rPr>
                <a:t>w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hile(flag[1] and turn==1);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3114842"/>
              <a:ext cx="2486526" cy="4839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Critical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521234" y="1435768"/>
              <a:ext cx="2507924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Remainder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21233" y="3539957"/>
              <a:ext cx="2534661" cy="721895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flag[1]=false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21233" y="3101474"/>
              <a:ext cx="2548029" cy="475915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Critical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99" y="4344736"/>
              <a:ext cx="2050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 for Thread 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21746" y="4296612"/>
              <a:ext cx="2050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 for Thread 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34611" y="2154988"/>
              <a:ext cx="2521284" cy="938464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solidFill>
                    <a:prstClr val="black"/>
                  </a:solidFill>
                  <a:latin typeface="Tahoma" charset="0"/>
                </a:rPr>
                <a:t>flag[1] = true;</a:t>
              </a:r>
            </a:p>
            <a:p>
              <a:pPr lvl="0" algn="ctr" rtl="1" eaLnBrk="1" hangingPunct="1"/>
              <a:r>
                <a:rPr lang="en-US" sz="1600" dirty="0">
                  <a:solidFill>
                    <a:prstClr val="black"/>
                  </a:solidFill>
                  <a:latin typeface="Tahoma" charset="0"/>
                </a:rPr>
                <a:t>turn=0;</a:t>
              </a:r>
            </a:p>
            <a:p>
              <a:pPr lvl="0" algn="ctr" rtl="1" eaLnBrk="1" hangingPunct="1"/>
              <a:r>
                <a:rPr lang="en-US" sz="1600" dirty="0">
                  <a:solidFill>
                    <a:prstClr val="black"/>
                  </a:solidFill>
                  <a:latin typeface="Tahoma" charset="0"/>
                </a:rPr>
                <a:t>while(flag[0] and turn==0);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5880" y="1449139"/>
            <a:ext cx="2975813" cy="3212763"/>
            <a:chOff x="192504" y="1582822"/>
            <a:chExt cx="2486526" cy="3212763"/>
          </a:xfrm>
        </p:grpSpPr>
        <p:sp>
          <p:nvSpPr>
            <p:cNvPr id="42" name="Rectangle 41"/>
            <p:cNvSpPr/>
            <p:nvPr/>
          </p:nvSpPr>
          <p:spPr>
            <a:xfrm>
              <a:off x="192504" y="1582822"/>
              <a:ext cx="248652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Remainder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2504" y="3687011"/>
              <a:ext cx="2473158" cy="721895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Flag[</a:t>
              </a:r>
              <a:r>
                <a:rPr lang="en-US" b="1" i="1" dirty="0" err="1">
                  <a:latin typeface="Tahoma" charset="0"/>
                </a:rPr>
                <a:t>i</a:t>
              </a:r>
              <a:r>
                <a:rPr lang="en-US" dirty="0">
                  <a:latin typeface="Tahoma" charset="0"/>
                </a:rPr>
                <a:t>]=false;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2504" y="2288674"/>
              <a:ext cx="2486526" cy="938464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flag[</a:t>
              </a:r>
              <a:r>
                <a:rPr lang="en-US" sz="1600" b="1" i="1" dirty="0" err="1">
                  <a:latin typeface="Tahoma" charset="0"/>
                </a:rPr>
                <a:t>i</a:t>
              </a:r>
              <a:r>
                <a:rPr lang="en-US" sz="1600" dirty="0">
                  <a:latin typeface="Tahoma" charset="0"/>
                </a:rPr>
                <a:t>] = true;</a:t>
              </a:r>
            </a:p>
            <a:p>
              <a:pPr algn="ctr" rtl="1" eaLnBrk="1" hangingPunct="1"/>
              <a:r>
                <a:rPr lang="en-US" sz="1600" dirty="0">
                  <a:latin typeface="Tahoma" charset="0"/>
                </a:rPr>
                <a:t>turn=1-</a:t>
              </a:r>
              <a:r>
                <a:rPr lang="en-US" sz="1600" b="1" i="1" dirty="0">
                  <a:latin typeface="Tahoma" charset="0"/>
                </a:rPr>
                <a:t>i</a:t>
              </a:r>
              <a:r>
                <a:rPr lang="en-US" sz="1600" dirty="0">
                  <a:latin typeface="Tahoma" charset="0"/>
                </a:rPr>
                <a:t>;</a:t>
              </a:r>
            </a:p>
            <a:p>
              <a:pPr algn="ctr" rtl="1" eaLnBrk="1" hangingPunct="1"/>
              <a:r>
                <a:rPr lang="en-US" sz="1600" dirty="0">
                  <a:latin typeface="Tahoma" charset="0"/>
                </a:rPr>
                <a:t>w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hile(flag[</a:t>
              </a:r>
              <a:r>
                <a:rPr lang="en-US" sz="1600" dirty="0">
                  <a:latin typeface="Tahoma" charset="0"/>
                </a:rPr>
                <a:t>1-</a:t>
              </a:r>
              <a:r>
                <a:rPr lang="en-US" sz="1600" b="1" i="1" dirty="0"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] and turn==</a:t>
              </a:r>
              <a:r>
                <a:rPr lang="en-US" sz="1600" dirty="0">
                  <a:latin typeface="Tahoma" charset="0"/>
                </a:rPr>
                <a:t>1-</a:t>
              </a:r>
              <a:r>
                <a:rPr lang="en-US" sz="1600" b="1" i="1" dirty="0"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);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2504" y="3240506"/>
              <a:ext cx="2486526" cy="4839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Critical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1862" y="4457031"/>
              <a:ext cx="2050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 for Thread </a:t>
              </a:r>
              <a:r>
                <a:rPr lang="en-US" sz="1600" b="1" i="1" dirty="0" err="1"/>
                <a:t>i</a:t>
              </a:r>
              <a:endParaRPr lang="en-US" sz="1600" b="1" i="1" dirty="0"/>
            </a:p>
          </p:txBody>
        </p:sp>
      </p:grpSp>
      <p:sp>
        <p:nvSpPr>
          <p:cNvPr id="47" name="Footer Placeholder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fld id="{FA1D694D-8C4C-4F6B-986F-3B4CC905C6EC}" type="slidenum">
              <a:rPr lang="en-US" smtClean="0"/>
              <a:pPr/>
              <a:t>40</a:t>
            </a:fld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765" y="4550555"/>
            <a:ext cx="9326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√ Mutual Exclusion: </a:t>
            </a:r>
            <a:r>
              <a:rPr lang="en-US" dirty="0"/>
              <a:t>Assume that the two processes are in the critical</a:t>
            </a:r>
            <a:br>
              <a:rPr lang="en-US" dirty="0"/>
            </a:br>
            <a:r>
              <a:rPr lang="en-US" dirty="0"/>
              <a:t>section, and then </a:t>
            </a:r>
            <a:r>
              <a:rPr lang="en-US" dirty="0" err="1"/>
              <a:t>w.l.o.g</a:t>
            </a:r>
            <a:r>
              <a:rPr lang="en-US" dirty="0"/>
              <a:t>. thread 0 left its entry section (and entered the</a:t>
            </a:r>
          </a:p>
          <a:p>
            <a:r>
              <a:rPr lang="en-US" dirty="0"/>
              <a:t>critical section) first </a:t>
            </a:r>
            <a:r>
              <a:rPr lang="en-US" dirty="0">
                <a:sym typeface="Wingdings"/>
              </a:rPr>
              <a:t> At that point, </a:t>
            </a:r>
            <a:r>
              <a:rPr lang="en-US" b="1" dirty="0">
                <a:sym typeface="Wingdings"/>
              </a:rPr>
              <a:t>flag[1]=false  or turn=0.</a:t>
            </a:r>
          </a:p>
          <a:p>
            <a:r>
              <a:rPr lang="en-US" b="1" dirty="0">
                <a:sym typeface="Wingdings"/>
              </a:rPr>
              <a:t>Case 1: </a:t>
            </a:r>
            <a:r>
              <a:rPr lang="en-US" dirty="0">
                <a:sym typeface="Wingdings"/>
              </a:rPr>
              <a:t> </a:t>
            </a:r>
            <a:r>
              <a:rPr lang="en-US" b="1" dirty="0">
                <a:sym typeface="Wingdings"/>
              </a:rPr>
              <a:t>flag[1]=false </a:t>
            </a:r>
            <a:r>
              <a:rPr lang="en-US" dirty="0">
                <a:sym typeface="Wingdings"/>
              </a:rPr>
              <a:t> Thread 1 has not executed Line 1 of it’s entry code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 When it will eventually get to Line 3, it will set turn to 0, and wait. The only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place </a:t>
            </a:r>
            <a:r>
              <a:rPr lang="en-US" b="1" dirty="0">
                <a:sym typeface="Wingdings"/>
              </a:rPr>
              <a:t>turn </a:t>
            </a:r>
            <a:r>
              <a:rPr lang="en-US" dirty="0">
                <a:sym typeface="Wingdings"/>
              </a:rPr>
              <a:t>is set to 1, is in Thread’s 0 entry code, after it left the critical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section  Contradiction. </a:t>
            </a:r>
          </a:p>
          <a:p>
            <a:r>
              <a:rPr lang="en-US" b="1" dirty="0">
                <a:sym typeface="Wingdings"/>
              </a:rPr>
              <a:t>Case 2: turn=0</a:t>
            </a:r>
            <a:r>
              <a:rPr lang="en-US" dirty="0">
                <a:sym typeface="Wingdings"/>
              </a:rPr>
              <a:t>Thread 1 executed Line 2 between Thread 0 Line 2 and 3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Peterson’s Algorithm - 1981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41</a:t>
            </a:fld>
            <a:endParaRPr lang="en-US" sz="1400" b="1">
              <a:solidFill>
                <a:srgbClr val="FFFF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5880" y="1449139"/>
            <a:ext cx="2975813" cy="3212763"/>
            <a:chOff x="192504" y="1582822"/>
            <a:chExt cx="2486526" cy="3212763"/>
          </a:xfrm>
        </p:grpSpPr>
        <p:sp>
          <p:nvSpPr>
            <p:cNvPr id="42" name="Rectangle 41"/>
            <p:cNvSpPr/>
            <p:nvPr/>
          </p:nvSpPr>
          <p:spPr>
            <a:xfrm>
              <a:off x="192504" y="1582822"/>
              <a:ext cx="2486526" cy="72189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Remainder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92504" y="3687011"/>
              <a:ext cx="2473158" cy="721895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latin typeface="Tahoma" charset="0"/>
                </a:rPr>
                <a:t>Flag[</a:t>
              </a:r>
              <a:r>
                <a:rPr lang="en-US" b="1" i="1" dirty="0" err="1">
                  <a:latin typeface="Tahoma" charset="0"/>
                </a:rPr>
                <a:t>i</a:t>
              </a:r>
              <a:r>
                <a:rPr lang="en-US" dirty="0">
                  <a:latin typeface="Tahoma" charset="0"/>
                </a:rPr>
                <a:t>]=false;</a:t>
              </a:r>
              <a:endParaRPr lang="en-US" dirty="0">
                <a:solidFill>
                  <a:schemeClr val="tx1"/>
                </a:solidFill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92504" y="2288674"/>
              <a:ext cx="2486526" cy="938464"/>
            </a:xfrm>
            <a:prstGeom prst="rect">
              <a:avLst/>
            </a:prstGeom>
            <a:solidFill>
              <a:srgbClr val="FFD18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sz="1600" dirty="0">
                  <a:latin typeface="Tahoma" charset="0"/>
                </a:rPr>
                <a:t>flag[</a:t>
              </a:r>
              <a:r>
                <a:rPr lang="en-US" sz="1600" b="1" i="1" dirty="0" err="1">
                  <a:latin typeface="Tahoma" charset="0"/>
                </a:rPr>
                <a:t>i</a:t>
              </a:r>
              <a:r>
                <a:rPr lang="en-US" sz="1600" dirty="0">
                  <a:latin typeface="Tahoma" charset="0"/>
                </a:rPr>
                <a:t>] = true;</a:t>
              </a:r>
            </a:p>
            <a:p>
              <a:pPr algn="ctr" rtl="1" eaLnBrk="1" hangingPunct="1"/>
              <a:r>
                <a:rPr lang="en-US" sz="1600" dirty="0">
                  <a:latin typeface="Tahoma" charset="0"/>
                </a:rPr>
                <a:t>turn=1-</a:t>
              </a:r>
              <a:r>
                <a:rPr lang="en-US" sz="1600" b="1" i="1" dirty="0">
                  <a:latin typeface="Tahoma" charset="0"/>
                </a:rPr>
                <a:t>i</a:t>
              </a:r>
              <a:r>
                <a:rPr lang="en-US" sz="1600" dirty="0">
                  <a:latin typeface="Tahoma" charset="0"/>
                </a:rPr>
                <a:t>;</a:t>
              </a:r>
            </a:p>
            <a:p>
              <a:pPr algn="ctr" rtl="1" eaLnBrk="1" hangingPunct="1"/>
              <a:r>
                <a:rPr lang="en-US" sz="1600" dirty="0">
                  <a:latin typeface="Tahoma" charset="0"/>
                </a:rPr>
                <a:t>w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hile(flag[</a:t>
              </a:r>
              <a:r>
                <a:rPr lang="en-US" sz="1600" dirty="0">
                  <a:latin typeface="Tahoma" charset="0"/>
                </a:rPr>
                <a:t>1-</a:t>
              </a:r>
              <a:r>
                <a:rPr lang="en-US" sz="1600" b="1" i="1" dirty="0"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] and turn==</a:t>
              </a:r>
              <a:r>
                <a:rPr lang="en-US" sz="1600" dirty="0">
                  <a:latin typeface="Tahoma" charset="0"/>
                </a:rPr>
                <a:t>1-</a:t>
              </a:r>
              <a:r>
                <a:rPr lang="en-US" sz="1600" b="1" i="1" dirty="0">
                  <a:latin typeface="Tahoma" charset="0"/>
                </a:rPr>
                <a:t>i</a:t>
              </a:r>
              <a:r>
                <a:rPr lang="en-US" sz="1600" dirty="0">
                  <a:solidFill>
                    <a:schemeClr val="tx1"/>
                  </a:solidFill>
                  <a:latin typeface="Tahoma" charset="0"/>
                </a:rPr>
                <a:t>);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2504" y="3240506"/>
              <a:ext cx="2486526" cy="483937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rtl="1" eaLnBrk="1" hangingPunct="1"/>
              <a:r>
                <a:rPr lang="en-US" dirty="0">
                  <a:solidFill>
                    <a:schemeClr val="tx1"/>
                  </a:solidFill>
                  <a:latin typeface="Tahoma" charset="0"/>
                  <a:ea typeface="ＭＳ Ｐゴシック" charset="-128"/>
                </a:rPr>
                <a:t>Critical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1862" y="4457031"/>
              <a:ext cx="2050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Code for Thread </a:t>
              </a:r>
              <a:r>
                <a:rPr lang="en-US" sz="1600" b="1" i="1" dirty="0" err="1"/>
                <a:t>i</a:t>
              </a:r>
              <a:endParaRPr lang="en-US" sz="1600" b="1" i="1" dirty="0"/>
            </a:p>
          </p:txBody>
        </p:sp>
      </p:grpSp>
      <p:sp>
        <p:nvSpPr>
          <p:cNvPr id="47" name="Footer Placeholder 4"/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ＭＳ Ｐゴシック" charset="-128"/>
                <a:cs typeface="+mn-cs"/>
              </a:defRPr>
            </a:lvl9pPr>
          </a:lstStyle>
          <a:p>
            <a:fld id="{FA1D694D-8C4C-4F6B-986F-3B4CC905C6EC}" type="slidenum">
              <a:rPr lang="en-US" smtClean="0"/>
              <a:pPr/>
              <a:t>41</a:t>
            </a:fld>
            <a:endParaRPr lang="en-US" sz="1400" b="1">
              <a:solidFill>
                <a:srgbClr val="FFFF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540096" y="4473059"/>
            <a:ext cx="6603904" cy="4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-786878" y="4514476"/>
            <a:ext cx="1339073" cy="13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765" y="4550555"/>
            <a:ext cx="932655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√ Mutual Exclusion: </a:t>
            </a:r>
            <a:r>
              <a:rPr lang="en-US" dirty="0"/>
              <a:t>Assume that the two processes are in the critical</a:t>
            </a:r>
            <a:br>
              <a:rPr lang="en-US" dirty="0"/>
            </a:br>
            <a:r>
              <a:rPr lang="en-US" dirty="0"/>
              <a:t>section, and then </a:t>
            </a:r>
            <a:r>
              <a:rPr lang="en-US" dirty="0" err="1"/>
              <a:t>w.l.o.g</a:t>
            </a:r>
            <a:r>
              <a:rPr lang="en-US" dirty="0"/>
              <a:t>. thread 0 left its entry section (and entered the</a:t>
            </a:r>
          </a:p>
          <a:p>
            <a:r>
              <a:rPr lang="en-US" dirty="0"/>
              <a:t>critical section) first </a:t>
            </a:r>
            <a:r>
              <a:rPr lang="en-US" dirty="0">
                <a:sym typeface="Wingdings"/>
              </a:rPr>
              <a:t> At that point, </a:t>
            </a:r>
            <a:r>
              <a:rPr lang="en-US" b="1" dirty="0">
                <a:sym typeface="Wingdings"/>
              </a:rPr>
              <a:t>flag[1]=false  or turn=0.</a:t>
            </a:r>
          </a:p>
          <a:p>
            <a:r>
              <a:rPr lang="en-US" b="1" dirty="0">
                <a:sym typeface="Wingdings"/>
              </a:rPr>
              <a:t>Case 1: </a:t>
            </a:r>
            <a:r>
              <a:rPr lang="en-US" dirty="0">
                <a:sym typeface="Wingdings"/>
              </a:rPr>
              <a:t> </a:t>
            </a:r>
            <a:r>
              <a:rPr lang="en-US" b="1" dirty="0">
                <a:sym typeface="Wingdings"/>
              </a:rPr>
              <a:t>flag[1]=false </a:t>
            </a:r>
            <a:r>
              <a:rPr lang="en-US" dirty="0">
                <a:sym typeface="Wingdings"/>
              </a:rPr>
              <a:t> Thread 1 has not executed Line 1 of it’s entry code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 When it will eventually get to Line 3, it will set turn to 0, and wait. The only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place </a:t>
            </a:r>
            <a:r>
              <a:rPr lang="en-US" b="1" dirty="0">
                <a:sym typeface="Wingdings"/>
              </a:rPr>
              <a:t>turn </a:t>
            </a:r>
            <a:r>
              <a:rPr lang="en-US" dirty="0">
                <a:sym typeface="Wingdings"/>
              </a:rPr>
              <a:t>is set to 1, is in Thread’s 0 entry code, after it left the critical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section  Contradiction. </a:t>
            </a:r>
          </a:p>
          <a:p>
            <a:r>
              <a:rPr lang="en-US" b="1" dirty="0">
                <a:sym typeface="Wingdings"/>
              </a:rPr>
              <a:t>Case 2: turn=0</a:t>
            </a:r>
            <a:r>
              <a:rPr lang="en-US" dirty="0">
                <a:sym typeface="Wingdings"/>
              </a:rPr>
              <a:t>Thread 1 executed Line 2 between Thread 0 Line 2 and 3 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189626" y="1458607"/>
            <a:ext cx="592676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√ No blocking in the Remainder </a:t>
            </a:r>
          </a:p>
          <a:p>
            <a:r>
              <a:rPr lang="en-US" b="1" dirty="0">
                <a:solidFill>
                  <a:srgbClr val="008000"/>
                </a:solidFill>
              </a:rPr>
              <a:t>√ Starvation Free: </a:t>
            </a:r>
            <a:r>
              <a:rPr lang="en-US" dirty="0"/>
              <a:t>Assume Thread 1 tries to get into the critical section but blocked (on Line 3) for infinite time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Thread 0 enters the critical section infinite number of times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The second time Thread 0 will execute the entry, </a:t>
            </a:r>
            <a:r>
              <a:rPr lang="en-US" b="1" dirty="0"/>
              <a:t>flag[0]=true</a:t>
            </a:r>
            <a:r>
              <a:rPr lang="en-US" dirty="0"/>
              <a:t>, </a:t>
            </a:r>
            <a:r>
              <a:rPr lang="en-US" b="1" dirty="0"/>
              <a:t>turn=1 </a:t>
            </a:r>
            <a:r>
              <a:rPr lang="en-US" dirty="0"/>
              <a:t>and it will block </a:t>
            </a:r>
            <a:r>
              <a:rPr lang="en-US" dirty="0">
                <a:sym typeface="Wingdings"/>
              </a:rPr>
              <a:t> The next time Thread 1 gets the CPU, the </a:t>
            </a:r>
            <a:r>
              <a:rPr lang="en-US" b="1" dirty="0">
                <a:sym typeface="Wingdings"/>
              </a:rPr>
              <a:t>while </a:t>
            </a:r>
            <a:r>
              <a:rPr lang="en-US" dirty="0">
                <a:sym typeface="Wingdings"/>
              </a:rPr>
              <a:t>condition does not hold and Thread 1 enters the critical section  Contradiction. </a:t>
            </a:r>
            <a:r>
              <a:rPr lang="en-US" dirty="0"/>
              <a:t> 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74D449-F47D-1240-B0A1-D1ED7F735D07}"/>
              </a:ext>
            </a:extLst>
          </p:cNvPr>
          <p:cNvGrpSpPr/>
          <p:nvPr/>
        </p:nvGrpSpPr>
        <p:grpSpPr>
          <a:xfrm>
            <a:off x="0" y="1283368"/>
            <a:ext cx="9144000" cy="5574632"/>
            <a:chOff x="0" y="1283368"/>
            <a:chExt cx="9144000" cy="55746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2EF4F76-B573-714B-A683-E61CCE3BB28E}"/>
                </a:ext>
              </a:extLst>
            </p:cNvPr>
            <p:cNvSpPr/>
            <p:nvPr/>
          </p:nvSpPr>
          <p:spPr>
            <a:xfrm>
              <a:off x="0" y="1283368"/>
              <a:ext cx="9144000" cy="5574632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utoShape 4">
              <a:extLst>
                <a:ext uri="{FF2B5EF4-FFF2-40B4-BE49-F238E27FC236}">
                  <a16:creationId xmlns:a16="http://schemas.microsoft.com/office/drawing/2014/main" id="{EBEDE293-73D9-3046-8F5C-4DD0EA03A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080" y="3607477"/>
              <a:ext cx="3701710" cy="139231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GB" altLang="en-US" sz="4400" b="1" dirty="0">
                <a:solidFill>
                  <a:srgbClr val="990033"/>
                </a:solidFill>
                <a:latin typeface="Trebuchet MS"/>
                <a:cs typeface="Trebuchet MS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962826" y="3752334"/>
            <a:ext cx="32250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Two threads only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cannot be easily extended</a:t>
            </a:r>
            <a:br>
              <a:rPr lang="en-US" dirty="0"/>
            </a:br>
            <a:r>
              <a:rPr lang="en-US" dirty="0"/>
              <a:t>to more </a:t>
            </a:r>
          </a:p>
          <a:p>
            <a:r>
              <a:rPr lang="en-US" b="1" dirty="0">
                <a:solidFill>
                  <a:srgbClr val="FF0000"/>
                </a:solidFill>
              </a:rPr>
              <a:t>Busy wait (spinning)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Concepts We’ve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Race Condition: </a:t>
            </a:r>
            <a:r>
              <a:rPr lang="en-US" sz="2800" dirty="0"/>
              <a:t>A situation in which the scheduling of processes/threads (the order of who is getting the CPU) changes the final result</a:t>
            </a:r>
          </a:p>
          <a:p>
            <a:pPr lvl="1"/>
            <a:r>
              <a:rPr lang="en-US" sz="2400" dirty="0"/>
              <a:t>Different order </a:t>
            </a:r>
            <a:r>
              <a:rPr lang="en-US" sz="2400" dirty="0">
                <a:sym typeface="Wingdings"/>
              </a:rPr>
              <a:t> different results</a:t>
            </a:r>
          </a:p>
          <a:p>
            <a:pPr lvl="1" rtl="0" eaLnBrk="1" fontAlgn="base" hangingPunct="1"/>
            <a:r>
              <a:rPr lang="en-US" sz="2400" kern="1200" dirty="0">
                <a:solidFill>
                  <a:schemeClr val="tx1"/>
                </a:solidFill>
                <a:effectLst/>
              </a:rPr>
              <a:t>Typical scenario: Most of the time everything is OK, but sometime not </a:t>
            </a:r>
            <a:r>
              <a:rPr lang="en-US" sz="2400" kern="1200" dirty="0">
                <a:solidFill>
                  <a:schemeClr val="tx1"/>
                </a:solidFill>
                <a:effectLst/>
                <a:sym typeface="Wingdings"/>
              </a:rPr>
              <a:t></a:t>
            </a:r>
            <a:r>
              <a:rPr lang="en-US" sz="2400" kern="1200" dirty="0">
                <a:solidFill>
                  <a:schemeClr val="tx1"/>
                </a:solidFill>
                <a:effectLst/>
              </a:rPr>
              <a:t> very hard to debug</a:t>
            </a:r>
            <a:endParaRPr lang="en-US" sz="2400" dirty="0">
              <a:effectLst/>
            </a:endParaRPr>
          </a:p>
          <a:p>
            <a:pPr rtl="0" eaLnBrk="1" fontAlgn="base" hangingPunct="1"/>
            <a:r>
              <a:rPr lang="en-US" sz="2800" kern="1200" dirty="0">
                <a:solidFill>
                  <a:srgbClr val="FF0000"/>
                </a:solidFill>
                <a:effectLst/>
              </a:rPr>
              <a:t>Atomic Instruction</a:t>
            </a:r>
            <a:r>
              <a:rPr lang="en-US" sz="2800" kern="1200" dirty="0">
                <a:solidFill>
                  <a:schemeClr val="tx1"/>
                </a:solidFill>
                <a:effectLst/>
              </a:rPr>
              <a:t>: instruction that completes in a single step relative to other threads</a:t>
            </a:r>
            <a:endParaRPr lang="en-US" sz="2800" dirty="0">
              <a:effectLst/>
            </a:endParaRPr>
          </a:p>
          <a:p>
            <a:pPr lvl="1"/>
            <a:r>
              <a:rPr lang="en-US" sz="2400" kern="1200" dirty="0">
                <a:solidFill>
                  <a:schemeClr val="tx1"/>
                </a:solidFill>
                <a:effectLst/>
              </a:rPr>
              <a:t>x=x+1 was not atomic</a:t>
            </a:r>
            <a:endParaRPr lang="en-US" sz="2400" dirty="0">
              <a:effectLst/>
            </a:endParaRPr>
          </a:p>
          <a:p>
            <a:pPr lvl="1"/>
            <a:r>
              <a:rPr lang="en-US" sz="2400" kern="1200" dirty="0">
                <a:solidFill>
                  <a:schemeClr val="tx1"/>
                </a:solidFill>
                <a:effectLst/>
              </a:rPr>
              <a:t>Read (</a:t>
            </a:r>
            <a:r>
              <a:rPr lang="en-US" sz="2400" kern="1200" dirty="0" err="1">
                <a:solidFill>
                  <a:schemeClr val="tx1"/>
                </a:solidFill>
                <a:effectLst/>
              </a:rPr>
              <a:t>lw</a:t>
            </a:r>
            <a:r>
              <a:rPr lang="en-US" sz="2400" kern="1200" dirty="0">
                <a:solidFill>
                  <a:schemeClr val="tx1"/>
                </a:solidFill>
                <a:effectLst/>
              </a:rPr>
              <a:t>) and write (</a:t>
            </a:r>
            <a:r>
              <a:rPr lang="en-US" sz="2400" kern="1200" dirty="0" err="1">
                <a:solidFill>
                  <a:schemeClr val="tx1"/>
                </a:solidFill>
                <a:effectLst/>
              </a:rPr>
              <a:t>sw</a:t>
            </a:r>
            <a:r>
              <a:rPr lang="en-US" sz="2400" kern="1200" dirty="0">
                <a:solidFill>
                  <a:schemeClr val="tx1"/>
                </a:solidFill>
                <a:effectLst/>
              </a:rPr>
              <a:t>) were atomic</a:t>
            </a:r>
            <a:endParaRPr lang="en-US" sz="2400" dirty="0">
              <a:effectLst/>
            </a:endParaRPr>
          </a:p>
          <a:p>
            <a:pPr lvl="1"/>
            <a:r>
              <a:rPr lang="en-US" sz="2400" kern="1200" dirty="0">
                <a:solidFill>
                  <a:schemeClr val="tx1"/>
                </a:solidFill>
                <a:effectLst/>
              </a:rPr>
              <a:t>Sometimes this doesn’t hold (wide words that spans more than one memory address)</a:t>
            </a:r>
            <a:endParaRPr lang="en-US" sz="2400" dirty="0">
              <a:effectLst/>
            </a:endParaRPr>
          </a:p>
          <a:p>
            <a:pPr lvl="1"/>
            <a:endParaRPr lang="en-US" sz="2400" dirty="0">
              <a:sym typeface="Wingding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42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564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Concepts We’ve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Busy-waiting (spinning, busy-looping): </a:t>
            </a:r>
            <a:r>
              <a:rPr lang="en-US" sz="2800" dirty="0">
                <a:solidFill>
                  <a:srgbClr val="000000"/>
                </a:solidFill>
              </a:rPr>
              <a:t>technique in which a process repeatedly checks to see if a condition is true</a:t>
            </a:r>
          </a:p>
          <a:p>
            <a:pPr lvl="1"/>
            <a:r>
              <a:rPr lang="en-US" sz="2000" dirty="0">
                <a:latin typeface="Tahoma" charset="0"/>
              </a:rPr>
              <a:t>“do nothing” loops: while(flag[1-</a:t>
            </a:r>
            <a:r>
              <a:rPr lang="en-US" sz="2000" b="1" i="1" dirty="0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] and turn==1-</a:t>
            </a:r>
            <a:r>
              <a:rPr lang="en-US" sz="2000" b="1" i="1" dirty="0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);</a:t>
            </a:r>
          </a:p>
          <a:p>
            <a:pPr lvl="1"/>
            <a:r>
              <a:rPr lang="en-US" sz="2000" dirty="0"/>
              <a:t>Usually, should be avoided as it wastes CPU cycles and yields large overhead</a:t>
            </a:r>
          </a:p>
          <a:p>
            <a:pPr lvl="1"/>
            <a:r>
              <a:rPr lang="en-US" sz="2000" dirty="0"/>
              <a:t>Polling vs. interrupts</a:t>
            </a:r>
          </a:p>
          <a:p>
            <a:pPr lvl="1"/>
            <a:r>
              <a:rPr lang="en-US" sz="2000" dirty="0"/>
              <a:t>We will discuss alternative later</a:t>
            </a:r>
          </a:p>
          <a:p>
            <a:pPr lvl="1"/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43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7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CONCEPT: THREADS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5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7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Thread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Thread: Single unique path of execution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Up until now, each process had one thread of control</a:t>
            </a:r>
          </a:p>
        </p:txBody>
      </p:sp>
      <p:pic>
        <p:nvPicPr>
          <p:cNvPr id="5" name="Content Placeholder 4" descr="Screen Shot 2016-03-05 at 9.44.58 P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30" r="-6430"/>
          <a:stretch>
            <a:fillRect/>
          </a:stretch>
        </p:blipFill>
        <p:spPr/>
      </p:pic>
      <p:cxnSp>
        <p:nvCxnSpPr>
          <p:cNvPr id="7" name="Straight Arrow Connector 6"/>
          <p:cNvCxnSpPr/>
          <p:nvPr/>
        </p:nvCxnSpPr>
        <p:spPr>
          <a:xfrm flipH="1">
            <a:off x="6604000" y="4117474"/>
            <a:ext cx="1871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Concurrent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applications need to perform more than one task at once</a:t>
            </a:r>
          </a:p>
          <a:p>
            <a:pPr lvl="1"/>
            <a:r>
              <a:rPr lang="en-US" dirty="0"/>
              <a:t>Web browser: retrieve data from the network; display images of data already retrieved</a:t>
            </a:r>
          </a:p>
          <a:p>
            <a:pPr lvl="1"/>
            <a:r>
              <a:rPr lang="en-US" dirty="0"/>
              <a:t>Word processing: process keystrokes; display graphics; perform spell check on the background</a:t>
            </a:r>
          </a:p>
          <a:p>
            <a:pPr lvl="1"/>
            <a:r>
              <a:rPr lang="en-US" dirty="0"/>
              <a:t>Web server: process many requests while listening to new requests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7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8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do these tasks concurrently?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No concurrency:</a:t>
            </a:r>
            <a:r>
              <a:rPr lang="en-US" dirty="0"/>
              <a:t> the word processor will wait on a keystroke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evicting the CPU </a:t>
            </a:r>
            <a:r>
              <a:rPr lang="en-US" dirty="0">
                <a:sym typeface="Wingdings"/>
              </a:rPr>
              <a:t> No other of its tasks will run until the keystroke is processed after a keyboard interrupt  </a:t>
            </a:r>
          </a:p>
          <a:p>
            <a:r>
              <a:rPr lang="en-US" b="1" u="sng" dirty="0">
                <a:sym typeface="Wingdings"/>
              </a:rPr>
              <a:t>Each task as a process</a:t>
            </a:r>
            <a:r>
              <a:rPr lang="en-US" b="1" dirty="0">
                <a:sym typeface="Wingdings"/>
              </a:rPr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A lot of IPC  Very clumsy, expensive, slow.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Wingdings"/>
              </a:rPr>
              <a:t>The code of the program is in memory again and again (e.g., for each web request) </a:t>
            </a: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8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rebuchet MS"/>
                <a:cs typeface="Trebuchet MS"/>
              </a:rPr>
              <a:t>Multi-threaded Processes</a:t>
            </a:r>
          </a:p>
        </p:txBody>
      </p:sp>
      <p:pic>
        <p:nvPicPr>
          <p:cNvPr id="6" name="Content Placeholder 5" descr="Screen Shot 2016-03-05 at 9.45.50 PM.pn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9" r="1012"/>
          <a:stretch/>
        </p:blipFill>
        <p:spPr>
          <a:xfrm>
            <a:off x="267368" y="1600200"/>
            <a:ext cx="4358106" cy="4525963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Each thread has its own registers (including PC) and stack</a:t>
            </a:r>
          </a:p>
          <a:p>
            <a:r>
              <a:rPr lang="en-US" dirty="0"/>
              <a:t>All threads share</a:t>
            </a:r>
          </a:p>
          <a:p>
            <a:pPr lvl="1"/>
            <a:r>
              <a:rPr lang="en-US" dirty="0"/>
              <a:t>The code of the program</a:t>
            </a:r>
          </a:p>
          <a:p>
            <a:pPr lvl="1"/>
            <a:r>
              <a:rPr lang="en-US" dirty="0"/>
              <a:t>All other data (global variables and the heap)</a:t>
            </a:r>
          </a:p>
          <a:p>
            <a:pPr lvl="1"/>
            <a:r>
              <a:rPr lang="en-US" dirty="0"/>
              <a:t>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D694D-8C4C-4F6B-986F-3B4CC905C6EC}" type="slidenum">
              <a:rPr lang="en-US" smtClean="0"/>
              <a:pPr/>
              <a:t>9</a:t>
            </a:fld>
            <a:endParaRPr lang="en-US" sz="1400" b="1">
              <a:solidFill>
                <a:srgbClr val="FFFF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983873" y="4817979"/>
            <a:ext cx="1871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125537" y="4061326"/>
            <a:ext cx="1871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040063" y="4248484"/>
            <a:ext cx="1871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37369"/>
      </p:ext>
    </p:extLst>
  </p:cSld>
  <p:clrMapOvr>
    <a:masterClrMapping/>
  </p:clrMapOvr>
</p:sld>
</file>

<file path=ppt/theme/theme1.xml><?xml version="1.0" encoding="utf-8"?>
<a:theme xmlns:a="http://schemas.openxmlformats.org/drawingml/2006/main" name="HUJI_BLUE">
  <a:themeElements>
    <a:clrScheme name="Custom 1">
      <a:dk1>
        <a:sysClr val="windowText" lastClr="000000"/>
      </a:dk1>
      <a:lt1>
        <a:sysClr val="window" lastClr="FFFFFF"/>
      </a:lt1>
      <a:dk2>
        <a:srgbClr val="0B5394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ns">
  <a:themeElements>
    <a:clrScheme name="Custom 1">
      <a:dk1>
        <a:sysClr val="windowText" lastClr="000000"/>
      </a:dk1>
      <a:lt1>
        <a:sysClr val="window" lastClr="FFFFFF"/>
      </a:lt1>
      <a:dk2>
        <a:srgbClr val="FF96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wons">
  <a:themeElements>
    <a:clrScheme name="Custom 1">
      <a:dk1>
        <a:sysClr val="windowText" lastClr="000000"/>
      </a:dk1>
      <a:lt1>
        <a:sysClr val="window" lastClr="FFFFFF"/>
      </a:lt1>
      <a:dk2>
        <a:srgbClr val="FF96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HUJI_BLUE.thmx</Template>
  <TotalTime>74358</TotalTime>
  <Words>3145</Words>
  <Application>Microsoft Macintosh PowerPoint</Application>
  <PresentationFormat>On-screen Show (4:3)</PresentationFormat>
  <Paragraphs>585</Paragraphs>
  <Slides>43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9" baseType="lpstr">
      <vt:lpstr>굴림</vt:lpstr>
      <vt:lpstr>맑은 고딕</vt:lpstr>
      <vt:lpstr>ＭＳ Ｐゴシック</vt:lpstr>
      <vt:lpstr>Arial</vt:lpstr>
      <vt:lpstr>Arial Narrow</vt:lpstr>
      <vt:lpstr>Calibri</vt:lpstr>
      <vt:lpstr>Helvetica</vt:lpstr>
      <vt:lpstr>Tahoma</vt:lpstr>
      <vt:lpstr>Times New Roman</vt:lpstr>
      <vt:lpstr>Trebuchet MS</vt:lpstr>
      <vt:lpstr>Verdana</vt:lpstr>
      <vt:lpstr>Wingdings</vt:lpstr>
      <vt:lpstr>ZapfDingbats</vt:lpstr>
      <vt:lpstr>HUJI_BLUE</vt:lpstr>
      <vt:lpstr>2_wons</vt:lpstr>
      <vt:lpstr>3_wons</vt:lpstr>
      <vt:lpstr>Operating Systems</vt:lpstr>
      <vt:lpstr>Process Termination</vt:lpstr>
      <vt:lpstr>Communication between Processes</vt:lpstr>
      <vt:lpstr>Inter-process Communication (IPC) </vt:lpstr>
      <vt:lpstr>NEXT CONCEPT: THREADS</vt:lpstr>
      <vt:lpstr>Thread of Control</vt:lpstr>
      <vt:lpstr>Examples of Concurrent Tasks</vt:lpstr>
      <vt:lpstr>How to do these tasks concurrently?</vt:lpstr>
      <vt:lpstr>Multi-threaded Processes</vt:lpstr>
      <vt:lpstr>Example: A Multi-threaded Web Server</vt:lpstr>
      <vt:lpstr>User-Level Threads</vt:lpstr>
      <vt:lpstr>Implementing Threads in User Space</vt:lpstr>
      <vt:lpstr>Implementing Threads by the Kernel</vt:lpstr>
      <vt:lpstr>Kernel-level Threads</vt:lpstr>
      <vt:lpstr>Summary: Benefits of Threads</vt:lpstr>
      <vt:lpstr>Summary: Threads vs. Processors </vt:lpstr>
      <vt:lpstr>PowerPoint Presentation</vt:lpstr>
      <vt:lpstr>User- and Kernel Level-Threads </vt:lpstr>
      <vt:lpstr>Real Parallelism in Hardware: Multi-processors and multi-core</vt:lpstr>
      <vt:lpstr>Multiprocessors / Multicores</vt:lpstr>
      <vt:lpstr>Multi-core processors</vt:lpstr>
      <vt:lpstr>“Hardware-Level” Threads:  Hyper-Threading</vt:lpstr>
      <vt:lpstr>SYNCHRONIZATION</vt:lpstr>
      <vt:lpstr>Motivation: Two processes (or threads) want to print</vt:lpstr>
      <vt:lpstr>Possible Outcomes 1/2 </vt:lpstr>
      <vt:lpstr>Possible Outcomes 2/2 </vt:lpstr>
      <vt:lpstr>Further Motivation</vt:lpstr>
      <vt:lpstr>Further Motivation</vt:lpstr>
      <vt:lpstr>“Too Much Milk”…</vt:lpstr>
      <vt:lpstr>What’s happening here?</vt:lpstr>
      <vt:lpstr>Modeling the Mutual Exclusion Problem      [First modeling by Dijkstra, 1965]</vt:lpstr>
      <vt:lpstr>Critical Section</vt:lpstr>
      <vt:lpstr>First Try: Disabling interrupts</vt:lpstr>
      <vt:lpstr>No “Cheating” – First Try</vt:lpstr>
      <vt:lpstr>No “Cheating” – First Try</vt:lpstr>
      <vt:lpstr>PowerPoint Presentation</vt:lpstr>
      <vt:lpstr>No “Cheating” – Second Try</vt:lpstr>
      <vt:lpstr>Illustration of Deadlocks</vt:lpstr>
      <vt:lpstr>No “Cheating” – Third Try</vt:lpstr>
      <vt:lpstr>Peterson’s Algorithm - 1981</vt:lpstr>
      <vt:lpstr>Peterson’s Algorithm - 1981</vt:lpstr>
      <vt:lpstr>Three Concepts We’ve Covered</vt:lpstr>
      <vt:lpstr>Three Concepts We’ve Covered</vt:lpstr>
    </vt:vector>
  </TitlesOfParts>
  <Manager/>
  <Company>HUJI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Lect1</dc:title>
  <dc:subject/>
  <dc:creator>DD</dc:creator>
  <cp:keywords/>
  <dc:description/>
  <cp:lastModifiedBy>Microsoft Office User</cp:lastModifiedBy>
  <cp:revision>640</cp:revision>
  <cp:lastPrinted>2016-03-12T19:36:45Z</cp:lastPrinted>
  <dcterms:created xsi:type="dcterms:W3CDTF">2011-01-13T23:43:38Z</dcterms:created>
  <dcterms:modified xsi:type="dcterms:W3CDTF">2021-04-09T12:07:56Z</dcterms:modified>
  <cp:category/>
</cp:coreProperties>
</file>