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4v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52" r:id="rId1"/>
    <p:sldMasterId id="2147483975" r:id="rId2"/>
    <p:sldMasterId id="2147483992" r:id="rId3"/>
  </p:sldMasterIdLst>
  <p:notesMasterIdLst>
    <p:notesMasterId r:id="rId33"/>
  </p:notesMasterIdLst>
  <p:handoutMasterIdLst>
    <p:handoutMasterId r:id="rId34"/>
  </p:handoutMasterIdLst>
  <p:sldIdLst>
    <p:sldId id="492" r:id="rId4"/>
    <p:sldId id="807" r:id="rId5"/>
    <p:sldId id="811" r:id="rId6"/>
    <p:sldId id="879" r:id="rId7"/>
    <p:sldId id="812" r:id="rId8"/>
    <p:sldId id="813" r:id="rId9"/>
    <p:sldId id="814" r:id="rId10"/>
    <p:sldId id="815" r:id="rId11"/>
    <p:sldId id="816" r:id="rId12"/>
    <p:sldId id="755" r:id="rId13"/>
    <p:sldId id="756" r:id="rId14"/>
    <p:sldId id="843" r:id="rId15"/>
    <p:sldId id="844" r:id="rId16"/>
    <p:sldId id="845" r:id="rId17"/>
    <p:sldId id="757" r:id="rId18"/>
    <p:sldId id="758" r:id="rId19"/>
    <p:sldId id="759" r:id="rId20"/>
    <p:sldId id="761" r:id="rId21"/>
    <p:sldId id="762" r:id="rId22"/>
    <p:sldId id="763" r:id="rId23"/>
    <p:sldId id="764" r:id="rId24"/>
    <p:sldId id="765" r:id="rId25"/>
    <p:sldId id="798" r:id="rId26"/>
    <p:sldId id="799" r:id="rId27"/>
    <p:sldId id="800" r:id="rId28"/>
    <p:sldId id="801" r:id="rId29"/>
    <p:sldId id="802" r:id="rId30"/>
    <p:sldId id="880" r:id="rId31"/>
    <p:sldId id="881" r:id="rId3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8" autoAdjust="0"/>
    <p:restoredTop sz="86421" autoAdjust="0"/>
  </p:normalViewPr>
  <p:slideViewPr>
    <p:cSldViewPr snapToGrid="0">
      <p:cViewPr varScale="1">
        <p:scale>
          <a:sx n="61" d="100"/>
          <a:sy n="61" d="100"/>
        </p:scale>
        <p:origin x="1206" y="6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302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fld id="{03AB3591-4302-4672-AEBE-CB2045511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F0CA6AF0-CD9F-41D6-ACC8-D6D8395B9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8C8CA-4D2C-D845-B8C3-3498AF35E59F}" type="slidenum">
              <a:rPr lang="he-IL"/>
              <a:pPr/>
              <a:t>2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EC259-25FA-7644-A64D-88F70E3BDE22}" type="slidenum">
              <a:rPr lang="he-IL"/>
              <a:pPr/>
              <a:t>12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EC259-25FA-7644-A64D-88F70E3BDE22}" type="slidenum">
              <a:rPr lang="he-IL"/>
              <a:pPr/>
              <a:t>13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2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EC259-25FA-7644-A64D-88F70E3BDE22}" type="slidenum">
              <a:rPr lang="he-IL"/>
              <a:pPr/>
              <a:t>17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ensures a notion of FIFO:</a:t>
            </a:r>
            <a:r>
              <a:rPr lang="en-US" sz="1200" b="1" dirty="0">
                <a:solidFill>
                  <a:schemeClr val="tx1"/>
                </a:solidFill>
              </a:rPr>
              <a:t> if process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 is waiting and thread j has not yet started the entry, then j will not enter the CS before </a:t>
            </a:r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6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-"/>
            </a:pPr>
            <a:endParaRPr lang="he-IL" baseline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6644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98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8040" y="35612"/>
            <a:ext cx="695635" cy="1462640"/>
            <a:chOff x="406400" y="585786"/>
            <a:chExt cx="1219200" cy="19597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2600" y="2133123"/>
              <a:ext cx="323654" cy="412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4546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8457" y="0"/>
            <a:ext cx="8229600" cy="623944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baseline="0" dirty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7933" y="860612"/>
            <a:ext cx="8502922" cy="5615492"/>
          </a:xfrm>
        </p:spPr>
        <p:txBody>
          <a:bodyPr>
            <a:normAutofit/>
          </a:bodyPr>
          <a:lstStyle>
            <a:lvl1pPr marL="355600" indent="-355600">
              <a:defRPr sz="2800" b="0"/>
            </a:lvl1pPr>
            <a:lvl2pPr marL="720725" indent="-371475">
              <a:defRPr sz="2800" b="0"/>
            </a:lvl2pPr>
            <a:lvl3pPr marL="989013" indent="-292100">
              <a:defRPr sz="2400" b="0"/>
            </a:lvl3pPr>
            <a:lvl4pPr>
              <a:defRPr sz="20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 </a:t>
            </a:r>
            <a:endParaRPr lang="ko-KR" altLang="en-US" dirty="0"/>
          </a:p>
          <a:p>
            <a:pPr lvl="4"/>
            <a:r>
              <a:rPr lang="en-US" altLang="ko-KR" dirty="0"/>
              <a:t>Fifth 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 userDrawn="1">
            <p:ph type="sldNum" sz="quarter" idx="4"/>
          </p:nvPr>
        </p:nvSpPr>
        <p:spPr>
          <a:xfrm>
            <a:off x="8515349" y="6637389"/>
            <a:ext cx="409575" cy="1492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204355" y="6361043"/>
            <a:ext cx="1064594" cy="25841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497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040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F459BE-B10C-4E4F-9B45-143E01A25B82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3C901-B39E-124A-A5EC-75916F0A3A78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85FEBD-976F-7448-ABEF-9049BFFDE938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6D88A-FE07-144E-AEED-5C827A530ADB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5E025-0ED8-1B4A-AEB9-A76393FC5C04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59E9B-AF6A-4C41-B72C-5B75B4C2AC21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24800" y="4926298"/>
            <a:ext cx="1219200" cy="1931702"/>
            <a:chOff x="406400" y="585786"/>
            <a:chExt cx="1637545" cy="2286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2600" y="2133123"/>
              <a:ext cx="15613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HEBREW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UNIVERSITY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 JERUSALEM</a:t>
              </a:r>
            </a:p>
          </p:txBody>
        </p:sp>
      </p:grp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3A253-AF35-FA43-89A0-5E1AE655D3C9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AD54D-F310-4340-903A-72C159D42BE2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0EE3A-4681-D547-A49B-85ACFB0A4B3F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BF1E-17F7-7A4E-A542-01BB2E487F05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72171-616D-F342-B97A-C123E27041DA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0E5F-881E-1D41-B648-5EFE85021F1D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8EFF8-ABC7-784A-A0DA-6FD2859142AB}" type="datetime1">
              <a:rPr lang="en-US" smtClean="0"/>
              <a:t>4/18/2021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EDD26-F1EC-E240-9551-E2C1DB2E6AE4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7C0B-B7E4-A747-A572-E135B2CC8C4C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DD37C-6180-984C-A20B-84589CE42E14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  <p:pic>
        <p:nvPicPr>
          <p:cNvPr id="10" name="Picture 9" descr="image (1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99392"/>
            <a:ext cx="198233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674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C569D-B037-CA44-9998-C72C79BACA62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1E8F3-D5E8-EA4F-8508-29668EA8A0F7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696DD-1FD6-084F-97F9-4C7E0BEDEA50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537E3-1851-054E-A497-C72CBF6CE44A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C880F9-6FD4-5D4C-B48C-0D89F35464B9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DF260-5FB8-DC45-9CAF-5476FC966327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066B0-EB70-1646-A0C9-357D6FDB825F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FBD68F-EB00-2644-9E98-698C9B554328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0313B9-3502-B942-9457-1FF4962C8F99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451D8-AF20-EA4A-B632-07EBD4DB66C8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3982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B933E-3888-B941-BB51-896FF7A223A4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AD4D3-0D6E-F44A-B0D5-51A259D64A58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A65B9-FCD8-214A-86EC-0C8BB7B986A6}" type="datetime1">
              <a:rPr lang="en-US" smtClean="0"/>
              <a:t>4/18/2021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9FE12-4096-4747-8FDF-BDADD22932E2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423B-C203-A544-828D-51A5D027C5F4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6E59-26B6-374B-9DEC-DE12397853BB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Systems : Lecture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74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699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4333" y="-486833"/>
            <a:ext cx="3788834" cy="2328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93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4011" r:id="rId22"/>
    <p:sldLayoutId id="2147484012" r:id="rId23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Trebuchet MS"/>
          <a:ea typeface="ＭＳ Ｐゴシック" charset="-128"/>
          <a:cs typeface="Trebuchet M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746E9CD4-7A14-6643-9162-BA7BB2E57BBF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26FC3F99-F1F0-B84B-8C59-D5C2A0653A46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  <p:sldLayoutId id="2147484010" r:id="rId1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b="1" dirty="0"/>
          </a:p>
          <a:p>
            <a:r>
              <a:rPr lang="en-US" b="1" dirty="0"/>
              <a:t>David </a:t>
            </a:r>
            <a:r>
              <a:rPr lang="en-US" b="1"/>
              <a:t>Hay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2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Concepts We’ve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Race Condition: </a:t>
            </a:r>
            <a:r>
              <a:rPr lang="en-US" sz="2800" dirty="0"/>
              <a:t>A situation in which the scheduling of processes/threads (the order of who is getting the CPU) changes the final result</a:t>
            </a:r>
          </a:p>
          <a:p>
            <a:pPr lvl="1"/>
            <a:r>
              <a:rPr lang="en-US" sz="2400" dirty="0"/>
              <a:t>Different order </a:t>
            </a:r>
            <a:r>
              <a:rPr lang="en-US" sz="2400" dirty="0">
                <a:sym typeface="Wingdings"/>
              </a:rPr>
              <a:t> different results</a:t>
            </a:r>
          </a:p>
          <a:p>
            <a:pPr lvl="1" rtl="0" eaLnBrk="1" fontAlgn="base" hangingPunct="1"/>
            <a:r>
              <a:rPr lang="en-US" sz="2400" kern="1200" dirty="0">
                <a:solidFill>
                  <a:schemeClr val="tx1"/>
                </a:solidFill>
                <a:effectLst/>
              </a:rPr>
              <a:t>Typical scenario: Most of the time everything is OK, but sometime not </a:t>
            </a:r>
            <a:r>
              <a:rPr lang="en-US" sz="2400" kern="1200" dirty="0">
                <a:solidFill>
                  <a:schemeClr val="tx1"/>
                </a:solidFill>
                <a:effectLst/>
                <a:sym typeface="Wingdings"/>
              </a:rPr>
              <a:t></a:t>
            </a:r>
            <a:r>
              <a:rPr lang="en-US" sz="2400" kern="1200" dirty="0">
                <a:solidFill>
                  <a:schemeClr val="tx1"/>
                </a:solidFill>
                <a:effectLst/>
              </a:rPr>
              <a:t> very hard to debug</a:t>
            </a:r>
            <a:endParaRPr lang="en-US" sz="2400" dirty="0">
              <a:effectLst/>
            </a:endParaRPr>
          </a:p>
          <a:p>
            <a:pPr rtl="0" eaLnBrk="1" fontAlgn="base" hangingPunct="1"/>
            <a:r>
              <a:rPr lang="en-US" sz="2800" kern="1200" dirty="0">
                <a:solidFill>
                  <a:srgbClr val="FF0000"/>
                </a:solidFill>
                <a:effectLst/>
              </a:rPr>
              <a:t>Atomic Instruction</a:t>
            </a:r>
            <a:r>
              <a:rPr lang="en-US" sz="2800" kern="1200" dirty="0">
                <a:solidFill>
                  <a:schemeClr val="tx1"/>
                </a:solidFill>
                <a:effectLst/>
              </a:rPr>
              <a:t>: instruction that completes in a single step relative to other threads</a:t>
            </a:r>
            <a:endParaRPr lang="en-US" sz="2800" dirty="0">
              <a:effectLst/>
            </a:endParaRPr>
          </a:p>
          <a:p>
            <a:pPr lvl="1"/>
            <a:r>
              <a:rPr lang="en-US" sz="2400" kern="1200" dirty="0">
                <a:solidFill>
                  <a:schemeClr val="tx1"/>
                </a:solidFill>
                <a:effectLst/>
              </a:rPr>
              <a:t>x=x+1 was not atomic</a:t>
            </a:r>
            <a:endParaRPr lang="en-US" sz="2400" dirty="0">
              <a:effectLst/>
            </a:endParaRPr>
          </a:p>
          <a:p>
            <a:pPr lvl="1"/>
            <a:r>
              <a:rPr lang="en-US" sz="2400" kern="1200" dirty="0">
                <a:solidFill>
                  <a:schemeClr val="tx1"/>
                </a:solidFill>
                <a:effectLst/>
              </a:rPr>
              <a:t>Read (</a:t>
            </a:r>
            <a:r>
              <a:rPr lang="en-US" sz="2400" kern="1200" dirty="0" err="1">
                <a:solidFill>
                  <a:schemeClr val="tx1"/>
                </a:solidFill>
                <a:effectLst/>
              </a:rPr>
              <a:t>lw</a:t>
            </a:r>
            <a:r>
              <a:rPr lang="en-US" sz="2400" kern="1200" dirty="0">
                <a:solidFill>
                  <a:schemeClr val="tx1"/>
                </a:solidFill>
                <a:effectLst/>
              </a:rPr>
              <a:t>) and write (</a:t>
            </a:r>
            <a:r>
              <a:rPr lang="en-US" sz="2400" kern="1200" dirty="0" err="1">
                <a:solidFill>
                  <a:schemeClr val="tx1"/>
                </a:solidFill>
                <a:effectLst/>
              </a:rPr>
              <a:t>sw</a:t>
            </a:r>
            <a:r>
              <a:rPr lang="en-US" sz="2400" kern="1200" dirty="0">
                <a:solidFill>
                  <a:schemeClr val="tx1"/>
                </a:solidFill>
                <a:effectLst/>
              </a:rPr>
              <a:t>) were atomic</a:t>
            </a:r>
            <a:endParaRPr lang="en-US" sz="2400" dirty="0">
              <a:effectLst/>
            </a:endParaRPr>
          </a:p>
          <a:p>
            <a:pPr lvl="1"/>
            <a:r>
              <a:rPr lang="en-US" sz="2400" kern="1200" dirty="0">
                <a:solidFill>
                  <a:schemeClr val="tx1"/>
                </a:solidFill>
                <a:effectLst/>
              </a:rPr>
              <a:t>Sometimes this doesn’t hold (wide words that spans more than one memory address)</a:t>
            </a:r>
            <a:endParaRPr lang="en-US" sz="2400" dirty="0">
              <a:effectLst/>
            </a:endParaRPr>
          </a:p>
          <a:p>
            <a:pPr lvl="1"/>
            <a:endParaRPr lang="en-US" sz="2400" dirty="0">
              <a:sym typeface="Wingding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10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4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Concepts We’ve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Busy-waiting (spinning, busy-looping): </a:t>
            </a:r>
            <a:r>
              <a:rPr lang="en-US" sz="2800" dirty="0">
                <a:solidFill>
                  <a:srgbClr val="000000"/>
                </a:solidFill>
              </a:rPr>
              <a:t>technique in which a process repeatedly checks to see if a condition is true</a:t>
            </a:r>
          </a:p>
          <a:p>
            <a:pPr lvl="1"/>
            <a:r>
              <a:rPr lang="en-US" sz="2000" dirty="0">
                <a:latin typeface="Tahoma" charset="0"/>
              </a:rPr>
              <a:t>“do nothing” loops: while(flag[1-</a:t>
            </a:r>
            <a:r>
              <a:rPr lang="en-US" sz="2000" b="1" i="1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] and turn==1-</a:t>
            </a:r>
            <a:r>
              <a:rPr lang="en-US" sz="2000" b="1" i="1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);</a:t>
            </a:r>
          </a:p>
          <a:p>
            <a:pPr lvl="1"/>
            <a:r>
              <a:rPr lang="en-US" sz="2000" dirty="0"/>
              <a:t>Usually, should be avoided as it wastes CPU cycles and yields large overhead</a:t>
            </a:r>
          </a:p>
          <a:p>
            <a:pPr lvl="1"/>
            <a:r>
              <a:rPr lang="en-US" sz="2000" dirty="0"/>
              <a:t>Polling vs. interrupts</a:t>
            </a:r>
          </a:p>
          <a:p>
            <a:pPr lvl="1"/>
            <a:r>
              <a:rPr lang="en-US" sz="2000" dirty="0"/>
              <a:t>We will discuss alternative later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Lamport</a:t>
            </a:r>
            <a:r>
              <a:rPr lang="ja-JP" altLang="en-US" sz="3200" dirty="0">
                <a:latin typeface="Arial"/>
              </a:rPr>
              <a:t>’</a:t>
            </a:r>
            <a:r>
              <a:rPr lang="en-US" sz="3200" dirty="0"/>
              <a:t>s Bakery Algorithm - 1974</a:t>
            </a:r>
          </a:p>
        </p:txBody>
      </p:sp>
      <p:sp>
        <p:nvSpPr>
          <p:cNvPr id="521218" name="Line 2"/>
          <p:cNvSpPr>
            <a:spLocks noChangeShapeType="1"/>
          </p:cNvSpPr>
          <p:nvPr/>
        </p:nvSpPr>
        <p:spPr bwMode="auto">
          <a:xfrm>
            <a:off x="8763000" y="20574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8432800" y="4327525"/>
            <a:ext cx="711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time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676400" y="1676400"/>
            <a:ext cx="6781800" cy="41910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1600200" y="1600200"/>
            <a:ext cx="6781800" cy="838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23" name="Oval 7"/>
          <p:cNvSpPr>
            <a:spLocks noChangeArrowheads="1"/>
          </p:cNvSpPr>
          <p:nvPr/>
        </p:nvSpPr>
        <p:spPr bwMode="auto">
          <a:xfrm>
            <a:off x="18288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4" name="Oval 8"/>
          <p:cNvSpPr>
            <a:spLocks noChangeArrowheads="1"/>
          </p:cNvSpPr>
          <p:nvPr/>
        </p:nvSpPr>
        <p:spPr bwMode="auto">
          <a:xfrm>
            <a:off x="27432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5" name="Oval 9"/>
          <p:cNvSpPr>
            <a:spLocks noChangeArrowheads="1"/>
          </p:cNvSpPr>
          <p:nvPr/>
        </p:nvSpPr>
        <p:spPr bwMode="auto">
          <a:xfrm>
            <a:off x="36576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6" name="Oval 10"/>
          <p:cNvSpPr>
            <a:spLocks noChangeArrowheads="1"/>
          </p:cNvSpPr>
          <p:nvPr/>
        </p:nvSpPr>
        <p:spPr bwMode="auto">
          <a:xfrm>
            <a:off x="45720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7" name="Oval 11"/>
          <p:cNvSpPr>
            <a:spLocks noChangeArrowheads="1"/>
          </p:cNvSpPr>
          <p:nvPr/>
        </p:nvSpPr>
        <p:spPr bwMode="auto">
          <a:xfrm>
            <a:off x="54864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8" name="Oval 12"/>
          <p:cNvSpPr>
            <a:spLocks noChangeArrowheads="1"/>
          </p:cNvSpPr>
          <p:nvPr/>
        </p:nvSpPr>
        <p:spPr bwMode="auto">
          <a:xfrm>
            <a:off x="7722937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9" name="Line 13"/>
          <p:cNvSpPr>
            <a:spLocks noChangeShapeType="1"/>
          </p:cNvSpPr>
          <p:nvPr/>
        </p:nvSpPr>
        <p:spPr bwMode="auto">
          <a:xfrm>
            <a:off x="6275137" y="2622884"/>
            <a:ext cx="9906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30" name="Rectangle 14"/>
          <p:cNvSpPr>
            <a:spLocks noChangeArrowheads="1"/>
          </p:cNvSpPr>
          <p:nvPr/>
        </p:nvSpPr>
        <p:spPr bwMode="auto">
          <a:xfrm>
            <a:off x="1600200" y="2438400"/>
            <a:ext cx="6781800" cy="838200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31" name="Rectangle 15"/>
          <p:cNvSpPr>
            <a:spLocks noChangeArrowheads="1"/>
          </p:cNvSpPr>
          <p:nvPr/>
        </p:nvSpPr>
        <p:spPr bwMode="auto">
          <a:xfrm>
            <a:off x="1600200" y="3276600"/>
            <a:ext cx="6781800" cy="838200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33" name="Text Box 17"/>
          <p:cNvSpPr txBox="1">
            <a:spLocks noChangeArrowheads="1"/>
          </p:cNvSpPr>
          <p:nvPr/>
        </p:nvSpPr>
        <p:spPr bwMode="auto">
          <a:xfrm>
            <a:off x="1911350" y="1219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28194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37338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3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46482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4</a:t>
            </a:r>
          </a:p>
        </p:txBody>
      </p:sp>
      <p:sp>
        <p:nvSpPr>
          <p:cNvPr id="521237" name="Text Box 21"/>
          <p:cNvSpPr txBox="1">
            <a:spLocks noChangeArrowheads="1"/>
          </p:cNvSpPr>
          <p:nvPr/>
        </p:nvSpPr>
        <p:spPr bwMode="auto">
          <a:xfrm>
            <a:off x="55626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5</a:t>
            </a:r>
          </a:p>
        </p:txBody>
      </p:sp>
      <p:sp>
        <p:nvSpPr>
          <p:cNvPr id="521238" name="Text Box 22"/>
          <p:cNvSpPr txBox="1">
            <a:spLocks noChangeArrowheads="1"/>
          </p:cNvSpPr>
          <p:nvPr/>
        </p:nvSpPr>
        <p:spPr bwMode="auto">
          <a:xfrm>
            <a:off x="7772400" y="12192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n</a:t>
            </a:r>
          </a:p>
        </p:txBody>
      </p:sp>
      <p:sp>
        <p:nvSpPr>
          <p:cNvPr id="521240" name="Rectangle 24"/>
          <p:cNvSpPr>
            <a:spLocks noChangeArrowheads="1"/>
          </p:cNvSpPr>
          <p:nvPr/>
        </p:nvSpPr>
        <p:spPr bwMode="auto">
          <a:xfrm>
            <a:off x="1600200" y="4114800"/>
            <a:ext cx="6781800" cy="838200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CC6600"/>
              </a:solidFill>
            </a:endParaRPr>
          </a:p>
        </p:txBody>
      </p:sp>
      <p:sp>
        <p:nvSpPr>
          <p:cNvPr id="521241" name="Rectangle 25"/>
          <p:cNvSpPr>
            <a:spLocks noChangeArrowheads="1"/>
          </p:cNvSpPr>
          <p:nvPr/>
        </p:nvSpPr>
        <p:spPr bwMode="auto">
          <a:xfrm>
            <a:off x="1600200" y="4953000"/>
            <a:ext cx="6781800" cy="838200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42" name="Text Box 26"/>
          <p:cNvSpPr txBox="1">
            <a:spLocks noChangeArrowheads="1"/>
          </p:cNvSpPr>
          <p:nvPr/>
        </p:nvSpPr>
        <p:spPr bwMode="auto">
          <a:xfrm>
            <a:off x="539332" y="4327524"/>
            <a:ext cx="1060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Critical</a:t>
            </a:r>
          </a:p>
        </p:txBody>
      </p:sp>
      <p:sp>
        <p:nvSpPr>
          <p:cNvPr id="521244" name="Oval 28"/>
          <p:cNvSpPr>
            <a:spLocks noChangeArrowheads="1"/>
          </p:cNvSpPr>
          <p:nvPr/>
        </p:nvSpPr>
        <p:spPr bwMode="auto">
          <a:xfrm>
            <a:off x="2743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45" name="Oval 29"/>
          <p:cNvSpPr>
            <a:spLocks noChangeArrowheads="1"/>
          </p:cNvSpPr>
          <p:nvPr/>
        </p:nvSpPr>
        <p:spPr bwMode="auto">
          <a:xfrm>
            <a:off x="2743200" y="3429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46" name="Rectangle 30"/>
          <p:cNvSpPr>
            <a:spLocks noChangeArrowheads="1"/>
          </p:cNvSpPr>
          <p:nvPr/>
        </p:nvSpPr>
        <p:spPr bwMode="auto">
          <a:xfrm>
            <a:off x="2667000" y="1676400"/>
            <a:ext cx="6096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7" name="Rectangle 31"/>
          <p:cNvSpPr>
            <a:spLocks noChangeArrowheads="1"/>
          </p:cNvSpPr>
          <p:nvPr/>
        </p:nvSpPr>
        <p:spPr bwMode="auto">
          <a:xfrm>
            <a:off x="4495800" y="1676400"/>
            <a:ext cx="6096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8" name="Rectangle 32"/>
          <p:cNvSpPr>
            <a:spLocks noChangeArrowheads="1"/>
          </p:cNvSpPr>
          <p:nvPr/>
        </p:nvSpPr>
        <p:spPr bwMode="auto">
          <a:xfrm>
            <a:off x="5410200" y="1676400"/>
            <a:ext cx="6096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50" name="Oval 34"/>
          <p:cNvSpPr>
            <a:spLocks noChangeArrowheads="1"/>
          </p:cNvSpPr>
          <p:nvPr/>
        </p:nvSpPr>
        <p:spPr bwMode="auto">
          <a:xfrm>
            <a:off x="54864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51" name="Oval 35"/>
          <p:cNvSpPr>
            <a:spLocks noChangeArrowheads="1"/>
          </p:cNvSpPr>
          <p:nvPr/>
        </p:nvSpPr>
        <p:spPr bwMode="auto">
          <a:xfrm>
            <a:off x="4572000" y="3429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52" name="Oval 36"/>
          <p:cNvSpPr>
            <a:spLocks noChangeArrowheads="1"/>
          </p:cNvSpPr>
          <p:nvPr/>
        </p:nvSpPr>
        <p:spPr bwMode="auto">
          <a:xfrm>
            <a:off x="5486400" y="3429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53" name="Rectangle 37"/>
          <p:cNvSpPr>
            <a:spLocks noChangeArrowheads="1"/>
          </p:cNvSpPr>
          <p:nvPr/>
        </p:nvSpPr>
        <p:spPr bwMode="auto">
          <a:xfrm>
            <a:off x="4495800" y="25146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54" name="Rectangle 38"/>
          <p:cNvSpPr>
            <a:spLocks noChangeArrowheads="1"/>
          </p:cNvSpPr>
          <p:nvPr/>
        </p:nvSpPr>
        <p:spPr bwMode="auto">
          <a:xfrm>
            <a:off x="5410200" y="25146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55" name="Oval 39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56" name="Rectangle 40"/>
          <p:cNvSpPr>
            <a:spLocks noChangeArrowheads="1"/>
          </p:cNvSpPr>
          <p:nvPr/>
        </p:nvSpPr>
        <p:spPr bwMode="auto">
          <a:xfrm>
            <a:off x="2667000" y="33528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57" name="Oval 41"/>
          <p:cNvSpPr>
            <a:spLocks noChangeArrowheads="1"/>
          </p:cNvSpPr>
          <p:nvPr/>
        </p:nvSpPr>
        <p:spPr bwMode="auto">
          <a:xfrm>
            <a:off x="2743200" y="5105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58" name="Oval 42"/>
          <p:cNvSpPr>
            <a:spLocks noChangeArrowheads="1"/>
          </p:cNvSpPr>
          <p:nvPr/>
        </p:nvSpPr>
        <p:spPr bwMode="auto">
          <a:xfrm>
            <a:off x="27432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60" name="Rectangle 44"/>
          <p:cNvSpPr>
            <a:spLocks noChangeArrowheads="1"/>
          </p:cNvSpPr>
          <p:nvPr/>
        </p:nvSpPr>
        <p:spPr bwMode="auto">
          <a:xfrm>
            <a:off x="4495800" y="33528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62" name="Oval 46"/>
          <p:cNvSpPr>
            <a:spLocks noChangeArrowheads="1"/>
          </p:cNvSpPr>
          <p:nvPr/>
        </p:nvSpPr>
        <p:spPr bwMode="auto">
          <a:xfrm>
            <a:off x="45720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63" name="Oval 47"/>
          <p:cNvSpPr>
            <a:spLocks noChangeArrowheads="1"/>
          </p:cNvSpPr>
          <p:nvPr/>
        </p:nvSpPr>
        <p:spPr bwMode="auto">
          <a:xfrm>
            <a:off x="4572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3</a:t>
            </a:r>
          </a:p>
        </p:txBody>
      </p:sp>
      <p:sp>
        <p:nvSpPr>
          <p:cNvPr id="521264" name="Rectangle 48"/>
          <p:cNvSpPr>
            <a:spLocks noChangeArrowheads="1"/>
          </p:cNvSpPr>
          <p:nvPr/>
        </p:nvSpPr>
        <p:spPr bwMode="auto">
          <a:xfrm>
            <a:off x="5410200" y="33528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65" name="Oval 49"/>
          <p:cNvSpPr>
            <a:spLocks noChangeArrowheads="1"/>
          </p:cNvSpPr>
          <p:nvPr/>
        </p:nvSpPr>
        <p:spPr bwMode="auto">
          <a:xfrm>
            <a:off x="4572000" y="3429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3</a:t>
            </a:r>
          </a:p>
        </p:txBody>
      </p:sp>
      <p:sp>
        <p:nvSpPr>
          <p:cNvPr id="521266" name="Oval 50"/>
          <p:cNvSpPr>
            <a:spLocks noChangeArrowheads="1"/>
          </p:cNvSpPr>
          <p:nvPr/>
        </p:nvSpPr>
        <p:spPr bwMode="auto">
          <a:xfrm>
            <a:off x="5486400" y="4267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67" name="Oval 51"/>
          <p:cNvSpPr>
            <a:spLocks noChangeArrowheads="1"/>
          </p:cNvSpPr>
          <p:nvPr/>
        </p:nvSpPr>
        <p:spPr bwMode="auto">
          <a:xfrm>
            <a:off x="5486400" y="5105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68" name="Oval 52"/>
          <p:cNvSpPr>
            <a:spLocks noChangeArrowheads="1"/>
          </p:cNvSpPr>
          <p:nvPr/>
        </p:nvSpPr>
        <p:spPr bwMode="auto">
          <a:xfrm>
            <a:off x="54864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69" name="Oval 53"/>
          <p:cNvSpPr>
            <a:spLocks noChangeArrowheads="1"/>
          </p:cNvSpPr>
          <p:nvPr/>
        </p:nvSpPr>
        <p:spPr bwMode="auto">
          <a:xfrm>
            <a:off x="54864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4</a:t>
            </a:r>
          </a:p>
        </p:txBody>
      </p:sp>
      <p:sp>
        <p:nvSpPr>
          <p:cNvPr id="521270" name="Oval 54"/>
          <p:cNvSpPr>
            <a:spLocks noChangeArrowheads="1"/>
          </p:cNvSpPr>
          <p:nvPr/>
        </p:nvSpPr>
        <p:spPr bwMode="auto">
          <a:xfrm>
            <a:off x="5486400" y="3429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4</a:t>
            </a:r>
          </a:p>
        </p:txBody>
      </p:sp>
      <p:sp>
        <p:nvSpPr>
          <p:cNvPr id="521272" name="Text Box 56"/>
          <p:cNvSpPr txBox="1">
            <a:spLocks noChangeArrowheads="1"/>
          </p:cNvSpPr>
          <p:nvPr/>
        </p:nvSpPr>
        <p:spPr bwMode="auto">
          <a:xfrm rot="-5400000">
            <a:off x="-272854" y="3223249"/>
            <a:ext cx="830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entry</a:t>
            </a:r>
          </a:p>
        </p:txBody>
      </p:sp>
      <p:sp>
        <p:nvSpPr>
          <p:cNvPr id="521273" name="AutoShape 57"/>
          <p:cNvSpPr>
            <a:spLocks/>
          </p:cNvSpPr>
          <p:nvPr/>
        </p:nvSpPr>
        <p:spPr bwMode="auto">
          <a:xfrm>
            <a:off x="294093" y="2854155"/>
            <a:ext cx="183147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1060" y="2593474"/>
            <a:ext cx="155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 number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4422" y="3400906"/>
            <a:ext cx="170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</a:t>
            </a:r>
            <a:br>
              <a:rPr lang="en-US" dirty="0"/>
            </a:br>
            <a:r>
              <a:rPr lang="en-US" dirty="0"/>
              <a:t>your turn</a:t>
            </a:r>
          </a:p>
        </p:txBody>
      </p:sp>
      <p:pic>
        <p:nvPicPr>
          <p:cNvPr id="9" name="Picture 8" descr="image (15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46" y="2564537"/>
            <a:ext cx="1647444" cy="1826514"/>
          </a:xfrm>
          <a:prstGeom prst="rect">
            <a:avLst/>
          </a:prstGeom>
        </p:spPr>
      </p:pic>
      <p:pic>
        <p:nvPicPr>
          <p:cNvPr id="6" name="Picture 5" descr="image (1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47" y="2570747"/>
            <a:ext cx="1636243" cy="1814095"/>
          </a:xfrm>
          <a:prstGeom prst="rect">
            <a:avLst/>
          </a:prstGeom>
        </p:spPr>
      </p:pic>
      <p:pic>
        <p:nvPicPr>
          <p:cNvPr id="7" name="Picture 6" descr="image (13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47" y="2570747"/>
            <a:ext cx="1636243" cy="1814095"/>
          </a:xfrm>
          <a:prstGeom prst="rect">
            <a:avLst/>
          </a:prstGeom>
        </p:spPr>
      </p:pic>
      <p:pic>
        <p:nvPicPr>
          <p:cNvPr id="8" name="Picture 7" descr="image (14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47" y="2570747"/>
            <a:ext cx="1636243" cy="1814095"/>
          </a:xfrm>
          <a:prstGeom prst="rect">
            <a:avLst/>
          </a:prstGeom>
        </p:spPr>
      </p:pic>
      <p:pic>
        <p:nvPicPr>
          <p:cNvPr id="5" name="Picture 4" descr="image (8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47" y="2570747"/>
            <a:ext cx="1636243" cy="1814095"/>
          </a:xfrm>
          <a:prstGeom prst="rect">
            <a:avLst/>
          </a:prstGeom>
        </p:spPr>
      </p:pic>
      <p:sp>
        <p:nvSpPr>
          <p:cNvPr id="521239" name="Line 23"/>
          <p:cNvSpPr>
            <a:spLocks noChangeShapeType="1"/>
          </p:cNvSpPr>
          <p:nvPr/>
        </p:nvSpPr>
        <p:spPr bwMode="auto">
          <a:xfrm>
            <a:off x="6248400" y="14478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43" name="Text Box 27"/>
          <p:cNvSpPr txBox="1">
            <a:spLocks noChangeArrowheads="1"/>
          </p:cNvSpPr>
          <p:nvPr/>
        </p:nvSpPr>
        <p:spPr bwMode="auto">
          <a:xfrm>
            <a:off x="936625" y="5181600"/>
            <a:ext cx="633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latin typeface="Trebuchet MS"/>
                <a:cs typeface="Trebuchet MS"/>
              </a:defRPr>
            </a:lvl1pPr>
          </a:lstStyle>
          <a:p>
            <a:r>
              <a:rPr lang="en-US" dirty="0"/>
              <a:t>exit</a:t>
            </a:r>
          </a:p>
        </p:txBody>
      </p:sp>
      <p:sp>
        <p:nvSpPr>
          <p:cNvPr id="521274" name="Text Box 58"/>
          <p:cNvSpPr txBox="1">
            <a:spLocks noChangeArrowheads="1"/>
          </p:cNvSpPr>
          <p:nvPr/>
        </p:nvSpPr>
        <p:spPr bwMode="auto">
          <a:xfrm>
            <a:off x="211138" y="1828800"/>
            <a:ext cx="14053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Remainder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B27C69-8CA1-1F46-A9AE-C12FCDBD39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539"/>
          <a:stretch/>
        </p:blipFill>
        <p:spPr>
          <a:xfrm>
            <a:off x="7108876" y="4953000"/>
            <a:ext cx="867450" cy="147050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7083287F-9713-6241-BFBF-946E26A8CB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368" r="51354"/>
          <a:stretch/>
        </p:blipFill>
        <p:spPr>
          <a:xfrm>
            <a:off x="7108876" y="4975938"/>
            <a:ext cx="896444" cy="14705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C040FA20-E728-1146-8273-A4C1A371E9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743" r="26957"/>
          <a:stretch/>
        </p:blipFill>
        <p:spPr>
          <a:xfrm>
            <a:off x="7104842" y="4930062"/>
            <a:ext cx="826308" cy="14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7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1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1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21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52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2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2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2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2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2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4" grpId="0" animBg="1" autoUpdateAnimBg="0"/>
      <p:bldP spid="521245" grpId="0" animBg="1" autoUpdateAnimBg="0"/>
      <p:bldP spid="521246" grpId="0" animBg="1"/>
      <p:bldP spid="521248" grpId="0" animBg="1"/>
      <p:bldP spid="521250" grpId="0" animBg="1" autoUpdateAnimBg="0"/>
      <p:bldP spid="521251" grpId="0" animBg="1" autoUpdateAnimBg="0"/>
      <p:bldP spid="521252" grpId="0" animBg="1" autoUpdateAnimBg="0"/>
      <p:bldP spid="521253" grpId="0" animBg="1"/>
      <p:bldP spid="521254" grpId="0" animBg="1"/>
      <p:bldP spid="521255" grpId="0" animBg="1" autoUpdateAnimBg="0"/>
      <p:bldP spid="521256" grpId="0" animBg="1"/>
      <p:bldP spid="521257" grpId="0" animBg="1" autoUpdateAnimBg="0"/>
      <p:bldP spid="521258" grpId="0" animBg="1" autoUpdateAnimBg="0"/>
      <p:bldP spid="521262" grpId="0" animBg="1"/>
      <p:bldP spid="521263" grpId="0" animBg="1" autoUpdateAnimBg="0"/>
      <p:bldP spid="521264" grpId="0" animBg="1"/>
      <p:bldP spid="521265" grpId="0" animBg="1" autoUpdateAnimBg="0"/>
      <p:bldP spid="521266" grpId="0" animBg="1" autoUpdateAnimBg="0"/>
      <p:bldP spid="521267" grpId="0" animBg="1" autoUpdateAnimBg="0"/>
      <p:bldP spid="521268" grpId="0" animBg="1" autoUpdateAnimBg="0"/>
      <p:bldP spid="521269" grpId="0" animBg="1" autoUpdateAnimBg="0"/>
      <p:bldP spid="52127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Not quite…</a:t>
            </a:r>
          </a:p>
        </p:txBody>
      </p:sp>
      <p:sp>
        <p:nvSpPr>
          <p:cNvPr id="521218" name="Line 2"/>
          <p:cNvSpPr>
            <a:spLocks noChangeShapeType="1"/>
          </p:cNvSpPr>
          <p:nvPr/>
        </p:nvSpPr>
        <p:spPr bwMode="auto">
          <a:xfrm>
            <a:off x="8763000" y="20574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8432800" y="4327525"/>
            <a:ext cx="711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time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676400" y="1676400"/>
            <a:ext cx="6781800" cy="41910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1600200" y="1600200"/>
            <a:ext cx="6781800" cy="838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23" name="Oval 7"/>
          <p:cNvSpPr>
            <a:spLocks noChangeArrowheads="1"/>
          </p:cNvSpPr>
          <p:nvPr/>
        </p:nvSpPr>
        <p:spPr bwMode="auto">
          <a:xfrm>
            <a:off x="18288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4" name="Oval 8"/>
          <p:cNvSpPr>
            <a:spLocks noChangeArrowheads="1"/>
          </p:cNvSpPr>
          <p:nvPr/>
        </p:nvSpPr>
        <p:spPr bwMode="auto">
          <a:xfrm>
            <a:off x="27432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5" name="Oval 9"/>
          <p:cNvSpPr>
            <a:spLocks noChangeArrowheads="1"/>
          </p:cNvSpPr>
          <p:nvPr/>
        </p:nvSpPr>
        <p:spPr bwMode="auto">
          <a:xfrm>
            <a:off x="36576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6" name="Oval 10"/>
          <p:cNvSpPr>
            <a:spLocks noChangeArrowheads="1"/>
          </p:cNvSpPr>
          <p:nvPr/>
        </p:nvSpPr>
        <p:spPr bwMode="auto">
          <a:xfrm>
            <a:off x="45720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7" name="Oval 11"/>
          <p:cNvSpPr>
            <a:spLocks noChangeArrowheads="1"/>
          </p:cNvSpPr>
          <p:nvPr/>
        </p:nvSpPr>
        <p:spPr bwMode="auto">
          <a:xfrm>
            <a:off x="54864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8" name="Oval 12"/>
          <p:cNvSpPr>
            <a:spLocks noChangeArrowheads="1"/>
          </p:cNvSpPr>
          <p:nvPr/>
        </p:nvSpPr>
        <p:spPr bwMode="auto">
          <a:xfrm>
            <a:off x="7722937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9" name="Line 13"/>
          <p:cNvSpPr>
            <a:spLocks noChangeShapeType="1"/>
          </p:cNvSpPr>
          <p:nvPr/>
        </p:nvSpPr>
        <p:spPr bwMode="auto">
          <a:xfrm>
            <a:off x="6275137" y="2622884"/>
            <a:ext cx="9906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30" name="Rectangle 14"/>
          <p:cNvSpPr>
            <a:spLocks noChangeArrowheads="1"/>
          </p:cNvSpPr>
          <p:nvPr/>
        </p:nvSpPr>
        <p:spPr bwMode="auto">
          <a:xfrm>
            <a:off x="1600200" y="2438400"/>
            <a:ext cx="6781800" cy="838200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31" name="Rectangle 15"/>
          <p:cNvSpPr>
            <a:spLocks noChangeArrowheads="1"/>
          </p:cNvSpPr>
          <p:nvPr/>
        </p:nvSpPr>
        <p:spPr bwMode="auto">
          <a:xfrm>
            <a:off x="1600200" y="3276600"/>
            <a:ext cx="6781800" cy="838200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33" name="Text Box 17"/>
          <p:cNvSpPr txBox="1">
            <a:spLocks noChangeArrowheads="1"/>
          </p:cNvSpPr>
          <p:nvPr/>
        </p:nvSpPr>
        <p:spPr bwMode="auto">
          <a:xfrm>
            <a:off x="1911350" y="1219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28194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37338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3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46482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4</a:t>
            </a:r>
          </a:p>
        </p:txBody>
      </p:sp>
      <p:sp>
        <p:nvSpPr>
          <p:cNvPr id="521237" name="Text Box 21"/>
          <p:cNvSpPr txBox="1">
            <a:spLocks noChangeArrowheads="1"/>
          </p:cNvSpPr>
          <p:nvPr/>
        </p:nvSpPr>
        <p:spPr bwMode="auto">
          <a:xfrm>
            <a:off x="55626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5</a:t>
            </a:r>
          </a:p>
        </p:txBody>
      </p:sp>
      <p:sp>
        <p:nvSpPr>
          <p:cNvPr id="521238" name="Text Box 22"/>
          <p:cNvSpPr txBox="1">
            <a:spLocks noChangeArrowheads="1"/>
          </p:cNvSpPr>
          <p:nvPr/>
        </p:nvSpPr>
        <p:spPr bwMode="auto">
          <a:xfrm>
            <a:off x="7772400" y="12192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n</a:t>
            </a:r>
          </a:p>
        </p:txBody>
      </p:sp>
      <p:sp>
        <p:nvSpPr>
          <p:cNvPr id="521239" name="Line 23"/>
          <p:cNvSpPr>
            <a:spLocks noChangeShapeType="1"/>
          </p:cNvSpPr>
          <p:nvPr/>
        </p:nvSpPr>
        <p:spPr bwMode="auto">
          <a:xfrm>
            <a:off x="6248400" y="14478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40" name="Rectangle 24"/>
          <p:cNvSpPr>
            <a:spLocks noChangeArrowheads="1"/>
          </p:cNvSpPr>
          <p:nvPr/>
        </p:nvSpPr>
        <p:spPr bwMode="auto">
          <a:xfrm>
            <a:off x="1600200" y="4114800"/>
            <a:ext cx="6781800" cy="838200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CC6600"/>
              </a:solidFill>
            </a:endParaRPr>
          </a:p>
        </p:txBody>
      </p:sp>
      <p:sp>
        <p:nvSpPr>
          <p:cNvPr id="521241" name="Rectangle 25"/>
          <p:cNvSpPr>
            <a:spLocks noChangeArrowheads="1"/>
          </p:cNvSpPr>
          <p:nvPr/>
        </p:nvSpPr>
        <p:spPr bwMode="auto">
          <a:xfrm>
            <a:off x="1600200" y="4953000"/>
            <a:ext cx="6781800" cy="838200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42" name="Text Box 26"/>
          <p:cNvSpPr txBox="1">
            <a:spLocks noChangeArrowheads="1"/>
          </p:cNvSpPr>
          <p:nvPr/>
        </p:nvSpPr>
        <p:spPr bwMode="auto">
          <a:xfrm>
            <a:off x="539332" y="4327524"/>
            <a:ext cx="1060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Critical</a:t>
            </a:r>
          </a:p>
        </p:txBody>
      </p:sp>
      <p:sp>
        <p:nvSpPr>
          <p:cNvPr id="521243" name="Text Box 27"/>
          <p:cNvSpPr txBox="1">
            <a:spLocks noChangeArrowheads="1"/>
          </p:cNvSpPr>
          <p:nvPr/>
        </p:nvSpPr>
        <p:spPr bwMode="auto">
          <a:xfrm>
            <a:off x="936625" y="5181600"/>
            <a:ext cx="633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latin typeface="Trebuchet MS"/>
                <a:cs typeface="Trebuchet MS"/>
              </a:defRPr>
            </a:lvl1pPr>
          </a:lstStyle>
          <a:p>
            <a:r>
              <a:rPr lang="en-US" dirty="0"/>
              <a:t>exit</a:t>
            </a:r>
          </a:p>
        </p:txBody>
      </p:sp>
      <p:sp>
        <p:nvSpPr>
          <p:cNvPr id="521244" name="Oval 28"/>
          <p:cNvSpPr>
            <a:spLocks noChangeArrowheads="1"/>
          </p:cNvSpPr>
          <p:nvPr/>
        </p:nvSpPr>
        <p:spPr bwMode="auto">
          <a:xfrm>
            <a:off x="27432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45" name="Oval 29"/>
          <p:cNvSpPr>
            <a:spLocks noChangeArrowheads="1"/>
          </p:cNvSpPr>
          <p:nvPr/>
        </p:nvSpPr>
        <p:spPr bwMode="auto">
          <a:xfrm>
            <a:off x="2743200" y="3429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46" name="Rectangle 30"/>
          <p:cNvSpPr>
            <a:spLocks noChangeArrowheads="1"/>
          </p:cNvSpPr>
          <p:nvPr/>
        </p:nvSpPr>
        <p:spPr bwMode="auto">
          <a:xfrm>
            <a:off x="2667000" y="1676400"/>
            <a:ext cx="6096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7" name="Rectangle 31"/>
          <p:cNvSpPr>
            <a:spLocks noChangeArrowheads="1"/>
          </p:cNvSpPr>
          <p:nvPr/>
        </p:nvSpPr>
        <p:spPr bwMode="auto">
          <a:xfrm>
            <a:off x="4495800" y="1676400"/>
            <a:ext cx="6096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8" name="Rectangle 32"/>
          <p:cNvSpPr>
            <a:spLocks noChangeArrowheads="1"/>
          </p:cNvSpPr>
          <p:nvPr/>
        </p:nvSpPr>
        <p:spPr bwMode="auto">
          <a:xfrm>
            <a:off x="5410200" y="1676400"/>
            <a:ext cx="6096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9" name="Oval 33"/>
          <p:cNvSpPr>
            <a:spLocks noChangeArrowheads="1"/>
          </p:cNvSpPr>
          <p:nvPr/>
        </p:nvSpPr>
        <p:spPr bwMode="auto">
          <a:xfrm>
            <a:off x="45720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50" name="Oval 34"/>
          <p:cNvSpPr>
            <a:spLocks noChangeArrowheads="1"/>
          </p:cNvSpPr>
          <p:nvPr/>
        </p:nvSpPr>
        <p:spPr bwMode="auto">
          <a:xfrm>
            <a:off x="54864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51" name="Oval 35"/>
          <p:cNvSpPr>
            <a:spLocks noChangeArrowheads="1"/>
          </p:cNvSpPr>
          <p:nvPr/>
        </p:nvSpPr>
        <p:spPr bwMode="auto">
          <a:xfrm>
            <a:off x="4572000" y="3429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52" name="Oval 36"/>
          <p:cNvSpPr>
            <a:spLocks noChangeArrowheads="1"/>
          </p:cNvSpPr>
          <p:nvPr/>
        </p:nvSpPr>
        <p:spPr bwMode="auto">
          <a:xfrm>
            <a:off x="5486400" y="34290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53" name="Rectangle 37"/>
          <p:cNvSpPr>
            <a:spLocks noChangeArrowheads="1"/>
          </p:cNvSpPr>
          <p:nvPr/>
        </p:nvSpPr>
        <p:spPr bwMode="auto">
          <a:xfrm>
            <a:off x="4495800" y="25146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54" name="Rectangle 38"/>
          <p:cNvSpPr>
            <a:spLocks noChangeArrowheads="1"/>
          </p:cNvSpPr>
          <p:nvPr/>
        </p:nvSpPr>
        <p:spPr bwMode="auto">
          <a:xfrm>
            <a:off x="5410200" y="25146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55" name="Oval 39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56" name="Rectangle 40"/>
          <p:cNvSpPr>
            <a:spLocks noChangeArrowheads="1"/>
          </p:cNvSpPr>
          <p:nvPr/>
        </p:nvSpPr>
        <p:spPr bwMode="auto">
          <a:xfrm>
            <a:off x="2667000" y="33528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57" name="Oval 41"/>
          <p:cNvSpPr>
            <a:spLocks noChangeArrowheads="1"/>
          </p:cNvSpPr>
          <p:nvPr/>
        </p:nvSpPr>
        <p:spPr bwMode="auto">
          <a:xfrm>
            <a:off x="2743200" y="51054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58" name="Oval 42"/>
          <p:cNvSpPr>
            <a:spLocks noChangeArrowheads="1"/>
          </p:cNvSpPr>
          <p:nvPr/>
        </p:nvSpPr>
        <p:spPr bwMode="auto">
          <a:xfrm>
            <a:off x="27432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59" name="Oval 43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60" name="Rectangle 44"/>
          <p:cNvSpPr>
            <a:spLocks noChangeArrowheads="1"/>
          </p:cNvSpPr>
          <p:nvPr/>
        </p:nvSpPr>
        <p:spPr bwMode="auto">
          <a:xfrm>
            <a:off x="4495800" y="33528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66" name="Oval 50"/>
          <p:cNvSpPr>
            <a:spLocks noChangeArrowheads="1"/>
          </p:cNvSpPr>
          <p:nvPr/>
        </p:nvSpPr>
        <p:spPr bwMode="auto">
          <a:xfrm>
            <a:off x="5486400" y="42672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72" name="Text Box 56"/>
          <p:cNvSpPr txBox="1">
            <a:spLocks noChangeArrowheads="1"/>
          </p:cNvSpPr>
          <p:nvPr/>
        </p:nvSpPr>
        <p:spPr bwMode="auto">
          <a:xfrm rot="-5400000">
            <a:off x="-272854" y="3223249"/>
            <a:ext cx="830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entry</a:t>
            </a:r>
          </a:p>
        </p:txBody>
      </p:sp>
      <p:sp>
        <p:nvSpPr>
          <p:cNvPr id="521273" name="AutoShape 57"/>
          <p:cNvSpPr>
            <a:spLocks/>
          </p:cNvSpPr>
          <p:nvPr/>
        </p:nvSpPr>
        <p:spPr bwMode="auto">
          <a:xfrm>
            <a:off x="294093" y="2854155"/>
            <a:ext cx="183147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74" name="Text Box 58"/>
          <p:cNvSpPr txBox="1">
            <a:spLocks noChangeArrowheads="1"/>
          </p:cNvSpPr>
          <p:nvPr/>
        </p:nvSpPr>
        <p:spPr bwMode="auto">
          <a:xfrm>
            <a:off x="211138" y="1828800"/>
            <a:ext cx="14053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Remainder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060" y="2593474"/>
            <a:ext cx="155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 number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4422" y="3400906"/>
            <a:ext cx="170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</a:t>
            </a:r>
            <a:br>
              <a:rPr lang="en-US" dirty="0"/>
            </a:br>
            <a:r>
              <a:rPr lang="en-US" dirty="0"/>
              <a:t>your turn</a:t>
            </a:r>
          </a:p>
        </p:txBody>
      </p:sp>
      <p:pic>
        <p:nvPicPr>
          <p:cNvPr id="9" name="Picture 8" descr="image (15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46" y="2564537"/>
            <a:ext cx="1647444" cy="1826514"/>
          </a:xfrm>
          <a:prstGeom prst="rect">
            <a:avLst/>
          </a:prstGeom>
        </p:spPr>
      </p:pic>
      <p:pic>
        <p:nvPicPr>
          <p:cNvPr id="6" name="Picture 5" descr="image (1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47" y="2570747"/>
            <a:ext cx="1636243" cy="1814095"/>
          </a:xfrm>
          <a:prstGeom prst="rect">
            <a:avLst/>
          </a:prstGeom>
        </p:spPr>
      </p:pic>
      <p:pic>
        <p:nvPicPr>
          <p:cNvPr id="7" name="Picture 6" descr="image (13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47" y="2570747"/>
            <a:ext cx="1636243" cy="1814095"/>
          </a:xfrm>
          <a:prstGeom prst="rect">
            <a:avLst/>
          </a:prstGeom>
        </p:spPr>
      </p:pic>
      <p:pic>
        <p:nvPicPr>
          <p:cNvPr id="8" name="Picture 7" descr="image (14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47" y="2570747"/>
            <a:ext cx="1636243" cy="1814095"/>
          </a:xfrm>
          <a:prstGeom prst="rect">
            <a:avLst/>
          </a:prstGeom>
        </p:spPr>
      </p:pic>
      <p:pic>
        <p:nvPicPr>
          <p:cNvPr id="5" name="Picture 4" descr="image (8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47" y="2570747"/>
            <a:ext cx="1636243" cy="181409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081A3153-8CB8-5E43-B74A-9102A8CAB35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539"/>
          <a:stretch/>
        </p:blipFill>
        <p:spPr>
          <a:xfrm>
            <a:off x="7108876" y="4953000"/>
            <a:ext cx="867450" cy="14705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2A48272D-7495-FD41-BB4B-0E8CEB3A844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368" r="51354"/>
          <a:stretch/>
        </p:blipFill>
        <p:spPr>
          <a:xfrm>
            <a:off x="7108876" y="4975938"/>
            <a:ext cx="896444" cy="14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1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1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4" grpId="0" animBg="1" autoUpdateAnimBg="0"/>
      <p:bldP spid="521245" grpId="0" animBg="1" autoUpdateAnimBg="0"/>
      <p:bldP spid="521246" grpId="0" animBg="1"/>
      <p:bldP spid="521247" grpId="0" animBg="1"/>
      <p:bldP spid="521248" grpId="0" animBg="1"/>
      <p:bldP spid="521249" grpId="0" animBg="1" autoUpdateAnimBg="0"/>
      <p:bldP spid="521250" grpId="0" animBg="1" autoUpdateAnimBg="0"/>
      <p:bldP spid="521251" grpId="0" animBg="1" autoUpdateAnimBg="0"/>
      <p:bldP spid="521252" grpId="0" animBg="1" autoUpdateAnimBg="0"/>
      <p:bldP spid="521252" grpId="1" animBg="1"/>
      <p:bldP spid="521253" grpId="0" animBg="1"/>
      <p:bldP spid="521254" grpId="0" animBg="1"/>
      <p:bldP spid="521255" grpId="0" animBg="1" autoUpdateAnimBg="0"/>
      <p:bldP spid="521256" grpId="0" animBg="1"/>
      <p:bldP spid="521257" grpId="0" animBg="1" autoUpdateAnimBg="0"/>
      <p:bldP spid="521258" grpId="0" animBg="1" autoUpdateAnimBg="0"/>
      <p:bldP spid="521259" grpId="0" animBg="1" autoUpdateAnimBg="0"/>
      <p:bldP spid="521260" grpId="0" animBg="1"/>
      <p:bldP spid="52126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14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880" y="1462507"/>
            <a:ext cx="4031909" cy="5395492"/>
            <a:chOff x="192504" y="1582822"/>
            <a:chExt cx="2486526" cy="3212762"/>
          </a:xfrm>
        </p:grpSpPr>
        <p:sp>
          <p:nvSpPr>
            <p:cNvPr id="7" name="Rectangle 6"/>
            <p:cNvSpPr/>
            <p:nvPr/>
          </p:nvSpPr>
          <p:spPr>
            <a:xfrm>
              <a:off x="192504" y="1582822"/>
              <a:ext cx="248652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504" y="3687011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number[</a:t>
              </a:r>
              <a:r>
                <a:rPr lang="en-US" b="1" i="1" dirty="0" err="1">
                  <a:latin typeface="Tahoma" charset="0"/>
                </a:rPr>
                <a:t>i</a:t>
              </a:r>
              <a:r>
                <a:rPr lang="en-US" dirty="0">
                  <a:latin typeface="Tahoma" charset="0"/>
                </a:rPr>
                <a:t>]=0;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2504" y="2288674"/>
              <a:ext cx="2486526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rtl="1" eaLnBrk="1" hangingPunct="1"/>
              <a:r>
                <a:rPr lang="en-US" sz="1600" dirty="0">
                  <a:latin typeface="Tahoma" charset="0"/>
                </a:rPr>
                <a:t>number[</a:t>
              </a:r>
              <a:r>
                <a:rPr lang="en-US" sz="1600" b="1" i="1" dirty="0" err="1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] = 1+max</a:t>
              </a:r>
              <a:r>
                <a:rPr lang="en-US" sz="1600" baseline="-25000" dirty="0">
                  <a:latin typeface="Tahoma" charset="0"/>
                </a:rPr>
                <a:t>j</a:t>
              </a:r>
              <a:r>
                <a:rPr lang="en-US" sz="1600" b="1" baseline="-25000" dirty="0">
                  <a:sym typeface="Symbol" charset="0"/>
                </a:rPr>
                <a:t> </a:t>
              </a:r>
              <a:r>
                <a:rPr lang="en-US" sz="1600" baseline="-25000" dirty="0">
                  <a:latin typeface="Tahoma" charset="0"/>
                </a:rPr>
                <a:t>{1,…,n}</a:t>
              </a:r>
              <a:r>
                <a:rPr lang="en-US" sz="1600" dirty="0">
                  <a:latin typeface="Tahoma" charset="0"/>
                </a:rPr>
                <a:t>{number[</a:t>
              </a:r>
              <a:r>
                <a:rPr lang="en-US" sz="1600" b="1" i="1" dirty="0">
                  <a:latin typeface="Tahoma" charset="0"/>
                </a:rPr>
                <a:t>j</a:t>
              </a:r>
              <a:r>
                <a:rPr lang="en-US" sz="1600" dirty="0">
                  <a:latin typeface="Tahoma" charset="0"/>
                </a:rPr>
                <a:t>]};</a:t>
              </a:r>
            </a:p>
            <a:p>
              <a:pPr rtl="1" eaLnBrk="1" hangingPunct="1"/>
              <a:endParaRPr lang="en-US" sz="1600" dirty="0">
                <a:latin typeface="Tahoma" charset="0"/>
              </a:endParaRP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for j=1 to n { 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     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i≠j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 and number[</a:t>
              </a:r>
              <a:r>
                <a:rPr lang="en-US" sz="1600" dirty="0">
                  <a:latin typeface="Tahoma" charset="0"/>
                </a:rPr>
                <a:t>j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]&gt;0 and </a:t>
              </a:r>
              <a:br>
                <a:rPr lang="en-US" sz="1600" dirty="0">
                  <a:solidFill>
                    <a:schemeClr val="tx1"/>
                  </a:solidFill>
                  <a:latin typeface="Tahoma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             number[j]&lt;number[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]);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2504" y="3240506"/>
              <a:ext cx="2486526" cy="4839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0418" y="4447377"/>
              <a:ext cx="1256735" cy="348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</a:t>
              </a:r>
              <a:r>
                <a:rPr lang="en-US" sz="1600" b="1" i="1" dirty="0" err="1"/>
                <a:t>i</a:t>
              </a:r>
              <a:r>
                <a:rPr lang="en-US" sz="1600" b="1" i="1" dirty="0"/>
                <a:t> </a:t>
              </a:r>
              <a:br>
                <a:rPr lang="en-US" sz="1600" b="1" i="1" dirty="0"/>
              </a:br>
              <a:r>
                <a:rPr lang="en-US" sz="1600" dirty="0"/>
                <a:t>(out of </a:t>
              </a:r>
              <a:r>
                <a:rPr lang="en-US" sz="1600" b="1" i="1" dirty="0"/>
                <a:t>n</a:t>
              </a:r>
              <a:r>
                <a:rPr lang="en-US" sz="1600" dirty="0"/>
                <a:t> threads)</a:t>
              </a:r>
            </a:p>
          </p:txBody>
        </p:sp>
      </p:grpSp>
      <p:pic>
        <p:nvPicPr>
          <p:cNvPr id="12" name="Content Placeholder 11" descr="Screen Shot 2016-03-10 at 3.10.3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6262" r="8160" b="12788"/>
          <a:stretch/>
        </p:blipFill>
        <p:spPr>
          <a:xfrm>
            <a:off x="3723321" y="3502527"/>
            <a:ext cx="5300363" cy="3221790"/>
          </a:xfrm>
          <a:ln w="50800"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D9E2197-407D-5A48-BA45-6F109F5BD7E3}"/>
              </a:ext>
            </a:extLst>
          </p:cNvPr>
          <p:cNvGrpSpPr/>
          <p:nvPr/>
        </p:nvGrpSpPr>
        <p:grpSpPr>
          <a:xfrm>
            <a:off x="0" y="1283368"/>
            <a:ext cx="9144000" cy="5574632"/>
            <a:chOff x="0" y="1283368"/>
            <a:chExt cx="9144000" cy="55746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8D1DEC2-D5C3-5D4B-B540-8A26692A8D41}"/>
                </a:ext>
              </a:extLst>
            </p:cNvPr>
            <p:cNvSpPr/>
            <p:nvPr/>
          </p:nvSpPr>
          <p:spPr>
            <a:xfrm>
              <a:off x="0" y="1283368"/>
              <a:ext cx="9144000" cy="5574632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utoShape 4">
              <a:extLst>
                <a:ext uri="{FF2B5EF4-FFF2-40B4-BE49-F238E27FC236}">
                  <a16:creationId xmlns:a16="http://schemas.microsoft.com/office/drawing/2014/main" xmlns="" id="{96189D7A-43F8-E646-900D-9F3EA920C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647" y="3607478"/>
              <a:ext cx="5827059" cy="1412758"/>
            </a:xfrm>
            <a:prstGeom prst="roundRect">
              <a:avLst>
                <a:gd name="adj" fmla="val 16667"/>
              </a:avLst>
            </a:prstGeom>
            <a:noFill/>
            <a:ln w="152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4400" b="1" dirty="0">
                  <a:solidFill>
                    <a:srgbClr val="990033"/>
                  </a:solidFill>
                </a:rPr>
                <a:t>No mutual exclusion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43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15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880" y="1462507"/>
            <a:ext cx="4031909" cy="5395492"/>
            <a:chOff x="192504" y="1582822"/>
            <a:chExt cx="2486526" cy="3212762"/>
          </a:xfrm>
        </p:grpSpPr>
        <p:sp>
          <p:nvSpPr>
            <p:cNvPr id="7" name="Rectangle 6"/>
            <p:cNvSpPr/>
            <p:nvPr/>
          </p:nvSpPr>
          <p:spPr>
            <a:xfrm>
              <a:off x="192504" y="1582822"/>
              <a:ext cx="248652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504" y="3687011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number[</a:t>
              </a:r>
              <a:r>
                <a:rPr lang="en-US" b="1" i="1" dirty="0" err="1">
                  <a:latin typeface="Tahoma" charset="0"/>
                </a:rPr>
                <a:t>i</a:t>
              </a:r>
              <a:r>
                <a:rPr lang="en-US" dirty="0">
                  <a:latin typeface="Tahoma" charset="0"/>
                </a:rPr>
                <a:t>]=0;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2504" y="2288674"/>
              <a:ext cx="2486526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rtl="1" eaLnBrk="1" hangingPunct="1"/>
              <a:r>
                <a:rPr lang="en-US" sz="1600" dirty="0">
                  <a:latin typeface="Tahoma" charset="0"/>
                </a:rPr>
                <a:t>number[</a:t>
              </a:r>
              <a:r>
                <a:rPr lang="en-US" sz="1600" b="1" i="1" dirty="0" err="1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] = 1+max</a:t>
              </a:r>
              <a:r>
                <a:rPr lang="en-US" sz="1600" baseline="-25000" dirty="0">
                  <a:latin typeface="Tahoma" charset="0"/>
                </a:rPr>
                <a:t>j</a:t>
              </a:r>
              <a:r>
                <a:rPr lang="en-US" sz="1600" b="1" baseline="-25000" dirty="0">
                  <a:sym typeface="Symbol" charset="0"/>
                </a:rPr>
                <a:t> </a:t>
              </a:r>
              <a:r>
                <a:rPr lang="en-US" sz="1600" baseline="-25000" dirty="0">
                  <a:latin typeface="Tahoma" charset="0"/>
                </a:rPr>
                <a:t>{1,…,n}</a:t>
              </a:r>
              <a:r>
                <a:rPr lang="en-US" sz="1600" dirty="0">
                  <a:latin typeface="Tahoma" charset="0"/>
                </a:rPr>
                <a:t>{number[</a:t>
              </a:r>
              <a:r>
                <a:rPr lang="en-US" sz="1600" b="1" i="1" dirty="0">
                  <a:latin typeface="Tahoma" charset="0"/>
                </a:rPr>
                <a:t>j</a:t>
              </a:r>
              <a:r>
                <a:rPr lang="en-US" sz="1600" dirty="0">
                  <a:latin typeface="Tahoma" charset="0"/>
                </a:rPr>
                <a:t>]};</a:t>
              </a:r>
            </a:p>
            <a:p>
              <a:pPr rtl="1" eaLnBrk="1" hangingPunct="1"/>
              <a:endParaRPr lang="en-US" sz="1600" dirty="0">
                <a:latin typeface="Tahoma" charset="0"/>
              </a:endParaRP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for j=1 to n { 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     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i≠j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 and number[</a:t>
              </a:r>
              <a:r>
                <a:rPr lang="en-US" sz="1600" dirty="0">
                  <a:latin typeface="Tahoma" charset="0"/>
                </a:rPr>
                <a:t>j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]&gt;0 and </a:t>
              </a:r>
              <a:br>
                <a:rPr lang="en-US" sz="1600" dirty="0">
                  <a:solidFill>
                    <a:schemeClr val="tx1"/>
                  </a:solidFill>
                  <a:latin typeface="Tahoma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             number[j]&lt;=number[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]);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2504" y="3240506"/>
              <a:ext cx="2486526" cy="4839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0418" y="4447377"/>
              <a:ext cx="1256735" cy="348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</a:t>
              </a:r>
              <a:r>
                <a:rPr lang="en-US" sz="1600" b="1" i="1" dirty="0" err="1"/>
                <a:t>i</a:t>
              </a:r>
              <a:r>
                <a:rPr lang="en-US" sz="1600" b="1" i="1" dirty="0"/>
                <a:t> </a:t>
              </a:r>
              <a:br>
                <a:rPr lang="en-US" sz="1600" b="1" i="1" dirty="0"/>
              </a:br>
              <a:r>
                <a:rPr lang="en-US" sz="1600" dirty="0"/>
                <a:t>(out of </a:t>
              </a:r>
              <a:r>
                <a:rPr lang="en-US" sz="1600" b="1" i="1" dirty="0"/>
                <a:t>n</a:t>
              </a:r>
              <a:r>
                <a:rPr lang="en-US" sz="1600" dirty="0"/>
                <a:t> threads)</a:t>
              </a:r>
            </a:p>
          </p:txBody>
        </p:sp>
      </p:grpSp>
      <p:pic>
        <p:nvPicPr>
          <p:cNvPr id="12" name="Content Placeholder 11" descr="Screen Shot 2016-03-10 at 3.10.3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6262" r="8160" b="12788"/>
          <a:stretch/>
        </p:blipFill>
        <p:spPr>
          <a:xfrm>
            <a:off x="3723321" y="3502527"/>
            <a:ext cx="5300363" cy="3221790"/>
          </a:xfrm>
          <a:ln w="50800"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C8B7D4F-82EE-A14C-A352-FA35F1E22602}"/>
              </a:ext>
            </a:extLst>
          </p:cNvPr>
          <p:cNvGrpSpPr/>
          <p:nvPr/>
        </p:nvGrpSpPr>
        <p:grpSpPr>
          <a:xfrm>
            <a:off x="0" y="1283368"/>
            <a:ext cx="9144000" cy="5574632"/>
            <a:chOff x="0" y="1283368"/>
            <a:chExt cx="9144000" cy="55746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AC01CD53-0CB4-3141-8E74-57B6D5CA1826}"/>
                </a:ext>
              </a:extLst>
            </p:cNvPr>
            <p:cNvSpPr/>
            <p:nvPr/>
          </p:nvSpPr>
          <p:spPr>
            <a:xfrm>
              <a:off x="0" y="1283368"/>
              <a:ext cx="9144000" cy="5574632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utoShape 4">
              <a:extLst>
                <a:ext uri="{FF2B5EF4-FFF2-40B4-BE49-F238E27FC236}">
                  <a16:creationId xmlns:a16="http://schemas.microsoft.com/office/drawing/2014/main" xmlns="" id="{4FA739A4-6B73-2243-B699-B4A384B28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080" y="3607477"/>
              <a:ext cx="3701710" cy="1392311"/>
            </a:xfrm>
            <a:prstGeom prst="roundRect">
              <a:avLst>
                <a:gd name="adj" fmla="val 16667"/>
              </a:avLst>
            </a:prstGeom>
            <a:noFill/>
            <a:ln w="152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4400" b="1" dirty="0">
                  <a:solidFill>
                    <a:srgbClr val="990033"/>
                  </a:solidFill>
                </a:rPr>
                <a:t>Deadlock!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26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16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880" y="1462507"/>
            <a:ext cx="4031909" cy="5395492"/>
            <a:chOff x="192504" y="1582822"/>
            <a:chExt cx="2486526" cy="3212762"/>
          </a:xfrm>
        </p:grpSpPr>
        <p:sp>
          <p:nvSpPr>
            <p:cNvPr id="7" name="Rectangle 6"/>
            <p:cNvSpPr/>
            <p:nvPr/>
          </p:nvSpPr>
          <p:spPr>
            <a:xfrm>
              <a:off x="192504" y="1582822"/>
              <a:ext cx="248652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504" y="3687011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number[</a:t>
              </a:r>
              <a:r>
                <a:rPr lang="en-US" b="1" i="1" dirty="0" err="1">
                  <a:latin typeface="Tahoma" charset="0"/>
                </a:rPr>
                <a:t>i</a:t>
              </a:r>
              <a:r>
                <a:rPr lang="en-US" dirty="0">
                  <a:latin typeface="Tahoma" charset="0"/>
                </a:rPr>
                <a:t>]=0;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2504" y="2288674"/>
              <a:ext cx="2486526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rtl="1" eaLnBrk="1" hangingPunct="1"/>
              <a:r>
                <a:rPr lang="en-US" sz="1600" dirty="0">
                  <a:latin typeface="Tahoma" charset="0"/>
                </a:rPr>
                <a:t>number[</a:t>
              </a:r>
              <a:r>
                <a:rPr lang="en-US" sz="1600" b="1" i="1" dirty="0" err="1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] = 1+max</a:t>
              </a:r>
              <a:r>
                <a:rPr lang="en-US" sz="1600" baseline="-25000" dirty="0">
                  <a:latin typeface="Tahoma" charset="0"/>
                </a:rPr>
                <a:t>j</a:t>
              </a:r>
              <a:r>
                <a:rPr lang="en-US" sz="1600" b="1" baseline="-25000" dirty="0">
                  <a:sym typeface="Symbol" charset="0"/>
                </a:rPr>
                <a:t> </a:t>
              </a:r>
              <a:r>
                <a:rPr lang="en-US" sz="1600" baseline="-25000" dirty="0">
                  <a:latin typeface="Tahoma" charset="0"/>
                </a:rPr>
                <a:t>{1,…,n}</a:t>
              </a:r>
              <a:r>
                <a:rPr lang="en-US" sz="1600" dirty="0">
                  <a:latin typeface="Tahoma" charset="0"/>
                </a:rPr>
                <a:t>{number[</a:t>
              </a:r>
              <a:r>
                <a:rPr lang="en-US" sz="1600" b="1" i="1" dirty="0">
                  <a:latin typeface="Tahoma" charset="0"/>
                </a:rPr>
                <a:t>j</a:t>
              </a:r>
              <a:r>
                <a:rPr lang="en-US" sz="1600" dirty="0">
                  <a:latin typeface="Tahoma" charset="0"/>
                </a:rPr>
                <a:t>]};</a:t>
              </a:r>
            </a:p>
            <a:p>
              <a:pPr rtl="1" eaLnBrk="1" hangingPunct="1"/>
              <a:endParaRPr lang="en-US" sz="1600" dirty="0">
                <a:latin typeface="Tahoma" charset="0"/>
              </a:endParaRP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for j=1 to n { 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     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i≠j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 and number[</a:t>
              </a:r>
              <a:r>
                <a:rPr lang="en-US" sz="1600" dirty="0">
                  <a:latin typeface="Tahoma" charset="0"/>
                </a:rPr>
                <a:t>j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]&gt;0 and </a:t>
              </a:r>
              <a:br>
                <a:rPr lang="en-US" sz="1600" dirty="0">
                  <a:solidFill>
                    <a:schemeClr val="tx1"/>
                  </a:solidFill>
                  <a:latin typeface="Tahoma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             (number[j],j)&lt;(number[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],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));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2504" y="3240506"/>
              <a:ext cx="2486526" cy="4839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0418" y="4447377"/>
              <a:ext cx="1256735" cy="348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</a:t>
              </a:r>
              <a:r>
                <a:rPr lang="en-US" sz="1600" b="1" i="1" dirty="0" err="1"/>
                <a:t>i</a:t>
              </a:r>
              <a:r>
                <a:rPr lang="en-US" sz="1600" b="1" i="1" dirty="0"/>
                <a:t> </a:t>
              </a:r>
              <a:br>
                <a:rPr lang="en-US" sz="1600" b="1" i="1" dirty="0"/>
              </a:br>
              <a:r>
                <a:rPr lang="en-US" sz="1600" dirty="0"/>
                <a:t>(out of </a:t>
              </a:r>
              <a:r>
                <a:rPr lang="en-US" sz="1600" b="1" i="1" dirty="0"/>
                <a:t>n</a:t>
              </a:r>
              <a:r>
                <a:rPr lang="en-US" sz="1600" dirty="0"/>
                <a:t> threads)</a:t>
              </a:r>
            </a:p>
          </p:txBody>
        </p:sp>
      </p:grpSp>
      <p:sp>
        <p:nvSpPr>
          <p:cNvPr id="16" name="Oval Callout 15"/>
          <p:cNvSpPr/>
          <p:nvPr/>
        </p:nvSpPr>
        <p:spPr>
          <a:xfrm>
            <a:off x="3729791" y="1561361"/>
            <a:ext cx="3208420" cy="1168539"/>
          </a:xfrm>
          <a:prstGeom prst="wedgeEllipseCallout">
            <a:avLst>
              <a:gd name="adj1" fmla="val -72361"/>
              <a:gd name="adj2" fmla="val 5490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Read all values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Compute maximum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Store value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0" y="4497136"/>
            <a:ext cx="2526632" cy="649707"/>
          </a:xfrm>
          <a:prstGeom prst="wedgeEllipseCallout">
            <a:avLst>
              <a:gd name="adj1" fmla="val 44822"/>
              <a:gd name="adj2" fmla="val -13180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Lexicographic order </a:t>
            </a:r>
          </a:p>
        </p:txBody>
      </p:sp>
    </p:spTree>
    <p:extLst>
      <p:ext uri="{BB962C8B-B14F-4D97-AF65-F5344CB8AC3E}">
        <p14:creationId xmlns:p14="http://schemas.microsoft.com/office/powerpoint/2010/main" val="29192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Text Box 3"/>
          <p:cNvSpPr txBox="1">
            <a:spLocks noChangeArrowheads="1"/>
          </p:cNvSpPr>
          <p:nvPr/>
        </p:nvSpPr>
        <p:spPr bwMode="auto">
          <a:xfrm rot="16200000">
            <a:off x="8205758" y="3245936"/>
            <a:ext cx="711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time</a:t>
            </a:r>
          </a:p>
        </p:txBody>
      </p:sp>
      <p:sp>
        <p:nvSpPr>
          <p:cNvPr id="521240" name="Rectangle 24"/>
          <p:cNvSpPr>
            <a:spLocks noChangeArrowheads="1"/>
          </p:cNvSpPr>
          <p:nvPr/>
        </p:nvSpPr>
        <p:spPr bwMode="auto">
          <a:xfrm>
            <a:off x="1600200" y="4114800"/>
            <a:ext cx="6781800" cy="838200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CC6600"/>
              </a:solidFill>
            </a:endParaRPr>
          </a:p>
        </p:txBody>
      </p:sp>
      <p:sp>
        <p:nvSpPr>
          <p:cNvPr id="521231" name="Rectangle 15"/>
          <p:cNvSpPr>
            <a:spLocks noChangeArrowheads="1"/>
          </p:cNvSpPr>
          <p:nvPr/>
        </p:nvSpPr>
        <p:spPr bwMode="auto">
          <a:xfrm>
            <a:off x="1600200" y="3276600"/>
            <a:ext cx="6781800" cy="838200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30" name="Rectangle 14"/>
          <p:cNvSpPr>
            <a:spLocks noChangeArrowheads="1"/>
          </p:cNvSpPr>
          <p:nvPr/>
        </p:nvSpPr>
        <p:spPr bwMode="auto">
          <a:xfrm>
            <a:off x="1600200" y="2438400"/>
            <a:ext cx="6781800" cy="838200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pic>
        <p:nvPicPr>
          <p:cNvPr id="7" name="Picture 6" descr="image (13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83" y="2457115"/>
            <a:ext cx="1636243" cy="1814095"/>
          </a:xfrm>
          <a:prstGeom prst="rect">
            <a:avLst/>
          </a:prstGeom>
        </p:spPr>
      </p:pic>
      <p:pic>
        <p:nvPicPr>
          <p:cNvPr id="8" name="Picture 7" descr="image (14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14" y="2463800"/>
            <a:ext cx="1636243" cy="1814095"/>
          </a:xfrm>
          <a:prstGeom prst="rect">
            <a:avLst/>
          </a:prstGeom>
        </p:spPr>
      </p:pic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1600200" y="1613569"/>
            <a:ext cx="6781800" cy="838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Bakery Algorithm – Implementation 2</a:t>
            </a:r>
          </a:p>
        </p:txBody>
      </p:sp>
      <p:sp>
        <p:nvSpPr>
          <p:cNvPr id="521218" name="Line 2"/>
          <p:cNvSpPr>
            <a:spLocks noChangeShapeType="1"/>
          </p:cNvSpPr>
          <p:nvPr/>
        </p:nvSpPr>
        <p:spPr bwMode="auto">
          <a:xfrm>
            <a:off x="8763000" y="20574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783263" y="1989224"/>
            <a:ext cx="2855498" cy="1721852"/>
            <a:chOff x="3783263" y="1989224"/>
            <a:chExt cx="2855498" cy="1721852"/>
          </a:xfrm>
        </p:grpSpPr>
        <p:sp>
          <p:nvSpPr>
            <p:cNvPr id="11" name="Trapezoid 10"/>
            <p:cNvSpPr/>
            <p:nvPr/>
          </p:nvSpPr>
          <p:spPr>
            <a:xfrm rot="5400000">
              <a:off x="3542632" y="2245898"/>
              <a:ext cx="1716505" cy="1203158"/>
            </a:xfrm>
            <a:prstGeom prst="trapezoid">
              <a:avLst>
                <a:gd name="adj" fmla="val 37222"/>
              </a:avLst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5178929" y="2251245"/>
              <a:ext cx="1716505" cy="1203158"/>
            </a:xfrm>
            <a:prstGeom prst="trapezoid">
              <a:avLst>
                <a:gd name="adj" fmla="val 36111"/>
              </a:avLst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4451684" y="2443752"/>
              <a:ext cx="1483895" cy="831511"/>
            </a:xfrm>
            <a:prstGeom prst="rect">
              <a:avLst/>
            </a:prstGeom>
            <a:solidFill>
              <a:srgbClr val="FFD18D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endParaRPr lang="en-US">
                <a:latin typeface="Tahoma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3783263" y="2606841"/>
              <a:ext cx="735263" cy="267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3788610" y="3093452"/>
              <a:ext cx="735263" cy="267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5903498" y="2606841"/>
              <a:ext cx="735263" cy="267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5903498" y="3093452"/>
              <a:ext cx="735263" cy="267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1223" name="Oval 7"/>
          <p:cNvSpPr>
            <a:spLocks noChangeArrowheads="1"/>
          </p:cNvSpPr>
          <p:nvPr/>
        </p:nvSpPr>
        <p:spPr bwMode="auto">
          <a:xfrm>
            <a:off x="18288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4" name="Oval 8"/>
          <p:cNvSpPr>
            <a:spLocks noChangeArrowheads="1"/>
          </p:cNvSpPr>
          <p:nvPr/>
        </p:nvSpPr>
        <p:spPr bwMode="auto">
          <a:xfrm>
            <a:off x="27432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5" name="Oval 9"/>
          <p:cNvSpPr>
            <a:spLocks noChangeArrowheads="1"/>
          </p:cNvSpPr>
          <p:nvPr/>
        </p:nvSpPr>
        <p:spPr bwMode="auto">
          <a:xfrm>
            <a:off x="36576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7" name="Oval 11"/>
          <p:cNvSpPr>
            <a:spLocks noChangeArrowheads="1"/>
          </p:cNvSpPr>
          <p:nvPr/>
        </p:nvSpPr>
        <p:spPr bwMode="auto">
          <a:xfrm>
            <a:off x="54864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28" name="Oval 12"/>
          <p:cNvSpPr>
            <a:spLocks noChangeArrowheads="1"/>
          </p:cNvSpPr>
          <p:nvPr/>
        </p:nvSpPr>
        <p:spPr bwMode="auto">
          <a:xfrm>
            <a:off x="7722937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33" name="Text Box 17"/>
          <p:cNvSpPr txBox="1">
            <a:spLocks noChangeArrowheads="1"/>
          </p:cNvSpPr>
          <p:nvPr/>
        </p:nvSpPr>
        <p:spPr bwMode="auto">
          <a:xfrm>
            <a:off x="1911350" y="1219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1</a:t>
            </a:r>
          </a:p>
        </p:txBody>
      </p:sp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28194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37338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3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46482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4</a:t>
            </a:r>
          </a:p>
        </p:txBody>
      </p:sp>
      <p:sp>
        <p:nvSpPr>
          <p:cNvPr id="521237" name="Text Box 21"/>
          <p:cNvSpPr txBox="1">
            <a:spLocks noChangeArrowheads="1"/>
          </p:cNvSpPr>
          <p:nvPr/>
        </p:nvSpPr>
        <p:spPr bwMode="auto">
          <a:xfrm>
            <a:off x="5562600" y="1219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5</a:t>
            </a:r>
          </a:p>
        </p:txBody>
      </p:sp>
      <p:sp>
        <p:nvSpPr>
          <p:cNvPr id="521238" name="Text Box 22"/>
          <p:cNvSpPr txBox="1">
            <a:spLocks noChangeArrowheads="1"/>
          </p:cNvSpPr>
          <p:nvPr/>
        </p:nvSpPr>
        <p:spPr bwMode="auto">
          <a:xfrm>
            <a:off x="7772400" y="1219200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mic Sans MS" charset="0"/>
                <a:cs typeface="Times New Roman" charset="0"/>
              </a:rPr>
              <a:t>n</a:t>
            </a:r>
          </a:p>
        </p:txBody>
      </p:sp>
      <p:sp>
        <p:nvSpPr>
          <p:cNvPr id="521239" name="Line 23"/>
          <p:cNvSpPr>
            <a:spLocks noChangeShapeType="1"/>
          </p:cNvSpPr>
          <p:nvPr/>
        </p:nvSpPr>
        <p:spPr bwMode="auto">
          <a:xfrm>
            <a:off x="6248400" y="14478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41" name="Rectangle 25"/>
          <p:cNvSpPr>
            <a:spLocks noChangeArrowheads="1"/>
          </p:cNvSpPr>
          <p:nvPr/>
        </p:nvSpPr>
        <p:spPr bwMode="auto">
          <a:xfrm>
            <a:off x="1600200" y="4953000"/>
            <a:ext cx="6781800" cy="838200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42" name="Text Box 26"/>
          <p:cNvSpPr txBox="1">
            <a:spLocks noChangeArrowheads="1"/>
          </p:cNvSpPr>
          <p:nvPr/>
        </p:nvSpPr>
        <p:spPr bwMode="auto">
          <a:xfrm>
            <a:off x="539332" y="4327524"/>
            <a:ext cx="1060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Critical</a:t>
            </a:r>
          </a:p>
        </p:txBody>
      </p:sp>
      <p:sp>
        <p:nvSpPr>
          <p:cNvPr id="521243" name="Text Box 27"/>
          <p:cNvSpPr txBox="1">
            <a:spLocks noChangeArrowheads="1"/>
          </p:cNvSpPr>
          <p:nvPr/>
        </p:nvSpPr>
        <p:spPr bwMode="auto">
          <a:xfrm>
            <a:off x="936625" y="5181600"/>
            <a:ext cx="633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000">
                <a:latin typeface="Trebuchet MS"/>
                <a:cs typeface="Trebuchet MS"/>
              </a:defRPr>
            </a:lvl1pPr>
          </a:lstStyle>
          <a:p>
            <a:r>
              <a:rPr lang="en-US" dirty="0"/>
              <a:t>exit</a:t>
            </a:r>
          </a:p>
        </p:txBody>
      </p:sp>
      <p:sp>
        <p:nvSpPr>
          <p:cNvPr id="521246" name="Rectangle 30"/>
          <p:cNvSpPr>
            <a:spLocks noChangeArrowheads="1"/>
          </p:cNvSpPr>
          <p:nvPr/>
        </p:nvSpPr>
        <p:spPr bwMode="auto">
          <a:xfrm>
            <a:off x="2667000" y="1676400"/>
            <a:ext cx="6096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8" name="Rectangle 32"/>
          <p:cNvSpPr>
            <a:spLocks noChangeArrowheads="1"/>
          </p:cNvSpPr>
          <p:nvPr/>
        </p:nvSpPr>
        <p:spPr bwMode="auto">
          <a:xfrm>
            <a:off x="5410200" y="1676400"/>
            <a:ext cx="609600" cy="6096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49" name="Oval 33"/>
          <p:cNvSpPr>
            <a:spLocks noChangeArrowheads="1"/>
          </p:cNvSpPr>
          <p:nvPr/>
        </p:nvSpPr>
        <p:spPr bwMode="auto">
          <a:xfrm>
            <a:off x="6136105" y="3152274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50" name="Oval 34"/>
          <p:cNvSpPr>
            <a:spLocks noChangeArrowheads="1"/>
          </p:cNvSpPr>
          <p:nvPr/>
        </p:nvSpPr>
        <p:spPr bwMode="auto">
          <a:xfrm>
            <a:off x="5486400" y="2590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54" name="Rectangle 38"/>
          <p:cNvSpPr>
            <a:spLocks noChangeArrowheads="1"/>
          </p:cNvSpPr>
          <p:nvPr/>
        </p:nvSpPr>
        <p:spPr bwMode="auto">
          <a:xfrm>
            <a:off x="5410200" y="2514600"/>
            <a:ext cx="609600" cy="609600"/>
          </a:xfrm>
          <a:prstGeom prst="rect">
            <a:avLst/>
          </a:prstGeom>
          <a:solidFill>
            <a:srgbClr val="FFD18D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lang="en-US">
              <a:latin typeface="Tahoma" charset="0"/>
            </a:endParaRPr>
          </a:p>
        </p:txBody>
      </p:sp>
      <p:sp>
        <p:nvSpPr>
          <p:cNvPr id="521258" name="Oval 42"/>
          <p:cNvSpPr>
            <a:spLocks noChangeArrowheads="1"/>
          </p:cNvSpPr>
          <p:nvPr/>
        </p:nvSpPr>
        <p:spPr bwMode="auto">
          <a:xfrm>
            <a:off x="27432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521272" name="Text Box 56"/>
          <p:cNvSpPr txBox="1">
            <a:spLocks noChangeArrowheads="1"/>
          </p:cNvSpPr>
          <p:nvPr/>
        </p:nvSpPr>
        <p:spPr bwMode="auto">
          <a:xfrm rot="-5400000">
            <a:off x="-272854" y="3223249"/>
            <a:ext cx="830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entry</a:t>
            </a:r>
          </a:p>
        </p:txBody>
      </p:sp>
      <p:sp>
        <p:nvSpPr>
          <p:cNvPr id="521273" name="AutoShape 57"/>
          <p:cNvSpPr>
            <a:spLocks/>
          </p:cNvSpPr>
          <p:nvPr/>
        </p:nvSpPr>
        <p:spPr bwMode="auto">
          <a:xfrm>
            <a:off x="294093" y="2854155"/>
            <a:ext cx="183147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274" name="Text Box 58"/>
          <p:cNvSpPr txBox="1">
            <a:spLocks noChangeArrowheads="1"/>
          </p:cNvSpPr>
          <p:nvPr/>
        </p:nvSpPr>
        <p:spPr bwMode="auto">
          <a:xfrm>
            <a:off x="211138" y="1828800"/>
            <a:ext cx="14053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rebuchet MS"/>
                <a:cs typeface="Trebuchet MS"/>
              </a:rPr>
              <a:t>Remainder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060" y="2593474"/>
            <a:ext cx="155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 number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4422" y="3400906"/>
            <a:ext cx="170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</a:t>
            </a:r>
            <a:br>
              <a:rPr lang="en-US" dirty="0"/>
            </a:br>
            <a:r>
              <a:rPr lang="en-US" dirty="0"/>
              <a:t>your turn</a:t>
            </a:r>
          </a:p>
        </p:txBody>
      </p:sp>
      <p:sp>
        <p:nvSpPr>
          <p:cNvPr id="74" name="Oval 42"/>
          <p:cNvSpPr>
            <a:spLocks noChangeArrowheads="1"/>
          </p:cNvSpPr>
          <p:nvPr/>
        </p:nvSpPr>
        <p:spPr bwMode="auto">
          <a:xfrm>
            <a:off x="3761874" y="3118854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521268" name="Oval 52"/>
          <p:cNvSpPr>
            <a:spLocks noChangeArrowheads="1"/>
          </p:cNvSpPr>
          <p:nvPr/>
        </p:nvSpPr>
        <p:spPr bwMode="auto">
          <a:xfrm>
            <a:off x="54864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83" name="Oval 43"/>
          <p:cNvSpPr>
            <a:spLocks noChangeArrowheads="1"/>
          </p:cNvSpPr>
          <p:nvPr/>
        </p:nvSpPr>
        <p:spPr bwMode="auto">
          <a:xfrm>
            <a:off x="3801978" y="2106864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84" name="Oval 43"/>
          <p:cNvSpPr>
            <a:spLocks noChangeArrowheads="1"/>
          </p:cNvSpPr>
          <p:nvPr/>
        </p:nvSpPr>
        <p:spPr bwMode="auto">
          <a:xfrm>
            <a:off x="3834063" y="2620209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85" name="Oval 43"/>
          <p:cNvSpPr>
            <a:spLocks noChangeArrowheads="1"/>
          </p:cNvSpPr>
          <p:nvPr/>
        </p:nvSpPr>
        <p:spPr bwMode="auto">
          <a:xfrm>
            <a:off x="6160167" y="212558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86" name="Oval 43"/>
          <p:cNvSpPr>
            <a:spLocks noChangeArrowheads="1"/>
          </p:cNvSpPr>
          <p:nvPr/>
        </p:nvSpPr>
        <p:spPr bwMode="auto">
          <a:xfrm>
            <a:off x="6125411" y="2638924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513136" y="3518569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5513137" y="4280568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4475746" y="3550653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4440988" y="4277896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2</a:t>
            </a:r>
          </a:p>
        </p:txBody>
      </p:sp>
      <p:sp>
        <p:nvSpPr>
          <p:cNvPr id="91" name="Oval Callout 90"/>
          <p:cNvSpPr/>
          <p:nvPr/>
        </p:nvSpPr>
        <p:spPr>
          <a:xfrm>
            <a:off x="534738" y="3660203"/>
            <a:ext cx="3208420" cy="1168539"/>
          </a:xfrm>
          <a:prstGeom prst="wedgeEllipseCallout">
            <a:avLst>
              <a:gd name="adj1" fmla="val 53889"/>
              <a:gd name="adj2" fmla="val -10754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Computes number: 2 but still doesn’t write to memory.</a:t>
            </a:r>
          </a:p>
        </p:txBody>
      </p:sp>
      <p:sp>
        <p:nvSpPr>
          <p:cNvPr id="92" name="Oval 46"/>
          <p:cNvSpPr>
            <a:spLocks noChangeArrowheads="1"/>
          </p:cNvSpPr>
          <p:nvPr/>
        </p:nvSpPr>
        <p:spPr bwMode="auto">
          <a:xfrm>
            <a:off x="4572000" y="17526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2000" dirty="0">
                <a:solidFill>
                  <a:schemeClr val="accent2"/>
                </a:solidFill>
                <a:latin typeface="Comic Sans MS" charset="0"/>
                <a:cs typeface="Times New Roman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953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6852 0.0125 0.13704 -0.00156 0.14606 C -0.01563 0.15509 -0.07101 0.06991 -0.0849 0.05463 " pathEditMode="relative" ptsTypes="aaA">
                                      <p:cBhvr>
                                        <p:cTn id="1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C -0.00487 0.07523 -0.00955 0.15069 0.00277 0.1618 C 0.0151 0.17292 0.0625 0.08218 0.07447 0.0662 " pathEditMode="relative" ptsTypes="aaA">
                                      <p:cBhvr>
                                        <p:cTn id="35" dur="2000" fill="hold"/>
                                        <p:tgtEl>
                                          <p:spTgt spid="521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5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21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9" grpId="0" animBg="1"/>
      <p:bldP spid="521249" grpId="1" animBg="1"/>
      <p:bldP spid="74" grpId="0" animBg="1"/>
      <p:bldP spid="74" grpId="1" animBg="1"/>
      <p:bldP spid="521268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89" grpId="1" animBg="1"/>
      <p:bldP spid="90" grpId="0" animBg="1"/>
      <p:bldP spid="91" grpId="0" animBg="1"/>
      <p:bldP spid="91" grpId="1" animBg="1"/>
      <p:bldP spid="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Implementation (1974)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18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880" y="1462507"/>
            <a:ext cx="4031909" cy="5395492"/>
            <a:chOff x="192504" y="1582822"/>
            <a:chExt cx="2486526" cy="3212762"/>
          </a:xfrm>
        </p:grpSpPr>
        <p:sp>
          <p:nvSpPr>
            <p:cNvPr id="7" name="Rectangle 6"/>
            <p:cNvSpPr/>
            <p:nvPr/>
          </p:nvSpPr>
          <p:spPr>
            <a:xfrm>
              <a:off x="192504" y="1582822"/>
              <a:ext cx="2486526" cy="60975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504" y="3687011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number[</a:t>
              </a:r>
              <a:r>
                <a:rPr lang="en-US" b="1" i="1" dirty="0" err="1">
                  <a:latin typeface="Tahoma" charset="0"/>
                </a:rPr>
                <a:t>i</a:t>
              </a:r>
              <a:r>
                <a:rPr lang="en-US" dirty="0">
                  <a:latin typeface="Tahoma" charset="0"/>
                </a:rPr>
                <a:t>]=0;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2504" y="2200537"/>
              <a:ext cx="2486526" cy="1194040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rtl="1" eaLnBrk="1" hangingPunct="1"/>
              <a:r>
                <a:rPr lang="en-US" sz="1600" b="1" dirty="0">
                  <a:latin typeface="Tahoma" charset="0"/>
                </a:rPr>
                <a:t>Choosing[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]=true;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Number[</a:t>
              </a:r>
              <a:r>
                <a:rPr lang="en-US" sz="1600" i="1" dirty="0" err="1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] = 1+max</a:t>
              </a:r>
              <a:r>
                <a:rPr lang="en-US" sz="1600" baseline="-25000" dirty="0">
                  <a:latin typeface="Tahoma" charset="0"/>
                </a:rPr>
                <a:t>j</a:t>
              </a:r>
              <a:r>
                <a:rPr lang="en-US" sz="1600" b="1" baseline="-25000" dirty="0">
                  <a:sym typeface="Symbol" charset="0"/>
                </a:rPr>
                <a:t> </a:t>
              </a:r>
              <a:r>
                <a:rPr lang="en-US" sz="1600" baseline="-25000" dirty="0">
                  <a:latin typeface="Tahoma" charset="0"/>
                </a:rPr>
                <a:t>{1,…,n}</a:t>
              </a:r>
              <a:r>
                <a:rPr lang="en-US" sz="1600" dirty="0">
                  <a:latin typeface="Tahoma" charset="0"/>
                </a:rPr>
                <a:t>{number[</a:t>
              </a:r>
              <a:r>
                <a:rPr lang="en-US" sz="1600" i="1" dirty="0">
                  <a:latin typeface="Tahoma" charset="0"/>
                </a:rPr>
                <a:t>j</a:t>
              </a:r>
              <a:r>
                <a:rPr lang="en-US" sz="1600" dirty="0">
                  <a:latin typeface="Tahoma" charset="0"/>
                </a:rPr>
                <a:t>]};</a:t>
              </a:r>
            </a:p>
            <a:p>
              <a:pPr rtl="1" eaLnBrk="1" hangingPunct="1"/>
              <a:r>
                <a:rPr lang="en-US" sz="1600" b="1" dirty="0">
                  <a:latin typeface="Tahoma" charset="0"/>
                </a:rPr>
                <a:t>Choosing[</a:t>
              </a:r>
              <a:r>
                <a:rPr lang="en-US" sz="1600" b="1" dirty="0" err="1">
                  <a:latin typeface="Tahoma" charset="0"/>
                </a:rPr>
                <a:t>i</a:t>
              </a:r>
              <a:r>
                <a:rPr lang="en-US" sz="1600" b="1" dirty="0">
                  <a:latin typeface="Tahoma" charset="0"/>
                </a:rPr>
                <a:t>]=false;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for j=1 to n { 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     </a:t>
              </a:r>
              <a:r>
                <a:rPr lang="en-US" sz="1600" b="1" dirty="0">
                  <a:latin typeface="Tahoma" charset="0"/>
                </a:rPr>
                <a:t>while(Choosing[j]);</a:t>
              </a:r>
              <a:endParaRPr lang="en-US" sz="1600" dirty="0">
                <a:latin typeface="Tahoma" charset="0"/>
              </a:endParaRP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     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i≠j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 and number[</a:t>
              </a:r>
              <a:r>
                <a:rPr lang="en-US" sz="1600" dirty="0">
                  <a:latin typeface="Tahoma" charset="0"/>
                </a:rPr>
                <a:t>j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]&gt;0 and </a:t>
              </a:r>
              <a:br>
                <a:rPr lang="en-US" sz="1600" dirty="0">
                  <a:solidFill>
                    <a:schemeClr val="tx1"/>
                  </a:solidFill>
                  <a:latin typeface="Tahoma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             (number[j],j)&lt;(number[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],</a:t>
              </a:r>
              <a:r>
                <a:rPr lang="en-US" sz="1600" dirty="0" err="1">
                  <a:solidFill>
                    <a:schemeClr val="tx1"/>
                  </a:solidFill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));</a:t>
              </a:r>
            </a:p>
            <a:p>
              <a:pPr rtl="1" eaLnBrk="1" hangingPunct="1"/>
              <a:r>
                <a:rPr lang="en-US" sz="1600" dirty="0">
                  <a:latin typeface="Tahoma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Tahom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2504" y="3394578"/>
              <a:ext cx="2486526" cy="329865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0418" y="4447377"/>
              <a:ext cx="1256735" cy="348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</a:t>
              </a:r>
              <a:r>
                <a:rPr lang="en-US" sz="1600" b="1" i="1" dirty="0" err="1"/>
                <a:t>i</a:t>
              </a:r>
              <a:r>
                <a:rPr lang="en-US" sz="1600" b="1" i="1" dirty="0"/>
                <a:t> </a:t>
              </a:r>
              <a:br>
                <a:rPr lang="en-US" sz="1600" b="1" i="1" dirty="0"/>
              </a:br>
              <a:r>
                <a:rPr lang="en-US" sz="1600" dirty="0"/>
                <a:t>(out of </a:t>
              </a:r>
              <a:r>
                <a:rPr lang="en-US" sz="1600" b="1" i="1" dirty="0"/>
                <a:t>n</a:t>
              </a:r>
              <a:r>
                <a:rPr lang="en-US" sz="1600" dirty="0"/>
                <a:t> threads)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465053" y="4960476"/>
            <a:ext cx="4545263" cy="11355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Also ensures a notion of </a:t>
            </a:r>
            <a:r>
              <a:rPr lang="en-US" b="1" dirty="0">
                <a:solidFill>
                  <a:srgbClr val="000000"/>
                </a:solidFill>
              </a:rPr>
              <a:t>First-In-First-Out:</a:t>
            </a:r>
          </a:p>
          <a:p>
            <a:r>
              <a:rPr lang="en-US" dirty="0">
                <a:solidFill>
                  <a:schemeClr val="tx1"/>
                </a:solidFill>
              </a:rPr>
              <a:t>If a process 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is waiting (somewhere in the for loop) and thread </a:t>
            </a:r>
            <a:r>
              <a:rPr lang="en-US" i="1" dirty="0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has not yet started the entry, then </a:t>
            </a:r>
            <a:r>
              <a:rPr lang="en-US" i="1" dirty="0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will not enter the CS before 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Read-Modify-Write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Up until now we assume that read (load) and write (store) are atomic instructions</a:t>
            </a:r>
          </a:p>
          <a:p>
            <a:pPr lvl="1"/>
            <a:r>
              <a:rPr lang="en-US" sz="2400" dirty="0"/>
              <a:t>There might be a context switch between a read and its corresponding write</a:t>
            </a:r>
          </a:p>
          <a:p>
            <a:r>
              <a:rPr lang="en-US" sz="2800" dirty="0"/>
              <a:t>Modern CPUs support in </a:t>
            </a:r>
            <a:r>
              <a:rPr lang="en-US" sz="2800" b="1" u="sng" dirty="0"/>
              <a:t>hardware</a:t>
            </a:r>
            <a:r>
              <a:rPr lang="en-US" sz="2800" dirty="0"/>
              <a:t> some RMW instructions:</a:t>
            </a:r>
          </a:p>
          <a:p>
            <a:pPr lvl="1"/>
            <a:r>
              <a:rPr lang="en-US" sz="2400" b="1" dirty="0" err="1">
                <a:solidFill>
                  <a:srgbClr val="FF0000"/>
                </a:solidFill>
              </a:rPr>
              <a:t>Test&amp;Set</a:t>
            </a:r>
            <a:r>
              <a:rPr lang="en-US" sz="2400" b="1" dirty="0">
                <a:solidFill>
                  <a:srgbClr val="000000"/>
                </a:solidFill>
              </a:rPr>
              <a:t>(&amp;lock): </a:t>
            </a:r>
          </a:p>
          <a:p>
            <a:pPr marL="914400" lvl="2" indent="0">
              <a:buNone/>
            </a:pPr>
            <a:r>
              <a:rPr lang="en-US" sz="2200" dirty="0"/>
              <a:t>{</a:t>
            </a:r>
            <a:r>
              <a:rPr lang="en-US" sz="2200" dirty="0" err="1"/>
              <a:t>i</a:t>
            </a:r>
            <a:r>
              <a:rPr lang="en-US" sz="2200" dirty="0"/>
              <a:t>=*lock; *lock=1; return </a:t>
            </a:r>
            <a:r>
              <a:rPr lang="en-US" sz="2200" dirty="0" err="1"/>
              <a:t>i</a:t>
            </a:r>
            <a:r>
              <a:rPr lang="en-US" sz="2200" dirty="0"/>
              <a:t>;}  </a:t>
            </a:r>
          </a:p>
          <a:p>
            <a:pPr lvl="1"/>
            <a:r>
              <a:rPr lang="en-US" sz="2400" b="1" dirty="0" err="1">
                <a:solidFill>
                  <a:srgbClr val="FF0000"/>
                </a:solidFill>
              </a:rPr>
              <a:t>Fetch&amp;Add</a:t>
            </a:r>
            <a:r>
              <a:rPr lang="en-US" sz="2400" b="1" dirty="0"/>
              <a:t>(&amp;</a:t>
            </a:r>
            <a:r>
              <a:rPr lang="en-US" sz="2400" b="1" dirty="0" err="1"/>
              <a:t>p,inc</a:t>
            </a:r>
            <a:r>
              <a:rPr lang="en-US" sz="2400" b="1" dirty="0">
                <a:solidFill>
                  <a:srgbClr val="000000"/>
                </a:solidFill>
              </a:rPr>
              <a:t>): 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</a:t>
            </a:r>
            <a:r>
              <a:rPr lang="en-US" sz="2200" dirty="0" err="1">
                <a:solidFill>
                  <a:srgbClr val="000000"/>
                </a:solidFill>
              </a:rPr>
              <a:t>val</a:t>
            </a:r>
            <a:r>
              <a:rPr lang="en-US" sz="2200" dirty="0">
                <a:solidFill>
                  <a:srgbClr val="000000"/>
                </a:solidFill>
              </a:rPr>
              <a:t>=*p; *p=</a:t>
            </a:r>
            <a:r>
              <a:rPr lang="en-US" sz="2200" dirty="0" err="1">
                <a:solidFill>
                  <a:srgbClr val="000000"/>
                </a:solidFill>
              </a:rPr>
              <a:t>val+inc</a:t>
            </a:r>
            <a:r>
              <a:rPr lang="en-US" sz="2200" dirty="0">
                <a:solidFill>
                  <a:srgbClr val="000000"/>
                </a:solidFill>
              </a:rPr>
              <a:t>; return </a:t>
            </a:r>
            <a:r>
              <a:rPr lang="en-US" sz="2200" dirty="0" err="1">
                <a:solidFill>
                  <a:srgbClr val="000000"/>
                </a:solidFill>
              </a:rPr>
              <a:t>val</a:t>
            </a:r>
            <a:r>
              <a:rPr lang="en-US" sz="2200" dirty="0">
                <a:solidFill>
                  <a:srgbClr val="000000"/>
                </a:solidFill>
              </a:rPr>
              <a:t>}</a:t>
            </a:r>
            <a:endParaRPr lang="en-US" sz="2200" b="1" dirty="0">
              <a:solidFill>
                <a:srgbClr val="000000"/>
              </a:solidFill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</a:rPr>
              <a:t>Compare&amp;Swap</a:t>
            </a:r>
            <a:r>
              <a:rPr lang="en-US" sz="2400" b="1" dirty="0"/>
              <a:t>(&amp;</a:t>
            </a:r>
            <a:r>
              <a:rPr lang="en-US" sz="2400" b="1" dirty="0" err="1"/>
              <a:t>p,old,new</a:t>
            </a:r>
            <a:r>
              <a:rPr lang="en-US" sz="2400" b="1" dirty="0"/>
              <a:t>):</a:t>
            </a:r>
          </a:p>
          <a:p>
            <a:pPr marL="914400" lvl="2" indent="0">
              <a:buNone/>
            </a:pPr>
            <a:r>
              <a:rPr lang="en-US" sz="2200" dirty="0"/>
              <a:t>{if(*</a:t>
            </a:r>
            <a:r>
              <a:rPr lang="en-US" sz="2200" dirty="0" err="1"/>
              <a:t>p≠old</a:t>
            </a:r>
            <a:r>
              <a:rPr lang="en-US" sz="2200" dirty="0"/>
              <a:t>) return false; *p=new; return true;}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19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2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Modeling the Mutual Exclusion Problem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				</a:t>
            </a:r>
            <a:r>
              <a:rPr lang="en-US" sz="2400" dirty="0">
                <a:effectLst/>
              </a:rPr>
              <a:t>[First modeling by </a:t>
            </a:r>
            <a:r>
              <a:rPr lang="en-US" sz="2400" dirty="0" err="1">
                <a:effectLst/>
              </a:rPr>
              <a:t>Dijkstra</a:t>
            </a:r>
            <a:r>
              <a:rPr lang="en-US" sz="2400" dirty="0">
                <a:effectLst/>
              </a:rPr>
              <a:t>, 1965]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0253" y="1779337"/>
            <a:ext cx="1935747" cy="4038600"/>
            <a:chOff x="2743200" y="1752600"/>
            <a:chExt cx="1935747" cy="4038600"/>
          </a:xfrm>
        </p:grpSpPr>
        <p:sp>
          <p:nvSpPr>
            <p:cNvPr id="420867" name="Oval 3"/>
            <p:cNvSpPr>
              <a:spLocks noChangeArrowheads="1"/>
            </p:cNvSpPr>
            <p:nvPr/>
          </p:nvSpPr>
          <p:spPr bwMode="auto">
            <a:xfrm>
              <a:off x="2743200" y="2819400"/>
              <a:ext cx="1935747" cy="838200"/>
            </a:xfrm>
            <a:prstGeom prst="ellipse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Entry Code</a:t>
              </a:r>
            </a:p>
          </p:txBody>
        </p:sp>
        <p:sp>
          <p:nvSpPr>
            <p:cNvPr id="420868" name="Oval 4"/>
            <p:cNvSpPr>
              <a:spLocks noChangeArrowheads="1"/>
            </p:cNvSpPr>
            <p:nvPr/>
          </p:nvSpPr>
          <p:spPr bwMode="auto">
            <a:xfrm>
              <a:off x="2743200" y="1752600"/>
              <a:ext cx="1935747" cy="838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Remainder Code</a:t>
              </a:r>
            </a:p>
          </p:txBody>
        </p:sp>
        <p:sp>
          <p:nvSpPr>
            <p:cNvPr id="420869" name="Oval 5"/>
            <p:cNvSpPr>
              <a:spLocks noChangeArrowheads="1"/>
            </p:cNvSpPr>
            <p:nvPr/>
          </p:nvSpPr>
          <p:spPr bwMode="auto">
            <a:xfrm>
              <a:off x="2743200" y="3886200"/>
              <a:ext cx="1935747" cy="838200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Critical Section</a:t>
              </a:r>
            </a:p>
          </p:txBody>
        </p:sp>
        <p:sp>
          <p:nvSpPr>
            <p:cNvPr id="420870" name="Oval 6"/>
            <p:cNvSpPr>
              <a:spLocks noChangeArrowheads="1"/>
            </p:cNvSpPr>
            <p:nvPr/>
          </p:nvSpPr>
          <p:spPr bwMode="auto">
            <a:xfrm>
              <a:off x="2743200" y="4953000"/>
              <a:ext cx="1935747" cy="838200"/>
            </a:xfrm>
            <a:prstGeom prst="ellipse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Exit Code</a:t>
              </a:r>
            </a:p>
          </p:txBody>
        </p:sp>
        <p:cxnSp>
          <p:nvCxnSpPr>
            <p:cNvPr id="420871" name="AutoShape 7"/>
            <p:cNvCxnSpPr>
              <a:cxnSpLocks noChangeShapeType="1"/>
              <a:stCxn id="420868" idx="7"/>
              <a:endCxn id="420868" idx="5"/>
            </p:cNvCxnSpPr>
            <p:nvPr/>
          </p:nvCxnSpPr>
          <p:spPr bwMode="auto">
            <a:xfrm rot="16200000" flipH="1">
              <a:off x="4099115" y="2171700"/>
              <a:ext cx="592696" cy="12700"/>
            </a:xfrm>
            <a:prstGeom prst="curvedConnector5">
              <a:avLst>
                <a:gd name="adj1" fmla="val -38570"/>
                <a:gd name="adj2" fmla="val 5230992"/>
                <a:gd name="adj3" fmla="val 1385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0873" name="AutoShape 9"/>
            <p:cNvCxnSpPr>
              <a:cxnSpLocks noChangeShapeType="1"/>
              <a:stCxn id="420868" idx="4"/>
              <a:endCxn id="420867" idx="0"/>
            </p:cNvCxnSpPr>
            <p:nvPr/>
          </p:nvCxnSpPr>
          <p:spPr bwMode="auto">
            <a:xfrm>
              <a:off x="3711074" y="25908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0874" name="AutoShape 10"/>
            <p:cNvCxnSpPr>
              <a:cxnSpLocks noChangeShapeType="1"/>
              <a:stCxn id="420867" idx="4"/>
              <a:endCxn id="420869" idx="0"/>
            </p:cNvCxnSpPr>
            <p:nvPr/>
          </p:nvCxnSpPr>
          <p:spPr bwMode="auto">
            <a:xfrm>
              <a:off x="3711074" y="36576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0875" name="AutoShape 11"/>
            <p:cNvCxnSpPr>
              <a:cxnSpLocks noChangeShapeType="1"/>
              <a:stCxn id="420869" idx="4"/>
              <a:endCxn id="420870" idx="0"/>
            </p:cNvCxnSpPr>
            <p:nvPr/>
          </p:nvCxnSpPr>
          <p:spPr bwMode="auto">
            <a:xfrm>
              <a:off x="3711074" y="47244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0876" name="AutoShape 12"/>
            <p:cNvCxnSpPr>
              <a:cxnSpLocks noChangeShapeType="1"/>
              <a:stCxn id="420870" idx="2"/>
              <a:endCxn id="420868" idx="2"/>
            </p:cNvCxnSpPr>
            <p:nvPr/>
          </p:nvCxnSpPr>
          <p:spPr bwMode="auto">
            <a:xfrm rot="10800000">
              <a:off x="2743200" y="2171700"/>
              <a:ext cx="12700" cy="320040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7"/>
            <p:cNvCxnSpPr>
              <a:cxnSpLocks noChangeShapeType="1"/>
              <a:stCxn id="420867" idx="7"/>
              <a:endCxn id="420867" idx="5"/>
            </p:cNvCxnSpPr>
            <p:nvPr/>
          </p:nvCxnSpPr>
          <p:spPr bwMode="auto">
            <a:xfrm rot="16200000" flipH="1">
              <a:off x="4099115" y="3238500"/>
              <a:ext cx="592696" cy="12700"/>
            </a:xfrm>
            <a:prstGeom prst="curvedConnector5">
              <a:avLst>
                <a:gd name="adj1" fmla="val -11504"/>
                <a:gd name="adj2" fmla="val 5967835"/>
                <a:gd name="adj3" fmla="val 1069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" name="TextBox 11"/>
          <p:cNvSpPr txBox="1"/>
          <p:nvPr/>
        </p:nvSpPr>
        <p:spPr>
          <a:xfrm>
            <a:off x="3004178" y="1408700"/>
            <a:ext cx="6139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Problem: Write entry and exit code. We will </a:t>
            </a:r>
            <a:br>
              <a:rPr lang="en-US" dirty="0"/>
            </a:br>
            <a:r>
              <a:rPr lang="en-US" dirty="0"/>
              <a:t>examine the code against the following properties</a:t>
            </a:r>
            <a:br>
              <a:rPr lang="en-US" dirty="0"/>
            </a:br>
            <a:r>
              <a:rPr lang="en-US" dirty="0"/>
              <a:t>(the goal is to ensure all of them)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68319" y="2332030"/>
            <a:ext cx="4572000" cy="4833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Mutual Exclusion: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No two processes are in their critical section at the same time.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Progress: </a:t>
            </a:r>
            <a:r>
              <a:rPr lang="en-US" dirty="0">
                <a:latin typeface="Trebuchet MS"/>
                <a:cs typeface="Trebuchet MS"/>
              </a:rPr>
              <a:t>If a process in trying to enter the critical section then </a:t>
            </a:r>
            <a:r>
              <a:rPr lang="en-US" b="1" dirty="0">
                <a:latin typeface="Trebuchet MS"/>
                <a:cs typeface="Trebuchet MS"/>
              </a:rPr>
              <a:t>some</a:t>
            </a:r>
            <a:r>
              <a:rPr lang="en-US" dirty="0">
                <a:latin typeface="Trebuchet MS"/>
                <a:cs typeface="Trebuchet MS"/>
              </a:rPr>
              <a:t> process must eventually enter the critical section.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Starvation freedom:</a:t>
            </a:r>
            <a:r>
              <a:rPr lang="en-US" b="1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If a process in trying to enter the critical section then </a:t>
            </a:r>
            <a:r>
              <a:rPr lang="en-US" b="1" dirty="0">
                <a:latin typeface="Trebuchet MS"/>
                <a:cs typeface="Trebuchet MS"/>
              </a:rPr>
              <a:t>this</a:t>
            </a:r>
            <a:r>
              <a:rPr lang="en-US" dirty="0">
                <a:latin typeface="Trebuchet MS"/>
                <a:cs typeface="Trebuchet MS"/>
              </a:rPr>
              <a:t> process must eventually enter the critical section.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Generality</a:t>
            </a:r>
            <a:r>
              <a:rPr lang="en-US" b="1" dirty="0">
                <a:latin typeface="Trebuchet MS"/>
                <a:cs typeface="Trebuchet MS"/>
              </a:rPr>
              <a:t>:</a:t>
            </a:r>
            <a:r>
              <a:rPr lang="en-US" dirty="0">
                <a:latin typeface="Trebuchet MS"/>
                <a:cs typeface="Trebuchet MS"/>
              </a:rPr>
              <a:t> no assumptions may be made about speeds or the number of participants (threads/processes/cores/CPUs)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No blocking in the remainder </a:t>
            </a:r>
            <a:r>
              <a:rPr lang="en-US" altLang="he-IL" dirty="0"/>
              <a:t>No process running outside its critical section may block other process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91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with </a:t>
            </a:r>
            <a:r>
              <a:rPr lang="en-US" dirty="0" err="1"/>
              <a:t>Test&amp;Set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20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21234" y="1435768"/>
            <a:ext cx="2507924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21233" y="3539957"/>
            <a:ext cx="2534661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lock=0;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21233" y="3101474"/>
            <a:ext cx="2548029" cy="47591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1746" y="4296612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</a:t>
            </a:r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7765" y="4826675"/>
            <a:ext cx="720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Not so fast: </a:t>
            </a:r>
            <a:r>
              <a:rPr lang="en-US" b="1" dirty="0">
                <a:solidFill>
                  <a:srgbClr val="FF0000"/>
                </a:solidFill>
              </a:rPr>
              <a:t>Starvation Freedom </a:t>
            </a:r>
            <a:r>
              <a:rPr lang="en-US" dirty="0">
                <a:solidFill>
                  <a:srgbClr val="000000"/>
                </a:solidFill>
              </a:rPr>
              <a:t>condition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does not hold!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34611" y="2154988"/>
            <a:ext cx="2521284" cy="938464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 rtl="1" eaLnBrk="1" hangingPunct="1"/>
            <a:r>
              <a:rPr lang="en-US" dirty="0">
                <a:solidFill>
                  <a:prstClr val="black"/>
                </a:solidFill>
                <a:latin typeface="Tahoma" charset="0"/>
              </a:rPr>
              <a:t>while(</a:t>
            </a:r>
            <a:r>
              <a:rPr lang="en-US" dirty="0" err="1">
                <a:solidFill>
                  <a:prstClr val="black"/>
                </a:solidFill>
                <a:latin typeface="Tahoma" charset="0"/>
              </a:rPr>
              <a:t>test&amp;set</a:t>
            </a:r>
            <a:r>
              <a:rPr lang="en-US" dirty="0">
                <a:solidFill>
                  <a:prstClr val="black"/>
                </a:solidFill>
                <a:latin typeface="Tahoma" charset="0"/>
              </a:rPr>
              <a:t>(lock));</a:t>
            </a:r>
          </a:p>
        </p:txBody>
      </p:sp>
    </p:spTree>
    <p:extLst>
      <p:ext uri="{BB962C8B-B14F-4D97-AF65-F5344CB8AC3E}">
        <p14:creationId xmlns:p14="http://schemas.microsoft.com/office/powerpoint/2010/main" val="316478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Burn’s 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21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98865" y="1382296"/>
            <a:ext cx="3957052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8760" y="4569328"/>
            <a:ext cx="3983788" cy="1700463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rtl="1" eaLnBrk="1" hangingPunct="1"/>
            <a:r>
              <a:rPr lang="en-US" dirty="0">
                <a:latin typeface="Tahoma" charset="0"/>
              </a:rPr>
              <a:t>j=i+1 mod n;</a:t>
            </a:r>
          </a:p>
          <a:p>
            <a:pPr rtl="1" eaLnBrk="1" hangingPunct="1"/>
            <a:r>
              <a:rPr lang="en-US" b="1" dirty="0">
                <a:latin typeface="Tahoma" charset="0"/>
              </a:rPr>
              <a:t>w</a:t>
            </a:r>
            <a:r>
              <a:rPr lang="en-US" b="1" dirty="0">
                <a:solidFill>
                  <a:schemeClr val="tx1"/>
                </a:solidFill>
                <a:latin typeface="Tahoma" charset="0"/>
              </a:rPr>
              <a:t>hile(</a:t>
            </a:r>
            <a:r>
              <a:rPr lang="en-US" b="1" dirty="0" err="1">
                <a:latin typeface="Tahoma" charset="0"/>
              </a:rPr>
              <a:t>j≠i</a:t>
            </a:r>
            <a:r>
              <a:rPr lang="en-US" b="1" dirty="0">
                <a:latin typeface="Tahoma" charset="0"/>
              </a:rPr>
              <a:t> and not waiting[j]) </a:t>
            </a:r>
            <a:r>
              <a:rPr lang="en-US" dirty="0">
                <a:latin typeface="Tahoma" charset="0"/>
              </a:rPr>
              <a:t>{</a:t>
            </a:r>
          </a:p>
          <a:p>
            <a:pPr rtl="1" eaLnBrk="1" hangingPunct="1"/>
            <a:r>
              <a:rPr lang="en-US" dirty="0">
                <a:latin typeface="Tahoma" charset="0"/>
              </a:rPr>
              <a:t>       j=j+1 mod n };</a:t>
            </a:r>
          </a:p>
          <a:p>
            <a:pPr rtl="1" eaLnBrk="1" hangingPunct="1"/>
            <a:r>
              <a:rPr lang="en-US" b="1" dirty="0">
                <a:latin typeface="Tahoma" charset="0"/>
              </a:rPr>
              <a:t>if(</a:t>
            </a:r>
            <a:r>
              <a:rPr lang="en-US" b="1" dirty="0" err="1">
                <a:latin typeface="Tahoma" charset="0"/>
              </a:rPr>
              <a:t>j≠i</a:t>
            </a:r>
            <a:r>
              <a:rPr lang="en-US" b="1" dirty="0">
                <a:latin typeface="Tahoma" charset="0"/>
              </a:rPr>
              <a:t>) </a:t>
            </a:r>
            <a:r>
              <a:rPr lang="en-US" dirty="0">
                <a:latin typeface="Tahoma" charset="0"/>
              </a:rPr>
              <a:t>{ waiting[j]=false;} </a:t>
            </a:r>
          </a:p>
          <a:p>
            <a:pPr rtl="1" eaLnBrk="1" hangingPunct="1"/>
            <a:r>
              <a:rPr lang="en-US" dirty="0">
                <a:latin typeface="Tahoma" charset="0"/>
              </a:rPr>
              <a:t>  </a:t>
            </a:r>
            <a:r>
              <a:rPr lang="en-US" b="1" dirty="0">
                <a:latin typeface="Tahoma" charset="0"/>
              </a:rPr>
              <a:t> else </a:t>
            </a:r>
            <a:r>
              <a:rPr lang="en-US" dirty="0">
                <a:latin typeface="Tahoma" charset="0"/>
              </a:rPr>
              <a:t>{lock=0;}</a:t>
            </a:r>
            <a:endParaRPr lang="en-US" b="1" dirty="0">
              <a:latin typeface="Tahom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72128" y="4090739"/>
            <a:ext cx="3970420" cy="47591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12166" y="6328611"/>
            <a:ext cx="2854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</a:t>
            </a:r>
            <a:r>
              <a:rPr lang="en-US" sz="1600" dirty="0" err="1"/>
              <a:t>i</a:t>
            </a:r>
            <a:r>
              <a:rPr lang="en-US" sz="1600" dirty="0"/>
              <a:t> out of 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496" y="2101515"/>
            <a:ext cx="3957051" cy="1989223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rtl="1" eaLnBrk="1" hangingPunct="1"/>
            <a:r>
              <a:rPr lang="en-US" dirty="0">
                <a:solidFill>
                  <a:prstClr val="black"/>
                </a:solidFill>
                <a:latin typeface="Tahoma" charset="0"/>
              </a:rPr>
              <a:t>waiting[</a:t>
            </a:r>
            <a:r>
              <a:rPr lang="en-US" dirty="0" err="1">
                <a:solidFill>
                  <a:prstClr val="black"/>
                </a:solidFill>
                <a:latin typeface="Tahoma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Tahoma" charset="0"/>
              </a:rPr>
              <a:t>]=true;</a:t>
            </a:r>
          </a:p>
          <a:p>
            <a:pPr lvl="0" rtl="1" eaLnBrk="1" hangingPunct="1"/>
            <a:r>
              <a:rPr lang="en-US" dirty="0">
                <a:solidFill>
                  <a:prstClr val="black"/>
                </a:solidFill>
                <a:latin typeface="Tahoma" charset="0"/>
              </a:rPr>
              <a:t>key[</a:t>
            </a:r>
            <a:r>
              <a:rPr lang="en-US" dirty="0" err="1">
                <a:solidFill>
                  <a:prstClr val="black"/>
                </a:solidFill>
                <a:latin typeface="Tahoma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Tahoma" charset="0"/>
              </a:rPr>
              <a:t>]=1;</a:t>
            </a:r>
          </a:p>
          <a:p>
            <a:pPr lvl="0" rtl="1" eaLnBrk="1" hangingPunct="1"/>
            <a:r>
              <a:rPr lang="en-US" b="1" dirty="0">
                <a:solidFill>
                  <a:prstClr val="black"/>
                </a:solidFill>
                <a:latin typeface="Tahoma" charset="0"/>
              </a:rPr>
              <a:t>while(waiting[</a:t>
            </a:r>
            <a:r>
              <a:rPr lang="en-US" b="1" dirty="0" err="1">
                <a:solidFill>
                  <a:prstClr val="black"/>
                </a:solidFill>
                <a:latin typeface="Tahoma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Tahoma" charset="0"/>
              </a:rPr>
              <a:t>] and key[</a:t>
            </a:r>
            <a:r>
              <a:rPr lang="en-US" b="1" dirty="0" err="1">
                <a:solidFill>
                  <a:prstClr val="black"/>
                </a:solidFill>
                <a:latin typeface="Tahoma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Tahoma" charset="0"/>
              </a:rPr>
              <a:t>]) </a:t>
            </a:r>
            <a:r>
              <a:rPr lang="en-US" dirty="0">
                <a:solidFill>
                  <a:prstClr val="black"/>
                </a:solidFill>
                <a:latin typeface="Tahoma" charset="0"/>
              </a:rPr>
              <a:t>{ </a:t>
            </a:r>
            <a:br>
              <a:rPr lang="en-US" dirty="0">
                <a:solidFill>
                  <a:prstClr val="black"/>
                </a:solidFill>
                <a:latin typeface="Tahoma" charset="0"/>
              </a:rPr>
            </a:br>
            <a:r>
              <a:rPr lang="en-US" dirty="0">
                <a:solidFill>
                  <a:prstClr val="black"/>
                </a:solidFill>
                <a:latin typeface="Tahoma" charset="0"/>
              </a:rPr>
              <a:t>    key[</a:t>
            </a:r>
            <a:r>
              <a:rPr lang="en-US" dirty="0" err="1">
                <a:solidFill>
                  <a:prstClr val="black"/>
                </a:solidFill>
                <a:latin typeface="Tahoma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Tahoma" charset="0"/>
              </a:rPr>
              <a:t>]=</a:t>
            </a:r>
            <a:r>
              <a:rPr lang="en-US" b="1" dirty="0" err="1">
                <a:solidFill>
                  <a:prstClr val="black"/>
                </a:solidFill>
                <a:latin typeface="Tahoma" charset="0"/>
              </a:rPr>
              <a:t>test&amp;set</a:t>
            </a:r>
            <a:r>
              <a:rPr lang="en-US" b="1" dirty="0">
                <a:solidFill>
                  <a:prstClr val="black"/>
                </a:solidFill>
                <a:latin typeface="Tahoma" charset="0"/>
              </a:rPr>
              <a:t>(lock) </a:t>
            </a:r>
            <a:r>
              <a:rPr lang="en-US" dirty="0">
                <a:solidFill>
                  <a:prstClr val="black"/>
                </a:solidFill>
                <a:latin typeface="Tahoma" charset="0"/>
              </a:rPr>
              <a:t>};</a:t>
            </a:r>
          </a:p>
          <a:p>
            <a:pPr lvl="0" rtl="1" eaLnBrk="1" hangingPunct="1"/>
            <a:r>
              <a:rPr lang="en-US" dirty="0">
                <a:solidFill>
                  <a:prstClr val="black"/>
                </a:solidFill>
                <a:latin typeface="Tahoma" charset="0"/>
              </a:rPr>
              <a:t>waiting[</a:t>
            </a:r>
            <a:r>
              <a:rPr lang="en-US" dirty="0" err="1">
                <a:solidFill>
                  <a:prstClr val="black"/>
                </a:solidFill>
                <a:latin typeface="Tahoma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Tahoma" charset="0"/>
              </a:rPr>
              <a:t>]=false;</a:t>
            </a:r>
          </a:p>
        </p:txBody>
      </p:sp>
    </p:spTree>
    <p:extLst>
      <p:ext uri="{BB962C8B-B14F-4D97-AF65-F5344CB8AC3E}">
        <p14:creationId xmlns:p14="http://schemas.microsoft.com/office/powerpoint/2010/main" val="82848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until now…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several solutions for the </a:t>
            </a:r>
            <a:r>
              <a:rPr lang="en-US" b="1" dirty="0"/>
              <a:t>mutual exclusion</a:t>
            </a:r>
            <a:r>
              <a:rPr lang="en-US" dirty="0"/>
              <a:t> problem in different settings</a:t>
            </a:r>
          </a:p>
          <a:p>
            <a:r>
              <a:rPr lang="en-US" dirty="0"/>
              <a:t>All the solutions perform busy-waiting:</a:t>
            </a:r>
          </a:p>
          <a:p>
            <a:pPr lvl="1"/>
            <a:r>
              <a:rPr lang="en-US" dirty="0"/>
              <a:t>Waste of CPU resources</a:t>
            </a:r>
          </a:p>
          <a:p>
            <a:r>
              <a:rPr lang="en-US" dirty="0"/>
              <a:t>Mutual exclusion is only one synchronization problem. There are many more</a:t>
            </a:r>
          </a:p>
          <a:p>
            <a:pPr lvl="1"/>
            <a:r>
              <a:rPr lang="en-US" dirty="0"/>
              <a:t>Contention </a:t>
            </a:r>
            <a:r>
              <a:rPr lang="en-US" dirty="0">
                <a:sym typeface="Wingdings"/>
              </a:rPr>
              <a:t> coordination</a:t>
            </a:r>
            <a:endParaRPr lang="en-US" dirty="0"/>
          </a:p>
          <a:p>
            <a:pPr lvl="1"/>
            <a:r>
              <a:rPr lang="en-US" dirty="0"/>
              <a:t>Some were and will be covered in the tutorials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Next: Synchronization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define </a:t>
            </a:r>
            <a:r>
              <a:rPr lang="en-US" b="1" dirty="0"/>
              <a:t>abstract data types </a:t>
            </a:r>
            <a:r>
              <a:rPr lang="en-US" dirty="0"/>
              <a:t>used to provide synchronization</a:t>
            </a:r>
          </a:p>
          <a:p>
            <a:r>
              <a:rPr lang="en-US" dirty="0"/>
              <a:t>Clear </a:t>
            </a:r>
            <a:r>
              <a:rPr lang="en-US" b="1" dirty="0"/>
              <a:t>interface</a:t>
            </a:r>
            <a:r>
              <a:rPr lang="en-US" dirty="0"/>
              <a:t> to the data type</a:t>
            </a:r>
          </a:p>
          <a:p>
            <a:r>
              <a:rPr lang="en-US" dirty="0"/>
              <a:t>The data type (and its inner variables) cannot be accessed in any other way</a:t>
            </a:r>
          </a:p>
          <a:p>
            <a:r>
              <a:rPr lang="en-US" dirty="0"/>
              <a:t>Usually provide by the programming language with some support of the OS</a:t>
            </a:r>
          </a:p>
          <a:p>
            <a:r>
              <a:rPr lang="en-US" dirty="0"/>
              <a:t>The abstract data type may have many implementations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23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6" name="Picture 5" descr="Screen Shot 2016-03-12 at 4.51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8918" b="8304"/>
          <a:stretch/>
        </p:blipFill>
        <p:spPr>
          <a:xfrm>
            <a:off x="4598736" y="1310106"/>
            <a:ext cx="4545263" cy="3159119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75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Data Type: Semaphore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24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7" name="Semaphores.m4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26531" y="1414820"/>
            <a:ext cx="3983789" cy="225748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with two fields:</a:t>
            </a:r>
          </a:p>
          <a:p>
            <a:pPr marL="457200" lvl="1" indent="0">
              <a:buNone/>
            </a:pPr>
            <a:r>
              <a:rPr lang="en-US" dirty="0"/>
              <a:t>- value</a:t>
            </a:r>
          </a:p>
          <a:p>
            <a:pPr lvl="1">
              <a:buFontTx/>
              <a:buChar char="-"/>
            </a:pPr>
            <a:r>
              <a:rPr lang="en-US" dirty="0"/>
              <a:t>List (L)</a:t>
            </a:r>
          </a:p>
          <a:p>
            <a:r>
              <a:rPr lang="en-US" dirty="0"/>
              <a:t>Two operations: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operations are executed </a:t>
            </a:r>
            <a:r>
              <a:rPr lang="en-US" dirty="0">
                <a:solidFill>
                  <a:srgbClr val="FF0000"/>
                </a:solidFill>
              </a:rPr>
              <a:t>atomically</a:t>
            </a:r>
          </a:p>
          <a:p>
            <a:pPr lvl="1"/>
            <a:r>
              <a:rPr lang="en-US" sz="2400" dirty="0"/>
              <a:t>How? Implementation is orthogonal to the definition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842" y="4170947"/>
            <a:ext cx="1962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rebuchet MS"/>
              <a:cs typeface="Trebuchet MS"/>
            </a:endParaRPr>
          </a:p>
          <a:p>
            <a:endParaRPr lang="en-US" sz="2400" dirty="0">
              <a:latin typeface="Trebuchet MS"/>
              <a:cs typeface="Trebuchet MS"/>
            </a:endParaRPr>
          </a:p>
          <a:p>
            <a:endParaRPr lang="en-US" dirty="0"/>
          </a:p>
        </p:txBody>
      </p:sp>
      <p:sp>
        <p:nvSpPr>
          <p:cNvPr id="10" name="Rectangle 1029"/>
          <p:cNvSpPr>
            <a:spLocks noChangeArrowheads="1"/>
          </p:cNvSpPr>
          <p:nvPr/>
        </p:nvSpPr>
        <p:spPr bwMode="auto">
          <a:xfrm>
            <a:off x="609600" y="4030578"/>
            <a:ext cx="3416300" cy="18114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b="1" dirty="0"/>
              <a:t>Down(S)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/>
              <a:t> </a:t>
            </a:r>
          </a:p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dirty="0"/>
              <a:t>= </a:t>
            </a: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dirty="0"/>
              <a:t> - 1</a:t>
            </a:r>
          </a:p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dirty="0"/>
              <a:t>if  </a:t>
            </a: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i="1" dirty="0"/>
              <a:t> </a:t>
            </a:r>
            <a:r>
              <a:rPr lang="en-US" dirty="0"/>
              <a:t>&lt; 0 then</a:t>
            </a:r>
          </a:p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dirty="0"/>
              <a:t> { add this thread to S</a:t>
            </a:r>
            <a:r>
              <a:rPr lang="en-US" i="1" dirty="0"/>
              <a:t>.L</a:t>
            </a:r>
            <a:r>
              <a:rPr lang="en-US" dirty="0"/>
              <a:t>; </a:t>
            </a:r>
          </a:p>
          <a:p>
            <a:pPr marL="342900" indent="-342900" algn="l">
              <a:tabLst>
                <a:tab pos="1597025" algn="l"/>
                <a:tab pos="2576513" algn="l"/>
              </a:tabLst>
            </a:pPr>
            <a:r>
              <a:rPr lang="en-US" dirty="0"/>
              <a:t>    sleep();}</a:t>
            </a:r>
          </a:p>
        </p:txBody>
      </p:sp>
      <p:sp>
        <p:nvSpPr>
          <p:cNvPr id="11" name="Rectangle 1031"/>
          <p:cNvSpPr>
            <a:spLocks noChangeArrowheads="1"/>
          </p:cNvSpPr>
          <p:nvPr/>
        </p:nvSpPr>
        <p:spPr bwMode="auto">
          <a:xfrm>
            <a:off x="4173621" y="4030578"/>
            <a:ext cx="3125537" cy="18114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b="1" dirty="0"/>
              <a:t>Up(S)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b="1" dirty="0"/>
              <a:t> 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dirty="0"/>
              <a:t>= </a:t>
            </a: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i="1" dirty="0"/>
              <a:t> </a:t>
            </a:r>
            <a:r>
              <a:rPr lang="en-US" dirty="0"/>
              <a:t>+ 1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/>
              <a:t>if S.</a:t>
            </a:r>
            <a:r>
              <a:rPr lang="en-US" i="1" dirty="0"/>
              <a:t>value≤</a:t>
            </a:r>
            <a:r>
              <a:rPr lang="en-US" dirty="0"/>
              <a:t>0 then 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/>
              <a:t>{remove a thread T from S.L;  Wakeup(T);}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endParaRPr lang="en-US" b="1" dirty="0"/>
          </a:p>
          <a:p>
            <a:pPr marL="342900" indent="-342900">
              <a:tabLst>
                <a:tab pos="1597025" algn="l"/>
                <a:tab pos="2576513" algn="l"/>
              </a:tabLst>
            </a:pPr>
            <a:endParaRPr lang="en-US" b="1" dirty="0"/>
          </a:p>
        </p:txBody>
      </p:sp>
      <p:sp>
        <p:nvSpPr>
          <p:cNvPr id="12" name="Rectangle 1031"/>
          <p:cNvSpPr>
            <a:spLocks noChangeArrowheads="1"/>
          </p:cNvSpPr>
          <p:nvPr/>
        </p:nvSpPr>
        <p:spPr bwMode="auto">
          <a:xfrm flipH="1">
            <a:off x="7438190" y="4030578"/>
            <a:ext cx="1572126" cy="18114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b="1" dirty="0" err="1"/>
              <a:t>Init</a:t>
            </a:r>
            <a:r>
              <a:rPr lang="en-US" b="1" dirty="0"/>
              <a:t>(</a:t>
            </a:r>
            <a:r>
              <a:rPr lang="en-US" b="1" dirty="0" err="1"/>
              <a:t>S,v</a:t>
            </a:r>
            <a:r>
              <a:rPr lang="en-US" b="1" dirty="0"/>
              <a:t>)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b="1" dirty="0"/>
              <a:t> 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dirty="0" err="1"/>
              <a:t>S.</a:t>
            </a:r>
            <a:r>
              <a:rPr lang="en-US" i="1" dirty="0" err="1"/>
              <a:t>value</a:t>
            </a:r>
            <a:r>
              <a:rPr lang="en-US" dirty="0"/>
              <a:t>= v</a:t>
            </a:r>
            <a:endParaRPr lang="en-US" b="1" dirty="0"/>
          </a:p>
          <a:p>
            <a:pPr marL="342900" indent="-342900">
              <a:tabLst>
                <a:tab pos="1597025" algn="l"/>
                <a:tab pos="2576513" algn="l"/>
              </a:tabLst>
            </a:pPr>
            <a:endParaRPr lang="en-US" b="1" dirty="0"/>
          </a:p>
        </p:txBody>
      </p:sp>
      <p:sp>
        <p:nvSpPr>
          <p:cNvPr id="13" name="Oval Callout 12"/>
          <p:cNvSpPr/>
          <p:nvPr/>
        </p:nvSpPr>
        <p:spPr>
          <a:xfrm>
            <a:off x="93578" y="2201220"/>
            <a:ext cx="3582738" cy="1947565"/>
          </a:xfrm>
          <a:prstGeom prst="wedgeEllipseCallout">
            <a:avLst>
              <a:gd name="adj1" fmla="val 30323"/>
              <a:gd name="adj2" fmla="val 7000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literature, the operations are often called P(s) and V(s).</a:t>
            </a:r>
          </a:p>
          <a:p>
            <a:r>
              <a:rPr lang="en-US" dirty="0">
                <a:solidFill>
                  <a:schemeClr val="tx1"/>
                </a:solidFill>
              </a:rPr>
              <a:t>In the book, wait(s), signal(s)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95557" y="2860843"/>
            <a:ext cx="3227136" cy="1643842"/>
            <a:chOff x="3895557" y="2860843"/>
            <a:chExt cx="3227136" cy="1643842"/>
          </a:xfrm>
        </p:grpSpPr>
        <p:sp>
          <p:nvSpPr>
            <p:cNvPr id="15" name="Oval Callout 14"/>
            <p:cNvSpPr/>
            <p:nvPr/>
          </p:nvSpPr>
          <p:spPr>
            <a:xfrm>
              <a:off x="3895557" y="2943659"/>
              <a:ext cx="3208420" cy="1168539"/>
            </a:xfrm>
            <a:prstGeom prst="wedgeEllipseCallout">
              <a:avLst>
                <a:gd name="adj1" fmla="val 8889"/>
                <a:gd name="adj2" fmla="val 98378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 literature, the operations are often called P(s) and V(s) 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14273" y="2860843"/>
              <a:ext cx="3208420" cy="1643842"/>
              <a:chOff x="3914273" y="2860843"/>
              <a:chExt cx="3208420" cy="1643842"/>
            </a:xfrm>
          </p:grpSpPr>
          <p:sp>
            <p:nvSpPr>
              <p:cNvPr id="20" name="Oval Callout 19"/>
              <p:cNvSpPr/>
              <p:nvPr/>
            </p:nvSpPr>
            <p:spPr>
              <a:xfrm>
                <a:off x="3914273" y="2860843"/>
                <a:ext cx="3208420" cy="1283440"/>
              </a:xfrm>
              <a:prstGeom prst="wedgeEllipseCallout">
                <a:avLst>
                  <a:gd name="adj1" fmla="val -76944"/>
                  <a:gd name="adj2" fmla="val 106386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Some variations bound the maximum and minimum value (e.g., binary semaphores)</a:t>
                </a:r>
              </a:p>
            </p:txBody>
          </p:sp>
          <p:sp>
            <p:nvSpPr>
              <p:cNvPr id="21" name="Oval Callout 16"/>
              <p:cNvSpPr/>
              <p:nvPr/>
            </p:nvSpPr>
            <p:spPr>
              <a:xfrm>
                <a:off x="4690158" y="4038591"/>
                <a:ext cx="1932832" cy="466094"/>
              </a:xfrm>
              <a:custGeom>
                <a:avLst/>
                <a:gdLst>
                  <a:gd name="connsiteX0" fmla="*/ 1378509 w 2363537"/>
                  <a:gd name="connsiteY0" fmla="*/ 1072586 h 389513"/>
                  <a:gd name="connsiteX1" fmla="*/ 999248 w 2363537"/>
                  <a:gd name="connsiteY1" fmla="*/ 387176 h 389513"/>
                  <a:gd name="connsiteX2" fmla="*/ 959762 w 2363537"/>
                  <a:gd name="connsiteY2" fmla="*/ 3466 h 389513"/>
                  <a:gd name="connsiteX3" fmla="*/ 1332744 w 2363537"/>
                  <a:gd name="connsiteY3" fmla="*/ 1594 h 389513"/>
                  <a:gd name="connsiteX4" fmla="*/ 1449926 w 2363537"/>
                  <a:gd name="connsiteY4" fmla="*/ 384432 h 389513"/>
                  <a:gd name="connsiteX5" fmla="*/ 1378509 w 2363537"/>
                  <a:gd name="connsiteY5" fmla="*/ 1072586 h 389513"/>
                  <a:gd name="connsiteX0" fmla="*/ 1151467 w 2136603"/>
                  <a:gd name="connsiteY0" fmla="*/ 1098787 h 1098787"/>
                  <a:gd name="connsiteX1" fmla="*/ 558311 w 2136603"/>
                  <a:gd name="connsiteY1" fmla="*/ 413377 h 1098787"/>
                  <a:gd name="connsiteX2" fmla="*/ 732720 w 2136603"/>
                  <a:gd name="connsiteY2" fmla="*/ 29667 h 1098787"/>
                  <a:gd name="connsiteX3" fmla="*/ 1105702 w 2136603"/>
                  <a:gd name="connsiteY3" fmla="*/ 27795 h 1098787"/>
                  <a:gd name="connsiteX4" fmla="*/ 1222884 w 2136603"/>
                  <a:gd name="connsiteY4" fmla="*/ 410633 h 1098787"/>
                  <a:gd name="connsiteX5" fmla="*/ 1151467 w 2136603"/>
                  <a:gd name="connsiteY5" fmla="*/ 1098787 h 1098787"/>
                  <a:gd name="connsiteX0" fmla="*/ 1151467 w 2180076"/>
                  <a:gd name="connsiteY0" fmla="*/ 1098787 h 1098787"/>
                  <a:gd name="connsiteX1" fmla="*/ 558311 w 2180076"/>
                  <a:gd name="connsiteY1" fmla="*/ 413377 h 1098787"/>
                  <a:gd name="connsiteX2" fmla="*/ 732720 w 2180076"/>
                  <a:gd name="connsiteY2" fmla="*/ 29667 h 1098787"/>
                  <a:gd name="connsiteX3" fmla="*/ 1105702 w 2180076"/>
                  <a:gd name="connsiteY3" fmla="*/ 27795 h 1098787"/>
                  <a:gd name="connsiteX4" fmla="*/ 1303095 w 2180076"/>
                  <a:gd name="connsiteY4" fmla="*/ 437370 h 1098787"/>
                  <a:gd name="connsiteX5" fmla="*/ 1151467 w 2180076"/>
                  <a:gd name="connsiteY5" fmla="*/ 1098787 h 1098787"/>
                  <a:gd name="connsiteX0" fmla="*/ 1138098 w 2180076"/>
                  <a:gd name="connsiteY0" fmla="*/ 991839 h 991839"/>
                  <a:gd name="connsiteX1" fmla="*/ 558311 w 2180076"/>
                  <a:gd name="connsiteY1" fmla="*/ 413377 h 991839"/>
                  <a:gd name="connsiteX2" fmla="*/ 732720 w 2180076"/>
                  <a:gd name="connsiteY2" fmla="*/ 29667 h 991839"/>
                  <a:gd name="connsiteX3" fmla="*/ 1105702 w 2180076"/>
                  <a:gd name="connsiteY3" fmla="*/ 27795 h 991839"/>
                  <a:gd name="connsiteX4" fmla="*/ 1303095 w 2180076"/>
                  <a:gd name="connsiteY4" fmla="*/ 437370 h 991839"/>
                  <a:gd name="connsiteX5" fmla="*/ 1138098 w 2180076"/>
                  <a:gd name="connsiteY5" fmla="*/ 991839 h 991839"/>
                  <a:gd name="connsiteX0" fmla="*/ 1138098 w 2136603"/>
                  <a:gd name="connsiteY0" fmla="*/ 991839 h 991839"/>
                  <a:gd name="connsiteX1" fmla="*/ 558311 w 2136603"/>
                  <a:gd name="connsiteY1" fmla="*/ 413377 h 991839"/>
                  <a:gd name="connsiteX2" fmla="*/ 732720 w 2136603"/>
                  <a:gd name="connsiteY2" fmla="*/ 29667 h 991839"/>
                  <a:gd name="connsiteX3" fmla="*/ 1105702 w 2136603"/>
                  <a:gd name="connsiteY3" fmla="*/ 27795 h 991839"/>
                  <a:gd name="connsiteX4" fmla="*/ 1222884 w 2136603"/>
                  <a:gd name="connsiteY4" fmla="*/ 504212 h 991839"/>
                  <a:gd name="connsiteX5" fmla="*/ 1138098 w 2136603"/>
                  <a:gd name="connsiteY5" fmla="*/ 991839 h 991839"/>
                  <a:gd name="connsiteX0" fmla="*/ 1140854 w 2177948"/>
                  <a:gd name="connsiteY0" fmla="*/ 962985 h 962985"/>
                  <a:gd name="connsiteX1" fmla="*/ 561067 w 2177948"/>
                  <a:gd name="connsiteY1" fmla="*/ 384523 h 962985"/>
                  <a:gd name="connsiteX2" fmla="*/ 735476 w 2177948"/>
                  <a:gd name="connsiteY2" fmla="*/ 813 h 962985"/>
                  <a:gd name="connsiteX3" fmla="*/ 1188669 w 2177948"/>
                  <a:gd name="connsiteY3" fmla="*/ 506941 h 962985"/>
                  <a:gd name="connsiteX4" fmla="*/ 1225640 w 2177948"/>
                  <a:gd name="connsiteY4" fmla="*/ 475358 h 962985"/>
                  <a:gd name="connsiteX5" fmla="*/ 1140854 w 2177948"/>
                  <a:gd name="connsiteY5" fmla="*/ 962985 h 962985"/>
                  <a:gd name="connsiteX0" fmla="*/ 1125299 w 2162393"/>
                  <a:gd name="connsiteY0" fmla="*/ 582446 h 582446"/>
                  <a:gd name="connsiteX1" fmla="*/ 545512 w 2162393"/>
                  <a:gd name="connsiteY1" fmla="*/ 3984 h 582446"/>
                  <a:gd name="connsiteX2" fmla="*/ 786763 w 2162393"/>
                  <a:gd name="connsiteY2" fmla="*/ 181748 h 582446"/>
                  <a:gd name="connsiteX3" fmla="*/ 1173114 w 2162393"/>
                  <a:gd name="connsiteY3" fmla="*/ 126402 h 582446"/>
                  <a:gd name="connsiteX4" fmla="*/ 1210085 w 2162393"/>
                  <a:gd name="connsiteY4" fmla="*/ 94819 h 582446"/>
                  <a:gd name="connsiteX5" fmla="*/ 1125299 w 2162393"/>
                  <a:gd name="connsiteY5" fmla="*/ 582446 h 582446"/>
                  <a:gd name="connsiteX0" fmla="*/ 1179502 w 2216596"/>
                  <a:gd name="connsiteY0" fmla="*/ 500624 h 500624"/>
                  <a:gd name="connsiteX1" fmla="*/ 532873 w 2216596"/>
                  <a:gd name="connsiteY1" fmla="*/ 42478 h 500624"/>
                  <a:gd name="connsiteX2" fmla="*/ 840966 w 2216596"/>
                  <a:gd name="connsiteY2" fmla="*/ 99926 h 500624"/>
                  <a:gd name="connsiteX3" fmla="*/ 1227317 w 2216596"/>
                  <a:gd name="connsiteY3" fmla="*/ 44580 h 500624"/>
                  <a:gd name="connsiteX4" fmla="*/ 1264288 w 2216596"/>
                  <a:gd name="connsiteY4" fmla="*/ 12997 h 500624"/>
                  <a:gd name="connsiteX5" fmla="*/ 1179502 w 2216596"/>
                  <a:gd name="connsiteY5" fmla="*/ 500624 h 500624"/>
                  <a:gd name="connsiteX0" fmla="*/ 1136091 w 2173185"/>
                  <a:gd name="connsiteY0" fmla="*/ 500624 h 500624"/>
                  <a:gd name="connsiteX1" fmla="*/ 542936 w 2173185"/>
                  <a:gd name="connsiteY1" fmla="*/ 42478 h 500624"/>
                  <a:gd name="connsiteX2" fmla="*/ 797555 w 2173185"/>
                  <a:gd name="connsiteY2" fmla="*/ 99926 h 500624"/>
                  <a:gd name="connsiteX3" fmla="*/ 1183906 w 2173185"/>
                  <a:gd name="connsiteY3" fmla="*/ 44580 h 500624"/>
                  <a:gd name="connsiteX4" fmla="*/ 1220877 w 2173185"/>
                  <a:gd name="connsiteY4" fmla="*/ 12997 h 500624"/>
                  <a:gd name="connsiteX5" fmla="*/ 1136091 w 2173185"/>
                  <a:gd name="connsiteY5" fmla="*/ 500624 h 500624"/>
                  <a:gd name="connsiteX0" fmla="*/ 1136091 w 2166429"/>
                  <a:gd name="connsiteY0" fmla="*/ 465658 h 465658"/>
                  <a:gd name="connsiteX1" fmla="*/ 542936 w 2166429"/>
                  <a:gd name="connsiteY1" fmla="*/ 7512 h 465658"/>
                  <a:gd name="connsiteX2" fmla="*/ 797555 w 2166429"/>
                  <a:gd name="connsiteY2" fmla="*/ 64960 h 465658"/>
                  <a:gd name="connsiteX3" fmla="*/ 1183906 w 2166429"/>
                  <a:gd name="connsiteY3" fmla="*/ 9614 h 465658"/>
                  <a:gd name="connsiteX4" fmla="*/ 1207508 w 2166429"/>
                  <a:gd name="connsiteY4" fmla="*/ 31504 h 465658"/>
                  <a:gd name="connsiteX5" fmla="*/ 1136091 w 2166429"/>
                  <a:gd name="connsiteY5" fmla="*/ 465658 h 465658"/>
                  <a:gd name="connsiteX0" fmla="*/ 1136091 w 1828634"/>
                  <a:gd name="connsiteY0" fmla="*/ 465658 h 465658"/>
                  <a:gd name="connsiteX1" fmla="*/ 542936 w 1828634"/>
                  <a:gd name="connsiteY1" fmla="*/ 7512 h 465658"/>
                  <a:gd name="connsiteX2" fmla="*/ 797555 w 1828634"/>
                  <a:gd name="connsiteY2" fmla="*/ 64960 h 465658"/>
                  <a:gd name="connsiteX3" fmla="*/ 1183906 w 1828634"/>
                  <a:gd name="connsiteY3" fmla="*/ 9614 h 465658"/>
                  <a:gd name="connsiteX4" fmla="*/ 1207508 w 1828634"/>
                  <a:gd name="connsiteY4" fmla="*/ 31504 h 465658"/>
                  <a:gd name="connsiteX5" fmla="*/ 1136091 w 1828634"/>
                  <a:gd name="connsiteY5" fmla="*/ 465658 h 465658"/>
                  <a:gd name="connsiteX0" fmla="*/ 1140033 w 1917608"/>
                  <a:gd name="connsiteY0" fmla="*/ 466094 h 466094"/>
                  <a:gd name="connsiteX1" fmla="*/ 546878 w 1917608"/>
                  <a:gd name="connsiteY1" fmla="*/ 7948 h 466094"/>
                  <a:gd name="connsiteX2" fmla="*/ 801497 w 1917608"/>
                  <a:gd name="connsiteY2" fmla="*/ 65396 h 466094"/>
                  <a:gd name="connsiteX3" fmla="*/ 1308164 w 1917608"/>
                  <a:gd name="connsiteY3" fmla="*/ 50155 h 466094"/>
                  <a:gd name="connsiteX4" fmla="*/ 1211450 w 1917608"/>
                  <a:gd name="connsiteY4" fmla="*/ 31940 h 466094"/>
                  <a:gd name="connsiteX5" fmla="*/ 1140033 w 1917608"/>
                  <a:gd name="connsiteY5" fmla="*/ 466094 h 466094"/>
                  <a:gd name="connsiteX0" fmla="*/ 1140033 w 1932832"/>
                  <a:gd name="connsiteY0" fmla="*/ 466094 h 466094"/>
                  <a:gd name="connsiteX1" fmla="*/ 546878 w 1932832"/>
                  <a:gd name="connsiteY1" fmla="*/ 7948 h 466094"/>
                  <a:gd name="connsiteX2" fmla="*/ 801497 w 1932832"/>
                  <a:gd name="connsiteY2" fmla="*/ 65396 h 466094"/>
                  <a:gd name="connsiteX3" fmla="*/ 1308164 w 1932832"/>
                  <a:gd name="connsiteY3" fmla="*/ 50155 h 466094"/>
                  <a:gd name="connsiteX4" fmla="*/ 1264924 w 1932832"/>
                  <a:gd name="connsiteY4" fmla="*/ 31940 h 466094"/>
                  <a:gd name="connsiteX5" fmla="*/ 1140033 w 1932832"/>
                  <a:gd name="connsiteY5" fmla="*/ 466094 h 466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32" h="466094">
                    <a:moveTo>
                      <a:pt x="1140033" y="466094"/>
                    </a:moveTo>
                    <a:cubicBezTo>
                      <a:pt x="1013613" y="237624"/>
                      <a:pt x="673298" y="236418"/>
                      <a:pt x="546878" y="7948"/>
                    </a:cubicBezTo>
                    <a:cubicBezTo>
                      <a:pt x="-762750" y="-25791"/>
                      <a:pt x="674616" y="58362"/>
                      <a:pt x="801497" y="65396"/>
                    </a:cubicBezTo>
                    <a:cubicBezTo>
                      <a:pt x="928378" y="72431"/>
                      <a:pt x="1184020" y="47520"/>
                      <a:pt x="1308164" y="50155"/>
                    </a:cubicBezTo>
                    <a:cubicBezTo>
                      <a:pt x="2614213" y="77880"/>
                      <a:pt x="1504678" y="49539"/>
                      <a:pt x="1264924" y="31940"/>
                    </a:cubicBezTo>
                    <a:lnTo>
                      <a:pt x="1140033" y="466094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4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 animBg="1"/>
      <p:bldP spid="11" grpId="0" animBg="1"/>
      <p:bldP spid="12" grpId="0" animBg="1"/>
      <p:bldP spid="13" grpId="0" animBg="1"/>
      <p:bldP spid="1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w/ Semaphore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263" y="1600200"/>
            <a:ext cx="4063999" cy="4525963"/>
          </a:xfrm>
        </p:spPr>
        <p:txBody>
          <a:bodyPr/>
          <a:lstStyle/>
          <a:p>
            <a:r>
              <a:rPr lang="en-US" sz="2400" dirty="0"/>
              <a:t>Assume </a:t>
            </a:r>
            <a:r>
              <a:rPr lang="en-US" sz="2400" b="1" dirty="0"/>
              <a:t>lock </a:t>
            </a:r>
            <a:r>
              <a:rPr lang="en-US" sz="2400" dirty="0"/>
              <a:t>is a shared semaphore </a:t>
            </a:r>
          </a:p>
          <a:p>
            <a:pPr lvl="1"/>
            <a:r>
              <a:rPr lang="en-US" sz="2000" dirty="0"/>
              <a:t>Initially </a:t>
            </a:r>
            <a:r>
              <a:rPr lang="en-US" sz="2000" b="1" dirty="0"/>
              <a:t>lock</a:t>
            </a:r>
            <a:r>
              <a:rPr lang="en-US" sz="2000" dirty="0"/>
              <a:t> is 1</a:t>
            </a:r>
          </a:p>
          <a:p>
            <a:r>
              <a:rPr lang="en-US" sz="2400" dirty="0"/>
              <a:t>Value:</a:t>
            </a:r>
          </a:p>
          <a:p>
            <a:pPr lvl="1"/>
            <a:r>
              <a:rPr lang="en-US" sz="2000" dirty="0"/>
              <a:t>Cannot be more than 1 </a:t>
            </a:r>
          </a:p>
          <a:p>
            <a:pPr lvl="1"/>
            <a:r>
              <a:rPr lang="en-US" sz="2000" dirty="0"/>
              <a:t>0: one process in Critical Section</a:t>
            </a:r>
          </a:p>
          <a:p>
            <a:pPr lvl="1"/>
            <a:r>
              <a:rPr lang="en-US" sz="2000" dirty="0"/>
              <a:t>(-x): x processes are waiting</a:t>
            </a:r>
          </a:p>
          <a:p>
            <a:r>
              <a:rPr lang="en-US" sz="2400" dirty="0"/>
              <a:t>All properties hold</a:t>
            </a:r>
          </a:p>
          <a:p>
            <a:pPr lvl="1"/>
            <a:r>
              <a:rPr lang="en-US" sz="2000" dirty="0"/>
              <a:t>If L is a FIFO queue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57158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6134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up(lock)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63010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down(lock)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76884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9" y="4344736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</a:t>
            </a:r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148304" y="2005263"/>
            <a:ext cx="32217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sz="1600" dirty="0" err="1"/>
              <a:t>lock.</a:t>
            </a:r>
            <a:r>
              <a:rPr lang="en-US" sz="1600" i="1" dirty="0" err="1"/>
              <a:t>value</a:t>
            </a:r>
            <a:r>
              <a:rPr lang="en-US" sz="1600" dirty="0"/>
              <a:t>= </a:t>
            </a:r>
            <a:r>
              <a:rPr lang="en-US" sz="1600" dirty="0" err="1"/>
              <a:t>lock.</a:t>
            </a:r>
            <a:r>
              <a:rPr lang="en-US" sz="1600" i="1" dirty="0" err="1"/>
              <a:t>value</a:t>
            </a:r>
            <a:r>
              <a:rPr lang="en-US" sz="1600" dirty="0"/>
              <a:t> - 1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sz="1600" dirty="0"/>
              <a:t>if  </a:t>
            </a:r>
            <a:r>
              <a:rPr lang="en-US" sz="1600" dirty="0" err="1"/>
              <a:t>lock.</a:t>
            </a:r>
            <a:r>
              <a:rPr lang="en-US" sz="1600" i="1" dirty="0" err="1"/>
              <a:t>value</a:t>
            </a:r>
            <a:r>
              <a:rPr lang="en-US" sz="1600" i="1" dirty="0"/>
              <a:t> </a:t>
            </a:r>
            <a:r>
              <a:rPr lang="en-US" sz="1600" dirty="0"/>
              <a:t>&lt; 0 then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sz="1600" dirty="0"/>
              <a:t> { add this thread to S</a:t>
            </a:r>
            <a:r>
              <a:rPr lang="en-US" sz="1600" i="1" dirty="0"/>
              <a:t>.L</a:t>
            </a:r>
            <a:r>
              <a:rPr lang="en-US" sz="1600" dirty="0"/>
              <a:t>; 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sz="1600" dirty="0"/>
              <a:t>    sleep();}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8200" y="3561349"/>
            <a:ext cx="32217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sz="1600" dirty="0" err="1"/>
              <a:t>lock.</a:t>
            </a:r>
            <a:r>
              <a:rPr lang="en-US" sz="1600" i="1" dirty="0" err="1"/>
              <a:t>value</a:t>
            </a:r>
            <a:r>
              <a:rPr lang="en-US" sz="1600" dirty="0"/>
              <a:t>= </a:t>
            </a:r>
            <a:r>
              <a:rPr lang="en-US" sz="1600" dirty="0" err="1"/>
              <a:t>lock.</a:t>
            </a:r>
            <a:r>
              <a:rPr lang="en-US" sz="1600" i="1" dirty="0" err="1"/>
              <a:t>value</a:t>
            </a:r>
            <a:r>
              <a:rPr lang="en-US" sz="1600" i="1" dirty="0"/>
              <a:t> </a:t>
            </a:r>
            <a:r>
              <a:rPr lang="en-US" sz="1600" dirty="0"/>
              <a:t>+ 1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sz="1600" dirty="0"/>
              <a:t>If lock.</a:t>
            </a:r>
            <a:r>
              <a:rPr lang="en-US" sz="1600" i="1" dirty="0"/>
              <a:t>value≤</a:t>
            </a:r>
            <a:r>
              <a:rPr lang="en-US" sz="1600" dirty="0"/>
              <a:t>0 then </a:t>
            </a:r>
          </a:p>
          <a:p>
            <a:pPr marL="342900" indent="-342900">
              <a:tabLst>
                <a:tab pos="1597025" algn="l"/>
                <a:tab pos="2576513" algn="l"/>
              </a:tabLst>
            </a:pPr>
            <a:r>
              <a:rPr lang="en-US" sz="1600" dirty="0"/>
              <a:t>{remove a thread T from S.L;  Wakeup(T);}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53" y="5975684"/>
            <a:ext cx="889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0/1 (binary) semaphore suffices </a:t>
            </a:r>
            <a:r>
              <a:rPr lang="en-US" sz="2400" dirty="0">
                <a:sym typeface="Wingdings"/>
              </a:rPr>
              <a:t> Binary semaphores data type are often called </a:t>
            </a:r>
            <a:r>
              <a:rPr lang="en-US" sz="2400" dirty="0" err="1">
                <a:sym typeface="Wingdings"/>
              </a:rPr>
              <a:t>Mutex</a:t>
            </a:r>
            <a:r>
              <a:rPr lang="en-US" sz="2400" dirty="0">
                <a:sym typeface="Wingdings"/>
              </a:rPr>
              <a:t> objects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“Execute B after A”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different synchronization problem</a:t>
            </a:r>
          </a:p>
          <a:p>
            <a:pPr lvl="1"/>
            <a:r>
              <a:rPr lang="en-US" sz="2400" dirty="0"/>
              <a:t>Coordination rather than contention</a:t>
            </a:r>
          </a:p>
          <a:p>
            <a:r>
              <a:rPr lang="en-US" sz="2800" dirty="0"/>
              <a:t>One process needs to execute code A, before another process executes code 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6867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968678"/>
            <a:ext cx="2133600" cy="365125"/>
          </a:xfrm>
        </p:spPr>
        <p:txBody>
          <a:bodyPr/>
          <a:lstStyle/>
          <a:p>
            <a:fld id="{FA1D694D-8C4C-4F6B-986F-3B4CC905C6EC}" type="slidenum">
              <a:rPr lang="en-US" smtClean="0"/>
              <a:pPr/>
              <a:t>26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421" y="3502538"/>
            <a:ext cx="2152316" cy="1042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767" y="4550622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A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052" y="5280540"/>
            <a:ext cx="2152316" cy="109353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5559" y="3507886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17536" y="4582707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B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12191" y="5293908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629" y="6349909"/>
            <a:ext cx="128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39977" y="6355256"/>
            <a:ext cx="128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7052" y="4203044"/>
            <a:ext cx="8867563" cy="1470526"/>
            <a:chOff x="147052" y="4590716"/>
            <a:chExt cx="8867563" cy="1470526"/>
          </a:xfrm>
        </p:grpSpPr>
        <p:sp>
          <p:nvSpPr>
            <p:cNvPr id="16" name="Rectangle 15"/>
            <p:cNvSpPr/>
            <p:nvPr/>
          </p:nvSpPr>
          <p:spPr>
            <a:xfrm>
              <a:off x="147052" y="5668211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flag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25557" y="459071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flag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33474" y="4999789"/>
              <a:ext cx="3881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Semaphore </a:t>
              </a:r>
              <a:r>
                <a:rPr lang="en-US" b="1" dirty="0"/>
                <a:t>flag</a:t>
              </a:r>
              <a:r>
                <a:rPr lang="en-US" dirty="0"/>
                <a:t>, initialized to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54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Semaphores are not Silver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Although it is much easier to work with semaphore than read/write operations, it is still possible to cause problems (e.g., deadlocks, starvation, incorrectness)</a:t>
            </a:r>
          </a:p>
          <a:p>
            <a:r>
              <a:rPr lang="en-US" sz="2400" dirty="0"/>
              <a:t>Thread 1 moves money from account A to B, Thread 2 moved money from B, A</a:t>
            </a:r>
          </a:p>
        </p:txBody>
      </p:sp>
    </p:spTree>
    <p:extLst>
      <p:ext uri="{BB962C8B-B14F-4D97-AF65-F5344CB8AC3E}">
        <p14:creationId xmlns:p14="http://schemas.microsoft.com/office/powerpoint/2010/main" val="7366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Semaphores are not Silver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Although it is much easier to work with semaphore than read/write operations, it is still possible to cause problems (e.g., deadlocks, starvation, incorrectness)</a:t>
            </a:r>
          </a:p>
          <a:p>
            <a:r>
              <a:rPr lang="en-US" sz="2400" dirty="0"/>
              <a:t>Thread 1 moves money from account A to B, Thread 2 moved money from B,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28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421" y="3502538"/>
            <a:ext cx="2152316" cy="1042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767" y="4550622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A</a:t>
            </a:r>
            <a:r>
              <a:rPr lang="en-US" dirty="0">
                <a:latin typeface="Tahoma" charset="0"/>
                <a:sym typeface="Wingdings"/>
              </a:rPr>
              <a:t></a:t>
            </a:r>
            <a:r>
              <a:rPr lang="en-US" dirty="0">
                <a:latin typeface="Tahoma" charset="0"/>
              </a:rPr>
              <a:t>B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2" y="5280540"/>
            <a:ext cx="2152316" cy="109353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5559" y="3507886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17536" y="4582707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B</a:t>
            </a:r>
            <a:r>
              <a:rPr lang="en-US" dirty="0">
                <a:latin typeface="Tahoma" charset="0"/>
                <a:sym typeface="Wingdings"/>
              </a:rPr>
              <a:t>A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191" y="5293908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629" y="6349909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9977" y="6355256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6358" y="3764560"/>
            <a:ext cx="8729478" cy="2323431"/>
            <a:chOff x="136358" y="3764560"/>
            <a:chExt cx="8729478" cy="2323431"/>
          </a:xfrm>
        </p:grpSpPr>
        <p:sp>
          <p:nvSpPr>
            <p:cNvPr id="19" name="Rectangle 18"/>
            <p:cNvSpPr/>
            <p:nvPr/>
          </p:nvSpPr>
          <p:spPr>
            <a:xfrm>
              <a:off x="136358" y="416026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8821" y="528588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41705" y="3764560"/>
              <a:ext cx="8724131" cy="2323431"/>
              <a:chOff x="141705" y="3764560"/>
              <a:chExt cx="8724131" cy="232343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47052" y="4203044"/>
                <a:ext cx="8718784" cy="1470526"/>
                <a:chOff x="147052" y="4590716"/>
                <a:chExt cx="8718784" cy="147052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47052" y="5668211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up(</a:t>
                  </a:r>
                  <a:r>
                    <a:rPr lang="en-US" b="1" dirty="0">
                      <a:latin typeface="Tahoma" charset="0"/>
                    </a:rPr>
                    <a:t>SA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625557" y="4590716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down(</a:t>
                  </a:r>
                  <a:r>
                    <a:rPr lang="en-US" b="1" dirty="0">
                      <a:latin typeface="Tahoma" charset="0"/>
                    </a:rPr>
                    <a:t>SA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33474" y="4999789"/>
                  <a:ext cx="37323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Semaphore </a:t>
                  </a:r>
                  <a:r>
                    <a:rPr lang="en-US" b="1" dirty="0"/>
                    <a:t>SA</a:t>
                  </a:r>
                  <a:r>
                    <a:rPr lang="en-US" dirty="0"/>
                    <a:t>, initialized to 1</a:t>
                  </a:r>
                </a:p>
                <a:p>
                  <a:r>
                    <a:rPr lang="en-US" dirty="0"/>
                    <a:t>Semaphore </a:t>
                  </a:r>
                  <a:r>
                    <a:rPr lang="en-US" b="1" dirty="0"/>
                    <a:t>SB</a:t>
                  </a:r>
                  <a:r>
                    <a:rPr lang="en-US" dirty="0"/>
                    <a:t>, initialized to 1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2630905" y="3793971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SB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1705" y="3764560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20211" y="5694960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2401" y="5686939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SB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0" y="1283368"/>
            <a:ext cx="9144000" cy="5574632"/>
            <a:chOff x="0" y="1283368"/>
            <a:chExt cx="9144000" cy="5574632"/>
          </a:xfrm>
        </p:grpSpPr>
        <p:sp>
          <p:nvSpPr>
            <p:cNvPr id="27" name="Rectangle 26"/>
            <p:cNvSpPr/>
            <p:nvPr/>
          </p:nvSpPr>
          <p:spPr>
            <a:xfrm>
              <a:off x="0" y="1283368"/>
              <a:ext cx="9144000" cy="5574632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2822080" y="3607477"/>
              <a:ext cx="3701710" cy="1392311"/>
            </a:xfrm>
            <a:prstGeom prst="roundRect">
              <a:avLst>
                <a:gd name="adj" fmla="val 16667"/>
              </a:avLst>
            </a:prstGeom>
            <a:noFill/>
            <a:ln w="1524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4400" b="1" dirty="0">
                  <a:solidFill>
                    <a:srgbClr val="990033"/>
                  </a:solidFill>
                </a:rPr>
                <a:t>Deadlock!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A527698-E666-1F4B-998C-2E0E4C864B49}"/>
              </a:ext>
            </a:extLst>
          </p:cNvPr>
          <p:cNvCxnSpPr/>
          <p:nvPr/>
        </p:nvCxnSpPr>
        <p:spPr>
          <a:xfrm>
            <a:off x="22726" y="3999893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034C034-38BA-2E43-BABC-DE5BE25D3E14}"/>
              </a:ext>
            </a:extLst>
          </p:cNvPr>
          <p:cNvCxnSpPr/>
          <p:nvPr/>
        </p:nvCxnSpPr>
        <p:spPr>
          <a:xfrm>
            <a:off x="2511925" y="4023906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Semaphores are not Silver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Although it is much easier to work with semaphore than read/write operations, it is still possible to cause problems (e.g., deadlocks, starvation, incorrectness)</a:t>
            </a:r>
          </a:p>
          <a:p>
            <a:r>
              <a:rPr lang="en-US" sz="2400" dirty="0"/>
              <a:t>Thread 1 moves money from account A to B, Thread 2 moved money from B,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421" y="3502538"/>
            <a:ext cx="2152316" cy="1042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767" y="4550622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A</a:t>
            </a:r>
            <a:r>
              <a:rPr lang="en-US" dirty="0">
                <a:latin typeface="Tahoma" charset="0"/>
                <a:sym typeface="Wingdings"/>
              </a:rPr>
              <a:t></a:t>
            </a:r>
            <a:r>
              <a:rPr lang="en-US" dirty="0">
                <a:latin typeface="Tahoma" charset="0"/>
              </a:rPr>
              <a:t>B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2" y="5280540"/>
            <a:ext cx="2152316" cy="109353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5559" y="3507886"/>
            <a:ext cx="2152316" cy="10774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17536" y="4582707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Move B</a:t>
            </a:r>
            <a:r>
              <a:rPr lang="en-US" dirty="0">
                <a:latin typeface="Tahoma" charset="0"/>
                <a:sym typeface="Wingdings"/>
              </a:rPr>
              <a:t>A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2191" y="5293908"/>
            <a:ext cx="2152316" cy="10721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….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629" y="6349909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9977" y="6355256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6358" y="3764560"/>
            <a:ext cx="8729478" cy="2323431"/>
            <a:chOff x="136358" y="3764560"/>
            <a:chExt cx="8729478" cy="2323431"/>
          </a:xfrm>
        </p:grpSpPr>
        <p:sp>
          <p:nvSpPr>
            <p:cNvPr id="19" name="Rectangle 18"/>
            <p:cNvSpPr/>
            <p:nvPr/>
          </p:nvSpPr>
          <p:spPr>
            <a:xfrm>
              <a:off x="136358" y="416026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down(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8821" y="5285886"/>
              <a:ext cx="2152316" cy="393031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up(</a:t>
              </a:r>
              <a:r>
                <a:rPr lang="en-US" b="1" dirty="0">
                  <a:latin typeface="Tahoma" charset="0"/>
                </a:rPr>
                <a:t>SB</a:t>
              </a:r>
              <a:r>
                <a:rPr lang="en-US" dirty="0">
                  <a:latin typeface="Tahoma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41705" y="3764560"/>
              <a:ext cx="8724131" cy="2323431"/>
              <a:chOff x="141705" y="3764560"/>
              <a:chExt cx="8724131" cy="232343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47052" y="4203044"/>
                <a:ext cx="8718784" cy="1470526"/>
                <a:chOff x="147052" y="4590716"/>
                <a:chExt cx="8718784" cy="147052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47052" y="5668211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up(</a:t>
                  </a:r>
                  <a:r>
                    <a:rPr lang="en-US" b="1" dirty="0">
                      <a:latin typeface="Tahoma" charset="0"/>
                    </a:rPr>
                    <a:t>SB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625557" y="4590716"/>
                  <a:ext cx="2152316" cy="393031"/>
                </a:xfrm>
                <a:prstGeom prst="rect">
                  <a:avLst/>
                </a:prstGeom>
                <a:solidFill>
                  <a:srgbClr val="FFD18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rtl="1" eaLnBrk="1" hangingPunct="1"/>
                  <a:r>
                    <a:rPr lang="en-US" dirty="0">
                      <a:latin typeface="Tahoma" charset="0"/>
                    </a:rPr>
                    <a:t>down(</a:t>
                  </a:r>
                  <a:r>
                    <a:rPr lang="en-US" b="1" dirty="0">
                      <a:latin typeface="Tahoma" charset="0"/>
                    </a:rPr>
                    <a:t>SB</a:t>
                  </a:r>
                  <a:r>
                    <a:rPr lang="en-US" dirty="0">
                      <a:latin typeface="Tahoma" charset="0"/>
                    </a:rPr>
                    <a:t>)</a:t>
                  </a:r>
                  <a:endParaRPr lang="en-US" dirty="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33474" y="4999789"/>
                  <a:ext cx="37323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Semaphore </a:t>
                  </a:r>
                  <a:r>
                    <a:rPr lang="en-US" b="1" dirty="0"/>
                    <a:t>SA</a:t>
                  </a:r>
                  <a:r>
                    <a:rPr lang="en-US" dirty="0"/>
                    <a:t>, initialized to 1</a:t>
                  </a:r>
                </a:p>
                <a:p>
                  <a:r>
                    <a:rPr lang="en-US" dirty="0"/>
                    <a:t>Semaphore </a:t>
                  </a:r>
                  <a:r>
                    <a:rPr lang="en-US" b="1" dirty="0"/>
                    <a:t>SB</a:t>
                  </a:r>
                  <a:r>
                    <a:rPr lang="en-US" dirty="0"/>
                    <a:t>, initialized to 1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2630905" y="3793971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1705" y="3764560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down(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20211" y="5694960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2401" y="5686939"/>
                <a:ext cx="2152316" cy="393031"/>
              </a:xfrm>
              <a:prstGeom prst="rect">
                <a:avLst/>
              </a:prstGeom>
              <a:solidFill>
                <a:srgbClr val="FFD18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rtl="1" eaLnBrk="1" hangingPunct="1"/>
                <a:r>
                  <a:rPr lang="en-US" dirty="0">
                    <a:latin typeface="Tahoma" charset="0"/>
                  </a:rPr>
                  <a:t>up(</a:t>
                </a:r>
                <a:r>
                  <a:rPr lang="en-US" b="1" dirty="0">
                    <a:latin typeface="Tahoma" charset="0"/>
                  </a:rPr>
                  <a:t>SA</a:t>
                </a:r>
                <a:r>
                  <a:rPr lang="en-US" dirty="0">
                    <a:latin typeface="Tahoma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92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“Cheating” – First Try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57158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Reminder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6134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turn=1;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63010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hile(turn==1);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76884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8085" y="1462505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Reminder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8085" y="3566694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turn=0;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18085" y="216835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hile(turn==0);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085" y="2882231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9" y="4344736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91341" y="4323349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65" y="4826675"/>
            <a:ext cx="9260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Mutual Exclusion: </a:t>
            </a:r>
            <a:r>
              <a:rPr lang="en-US" dirty="0"/>
              <a:t>Assume that the two of the processes are in the critical</a:t>
            </a:r>
            <a:br>
              <a:rPr lang="en-US" dirty="0"/>
            </a:br>
            <a:r>
              <a:rPr lang="en-US" dirty="0"/>
              <a:t>condition, and then </a:t>
            </a:r>
            <a:r>
              <a:rPr lang="en-US" dirty="0" err="1"/>
              <a:t>w.l.o.g</a:t>
            </a:r>
            <a:r>
              <a:rPr lang="en-US" dirty="0"/>
              <a:t>. thread 0 left its entry section (and entered the</a:t>
            </a:r>
          </a:p>
          <a:p>
            <a:r>
              <a:rPr lang="en-US" dirty="0"/>
              <a:t>critical section) first </a:t>
            </a:r>
            <a:r>
              <a:rPr lang="en-US" dirty="0">
                <a:sym typeface="Wingdings"/>
              </a:rPr>
              <a:t> At that point, turn≠1turn=0. The only place turn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can be changed to 1 is when thread 0 exits the critical section, thus turn=0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throughout the entire execution of the critical section by Thread 0Thread 1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is in its entry code when Thread 0 is the critical section  Contradiction.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45744" y="1636970"/>
            <a:ext cx="4003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News: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Progress / no blocking in the remainder </a:t>
            </a:r>
            <a:r>
              <a:rPr lang="en-US" dirty="0"/>
              <a:t>does not hold. Thread 1 can simply stay in its reminder and never get to its entry (and therefore exit) code </a:t>
            </a:r>
            <a:r>
              <a:rPr lang="en-US" dirty="0">
                <a:sym typeface="Wingdings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Starvation Freedom </a:t>
            </a:r>
            <a:r>
              <a:rPr lang="en-US" dirty="0"/>
              <a:t>does not hold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00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90BDF93-87E9-2349-935B-38D4EA45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C39171-9D3E-9B4B-8AC5-471352856828}"/>
              </a:ext>
            </a:extLst>
          </p:cNvPr>
          <p:cNvSpPr txBox="1"/>
          <p:nvPr/>
        </p:nvSpPr>
        <p:spPr>
          <a:xfrm>
            <a:off x="189186" y="22464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/>
              <a:t>Starvation Freedom </a:t>
            </a:r>
            <a:r>
              <a:rPr lang="en-US" sz="2800" dirty="0">
                <a:sym typeface="Wingdings" pitchFamily="2" charset="2"/>
              </a:rPr>
              <a:t> Progress  No blocking in the remainder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ym typeface="Wingdings" pitchFamily="2" charset="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ym typeface="Wingdings" pitchFamily="2" charset="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ym typeface="Wingdings" pitchFamily="2" charset="2"/>
              </a:rPr>
              <a:t>Blocking in the remainder   No Progress  No </a:t>
            </a:r>
            <a:r>
              <a:rPr lang="en-US" sz="2800" dirty="0"/>
              <a:t>Starvation Freedom </a:t>
            </a:r>
            <a:r>
              <a:rPr lang="en-US" sz="2800" dirty="0">
                <a:sym typeface="Wingdings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292966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“Cheating” – Second Try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57158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6134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flag[0]=false;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63010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flag[0] = true;</a:t>
            </a:r>
          </a:p>
          <a:p>
            <a:pPr algn="ctr" rtl="1" eaLnBrk="1" hangingPunct="1"/>
            <a:r>
              <a:rPr lang="en-US" dirty="0">
                <a:latin typeface="Tahoma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hile(flag[1]);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76884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8085" y="1462505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8085" y="3566694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flag[1]=false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18085" y="216835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flag[1]=true;</a:t>
            </a:r>
          </a:p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while(flag[0]);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085" y="2882231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9" y="4344736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91341" y="4323349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65" y="4826675"/>
            <a:ext cx="92744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Mutual Exclusion: </a:t>
            </a:r>
            <a:r>
              <a:rPr lang="en-US" dirty="0"/>
              <a:t>Assume that the two of the processes are in the critical</a:t>
            </a:r>
            <a:br>
              <a:rPr lang="en-US" dirty="0"/>
            </a:br>
            <a:r>
              <a:rPr lang="en-US" dirty="0"/>
              <a:t>section, and then </a:t>
            </a:r>
            <a:r>
              <a:rPr lang="en-US" dirty="0" err="1"/>
              <a:t>w.l.o.g</a:t>
            </a:r>
            <a:r>
              <a:rPr lang="en-US" dirty="0"/>
              <a:t>. thread 0 left its entry section (and entered the</a:t>
            </a:r>
          </a:p>
          <a:p>
            <a:r>
              <a:rPr lang="en-US" dirty="0"/>
              <a:t>critical section) first </a:t>
            </a:r>
            <a:r>
              <a:rPr lang="en-US" dirty="0">
                <a:sym typeface="Wingdings"/>
              </a:rPr>
              <a:t> At that point, </a:t>
            </a:r>
            <a:r>
              <a:rPr lang="en-US" b="1" dirty="0">
                <a:sym typeface="Wingdings"/>
              </a:rPr>
              <a:t>flag[0]=true </a:t>
            </a:r>
            <a:r>
              <a:rPr lang="en-US" dirty="0">
                <a:sym typeface="Wingdings"/>
              </a:rPr>
              <a:t>  The only place </a:t>
            </a:r>
            <a:r>
              <a:rPr lang="en-US" b="1" dirty="0">
                <a:sym typeface="Wingdings"/>
              </a:rPr>
              <a:t>flag[0]</a:t>
            </a:r>
            <a:r>
              <a:rPr lang="en-US" dirty="0">
                <a:sym typeface="Wingdings"/>
              </a:rPr>
              <a:t>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can be changed to </a:t>
            </a:r>
            <a:r>
              <a:rPr lang="en-US" b="1" dirty="0">
                <a:sym typeface="Wingdings"/>
              </a:rPr>
              <a:t>false</a:t>
            </a:r>
            <a:r>
              <a:rPr lang="en-US" dirty="0">
                <a:sym typeface="Wingdings"/>
              </a:rPr>
              <a:t> is when thread 0 exits the critical section, thus </a:t>
            </a:r>
            <a:br>
              <a:rPr lang="en-US" dirty="0">
                <a:sym typeface="Wingdings"/>
              </a:rPr>
            </a:br>
            <a:r>
              <a:rPr lang="en-US" b="1" dirty="0">
                <a:sym typeface="Wingdings"/>
              </a:rPr>
              <a:t>flag[0]=true</a:t>
            </a:r>
            <a:r>
              <a:rPr lang="en-US" dirty="0">
                <a:sym typeface="Wingdings"/>
              </a:rPr>
              <a:t> throughout the entire execution of the critical section by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Thread 0Thread 1 is in its entry code when Thread 0 is the critical section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 Contradiction.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32422" y="1636970"/>
            <a:ext cx="4251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 Blocking in the Remainder:</a:t>
            </a:r>
            <a:r>
              <a:rPr lang="en-US" dirty="0">
                <a:solidFill>
                  <a:srgbClr val="000000"/>
                </a:solidFill>
              </a:rPr>
              <a:t> A thread can block another thread only if its flag is true, implying it is either in its entry, critical, or exit section.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2422" y="3527649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But still</a:t>
            </a:r>
            <a:r>
              <a:rPr lang="en-US" b="1" dirty="0">
                <a:solidFill>
                  <a:srgbClr val="FF0000"/>
                </a:solidFill>
              </a:rPr>
              <a:t> Progress </a:t>
            </a:r>
            <a:r>
              <a:rPr lang="en-US" dirty="0">
                <a:solidFill>
                  <a:srgbClr val="000000"/>
                </a:solidFill>
              </a:rPr>
              <a:t>does not hold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Starvation Freedom </a:t>
            </a:r>
            <a:r>
              <a:rPr lang="en-US" dirty="0"/>
              <a:t>does not </a:t>
            </a:r>
            <a:br>
              <a:rPr lang="en-US" dirty="0"/>
            </a:br>
            <a:r>
              <a:rPr lang="en-US" dirty="0"/>
              <a:t>hold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44" y="2379579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71560" y="2398295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76908" y="2657642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840" y="2676357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2822080" y="3607477"/>
            <a:ext cx="3701710" cy="1392311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>
                <a:solidFill>
                  <a:srgbClr val="990033"/>
                </a:solidFill>
              </a:rPr>
              <a:t>Deadlock!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CEA8470-E11A-534C-B3E1-5141137E7A90}"/>
              </a:ext>
            </a:extLst>
          </p:cNvPr>
          <p:cNvSpPr/>
          <p:nvPr/>
        </p:nvSpPr>
        <p:spPr>
          <a:xfrm>
            <a:off x="0" y="1283368"/>
            <a:ext cx="9144000" cy="5574632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17" grpId="0"/>
      <p:bldP spid="3" grpId="0"/>
      <p:bldP spid="32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6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7" name="Picture 2" descr="dead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5453"/>
            <a:ext cx="5026526" cy="381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4" descr="deadloc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294568"/>
            <a:ext cx="3898900" cy="3359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630947" y="2780632"/>
            <a:ext cx="1537369" cy="828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5" descr="dead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177093"/>
            <a:ext cx="3829050" cy="3579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630737" y="2874212"/>
            <a:ext cx="265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 Aviv, Winter 2011</a:t>
            </a:r>
          </a:p>
        </p:txBody>
      </p:sp>
    </p:spTree>
    <p:extLst>
      <p:ext uri="{BB962C8B-B14F-4D97-AF65-F5344CB8AC3E}">
        <p14:creationId xmlns:p14="http://schemas.microsoft.com/office/powerpoint/2010/main" val="17965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“Cheating” – Third Try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7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57158"/>
            <a:ext cx="248652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61347"/>
            <a:ext cx="2473158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flag[0]=false;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63010"/>
            <a:ext cx="2486526" cy="938464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sz="1600" dirty="0">
                <a:latin typeface="Tahoma" charset="0"/>
              </a:rPr>
              <a:t>turn=1;</a:t>
            </a:r>
          </a:p>
          <a:p>
            <a:pPr algn="ctr" rtl="1" eaLnBrk="1" hangingPunct="1"/>
            <a:r>
              <a:rPr lang="en-US" sz="1600" dirty="0">
                <a:latin typeface="Tahoma" charset="0"/>
              </a:rPr>
              <a:t>flag[0] = true;</a:t>
            </a:r>
          </a:p>
          <a:p>
            <a:pPr algn="ctr" rtl="1" eaLnBrk="1" hangingPunct="1"/>
            <a:r>
              <a:rPr lang="en-US" sz="1600" dirty="0">
                <a:latin typeface="Tahoma" charset="0"/>
              </a:rPr>
              <a:t>w</a:t>
            </a:r>
            <a:r>
              <a:rPr lang="en-US" sz="1600" dirty="0">
                <a:solidFill>
                  <a:schemeClr val="tx1"/>
                </a:solidFill>
                <a:latin typeface="Tahoma" charset="0"/>
              </a:rPr>
              <a:t>hile(flag[1] and turn==1);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114842"/>
            <a:ext cx="2486526" cy="483937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34610" y="1435768"/>
            <a:ext cx="2521284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21233" y="3539957"/>
            <a:ext cx="2534661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flag[1]=false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21233" y="3101474"/>
            <a:ext cx="2548029" cy="47591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9" y="4344736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1746" y="4296612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65" y="4826675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Mutual Exclusion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does not hold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34611" y="2154988"/>
            <a:ext cx="2521284" cy="938464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 rtl="1" eaLnBrk="1" hangingPunct="1"/>
            <a:r>
              <a:rPr lang="en-US" sz="1600" dirty="0">
                <a:solidFill>
                  <a:prstClr val="black"/>
                </a:solidFill>
                <a:latin typeface="Tahoma" charset="0"/>
              </a:rPr>
              <a:t>turn=0;</a:t>
            </a:r>
          </a:p>
          <a:p>
            <a:pPr lvl="0" algn="ctr" rtl="1" eaLnBrk="1" hangingPunct="1"/>
            <a:r>
              <a:rPr lang="en-US" sz="1600" dirty="0">
                <a:solidFill>
                  <a:prstClr val="black"/>
                </a:solidFill>
                <a:latin typeface="Tahoma" charset="0"/>
              </a:rPr>
              <a:t>flag[1] = true;</a:t>
            </a:r>
          </a:p>
          <a:p>
            <a:pPr lvl="0" algn="ctr" rtl="1" eaLnBrk="1" hangingPunct="1"/>
            <a:r>
              <a:rPr lang="en-US" sz="1600" dirty="0">
                <a:solidFill>
                  <a:prstClr val="black"/>
                </a:solidFill>
                <a:latin typeface="Tahoma" charset="0"/>
              </a:rPr>
              <a:t>while(flag[0] and turn==0);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473159" y="2392948"/>
            <a:ext cx="280739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93981" y="2371558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12700" y="2590800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7939" y="2863516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9918" y="3363495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465138" y="2612191"/>
            <a:ext cx="280739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497221" y="2884906"/>
            <a:ext cx="280739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489200" y="3358148"/>
            <a:ext cx="280739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19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Algorithm - 1981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8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435768"/>
            <a:ext cx="6069262" cy="3247522"/>
            <a:chOff x="0" y="1435768"/>
            <a:chExt cx="6069262" cy="3247522"/>
          </a:xfrm>
        </p:grpSpPr>
        <p:sp>
          <p:nvSpPr>
            <p:cNvPr id="7" name="Rectangle 6"/>
            <p:cNvSpPr/>
            <p:nvPr/>
          </p:nvSpPr>
          <p:spPr>
            <a:xfrm>
              <a:off x="0" y="1457158"/>
              <a:ext cx="248652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Remainder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3561347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flag[0]=false;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163010"/>
              <a:ext cx="2486526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flag[0] = true;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turn=1;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hile(flag[1] and turn==1);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3114842"/>
              <a:ext cx="2486526" cy="4839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21234" y="1435768"/>
              <a:ext cx="2507924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21233" y="3539957"/>
              <a:ext cx="2534661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flag[1]=false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21233" y="3101474"/>
              <a:ext cx="2548029" cy="475915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99" y="4344736"/>
              <a:ext cx="2050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21746" y="4296612"/>
              <a:ext cx="2050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34611" y="2154988"/>
              <a:ext cx="2521284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solidFill>
                    <a:prstClr val="black"/>
                  </a:solidFill>
                  <a:latin typeface="Tahoma" charset="0"/>
                </a:rPr>
                <a:t>flag[1] = true;</a:t>
              </a:r>
            </a:p>
            <a:p>
              <a:pPr lvl="0" algn="ctr" rtl="1" eaLnBrk="1" hangingPunct="1"/>
              <a:r>
                <a:rPr lang="en-US" sz="1600" dirty="0">
                  <a:solidFill>
                    <a:prstClr val="black"/>
                  </a:solidFill>
                  <a:latin typeface="Tahoma" charset="0"/>
                </a:rPr>
                <a:t>turn=0;</a:t>
              </a:r>
            </a:p>
            <a:p>
              <a:pPr lvl="0" algn="ctr" rtl="1" eaLnBrk="1" hangingPunct="1"/>
              <a:r>
                <a:rPr lang="en-US" sz="1600" dirty="0">
                  <a:solidFill>
                    <a:prstClr val="black"/>
                  </a:solidFill>
                  <a:latin typeface="Tahoma" charset="0"/>
                </a:rPr>
                <a:t>while(flag[0] and turn==0);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5880" y="1449139"/>
            <a:ext cx="2975813" cy="3212763"/>
            <a:chOff x="192504" y="1582822"/>
            <a:chExt cx="2486526" cy="3212763"/>
          </a:xfrm>
        </p:grpSpPr>
        <p:sp>
          <p:nvSpPr>
            <p:cNvPr id="42" name="Rectangle 41"/>
            <p:cNvSpPr/>
            <p:nvPr/>
          </p:nvSpPr>
          <p:spPr>
            <a:xfrm>
              <a:off x="192504" y="1582822"/>
              <a:ext cx="248652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504" y="3687011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Flag[</a:t>
              </a:r>
              <a:r>
                <a:rPr lang="en-US" b="1" i="1" dirty="0" err="1">
                  <a:latin typeface="Tahoma" charset="0"/>
                </a:rPr>
                <a:t>i</a:t>
              </a:r>
              <a:r>
                <a:rPr lang="en-US" dirty="0">
                  <a:latin typeface="Tahoma" charset="0"/>
                </a:rPr>
                <a:t>]=false;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2504" y="2288674"/>
              <a:ext cx="2486526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flag[</a:t>
              </a:r>
              <a:r>
                <a:rPr lang="en-US" sz="1600" b="1" i="1" dirty="0" err="1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] = true;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turn=1-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hile(flag[</a:t>
              </a:r>
              <a:r>
                <a:rPr lang="en-US" sz="1600" dirty="0">
                  <a:latin typeface="Tahoma" charset="0"/>
                </a:rPr>
                <a:t>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 and turn==</a:t>
              </a:r>
              <a:r>
                <a:rPr lang="en-US" sz="1600" dirty="0">
                  <a:latin typeface="Tahoma" charset="0"/>
                </a:rPr>
                <a:t>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);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504" y="3240506"/>
              <a:ext cx="2486526" cy="4839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1862" y="4457031"/>
              <a:ext cx="2050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</a:t>
              </a:r>
              <a:r>
                <a:rPr lang="en-US" sz="1600" b="1" i="1" dirty="0" err="1"/>
                <a:t>i</a:t>
              </a:r>
              <a:endParaRPr lang="en-US" sz="1600" b="1" i="1" dirty="0"/>
            </a:p>
          </p:txBody>
        </p:sp>
      </p:grpSp>
      <p:sp>
        <p:nvSpPr>
          <p:cNvPr id="47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8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765" y="4550555"/>
            <a:ext cx="9326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Mutual Exclusion: </a:t>
            </a:r>
            <a:r>
              <a:rPr lang="en-US" dirty="0"/>
              <a:t>Assume that the two processes are in the critical</a:t>
            </a:r>
            <a:br>
              <a:rPr lang="en-US" dirty="0"/>
            </a:br>
            <a:r>
              <a:rPr lang="en-US" dirty="0"/>
              <a:t>section, and then </a:t>
            </a:r>
            <a:r>
              <a:rPr lang="en-US" dirty="0" err="1"/>
              <a:t>w.l.o.g</a:t>
            </a:r>
            <a:r>
              <a:rPr lang="en-US" dirty="0"/>
              <a:t>. thread 0 left its entry section (and entered the</a:t>
            </a:r>
          </a:p>
          <a:p>
            <a:r>
              <a:rPr lang="en-US" dirty="0"/>
              <a:t>critical section) first </a:t>
            </a:r>
            <a:r>
              <a:rPr lang="en-US" dirty="0">
                <a:sym typeface="Wingdings"/>
              </a:rPr>
              <a:t> At that point, </a:t>
            </a:r>
            <a:r>
              <a:rPr lang="en-US" b="1" dirty="0">
                <a:sym typeface="Wingdings"/>
              </a:rPr>
              <a:t>flag[1]=false  or turn=0.</a:t>
            </a:r>
          </a:p>
          <a:p>
            <a:r>
              <a:rPr lang="en-US" b="1" dirty="0">
                <a:sym typeface="Wingdings"/>
              </a:rPr>
              <a:t>Case 1: </a:t>
            </a:r>
            <a:r>
              <a:rPr lang="en-US" dirty="0">
                <a:sym typeface="Wingdings"/>
              </a:rPr>
              <a:t> </a:t>
            </a:r>
            <a:r>
              <a:rPr lang="en-US" b="1" dirty="0">
                <a:sym typeface="Wingdings"/>
              </a:rPr>
              <a:t>flag[1]=false </a:t>
            </a:r>
            <a:r>
              <a:rPr lang="en-US" dirty="0">
                <a:sym typeface="Wingdings"/>
              </a:rPr>
              <a:t> Thread 1 has not executed Line 1 of it’s entry code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 When it will eventually get to Line 3, it will set turn to 0, and wait. The only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place </a:t>
            </a:r>
            <a:r>
              <a:rPr lang="en-US" b="1" dirty="0">
                <a:sym typeface="Wingdings"/>
              </a:rPr>
              <a:t>turn </a:t>
            </a:r>
            <a:r>
              <a:rPr lang="en-US" dirty="0">
                <a:sym typeface="Wingdings"/>
              </a:rPr>
              <a:t>is set to 1, is in Thread’s 0 entry code, after it left the critical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section  Contradiction. </a:t>
            </a:r>
          </a:p>
          <a:p>
            <a:r>
              <a:rPr lang="en-US" b="1" dirty="0">
                <a:sym typeface="Wingdings"/>
              </a:rPr>
              <a:t>Case 2: turn=0</a:t>
            </a:r>
            <a:r>
              <a:rPr lang="en-US" dirty="0">
                <a:sym typeface="Wingdings"/>
              </a:rPr>
              <a:t>Thread 1 executed Line 2 between Thread 0 Line 2 and 3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Algorithm - 1981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5880" y="1449139"/>
            <a:ext cx="2975813" cy="3212763"/>
            <a:chOff x="192504" y="1582822"/>
            <a:chExt cx="2486526" cy="3212763"/>
          </a:xfrm>
        </p:grpSpPr>
        <p:sp>
          <p:nvSpPr>
            <p:cNvPr id="42" name="Rectangle 41"/>
            <p:cNvSpPr/>
            <p:nvPr/>
          </p:nvSpPr>
          <p:spPr>
            <a:xfrm>
              <a:off x="192504" y="1582822"/>
              <a:ext cx="248652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504" y="3687011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Flag[</a:t>
              </a:r>
              <a:r>
                <a:rPr lang="en-US" b="1" i="1" dirty="0" err="1">
                  <a:latin typeface="Tahoma" charset="0"/>
                </a:rPr>
                <a:t>i</a:t>
              </a:r>
              <a:r>
                <a:rPr lang="en-US" dirty="0">
                  <a:latin typeface="Tahoma" charset="0"/>
                </a:rPr>
                <a:t>]=false;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2504" y="2288674"/>
              <a:ext cx="2486526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flag[</a:t>
              </a:r>
              <a:r>
                <a:rPr lang="en-US" sz="1600" b="1" i="1" dirty="0" err="1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] = true;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turn=1-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hile(flag[</a:t>
              </a:r>
              <a:r>
                <a:rPr lang="en-US" sz="1600" dirty="0">
                  <a:latin typeface="Tahoma" charset="0"/>
                </a:rPr>
                <a:t>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 and turn==</a:t>
              </a:r>
              <a:r>
                <a:rPr lang="en-US" sz="1600" dirty="0">
                  <a:latin typeface="Tahoma" charset="0"/>
                </a:rPr>
                <a:t>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);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504" y="3240506"/>
              <a:ext cx="2486526" cy="4839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1862" y="4457031"/>
              <a:ext cx="2050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</a:t>
              </a:r>
              <a:r>
                <a:rPr lang="en-US" sz="1600" b="1" i="1" dirty="0" err="1"/>
                <a:t>i</a:t>
              </a:r>
              <a:endParaRPr lang="en-US" sz="1600" b="1" i="1" dirty="0"/>
            </a:p>
          </p:txBody>
        </p:sp>
      </p:grpSp>
      <p:sp>
        <p:nvSpPr>
          <p:cNvPr id="47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40096" y="4473059"/>
            <a:ext cx="6603904" cy="4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-786878" y="4514476"/>
            <a:ext cx="1339073" cy="13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765" y="4550555"/>
            <a:ext cx="9326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Mutual Exclusion: </a:t>
            </a:r>
            <a:r>
              <a:rPr lang="en-US" dirty="0"/>
              <a:t>Assume that the two processes are in the critical</a:t>
            </a:r>
            <a:br>
              <a:rPr lang="en-US" dirty="0"/>
            </a:br>
            <a:r>
              <a:rPr lang="en-US" dirty="0"/>
              <a:t>section, and then </a:t>
            </a:r>
            <a:r>
              <a:rPr lang="en-US" dirty="0" err="1"/>
              <a:t>w.l.o.g</a:t>
            </a:r>
            <a:r>
              <a:rPr lang="en-US" dirty="0"/>
              <a:t>. thread 0 left its entry section (and entered the</a:t>
            </a:r>
          </a:p>
          <a:p>
            <a:r>
              <a:rPr lang="en-US" dirty="0"/>
              <a:t>critical section) first </a:t>
            </a:r>
            <a:r>
              <a:rPr lang="en-US" dirty="0">
                <a:sym typeface="Wingdings"/>
              </a:rPr>
              <a:t> At that point, </a:t>
            </a:r>
            <a:r>
              <a:rPr lang="en-US" b="1" dirty="0">
                <a:sym typeface="Wingdings"/>
              </a:rPr>
              <a:t>flag[1]=false  or turn=0.</a:t>
            </a:r>
          </a:p>
          <a:p>
            <a:r>
              <a:rPr lang="en-US" b="1" dirty="0">
                <a:sym typeface="Wingdings"/>
              </a:rPr>
              <a:t>Case 1: </a:t>
            </a:r>
            <a:r>
              <a:rPr lang="en-US" dirty="0">
                <a:sym typeface="Wingdings"/>
              </a:rPr>
              <a:t> </a:t>
            </a:r>
            <a:r>
              <a:rPr lang="en-US" b="1" dirty="0">
                <a:sym typeface="Wingdings"/>
              </a:rPr>
              <a:t>flag[1]=false </a:t>
            </a:r>
            <a:r>
              <a:rPr lang="en-US" dirty="0">
                <a:sym typeface="Wingdings"/>
              </a:rPr>
              <a:t> Thread 1 has not executed Line 1 of it’s entry code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 When it will eventually get to Line 3, it will set turn to 0, and wait. The only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place </a:t>
            </a:r>
            <a:r>
              <a:rPr lang="en-US" b="1" dirty="0">
                <a:sym typeface="Wingdings"/>
              </a:rPr>
              <a:t>turn </a:t>
            </a:r>
            <a:r>
              <a:rPr lang="en-US" dirty="0">
                <a:sym typeface="Wingdings"/>
              </a:rPr>
              <a:t>is set to 1, is in Thread’s 0 entry code, after it left the critical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section  Contradiction. </a:t>
            </a:r>
          </a:p>
          <a:p>
            <a:r>
              <a:rPr lang="en-US" b="1" dirty="0">
                <a:sym typeface="Wingdings"/>
              </a:rPr>
              <a:t>Case 2: turn=0</a:t>
            </a:r>
            <a:r>
              <a:rPr lang="en-US" dirty="0">
                <a:sym typeface="Wingdings"/>
              </a:rPr>
              <a:t>Thread 1 executed Line 2 between Thread 0 Line 2 and 3 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89626" y="1458607"/>
            <a:ext cx="592676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No blocking in the Remainder </a:t>
            </a:r>
          </a:p>
          <a:p>
            <a:r>
              <a:rPr lang="en-US" b="1" dirty="0">
                <a:solidFill>
                  <a:srgbClr val="008000"/>
                </a:solidFill>
              </a:rPr>
              <a:t>√ Starvation Free: </a:t>
            </a:r>
            <a:r>
              <a:rPr lang="en-US" dirty="0"/>
              <a:t>Assume Thread 1 tries to get into the critical section but blocked (on Line 3) for infinite time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Thread 0 enters the critical section infinite number of times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The second time Thread 0 will execute the entry, </a:t>
            </a:r>
            <a:r>
              <a:rPr lang="en-US" b="1" dirty="0"/>
              <a:t>flag[0]=true</a:t>
            </a:r>
            <a:r>
              <a:rPr lang="en-US" dirty="0"/>
              <a:t>, </a:t>
            </a:r>
            <a:r>
              <a:rPr lang="en-US" b="1" dirty="0"/>
              <a:t>turn=1 </a:t>
            </a:r>
            <a:r>
              <a:rPr lang="en-US" dirty="0"/>
              <a:t>and it will block </a:t>
            </a:r>
            <a:r>
              <a:rPr lang="en-US" dirty="0">
                <a:sym typeface="Wingdings"/>
              </a:rPr>
              <a:t> The next time Thread 1 gets the CPU, the </a:t>
            </a:r>
            <a:r>
              <a:rPr lang="en-US" b="1" dirty="0">
                <a:sym typeface="Wingdings"/>
              </a:rPr>
              <a:t>while </a:t>
            </a:r>
            <a:r>
              <a:rPr lang="en-US" dirty="0">
                <a:sym typeface="Wingdings"/>
              </a:rPr>
              <a:t>condition does not hold and Thread 1 enters the critical section  Contradiction. </a:t>
            </a:r>
            <a:r>
              <a:rPr lang="en-US" dirty="0"/>
              <a:t> 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1374D449-F47D-1240-B0A1-D1ED7F735D07}"/>
              </a:ext>
            </a:extLst>
          </p:cNvPr>
          <p:cNvGrpSpPr/>
          <p:nvPr/>
        </p:nvGrpSpPr>
        <p:grpSpPr>
          <a:xfrm>
            <a:off x="0" y="1283368"/>
            <a:ext cx="9144000" cy="5574632"/>
            <a:chOff x="0" y="1283368"/>
            <a:chExt cx="9144000" cy="55746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2EF4F76-B573-714B-A683-E61CCE3BB28E}"/>
                </a:ext>
              </a:extLst>
            </p:cNvPr>
            <p:cNvSpPr/>
            <p:nvPr/>
          </p:nvSpPr>
          <p:spPr>
            <a:xfrm>
              <a:off x="0" y="1283368"/>
              <a:ext cx="9144000" cy="5574632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utoShape 4">
              <a:extLst>
                <a:ext uri="{FF2B5EF4-FFF2-40B4-BE49-F238E27FC236}">
                  <a16:creationId xmlns:a16="http://schemas.microsoft.com/office/drawing/2014/main" xmlns="" id="{EBEDE293-73D9-3046-8F5C-4DD0EA03A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080" y="3607477"/>
              <a:ext cx="3701710" cy="13923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GB" altLang="en-US" sz="4400" b="1" dirty="0">
                <a:solidFill>
                  <a:srgbClr val="990033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962826" y="3752334"/>
            <a:ext cx="32250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Two threads only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cannot be easily extended</a:t>
            </a:r>
            <a:br>
              <a:rPr lang="en-US" dirty="0"/>
            </a:br>
            <a:r>
              <a:rPr lang="en-US" dirty="0"/>
              <a:t>to more </a:t>
            </a:r>
          </a:p>
          <a:p>
            <a:r>
              <a:rPr lang="en-US" b="1" dirty="0">
                <a:solidFill>
                  <a:srgbClr val="FF0000"/>
                </a:solidFill>
              </a:rPr>
              <a:t>Busy wait (spinning)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HUJI_BLUE">
  <a:themeElements>
    <a:clrScheme name="Custom 1">
      <a:dk1>
        <a:sysClr val="windowText" lastClr="000000"/>
      </a:dk1>
      <a:lt1>
        <a:sysClr val="window" lastClr="FFFFFF"/>
      </a:lt1>
      <a:dk2>
        <a:srgbClr val="0B5394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HUJI_BLUE.thmx</Template>
  <TotalTime>78811</TotalTime>
  <Words>1970</Words>
  <Application>Microsoft Office PowerPoint</Application>
  <PresentationFormat>‫הצגה על המסך (4:3)</PresentationFormat>
  <Paragraphs>489</Paragraphs>
  <Slides>29</Slides>
  <Notes>8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13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29</vt:i4>
      </vt:variant>
    </vt:vector>
  </HeadingPairs>
  <TitlesOfParts>
    <vt:vector size="45" baseType="lpstr">
      <vt:lpstr>맑은 고딕</vt:lpstr>
      <vt:lpstr>ＭＳ Ｐゴシック</vt:lpstr>
      <vt:lpstr>Arial</vt:lpstr>
      <vt:lpstr>Calibri</vt:lpstr>
      <vt:lpstr>Comic Sans MS</vt:lpstr>
      <vt:lpstr>굴림</vt:lpstr>
      <vt:lpstr>Helvetica</vt:lpstr>
      <vt:lpstr>Symbol</vt:lpstr>
      <vt:lpstr>Tahoma</vt:lpstr>
      <vt:lpstr>Times New Roman</vt:lpstr>
      <vt:lpstr>Trebuchet MS</vt:lpstr>
      <vt:lpstr>Verdana</vt:lpstr>
      <vt:lpstr>Wingdings</vt:lpstr>
      <vt:lpstr>HUJI_BLUE</vt:lpstr>
      <vt:lpstr>2_wons</vt:lpstr>
      <vt:lpstr>3_wons</vt:lpstr>
      <vt:lpstr>Operating Systems</vt:lpstr>
      <vt:lpstr>Modeling the Mutual Exclusion Problem      [First modeling by Dijkstra, 1965]</vt:lpstr>
      <vt:lpstr>No “Cheating” – First Try</vt:lpstr>
      <vt:lpstr>מצגת של PowerPoint</vt:lpstr>
      <vt:lpstr>No “Cheating” – Second Try</vt:lpstr>
      <vt:lpstr>Illustration of Deadlocks</vt:lpstr>
      <vt:lpstr>No “Cheating” – Third Try</vt:lpstr>
      <vt:lpstr>Peterson’s Algorithm - 1981</vt:lpstr>
      <vt:lpstr>Peterson’s Algorithm - 1981</vt:lpstr>
      <vt:lpstr>Three Concepts We’ve Covered</vt:lpstr>
      <vt:lpstr>Three Concepts We’ve Covered</vt:lpstr>
      <vt:lpstr>Lamport’s Bakery Algorithm - 1974</vt:lpstr>
      <vt:lpstr>Not quite…</vt:lpstr>
      <vt:lpstr>Implementation 1</vt:lpstr>
      <vt:lpstr>Implementation 1.1</vt:lpstr>
      <vt:lpstr>Implementation 2</vt:lpstr>
      <vt:lpstr>Bakery Algorithm – Implementation 2</vt:lpstr>
      <vt:lpstr>Correct Implementation (1974)</vt:lpstr>
      <vt:lpstr>Read-Modify-Write Instructions</vt:lpstr>
      <vt:lpstr>Mutual Exclusion with Test&amp;Set</vt:lpstr>
      <vt:lpstr>Burn’s Algorithm</vt:lpstr>
      <vt:lpstr>Up until now…</vt:lpstr>
      <vt:lpstr>Next: Synchronization Primitives</vt:lpstr>
      <vt:lpstr>First Data Type: Semaphore</vt:lpstr>
      <vt:lpstr>Mutual Exclusion w/ Semaphore</vt:lpstr>
      <vt:lpstr>“Execute B after A”</vt:lpstr>
      <vt:lpstr>Semaphores are not Silver Bullets</vt:lpstr>
      <vt:lpstr>Semaphores are not Silver Bullets</vt:lpstr>
      <vt:lpstr>Semaphores are not Silver Bullets</vt:lpstr>
    </vt:vector>
  </TitlesOfParts>
  <Manager/>
  <Company>HUJI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Lect1</dc:title>
  <dc:subject/>
  <dc:creator>DD</dc:creator>
  <cp:keywords/>
  <dc:description/>
  <cp:lastModifiedBy>Neta R S</cp:lastModifiedBy>
  <cp:revision>653</cp:revision>
  <cp:lastPrinted>2016-03-12T19:36:45Z</cp:lastPrinted>
  <dcterms:created xsi:type="dcterms:W3CDTF">2011-01-13T23:43:38Z</dcterms:created>
  <dcterms:modified xsi:type="dcterms:W3CDTF">2021-04-18T19:25:03Z</dcterms:modified>
  <cp:category/>
</cp:coreProperties>
</file>