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4v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52" r:id="rId1"/>
    <p:sldMasterId id="2147483975" r:id="rId2"/>
    <p:sldMasterId id="2147483992" r:id="rId3"/>
  </p:sldMasterIdLst>
  <p:notesMasterIdLst>
    <p:notesMasterId r:id="rId46"/>
  </p:notesMasterIdLst>
  <p:handoutMasterIdLst>
    <p:handoutMasterId r:id="rId47"/>
  </p:handoutMasterIdLst>
  <p:sldIdLst>
    <p:sldId id="492" r:id="rId4"/>
    <p:sldId id="799" r:id="rId5"/>
    <p:sldId id="800" r:id="rId6"/>
    <p:sldId id="850" r:id="rId7"/>
    <p:sldId id="851" r:id="rId8"/>
    <p:sldId id="853" r:id="rId9"/>
    <p:sldId id="852" r:id="rId10"/>
    <p:sldId id="802" r:id="rId11"/>
    <p:sldId id="803" r:id="rId12"/>
    <p:sldId id="774" r:id="rId13"/>
    <p:sldId id="854" r:id="rId14"/>
    <p:sldId id="776" r:id="rId15"/>
    <p:sldId id="819" r:id="rId16"/>
    <p:sldId id="883" r:id="rId17"/>
    <p:sldId id="884" r:id="rId18"/>
    <p:sldId id="885" r:id="rId19"/>
    <p:sldId id="886" r:id="rId20"/>
    <p:sldId id="887" r:id="rId21"/>
    <p:sldId id="820" r:id="rId22"/>
    <p:sldId id="848" r:id="rId23"/>
    <p:sldId id="824" r:id="rId24"/>
    <p:sldId id="849" r:id="rId25"/>
    <p:sldId id="888" r:id="rId26"/>
    <p:sldId id="891" r:id="rId27"/>
    <p:sldId id="890" r:id="rId28"/>
    <p:sldId id="828" r:id="rId29"/>
    <p:sldId id="829" r:id="rId30"/>
    <p:sldId id="830" r:id="rId31"/>
    <p:sldId id="831" r:id="rId32"/>
    <p:sldId id="832" r:id="rId33"/>
    <p:sldId id="833" r:id="rId34"/>
    <p:sldId id="834" r:id="rId35"/>
    <p:sldId id="835" r:id="rId36"/>
    <p:sldId id="836" r:id="rId37"/>
    <p:sldId id="837" r:id="rId38"/>
    <p:sldId id="838" r:id="rId39"/>
    <p:sldId id="839" r:id="rId40"/>
    <p:sldId id="840" r:id="rId41"/>
    <p:sldId id="841" r:id="rId42"/>
    <p:sldId id="842" r:id="rId43"/>
    <p:sldId id="846" r:id="rId44"/>
    <p:sldId id="847" r:id="rId4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578" autoAdjust="0"/>
    <p:restoredTop sz="86433" autoAdjust="0"/>
  </p:normalViewPr>
  <p:slideViewPr>
    <p:cSldViewPr snapToGrid="0">
      <p:cViewPr varScale="1">
        <p:scale>
          <a:sx n="150" d="100"/>
          <a:sy n="150" d="100"/>
        </p:scale>
        <p:origin x="1408" y="16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3024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4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</a:defRPr>
            </a:lvl1pPr>
          </a:lstStyle>
          <a:p>
            <a:fld id="{03AB3591-4302-4672-AEBE-CB20455112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F0CA6AF0-CD9F-41D6-ACC8-D6D8395B9E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6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24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happened</a:t>
            </a:r>
            <a:r>
              <a:rPr lang="en-US" baseline="0" dirty="0"/>
              <a:t> if we do in the consumer: down(</a:t>
            </a:r>
            <a:r>
              <a:rPr lang="en-US" baseline="0" dirty="0" err="1"/>
              <a:t>mutex</a:t>
            </a:r>
            <a:r>
              <a:rPr lang="en-US" baseline="0" dirty="0"/>
              <a:t>), down(</a:t>
            </a:r>
            <a:r>
              <a:rPr lang="en-US" baseline="0" dirty="0" err="1"/>
              <a:t>isEmpty</a:t>
            </a:r>
            <a:r>
              <a:rPr lang="en-US" baseline="0" dirty="0"/>
              <a:t>)?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8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A80E42-4C9E-4D47-BCC8-F289AA9BBBD7}" type="slidenum">
              <a:rPr lang="en-US" sz="1200">
                <a:latin typeface="Times New Roman" charset="0"/>
              </a:rPr>
              <a:pPr/>
              <a:t>33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85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CCDAA9-7576-7D43-BA6C-3A2D91312DA9}" type="slidenum">
              <a:rPr lang="en-US" sz="1200">
                <a:latin typeface="Times New Roman" charset="0"/>
              </a:rPr>
              <a:pPr/>
              <a:t>34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97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98D73-CA50-4445-8771-12AA6D527AB9}" type="slidenum">
              <a:rPr lang="en-US" sz="1200">
                <a:latin typeface="Times New Roman" charset="0"/>
              </a:rPr>
              <a:pPr/>
              <a:t>35</a:t>
            </a:fld>
            <a:endParaRPr lang="en-US" sz="12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30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27100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1CBF41-02F0-1E4D-84A5-8E72F5C95933}" type="slidenum">
              <a:rPr lang="en-US" sz="1200">
                <a:latin typeface="Times New Roman" charset="0"/>
              </a:rPr>
              <a:pPr/>
              <a:t>39</a:t>
            </a:fld>
            <a:endParaRPr lang="en-US" sz="120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Hoare monitor: Signal immediately wake</a:t>
            </a:r>
            <a:r>
              <a:rPr lang="en-US" baseline="0" dirty="0">
                <a:latin typeface="Times New Roman" charset="0"/>
              </a:rPr>
              <a:t>s up a waiter. Mesa Monitor: Signal only put a waiter in ready queue. Still complete the monitor and then someone is ready to leave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66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3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2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9E292FB-6C47-0342-A208-8E252B36BA2B}" type="slidenum">
              <a:rPr lang="he-IL" sz="1200"/>
              <a:pPr/>
              <a:t>10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2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AAF482D-5E65-9A44-9D71-4E3A4A758B09}" type="slidenum">
              <a:rPr lang="he-IL" sz="1200"/>
              <a:pPr/>
              <a:t>11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9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AAF482D-5E65-9A44-9D71-4E3A4A758B09}" type="slidenum">
              <a:rPr lang="he-IL" sz="1200"/>
              <a:pPr/>
              <a:t>12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17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AAF482D-5E65-9A44-9D71-4E3A4A758B09}" type="slidenum">
              <a:rPr lang="he-IL" sz="1200"/>
              <a:pPr/>
              <a:t>13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he-IL" dirty="0">
                <a:latin typeface="Times New Roman" charset="0"/>
                <a:cs typeface="Arial" charset="0"/>
              </a:rPr>
              <a:t>שולחן</a:t>
            </a:r>
            <a:r>
              <a:rPr lang="he-IL" baseline="0" dirty="0">
                <a:latin typeface="Times New Roman" charset="0"/>
                <a:cs typeface="Arial" charset="0"/>
              </a:rPr>
              <a:t> נשיאותי, 5 מת, 5 הפוך, מה בעצם קורה כאן – דדלוק.</a:t>
            </a:r>
          </a:p>
          <a:p>
            <a:endParaRPr lang="he-IL" baseline="0" dirty="0">
              <a:latin typeface="Times New Roman" charset="0"/>
              <a:cs typeface="Arial" charset="0"/>
            </a:endParaRPr>
          </a:p>
          <a:p>
            <a:r>
              <a:rPr lang="he-IL" baseline="0" dirty="0">
                <a:latin typeface="Times New Roman" charset="0"/>
                <a:cs typeface="Arial" charset="0"/>
              </a:rPr>
              <a:t>מקביליות.</a:t>
            </a:r>
            <a:endParaRPr lang="he-IL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3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6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6644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9894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8040" y="35612"/>
            <a:ext cx="695635" cy="1462640"/>
            <a:chOff x="406400" y="585786"/>
            <a:chExt cx="1219200" cy="19597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r="75883"/>
            <a:stretch/>
          </p:blipFill>
          <p:spPr>
            <a:xfrm>
              <a:off x="406400" y="585786"/>
              <a:ext cx="1219200" cy="168514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2600" y="2133123"/>
              <a:ext cx="323654" cy="412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34546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50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8457" y="0"/>
            <a:ext cx="8229600" cy="623944"/>
          </a:xfr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0" kern="1200" baseline="0" dirty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7933" y="860612"/>
            <a:ext cx="8502922" cy="5615492"/>
          </a:xfrm>
        </p:spPr>
        <p:txBody>
          <a:bodyPr>
            <a:normAutofit/>
          </a:bodyPr>
          <a:lstStyle>
            <a:lvl1pPr marL="355600" indent="-355600">
              <a:defRPr sz="2800" b="0"/>
            </a:lvl1pPr>
            <a:lvl2pPr marL="720725" indent="-371475">
              <a:defRPr sz="2800" b="0"/>
            </a:lvl2pPr>
            <a:lvl3pPr marL="989013" indent="-292100">
              <a:defRPr sz="2400" b="0"/>
            </a:lvl3pPr>
            <a:lvl4pPr>
              <a:defRPr sz="20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 </a:t>
            </a:r>
            <a:endParaRPr lang="ko-KR" altLang="en-US" dirty="0"/>
          </a:p>
          <a:p>
            <a:pPr lvl="4"/>
            <a:r>
              <a:rPr lang="en-US" altLang="ko-KR" dirty="0"/>
              <a:t>Fifth 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 userDrawn="1">
            <p:ph type="sldNum" sz="quarter" idx="4"/>
          </p:nvPr>
        </p:nvSpPr>
        <p:spPr>
          <a:xfrm>
            <a:off x="8515349" y="6637389"/>
            <a:ext cx="409575" cy="1492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96652B35-718D-4E28-AFEB-B694A3B357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204355" y="6361043"/>
            <a:ext cx="1064594" cy="25841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497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4500"/>
            <a:ext cx="7772400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333500"/>
            <a:ext cx="3810000" cy="464820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3335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040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F459BE-B10C-4E4F-9B45-143E01A25B82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3C901-B39E-124A-A5EC-75916F0A3A78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85FEBD-976F-7448-ABEF-9049BFFDE938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16D88A-FE07-144E-AEED-5C827A530ADB}" type="datetime1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5E025-0ED8-1B4A-AEB9-A76393FC5C04}" type="datetime1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59E9B-AF6A-4C41-B72C-5B75B4C2AC21}" type="datetime1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uji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924800" y="4926298"/>
            <a:ext cx="1219200" cy="1931702"/>
            <a:chOff x="406400" y="585786"/>
            <a:chExt cx="1637545" cy="22860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r="75883"/>
            <a:stretch/>
          </p:blipFill>
          <p:spPr>
            <a:xfrm>
              <a:off x="406400" y="585786"/>
              <a:ext cx="1219200" cy="168514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82600" y="2133123"/>
              <a:ext cx="15613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HEBREW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UNIVERSITY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OF JERUSALEM</a:t>
              </a:r>
            </a:p>
          </p:txBody>
        </p:sp>
      </p:grp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83A253-AF35-FA43-89A0-5E1AE655D3C9}" type="datetime1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3AD54D-F310-4340-903A-72C159D42BE2}" type="datetime1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0EE3A-4681-D547-A49B-85ACFB0A4B3F}" type="datetime1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29BF1E-17F7-7A4E-A542-01BB2E487F05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772171-616D-F342-B97A-C123E27041DA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772400" cy="12954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90E5F-881E-1D41-B648-5EFE85021F1D}" type="datetime1">
              <a:rPr lang="en-US" smtClean="0"/>
              <a:t>4/25/21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6529E-91C7-4A4A-B2CD-036DEFB30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8EFF8-ABC7-784A-A0DA-6FD2859142AB}" type="datetime1">
              <a:rPr lang="en-US" smtClean="0"/>
              <a:t>4/25/21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A8A27-CA64-42A9-976C-B3500A970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572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EDD26-F1EC-E240-9551-E2C1DB2E6AE4}" type="datetime1">
              <a:rPr lang="en-US" smtClean="0"/>
              <a:t>4/25/21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2A979-B148-45FC-97CC-0F3AA71D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7C0B-B7E4-A747-A572-E135B2CC8C4C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4C9D8-A567-4445-B416-29F4CB2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7724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DD37C-6180-984C-A20B-84589CE42E14}" type="datetime1">
              <a:rPr lang="en-US" smtClean="0"/>
              <a:t>4/25/21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39297-BFA2-48BC-9E1E-8E7B26D3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epnes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" y="4561991"/>
            <a:ext cx="1001332" cy="936104"/>
          </a:xfrm>
          <a:prstGeom prst="rect">
            <a:avLst/>
          </a:prstGeom>
        </p:spPr>
      </p:pic>
      <p:pic>
        <p:nvPicPr>
          <p:cNvPr id="10" name="Picture 9" descr="image (1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99392"/>
            <a:ext cx="198233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26749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C569D-B037-CA44-9998-C72C79BACA62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1E8F3-D5E8-EA4F-8508-29668EA8A0F7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696DD-1FD6-084F-97F9-4C7E0BEDEA50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8537E3-1851-054E-A497-C72CBF6CE44A}" type="datetime1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C880F9-6FD4-5D4C-B48C-0D89F35464B9}" type="datetime1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DF260-5FB8-DC45-9CAF-5476FC966327}" type="datetime1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6066B0-EB70-1646-A0C9-357D6FDB825F}" type="datetime1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FBD68F-EB00-2644-9E98-698C9B554328}" type="datetime1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0313B9-3502-B942-9457-1FF4962C8F99}" type="datetime1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451D8-AF20-EA4A-B632-07EBD4DB66C8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epnes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" y="4561991"/>
            <a:ext cx="100133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39825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5B933E-3888-B941-BB51-896FF7A223A4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772400" cy="12954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AD4D3-0D6E-F44A-B0D5-51A259D64A58}" type="datetime1">
              <a:rPr lang="en-US" smtClean="0"/>
              <a:t>4/25/21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6529E-91C7-4A4A-B2CD-036DEFB30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A65B9-FCD8-214A-86EC-0C8BB7B986A6}" type="datetime1">
              <a:rPr lang="en-US" smtClean="0"/>
              <a:t>4/25/21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A8A27-CA64-42A9-976C-B3500A970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572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9FE12-4096-4747-8FDF-BDADD22932E2}" type="datetime1">
              <a:rPr lang="en-US" smtClean="0"/>
              <a:t>4/25/21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2A979-B148-45FC-97CC-0F3AA71D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A423B-C203-A544-828D-51A5D027C5F4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4C9D8-A567-4445-B416-29F4CB2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7724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6E59-26B6-374B-9DEC-DE12397853BB}" type="datetime1">
              <a:rPr lang="en-US" smtClean="0"/>
              <a:t>4/25/21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39297-BFA2-48BC-9E1E-8E7B26D3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50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4500"/>
            <a:ext cx="7772400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333500"/>
            <a:ext cx="3810000" cy="464820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3335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Systems : Lecture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74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Huji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699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4333" y="-486833"/>
            <a:ext cx="3788834" cy="2328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193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  <p:sldLayoutId id="2147483970" r:id="rId18"/>
    <p:sldLayoutId id="2147483971" r:id="rId19"/>
    <p:sldLayoutId id="2147483972" r:id="rId20"/>
    <p:sldLayoutId id="2147483973" r:id="rId21"/>
    <p:sldLayoutId id="2147484011" r:id="rId22"/>
    <p:sldLayoutId id="2147484012" r:id="rId23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Trebuchet MS"/>
          <a:ea typeface="ＭＳ Ｐゴシック" charset="-128"/>
          <a:cs typeface="Trebuchet M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fld id="{746E9CD4-7A14-6643-9162-BA7BB2E57BBF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1970312D-CC07-413F-826A-B247A5B4D1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fld id="{26FC3F99-F1F0-B84B-8C59-D5C2A0653A46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1970312D-CC07-413F-826A-B247A5B4D1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  <p:sldLayoutId id="2147484010" r:id="rId1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4v"/><Relationship Id="rId1" Type="http://schemas.microsoft.com/office/2007/relationships/media" Target="../media/media1.m4v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b="1" dirty="0"/>
          </a:p>
          <a:p>
            <a:r>
              <a:rPr lang="en-US" b="1" dirty="0"/>
              <a:t>David </a:t>
            </a:r>
            <a:r>
              <a:rPr lang="en-US" b="1"/>
              <a:t>Hay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2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Dining Philosophers</a:t>
            </a:r>
            <a:endParaRPr lang="en-US" sz="3200" dirty="0">
              <a:ea typeface="+mj-ea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Trebuchet MS" panose="020B0703020202090204" pitchFamily="34" charset="0"/>
              </a:rPr>
              <a:t>Philosophers spend their life </a:t>
            </a:r>
            <a:br>
              <a:rPr lang="en-US" sz="2400" dirty="0">
                <a:latin typeface="Trebuchet MS" panose="020B0703020202090204" pitchFamily="34" charset="0"/>
              </a:rPr>
            </a:br>
            <a:r>
              <a:rPr lang="en-US" sz="2400" dirty="0">
                <a:latin typeface="Trebuchet MS" panose="020B0703020202090204" pitchFamily="34" charset="0"/>
              </a:rPr>
              <a:t>alternating between </a:t>
            </a:r>
            <a:r>
              <a:rPr lang="en-US" sz="2400" b="1" dirty="0">
                <a:latin typeface="Trebuchet MS" panose="020B0703020202090204" pitchFamily="34" charset="0"/>
              </a:rPr>
              <a:t>eating</a:t>
            </a:r>
            <a:r>
              <a:rPr lang="en-US" sz="2400" dirty="0">
                <a:latin typeface="Trebuchet MS" panose="020B0703020202090204" pitchFamily="34" charset="0"/>
              </a:rPr>
              <a:t> and </a:t>
            </a:r>
            <a:br>
              <a:rPr lang="en-US" sz="2400" dirty="0">
                <a:latin typeface="Trebuchet MS" panose="020B0703020202090204" pitchFamily="34" charset="0"/>
              </a:rPr>
            </a:br>
            <a:r>
              <a:rPr lang="en-US" sz="2400" b="1" dirty="0">
                <a:latin typeface="Trebuchet MS" panose="020B0703020202090204" pitchFamily="34" charset="0"/>
              </a:rPr>
              <a:t>thinking</a:t>
            </a:r>
            <a:br>
              <a:rPr lang="en-US" sz="2400" b="1" dirty="0">
                <a:latin typeface="Trebuchet MS" panose="020B0703020202090204" pitchFamily="34" charset="0"/>
              </a:rPr>
            </a:br>
            <a:endParaRPr lang="en-US" sz="2400" b="1" dirty="0">
              <a:latin typeface="Trebuchet MS" panose="020B070302020209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rebuchet MS" panose="020B0703020202090204" pitchFamily="34" charset="0"/>
              </a:rPr>
              <a:t>Eating requires 2 chopsticks:</a:t>
            </a:r>
            <a:endParaRPr lang="en-US" sz="2000" dirty="0">
              <a:latin typeface="Trebuchet MS" panose="020B070302020209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rebuchet MS" panose="020B0703020202090204" pitchFamily="34" charset="0"/>
              </a:rPr>
              <a:t>take chopsticks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rebuchet MS" panose="020B0703020202090204" pitchFamily="34" charset="0"/>
              </a:rPr>
              <a:t>eat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rebuchet MS" panose="020B0703020202090204" pitchFamily="34" charset="0"/>
              </a:rPr>
              <a:t>put chopsticks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rebuchet MS" panose="020B0703020202090204" pitchFamily="34" charset="0"/>
              </a:rPr>
              <a:t>think</a:t>
            </a:r>
            <a:br>
              <a:rPr lang="en-US" sz="2000" dirty="0">
                <a:latin typeface="Trebuchet MS" panose="020B0703020202090204" pitchFamily="34" charset="0"/>
              </a:rPr>
            </a:br>
            <a:endParaRPr lang="en-US" sz="2000" dirty="0">
              <a:latin typeface="Trebuchet MS" panose="020B070302020209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rebuchet MS" panose="020B0703020202090204" pitchFamily="34" charset="0"/>
              </a:rPr>
              <a:t>Problem setting:</a:t>
            </a:r>
          </a:p>
          <a:p>
            <a:pPr marL="914400" lvl="1" indent="-457200">
              <a:lnSpc>
                <a:spcPct val="80000"/>
              </a:lnSpc>
              <a:buAutoNum type="arabicPeriod"/>
            </a:pPr>
            <a:r>
              <a:rPr lang="en-US" sz="2000" dirty="0">
                <a:latin typeface="Trebuchet MS" panose="020B0703020202090204" pitchFamily="34" charset="0"/>
              </a:rPr>
              <a:t>Philosophers sit in the circle, chopsticks </a:t>
            </a:r>
            <a:br>
              <a:rPr lang="en-US" sz="2000" dirty="0">
                <a:latin typeface="Trebuchet MS" panose="020B0703020202090204" pitchFamily="34" charset="0"/>
              </a:rPr>
            </a:br>
            <a:r>
              <a:rPr lang="en-US" sz="2000" dirty="0">
                <a:latin typeface="Trebuchet MS" panose="020B0703020202090204" pitchFamily="34" charset="0"/>
              </a:rPr>
              <a:t>between them</a:t>
            </a:r>
          </a:p>
          <a:p>
            <a:pPr marL="914400" lvl="1" indent="-457200">
              <a:lnSpc>
                <a:spcPct val="80000"/>
              </a:lnSpc>
              <a:buAutoNum type="arabicPeriod"/>
            </a:pPr>
            <a:r>
              <a:rPr lang="en-US" sz="2000" dirty="0">
                <a:latin typeface="Trebuchet MS" panose="020B0703020202090204" pitchFamily="34" charset="0"/>
              </a:rPr>
              <a:t>Pick one adjacent chopstick at a time</a:t>
            </a:r>
          </a:p>
          <a:p>
            <a:pPr marL="914400" lvl="1" indent="-457200">
              <a:lnSpc>
                <a:spcPct val="80000"/>
              </a:lnSpc>
              <a:buAutoNum type="arabicPeriod"/>
            </a:pPr>
            <a:r>
              <a:rPr lang="en-US" sz="2000" dirty="0">
                <a:latin typeface="Trebuchet MS" panose="020B0703020202090204" pitchFamily="34" charset="0"/>
              </a:rPr>
              <a:t>Two philosophers cannot hold a chopstick </a:t>
            </a:r>
            <a:br>
              <a:rPr lang="en-US" sz="2000" dirty="0">
                <a:latin typeface="Trebuchet MS" panose="020B0703020202090204" pitchFamily="34" charset="0"/>
              </a:rPr>
            </a:br>
            <a:r>
              <a:rPr lang="en-US" sz="2000" dirty="0">
                <a:latin typeface="Trebuchet MS" panose="020B0703020202090204" pitchFamily="34" charset="0"/>
              </a:rPr>
              <a:t>together. </a:t>
            </a:r>
            <a:endParaRPr lang="en-US" sz="2400" dirty="0">
              <a:latin typeface="Trebuchet MS" panose="020B0703020202090204" pitchFamily="34" charset="0"/>
            </a:endParaRPr>
          </a:p>
        </p:txBody>
      </p:sp>
      <p:sp>
        <p:nvSpPr>
          <p:cNvPr id="10243" name="Oval 8"/>
          <p:cNvSpPr>
            <a:spLocks noChangeArrowheads="1"/>
          </p:cNvSpPr>
          <p:nvPr/>
        </p:nvSpPr>
        <p:spPr bwMode="auto">
          <a:xfrm>
            <a:off x="4937328" y="1365385"/>
            <a:ext cx="4013200" cy="4013200"/>
          </a:xfrm>
          <a:prstGeom prst="ellipse">
            <a:avLst/>
          </a:prstGeom>
          <a:solidFill>
            <a:srgbClr val="FFF6E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6639128" y="4553085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6639128" y="1517785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7896428" y="3930785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49" name="Oval 10"/>
          <p:cNvSpPr>
            <a:spLocks noChangeArrowheads="1"/>
          </p:cNvSpPr>
          <p:nvPr/>
        </p:nvSpPr>
        <p:spPr bwMode="auto">
          <a:xfrm>
            <a:off x="7947228" y="2381385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50" name="Oval 11"/>
          <p:cNvSpPr>
            <a:spLocks noChangeArrowheads="1"/>
          </p:cNvSpPr>
          <p:nvPr/>
        </p:nvSpPr>
        <p:spPr bwMode="auto">
          <a:xfrm>
            <a:off x="5369128" y="2330585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51" name="Oval 12"/>
          <p:cNvSpPr>
            <a:spLocks noChangeArrowheads="1"/>
          </p:cNvSpPr>
          <p:nvPr/>
        </p:nvSpPr>
        <p:spPr bwMode="auto">
          <a:xfrm>
            <a:off x="5407228" y="3841885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>
            <a:off x="6105728" y="1886085"/>
            <a:ext cx="304800" cy="4953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4"/>
          <p:cNvSpPr>
            <a:spLocks noChangeShapeType="1"/>
          </p:cNvSpPr>
          <p:nvPr/>
        </p:nvSpPr>
        <p:spPr bwMode="auto">
          <a:xfrm>
            <a:off x="7464628" y="4299085"/>
            <a:ext cx="304800" cy="4826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>
            <a:off x="8061528" y="3410085"/>
            <a:ext cx="482600" cy="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 flipH="1">
            <a:off x="7528128" y="1962285"/>
            <a:ext cx="254000" cy="4318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7"/>
          <p:cNvSpPr>
            <a:spLocks noChangeShapeType="1"/>
          </p:cNvSpPr>
          <p:nvPr/>
        </p:nvSpPr>
        <p:spPr bwMode="auto">
          <a:xfrm>
            <a:off x="5305628" y="3384685"/>
            <a:ext cx="482600" cy="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8"/>
          <p:cNvSpPr>
            <a:spLocks noChangeShapeType="1"/>
          </p:cNvSpPr>
          <p:nvPr/>
        </p:nvSpPr>
        <p:spPr bwMode="auto">
          <a:xfrm flipH="1">
            <a:off x="6131128" y="4375285"/>
            <a:ext cx="266700" cy="4318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Code that reaches a deadlock</a:t>
            </a:r>
          </a:p>
        </p:txBody>
      </p:sp>
      <p:sp>
        <p:nvSpPr>
          <p:cNvPr id="12291" name="Oval 1030"/>
          <p:cNvSpPr>
            <a:spLocks noChangeArrowheads="1"/>
          </p:cNvSpPr>
          <p:nvPr/>
        </p:nvSpPr>
        <p:spPr bwMode="auto">
          <a:xfrm>
            <a:off x="4142156" y="1784672"/>
            <a:ext cx="4013200" cy="4013200"/>
          </a:xfrm>
          <a:prstGeom prst="ellipse">
            <a:avLst/>
          </a:prstGeom>
          <a:solidFill>
            <a:srgbClr val="FFF6E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3" name="Oval 1028"/>
          <p:cNvSpPr>
            <a:spLocks noChangeArrowheads="1"/>
          </p:cNvSpPr>
          <p:nvPr/>
        </p:nvSpPr>
        <p:spPr bwMode="auto">
          <a:xfrm>
            <a:off x="5843956" y="49723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4" name="Oval 1029"/>
          <p:cNvSpPr>
            <a:spLocks noChangeArrowheads="1"/>
          </p:cNvSpPr>
          <p:nvPr/>
        </p:nvSpPr>
        <p:spPr bwMode="auto">
          <a:xfrm>
            <a:off x="5843956" y="19370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5" name="Oval 1031"/>
          <p:cNvSpPr>
            <a:spLocks noChangeArrowheads="1"/>
          </p:cNvSpPr>
          <p:nvPr/>
        </p:nvSpPr>
        <p:spPr bwMode="auto">
          <a:xfrm>
            <a:off x="7101256" y="43500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6" name="Oval 1032"/>
          <p:cNvSpPr>
            <a:spLocks noChangeArrowheads="1"/>
          </p:cNvSpPr>
          <p:nvPr/>
        </p:nvSpPr>
        <p:spPr bwMode="auto">
          <a:xfrm>
            <a:off x="7152056" y="28006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7" name="Oval 1033"/>
          <p:cNvSpPr>
            <a:spLocks noChangeArrowheads="1"/>
          </p:cNvSpPr>
          <p:nvPr/>
        </p:nvSpPr>
        <p:spPr bwMode="auto">
          <a:xfrm>
            <a:off x="4573956" y="27498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8" name="Oval 1034"/>
          <p:cNvSpPr>
            <a:spLocks noChangeArrowheads="1"/>
          </p:cNvSpPr>
          <p:nvPr/>
        </p:nvSpPr>
        <p:spPr bwMode="auto">
          <a:xfrm>
            <a:off x="4612056" y="42611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9" name="Line 1035"/>
          <p:cNvSpPr>
            <a:spLocks noChangeShapeType="1"/>
          </p:cNvSpPr>
          <p:nvPr/>
        </p:nvSpPr>
        <p:spPr bwMode="auto">
          <a:xfrm>
            <a:off x="5310556" y="2305372"/>
            <a:ext cx="304800" cy="4953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036"/>
          <p:cNvSpPr>
            <a:spLocks noChangeShapeType="1"/>
          </p:cNvSpPr>
          <p:nvPr/>
        </p:nvSpPr>
        <p:spPr bwMode="auto">
          <a:xfrm>
            <a:off x="6669456" y="4718372"/>
            <a:ext cx="304800" cy="4826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037"/>
          <p:cNvSpPr>
            <a:spLocks noChangeShapeType="1"/>
          </p:cNvSpPr>
          <p:nvPr/>
        </p:nvSpPr>
        <p:spPr bwMode="auto">
          <a:xfrm>
            <a:off x="7266356" y="3829372"/>
            <a:ext cx="482600" cy="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038"/>
          <p:cNvSpPr>
            <a:spLocks noChangeShapeType="1"/>
          </p:cNvSpPr>
          <p:nvPr/>
        </p:nvSpPr>
        <p:spPr bwMode="auto">
          <a:xfrm flipH="1">
            <a:off x="6732956" y="2381572"/>
            <a:ext cx="254000" cy="4318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039"/>
          <p:cNvSpPr>
            <a:spLocks noChangeShapeType="1"/>
          </p:cNvSpPr>
          <p:nvPr/>
        </p:nvSpPr>
        <p:spPr bwMode="auto">
          <a:xfrm>
            <a:off x="4510456" y="3803972"/>
            <a:ext cx="482600" cy="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040"/>
          <p:cNvSpPr>
            <a:spLocks noChangeShapeType="1"/>
          </p:cNvSpPr>
          <p:nvPr/>
        </p:nvSpPr>
        <p:spPr bwMode="auto">
          <a:xfrm flipH="1">
            <a:off x="5335956" y="4794572"/>
            <a:ext cx="266700" cy="4318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AutoShape 1042"/>
          <p:cNvSpPr>
            <a:spLocks noChangeArrowheads="1"/>
          </p:cNvSpPr>
          <p:nvPr/>
        </p:nvSpPr>
        <p:spPr bwMode="auto">
          <a:xfrm>
            <a:off x="7909294" y="50104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09" name="AutoShape 1046"/>
          <p:cNvSpPr>
            <a:spLocks noChangeArrowheads="1"/>
          </p:cNvSpPr>
          <p:nvPr/>
        </p:nvSpPr>
        <p:spPr bwMode="auto">
          <a:xfrm>
            <a:off x="8074394" y="24577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dirty="0"/>
          </a:p>
        </p:txBody>
      </p:sp>
      <p:sp>
        <p:nvSpPr>
          <p:cNvPr id="12311" name="AutoShape 1050"/>
          <p:cNvSpPr>
            <a:spLocks noChangeArrowheads="1"/>
          </p:cNvSpPr>
          <p:nvPr/>
        </p:nvSpPr>
        <p:spPr bwMode="auto">
          <a:xfrm>
            <a:off x="5877294" y="13274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13" name="AutoShape 1052"/>
          <p:cNvSpPr>
            <a:spLocks noChangeArrowheads="1"/>
          </p:cNvSpPr>
          <p:nvPr/>
        </p:nvSpPr>
        <p:spPr bwMode="auto">
          <a:xfrm>
            <a:off x="3857994" y="23180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15" name="AutoShape 1054"/>
          <p:cNvSpPr>
            <a:spLocks noChangeArrowheads="1"/>
          </p:cNvSpPr>
          <p:nvPr/>
        </p:nvSpPr>
        <p:spPr bwMode="auto">
          <a:xfrm>
            <a:off x="3857994" y="47818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17" name="AutoShape 1056"/>
          <p:cNvSpPr>
            <a:spLocks noChangeArrowheads="1"/>
          </p:cNvSpPr>
          <p:nvPr/>
        </p:nvSpPr>
        <p:spPr bwMode="auto">
          <a:xfrm>
            <a:off x="5953494" y="59629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25" name="Text Box 1064"/>
          <p:cNvSpPr txBox="1">
            <a:spLocks noChangeArrowheads="1"/>
          </p:cNvSpPr>
          <p:nvPr/>
        </p:nvSpPr>
        <p:spPr bwMode="auto">
          <a:xfrm>
            <a:off x="6555156" y="1276672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P0</a:t>
            </a:r>
          </a:p>
        </p:txBody>
      </p:sp>
      <p:sp>
        <p:nvSpPr>
          <p:cNvPr id="12326" name="Text Box 1065"/>
          <p:cNvSpPr txBox="1">
            <a:spLocks noChangeArrowheads="1"/>
          </p:cNvSpPr>
          <p:nvPr/>
        </p:nvSpPr>
        <p:spPr bwMode="auto">
          <a:xfrm>
            <a:off x="8676056" y="2381572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P1</a:t>
            </a:r>
          </a:p>
        </p:txBody>
      </p:sp>
      <p:sp>
        <p:nvSpPr>
          <p:cNvPr id="12327" name="Text Box 1066"/>
          <p:cNvSpPr txBox="1">
            <a:spLocks noChangeArrowheads="1"/>
          </p:cNvSpPr>
          <p:nvPr/>
        </p:nvSpPr>
        <p:spPr bwMode="auto">
          <a:xfrm>
            <a:off x="8485556" y="5137472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P2</a:t>
            </a:r>
          </a:p>
        </p:txBody>
      </p:sp>
      <p:sp>
        <p:nvSpPr>
          <p:cNvPr id="12329" name="Text Box 1068"/>
          <p:cNvSpPr txBox="1">
            <a:spLocks noChangeArrowheads="1"/>
          </p:cNvSpPr>
          <p:nvPr/>
        </p:nvSpPr>
        <p:spPr bwMode="auto">
          <a:xfrm>
            <a:off x="3303956" y="5086672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P4</a:t>
            </a:r>
          </a:p>
        </p:txBody>
      </p:sp>
      <p:sp>
        <p:nvSpPr>
          <p:cNvPr id="12330" name="Text Box 1069"/>
          <p:cNvSpPr txBox="1">
            <a:spLocks noChangeArrowheads="1"/>
          </p:cNvSpPr>
          <p:nvPr/>
        </p:nvSpPr>
        <p:spPr bwMode="auto">
          <a:xfrm>
            <a:off x="3363048" y="1821066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P5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96634" y="1492264"/>
            <a:ext cx="3207322" cy="2690875"/>
            <a:chOff x="5705639" y="2299368"/>
            <a:chExt cx="4347413" cy="3636211"/>
          </a:xfrm>
        </p:grpSpPr>
        <p:sp>
          <p:nvSpPr>
            <p:cNvPr id="53" name="Rectangle 52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Eat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Think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chopstick[(i+1)mode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chopstick[(i+1)mode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chopstick[(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  <p:sp>
        <p:nvSpPr>
          <p:cNvPr id="60" name="Text Box 1066"/>
          <p:cNvSpPr txBox="1">
            <a:spLocks noChangeArrowheads="1"/>
          </p:cNvSpPr>
          <p:nvPr/>
        </p:nvSpPr>
        <p:spPr bwMode="auto">
          <a:xfrm>
            <a:off x="6304933" y="6173439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P3</a:t>
            </a:r>
          </a:p>
        </p:txBody>
      </p:sp>
      <p:sp>
        <p:nvSpPr>
          <p:cNvPr id="12319" name="Text Box 1058"/>
          <p:cNvSpPr txBox="1">
            <a:spLocks noChangeArrowheads="1"/>
          </p:cNvSpPr>
          <p:nvPr/>
        </p:nvSpPr>
        <p:spPr bwMode="auto">
          <a:xfrm>
            <a:off x="5310557" y="2737172"/>
            <a:ext cx="7687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c[0]</a:t>
            </a:r>
          </a:p>
        </p:txBody>
      </p:sp>
      <p:sp>
        <p:nvSpPr>
          <p:cNvPr id="12321" name="Text Box 1060"/>
          <p:cNvSpPr txBox="1">
            <a:spLocks noChangeArrowheads="1"/>
          </p:cNvSpPr>
          <p:nvPr/>
        </p:nvSpPr>
        <p:spPr bwMode="auto">
          <a:xfrm>
            <a:off x="6605956" y="3638872"/>
            <a:ext cx="723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c[2]</a:t>
            </a:r>
          </a:p>
        </p:txBody>
      </p:sp>
      <p:sp>
        <p:nvSpPr>
          <p:cNvPr id="12322" name="Text Box 1061"/>
          <p:cNvSpPr txBox="1">
            <a:spLocks noChangeArrowheads="1"/>
          </p:cNvSpPr>
          <p:nvPr/>
        </p:nvSpPr>
        <p:spPr bwMode="auto">
          <a:xfrm>
            <a:off x="6364656" y="4362772"/>
            <a:ext cx="6750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c[3]</a:t>
            </a:r>
          </a:p>
        </p:txBody>
      </p:sp>
      <p:sp>
        <p:nvSpPr>
          <p:cNvPr id="12323" name="Text Box 1062"/>
          <p:cNvSpPr txBox="1">
            <a:spLocks noChangeArrowheads="1"/>
          </p:cNvSpPr>
          <p:nvPr/>
        </p:nvSpPr>
        <p:spPr bwMode="auto">
          <a:xfrm>
            <a:off x="5513755" y="4350072"/>
            <a:ext cx="719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c[4]</a:t>
            </a:r>
          </a:p>
        </p:txBody>
      </p:sp>
      <p:sp>
        <p:nvSpPr>
          <p:cNvPr id="12320" name="Text Box 1059"/>
          <p:cNvSpPr txBox="1">
            <a:spLocks noChangeArrowheads="1"/>
          </p:cNvSpPr>
          <p:nvPr/>
        </p:nvSpPr>
        <p:spPr bwMode="auto">
          <a:xfrm>
            <a:off x="6364655" y="2813372"/>
            <a:ext cx="6750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c[1]</a:t>
            </a:r>
          </a:p>
        </p:txBody>
      </p:sp>
      <p:sp>
        <p:nvSpPr>
          <p:cNvPr id="12324" name="Text Box 1063"/>
          <p:cNvSpPr txBox="1">
            <a:spLocks noChangeArrowheads="1"/>
          </p:cNvSpPr>
          <p:nvPr/>
        </p:nvSpPr>
        <p:spPr bwMode="auto">
          <a:xfrm>
            <a:off x="4987435" y="3599652"/>
            <a:ext cx="841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c[5]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508331-1416-2B40-A706-132369866395}"/>
              </a:ext>
            </a:extLst>
          </p:cNvPr>
          <p:cNvSpPr txBox="1"/>
          <p:nvPr/>
        </p:nvSpPr>
        <p:spPr>
          <a:xfrm>
            <a:off x="600362" y="4185427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 panose="020B0703020202090204" pitchFamily="34" charset="0"/>
              </a:rPr>
              <a:t>Code for philosopher </a:t>
            </a:r>
            <a:r>
              <a:rPr lang="en-US" sz="1600" dirty="0" err="1">
                <a:latin typeface="Trebuchet MS" panose="020B0703020202090204" pitchFamily="34" charset="0"/>
              </a:rPr>
              <a:t>i</a:t>
            </a:r>
            <a:endParaRPr lang="en-US" sz="1600" dirty="0">
              <a:latin typeface="Trebuchet MS" panose="020B070302020209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2E24C4-12B0-744C-9644-690BB6D7D81D}"/>
              </a:ext>
            </a:extLst>
          </p:cNvPr>
          <p:cNvSpPr txBox="1"/>
          <p:nvPr/>
        </p:nvSpPr>
        <p:spPr>
          <a:xfrm>
            <a:off x="25544" y="6025302"/>
            <a:ext cx="4586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 panose="020B0703020202090204" pitchFamily="34" charset="0"/>
              </a:rPr>
              <a:t>chopstick[0]…chopstick[5] are </a:t>
            </a:r>
            <a:br>
              <a:rPr lang="en-US" sz="2000" dirty="0">
                <a:latin typeface="Trebuchet MS" panose="020B0703020202090204" pitchFamily="34" charset="0"/>
              </a:rPr>
            </a:br>
            <a:r>
              <a:rPr lang="en-US" sz="2000" dirty="0">
                <a:latin typeface="Trebuchet MS" panose="020B0703020202090204" pitchFamily="34" charset="0"/>
              </a:rPr>
              <a:t>shared semaphores, all initialized to </a:t>
            </a:r>
            <a:r>
              <a:rPr lang="en-US" sz="2000" b="1" dirty="0">
                <a:latin typeface="Trebuchet MS" panose="020B070302020209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98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Code that reaches a deadlock</a:t>
            </a:r>
            <a:endParaRPr lang="en-US" sz="3200" dirty="0">
              <a:ea typeface="+mj-ea"/>
            </a:endParaRPr>
          </a:p>
        </p:txBody>
      </p:sp>
      <p:sp>
        <p:nvSpPr>
          <p:cNvPr id="12291" name="Oval 1030"/>
          <p:cNvSpPr>
            <a:spLocks noChangeArrowheads="1"/>
          </p:cNvSpPr>
          <p:nvPr/>
        </p:nvSpPr>
        <p:spPr bwMode="auto">
          <a:xfrm>
            <a:off x="4142156" y="1784672"/>
            <a:ext cx="4013200" cy="4013200"/>
          </a:xfrm>
          <a:prstGeom prst="ellipse">
            <a:avLst/>
          </a:prstGeom>
          <a:solidFill>
            <a:srgbClr val="FFF6E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3" name="Oval 1028"/>
          <p:cNvSpPr>
            <a:spLocks noChangeArrowheads="1"/>
          </p:cNvSpPr>
          <p:nvPr/>
        </p:nvSpPr>
        <p:spPr bwMode="auto">
          <a:xfrm>
            <a:off x="5843956" y="49723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4" name="Oval 1029"/>
          <p:cNvSpPr>
            <a:spLocks noChangeArrowheads="1"/>
          </p:cNvSpPr>
          <p:nvPr/>
        </p:nvSpPr>
        <p:spPr bwMode="auto">
          <a:xfrm>
            <a:off x="5843956" y="19370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5" name="Oval 1031"/>
          <p:cNvSpPr>
            <a:spLocks noChangeArrowheads="1"/>
          </p:cNvSpPr>
          <p:nvPr/>
        </p:nvSpPr>
        <p:spPr bwMode="auto">
          <a:xfrm>
            <a:off x="7101256" y="43500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6" name="Oval 1032"/>
          <p:cNvSpPr>
            <a:spLocks noChangeArrowheads="1"/>
          </p:cNvSpPr>
          <p:nvPr/>
        </p:nvSpPr>
        <p:spPr bwMode="auto">
          <a:xfrm>
            <a:off x="7152056" y="28006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7" name="Oval 1033"/>
          <p:cNvSpPr>
            <a:spLocks noChangeArrowheads="1"/>
          </p:cNvSpPr>
          <p:nvPr/>
        </p:nvSpPr>
        <p:spPr bwMode="auto">
          <a:xfrm>
            <a:off x="4573956" y="27498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8" name="Oval 1034"/>
          <p:cNvSpPr>
            <a:spLocks noChangeArrowheads="1"/>
          </p:cNvSpPr>
          <p:nvPr/>
        </p:nvSpPr>
        <p:spPr bwMode="auto">
          <a:xfrm>
            <a:off x="4612056" y="42611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9" name="Line 1035"/>
          <p:cNvSpPr>
            <a:spLocks noChangeShapeType="1"/>
          </p:cNvSpPr>
          <p:nvPr/>
        </p:nvSpPr>
        <p:spPr bwMode="auto">
          <a:xfrm>
            <a:off x="5310556" y="2305372"/>
            <a:ext cx="304800" cy="4953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036"/>
          <p:cNvSpPr>
            <a:spLocks noChangeShapeType="1"/>
          </p:cNvSpPr>
          <p:nvPr/>
        </p:nvSpPr>
        <p:spPr bwMode="auto">
          <a:xfrm>
            <a:off x="6669456" y="4718372"/>
            <a:ext cx="304800" cy="4826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037"/>
          <p:cNvSpPr>
            <a:spLocks noChangeShapeType="1"/>
          </p:cNvSpPr>
          <p:nvPr/>
        </p:nvSpPr>
        <p:spPr bwMode="auto">
          <a:xfrm>
            <a:off x="7266356" y="3829372"/>
            <a:ext cx="482600" cy="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038"/>
          <p:cNvSpPr>
            <a:spLocks noChangeShapeType="1"/>
          </p:cNvSpPr>
          <p:nvPr/>
        </p:nvSpPr>
        <p:spPr bwMode="auto">
          <a:xfrm flipH="1">
            <a:off x="6732956" y="2381572"/>
            <a:ext cx="254000" cy="4318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039"/>
          <p:cNvSpPr>
            <a:spLocks noChangeShapeType="1"/>
          </p:cNvSpPr>
          <p:nvPr/>
        </p:nvSpPr>
        <p:spPr bwMode="auto">
          <a:xfrm>
            <a:off x="4510456" y="3803972"/>
            <a:ext cx="482600" cy="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040"/>
          <p:cNvSpPr>
            <a:spLocks noChangeShapeType="1"/>
          </p:cNvSpPr>
          <p:nvPr/>
        </p:nvSpPr>
        <p:spPr bwMode="auto">
          <a:xfrm flipH="1">
            <a:off x="5335956" y="4794572"/>
            <a:ext cx="266700" cy="4318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AutoShape 1042"/>
          <p:cNvSpPr>
            <a:spLocks noChangeArrowheads="1"/>
          </p:cNvSpPr>
          <p:nvPr/>
        </p:nvSpPr>
        <p:spPr bwMode="auto">
          <a:xfrm>
            <a:off x="7909294" y="50104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06" name="Line 1043"/>
          <p:cNvSpPr>
            <a:spLocks noChangeShapeType="1"/>
          </p:cNvSpPr>
          <p:nvPr/>
        </p:nvSpPr>
        <p:spPr bwMode="auto">
          <a:xfrm flipH="1" flipV="1">
            <a:off x="7825156" y="3956372"/>
            <a:ext cx="304800" cy="939800"/>
          </a:xfrm>
          <a:prstGeom prst="line">
            <a:avLst/>
          </a:prstGeom>
          <a:noFill/>
          <a:ln w="28575">
            <a:solidFill>
              <a:srgbClr val="CC3300"/>
            </a:solidFill>
            <a:prstDash val="lg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AutoShape 1046"/>
          <p:cNvSpPr>
            <a:spLocks noChangeArrowheads="1"/>
          </p:cNvSpPr>
          <p:nvPr/>
        </p:nvSpPr>
        <p:spPr bwMode="auto">
          <a:xfrm>
            <a:off x="8074394" y="24577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10" name="Line 1047"/>
          <p:cNvSpPr>
            <a:spLocks noChangeShapeType="1"/>
          </p:cNvSpPr>
          <p:nvPr/>
        </p:nvSpPr>
        <p:spPr bwMode="auto">
          <a:xfrm flipH="1" flipV="1">
            <a:off x="7164756" y="2381572"/>
            <a:ext cx="838200" cy="215900"/>
          </a:xfrm>
          <a:prstGeom prst="line">
            <a:avLst/>
          </a:prstGeom>
          <a:noFill/>
          <a:ln w="28575">
            <a:solidFill>
              <a:srgbClr val="CC3300"/>
            </a:solidFill>
            <a:prstDash val="lg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AutoShape 1050"/>
          <p:cNvSpPr>
            <a:spLocks noChangeArrowheads="1"/>
          </p:cNvSpPr>
          <p:nvPr/>
        </p:nvSpPr>
        <p:spPr bwMode="auto">
          <a:xfrm>
            <a:off x="5877294" y="13274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12" name="Line 1051"/>
          <p:cNvSpPr>
            <a:spLocks noChangeShapeType="1"/>
          </p:cNvSpPr>
          <p:nvPr/>
        </p:nvSpPr>
        <p:spPr bwMode="auto">
          <a:xfrm flipH="1">
            <a:off x="5374056" y="1632272"/>
            <a:ext cx="469900" cy="571500"/>
          </a:xfrm>
          <a:prstGeom prst="line">
            <a:avLst/>
          </a:prstGeom>
          <a:noFill/>
          <a:ln w="28575">
            <a:solidFill>
              <a:srgbClr val="CC3300"/>
            </a:solidFill>
            <a:prstDash val="lg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AutoShape 1052"/>
          <p:cNvSpPr>
            <a:spLocks noChangeArrowheads="1"/>
          </p:cNvSpPr>
          <p:nvPr/>
        </p:nvSpPr>
        <p:spPr bwMode="auto">
          <a:xfrm>
            <a:off x="3857994" y="23180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14" name="Line 1053"/>
          <p:cNvSpPr>
            <a:spLocks noChangeShapeType="1"/>
          </p:cNvSpPr>
          <p:nvPr/>
        </p:nvSpPr>
        <p:spPr bwMode="auto">
          <a:xfrm>
            <a:off x="4121519" y="2838772"/>
            <a:ext cx="406400" cy="850900"/>
          </a:xfrm>
          <a:prstGeom prst="line">
            <a:avLst/>
          </a:prstGeom>
          <a:noFill/>
          <a:ln w="28575">
            <a:solidFill>
              <a:srgbClr val="CC3300"/>
            </a:solidFill>
            <a:prstDash val="lg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AutoShape 1054"/>
          <p:cNvSpPr>
            <a:spLocks noChangeArrowheads="1"/>
          </p:cNvSpPr>
          <p:nvPr/>
        </p:nvSpPr>
        <p:spPr bwMode="auto">
          <a:xfrm>
            <a:off x="3857994" y="47818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16" name="Line 1055"/>
          <p:cNvSpPr>
            <a:spLocks noChangeShapeType="1"/>
          </p:cNvSpPr>
          <p:nvPr/>
        </p:nvSpPr>
        <p:spPr bwMode="auto">
          <a:xfrm>
            <a:off x="4332656" y="5099372"/>
            <a:ext cx="838200" cy="88900"/>
          </a:xfrm>
          <a:prstGeom prst="line">
            <a:avLst/>
          </a:prstGeom>
          <a:noFill/>
          <a:ln w="28575">
            <a:solidFill>
              <a:srgbClr val="CC3300"/>
            </a:solidFill>
            <a:prstDash val="lg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AutoShape 1056"/>
          <p:cNvSpPr>
            <a:spLocks noChangeArrowheads="1"/>
          </p:cNvSpPr>
          <p:nvPr/>
        </p:nvSpPr>
        <p:spPr bwMode="auto">
          <a:xfrm>
            <a:off x="5953494" y="59629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18" name="Line 1057"/>
          <p:cNvSpPr>
            <a:spLocks noChangeShapeType="1"/>
          </p:cNvSpPr>
          <p:nvPr/>
        </p:nvSpPr>
        <p:spPr bwMode="auto">
          <a:xfrm flipV="1">
            <a:off x="6402756" y="5315272"/>
            <a:ext cx="482600" cy="685800"/>
          </a:xfrm>
          <a:prstGeom prst="line">
            <a:avLst/>
          </a:prstGeom>
          <a:noFill/>
          <a:ln w="28575">
            <a:solidFill>
              <a:srgbClr val="CC3300"/>
            </a:solidFill>
            <a:prstDash val="lg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5" name="Text Box 1064"/>
          <p:cNvSpPr txBox="1">
            <a:spLocks noChangeArrowheads="1"/>
          </p:cNvSpPr>
          <p:nvPr/>
        </p:nvSpPr>
        <p:spPr bwMode="auto">
          <a:xfrm>
            <a:off x="6555156" y="1276672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P0</a:t>
            </a:r>
          </a:p>
        </p:txBody>
      </p:sp>
      <p:sp>
        <p:nvSpPr>
          <p:cNvPr id="12326" name="Text Box 1065"/>
          <p:cNvSpPr txBox="1">
            <a:spLocks noChangeArrowheads="1"/>
          </p:cNvSpPr>
          <p:nvPr/>
        </p:nvSpPr>
        <p:spPr bwMode="auto">
          <a:xfrm>
            <a:off x="8676056" y="2381572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P1</a:t>
            </a:r>
          </a:p>
        </p:txBody>
      </p:sp>
      <p:sp>
        <p:nvSpPr>
          <p:cNvPr id="12327" name="Text Box 1066"/>
          <p:cNvSpPr txBox="1">
            <a:spLocks noChangeArrowheads="1"/>
          </p:cNvSpPr>
          <p:nvPr/>
        </p:nvSpPr>
        <p:spPr bwMode="auto">
          <a:xfrm>
            <a:off x="8485556" y="5137472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P2</a:t>
            </a:r>
          </a:p>
        </p:txBody>
      </p:sp>
      <p:sp>
        <p:nvSpPr>
          <p:cNvPr id="12329" name="Text Box 1068"/>
          <p:cNvSpPr txBox="1">
            <a:spLocks noChangeArrowheads="1"/>
          </p:cNvSpPr>
          <p:nvPr/>
        </p:nvSpPr>
        <p:spPr bwMode="auto">
          <a:xfrm>
            <a:off x="3303956" y="5086672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P4</a:t>
            </a:r>
          </a:p>
        </p:txBody>
      </p:sp>
      <p:sp>
        <p:nvSpPr>
          <p:cNvPr id="12330" name="Text Box 1069"/>
          <p:cNvSpPr txBox="1">
            <a:spLocks noChangeArrowheads="1"/>
          </p:cNvSpPr>
          <p:nvPr/>
        </p:nvSpPr>
        <p:spPr bwMode="auto">
          <a:xfrm>
            <a:off x="3363048" y="1821066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P5</a:t>
            </a:r>
          </a:p>
        </p:txBody>
      </p:sp>
      <p:sp>
        <p:nvSpPr>
          <p:cNvPr id="12331" name="Line 1070"/>
          <p:cNvSpPr>
            <a:spLocks noChangeShapeType="1"/>
          </p:cNvSpPr>
          <p:nvPr/>
        </p:nvSpPr>
        <p:spPr bwMode="auto">
          <a:xfrm>
            <a:off x="6542456" y="1848172"/>
            <a:ext cx="342900" cy="3683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2" name="Line 1071"/>
          <p:cNvSpPr>
            <a:spLocks noChangeShapeType="1"/>
          </p:cNvSpPr>
          <p:nvPr/>
        </p:nvSpPr>
        <p:spPr bwMode="auto">
          <a:xfrm flipH="1">
            <a:off x="7888656" y="3092772"/>
            <a:ext cx="355600" cy="584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3" name="Line 1072"/>
          <p:cNvSpPr>
            <a:spLocks noChangeShapeType="1"/>
          </p:cNvSpPr>
          <p:nvPr/>
        </p:nvSpPr>
        <p:spPr bwMode="auto">
          <a:xfrm flipH="1" flipV="1">
            <a:off x="7190156" y="5340672"/>
            <a:ext cx="584200" cy="1651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4" name="Line 1073"/>
          <p:cNvSpPr>
            <a:spLocks noChangeShapeType="1"/>
          </p:cNvSpPr>
          <p:nvPr/>
        </p:nvSpPr>
        <p:spPr bwMode="auto">
          <a:xfrm flipH="1" flipV="1">
            <a:off x="5424856" y="5442272"/>
            <a:ext cx="406400" cy="6096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5" name="Line 1074"/>
          <p:cNvSpPr>
            <a:spLocks noChangeShapeType="1"/>
          </p:cNvSpPr>
          <p:nvPr/>
        </p:nvSpPr>
        <p:spPr bwMode="auto">
          <a:xfrm flipV="1">
            <a:off x="4104056" y="3943672"/>
            <a:ext cx="393700" cy="7493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6" name="Line 1075"/>
          <p:cNvSpPr>
            <a:spLocks noChangeShapeType="1"/>
          </p:cNvSpPr>
          <p:nvPr/>
        </p:nvSpPr>
        <p:spPr bwMode="auto">
          <a:xfrm flipV="1">
            <a:off x="4421556" y="2292672"/>
            <a:ext cx="723900" cy="1016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8" name="Line 1078"/>
          <p:cNvSpPr>
            <a:spLocks noChangeShapeType="1"/>
          </p:cNvSpPr>
          <p:nvPr/>
        </p:nvSpPr>
        <p:spPr bwMode="auto">
          <a:xfrm>
            <a:off x="214312" y="6131358"/>
            <a:ext cx="4445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96634" y="1492264"/>
            <a:ext cx="3285559" cy="2690875"/>
            <a:chOff x="5705639" y="2299368"/>
            <a:chExt cx="4347413" cy="3636211"/>
          </a:xfrm>
        </p:grpSpPr>
        <p:sp>
          <p:nvSpPr>
            <p:cNvPr id="53" name="Rectangle 52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sz="1600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Eat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Think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chopstick[(i+1)mode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chopstick[(i+1)mode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chopstick[(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  <p:sp>
        <p:nvSpPr>
          <p:cNvPr id="60" name="Text Box 1066"/>
          <p:cNvSpPr txBox="1">
            <a:spLocks noChangeArrowheads="1"/>
          </p:cNvSpPr>
          <p:nvPr/>
        </p:nvSpPr>
        <p:spPr bwMode="auto">
          <a:xfrm>
            <a:off x="6304933" y="6173439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P3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0" y="1283368"/>
            <a:ext cx="9144000" cy="5574632"/>
            <a:chOff x="0" y="1283368"/>
            <a:chExt cx="9144000" cy="5574632"/>
          </a:xfrm>
        </p:grpSpPr>
        <p:sp>
          <p:nvSpPr>
            <p:cNvPr id="62" name="Rectangle 61"/>
            <p:cNvSpPr/>
            <p:nvPr/>
          </p:nvSpPr>
          <p:spPr>
            <a:xfrm>
              <a:off x="0" y="1283368"/>
              <a:ext cx="9144000" cy="5574632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  <p:sp>
          <p:nvSpPr>
            <p:cNvPr id="63" name="AutoShape 4"/>
            <p:cNvSpPr>
              <a:spLocks noChangeArrowheads="1"/>
            </p:cNvSpPr>
            <p:nvPr/>
          </p:nvSpPr>
          <p:spPr bwMode="auto">
            <a:xfrm>
              <a:off x="2822080" y="3607477"/>
              <a:ext cx="3701710" cy="1392311"/>
            </a:xfrm>
            <a:prstGeom prst="roundRect">
              <a:avLst>
                <a:gd name="adj" fmla="val 16667"/>
              </a:avLst>
            </a:prstGeom>
            <a:noFill/>
            <a:ln w="15240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4400" b="1" dirty="0">
                  <a:solidFill>
                    <a:srgbClr val="990033"/>
                  </a:solidFill>
                </a:rPr>
                <a:t>Deadlock!</a:t>
              </a:r>
            </a:p>
          </p:txBody>
        </p:sp>
      </p:grpSp>
      <p:sp>
        <p:nvSpPr>
          <p:cNvPr id="12319" name="Text Box 1058"/>
          <p:cNvSpPr txBox="1">
            <a:spLocks noChangeArrowheads="1"/>
          </p:cNvSpPr>
          <p:nvPr/>
        </p:nvSpPr>
        <p:spPr bwMode="auto">
          <a:xfrm>
            <a:off x="5310557" y="2737172"/>
            <a:ext cx="7687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c[0]</a:t>
            </a:r>
          </a:p>
        </p:txBody>
      </p:sp>
      <p:sp>
        <p:nvSpPr>
          <p:cNvPr id="12321" name="Text Box 1060"/>
          <p:cNvSpPr txBox="1">
            <a:spLocks noChangeArrowheads="1"/>
          </p:cNvSpPr>
          <p:nvPr/>
        </p:nvSpPr>
        <p:spPr bwMode="auto">
          <a:xfrm>
            <a:off x="6605956" y="3638872"/>
            <a:ext cx="723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c[2]</a:t>
            </a:r>
          </a:p>
        </p:txBody>
      </p:sp>
      <p:sp>
        <p:nvSpPr>
          <p:cNvPr id="12322" name="Text Box 1061"/>
          <p:cNvSpPr txBox="1">
            <a:spLocks noChangeArrowheads="1"/>
          </p:cNvSpPr>
          <p:nvPr/>
        </p:nvSpPr>
        <p:spPr bwMode="auto">
          <a:xfrm>
            <a:off x="6364656" y="4362772"/>
            <a:ext cx="6750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c[3]</a:t>
            </a:r>
          </a:p>
        </p:txBody>
      </p:sp>
      <p:sp>
        <p:nvSpPr>
          <p:cNvPr id="12323" name="Text Box 1062"/>
          <p:cNvSpPr txBox="1">
            <a:spLocks noChangeArrowheads="1"/>
          </p:cNvSpPr>
          <p:nvPr/>
        </p:nvSpPr>
        <p:spPr bwMode="auto">
          <a:xfrm>
            <a:off x="5513755" y="4350072"/>
            <a:ext cx="719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c[4]</a:t>
            </a:r>
          </a:p>
        </p:txBody>
      </p:sp>
      <p:sp>
        <p:nvSpPr>
          <p:cNvPr id="12320" name="Text Box 1059"/>
          <p:cNvSpPr txBox="1">
            <a:spLocks noChangeArrowheads="1"/>
          </p:cNvSpPr>
          <p:nvPr/>
        </p:nvSpPr>
        <p:spPr bwMode="auto">
          <a:xfrm>
            <a:off x="6364655" y="2813372"/>
            <a:ext cx="6750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c[1]</a:t>
            </a:r>
          </a:p>
        </p:txBody>
      </p:sp>
      <p:sp>
        <p:nvSpPr>
          <p:cNvPr id="12324" name="Text Box 1063"/>
          <p:cNvSpPr txBox="1">
            <a:spLocks noChangeArrowheads="1"/>
          </p:cNvSpPr>
          <p:nvPr/>
        </p:nvSpPr>
        <p:spPr bwMode="auto">
          <a:xfrm>
            <a:off x="4987435" y="3599652"/>
            <a:ext cx="841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c[5]</a:t>
            </a:r>
          </a:p>
        </p:txBody>
      </p:sp>
      <p:sp>
        <p:nvSpPr>
          <p:cNvPr id="12307" name="Text Box 1044"/>
          <p:cNvSpPr txBox="1">
            <a:spLocks noChangeArrowheads="1"/>
          </p:cNvSpPr>
          <p:nvPr/>
        </p:nvSpPr>
        <p:spPr bwMode="auto">
          <a:xfrm>
            <a:off x="0" y="6231371"/>
            <a:ext cx="51122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000" dirty="0">
                <a:solidFill>
                  <a:srgbClr val="CC3300"/>
                </a:solidFill>
                <a:latin typeface="Trebuchet MS" panose="020B0703020202090204" pitchFamily="34" charset="0"/>
              </a:rPr>
              <a:t>(          means </a:t>
            </a:r>
            <a:r>
              <a:rPr lang="ja-JP" altLang="en-US" sz="2000" dirty="0">
                <a:solidFill>
                  <a:srgbClr val="CC3300"/>
                </a:solidFill>
                <a:latin typeface="Trebuchet MS" panose="020B0703020202090204" pitchFamily="34" charset="0"/>
              </a:rPr>
              <a:t>“</a:t>
            </a:r>
            <a:r>
              <a:rPr lang="en-US" sz="2000" dirty="0">
                <a:solidFill>
                  <a:srgbClr val="CC3300"/>
                </a:solidFill>
                <a:latin typeface="Trebuchet MS" panose="020B0703020202090204" pitchFamily="34" charset="0"/>
              </a:rPr>
              <a:t>waiting for this chopstick</a:t>
            </a:r>
            <a:r>
              <a:rPr lang="ja-JP" altLang="en-US" sz="2000">
                <a:solidFill>
                  <a:srgbClr val="CC3300"/>
                </a:solidFill>
                <a:latin typeface="Trebuchet MS" panose="020B0703020202090204" pitchFamily="34" charset="0"/>
              </a:rPr>
              <a:t>”</a:t>
            </a:r>
            <a:r>
              <a:rPr lang="en-US" sz="2000" dirty="0">
                <a:solidFill>
                  <a:srgbClr val="CC3300"/>
                </a:solidFill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12337" name="Rectangle 1076"/>
          <p:cNvSpPr>
            <a:spLocks noChangeArrowheads="1"/>
          </p:cNvSpPr>
          <p:nvPr/>
        </p:nvSpPr>
        <p:spPr bwMode="auto">
          <a:xfrm>
            <a:off x="0" y="5901171"/>
            <a:ext cx="45608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Trebuchet MS" panose="020B0703020202090204" pitchFamily="34" charset="0"/>
              </a:rPr>
              <a:t>(          means </a:t>
            </a:r>
            <a:r>
              <a:rPr lang="ja-JP" altLang="en-US" sz="2000" dirty="0">
                <a:latin typeface="Trebuchet MS" panose="020B0703020202090204" pitchFamily="34" charset="0"/>
              </a:rPr>
              <a:t>“</a:t>
            </a:r>
            <a:r>
              <a:rPr lang="en-US" sz="2000" dirty="0">
                <a:latin typeface="Trebuchet MS" panose="020B0703020202090204" pitchFamily="34" charset="0"/>
              </a:rPr>
              <a:t>first chopstick taken</a:t>
            </a:r>
            <a:r>
              <a:rPr lang="ja-JP" altLang="en-US" sz="2000" dirty="0">
                <a:latin typeface="Trebuchet MS" panose="020B0703020202090204" pitchFamily="34" charset="0"/>
              </a:rPr>
              <a:t>”</a:t>
            </a:r>
            <a:r>
              <a:rPr lang="en-US" sz="2000" dirty="0"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12308" name="Line 1045"/>
          <p:cNvSpPr>
            <a:spLocks noChangeShapeType="1"/>
          </p:cNvSpPr>
          <p:nvPr/>
        </p:nvSpPr>
        <p:spPr bwMode="auto">
          <a:xfrm>
            <a:off x="214312" y="6492632"/>
            <a:ext cx="444500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508331-1416-2B40-A706-132369866395}"/>
              </a:ext>
            </a:extLst>
          </p:cNvPr>
          <p:cNvSpPr txBox="1"/>
          <p:nvPr/>
        </p:nvSpPr>
        <p:spPr>
          <a:xfrm>
            <a:off x="600362" y="4185427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 panose="020B0703020202090204" pitchFamily="34" charset="0"/>
              </a:rPr>
              <a:t>Code for philosopher </a:t>
            </a:r>
            <a:r>
              <a:rPr lang="en-US" sz="1600" dirty="0" err="1">
                <a:latin typeface="Trebuchet MS" panose="020B0703020202090204" pitchFamily="34" charset="0"/>
              </a:rPr>
              <a:t>i</a:t>
            </a:r>
            <a:endParaRPr lang="en-US" sz="16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ea typeface="+mj-ea"/>
              </a:rPr>
              <a:t>One More Setting</a:t>
            </a:r>
          </a:p>
        </p:txBody>
      </p:sp>
      <p:sp>
        <p:nvSpPr>
          <p:cNvPr id="12291" name="Oval 1030"/>
          <p:cNvSpPr>
            <a:spLocks noChangeArrowheads="1"/>
          </p:cNvSpPr>
          <p:nvPr/>
        </p:nvSpPr>
        <p:spPr bwMode="auto">
          <a:xfrm>
            <a:off x="4142156" y="1784672"/>
            <a:ext cx="4013200" cy="4013200"/>
          </a:xfrm>
          <a:prstGeom prst="ellipse">
            <a:avLst/>
          </a:prstGeom>
          <a:solidFill>
            <a:srgbClr val="FFF6E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3" name="Oval 1028"/>
          <p:cNvSpPr>
            <a:spLocks noChangeArrowheads="1"/>
          </p:cNvSpPr>
          <p:nvPr/>
        </p:nvSpPr>
        <p:spPr bwMode="auto">
          <a:xfrm>
            <a:off x="5843956" y="49723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4" name="Oval 1029"/>
          <p:cNvSpPr>
            <a:spLocks noChangeArrowheads="1"/>
          </p:cNvSpPr>
          <p:nvPr/>
        </p:nvSpPr>
        <p:spPr bwMode="auto">
          <a:xfrm>
            <a:off x="5843956" y="19370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5" name="Oval 1031"/>
          <p:cNvSpPr>
            <a:spLocks noChangeArrowheads="1"/>
          </p:cNvSpPr>
          <p:nvPr/>
        </p:nvSpPr>
        <p:spPr bwMode="auto">
          <a:xfrm>
            <a:off x="7101256" y="43500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6" name="Oval 1032"/>
          <p:cNvSpPr>
            <a:spLocks noChangeArrowheads="1"/>
          </p:cNvSpPr>
          <p:nvPr/>
        </p:nvSpPr>
        <p:spPr bwMode="auto">
          <a:xfrm>
            <a:off x="7152056" y="28006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7" name="Oval 1033"/>
          <p:cNvSpPr>
            <a:spLocks noChangeArrowheads="1"/>
          </p:cNvSpPr>
          <p:nvPr/>
        </p:nvSpPr>
        <p:spPr bwMode="auto">
          <a:xfrm>
            <a:off x="4573956" y="27498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8" name="Oval 1034"/>
          <p:cNvSpPr>
            <a:spLocks noChangeArrowheads="1"/>
          </p:cNvSpPr>
          <p:nvPr/>
        </p:nvSpPr>
        <p:spPr bwMode="auto">
          <a:xfrm>
            <a:off x="4612056" y="4261172"/>
            <a:ext cx="558800" cy="558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299" name="Line 1035"/>
          <p:cNvSpPr>
            <a:spLocks noChangeShapeType="1"/>
          </p:cNvSpPr>
          <p:nvPr/>
        </p:nvSpPr>
        <p:spPr bwMode="auto">
          <a:xfrm>
            <a:off x="5310556" y="2305372"/>
            <a:ext cx="304800" cy="4953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036"/>
          <p:cNvSpPr>
            <a:spLocks noChangeShapeType="1"/>
          </p:cNvSpPr>
          <p:nvPr/>
        </p:nvSpPr>
        <p:spPr bwMode="auto">
          <a:xfrm>
            <a:off x="6669456" y="4718372"/>
            <a:ext cx="304800" cy="4826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037"/>
          <p:cNvSpPr>
            <a:spLocks noChangeShapeType="1"/>
          </p:cNvSpPr>
          <p:nvPr/>
        </p:nvSpPr>
        <p:spPr bwMode="auto">
          <a:xfrm>
            <a:off x="7266356" y="3829372"/>
            <a:ext cx="482600" cy="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038"/>
          <p:cNvSpPr>
            <a:spLocks noChangeShapeType="1"/>
          </p:cNvSpPr>
          <p:nvPr/>
        </p:nvSpPr>
        <p:spPr bwMode="auto">
          <a:xfrm flipH="1">
            <a:off x="6732956" y="2381572"/>
            <a:ext cx="254000" cy="4318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039"/>
          <p:cNvSpPr>
            <a:spLocks noChangeShapeType="1"/>
          </p:cNvSpPr>
          <p:nvPr/>
        </p:nvSpPr>
        <p:spPr bwMode="auto">
          <a:xfrm>
            <a:off x="4510456" y="3803972"/>
            <a:ext cx="482600" cy="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040"/>
          <p:cNvSpPr>
            <a:spLocks noChangeShapeType="1"/>
          </p:cNvSpPr>
          <p:nvPr/>
        </p:nvSpPr>
        <p:spPr bwMode="auto">
          <a:xfrm flipH="1">
            <a:off x="5335956" y="4794572"/>
            <a:ext cx="266700" cy="431800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AutoShape 1042"/>
          <p:cNvSpPr>
            <a:spLocks noChangeArrowheads="1"/>
          </p:cNvSpPr>
          <p:nvPr/>
        </p:nvSpPr>
        <p:spPr bwMode="auto">
          <a:xfrm>
            <a:off x="7909294" y="50104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09" name="AutoShape 1046"/>
          <p:cNvSpPr>
            <a:spLocks noChangeArrowheads="1"/>
          </p:cNvSpPr>
          <p:nvPr/>
        </p:nvSpPr>
        <p:spPr bwMode="auto">
          <a:xfrm>
            <a:off x="8074394" y="24577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11" name="AutoShape 1050"/>
          <p:cNvSpPr>
            <a:spLocks noChangeArrowheads="1"/>
          </p:cNvSpPr>
          <p:nvPr/>
        </p:nvSpPr>
        <p:spPr bwMode="auto">
          <a:xfrm>
            <a:off x="5877294" y="13274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13" name="AutoShape 1052"/>
          <p:cNvSpPr>
            <a:spLocks noChangeArrowheads="1"/>
          </p:cNvSpPr>
          <p:nvPr/>
        </p:nvSpPr>
        <p:spPr bwMode="auto">
          <a:xfrm>
            <a:off x="3857994" y="23180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315" name="AutoShape 1054"/>
          <p:cNvSpPr>
            <a:spLocks noChangeArrowheads="1"/>
          </p:cNvSpPr>
          <p:nvPr/>
        </p:nvSpPr>
        <p:spPr bwMode="auto">
          <a:xfrm>
            <a:off x="3857994" y="47818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17" name="AutoShape 1056"/>
          <p:cNvSpPr>
            <a:spLocks noChangeArrowheads="1"/>
          </p:cNvSpPr>
          <p:nvPr/>
        </p:nvSpPr>
        <p:spPr bwMode="auto">
          <a:xfrm>
            <a:off x="5953494" y="5962972"/>
            <a:ext cx="415925" cy="431800"/>
          </a:xfrm>
          <a:prstGeom prst="smileyFace">
            <a:avLst>
              <a:gd name="adj" fmla="val -4653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325" name="Text Box 1064"/>
          <p:cNvSpPr txBox="1">
            <a:spLocks noChangeArrowheads="1"/>
          </p:cNvSpPr>
          <p:nvPr/>
        </p:nvSpPr>
        <p:spPr bwMode="auto">
          <a:xfrm>
            <a:off x="6555156" y="1276672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P0</a:t>
            </a:r>
          </a:p>
        </p:txBody>
      </p:sp>
      <p:sp>
        <p:nvSpPr>
          <p:cNvPr id="12326" name="Text Box 1065"/>
          <p:cNvSpPr txBox="1">
            <a:spLocks noChangeArrowheads="1"/>
          </p:cNvSpPr>
          <p:nvPr/>
        </p:nvSpPr>
        <p:spPr bwMode="auto">
          <a:xfrm>
            <a:off x="8676056" y="2381572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P1</a:t>
            </a:r>
          </a:p>
        </p:txBody>
      </p:sp>
      <p:sp>
        <p:nvSpPr>
          <p:cNvPr id="12327" name="Text Box 1066"/>
          <p:cNvSpPr txBox="1">
            <a:spLocks noChangeArrowheads="1"/>
          </p:cNvSpPr>
          <p:nvPr/>
        </p:nvSpPr>
        <p:spPr bwMode="auto">
          <a:xfrm>
            <a:off x="8485556" y="5137472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P2</a:t>
            </a:r>
          </a:p>
        </p:txBody>
      </p:sp>
      <p:sp>
        <p:nvSpPr>
          <p:cNvPr id="12329" name="Text Box 1068"/>
          <p:cNvSpPr txBox="1">
            <a:spLocks noChangeArrowheads="1"/>
          </p:cNvSpPr>
          <p:nvPr/>
        </p:nvSpPr>
        <p:spPr bwMode="auto">
          <a:xfrm>
            <a:off x="3885997" y="5245430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P4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96634" y="1267357"/>
            <a:ext cx="3285559" cy="2690875"/>
            <a:chOff x="5705639" y="2299368"/>
            <a:chExt cx="4347413" cy="3636211"/>
          </a:xfrm>
        </p:grpSpPr>
        <p:sp>
          <p:nvSpPr>
            <p:cNvPr id="53" name="Rectangle 52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sz="1600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Eat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Think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chopstick[(i+1)mod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chopstick[(i+1)mod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  <p:sp>
        <p:nvSpPr>
          <p:cNvPr id="60" name="Text Box 1066"/>
          <p:cNvSpPr txBox="1">
            <a:spLocks noChangeArrowheads="1"/>
          </p:cNvSpPr>
          <p:nvPr/>
        </p:nvSpPr>
        <p:spPr bwMode="auto">
          <a:xfrm>
            <a:off x="6304933" y="6173439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P3</a:t>
            </a:r>
          </a:p>
        </p:txBody>
      </p:sp>
      <p:sp>
        <p:nvSpPr>
          <p:cNvPr id="64" name="Text Box 1068"/>
          <p:cNvSpPr txBox="1">
            <a:spLocks noChangeArrowheads="1"/>
          </p:cNvSpPr>
          <p:nvPr/>
        </p:nvSpPr>
        <p:spPr bwMode="auto">
          <a:xfrm>
            <a:off x="3601866" y="1799323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P5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03523" y="4167125"/>
            <a:ext cx="3285559" cy="2690875"/>
            <a:chOff x="5705639" y="2299368"/>
            <a:chExt cx="4347413" cy="3636211"/>
          </a:xfrm>
        </p:grpSpPr>
        <p:sp>
          <p:nvSpPr>
            <p:cNvPr id="38" name="Rectangle 37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sz="1600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Eat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Think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chopstick[5]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chopstick[0]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chopstick[0]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chopstick[5]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  <p:sp>
        <p:nvSpPr>
          <p:cNvPr id="45" name="Oval Callout 44"/>
          <p:cNvSpPr/>
          <p:nvPr/>
        </p:nvSpPr>
        <p:spPr>
          <a:xfrm>
            <a:off x="1707420" y="292439"/>
            <a:ext cx="3582738" cy="1558052"/>
          </a:xfrm>
          <a:prstGeom prst="wedgeEllipseCallout">
            <a:avLst>
              <a:gd name="adj1" fmla="val -68628"/>
              <a:gd name="adj2" fmla="val 55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Same code for philosophers 0,…,4</a:t>
            </a:r>
          </a:p>
          <a:p>
            <a:r>
              <a:rPr lang="en-US" sz="2400" dirty="0">
                <a:solidFill>
                  <a:schemeClr val="tx1"/>
                </a:solidFill>
              </a:rPr>
              <a:t>(left before right)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2336035" y="5559624"/>
            <a:ext cx="3582738" cy="1558052"/>
          </a:xfrm>
          <a:prstGeom prst="wedgeEllipseCallout">
            <a:avLst>
              <a:gd name="adj1" fmla="val -71213"/>
              <a:gd name="adj2" fmla="val -3358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Code for philosopher 5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(right before left)</a:t>
            </a:r>
          </a:p>
        </p:txBody>
      </p:sp>
    </p:spTree>
    <p:extLst>
      <p:ext uri="{BB962C8B-B14F-4D97-AF65-F5344CB8AC3E}">
        <p14:creationId xmlns:p14="http://schemas.microsoft.com/office/powerpoint/2010/main" val="41355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14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3422953" y="1309914"/>
            <a:ext cx="5239657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If a philosopher tries to take a chopstick, then eventually some philosopher will eat. </a:t>
            </a:r>
          </a:p>
          <a:p>
            <a:pPr marL="0" indent="0">
              <a:buNone/>
            </a:pPr>
            <a:r>
              <a:rPr lang="en-US" sz="2800" dirty="0"/>
              <a:t>Assume philosopher </a:t>
            </a:r>
            <a:r>
              <a:rPr lang="en-US" sz="2800" dirty="0" err="1"/>
              <a:t>i</a:t>
            </a:r>
            <a:r>
              <a:rPr lang="en-US" sz="2800" dirty="0"/>
              <a:t> tries to take a chopstick but no philosopher will be eating </a:t>
            </a:r>
            <a:r>
              <a:rPr lang="en-US" sz="2800" dirty="0">
                <a:sym typeface="Wingdings"/>
              </a:rPr>
              <a:t> </a:t>
            </a:r>
            <a:r>
              <a:rPr lang="en-US" sz="2800" dirty="0"/>
              <a:t>no philosopher was able to grab the second chopstick.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6634" y="1267357"/>
            <a:ext cx="3285559" cy="2690875"/>
            <a:chOff x="5705639" y="2299368"/>
            <a:chExt cx="4347413" cy="3636211"/>
          </a:xfrm>
        </p:grpSpPr>
        <p:sp>
          <p:nvSpPr>
            <p:cNvPr id="10" name="Rectangle 9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sz="1600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Eat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Think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chopstick[(i+1)mod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chopstick[(i+1)mod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3523" y="4167125"/>
            <a:ext cx="3285559" cy="2690875"/>
            <a:chOff x="5705639" y="2299368"/>
            <a:chExt cx="4347413" cy="3636211"/>
          </a:xfrm>
        </p:grpSpPr>
        <p:sp>
          <p:nvSpPr>
            <p:cNvPr id="18" name="Rectangle 17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sz="1600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Eat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Think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chopstick[5]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chopstick[0]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chopstick[0]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chopstick[5]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61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15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3422953" y="1309914"/>
            <a:ext cx="5239657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/>
              <a:t> is either 0,1,2, or 3</a:t>
            </a:r>
            <a:endParaRPr lang="en-US" sz="2800" dirty="0"/>
          </a:p>
          <a:p>
            <a:r>
              <a:rPr lang="en-US" sz="2400" dirty="0" err="1"/>
              <a:t>i</a:t>
            </a:r>
            <a:r>
              <a:rPr lang="en-US" sz="2400" dirty="0"/>
              <a:t> tries to takes the chopstick i+1, but does not succeed </a:t>
            </a:r>
            <a:r>
              <a:rPr lang="en-US" sz="2400" dirty="0">
                <a:sym typeface="Wingdings"/>
              </a:rPr>
              <a:t> philosopher i+1 took chopstick i+1(its second one)  Contradiction. </a:t>
            </a:r>
          </a:p>
          <a:p>
            <a:r>
              <a:rPr lang="en-US" sz="2400" dirty="0" err="1">
                <a:sym typeface="Wingdings"/>
              </a:rPr>
              <a:t>i</a:t>
            </a:r>
            <a:r>
              <a:rPr lang="en-US" sz="2400" dirty="0">
                <a:sym typeface="Wingdings"/>
              </a:rPr>
              <a:t> took chopstick i+1 and wait for chopstick </a:t>
            </a:r>
            <a:r>
              <a:rPr lang="en-US" sz="2400" dirty="0" err="1">
                <a:sym typeface="Wingdings"/>
              </a:rPr>
              <a:t>i</a:t>
            </a:r>
            <a:r>
              <a:rPr lang="en-US" sz="2400" dirty="0">
                <a:sym typeface="Wingdings"/>
              </a:rPr>
              <a:t>  philosopher i-1 took chopstick </a:t>
            </a:r>
            <a:r>
              <a:rPr lang="en-US" sz="2400" dirty="0" err="1">
                <a:sym typeface="Wingdings"/>
              </a:rPr>
              <a:t>i</a:t>
            </a:r>
            <a:r>
              <a:rPr lang="en-US" sz="2400" dirty="0">
                <a:sym typeface="Wingdings"/>
              </a:rPr>
              <a:t> and wait for i-1  </a:t>
            </a:r>
            <a:r>
              <a:rPr lang="mr-IN" sz="2400" dirty="0">
                <a:sym typeface="Wingdings"/>
              </a:rPr>
              <a:t>…</a:t>
            </a:r>
            <a:r>
              <a:rPr lang="en-US" sz="2400" dirty="0">
                <a:sym typeface="Wingdings"/>
              </a:rPr>
              <a:t>  philosopher 0 took 1 and wait for 0  philosopher 5 took 0  philosopher 5 will eat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6634" y="1267357"/>
            <a:ext cx="3285559" cy="2690875"/>
            <a:chOff x="5705639" y="2299368"/>
            <a:chExt cx="4347413" cy="3636211"/>
          </a:xfrm>
        </p:grpSpPr>
        <p:sp>
          <p:nvSpPr>
            <p:cNvPr id="10" name="Rectangle 9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sz="1600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Eat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Think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chopstick[(i+1)mod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chopstick[(i+1)mod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3523" y="4167125"/>
            <a:ext cx="3285559" cy="2690875"/>
            <a:chOff x="5705639" y="2299368"/>
            <a:chExt cx="4347413" cy="3636211"/>
          </a:xfrm>
        </p:grpSpPr>
        <p:sp>
          <p:nvSpPr>
            <p:cNvPr id="18" name="Rectangle 17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sz="1600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Eat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Think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chopstick[5]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chopstick[0]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chopstick[0]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chopstick[5]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252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16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3422953" y="1309914"/>
            <a:ext cx="5239657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/>
              <a:t> = 4</a:t>
            </a:r>
            <a:endParaRPr lang="en-US" sz="2800" dirty="0"/>
          </a:p>
          <a:p>
            <a:r>
              <a:rPr lang="en-US" sz="2400" dirty="0"/>
              <a:t>Philosopher 4 tries to takes the chopstick 5, but does not succeed </a:t>
            </a:r>
            <a:r>
              <a:rPr lang="en-US" sz="2400" dirty="0">
                <a:sym typeface="Wingdings"/>
              </a:rPr>
              <a:t> philosopher 5 took chopstick 5 and wait for 0  philosopher 0 took chopstick 0 (his second one). Contradiction. </a:t>
            </a:r>
          </a:p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sym typeface="Wingdings"/>
              </a:rPr>
              <a:t>i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 took chopstick i+1 and wait for chopstick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sym typeface="Wingdings"/>
              </a:rPr>
              <a:t>i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  philosopher i-1 took chopstick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sym typeface="Wingdings"/>
              </a:rPr>
              <a:t>i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 and wait for i-1  </a:t>
            </a:r>
            <a:r>
              <a:rPr lang="mr-IN" sz="2400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…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  philosopher 0 took 1 and wait for 0  philosopher 5 took 0  philosopher 5 will eat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6634" y="1267357"/>
            <a:ext cx="3285559" cy="2690875"/>
            <a:chOff x="5705639" y="2299368"/>
            <a:chExt cx="4347413" cy="3636211"/>
          </a:xfrm>
        </p:grpSpPr>
        <p:sp>
          <p:nvSpPr>
            <p:cNvPr id="10" name="Rectangle 9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sz="1600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Eat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Think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chopstick[(i+1)mod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chopstick[(i+1)mod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3523" y="4167125"/>
            <a:ext cx="3285559" cy="2690875"/>
            <a:chOff x="5705639" y="2299368"/>
            <a:chExt cx="4347413" cy="3636211"/>
          </a:xfrm>
        </p:grpSpPr>
        <p:sp>
          <p:nvSpPr>
            <p:cNvPr id="18" name="Rectangle 17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sz="1600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Eat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Think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chopstick[5]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chopstick[0]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chopstick[0]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chopstick[5]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70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17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3422953" y="1309914"/>
            <a:ext cx="5239657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/>
              <a:t> = 4</a:t>
            </a:r>
            <a:endParaRPr lang="en-US" sz="2800" dirty="0"/>
          </a:p>
          <a:p>
            <a:r>
              <a:rPr lang="en-US" sz="2400" dirty="0"/>
              <a:t>Philosopher 4 tries to takes the chopstick 5, but does not succeed </a:t>
            </a:r>
            <a:r>
              <a:rPr lang="en-US" sz="2400" dirty="0">
                <a:sym typeface="Wingdings"/>
              </a:rPr>
              <a:t> philosopher 5 took chopstick 5 and wait for 0  philosopher 0 took chopstick 0 (his second one). Contradiction. </a:t>
            </a:r>
          </a:p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sym typeface="Wingdings"/>
              </a:rPr>
              <a:t>i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 took chopstick i+1 and wait for chopstick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sym typeface="Wingdings"/>
              </a:rPr>
              <a:t>i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  philosopher i-1 took chopstick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sym typeface="Wingdings"/>
              </a:rPr>
              <a:t>i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 and wait for i-1  </a:t>
            </a:r>
            <a:r>
              <a:rPr lang="mr-IN" sz="2400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…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  philosopher 0 took 1 and wait for 0  philosopher 5 took 0  philosopher 5 will eat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6634" y="1267357"/>
            <a:ext cx="3285559" cy="2690875"/>
            <a:chOff x="5705639" y="2299368"/>
            <a:chExt cx="4347413" cy="3636211"/>
          </a:xfrm>
        </p:grpSpPr>
        <p:sp>
          <p:nvSpPr>
            <p:cNvPr id="10" name="Rectangle 9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sz="1600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Eat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Think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chopstick[(i+1)mod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chopstick[(i+1)mod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3523" y="4167125"/>
            <a:ext cx="3285559" cy="2690875"/>
            <a:chOff x="5705639" y="2299368"/>
            <a:chExt cx="4347413" cy="3636211"/>
          </a:xfrm>
        </p:grpSpPr>
        <p:sp>
          <p:nvSpPr>
            <p:cNvPr id="18" name="Rectangle 17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sz="1600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Eat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Think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chopstick[5]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chopstick[0]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chopstick[0]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chopstick[5]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58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18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3422953" y="1309914"/>
            <a:ext cx="5239657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/>
              <a:t> = 5</a:t>
            </a:r>
            <a:endParaRPr lang="en-US" sz="2800" dirty="0"/>
          </a:p>
          <a:p>
            <a:r>
              <a:rPr lang="en-US" sz="2400" dirty="0"/>
              <a:t>Philosopher 5 tries to takes the chopstick 0, but does not succeed </a:t>
            </a:r>
            <a:r>
              <a:rPr lang="en-US" sz="2400" dirty="0">
                <a:sym typeface="Wingdings"/>
              </a:rPr>
              <a:t> philosopher 0 took chopstick 0 (his second one). Contradiction. </a:t>
            </a:r>
          </a:p>
          <a:p>
            <a:r>
              <a:rPr lang="en-US" sz="2400" dirty="0"/>
              <a:t>Philosopher 5 tries to takes the chopstick 5, but does not succeed </a:t>
            </a:r>
            <a:r>
              <a:rPr lang="en-US" sz="2400" dirty="0">
                <a:sym typeface="Wingdings"/>
              </a:rPr>
              <a:t> philosopher 4 took chopstick 5 and wait for 4  </a:t>
            </a:r>
            <a:r>
              <a:rPr lang="mr-IN" sz="2400" dirty="0">
                <a:sym typeface="Wingdings"/>
              </a:rPr>
              <a:t>…</a:t>
            </a:r>
            <a:r>
              <a:rPr lang="en-US" sz="2400" dirty="0">
                <a:sym typeface="Wingdings"/>
              </a:rPr>
              <a:t>  philosopher 0 took chopstick 1 and waits for 0, but 0 cannot be taken as philosopher 5 still waits on chopstick 5  philosopher 0 will grab chopstick 0. Contradiction.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6634" y="1267357"/>
            <a:ext cx="3285559" cy="2690875"/>
            <a:chOff x="5705639" y="2299368"/>
            <a:chExt cx="4347413" cy="3636211"/>
          </a:xfrm>
        </p:grpSpPr>
        <p:sp>
          <p:nvSpPr>
            <p:cNvPr id="10" name="Rectangle 9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sz="1600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Eat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Think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chopstick[(i+1)mod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chopstick[(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chopstick[(i+1)mod 6]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3523" y="4167125"/>
            <a:ext cx="3285559" cy="2690875"/>
            <a:chOff x="5705639" y="2299368"/>
            <a:chExt cx="4347413" cy="3636211"/>
          </a:xfrm>
        </p:grpSpPr>
        <p:sp>
          <p:nvSpPr>
            <p:cNvPr id="18" name="Rectangle 17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sz="1600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Eat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Think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chopstick[5]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down(</a:t>
              </a:r>
              <a:r>
                <a:rPr lang="en-US" sz="1600" b="1" dirty="0">
                  <a:latin typeface="Tahoma" charset="0"/>
                </a:rPr>
                <a:t>chopstick[0]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chopstick[0]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up(</a:t>
              </a:r>
              <a:r>
                <a:rPr lang="en-US" sz="1600" b="1" dirty="0">
                  <a:latin typeface="Tahoma" charset="0"/>
                </a:rPr>
                <a:t>chopstick[5]</a:t>
              </a:r>
              <a:r>
                <a:rPr lang="en-US" sz="1600" dirty="0">
                  <a:latin typeface="Tahoma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42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(Necessary) Conditions for Deadlock (Coffman Conditions)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Mutual Exclusion </a:t>
            </a:r>
          </a:p>
          <a:p>
            <a:pPr marL="400050" lvl="1" indent="0">
              <a:buNone/>
            </a:pPr>
            <a:r>
              <a:rPr lang="en-US" sz="2400" dirty="0"/>
              <a:t>At least one resource must be held in a non-shareable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Hold and Wait </a:t>
            </a:r>
          </a:p>
          <a:p>
            <a:pPr marL="400050" lvl="1" indent="0">
              <a:buNone/>
            </a:pPr>
            <a:r>
              <a:rPr lang="en-US" sz="2400" dirty="0"/>
              <a:t>A thread is holding one resource and is requesting a resource that is held by another thread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Non-Preemptive Allocation </a:t>
            </a:r>
          </a:p>
          <a:p>
            <a:pPr marL="400050" lvl="1" indent="0">
              <a:buNone/>
            </a:pPr>
            <a:r>
              <a:rPr lang="en-US" sz="2400" dirty="0"/>
              <a:t>A resource can be released only voluntarily by the process holding it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Circular Wait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19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189545" y="5428045"/>
            <a:ext cx="6064858" cy="1299567"/>
            <a:chOff x="1647188" y="3990884"/>
            <a:chExt cx="6779182" cy="2220765"/>
          </a:xfrm>
        </p:grpSpPr>
        <p:sp>
          <p:nvSpPr>
            <p:cNvPr id="20" name="Rectangle 19"/>
            <p:cNvSpPr/>
            <p:nvPr/>
          </p:nvSpPr>
          <p:spPr>
            <a:xfrm>
              <a:off x="7513623" y="4074780"/>
              <a:ext cx="912747" cy="952545"/>
            </a:xfrm>
            <a:prstGeom prst="rect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21" name="AutoShape 1054"/>
            <p:cNvSpPr>
              <a:spLocks noChangeArrowheads="1"/>
            </p:cNvSpPr>
            <p:nvPr/>
          </p:nvSpPr>
          <p:spPr bwMode="auto">
            <a:xfrm>
              <a:off x="7786772" y="4318829"/>
              <a:ext cx="415925" cy="431800"/>
            </a:xfrm>
            <a:prstGeom prst="smileyFace">
              <a:avLst>
                <a:gd name="adj" fmla="val -4653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5767499" y="4114469"/>
              <a:ext cx="870811" cy="885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6211490" y="4290925"/>
              <a:ext cx="2825" cy="547022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" name="Straight Arrow Connector 23"/>
            <p:cNvCxnSpPr>
              <a:stCxn id="22" idx="6"/>
              <a:endCxn id="20" idx="1"/>
            </p:cNvCxnSpPr>
            <p:nvPr/>
          </p:nvCxnSpPr>
          <p:spPr>
            <a:xfrm flipV="1">
              <a:off x="6638310" y="4551053"/>
              <a:ext cx="875313" cy="6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7507284" y="5259104"/>
              <a:ext cx="912747" cy="952545"/>
            </a:xfrm>
            <a:prstGeom prst="rect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33" name="AutoShape 1054"/>
            <p:cNvSpPr>
              <a:spLocks noChangeArrowheads="1"/>
            </p:cNvSpPr>
            <p:nvPr/>
          </p:nvSpPr>
          <p:spPr bwMode="auto">
            <a:xfrm>
              <a:off x="7780433" y="5503153"/>
              <a:ext cx="415925" cy="431800"/>
            </a:xfrm>
            <a:prstGeom prst="smileyFace">
              <a:avLst>
                <a:gd name="adj" fmla="val -4653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5761160" y="5298793"/>
              <a:ext cx="870811" cy="885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 flipV="1">
              <a:off x="6205151" y="5475249"/>
              <a:ext cx="2825" cy="547022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9" name="Straight Arrow Connector 38"/>
            <p:cNvCxnSpPr>
              <a:stCxn id="26" idx="1"/>
              <a:endCxn id="34" idx="6"/>
            </p:cNvCxnSpPr>
            <p:nvPr/>
          </p:nvCxnSpPr>
          <p:spPr>
            <a:xfrm flipH="1">
              <a:off x="6631971" y="5735377"/>
              <a:ext cx="875313" cy="6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811493" y="3990884"/>
              <a:ext cx="1884807" cy="1104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holds</a:t>
              </a:r>
              <a:br>
                <a:rPr lang="en-US" dirty="0"/>
              </a:br>
              <a:r>
                <a:rPr lang="en-US" dirty="0"/>
                <a:t>a resource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47188" y="5576622"/>
              <a:ext cx="206416" cy="631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000403" y="6211669"/>
            <a:ext cx="180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waits </a:t>
            </a:r>
            <a:br>
              <a:rPr lang="en-US" dirty="0"/>
            </a:br>
            <a:r>
              <a:rPr lang="en-US" dirty="0"/>
              <a:t>for a resource </a:t>
            </a:r>
          </a:p>
        </p:txBody>
      </p:sp>
    </p:spTree>
    <p:extLst>
      <p:ext uri="{BB962C8B-B14F-4D97-AF65-F5344CB8AC3E}">
        <p14:creationId xmlns:p14="http://schemas.microsoft.com/office/powerpoint/2010/main" val="26706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7" name="Semaphores.m4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26531" y="1414820"/>
            <a:ext cx="3983789" cy="2257480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with two fields:</a:t>
            </a:r>
          </a:p>
          <a:p>
            <a:pPr marL="457200" lvl="1" indent="0">
              <a:buNone/>
            </a:pPr>
            <a:r>
              <a:rPr lang="en-US" dirty="0"/>
              <a:t>- value</a:t>
            </a:r>
          </a:p>
          <a:p>
            <a:pPr lvl="1">
              <a:buFontTx/>
              <a:buChar char="-"/>
            </a:pPr>
            <a:r>
              <a:rPr lang="en-US" dirty="0"/>
              <a:t>List (L)</a:t>
            </a:r>
          </a:p>
          <a:p>
            <a:r>
              <a:rPr lang="en-US" dirty="0"/>
              <a:t>Two operations: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operations are executed </a:t>
            </a:r>
            <a:r>
              <a:rPr lang="en-US" dirty="0">
                <a:solidFill>
                  <a:srgbClr val="FF0000"/>
                </a:solidFill>
              </a:rPr>
              <a:t>atomically</a:t>
            </a:r>
          </a:p>
          <a:p>
            <a:pPr lvl="1"/>
            <a:r>
              <a:rPr lang="en-US" sz="2400" dirty="0"/>
              <a:t>How? Implementation is orthogonal to the definition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842" y="4170947"/>
            <a:ext cx="1962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rebuchet MS"/>
              <a:cs typeface="Trebuchet MS"/>
            </a:endParaRPr>
          </a:p>
          <a:p>
            <a:endParaRPr lang="en-US" sz="2400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10" name="Rectangle 1029"/>
          <p:cNvSpPr>
            <a:spLocks noChangeArrowheads="1"/>
          </p:cNvSpPr>
          <p:nvPr/>
        </p:nvSpPr>
        <p:spPr bwMode="auto">
          <a:xfrm>
            <a:off x="609600" y="4030578"/>
            <a:ext cx="3416300" cy="18114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marL="342900" indent="-342900" algn="l">
              <a:tabLst>
                <a:tab pos="1597025" algn="l"/>
                <a:tab pos="2576513" algn="l"/>
              </a:tabLst>
            </a:pPr>
            <a:r>
              <a:rPr lang="en-US" b="1" dirty="0"/>
              <a:t>Down(S)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dirty="0"/>
              <a:t> </a:t>
            </a:r>
          </a:p>
          <a:p>
            <a:pPr marL="342900" indent="-342900" algn="l">
              <a:tabLst>
                <a:tab pos="1597025" algn="l"/>
                <a:tab pos="2576513" algn="l"/>
              </a:tabLst>
            </a:pPr>
            <a:r>
              <a:rPr lang="en-US" dirty="0" err="1"/>
              <a:t>S.</a:t>
            </a:r>
            <a:r>
              <a:rPr lang="en-US" i="1" dirty="0" err="1"/>
              <a:t>value</a:t>
            </a:r>
            <a:r>
              <a:rPr lang="en-US" dirty="0"/>
              <a:t>= </a:t>
            </a:r>
            <a:r>
              <a:rPr lang="en-US" dirty="0" err="1"/>
              <a:t>S.</a:t>
            </a:r>
            <a:r>
              <a:rPr lang="en-US" i="1" dirty="0" err="1"/>
              <a:t>value</a:t>
            </a:r>
            <a:r>
              <a:rPr lang="en-US" dirty="0"/>
              <a:t> - 1</a:t>
            </a:r>
          </a:p>
          <a:p>
            <a:pPr marL="342900" indent="-342900" algn="l">
              <a:tabLst>
                <a:tab pos="1597025" algn="l"/>
                <a:tab pos="2576513" algn="l"/>
              </a:tabLst>
            </a:pPr>
            <a:r>
              <a:rPr lang="en-US" dirty="0"/>
              <a:t>if  </a:t>
            </a:r>
            <a:r>
              <a:rPr lang="en-US" dirty="0" err="1"/>
              <a:t>S.</a:t>
            </a:r>
            <a:r>
              <a:rPr lang="en-US" i="1" dirty="0" err="1"/>
              <a:t>value</a:t>
            </a:r>
            <a:r>
              <a:rPr lang="en-US" i="1" dirty="0"/>
              <a:t> </a:t>
            </a:r>
            <a:r>
              <a:rPr lang="en-US" dirty="0"/>
              <a:t>&lt; 0 then</a:t>
            </a:r>
          </a:p>
          <a:p>
            <a:pPr marL="342900" indent="-342900" algn="l">
              <a:tabLst>
                <a:tab pos="1597025" algn="l"/>
                <a:tab pos="2576513" algn="l"/>
              </a:tabLst>
            </a:pPr>
            <a:r>
              <a:rPr lang="en-US" dirty="0"/>
              <a:t> { add this thread to S</a:t>
            </a:r>
            <a:r>
              <a:rPr lang="en-US" i="1" dirty="0"/>
              <a:t>.L</a:t>
            </a:r>
            <a:r>
              <a:rPr lang="en-US" dirty="0"/>
              <a:t>; </a:t>
            </a:r>
          </a:p>
          <a:p>
            <a:pPr marL="342900" indent="-342900" algn="l">
              <a:tabLst>
                <a:tab pos="1597025" algn="l"/>
                <a:tab pos="2576513" algn="l"/>
              </a:tabLst>
            </a:pPr>
            <a:r>
              <a:rPr lang="en-US" dirty="0"/>
              <a:t>    sleep();}</a:t>
            </a:r>
          </a:p>
        </p:txBody>
      </p:sp>
      <p:sp>
        <p:nvSpPr>
          <p:cNvPr id="11" name="Rectangle 1031"/>
          <p:cNvSpPr>
            <a:spLocks noChangeArrowheads="1"/>
          </p:cNvSpPr>
          <p:nvPr/>
        </p:nvSpPr>
        <p:spPr bwMode="auto">
          <a:xfrm>
            <a:off x="4173621" y="4030578"/>
            <a:ext cx="3125537" cy="18114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b="1" dirty="0"/>
              <a:t>Up(S)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b="1" dirty="0"/>
              <a:t> 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dirty="0" err="1"/>
              <a:t>S.</a:t>
            </a:r>
            <a:r>
              <a:rPr lang="en-US" i="1" dirty="0" err="1"/>
              <a:t>value</a:t>
            </a:r>
            <a:r>
              <a:rPr lang="en-US" dirty="0"/>
              <a:t>= </a:t>
            </a:r>
            <a:r>
              <a:rPr lang="en-US" dirty="0" err="1"/>
              <a:t>S.</a:t>
            </a:r>
            <a:r>
              <a:rPr lang="en-US" i="1" dirty="0" err="1"/>
              <a:t>value</a:t>
            </a:r>
            <a:r>
              <a:rPr lang="en-US" i="1" dirty="0"/>
              <a:t> </a:t>
            </a:r>
            <a:r>
              <a:rPr lang="en-US" dirty="0"/>
              <a:t>+ 1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dirty="0"/>
              <a:t>if S.</a:t>
            </a:r>
            <a:r>
              <a:rPr lang="en-US" i="1" dirty="0"/>
              <a:t>value≤</a:t>
            </a:r>
            <a:r>
              <a:rPr lang="en-US" dirty="0"/>
              <a:t>0 then 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dirty="0"/>
              <a:t>{remove a thread T from S.L;  Wakeup(T);}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endParaRPr lang="en-US" b="1" dirty="0"/>
          </a:p>
          <a:p>
            <a:pPr marL="342900" indent="-342900">
              <a:tabLst>
                <a:tab pos="1597025" algn="l"/>
                <a:tab pos="2576513" algn="l"/>
              </a:tabLst>
            </a:pPr>
            <a:endParaRPr lang="en-US" b="1" dirty="0"/>
          </a:p>
        </p:txBody>
      </p:sp>
      <p:sp>
        <p:nvSpPr>
          <p:cNvPr id="12" name="Rectangle 1031"/>
          <p:cNvSpPr>
            <a:spLocks noChangeArrowheads="1"/>
          </p:cNvSpPr>
          <p:nvPr/>
        </p:nvSpPr>
        <p:spPr bwMode="auto">
          <a:xfrm flipH="1">
            <a:off x="7438190" y="4030578"/>
            <a:ext cx="1572126" cy="18114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b="1" dirty="0" err="1"/>
              <a:t>Init</a:t>
            </a:r>
            <a:r>
              <a:rPr lang="en-US" b="1" dirty="0"/>
              <a:t>(</a:t>
            </a:r>
            <a:r>
              <a:rPr lang="en-US" b="1" dirty="0" err="1"/>
              <a:t>S,v</a:t>
            </a:r>
            <a:r>
              <a:rPr lang="en-US" b="1" dirty="0"/>
              <a:t>)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b="1" dirty="0"/>
              <a:t> 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dirty="0" err="1"/>
              <a:t>S.</a:t>
            </a:r>
            <a:r>
              <a:rPr lang="en-US" i="1" dirty="0" err="1"/>
              <a:t>value</a:t>
            </a:r>
            <a:r>
              <a:rPr lang="en-US" dirty="0"/>
              <a:t>= v</a:t>
            </a:r>
            <a:endParaRPr lang="en-US" b="1" dirty="0"/>
          </a:p>
          <a:p>
            <a:pPr marL="342900" indent="-342900">
              <a:tabLst>
                <a:tab pos="1597025" algn="l"/>
                <a:tab pos="2576513" algn="l"/>
              </a:tabLst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6A74F-C9C4-4448-9A8A-FB926BE321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037" t="9712" r="23615" b="15289"/>
          <a:stretch/>
        </p:blipFill>
        <p:spPr>
          <a:xfrm>
            <a:off x="7018425" y="6584"/>
            <a:ext cx="2144683" cy="37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1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Dinning Philosophers’ </a:t>
            </a:r>
            <a:br>
              <a:rPr lang="en-US" dirty="0"/>
            </a:br>
            <a:r>
              <a:rPr lang="en-US" dirty="0"/>
              <a:t>Circular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20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36492" y="3201611"/>
            <a:ext cx="754008" cy="754099"/>
            <a:chOff x="7513623" y="4074780"/>
            <a:chExt cx="912747" cy="952545"/>
          </a:xfrm>
        </p:grpSpPr>
        <p:sp>
          <p:nvSpPr>
            <p:cNvPr id="8" name="Rectangle 7"/>
            <p:cNvSpPr/>
            <p:nvPr/>
          </p:nvSpPr>
          <p:spPr>
            <a:xfrm>
              <a:off x="7513623" y="4074780"/>
              <a:ext cx="912747" cy="952545"/>
            </a:xfrm>
            <a:prstGeom prst="rect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rPr>
                <a:t>5</a:t>
              </a:r>
            </a:p>
          </p:txBody>
        </p:sp>
        <p:sp>
          <p:nvSpPr>
            <p:cNvPr id="6" name="AutoShape 1054"/>
            <p:cNvSpPr>
              <a:spLocks noChangeArrowheads="1"/>
            </p:cNvSpPr>
            <p:nvPr/>
          </p:nvSpPr>
          <p:spPr bwMode="auto">
            <a:xfrm>
              <a:off x="7786772" y="4318829"/>
              <a:ext cx="415925" cy="431800"/>
            </a:xfrm>
            <a:prstGeom prst="smileyFace">
              <a:avLst>
                <a:gd name="adj" fmla="val -4653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600061" y="2375006"/>
            <a:ext cx="754008" cy="754099"/>
            <a:chOff x="7513623" y="4074780"/>
            <a:chExt cx="912747" cy="952545"/>
          </a:xfrm>
        </p:grpSpPr>
        <p:sp>
          <p:nvSpPr>
            <p:cNvPr id="43" name="Rectangle 42"/>
            <p:cNvSpPr/>
            <p:nvPr/>
          </p:nvSpPr>
          <p:spPr>
            <a:xfrm>
              <a:off x="7513623" y="4074780"/>
              <a:ext cx="912747" cy="952545"/>
            </a:xfrm>
            <a:prstGeom prst="rect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0</a:t>
              </a:r>
              <a:endParaRPr lang="en-US" dirty="0">
                <a:solidFill>
                  <a:schemeClr val="tx1"/>
                </a:solidFill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44" name="AutoShape 1054"/>
            <p:cNvSpPr>
              <a:spLocks noChangeArrowheads="1"/>
            </p:cNvSpPr>
            <p:nvPr/>
          </p:nvSpPr>
          <p:spPr bwMode="auto">
            <a:xfrm>
              <a:off x="7786772" y="4318829"/>
              <a:ext cx="415925" cy="431800"/>
            </a:xfrm>
            <a:prstGeom prst="smileyFace">
              <a:avLst>
                <a:gd name="adj" fmla="val -4653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33408" y="5398274"/>
            <a:ext cx="754008" cy="754099"/>
            <a:chOff x="7513623" y="4074780"/>
            <a:chExt cx="912747" cy="952545"/>
          </a:xfrm>
        </p:grpSpPr>
        <p:sp>
          <p:nvSpPr>
            <p:cNvPr id="46" name="Rectangle 45"/>
            <p:cNvSpPr/>
            <p:nvPr/>
          </p:nvSpPr>
          <p:spPr>
            <a:xfrm>
              <a:off x="7513623" y="4074780"/>
              <a:ext cx="912747" cy="952545"/>
            </a:xfrm>
            <a:prstGeom prst="rect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rPr>
                <a:t>3</a:t>
              </a:r>
            </a:p>
          </p:txBody>
        </p:sp>
        <p:sp>
          <p:nvSpPr>
            <p:cNvPr id="47" name="AutoShape 1054"/>
            <p:cNvSpPr>
              <a:spLocks noChangeArrowheads="1"/>
            </p:cNvSpPr>
            <p:nvPr/>
          </p:nvSpPr>
          <p:spPr bwMode="auto">
            <a:xfrm>
              <a:off x="7786772" y="4318829"/>
              <a:ext cx="415925" cy="431800"/>
            </a:xfrm>
            <a:prstGeom prst="smileyFace">
              <a:avLst>
                <a:gd name="adj" fmla="val -4653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857290" y="4770117"/>
            <a:ext cx="754008" cy="754099"/>
            <a:chOff x="7513623" y="4074780"/>
            <a:chExt cx="912747" cy="952545"/>
          </a:xfrm>
        </p:grpSpPr>
        <p:sp>
          <p:nvSpPr>
            <p:cNvPr id="49" name="Rectangle 48"/>
            <p:cNvSpPr/>
            <p:nvPr/>
          </p:nvSpPr>
          <p:spPr>
            <a:xfrm>
              <a:off x="7513623" y="4074780"/>
              <a:ext cx="912747" cy="952545"/>
            </a:xfrm>
            <a:prstGeom prst="rect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rPr>
                <a:t>2</a:t>
              </a:r>
            </a:p>
          </p:txBody>
        </p:sp>
        <p:sp>
          <p:nvSpPr>
            <p:cNvPr id="50" name="AutoShape 1054"/>
            <p:cNvSpPr>
              <a:spLocks noChangeArrowheads="1"/>
            </p:cNvSpPr>
            <p:nvPr/>
          </p:nvSpPr>
          <p:spPr bwMode="auto">
            <a:xfrm>
              <a:off x="7786772" y="4318829"/>
              <a:ext cx="415925" cy="431800"/>
            </a:xfrm>
            <a:prstGeom prst="smileyFace">
              <a:avLst>
                <a:gd name="adj" fmla="val -4653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970006" y="3229101"/>
            <a:ext cx="754008" cy="754099"/>
            <a:chOff x="7513623" y="4074780"/>
            <a:chExt cx="912747" cy="952545"/>
          </a:xfrm>
        </p:grpSpPr>
        <p:sp>
          <p:nvSpPr>
            <p:cNvPr id="58" name="Rectangle 57"/>
            <p:cNvSpPr/>
            <p:nvPr/>
          </p:nvSpPr>
          <p:spPr>
            <a:xfrm>
              <a:off x="7513623" y="4074780"/>
              <a:ext cx="912747" cy="952545"/>
            </a:xfrm>
            <a:prstGeom prst="rect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rPr>
                <a:t>1</a:t>
              </a:r>
            </a:p>
          </p:txBody>
        </p:sp>
        <p:sp>
          <p:nvSpPr>
            <p:cNvPr id="59" name="AutoShape 1054"/>
            <p:cNvSpPr>
              <a:spLocks noChangeArrowheads="1"/>
            </p:cNvSpPr>
            <p:nvPr/>
          </p:nvSpPr>
          <p:spPr bwMode="auto">
            <a:xfrm>
              <a:off x="7786772" y="4318829"/>
              <a:ext cx="415925" cy="431800"/>
            </a:xfrm>
            <a:prstGeom prst="smileyFace">
              <a:avLst>
                <a:gd name="adj" fmla="val -4653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70939" y="4691251"/>
            <a:ext cx="754008" cy="754099"/>
            <a:chOff x="7513623" y="4074780"/>
            <a:chExt cx="912747" cy="952545"/>
          </a:xfrm>
        </p:grpSpPr>
        <p:sp>
          <p:nvSpPr>
            <p:cNvPr id="64" name="Rectangle 63"/>
            <p:cNvSpPr/>
            <p:nvPr/>
          </p:nvSpPr>
          <p:spPr>
            <a:xfrm>
              <a:off x="7513623" y="4074780"/>
              <a:ext cx="912747" cy="952545"/>
            </a:xfrm>
            <a:prstGeom prst="rect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rPr>
                <a:t>4</a:t>
              </a:r>
            </a:p>
          </p:txBody>
        </p:sp>
        <p:sp>
          <p:nvSpPr>
            <p:cNvPr id="65" name="AutoShape 1054"/>
            <p:cNvSpPr>
              <a:spLocks noChangeArrowheads="1"/>
            </p:cNvSpPr>
            <p:nvPr/>
          </p:nvSpPr>
          <p:spPr bwMode="auto">
            <a:xfrm>
              <a:off x="7786772" y="4318829"/>
              <a:ext cx="415925" cy="431800"/>
            </a:xfrm>
            <a:prstGeom prst="smileyFace">
              <a:avLst>
                <a:gd name="adj" fmla="val -4653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35046" y="4061551"/>
            <a:ext cx="687867" cy="621800"/>
            <a:chOff x="5784245" y="4170971"/>
            <a:chExt cx="870811" cy="885200"/>
          </a:xfrm>
        </p:grpSpPr>
        <p:sp>
          <p:nvSpPr>
            <p:cNvPr id="99" name="Oval 11"/>
            <p:cNvSpPr>
              <a:spLocks noChangeArrowheads="1"/>
            </p:cNvSpPr>
            <p:nvPr/>
          </p:nvSpPr>
          <p:spPr bwMode="auto">
            <a:xfrm>
              <a:off x="5784245" y="4170971"/>
              <a:ext cx="870811" cy="885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</a:t>
              </a:r>
              <a:endParaRPr lang="he-IL" dirty="0"/>
            </a:p>
          </p:txBody>
        </p:sp>
        <p:sp>
          <p:nvSpPr>
            <p:cNvPr id="100" name="Line 21"/>
            <p:cNvSpPr>
              <a:spLocks noChangeShapeType="1"/>
            </p:cNvSpPr>
            <p:nvPr/>
          </p:nvSpPr>
          <p:spPr bwMode="auto">
            <a:xfrm flipV="1">
              <a:off x="6261728" y="4309760"/>
              <a:ext cx="2826" cy="547022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406982" y="5589851"/>
            <a:ext cx="687867" cy="621800"/>
            <a:chOff x="5784245" y="4170971"/>
            <a:chExt cx="870811" cy="885200"/>
          </a:xfrm>
        </p:grpSpPr>
        <p:sp>
          <p:nvSpPr>
            <p:cNvPr id="106" name="Oval 11"/>
            <p:cNvSpPr>
              <a:spLocks noChangeArrowheads="1"/>
            </p:cNvSpPr>
            <p:nvPr/>
          </p:nvSpPr>
          <p:spPr bwMode="auto">
            <a:xfrm>
              <a:off x="5784245" y="4170971"/>
              <a:ext cx="870811" cy="885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107" name="Line 21"/>
            <p:cNvSpPr>
              <a:spLocks noChangeShapeType="1"/>
            </p:cNvSpPr>
            <p:nvPr/>
          </p:nvSpPr>
          <p:spPr bwMode="auto">
            <a:xfrm flipV="1">
              <a:off x="6261728" y="4309760"/>
              <a:ext cx="2826" cy="547022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826487" y="5517345"/>
            <a:ext cx="687867" cy="621800"/>
            <a:chOff x="5784245" y="4170971"/>
            <a:chExt cx="870811" cy="885200"/>
          </a:xfrm>
        </p:grpSpPr>
        <p:sp>
          <p:nvSpPr>
            <p:cNvPr id="109" name="Oval 11"/>
            <p:cNvSpPr>
              <a:spLocks noChangeArrowheads="1"/>
            </p:cNvSpPr>
            <p:nvPr/>
          </p:nvSpPr>
          <p:spPr bwMode="auto">
            <a:xfrm>
              <a:off x="5784245" y="4170971"/>
              <a:ext cx="870811" cy="885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  <a:endParaRPr lang="he-IL" dirty="0"/>
            </a:p>
          </p:txBody>
        </p:sp>
        <p:sp>
          <p:nvSpPr>
            <p:cNvPr id="110" name="Line 21"/>
            <p:cNvSpPr>
              <a:spLocks noChangeShapeType="1"/>
            </p:cNvSpPr>
            <p:nvPr/>
          </p:nvSpPr>
          <p:spPr bwMode="auto">
            <a:xfrm flipV="1">
              <a:off x="6278474" y="4309760"/>
              <a:ext cx="2826" cy="547022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0" y="4002790"/>
            <a:ext cx="687867" cy="621800"/>
            <a:chOff x="5784245" y="4170971"/>
            <a:chExt cx="870811" cy="885200"/>
          </a:xfrm>
        </p:grpSpPr>
        <p:sp>
          <p:nvSpPr>
            <p:cNvPr id="112" name="Oval 11"/>
            <p:cNvSpPr>
              <a:spLocks noChangeArrowheads="1"/>
            </p:cNvSpPr>
            <p:nvPr/>
          </p:nvSpPr>
          <p:spPr bwMode="auto">
            <a:xfrm>
              <a:off x="5784245" y="4170971"/>
              <a:ext cx="870811" cy="885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5</a:t>
              </a:r>
              <a:endParaRPr lang="he-IL" dirty="0"/>
            </a:p>
          </p:txBody>
        </p:sp>
        <p:sp>
          <p:nvSpPr>
            <p:cNvPr id="113" name="Line 21"/>
            <p:cNvSpPr>
              <a:spLocks noChangeShapeType="1"/>
            </p:cNvSpPr>
            <p:nvPr/>
          </p:nvSpPr>
          <p:spPr bwMode="auto">
            <a:xfrm flipV="1">
              <a:off x="6244982" y="4309760"/>
              <a:ext cx="2826" cy="547022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47669" y="2501465"/>
            <a:ext cx="687867" cy="621800"/>
            <a:chOff x="5784245" y="4170971"/>
            <a:chExt cx="870811" cy="885200"/>
          </a:xfrm>
        </p:grpSpPr>
        <p:sp>
          <p:nvSpPr>
            <p:cNvPr id="115" name="Oval 11"/>
            <p:cNvSpPr>
              <a:spLocks noChangeArrowheads="1"/>
            </p:cNvSpPr>
            <p:nvPr/>
          </p:nvSpPr>
          <p:spPr bwMode="auto">
            <a:xfrm>
              <a:off x="5784245" y="4170971"/>
              <a:ext cx="870811" cy="885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116" name="Line 21"/>
            <p:cNvSpPr>
              <a:spLocks noChangeShapeType="1"/>
            </p:cNvSpPr>
            <p:nvPr/>
          </p:nvSpPr>
          <p:spPr bwMode="auto">
            <a:xfrm flipV="1">
              <a:off x="6261728" y="4309760"/>
              <a:ext cx="2826" cy="547022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427652" y="2554383"/>
            <a:ext cx="687867" cy="621800"/>
            <a:chOff x="5784245" y="4170971"/>
            <a:chExt cx="870811" cy="885200"/>
          </a:xfrm>
        </p:grpSpPr>
        <p:sp>
          <p:nvSpPr>
            <p:cNvPr id="118" name="Oval 11"/>
            <p:cNvSpPr>
              <a:spLocks noChangeArrowheads="1"/>
            </p:cNvSpPr>
            <p:nvPr/>
          </p:nvSpPr>
          <p:spPr bwMode="auto">
            <a:xfrm>
              <a:off x="5784245" y="4170971"/>
              <a:ext cx="870811" cy="885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</a:t>
              </a:r>
              <a:endParaRPr lang="he-IL" dirty="0"/>
            </a:p>
          </p:txBody>
        </p:sp>
        <p:sp>
          <p:nvSpPr>
            <p:cNvPr id="119" name="Line 21"/>
            <p:cNvSpPr>
              <a:spLocks noChangeShapeType="1"/>
            </p:cNvSpPr>
            <p:nvPr/>
          </p:nvSpPr>
          <p:spPr bwMode="auto">
            <a:xfrm flipV="1">
              <a:off x="6261728" y="4309760"/>
              <a:ext cx="2826" cy="547022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" name="Curved Left Arrow 123"/>
          <p:cNvSpPr/>
          <p:nvPr/>
        </p:nvSpPr>
        <p:spPr>
          <a:xfrm rot="10355725" flipH="1">
            <a:off x="1394803" y="3020234"/>
            <a:ext cx="1457982" cy="2093861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8121579" y="3724446"/>
            <a:ext cx="754008" cy="754099"/>
            <a:chOff x="7513623" y="4074780"/>
            <a:chExt cx="912747" cy="952545"/>
          </a:xfrm>
        </p:grpSpPr>
        <p:sp>
          <p:nvSpPr>
            <p:cNvPr id="126" name="Rectangle 125"/>
            <p:cNvSpPr/>
            <p:nvPr/>
          </p:nvSpPr>
          <p:spPr>
            <a:xfrm>
              <a:off x="7513623" y="4074780"/>
              <a:ext cx="912747" cy="952545"/>
            </a:xfrm>
            <a:prstGeom prst="rect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rPr>
                <a:t>5</a:t>
              </a:r>
            </a:p>
          </p:txBody>
        </p:sp>
        <p:sp>
          <p:nvSpPr>
            <p:cNvPr id="127" name="AutoShape 1054"/>
            <p:cNvSpPr>
              <a:spLocks noChangeArrowheads="1"/>
            </p:cNvSpPr>
            <p:nvPr/>
          </p:nvSpPr>
          <p:spPr bwMode="auto">
            <a:xfrm>
              <a:off x="7786772" y="4318829"/>
              <a:ext cx="415925" cy="431800"/>
            </a:xfrm>
            <a:prstGeom prst="smileyFace">
              <a:avLst>
                <a:gd name="adj" fmla="val -4653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138895" y="5834857"/>
            <a:ext cx="754008" cy="754099"/>
            <a:chOff x="7513623" y="4074780"/>
            <a:chExt cx="912747" cy="952545"/>
          </a:xfrm>
        </p:grpSpPr>
        <p:sp>
          <p:nvSpPr>
            <p:cNvPr id="129" name="Rectangle 128"/>
            <p:cNvSpPr/>
            <p:nvPr/>
          </p:nvSpPr>
          <p:spPr>
            <a:xfrm>
              <a:off x="7513623" y="4074780"/>
              <a:ext cx="912747" cy="952545"/>
            </a:xfrm>
            <a:prstGeom prst="rect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0</a:t>
              </a:r>
              <a:endParaRPr lang="en-US" dirty="0">
                <a:solidFill>
                  <a:schemeClr val="tx1"/>
                </a:solidFill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130" name="AutoShape 1054"/>
            <p:cNvSpPr>
              <a:spLocks noChangeArrowheads="1"/>
            </p:cNvSpPr>
            <p:nvPr/>
          </p:nvSpPr>
          <p:spPr bwMode="auto">
            <a:xfrm>
              <a:off x="7786772" y="4318829"/>
              <a:ext cx="415925" cy="431800"/>
            </a:xfrm>
            <a:prstGeom prst="smileyFace">
              <a:avLst>
                <a:gd name="adj" fmla="val -4653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198697" y="2970863"/>
            <a:ext cx="754008" cy="754099"/>
            <a:chOff x="7513623" y="4074781"/>
            <a:chExt cx="912747" cy="952545"/>
          </a:xfrm>
        </p:grpSpPr>
        <p:sp>
          <p:nvSpPr>
            <p:cNvPr id="132" name="Rectangle 131"/>
            <p:cNvSpPr/>
            <p:nvPr/>
          </p:nvSpPr>
          <p:spPr>
            <a:xfrm>
              <a:off x="7513623" y="4074781"/>
              <a:ext cx="912747" cy="952545"/>
            </a:xfrm>
            <a:prstGeom prst="rect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rPr>
                <a:t>3</a:t>
              </a:r>
            </a:p>
          </p:txBody>
        </p:sp>
        <p:sp>
          <p:nvSpPr>
            <p:cNvPr id="133" name="AutoShape 1054"/>
            <p:cNvSpPr>
              <a:spLocks noChangeArrowheads="1"/>
            </p:cNvSpPr>
            <p:nvPr/>
          </p:nvSpPr>
          <p:spPr bwMode="auto">
            <a:xfrm>
              <a:off x="7786772" y="4318829"/>
              <a:ext cx="415925" cy="431800"/>
            </a:xfrm>
            <a:prstGeom prst="smileyFace">
              <a:avLst>
                <a:gd name="adj" fmla="val -4653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165899" y="3917052"/>
            <a:ext cx="754008" cy="754099"/>
            <a:chOff x="7513623" y="4074780"/>
            <a:chExt cx="912747" cy="952545"/>
          </a:xfrm>
        </p:grpSpPr>
        <p:sp>
          <p:nvSpPr>
            <p:cNvPr id="135" name="Rectangle 134"/>
            <p:cNvSpPr/>
            <p:nvPr/>
          </p:nvSpPr>
          <p:spPr>
            <a:xfrm>
              <a:off x="7513623" y="4074780"/>
              <a:ext cx="912747" cy="952545"/>
            </a:xfrm>
            <a:prstGeom prst="rect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rPr>
                <a:t>2</a:t>
              </a:r>
            </a:p>
          </p:txBody>
        </p:sp>
        <p:sp>
          <p:nvSpPr>
            <p:cNvPr id="136" name="AutoShape 1054"/>
            <p:cNvSpPr>
              <a:spLocks noChangeArrowheads="1"/>
            </p:cNvSpPr>
            <p:nvPr/>
          </p:nvSpPr>
          <p:spPr bwMode="auto">
            <a:xfrm>
              <a:off x="7786772" y="4318829"/>
              <a:ext cx="415925" cy="431800"/>
            </a:xfrm>
            <a:prstGeom prst="smileyFace">
              <a:avLst>
                <a:gd name="adj" fmla="val -4653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119876" y="4823550"/>
            <a:ext cx="754008" cy="754099"/>
            <a:chOff x="7513623" y="4074780"/>
            <a:chExt cx="912747" cy="952545"/>
          </a:xfrm>
        </p:grpSpPr>
        <p:sp>
          <p:nvSpPr>
            <p:cNvPr id="138" name="Rectangle 137"/>
            <p:cNvSpPr/>
            <p:nvPr/>
          </p:nvSpPr>
          <p:spPr>
            <a:xfrm>
              <a:off x="7513623" y="4074780"/>
              <a:ext cx="912747" cy="952545"/>
            </a:xfrm>
            <a:prstGeom prst="rect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rPr>
                <a:t>1</a:t>
              </a:r>
            </a:p>
          </p:txBody>
        </p:sp>
        <p:sp>
          <p:nvSpPr>
            <p:cNvPr id="139" name="AutoShape 1054"/>
            <p:cNvSpPr>
              <a:spLocks noChangeArrowheads="1"/>
            </p:cNvSpPr>
            <p:nvPr/>
          </p:nvSpPr>
          <p:spPr bwMode="auto">
            <a:xfrm>
              <a:off x="7786772" y="4318829"/>
              <a:ext cx="415925" cy="431800"/>
            </a:xfrm>
            <a:prstGeom prst="smileyFace">
              <a:avLst>
                <a:gd name="adj" fmla="val -4653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166453" y="2025702"/>
            <a:ext cx="754008" cy="754099"/>
            <a:chOff x="7513623" y="4074780"/>
            <a:chExt cx="912747" cy="952545"/>
          </a:xfrm>
        </p:grpSpPr>
        <p:sp>
          <p:nvSpPr>
            <p:cNvPr id="141" name="Rectangle 140"/>
            <p:cNvSpPr/>
            <p:nvPr/>
          </p:nvSpPr>
          <p:spPr>
            <a:xfrm>
              <a:off x="7513623" y="4074780"/>
              <a:ext cx="912747" cy="952545"/>
            </a:xfrm>
            <a:prstGeom prst="rect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rPr>
                <a:t>4</a:t>
              </a:r>
            </a:p>
          </p:txBody>
        </p:sp>
        <p:sp>
          <p:nvSpPr>
            <p:cNvPr id="142" name="AutoShape 1054"/>
            <p:cNvSpPr>
              <a:spLocks noChangeArrowheads="1"/>
            </p:cNvSpPr>
            <p:nvPr/>
          </p:nvSpPr>
          <p:spPr bwMode="auto">
            <a:xfrm>
              <a:off x="7786772" y="4318829"/>
              <a:ext cx="415925" cy="431800"/>
            </a:xfrm>
            <a:prstGeom prst="smileyFace">
              <a:avLst>
                <a:gd name="adj" fmla="val -4653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957496" y="4399168"/>
            <a:ext cx="687867" cy="621800"/>
            <a:chOff x="5784245" y="4170971"/>
            <a:chExt cx="870811" cy="885200"/>
          </a:xfrm>
        </p:grpSpPr>
        <p:sp>
          <p:nvSpPr>
            <p:cNvPr id="144" name="Oval 11"/>
            <p:cNvSpPr>
              <a:spLocks noChangeArrowheads="1"/>
            </p:cNvSpPr>
            <p:nvPr/>
          </p:nvSpPr>
          <p:spPr bwMode="auto">
            <a:xfrm>
              <a:off x="5784245" y="4170971"/>
              <a:ext cx="870811" cy="885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</a:t>
              </a:r>
              <a:endParaRPr lang="he-IL" dirty="0"/>
            </a:p>
          </p:txBody>
        </p:sp>
        <p:sp>
          <p:nvSpPr>
            <p:cNvPr id="145" name="Line 21"/>
            <p:cNvSpPr>
              <a:spLocks noChangeShapeType="1"/>
            </p:cNvSpPr>
            <p:nvPr/>
          </p:nvSpPr>
          <p:spPr bwMode="auto">
            <a:xfrm flipV="1">
              <a:off x="6261728" y="4309760"/>
              <a:ext cx="2826" cy="547022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937931" y="3493184"/>
            <a:ext cx="687867" cy="621800"/>
            <a:chOff x="5784245" y="4170971"/>
            <a:chExt cx="870811" cy="885200"/>
          </a:xfrm>
        </p:grpSpPr>
        <p:sp>
          <p:nvSpPr>
            <p:cNvPr id="147" name="Oval 11"/>
            <p:cNvSpPr>
              <a:spLocks noChangeArrowheads="1"/>
            </p:cNvSpPr>
            <p:nvPr/>
          </p:nvSpPr>
          <p:spPr bwMode="auto">
            <a:xfrm>
              <a:off x="5784245" y="4170971"/>
              <a:ext cx="870811" cy="885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148" name="Line 21"/>
            <p:cNvSpPr>
              <a:spLocks noChangeShapeType="1"/>
            </p:cNvSpPr>
            <p:nvPr/>
          </p:nvSpPr>
          <p:spPr bwMode="auto">
            <a:xfrm flipV="1">
              <a:off x="6261728" y="4309760"/>
              <a:ext cx="2826" cy="547022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6944822" y="2547510"/>
            <a:ext cx="687867" cy="621800"/>
            <a:chOff x="5784245" y="4170971"/>
            <a:chExt cx="870811" cy="885200"/>
          </a:xfrm>
        </p:grpSpPr>
        <p:sp>
          <p:nvSpPr>
            <p:cNvPr id="150" name="Oval 11"/>
            <p:cNvSpPr>
              <a:spLocks noChangeArrowheads="1"/>
            </p:cNvSpPr>
            <p:nvPr/>
          </p:nvSpPr>
          <p:spPr bwMode="auto">
            <a:xfrm>
              <a:off x="5784245" y="4170971"/>
              <a:ext cx="870811" cy="885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  <a:endParaRPr lang="he-IL" dirty="0"/>
            </a:p>
          </p:txBody>
        </p:sp>
        <p:sp>
          <p:nvSpPr>
            <p:cNvPr id="151" name="Line 21"/>
            <p:cNvSpPr>
              <a:spLocks noChangeShapeType="1"/>
            </p:cNvSpPr>
            <p:nvPr/>
          </p:nvSpPr>
          <p:spPr bwMode="auto">
            <a:xfrm flipV="1">
              <a:off x="6278474" y="4309760"/>
              <a:ext cx="2826" cy="547022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64940" y="1628297"/>
            <a:ext cx="687867" cy="621800"/>
            <a:chOff x="5784245" y="4170971"/>
            <a:chExt cx="870811" cy="885200"/>
          </a:xfrm>
        </p:grpSpPr>
        <p:sp>
          <p:nvSpPr>
            <p:cNvPr id="153" name="Oval 11"/>
            <p:cNvSpPr>
              <a:spLocks noChangeArrowheads="1"/>
            </p:cNvSpPr>
            <p:nvPr/>
          </p:nvSpPr>
          <p:spPr bwMode="auto">
            <a:xfrm>
              <a:off x="5784245" y="4170971"/>
              <a:ext cx="870811" cy="885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5</a:t>
              </a:r>
              <a:endParaRPr lang="he-IL" dirty="0"/>
            </a:p>
          </p:txBody>
        </p:sp>
        <p:sp>
          <p:nvSpPr>
            <p:cNvPr id="154" name="Line 21"/>
            <p:cNvSpPr>
              <a:spLocks noChangeShapeType="1"/>
            </p:cNvSpPr>
            <p:nvPr/>
          </p:nvSpPr>
          <p:spPr bwMode="auto">
            <a:xfrm flipV="1">
              <a:off x="6244982" y="4309760"/>
              <a:ext cx="2826" cy="547022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985057" y="6067155"/>
            <a:ext cx="687867" cy="621800"/>
            <a:chOff x="5784245" y="4170971"/>
            <a:chExt cx="870811" cy="885200"/>
          </a:xfrm>
        </p:grpSpPr>
        <p:sp>
          <p:nvSpPr>
            <p:cNvPr id="156" name="Oval 11"/>
            <p:cNvSpPr>
              <a:spLocks noChangeArrowheads="1"/>
            </p:cNvSpPr>
            <p:nvPr/>
          </p:nvSpPr>
          <p:spPr bwMode="auto">
            <a:xfrm>
              <a:off x="5784245" y="4170971"/>
              <a:ext cx="870811" cy="885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157" name="Line 21"/>
            <p:cNvSpPr>
              <a:spLocks noChangeShapeType="1"/>
            </p:cNvSpPr>
            <p:nvPr/>
          </p:nvSpPr>
          <p:spPr bwMode="auto">
            <a:xfrm flipV="1">
              <a:off x="6261728" y="4309760"/>
              <a:ext cx="2826" cy="547022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985057" y="5246905"/>
            <a:ext cx="687867" cy="621800"/>
            <a:chOff x="5784245" y="4170971"/>
            <a:chExt cx="870811" cy="885200"/>
          </a:xfrm>
        </p:grpSpPr>
        <p:sp>
          <p:nvSpPr>
            <p:cNvPr id="159" name="Oval 11"/>
            <p:cNvSpPr>
              <a:spLocks noChangeArrowheads="1"/>
            </p:cNvSpPr>
            <p:nvPr/>
          </p:nvSpPr>
          <p:spPr bwMode="auto">
            <a:xfrm>
              <a:off x="5784245" y="4170971"/>
              <a:ext cx="870811" cy="885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</a:t>
              </a:r>
              <a:endParaRPr lang="he-IL" dirty="0"/>
            </a:p>
          </p:txBody>
        </p:sp>
        <p:sp>
          <p:nvSpPr>
            <p:cNvPr id="160" name="Line 21"/>
            <p:cNvSpPr>
              <a:spLocks noChangeShapeType="1"/>
            </p:cNvSpPr>
            <p:nvPr/>
          </p:nvSpPr>
          <p:spPr bwMode="auto">
            <a:xfrm flipV="1">
              <a:off x="6261728" y="4309760"/>
              <a:ext cx="2826" cy="547022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3" name="Straight Arrow Connector 162"/>
          <p:cNvCxnSpPr>
            <a:stCxn id="159" idx="2"/>
          </p:cNvCxnSpPr>
          <p:nvPr/>
        </p:nvCxnSpPr>
        <p:spPr>
          <a:xfrm flipH="1">
            <a:off x="5939477" y="5557805"/>
            <a:ext cx="1045580" cy="686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56" idx="2"/>
          </p:cNvCxnSpPr>
          <p:nvPr/>
        </p:nvCxnSpPr>
        <p:spPr>
          <a:xfrm>
            <a:off x="5952705" y="6297387"/>
            <a:ext cx="1032352" cy="80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4" idx="2"/>
            <a:endCxn id="138" idx="3"/>
          </p:cNvCxnSpPr>
          <p:nvPr/>
        </p:nvCxnSpPr>
        <p:spPr>
          <a:xfrm flipH="1">
            <a:off x="5873884" y="4710068"/>
            <a:ext cx="1083612" cy="490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38" idx="3"/>
            <a:endCxn id="159" idx="2"/>
          </p:cNvCxnSpPr>
          <p:nvPr/>
        </p:nvCxnSpPr>
        <p:spPr>
          <a:xfrm>
            <a:off x="5873884" y="5200600"/>
            <a:ext cx="1111173" cy="35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47" idx="2"/>
            <a:endCxn id="135" idx="3"/>
          </p:cNvCxnSpPr>
          <p:nvPr/>
        </p:nvCxnSpPr>
        <p:spPr>
          <a:xfrm flipH="1">
            <a:off x="5919907" y="3804084"/>
            <a:ext cx="1018024" cy="490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5919907" y="4320562"/>
            <a:ext cx="1037589" cy="415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0" idx="2"/>
            <a:endCxn id="132" idx="3"/>
          </p:cNvCxnSpPr>
          <p:nvPr/>
        </p:nvCxnSpPr>
        <p:spPr>
          <a:xfrm flipH="1">
            <a:off x="5952705" y="2858410"/>
            <a:ext cx="992117" cy="489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952705" y="3361143"/>
            <a:ext cx="985226" cy="456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53" idx="2"/>
            <a:endCxn id="141" idx="3"/>
          </p:cNvCxnSpPr>
          <p:nvPr/>
        </p:nvCxnSpPr>
        <p:spPr>
          <a:xfrm flipH="1">
            <a:off x="5920461" y="1939197"/>
            <a:ext cx="1044479" cy="463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41" idx="3"/>
            <a:endCxn id="150" idx="2"/>
          </p:cNvCxnSpPr>
          <p:nvPr/>
        </p:nvCxnSpPr>
        <p:spPr>
          <a:xfrm>
            <a:off x="5920461" y="2402752"/>
            <a:ext cx="1024361" cy="455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7"/>
            <a:endCxn id="126" idx="2"/>
          </p:cNvCxnSpPr>
          <p:nvPr/>
        </p:nvCxnSpPr>
        <p:spPr>
          <a:xfrm flipV="1">
            <a:off x="7572188" y="4478545"/>
            <a:ext cx="926395" cy="1679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26" idx="0"/>
            <a:endCxn id="153" idx="5"/>
          </p:cNvCxnSpPr>
          <p:nvPr/>
        </p:nvCxnSpPr>
        <p:spPr>
          <a:xfrm flipH="1" flipV="1">
            <a:off x="7552071" y="2159036"/>
            <a:ext cx="946512" cy="1565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280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Better Solution: Breaking Symmetry (a.k.a. the LR solution)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51832" y="1361325"/>
            <a:ext cx="4040188" cy="639762"/>
          </a:xfrm>
        </p:spPr>
        <p:txBody>
          <a:bodyPr/>
          <a:lstStyle/>
          <a:p>
            <a:r>
              <a:rPr lang="en-US" dirty="0"/>
              <a:t>Odd threads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473868" y="1294485"/>
            <a:ext cx="4041775" cy="639762"/>
          </a:xfrm>
        </p:spPr>
        <p:txBody>
          <a:bodyPr/>
          <a:lstStyle/>
          <a:p>
            <a:r>
              <a:rPr lang="en-US" dirty="0"/>
              <a:t>Even 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21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2019946"/>
            <a:ext cx="4347413" cy="3636211"/>
            <a:chOff x="5705639" y="2299368"/>
            <a:chExt cx="4347413" cy="3636211"/>
          </a:xfrm>
        </p:grpSpPr>
        <p:sp>
          <p:nvSpPr>
            <p:cNvPr id="11" name="Rectangle 10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Eat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Think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chopstick[(i+1)mod 6]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chopstick[(</a:t>
              </a:r>
              <a:r>
                <a:rPr lang="en-US" b="1" dirty="0" err="1">
                  <a:latin typeface="Tahoma" charset="0"/>
                </a:rPr>
                <a:t>i</a:t>
              </a:r>
              <a:r>
                <a:rPr lang="en-US" b="1" dirty="0">
                  <a:latin typeface="Tahoma" charset="0"/>
                </a:rPr>
                <a:t>]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chopstick[(i+1)mod 6]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chopstick[(</a:t>
              </a:r>
              <a:r>
                <a:rPr lang="en-US" b="1" dirty="0" err="1">
                  <a:latin typeface="Tahoma" charset="0"/>
                </a:rPr>
                <a:t>i</a:t>
              </a:r>
              <a:r>
                <a:rPr lang="en-US" b="1" dirty="0">
                  <a:latin typeface="Tahoma" charset="0"/>
                </a:rPr>
                <a:t>]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4295" y="1998553"/>
            <a:ext cx="4347413" cy="3636211"/>
            <a:chOff x="5705639" y="2299368"/>
            <a:chExt cx="4347413" cy="3636211"/>
          </a:xfrm>
        </p:grpSpPr>
        <p:sp>
          <p:nvSpPr>
            <p:cNvPr id="19" name="Rectangle 18"/>
            <p:cNvSpPr/>
            <p:nvPr/>
          </p:nvSpPr>
          <p:spPr>
            <a:xfrm>
              <a:off x="5708314" y="2299368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27028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Eat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05639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Think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35053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chopstick[(i+1)mode 6]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27031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chopstick[(</a:t>
              </a:r>
              <a:r>
                <a:rPr lang="en-US" b="1" dirty="0" err="1">
                  <a:latin typeface="Tahoma" charset="0"/>
                </a:rPr>
                <a:t>i</a:t>
              </a:r>
              <a:r>
                <a:rPr lang="en-US" b="1" dirty="0">
                  <a:latin typeface="Tahoma" charset="0"/>
                </a:rPr>
                <a:t>]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27031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chopstick[(i+1)mod 6]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19009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chopstick[(</a:t>
              </a:r>
              <a:r>
                <a:rPr lang="en-US" b="1" dirty="0" err="1">
                  <a:latin typeface="Tahoma" charset="0"/>
                </a:rPr>
                <a:t>i</a:t>
              </a:r>
              <a:r>
                <a:rPr lang="en-US" b="1" dirty="0">
                  <a:latin typeface="Tahoma" charset="0"/>
                </a:rPr>
                <a:t>]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697666" y="2634904"/>
            <a:ext cx="4299284" cy="393031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down(</a:t>
            </a:r>
            <a:r>
              <a:rPr lang="en-US" b="1" dirty="0">
                <a:latin typeface="Tahoma" charset="0"/>
              </a:rPr>
              <a:t>chopstick[(</a:t>
            </a:r>
            <a:r>
              <a:rPr lang="en-US" b="1" dirty="0" err="1">
                <a:latin typeface="Tahoma" charset="0"/>
              </a:rPr>
              <a:t>i</a:t>
            </a:r>
            <a:r>
              <a:rPr lang="en-US" b="1" dirty="0">
                <a:latin typeface="Tahoma" charset="0"/>
              </a:rPr>
              <a:t>]</a:t>
            </a:r>
            <a:r>
              <a:rPr lang="en-US" dirty="0">
                <a:latin typeface="Tahoma" charset="0"/>
              </a:rPr>
              <a:t>)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13709" y="3038634"/>
            <a:ext cx="4291262" cy="393031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down(</a:t>
            </a:r>
            <a:r>
              <a:rPr lang="en-US" b="1" dirty="0">
                <a:latin typeface="Tahoma" charset="0"/>
              </a:rPr>
              <a:t>chopstick[(i+1)mod 6]</a:t>
            </a:r>
            <a:r>
              <a:rPr lang="en-US" dirty="0">
                <a:latin typeface="Tahoma" charset="0"/>
              </a:rPr>
              <a:t>)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421" y="5922211"/>
            <a:ext cx="896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Provides better concurrency (2 philosophers can always eat concurrently,</a:t>
            </a:r>
            <a:br>
              <a:rPr lang="en-US" dirty="0"/>
            </a:br>
            <a:r>
              <a:rPr lang="en-US" dirty="0"/>
              <a:t>instead of just one)</a:t>
            </a:r>
          </a:p>
        </p:txBody>
      </p:sp>
    </p:spTree>
    <p:extLst>
      <p:ext uri="{BB962C8B-B14F-4D97-AF65-F5344CB8AC3E}">
        <p14:creationId xmlns:p14="http://schemas.microsoft.com/office/powerpoint/2010/main" val="322519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 about deadlocks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cannot be detected by the OS</a:t>
            </a:r>
          </a:p>
          <a:p>
            <a:r>
              <a:rPr lang="en-US" dirty="0"/>
              <a:t>Do not happen in every execution</a:t>
            </a:r>
          </a:p>
          <a:p>
            <a:pPr lvl="1"/>
            <a:r>
              <a:rPr lang="en-US" dirty="0"/>
              <a:t>Very tricky bug! </a:t>
            </a:r>
          </a:p>
          <a:p>
            <a:r>
              <a:rPr lang="en-US" dirty="0"/>
              <a:t>Good practice: </a:t>
            </a:r>
          </a:p>
          <a:p>
            <a:pPr marL="914400" lvl="1" indent="-514350">
              <a:buAutoNum type="arabicPeriod"/>
            </a:pPr>
            <a:r>
              <a:rPr lang="en-GB" altLang="en-US" sz="2400" dirty="0"/>
              <a:t>Order the resources</a:t>
            </a:r>
          </a:p>
          <a:p>
            <a:pPr marL="914400" lvl="1" indent="-514350">
              <a:buAutoNum type="arabicPeriod"/>
            </a:pPr>
            <a:r>
              <a:rPr lang="en-GB" altLang="en-US" sz="2400" dirty="0"/>
              <a:t>Always lock the resources in </a:t>
            </a:r>
            <a:br>
              <a:rPr lang="en-GB" altLang="en-US" sz="2400" dirty="0"/>
            </a:br>
            <a:r>
              <a:rPr lang="en-GB" altLang="en-US" sz="2400" dirty="0"/>
              <a:t>the same order</a:t>
            </a:r>
          </a:p>
          <a:p>
            <a:pPr marL="1657350" lvl="2" indent="-514350">
              <a:buFont typeface="Arial"/>
              <a:buChar char="•"/>
            </a:pPr>
            <a:r>
              <a:rPr lang="en-GB" altLang="en-US" dirty="0"/>
              <a:t>E.g. from high to low</a:t>
            </a:r>
          </a:p>
          <a:p>
            <a:pPr marL="914400" lvl="1" indent="-514350">
              <a:buAutoNum type="arabicPeriod"/>
            </a:pPr>
            <a:r>
              <a:rPr lang="en-GB" altLang="en-US" sz="2400" dirty="0"/>
              <a:t>Release resources in reverse </a:t>
            </a:r>
            <a:br>
              <a:rPr lang="en-GB" altLang="en-US" sz="2400" dirty="0"/>
            </a:br>
            <a:r>
              <a:rPr lang="en-GB" altLang="en-US" sz="2400" dirty="0"/>
              <a:t>order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22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89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Philosophers in the Kibbutz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13050"/>
            <a:ext cx="2133600" cy="365125"/>
          </a:xfrm>
        </p:spPr>
        <p:txBody>
          <a:bodyPr/>
          <a:lstStyle/>
          <a:p>
            <a:fld id="{FA1D694D-8C4C-4F6B-986F-3B4CC905C6EC}" type="slidenum">
              <a:rPr lang="en-US" smtClean="0"/>
              <a:pPr/>
              <a:t>23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736" y="1052770"/>
            <a:ext cx="3154947" cy="3051342"/>
            <a:chOff x="4953000" y="1079500"/>
            <a:chExt cx="4013200" cy="4013200"/>
          </a:xfrm>
        </p:grpSpPr>
        <p:sp>
          <p:nvSpPr>
            <p:cNvPr id="8" name="Oval 21"/>
            <p:cNvSpPr>
              <a:spLocks noChangeArrowheads="1"/>
            </p:cNvSpPr>
            <p:nvPr/>
          </p:nvSpPr>
          <p:spPr bwMode="auto">
            <a:xfrm>
              <a:off x="4953000" y="1079500"/>
              <a:ext cx="4013200" cy="4013200"/>
            </a:xfrm>
            <a:prstGeom prst="ellipse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6654800" y="42672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63369" y="2406316"/>
              <a:ext cx="1270000" cy="922421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20"/>
            <p:cNvSpPr>
              <a:spLocks noChangeArrowheads="1"/>
            </p:cNvSpPr>
            <p:nvPr/>
          </p:nvSpPr>
          <p:spPr bwMode="auto">
            <a:xfrm>
              <a:off x="6654800" y="12319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" name="Oval 22"/>
            <p:cNvSpPr>
              <a:spLocks noChangeArrowheads="1"/>
            </p:cNvSpPr>
            <p:nvPr/>
          </p:nvSpPr>
          <p:spPr bwMode="auto">
            <a:xfrm>
              <a:off x="7912100" y="36449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7962900" y="20955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" name="Oval 24"/>
            <p:cNvSpPr>
              <a:spLocks noChangeArrowheads="1"/>
            </p:cNvSpPr>
            <p:nvPr/>
          </p:nvSpPr>
          <p:spPr bwMode="auto">
            <a:xfrm>
              <a:off x="5384800" y="20447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" name="Oval 25"/>
            <p:cNvSpPr>
              <a:spLocks noChangeArrowheads="1"/>
            </p:cNvSpPr>
            <p:nvPr/>
          </p:nvSpPr>
          <p:spPr bwMode="auto">
            <a:xfrm>
              <a:off x="5422900" y="35560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7087936" y="2874878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6417511" y="2566736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6417511" y="2874878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6417511" y="3183021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7087936" y="2566736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7087936" y="3183021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" y="4170948"/>
            <a:ext cx="2553367" cy="2557790"/>
            <a:chOff x="5613041" y="2616883"/>
            <a:chExt cx="4347415" cy="3636211"/>
          </a:xfrm>
        </p:grpSpPr>
        <p:sp>
          <p:nvSpPr>
            <p:cNvPr id="34" name="Rectangle 33"/>
            <p:cNvSpPr/>
            <p:nvPr/>
          </p:nvSpPr>
          <p:spPr>
            <a:xfrm>
              <a:off x="5613041" y="2616883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34432" y="3735149"/>
              <a:ext cx="431265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Eat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13043" y="5211021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Think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42457" y="2925024"/>
              <a:ext cx="4291262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chopsticks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34435" y="3331424"/>
              <a:ext cx="4299284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chopsticks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34435" y="4467740"/>
              <a:ext cx="4326021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chopsticks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26413" y="4874140"/>
              <a:ext cx="4320675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chopsticks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267682" y="1309094"/>
            <a:ext cx="6076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Semaphore </a:t>
            </a:r>
            <a:r>
              <a:rPr lang="en-US" sz="2800" b="1" dirty="0"/>
              <a:t>chopsticks</a:t>
            </a:r>
            <a:r>
              <a:rPr lang="en-US" sz="2800" dirty="0"/>
              <a:t> is </a:t>
            </a:r>
            <a:br>
              <a:rPr lang="en-US" sz="2800" dirty="0"/>
            </a:br>
            <a:r>
              <a:rPr lang="en-US" sz="2800" dirty="0"/>
              <a:t>initialized to 6, does the solution </a:t>
            </a:r>
            <a:br>
              <a:rPr lang="en-US" sz="2800" dirty="0"/>
            </a:br>
            <a:r>
              <a:rPr lang="en-US" sz="2800" dirty="0"/>
              <a:t>provide: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4064000" y="3083856"/>
          <a:ext cx="4638842" cy="3649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695">
                <a:tc>
                  <a:txBody>
                    <a:bodyPr/>
                    <a:lstStyle/>
                    <a:p>
                      <a:r>
                        <a:rPr lang="en-US" sz="2800" dirty="0"/>
                        <a:t>Progress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Starvation</a:t>
                      </a:r>
                      <a:r>
                        <a:rPr lang="en-US" sz="3200" baseline="0" dirty="0"/>
                        <a:t> Freedom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6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89266" y="4293585"/>
            <a:ext cx="32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89813" y="50396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90360" y="5675233"/>
            <a:ext cx="30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90907" y="625561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15740" y="4914238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15740" y="4280914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55187" y="4280914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15740" y="5562444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55187" y="4914238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55187" y="5562444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15740" y="6213050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55187" y="6213050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9731" y="4819505"/>
            <a:ext cx="4617069" cy="67128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Philosophers in the Kibbutz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13050"/>
            <a:ext cx="2133600" cy="365125"/>
          </a:xfrm>
        </p:spPr>
        <p:txBody>
          <a:bodyPr/>
          <a:lstStyle/>
          <a:p>
            <a:fld id="{FA1D694D-8C4C-4F6B-986F-3B4CC905C6EC}" type="slidenum">
              <a:rPr lang="en-US" smtClean="0"/>
              <a:pPr/>
              <a:t>24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736" y="1052770"/>
            <a:ext cx="3154947" cy="3051342"/>
            <a:chOff x="4953000" y="1079500"/>
            <a:chExt cx="4013200" cy="4013200"/>
          </a:xfrm>
        </p:grpSpPr>
        <p:sp>
          <p:nvSpPr>
            <p:cNvPr id="8" name="Oval 21"/>
            <p:cNvSpPr>
              <a:spLocks noChangeArrowheads="1"/>
            </p:cNvSpPr>
            <p:nvPr/>
          </p:nvSpPr>
          <p:spPr bwMode="auto">
            <a:xfrm>
              <a:off x="4953000" y="1079500"/>
              <a:ext cx="4013200" cy="4013200"/>
            </a:xfrm>
            <a:prstGeom prst="ellipse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6654800" y="42672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63369" y="2406316"/>
              <a:ext cx="1270000" cy="922421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20"/>
            <p:cNvSpPr>
              <a:spLocks noChangeArrowheads="1"/>
            </p:cNvSpPr>
            <p:nvPr/>
          </p:nvSpPr>
          <p:spPr bwMode="auto">
            <a:xfrm>
              <a:off x="6654800" y="12319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" name="Oval 22"/>
            <p:cNvSpPr>
              <a:spLocks noChangeArrowheads="1"/>
            </p:cNvSpPr>
            <p:nvPr/>
          </p:nvSpPr>
          <p:spPr bwMode="auto">
            <a:xfrm>
              <a:off x="7912100" y="36449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7962900" y="20955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" name="Oval 24"/>
            <p:cNvSpPr>
              <a:spLocks noChangeArrowheads="1"/>
            </p:cNvSpPr>
            <p:nvPr/>
          </p:nvSpPr>
          <p:spPr bwMode="auto">
            <a:xfrm>
              <a:off x="5384800" y="20447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" name="Oval 25"/>
            <p:cNvSpPr>
              <a:spLocks noChangeArrowheads="1"/>
            </p:cNvSpPr>
            <p:nvPr/>
          </p:nvSpPr>
          <p:spPr bwMode="auto">
            <a:xfrm>
              <a:off x="5422900" y="35560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7087936" y="2874878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6417511" y="2566736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6417511" y="2874878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6417511" y="3183021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7087936" y="2566736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7087936" y="3183021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" y="4170948"/>
            <a:ext cx="2553367" cy="2567271"/>
            <a:chOff x="5613041" y="2616883"/>
            <a:chExt cx="4347415" cy="3649690"/>
          </a:xfrm>
        </p:grpSpPr>
        <p:sp>
          <p:nvSpPr>
            <p:cNvPr id="34" name="Rectangle 33"/>
            <p:cNvSpPr/>
            <p:nvPr/>
          </p:nvSpPr>
          <p:spPr>
            <a:xfrm>
              <a:off x="5613041" y="2616883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34433" y="4223963"/>
              <a:ext cx="4312656" cy="52748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Eat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13043" y="5544678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Think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42457" y="3101666"/>
              <a:ext cx="4291263" cy="393032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chopsticks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34434" y="3508067"/>
              <a:ext cx="4299284" cy="393032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chopsticks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34434" y="4762144"/>
              <a:ext cx="4326022" cy="393032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chopsticks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26413" y="5148916"/>
              <a:ext cx="4320675" cy="393032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chopsticks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4064000" y="3083856"/>
          <a:ext cx="4638842" cy="3649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695">
                <a:tc>
                  <a:txBody>
                    <a:bodyPr/>
                    <a:lstStyle/>
                    <a:p>
                      <a:r>
                        <a:rPr lang="en-US" sz="2800" dirty="0"/>
                        <a:t>Progress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Starvation</a:t>
                      </a:r>
                      <a:r>
                        <a:rPr lang="en-US" sz="3200" baseline="0" dirty="0"/>
                        <a:t> Freedom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6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89266" y="4293585"/>
            <a:ext cx="32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89813" y="50396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90360" y="5675233"/>
            <a:ext cx="30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90907" y="625561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15740" y="4914238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15740" y="4280914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55187" y="4280914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15740" y="5562444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55187" y="4914238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55187" y="5562444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15740" y="6213050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55187" y="6213050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4236377"/>
            <a:ext cx="2540096" cy="278099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down(</a:t>
            </a:r>
            <a:r>
              <a:rPr lang="en-US" b="1" dirty="0"/>
              <a:t>gate</a:t>
            </a:r>
            <a:r>
              <a:rPr lang="en-US" dirty="0"/>
              <a:t>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0" y="5065258"/>
            <a:ext cx="2567706" cy="26375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up(</a:t>
            </a:r>
            <a:r>
              <a:rPr lang="en-US" b="1" dirty="0"/>
              <a:t>gate</a:t>
            </a:r>
            <a:r>
              <a:rPr lang="en-US" dirty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242638" y="1212452"/>
            <a:ext cx="5867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Semaphore </a:t>
            </a:r>
            <a:r>
              <a:rPr lang="en-US" sz="2000" b="1" dirty="0"/>
              <a:t>chopsticks</a:t>
            </a:r>
            <a:r>
              <a:rPr lang="en-US" sz="2000" dirty="0"/>
              <a:t> is initialized</a:t>
            </a:r>
            <a:br>
              <a:rPr lang="en-US" sz="2000" dirty="0"/>
            </a:br>
            <a:r>
              <a:rPr lang="en-US" sz="2000" dirty="0"/>
              <a:t>to 6, </a:t>
            </a:r>
            <a:r>
              <a:rPr lang="en-US" sz="2000" b="1" dirty="0"/>
              <a:t>gate</a:t>
            </a:r>
            <a:r>
              <a:rPr lang="en-US" sz="2000" dirty="0"/>
              <a:t> is initialized to 3, </a:t>
            </a:r>
            <a:r>
              <a:rPr lang="en-US" sz="2000" b="1" dirty="0"/>
              <a:t>chopsticks</a:t>
            </a:r>
            <a:r>
              <a:rPr lang="en-US" sz="2000" dirty="0"/>
              <a:t> is fair and we  don’t have info how the wait queue in </a:t>
            </a:r>
            <a:r>
              <a:rPr lang="en-US" sz="2000" b="1" dirty="0"/>
              <a:t>gate</a:t>
            </a:r>
            <a:r>
              <a:rPr lang="en-US" sz="2000" dirty="0"/>
              <a:t> is implemented.  </a:t>
            </a:r>
          </a:p>
          <a:p>
            <a:r>
              <a:rPr lang="en-US" sz="2000" dirty="0"/>
              <a:t>Does the solution provide:</a:t>
            </a:r>
          </a:p>
        </p:txBody>
      </p:sp>
    </p:spTree>
    <p:extLst>
      <p:ext uri="{BB962C8B-B14F-4D97-AF65-F5344CB8AC3E}">
        <p14:creationId xmlns:p14="http://schemas.microsoft.com/office/powerpoint/2010/main" val="3515967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Philosophers in the Kibbutz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13050"/>
            <a:ext cx="2133600" cy="365125"/>
          </a:xfrm>
        </p:spPr>
        <p:txBody>
          <a:bodyPr/>
          <a:lstStyle/>
          <a:p>
            <a:fld id="{FA1D694D-8C4C-4F6B-986F-3B4CC905C6EC}" type="slidenum">
              <a:rPr lang="en-US" smtClean="0"/>
              <a:pPr/>
              <a:t>25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736" y="1052770"/>
            <a:ext cx="3154947" cy="3051342"/>
            <a:chOff x="4953000" y="1079500"/>
            <a:chExt cx="4013200" cy="4013200"/>
          </a:xfrm>
        </p:grpSpPr>
        <p:sp>
          <p:nvSpPr>
            <p:cNvPr id="8" name="Oval 21"/>
            <p:cNvSpPr>
              <a:spLocks noChangeArrowheads="1"/>
            </p:cNvSpPr>
            <p:nvPr/>
          </p:nvSpPr>
          <p:spPr bwMode="auto">
            <a:xfrm>
              <a:off x="4953000" y="1079500"/>
              <a:ext cx="4013200" cy="4013200"/>
            </a:xfrm>
            <a:prstGeom prst="ellipse">
              <a:avLst/>
            </a:prstGeom>
            <a:solidFill>
              <a:srgbClr val="FFF6E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6654800" y="42672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63369" y="2406316"/>
              <a:ext cx="1270000" cy="922421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20"/>
            <p:cNvSpPr>
              <a:spLocks noChangeArrowheads="1"/>
            </p:cNvSpPr>
            <p:nvPr/>
          </p:nvSpPr>
          <p:spPr bwMode="auto">
            <a:xfrm>
              <a:off x="6654800" y="12319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" name="Oval 22"/>
            <p:cNvSpPr>
              <a:spLocks noChangeArrowheads="1"/>
            </p:cNvSpPr>
            <p:nvPr/>
          </p:nvSpPr>
          <p:spPr bwMode="auto">
            <a:xfrm>
              <a:off x="7912100" y="36449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7962900" y="20955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" name="Oval 24"/>
            <p:cNvSpPr>
              <a:spLocks noChangeArrowheads="1"/>
            </p:cNvSpPr>
            <p:nvPr/>
          </p:nvSpPr>
          <p:spPr bwMode="auto">
            <a:xfrm>
              <a:off x="5384800" y="20447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" name="Oval 25"/>
            <p:cNvSpPr>
              <a:spLocks noChangeArrowheads="1"/>
            </p:cNvSpPr>
            <p:nvPr/>
          </p:nvSpPr>
          <p:spPr bwMode="auto">
            <a:xfrm>
              <a:off x="5422900" y="3556000"/>
              <a:ext cx="558800" cy="5588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7087936" y="2874878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6417511" y="2566736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6417511" y="2874878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6417511" y="3183021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7087936" y="2566736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7087936" y="3183021"/>
              <a:ext cx="482600" cy="0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" y="4170948"/>
            <a:ext cx="2553367" cy="2567271"/>
            <a:chOff x="5613041" y="2616883"/>
            <a:chExt cx="4347415" cy="3649690"/>
          </a:xfrm>
        </p:grpSpPr>
        <p:sp>
          <p:nvSpPr>
            <p:cNvPr id="34" name="Rectangle 33"/>
            <p:cNvSpPr/>
            <p:nvPr/>
          </p:nvSpPr>
          <p:spPr>
            <a:xfrm>
              <a:off x="5613041" y="2616883"/>
              <a:ext cx="4344737" cy="36362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34433" y="4223963"/>
              <a:ext cx="4312656" cy="52748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Eat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13043" y="5544678"/>
              <a:ext cx="4334043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Think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42457" y="3101666"/>
              <a:ext cx="4291263" cy="393032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chopsticks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34434" y="3508067"/>
              <a:ext cx="4299284" cy="393032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chopsticks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34434" y="4762144"/>
              <a:ext cx="4326022" cy="393032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chopsticks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26413" y="5148916"/>
              <a:ext cx="4320675" cy="393032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chopsticks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4064000" y="3083856"/>
          <a:ext cx="4638842" cy="3649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695">
                <a:tc>
                  <a:txBody>
                    <a:bodyPr/>
                    <a:lstStyle/>
                    <a:p>
                      <a:r>
                        <a:rPr lang="en-US" sz="2800" dirty="0"/>
                        <a:t>Progress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Starvation</a:t>
                      </a:r>
                      <a:r>
                        <a:rPr lang="en-US" sz="3200" baseline="0" dirty="0"/>
                        <a:t> Freedom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6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89266" y="4293585"/>
            <a:ext cx="32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89813" y="50396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90360" y="5675233"/>
            <a:ext cx="30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90907" y="625561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15740" y="4914238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15740" y="4280914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55187" y="4280914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15740" y="5562444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55187" y="4914238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55187" y="5562444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15740" y="6213050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55187" y="6213050"/>
            <a:ext cx="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4236377"/>
            <a:ext cx="2540096" cy="278099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down(</a:t>
            </a:r>
            <a:r>
              <a:rPr lang="en-US" b="1" dirty="0"/>
              <a:t>gate</a:t>
            </a:r>
            <a:r>
              <a:rPr lang="en-US" dirty="0"/>
              <a:t>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0" y="5065258"/>
            <a:ext cx="2567706" cy="26375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up(</a:t>
            </a:r>
            <a:r>
              <a:rPr lang="en-US" b="1" dirty="0"/>
              <a:t>gate</a:t>
            </a:r>
            <a:r>
              <a:rPr lang="en-US" dirty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84852" y="1212452"/>
            <a:ext cx="59591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Semaphore </a:t>
            </a:r>
            <a:r>
              <a:rPr lang="en-US" sz="2000" b="1" dirty="0"/>
              <a:t>chopsticks</a:t>
            </a:r>
            <a:r>
              <a:rPr lang="en-US" sz="2000" dirty="0"/>
              <a:t> is initialized</a:t>
            </a:r>
            <a:br>
              <a:rPr lang="en-US" sz="2000" dirty="0"/>
            </a:br>
            <a:r>
              <a:rPr lang="en-US" sz="2000" dirty="0"/>
              <a:t>to 6, </a:t>
            </a:r>
            <a:r>
              <a:rPr lang="en-US" sz="2000" b="1" dirty="0"/>
              <a:t>gate</a:t>
            </a:r>
            <a:r>
              <a:rPr lang="en-US" sz="2000" dirty="0"/>
              <a:t> is initialized to </a:t>
            </a:r>
            <a:r>
              <a:rPr lang="en-US" sz="2000" b="1" dirty="0">
                <a:solidFill>
                  <a:srgbClr val="FF0000"/>
                </a:solidFill>
              </a:rPr>
              <a:t>5</a:t>
            </a:r>
            <a:r>
              <a:rPr lang="en-US" sz="2000" dirty="0"/>
              <a:t>, </a:t>
            </a:r>
            <a:r>
              <a:rPr lang="en-US" sz="2000" b="1" dirty="0"/>
              <a:t>chopsticks</a:t>
            </a:r>
            <a:r>
              <a:rPr lang="en-US" sz="2000" dirty="0"/>
              <a:t> is fair and we  don’t have info how the wait queue in </a:t>
            </a:r>
            <a:r>
              <a:rPr lang="en-US" sz="2000" b="1" dirty="0"/>
              <a:t>gate</a:t>
            </a:r>
            <a:r>
              <a:rPr lang="en-US" sz="2000" dirty="0"/>
              <a:t> is implemented.  </a:t>
            </a:r>
            <a:br>
              <a:rPr lang="en-US" sz="2000" dirty="0"/>
            </a:br>
            <a:r>
              <a:rPr lang="en-US" sz="2000" dirty="0"/>
              <a:t>Does the solution provide:</a:t>
            </a:r>
          </a:p>
        </p:txBody>
      </p:sp>
    </p:spTree>
    <p:extLst>
      <p:ext uri="{BB962C8B-B14F-4D97-AF65-F5344CB8AC3E}">
        <p14:creationId xmlns:p14="http://schemas.microsoft.com/office/powerpoint/2010/main" val="2081026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Next Problem: Producer-Consumer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26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13" name="Content Placeholder 12" descr="Screen Shot 2016-03-17 at 2.12.2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9627"/>
          <a:stretch/>
        </p:blipFill>
        <p:spPr>
          <a:xfrm>
            <a:off x="3108629" y="1454672"/>
            <a:ext cx="5939467" cy="4525963"/>
          </a:xfrm>
          <a:ln w="50800"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19054" y="1375896"/>
            <a:ext cx="286955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already saw that</a:t>
            </a:r>
            <a:br>
              <a:rPr lang="en-US" dirty="0"/>
            </a:br>
            <a:r>
              <a:rPr lang="en-US" dirty="0"/>
              <a:t>half of the problem: </a:t>
            </a:r>
          </a:p>
          <a:p>
            <a:endParaRPr lang="en-US" dirty="0"/>
          </a:p>
          <a:p>
            <a:r>
              <a:rPr lang="en-US" dirty="0"/>
              <a:t>A contention between</a:t>
            </a:r>
            <a:br>
              <a:rPr lang="en-US" dirty="0"/>
            </a:br>
            <a:r>
              <a:rPr lang="en-US" dirty="0"/>
              <a:t>two printing processes 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producers</a:t>
            </a:r>
            <a:r>
              <a:rPr lang="en-US" dirty="0"/>
              <a:t>) on the IN</a:t>
            </a:r>
          </a:p>
          <a:p>
            <a:r>
              <a:rPr lang="en-US" dirty="0"/>
              <a:t>counter can lead to </a:t>
            </a:r>
            <a:br>
              <a:rPr lang="en-US" dirty="0"/>
            </a:br>
            <a:r>
              <a:rPr lang="en-US" dirty="0"/>
              <a:t>overriding jobs and </a:t>
            </a:r>
            <a:br>
              <a:rPr lang="en-US" dirty="0"/>
            </a:br>
            <a:r>
              <a:rPr lang="en-US" dirty="0"/>
              <a:t>gaps in the array 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buffer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313" y="4213944"/>
            <a:ext cx="28009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situations can</a:t>
            </a:r>
          </a:p>
          <a:p>
            <a:r>
              <a:rPr lang="en-US" dirty="0"/>
              <a:t>happen on the OUT </a:t>
            </a:r>
            <a:br>
              <a:rPr lang="en-US" dirty="0"/>
            </a:br>
            <a:r>
              <a:rPr lang="en-US" dirty="0"/>
              <a:t>variables in case there </a:t>
            </a:r>
            <a:br>
              <a:rPr lang="en-US" dirty="0"/>
            </a:br>
            <a:r>
              <a:rPr lang="en-US" dirty="0"/>
              <a:t>is more than one </a:t>
            </a:r>
            <a:br>
              <a:rPr lang="en-US" dirty="0"/>
            </a:br>
            <a:r>
              <a:rPr lang="en-US" dirty="0"/>
              <a:t>printer process 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consumers</a:t>
            </a:r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4882" y="6046530"/>
            <a:ext cx="830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 </a:t>
            </a:r>
            <a:r>
              <a:rPr lang="en-US" b="1" dirty="0"/>
              <a:t>buffer</a:t>
            </a:r>
            <a:r>
              <a:rPr lang="en-US" dirty="0"/>
              <a:t> is of </a:t>
            </a:r>
            <a:r>
              <a:rPr lang="en-US" b="1" dirty="0"/>
              <a:t>bounded </a:t>
            </a:r>
            <a:r>
              <a:rPr lang="en-US" dirty="0"/>
              <a:t>size, how it is managed (cyclic operation) and how empty/full buffers are handled.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0" y="1283368"/>
            <a:ext cx="9144000" cy="5574632"/>
            <a:chOff x="0" y="1283368"/>
            <a:chExt cx="9144000" cy="5574632"/>
          </a:xfrm>
        </p:grpSpPr>
        <p:sp>
          <p:nvSpPr>
            <p:cNvPr id="20" name="Rectangle 19"/>
            <p:cNvSpPr/>
            <p:nvPr/>
          </p:nvSpPr>
          <p:spPr>
            <a:xfrm>
              <a:off x="0" y="1283368"/>
              <a:ext cx="9144000" cy="5574632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auto">
            <a:xfrm>
              <a:off x="1785808" y="3258705"/>
              <a:ext cx="5476480" cy="17204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800" dirty="0"/>
                <a:t>Problems also arise in a </a:t>
              </a:r>
              <a:br>
                <a:rPr lang="en-GB" altLang="en-US" sz="2800" dirty="0"/>
              </a:br>
              <a:r>
                <a:rPr lang="en-GB" altLang="en-US" sz="2800" dirty="0"/>
                <a:t>single-producer single-consumer </a:t>
              </a:r>
              <a:br>
                <a:rPr lang="en-GB" altLang="en-US" sz="2800" dirty="0"/>
              </a:br>
              <a:r>
                <a:rPr lang="en-GB" altLang="en-US" sz="2800" dirty="0"/>
                <a:t>setting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7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Buffers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27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274414"/>
            <a:ext cx="4624924" cy="3605125"/>
            <a:chOff x="6049791" y="3252875"/>
            <a:chExt cx="4624924" cy="3605125"/>
          </a:xfrm>
        </p:grpSpPr>
        <p:cxnSp>
          <p:nvCxnSpPr>
            <p:cNvPr id="19" name="Curved Connector 18"/>
            <p:cNvCxnSpPr>
              <a:stCxn id="7" idx="0"/>
            </p:cNvCxnSpPr>
            <p:nvPr/>
          </p:nvCxnSpPr>
          <p:spPr>
            <a:xfrm rot="5400000" flipH="1" flipV="1">
              <a:off x="6943918" y="3500243"/>
              <a:ext cx="296871" cy="126332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49791" y="4280340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49791" y="6033086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06148" y="4731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66869" y="6488668"/>
              <a:ext cx="45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306502" y="3252875"/>
              <a:ext cx="3368213" cy="3175757"/>
              <a:chOff x="7306502" y="3252875"/>
              <a:chExt cx="3368213" cy="317575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306502" y="335724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A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06502" y="3796663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06502" y="4236081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06502" y="4675499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306502" y="5114917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306502" y="555433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06502" y="599375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490049" y="3252875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045563" y="382275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45563" y="4705748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45563" y="5149709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45563" y="340189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45563" y="4288267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31908" y="5553950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45563" y="5997911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6</a:t>
              </a:r>
            </a:p>
          </p:txBody>
        </p:sp>
        <p:cxnSp>
          <p:nvCxnSpPr>
            <p:cNvPr id="20" name="Curved Connector 19"/>
            <p:cNvCxnSpPr>
              <a:stCxn id="8" idx="0"/>
            </p:cNvCxnSpPr>
            <p:nvPr/>
          </p:nvCxnSpPr>
          <p:spPr>
            <a:xfrm rot="5400000" flipH="1" flipV="1">
              <a:off x="6624194" y="4724507"/>
              <a:ext cx="1145076" cy="1472082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742993" y="1256102"/>
            <a:ext cx="4624924" cy="3605125"/>
            <a:chOff x="6049791" y="3252875"/>
            <a:chExt cx="4624924" cy="3605125"/>
          </a:xfrm>
        </p:grpSpPr>
        <p:cxnSp>
          <p:nvCxnSpPr>
            <p:cNvPr id="43" name="Curved Connector 42"/>
            <p:cNvCxnSpPr>
              <a:stCxn id="31" idx="0"/>
            </p:cNvCxnSpPr>
            <p:nvPr/>
          </p:nvCxnSpPr>
          <p:spPr>
            <a:xfrm rot="5400000" flipH="1" flipV="1">
              <a:off x="6943918" y="3500243"/>
              <a:ext cx="296871" cy="126332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049791" y="4280340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49791" y="6033086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06148" y="4731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66869" y="6488668"/>
              <a:ext cx="45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306502" y="3252875"/>
              <a:ext cx="3368213" cy="3175757"/>
              <a:chOff x="7306502" y="3252875"/>
              <a:chExt cx="3368213" cy="317575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306502" y="335724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A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06502" y="3796663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06502" y="4236081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306502" y="4675499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D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306502" y="5114917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E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306502" y="555433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306502" y="599375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490049" y="3252875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045563" y="382275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45563" y="4705748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45563" y="5149709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45563" y="340189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45563" y="4288267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45563" y="5553950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45563" y="5997911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6</a:t>
              </a:r>
            </a:p>
          </p:txBody>
        </p:sp>
        <p:cxnSp>
          <p:nvCxnSpPr>
            <p:cNvPr id="44" name="Curved Connector 43"/>
            <p:cNvCxnSpPr>
              <a:stCxn id="32" idx="0"/>
            </p:cNvCxnSpPr>
            <p:nvPr/>
          </p:nvCxnSpPr>
          <p:spPr>
            <a:xfrm rot="16200000" flipH="1">
              <a:off x="7071909" y="5421867"/>
              <a:ext cx="145581" cy="1368019"/>
            </a:xfrm>
            <a:prstGeom prst="curvedConnector4">
              <a:avLst>
                <a:gd name="adj1" fmla="val -157026"/>
                <a:gd name="adj2" fmla="val 6501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561495" y="1231415"/>
            <a:ext cx="4624924" cy="3605125"/>
            <a:chOff x="6049791" y="3252875"/>
            <a:chExt cx="4624924" cy="3605125"/>
          </a:xfrm>
        </p:grpSpPr>
        <p:cxnSp>
          <p:nvCxnSpPr>
            <p:cNvPr id="69" name="Curved Connector 68"/>
            <p:cNvCxnSpPr>
              <a:stCxn id="57" idx="0"/>
            </p:cNvCxnSpPr>
            <p:nvPr/>
          </p:nvCxnSpPr>
          <p:spPr>
            <a:xfrm rot="5400000" flipH="1" flipV="1">
              <a:off x="6943918" y="3500243"/>
              <a:ext cx="296871" cy="126332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6049791" y="4280340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49791" y="6033086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06148" y="4731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66869" y="6488668"/>
              <a:ext cx="45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06502" y="3252875"/>
              <a:ext cx="3368213" cy="3175757"/>
              <a:chOff x="7306502" y="3252875"/>
              <a:chExt cx="3368213" cy="3175757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06502" y="335724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A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306502" y="3796663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306502" y="4236081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306502" y="4675499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D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306502" y="5114917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E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306502" y="555433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306502" y="599375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0490049" y="3252875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045563" y="382275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45563" y="4705748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45563" y="5149709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5563" y="340189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45563" y="4288267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045563" y="5553950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45563" y="5997911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6</a:t>
              </a:r>
            </a:p>
          </p:txBody>
        </p:sp>
        <p:cxnSp>
          <p:nvCxnSpPr>
            <p:cNvPr id="70" name="Curved Connector 69"/>
            <p:cNvCxnSpPr>
              <a:stCxn id="58" idx="0"/>
            </p:cNvCxnSpPr>
            <p:nvPr/>
          </p:nvCxnSpPr>
          <p:spPr>
            <a:xfrm rot="5400000" flipH="1" flipV="1">
              <a:off x="5947605" y="4063856"/>
              <a:ext cx="2482317" cy="1456144"/>
            </a:xfrm>
            <a:prstGeom prst="curvedConnector3">
              <a:avLst>
                <a:gd name="adj1" fmla="val 9345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144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Buffers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28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04271" y="2049890"/>
            <a:ext cx="4624924" cy="3605125"/>
            <a:chOff x="6049791" y="3252875"/>
            <a:chExt cx="4624924" cy="3605125"/>
          </a:xfrm>
        </p:grpSpPr>
        <p:cxnSp>
          <p:nvCxnSpPr>
            <p:cNvPr id="43" name="Curved Connector 42"/>
            <p:cNvCxnSpPr>
              <a:stCxn id="31" idx="0"/>
            </p:cNvCxnSpPr>
            <p:nvPr/>
          </p:nvCxnSpPr>
          <p:spPr>
            <a:xfrm rot="5400000" flipH="1" flipV="1">
              <a:off x="6943918" y="3500243"/>
              <a:ext cx="296871" cy="126332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049791" y="4280340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49791" y="6033086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06148" y="4731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66869" y="6488668"/>
              <a:ext cx="45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306502" y="3252875"/>
              <a:ext cx="3368213" cy="3175757"/>
              <a:chOff x="7306502" y="3252875"/>
              <a:chExt cx="3368213" cy="317575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306502" y="335724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06502" y="3796663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06502" y="4236081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306502" y="4675499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D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306502" y="5114917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E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306502" y="555433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306502" y="599375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490049" y="3252875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045563" y="382275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45563" y="4705748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45563" y="5149709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45563" y="340189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45563" y="4288267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45563" y="5553950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45563" y="5997911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6</a:t>
              </a:r>
            </a:p>
          </p:txBody>
        </p:sp>
        <p:cxnSp>
          <p:nvCxnSpPr>
            <p:cNvPr id="44" name="Curved Connector 43"/>
            <p:cNvCxnSpPr>
              <a:stCxn id="32" idx="0"/>
            </p:cNvCxnSpPr>
            <p:nvPr/>
          </p:nvCxnSpPr>
          <p:spPr>
            <a:xfrm rot="5400000" flipH="1" flipV="1">
              <a:off x="6106623" y="4388232"/>
              <a:ext cx="1998923" cy="129078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628287" y="2109681"/>
            <a:ext cx="4624924" cy="3605125"/>
            <a:chOff x="6049791" y="3252875"/>
            <a:chExt cx="4624924" cy="3605125"/>
          </a:xfrm>
        </p:grpSpPr>
        <p:cxnSp>
          <p:nvCxnSpPr>
            <p:cNvPr id="80" name="Curved Connector 79"/>
            <p:cNvCxnSpPr>
              <a:stCxn id="81" idx="0"/>
            </p:cNvCxnSpPr>
            <p:nvPr/>
          </p:nvCxnSpPr>
          <p:spPr>
            <a:xfrm rot="5400000" flipH="1" flipV="1">
              <a:off x="6943918" y="3500243"/>
              <a:ext cx="296871" cy="126332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6049791" y="4280340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49791" y="6033086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106148" y="4731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66869" y="6488668"/>
              <a:ext cx="45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306502" y="3252875"/>
              <a:ext cx="3368213" cy="3175757"/>
              <a:chOff x="7306502" y="3252875"/>
              <a:chExt cx="3368213" cy="3175757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7306502" y="335724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H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306502" y="3796663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B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306502" y="4236081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8000"/>
                    </a:solidFill>
                  </a:rPr>
                  <a:t>C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306502" y="4675499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8000"/>
                    </a:solidFill>
                  </a:rPr>
                  <a:t>D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306502" y="5114917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8000"/>
                    </a:solidFill>
                  </a:rPr>
                  <a:t>E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306502" y="555433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F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306502" y="599375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G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490049" y="3252875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7045563" y="382275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45563" y="4705748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45563" y="5149709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45563" y="340189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045563" y="4288267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45563" y="5553950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45563" y="5997911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6</a:t>
              </a:r>
            </a:p>
          </p:txBody>
        </p:sp>
        <p:cxnSp>
          <p:nvCxnSpPr>
            <p:cNvPr id="93" name="Curved Connector 92"/>
            <p:cNvCxnSpPr>
              <a:stCxn id="82" idx="0"/>
            </p:cNvCxnSpPr>
            <p:nvPr/>
          </p:nvCxnSpPr>
          <p:spPr>
            <a:xfrm rot="5400000" flipH="1" flipV="1">
              <a:off x="6106623" y="4388232"/>
              <a:ext cx="1998923" cy="129078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12746" y="5900492"/>
            <a:ext cx="313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Buffer is full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901327" y="5894134"/>
            <a:ext cx="313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Buffer is empty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905167" y="2051663"/>
            <a:ext cx="4624924" cy="3605125"/>
            <a:chOff x="6049791" y="3252875"/>
            <a:chExt cx="4624924" cy="3605125"/>
          </a:xfrm>
        </p:grpSpPr>
        <p:cxnSp>
          <p:nvCxnSpPr>
            <p:cNvPr id="104" name="Curved Connector 103"/>
            <p:cNvCxnSpPr>
              <a:stCxn id="105" idx="0"/>
            </p:cNvCxnSpPr>
            <p:nvPr/>
          </p:nvCxnSpPr>
          <p:spPr>
            <a:xfrm rot="5400000" flipH="1" flipV="1">
              <a:off x="6943918" y="3500243"/>
              <a:ext cx="296871" cy="126332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6049791" y="4280340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49791" y="6033086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6148" y="4731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266869" y="6488668"/>
              <a:ext cx="45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7306502" y="3252875"/>
              <a:ext cx="3368213" cy="3175757"/>
              <a:chOff x="7306502" y="3252875"/>
              <a:chExt cx="3368213" cy="317575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7306502" y="335724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A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306502" y="3796663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06502" y="4236081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06502" y="4675499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D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06502" y="5114917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E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06502" y="555433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306502" y="599375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0490049" y="3252875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7045563" y="382275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045563" y="4705748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45563" y="5149709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045563" y="340189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0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5563" y="4288267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045563" y="5553950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45563" y="5997911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6</a:t>
              </a:r>
            </a:p>
          </p:txBody>
        </p:sp>
        <p:cxnSp>
          <p:nvCxnSpPr>
            <p:cNvPr id="117" name="Curved Connector 116"/>
            <p:cNvCxnSpPr>
              <a:stCxn id="106" idx="0"/>
            </p:cNvCxnSpPr>
            <p:nvPr/>
          </p:nvCxnSpPr>
          <p:spPr>
            <a:xfrm rot="5400000" flipH="1" flipV="1">
              <a:off x="5947605" y="4063856"/>
              <a:ext cx="2482317" cy="1456144"/>
            </a:xfrm>
            <a:prstGeom prst="curvedConnector3">
              <a:avLst>
                <a:gd name="adj1" fmla="val 9345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31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Producer - Single Consumer Code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32324" y="1535113"/>
            <a:ext cx="4040188" cy="639762"/>
          </a:xfrm>
        </p:spPr>
        <p:txBody>
          <a:bodyPr/>
          <a:lstStyle/>
          <a:p>
            <a:r>
              <a:rPr lang="en-US" dirty="0"/>
              <a:t>Producer </a:t>
            </a:r>
            <a:br>
              <a:rPr lang="en-US" dirty="0"/>
            </a:br>
            <a:r>
              <a:rPr lang="en-US" dirty="0"/>
              <a:t>(e.g., sending printing job)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32324" y="2174875"/>
            <a:ext cx="4040188" cy="39512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((IN+1 mod n)==OUT);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buffer [IN]=job;</a:t>
            </a:r>
          </a:p>
          <a:p>
            <a:pPr marL="0" indent="0">
              <a:buNone/>
            </a:pPr>
            <a:r>
              <a:rPr lang="en-US" dirty="0"/>
              <a:t>IN=IN+1 mod n;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5584213" y="1535113"/>
            <a:ext cx="4041775" cy="639762"/>
          </a:xfrm>
        </p:spPr>
        <p:txBody>
          <a:bodyPr/>
          <a:lstStyle/>
          <a:p>
            <a:r>
              <a:rPr lang="en-US" dirty="0"/>
              <a:t>Consumer </a:t>
            </a:r>
            <a:br>
              <a:rPr lang="en-US" dirty="0"/>
            </a:br>
            <a:r>
              <a:rPr lang="en-US" dirty="0"/>
              <a:t>(e.g., printer)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584213" y="2174875"/>
            <a:ext cx="4041775" cy="39512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(IN==OUT);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job=buffer [OUT];</a:t>
            </a:r>
          </a:p>
          <a:p>
            <a:pPr marL="0" indent="0">
              <a:buNone/>
            </a:pPr>
            <a:r>
              <a:rPr lang="en-US" dirty="0"/>
              <a:t>OUT=OUT+1 mod n;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29</a:t>
            </a:fld>
            <a:endParaRPr lang="en-US" sz="1400" b="1">
              <a:solidFill>
                <a:srgbClr val="FFFF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907666" y="1309751"/>
            <a:ext cx="26456" cy="5548249"/>
          </a:xfrm>
          <a:prstGeom prst="line">
            <a:avLst/>
          </a:prstGeom>
          <a:ln w="635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1773561" y="3785107"/>
            <a:ext cx="3582738" cy="1558052"/>
          </a:xfrm>
          <a:prstGeom prst="wedgeEllipseCallout">
            <a:avLst>
              <a:gd name="adj1" fmla="val -42413"/>
              <a:gd name="adj2" fmla="val -964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Buffer is full, wait until a job is consumed 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5561262" y="3805209"/>
            <a:ext cx="3582738" cy="1558052"/>
          </a:xfrm>
          <a:prstGeom prst="wedgeEllipseCallout">
            <a:avLst>
              <a:gd name="adj1" fmla="val -13245"/>
              <a:gd name="adj2" fmla="val -10236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Buffer is empty, wait until a job is produced</a:t>
            </a:r>
          </a:p>
        </p:txBody>
      </p:sp>
    </p:spTree>
    <p:extLst>
      <p:ext uri="{BB962C8B-B14F-4D97-AF65-F5344CB8AC3E}">
        <p14:creationId xmlns:p14="http://schemas.microsoft.com/office/powerpoint/2010/main" val="48234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Two problems easily solved by semaphores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5511968"/>
            <a:ext cx="3398196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lock </a:t>
            </a:r>
            <a:r>
              <a:rPr lang="en-US" sz="1800" dirty="0"/>
              <a:t>is a shared semaphore, initially </a:t>
            </a:r>
            <a:r>
              <a:rPr lang="en-US" sz="1800" b="1" dirty="0"/>
              <a:t>1</a:t>
            </a:r>
          </a:p>
          <a:p>
            <a:pPr marL="0" indent="0">
              <a:buNone/>
            </a:pPr>
            <a:r>
              <a:rPr lang="en-US" sz="1800" dirty="0"/>
              <a:t>Starvation freedom holds only if L is FIFO queue </a:t>
            </a:r>
            <a:r>
              <a:rPr lang="he-IL" sz="1800" dirty="0" err="1"/>
              <a:t>סמפור</a:t>
            </a:r>
            <a:r>
              <a:rPr lang="he-IL" sz="1800" dirty="0"/>
              <a:t> הוגן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64" y="2001907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Remainder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8364" y="4106096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up(lock)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64" y="2707759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down(lock)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64" y="3421633"/>
            <a:ext cx="2152316" cy="72189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463" y="4889485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</a:t>
            </a:r>
            <a:r>
              <a:rPr lang="en-US" sz="1600" dirty="0" err="1"/>
              <a:t>i</a:t>
            </a:r>
            <a:endParaRPr lang="en-US" sz="160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E664AC6-DA31-1F48-98B4-60627AE93ED3}"/>
              </a:ext>
            </a:extLst>
          </p:cNvPr>
          <p:cNvSpPr txBox="1">
            <a:spLocks/>
          </p:cNvSpPr>
          <p:nvPr/>
        </p:nvSpPr>
        <p:spPr bwMode="auto">
          <a:xfrm>
            <a:off x="58364" y="1371903"/>
            <a:ext cx="33981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Trebuchet MS"/>
                <a:ea typeface="ＭＳ Ｐゴシック" charset="-128"/>
                <a:cs typeface="Trebuchet M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Trebuchet MS"/>
                <a:ea typeface="ＭＳ Ｐゴシック" charset="-128"/>
                <a:cs typeface="Trebuchet M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rebuchet MS"/>
                <a:ea typeface="ＭＳ Ｐゴシック" charset="-128"/>
                <a:cs typeface="Trebuchet M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Trebuchet MS"/>
                <a:ea typeface="ＭＳ Ｐゴシック" charset="-128"/>
                <a:cs typeface="Trebuchet M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Trebuchet MS"/>
                <a:ea typeface="ＭＳ Ｐゴシック" charset="-128"/>
                <a:cs typeface="Trebuchet M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 dirty="0"/>
              <a:t>Mutual Exclusion: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ABB324-8C67-4049-945F-68431730F74A}"/>
              </a:ext>
            </a:extLst>
          </p:cNvPr>
          <p:cNvGrpSpPr/>
          <p:nvPr/>
        </p:nvGrpSpPr>
        <p:grpSpPr>
          <a:xfrm>
            <a:off x="3612204" y="1303506"/>
            <a:ext cx="5251288" cy="8708599"/>
            <a:chOff x="3612204" y="1303506"/>
            <a:chExt cx="5251288" cy="870859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D660B48-E51B-3E43-A487-20B03C0E11B4}"/>
                </a:ext>
              </a:extLst>
            </p:cNvPr>
            <p:cNvGrpSpPr/>
            <p:nvPr/>
          </p:nvGrpSpPr>
          <p:grpSpPr>
            <a:xfrm>
              <a:off x="4194099" y="1371903"/>
              <a:ext cx="4669393" cy="8640202"/>
              <a:chOff x="4194099" y="1371903"/>
              <a:chExt cx="4669393" cy="864020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095C1D-4EC1-F04C-9AA0-F805FF6904EF}"/>
                  </a:ext>
                </a:extLst>
              </p:cNvPr>
              <p:cNvSpPr/>
              <p:nvPr/>
            </p:nvSpPr>
            <p:spPr>
              <a:xfrm>
                <a:off x="4246038" y="1956453"/>
                <a:ext cx="2152316" cy="1042737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….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36D6D35-63CA-7C42-87B9-35399E76B723}"/>
                  </a:ext>
                </a:extLst>
              </p:cNvPr>
              <p:cNvSpPr/>
              <p:nvPr/>
            </p:nvSpPr>
            <p:spPr>
              <a:xfrm>
                <a:off x="4251384" y="3004537"/>
                <a:ext cx="2152316" cy="721895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A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32202E-3734-5A4C-B8D2-49DE427E48A0}"/>
                  </a:ext>
                </a:extLst>
              </p:cNvPr>
              <p:cNvSpPr/>
              <p:nvPr/>
            </p:nvSpPr>
            <p:spPr>
              <a:xfrm>
                <a:off x="4252124" y="3734455"/>
                <a:ext cx="2152316" cy="10935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….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99A4D93-8C39-F84C-9F1F-100A90CF35CC}"/>
                  </a:ext>
                </a:extLst>
              </p:cNvPr>
              <p:cNvSpPr/>
              <p:nvPr/>
            </p:nvSpPr>
            <p:spPr>
              <a:xfrm>
                <a:off x="6711176" y="1961801"/>
                <a:ext cx="2152316" cy="1077495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….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727AC2E-F211-D540-A786-DBE480CB1D89}"/>
                  </a:ext>
                </a:extLst>
              </p:cNvPr>
              <p:cNvSpPr/>
              <p:nvPr/>
            </p:nvSpPr>
            <p:spPr>
              <a:xfrm>
                <a:off x="6703153" y="3036622"/>
                <a:ext cx="2152316" cy="721895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B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EF1756-3386-3D48-86CF-0A174B7F2A96}"/>
                  </a:ext>
                </a:extLst>
              </p:cNvPr>
              <p:cNvSpPr/>
              <p:nvPr/>
            </p:nvSpPr>
            <p:spPr>
              <a:xfrm>
                <a:off x="6697808" y="3747823"/>
                <a:ext cx="2152316" cy="107214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….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0055D7-4B28-0A47-8DEB-8926347E6039}"/>
                  </a:ext>
                </a:extLst>
              </p:cNvPr>
              <p:cNvSpPr/>
              <p:nvPr/>
            </p:nvSpPr>
            <p:spPr>
              <a:xfrm>
                <a:off x="4194099" y="1371903"/>
                <a:ext cx="2309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dirty="0"/>
                  <a:t>Execute B after A: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8180C57-8B70-C34E-A4DE-DBCA959F98B5}"/>
                  </a:ext>
                </a:extLst>
              </p:cNvPr>
              <p:cNvSpPr/>
              <p:nvPr/>
            </p:nvSpPr>
            <p:spPr>
              <a:xfrm>
                <a:off x="4251384" y="3728802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up(</a:t>
                </a:r>
                <a:r>
                  <a:rPr lang="en-US" b="1" dirty="0">
                    <a:latin typeface="Tahoma" charset="0"/>
                  </a:rPr>
                  <a:t>flag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6FF9729-D60B-1A48-864C-0367D9902B01}"/>
                  </a:ext>
                </a:extLst>
              </p:cNvPr>
              <p:cNvSpPr/>
              <p:nvPr/>
            </p:nvSpPr>
            <p:spPr>
              <a:xfrm>
                <a:off x="6711176" y="2654056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down(</a:t>
                </a:r>
                <a:r>
                  <a:rPr lang="en-US" b="1" dirty="0">
                    <a:latin typeface="Tahoma" charset="0"/>
                  </a:rPr>
                  <a:t>flag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4" name="Content Placeholder 3">
                <a:extLst>
                  <a:ext uri="{FF2B5EF4-FFF2-40B4-BE49-F238E27FC236}">
                    <a16:creationId xmlns:a16="http://schemas.microsoft.com/office/drawing/2014/main" id="{10D624EE-6173-6E49-B9F6-349208D5674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96815" y="5486142"/>
                <a:ext cx="3398196" cy="4525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rebuchet MS"/>
                    <a:ea typeface="ＭＳ Ｐゴシック" charset="-128"/>
                    <a:cs typeface="Trebuchet M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rebuchet MS"/>
                    <a:ea typeface="ＭＳ Ｐゴシック" charset="-128"/>
                    <a:cs typeface="Trebuchet M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rebuchet MS"/>
                    <a:ea typeface="ＭＳ Ｐゴシック" charset="-128"/>
                    <a:cs typeface="Trebuchet M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rebuchet MS"/>
                    <a:ea typeface="ＭＳ Ｐゴシック" charset="-128"/>
                    <a:cs typeface="Trebuchet M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rebuchet MS"/>
                    <a:ea typeface="ＭＳ Ｐゴシック" charset="-128"/>
                    <a:cs typeface="Trebuchet M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b="1" dirty="0"/>
                  <a:t>flag </a:t>
                </a:r>
                <a:r>
                  <a:rPr lang="en-US" sz="1800" dirty="0"/>
                  <a:t>is a shared semaphore, initially </a:t>
                </a:r>
                <a:r>
                  <a:rPr lang="en-US" sz="1800" b="1" dirty="0"/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0CF76A-1502-B94A-B096-FE769411C7E0}"/>
                  </a:ext>
                </a:extLst>
              </p:cNvPr>
              <p:cNvSpPr txBox="1"/>
              <p:nvPr/>
            </p:nvSpPr>
            <p:spPr>
              <a:xfrm>
                <a:off x="4296815" y="4845970"/>
                <a:ext cx="20507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Code for Thread 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0FC703-505D-C348-89A8-411BC566EDCE}"/>
                  </a:ext>
                </a:extLst>
              </p:cNvPr>
              <p:cNvSpPr txBox="1"/>
              <p:nvPr/>
            </p:nvSpPr>
            <p:spPr>
              <a:xfrm>
                <a:off x="6748585" y="4849383"/>
                <a:ext cx="20507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Code for Thread 1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3235F55-683D-1E41-85FD-6BFF29BE6B25}"/>
                </a:ext>
              </a:extLst>
            </p:cNvPr>
            <p:cNvCxnSpPr/>
            <p:nvPr/>
          </p:nvCxnSpPr>
          <p:spPr>
            <a:xfrm>
              <a:off x="3612204" y="1303506"/>
              <a:ext cx="0" cy="555449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2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Buffers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30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04271" y="2049890"/>
            <a:ext cx="4624924" cy="3605125"/>
            <a:chOff x="6049791" y="3252875"/>
            <a:chExt cx="4624924" cy="3605125"/>
          </a:xfrm>
        </p:grpSpPr>
        <p:cxnSp>
          <p:nvCxnSpPr>
            <p:cNvPr id="43" name="Curved Connector 42"/>
            <p:cNvCxnSpPr>
              <a:stCxn id="31" idx="0"/>
            </p:cNvCxnSpPr>
            <p:nvPr/>
          </p:nvCxnSpPr>
          <p:spPr>
            <a:xfrm rot="5400000" flipH="1" flipV="1">
              <a:off x="6943918" y="3500243"/>
              <a:ext cx="296871" cy="126332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049791" y="4280340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49791" y="6033086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06148" y="4731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66869" y="6488668"/>
              <a:ext cx="45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306502" y="3252875"/>
              <a:ext cx="3368213" cy="3175757"/>
              <a:chOff x="7306502" y="3252875"/>
              <a:chExt cx="3368213" cy="317575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306502" y="335724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06502" y="3796663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06502" y="4236081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306502" y="4675499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D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306502" y="5114917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E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306502" y="555433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306502" y="599375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490049" y="3252875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045563" y="382275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45563" y="4705748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45563" y="5149709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45563" y="340189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45563" y="4288267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45563" y="5553950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45563" y="5997911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6</a:t>
              </a:r>
            </a:p>
          </p:txBody>
        </p:sp>
        <p:cxnSp>
          <p:nvCxnSpPr>
            <p:cNvPr id="44" name="Curved Connector 43"/>
            <p:cNvCxnSpPr>
              <a:stCxn id="32" idx="0"/>
            </p:cNvCxnSpPr>
            <p:nvPr/>
          </p:nvCxnSpPr>
          <p:spPr>
            <a:xfrm rot="5400000" flipH="1" flipV="1">
              <a:off x="6106623" y="4388232"/>
              <a:ext cx="1998923" cy="129078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628287" y="2109681"/>
            <a:ext cx="4624924" cy="3605125"/>
            <a:chOff x="6049791" y="3252875"/>
            <a:chExt cx="4624924" cy="3605125"/>
          </a:xfrm>
        </p:grpSpPr>
        <p:cxnSp>
          <p:nvCxnSpPr>
            <p:cNvPr id="80" name="Curved Connector 79"/>
            <p:cNvCxnSpPr>
              <a:stCxn id="81" idx="0"/>
            </p:cNvCxnSpPr>
            <p:nvPr/>
          </p:nvCxnSpPr>
          <p:spPr>
            <a:xfrm rot="5400000" flipH="1" flipV="1">
              <a:off x="6943918" y="3500243"/>
              <a:ext cx="296871" cy="126332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6049791" y="4280340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49791" y="6033086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106148" y="4731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66869" y="6488668"/>
              <a:ext cx="45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306502" y="3252875"/>
              <a:ext cx="3368213" cy="3175757"/>
              <a:chOff x="7306502" y="3252875"/>
              <a:chExt cx="3368213" cy="3175757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7306502" y="335724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H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306502" y="3796663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B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306502" y="4236081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8000"/>
                    </a:solidFill>
                  </a:rPr>
                  <a:t>C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306502" y="4675499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8000"/>
                    </a:solidFill>
                  </a:rPr>
                  <a:t>D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306502" y="5114917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8000"/>
                    </a:solidFill>
                  </a:rPr>
                  <a:t>E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306502" y="555433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F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306502" y="599375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G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490049" y="3252875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7045563" y="382275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45563" y="4705748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45563" y="5149709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45563" y="340189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045563" y="4288267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45563" y="5553950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45563" y="5997911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6</a:t>
              </a:r>
            </a:p>
          </p:txBody>
        </p:sp>
        <p:cxnSp>
          <p:nvCxnSpPr>
            <p:cNvPr id="93" name="Curved Connector 92"/>
            <p:cNvCxnSpPr>
              <a:stCxn id="82" idx="0"/>
            </p:cNvCxnSpPr>
            <p:nvPr/>
          </p:nvCxnSpPr>
          <p:spPr>
            <a:xfrm rot="5400000" flipH="1" flipV="1">
              <a:off x="6106623" y="4388232"/>
              <a:ext cx="1998923" cy="129078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12746" y="5900492"/>
            <a:ext cx="313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Buffer is full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901327" y="5894134"/>
            <a:ext cx="313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Buffer is empty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37617" y="1754889"/>
            <a:ext cx="821800" cy="434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8465" y="21663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61634" y="1754889"/>
            <a:ext cx="821800" cy="434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572482" y="21663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14612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26" grpId="0"/>
      <p:bldP spid="127" grpId="0" animBg="1"/>
      <p:bldP spid="1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Single Producer- Single Consumer Code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32324" y="1535113"/>
            <a:ext cx="4040188" cy="639762"/>
          </a:xfrm>
        </p:spPr>
        <p:txBody>
          <a:bodyPr/>
          <a:lstStyle/>
          <a:p>
            <a:r>
              <a:rPr lang="en-US" dirty="0"/>
              <a:t>Producer </a:t>
            </a:r>
            <a:br>
              <a:rPr lang="en-US" dirty="0"/>
            </a:br>
            <a:r>
              <a:rPr lang="en-US" dirty="0"/>
              <a:t>(e.g., sending printing job)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32324" y="2174875"/>
            <a:ext cx="4040188" cy="39512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while (COUNT==n);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buffer [IN]=job;</a:t>
            </a:r>
          </a:p>
          <a:p>
            <a:pPr marL="0" indent="0">
              <a:buNone/>
            </a:pPr>
            <a:r>
              <a:rPr lang="en-US" dirty="0"/>
              <a:t>IN=IN+1 mod n;</a:t>
            </a:r>
          </a:p>
          <a:p>
            <a:pPr marL="0" indent="0">
              <a:buNone/>
            </a:pPr>
            <a:r>
              <a:rPr lang="en-US" b="1" dirty="0"/>
              <a:t>COUNT++;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5584213" y="1535113"/>
            <a:ext cx="4041775" cy="639762"/>
          </a:xfrm>
        </p:spPr>
        <p:txBody>
          <a:bodyPr/>
          <a:lstStyle/>
          <a:p>
            <a:r>
              <a:rPr lang="en-US" dirty="0"/>
              <a:t>Consumer </a:t>
            </a:r>
            <a:br>
              <a:rPr lang="en-US" dirty="0"/>
            </a:br>
            <a:r>
              <a:rPr lang="en-US" dirty="0"/>
              <a:t>(e.g., printer)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584213" y="2174875"/>
            <a:ext cx="4041775" cy="39512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while (COUNT==0);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job=buffer [OUT];</a:t>
            </a:r>
          </a:p>
          <a:p>
            <a:pPr marL="0" indent="0">
              <a:buNone/>
            </a:pPr>
            <a:r>
              <a:rPr lang="en-US" dirty="0"/>
              <a:t>OUT=OUT+1 mod n;</a:t>
            </a:r>
          </a:p>
          <a:p>
            <a:pPr marL="0" indent="0">
              <a:buNone/>
            </a:pPr>
            <a:r>
              <a:rPr lang="en-US" b="1" dirty="0"/>
              <a:t>COUNT--;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31</a:t>
            </a:fld>
            <a:endParaRPr lang="en-US" sz="1400" b="1">
              <a:solidFill>
                <a:srgbClr val="FFFF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907666" y="1309751"/>
            <a:ext cx="26456" cy="5548249"/>
          </a:xfrm>
          <a:prstGeom prst="line">
            <a:avLst/>
          </a:prstGeom>
          <a:ln w="635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5510" y="6019562"/>
            <a:ext cx="281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Must be atomic</a:t>
            </a:r>
          </a:p>
        </p:txBody>
      </p:sp>
    </p:spTree>
    <p:extLst>
      <p:ext uri="{BB962C8B-B14F-4D97-AF65-F5344CB8AC3E}">
        <p14:creationId xmlns:p14="http://schemas.microsoft.com/office/powerpoint/2010/main" val="220535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121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121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42" y="3783724"/>
            <a:ext cx="9130630" cy="1481738"/>
          </a:xfrm>
          <a:prstGeom prst="rect">
            <a:avLst/>
          </a:prstGeom>
          <a:solidFill>
            <a:srgbClr val="CC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rtl="1" eaLnBrk="1" hangingPunct="1"/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Alternative Solution: </a:t>
            </a:r>
            <a:br>
              <a:rPr lang="en-US" sz="4000" dirty="0"/>
            </a:br>
            <a:r>
              <a:rPr lang="en-US" sz="4000" dirty="0"/>
              <a:t>Producer</a:t>
            </a:r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dirty="0"/>
              <a:t>-Consumer</a:t>
            </a:r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dirty="0"/>
              <a:t> w/ Semaphores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32324" y="1535113"/>
            <a:ext cx="4040188" cy="639762"/>
          </a:xfrm>
        </p:spPr>
        <p:txBody>
          <a:bodyPr/>
          <a:lstStyle/>
          <a:p>
            <a:r>
              <a:rPr lang="en-US" dirty="0"/>
              <a:t>Producer </a:t>
            </a:r>
            <a:br>
              <a:rPr lang="en-US" dirty="0"/>
            </a:br>
            <a:r>
              <a:rPr lang="en-US" dirty="0"/>
              <a:t>(e.g., sending printing job)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32324" y="2174875"/>
            <a:ext cx="4040188" cy="39512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down(empty)</a:t>
            </a:r>
          </a:p>
          <a:p>
            <a:pPr marL="0" indent="0">
              <a:buNone/>
            </a:pPr>
            <a:r>
              <a:rPr lang="en-US" b="1" dirty="0"/>
              <a:t>down(</a:t>
            </a:r>
            <a:r>
              <a:rPr lang="en-US" b="1" dirty="0" err="1"/>
              <a:t>mutex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buffer [IN]=job;</a:t>
            </a:r>
          </a:p>
          <a:p>
            <a:pPr marL="0" indent="0">
              <a:buNone/>
            </a:pPr>
            <a:r>
              <a:rPr lang="en-US" dirty="0"/>
              <a:t>IN=IN+1 mod n;</a:t>
            </a:r>
          </a:p>
          <a:p>
            <a:pPr marL="0" indent="0">
              <a:buNone/>
            </a:pPr>
            <a:r>
              <a:rPr lang="en-US" dirty="0"/>
              <a:t>COUNT++;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up(</a:t>
            </a:r>
            <a:r>
              <a:rPr lang="en-US" b="1" dirty="0" err="1"/>
              <a:t>mutex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up(full)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5584213" y="1535113"/>
            <a:ext cx="4041775" cy="639762"/>
          </a:xfrm>
        </p:spPr>
        <p:txBody>
          <a:bodyPr/>
          <a:lstStyle/>
          <a:p>
            <a:r>
              <a:rPr lang="en-US" dirty="0"/>
              <a:t>Consumer </a:t>
            </a:r>
            <a:br>
              <a:rPr lang="en-US" dirty="0"/>
            </a:br>
            <a:r>
              <a:rPr lang="en-US" dirty="0"/>
              <a:t>(e.g., printer)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584213" y="2174875"/>
            <a:ext cx="4041775" cy="39512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down(full)</a:t>
            </a:r>
          </a:p>
          <a:p>
            <a:pPr marL="0" indent="0">
              <a:buNone/>
            </a:pPr>
            <a:r>
              <a:rPr lang="en-US" b="1" dirty="0"/>
              <a:t>down(</a:t>
            </a:r>
            <a:r>
              <a:rPr lang="en-US" b="1" dirty="0" err="1"/>
              <a:t>mutex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job=buffer [OUT];</a:t>
            </a:r>
          </a:p>
          <a:p>
            <a:pPr marL="0" indent="0">
              <a:buNone/>
            </a:pPr>
            <a:r>
              <a:rPr lang="en-US" dirty="0"/>
              <a:t>OUT=OUT+1 mod n;</a:t>
            </a:r>
          </a:p>
          <a:p>
            <a:pPr marL="0" indent="0">
              <a:buNone/>
            </a:pPr>
            <a:r>
              <a:rPr lang="en-US" dirty="0"/>
              <a:t>COUNT--;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up(</a:t>
            </a:r>
            <a:r>
              <a:rPr lang="en-US" b="1" dirty="0" err="1"/>
              <a:t>mutex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up(empty)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32</a:t>
            </a:fld>
            <a:endParaRPr lang="en-US" sz="1400" b="1">
              <a:solidFill>
                <a:srgbClr val="FFFF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907666" y="1309751"/>
            <a:ext cx="26456" cy="5548249"/>
          </a:xfrm>
          <a:prstGeom prst="line">
            <a:avLst/>
          </a:prstGeom>
          <a:ln w="635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18114"/>
              </p:ext>
            </p:extLst>
          </p:nvPr>
        </p:nvGraphicFramePr>
        <p:xfrm>
          <a:off x="3161545" y="5578849"/>
          <a:ext cx="1666752" cy="113361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08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73">
                <a:tc>
                  <a:txBody>
                    <a:bodyPr/>
                    <a:lstStyle/>
                    <a:p>
                      <a:r>
                        <a:rPr lang="en-US" dirty="0" err="1"/>
                        <a:t>mutex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73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73"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82171" y="5199313"/>
            <a:ext cx="181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values:</a:t>
            </a:r>
          </a:p>
        </p:txBody>
      </p:sp>
    </p:spTree>
    <p:extLst>
      <p:ext uri="{BB962C8B-B14F-4D97-AF65-F5344CB8AC3E}">
        <p14:creationId xmlns:p14="http://schemas.microsoft.com/office/powerpoint/2010/main" val="5638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99B535-8E24-D345-B56B-6DAFAB9A2B7E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More Approach: Monitors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 </a:t>
            </a:r>
            <a:r>
              <a:rPr lang="en-US" sz="2000" i="1" dirty="0">
                <a:latin typeface="Arial" charset="0"/>
              </a:rPr>
              <a:t>monitor</a:t>
            </a:r>
            <a:r>
              <a:rPr lang="en-US" sz="2000" dirty="0">
                <a:latin typeface="Arial" charset="0"/>
              </a:rPr>
              <a:t> is a </a:t>
            </a:r>
            <a:r>
              <a:rPr lang="en-US" sz="2000" u="sng" dirty="0">
                <a:latin typeface="Arial" charset="0"/>
              </a:rPr>
              <a:t>programming language</a:t>
            </a:r>
            <a:r>
              <a:rPr lang="en-US" sz="2000" dirty="0">
                <a:latin typeface="Arial" charset="0"/>
              </a:rPr>
              <a:t> construct that supports controlled access to shared data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synchronization code is added by the compiler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why does this help?</a:t>
            </a:r>
            <a:br>
              <a:rPr lang="en-US" sz="1600" dirty="0">
                <a:latin typeface="Arial" charset="0"/>
              </a:rPr>
            </a:br>
            <a:endParaRPr lang="en-US" sz="16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 monitor encapsulates: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shared data</a:t>
            </a:r>
            <a:r>
              <a:rPr lang="en-US" sz="1800" dirty="0">
                <a:latin typeface="Arial" charset="0"/>
              </a:rPr>
              <a:t> structures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procedures</a:t>
            </a:r>
            <a:r>
              <a:rPr lang="en-US" sz="1800" dirty="0">
                <a:latin typeface="Arial" charset="0"/>
              </a:rPr>
              <a:t> that operate on the shared data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synchronization</a:t>
            </a:r>
            <a:r>
              <a:rPr lang="en-US" sz="1800" dirty="0">
                <a:latin typeface="Arial" charset="0"/>
              </a:rPr>
              <a:t> between concurrent threads that invoke those procedures</a:t>
            </a:r>
            <a:br>
              <a:rPr lang="en-US" sz="1800" dirty="0">
                <a:latin typeface="Arial" charset="0"/>
              </a:rPr>
            </a:br>
            <a:endParaRPr lang="en-US" sz="1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Data can only be accessed from within the monitor, using the provided procedures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protects the data from unstructured access</a:t>
            </a:r>
            <a:br>
              <a:rPr lang="en-US" sz="1800" dirty="0">
                <a:latin typeface="Arial" charset="0"/>
              </a:rPr>
            </a:br>
            <a:endParaRPr lang="en-US" sz="1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Addresses the key usability issues that arise with semaphores</a:t>
            </a:r>
          </a:p>
          <a:p>
            <a:pPr lvl="1">
              <a:lnSpc>
                <a:spcPct val="80000"/>
              </a:lnSpc>
            </a:pPr>
            <a:endParaRPr lang="en-US" sz="18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64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73F085E-805C-0949-A699-3B073DA4C739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 monitor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4343400" y="1828800"/>
            <a:ext cx="3886200" cy="3886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5638800" y="2209800"/>
            <a:ext cx="2057400" cy="838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shared data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5715000" y="3505200"/>
            <a:ext cx="1981200" cy="4572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5715000" y="4114800"/>
            <a:ext cx="1981200" cy="4572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5715000" y="4724400"/>
            <a:ext cx="1981200" cy="4572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>
            <a:off x="1524000" y="43434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>
            <a:off x="2490788" y="4343400"/>
            <a:ext cx="4810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>
            <a:off x="3429000" y="43434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3001963" y="4087813"/>
            <a:ext cx="450850" cy="500062"/>
          </a:xfrm>
          <a:prstGeom prst="rect">
            <a:avLst/>
          </a:prstGeom>
          <a:solidFill>
            <a:srgbClr val="FFD0C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Rectangle 12"/>
          <p:cNvSpPr>
            <a:spLocks noChangeArrowheads="1"/>
          </p:cNvSpPr>
          <p:nvPr/>
        </p:nvSpPr>
        <p:spPr bwMode="auto">
          <a:xfrm>
            <a:off x="2071688" y="4075113"/>
            <a:ext cx="450850" cy="501650"/>
          </a:xfrm>
          <a:prstGeom prst="rect">
            <a:avLst/>
          </a:prstGeom>
          <a:solidFill>
            <a:srgbClr val="FFD0C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Rectangle 13"/>
          <p:cNvSpPr>
            <a:spLocks noChangeArrowheads="1"/>
          </p:cNvSpPr>
          <p:nvPr/>
        </p:nvSpPr>
        <p:spPr bwMode="auto">
          <a:xfrm>
            <a:off x="1143000" y="4062413"/>
            <a:ext cx="449263" cy="501650"/>
          </a:xfrm>
          <a:prstGeom prst="rect">
            <a:avLst/>
          </a:prstGeom>
          <a:solidFill>
            <a:srgbClr val="FFD0C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Rectangle 14"/>
          <p:cNvSpPr>
            <a:spLocks noChangeArrowheads="1"/>
          </p:cNvSpPr>
          <p:nvPr/>
        </p:nvSpPr>
        <p:spPr bwMode="auto">
          <a:xfrm>
            <a:off x="533400" y="3276600"/>
            <a:ext cx="327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waiting queue of threads trying to enter the monitor</a:t>
            </a:r>
          </a:p>
        </p:txBody>
      </p:sp>
      <p:sp>
        <p:nvSpPr>
          <p:cNvPr id="46096" name="Rectangle 15"/>
          <p:cNvSpPr>
            <a:spLocks noChangeArrowheads="1"/>
          </p:cNvSpPr>
          <p:nvPr/>
        </p:nvSpPr>
        <p:spPr bwMode="auto">
          <a:xfrm>
            <a:off x="4730750" y="4071938"/>
            <a:ext cx="450850" cy="500062"/>
          </a:xfrm>
          <a:prstGeom prst="rect">
            <a:avLst/>
          </a:prstGeom>
          <a:solidFill>
            <a:srgbClr val="FFD0C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Rectangle 16"/>
          <p:cNvSpPr>
            <a:spLocks noChangeArrowheads="1"/>
          </p:cNvSpPr>
          <p:nvPr/>
        </p:nvSpPr>
        <p:spPr bwMode="auto">
          <a:xfrm>
            <a:off x="5524500" y="5257800"/>
            <a:ext cx="234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operations (methods)</a:t>
            </a:r>
          </a:p>
        </p:txBody>
      </p:sp>
      <p:sp>
        <p:nvSpPr>
          <p:cNvPr id="46098" name="Rectangle 17"/>
          <p:cNvSpPr>
            <a:spLocks noChangeArrowheads="1"/>
          </p:cNvSpPr>
          <p:nvPr/>
        </p:nvSpPr>
        <p:spPr bwMode="auto">
          <a:xfrm>
            <a:off x="1905000" y="5181600"/>
            <a:ext cx="21209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at most one thread in monitor at a time</a:t>
            </a:r>
          </a:p>
        </p:txBody>
      </p:sp>
      <p:sp>
        <p:nvSpPr>
          <p:cNvPr id="46099" name="Line 18"/>
          <p:cNvSpPr>
            <a:spLocks noChangeShapeType="1"/>
          </p:cNvSpPr>
          <p:nvPr/>
        </p:nvSpPr>
        <p:spPr bwMode="auto">
          <a:xfrm flipV="1">
            <a:off x="4038600" y="4800600"/>
            <a:ext cx="83820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44287E-3EF1-924F-BB99-D3AE1FBEA626}" type="slidenum">
              <a:rPr lang="en-US" sz="1400"/>
              <a:pPr/>
              <a:t>35</a:t>
            </a:fld>
            <a:endParaRPr 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Monitor facilities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038600"/>
          </a:xfrm>
        </p:spPr>
        <p:txBody>
          <a:bodyPr/>
          <a:lstStyle/>
          <a:p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Automatic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mutual exclusion</a:t>
            </a:r>
          </a:p>
          <a:p>
            <a:pPr lvl="1"/>
            <a:r>
              <a:rPr lang="en-US" dirty="0">
                <a:latin typeface="Arial" charset="0"/>
              </a:rPr>
              <a:t>only one thread can be executing inside at any time</a:t>
            </a:r>
          </a:p>
          <a:p>
            <a:pPr lvl="2"/>
            <a:r>
              <a:rPr lang="en-US" dirty="0">
                <a:latin typeface="Arial" charset="0"/>
              </a:rPr>
              <a:t>thus, synchronization is implicitly associated with the monitor – it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comes for free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</a:t>
            </a:r>
          </a:p>
          <a:p>
            <a:pPr lvl="1"/>
            <a:r>
              <a:rPr lang="en-US" dirty="0">
                <a:latin typeface="Arial" charset="0"/>
              </a:rPr>
              <a:t>if a second thread tries to execute a monitor procedure, it blocks until the first has left the monitor</a:t>
            </a:r>
          </a:p>
          <a:p>
            <a:pPr lvl="2"/>
            <a:r>
              <a:rPr lang="en-US" dirty="0">
                <a:latin typeface="Arial" charset="0"/>
              </a:rPr>
              <a:t>more restrictive than semaphores</a:t>
            </a:r>
          </a:p>
          <a:p>
            <a:pPr lvl="2"/>
            <a:r>
              <a:rPr lang="en-US" dirty="0">
                <a:latin typeface="Arial" charset="0"/>
              </a:rPr>
              <a:t>but easier to use (most of the time)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But, there i</a:t>
            </a:r>
            <a:r>
              <a:rPr lang="en-US" altLang="ja-JP" dirty="0">
                <a:latin typeface="Arial" charset="0"/>
              </a:rPr>
              <a:t>s a problem…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19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047833" y="1322980"/>
            <a:ext cx="4312396" cy="541099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Producers/Consumers Monitor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26872" y="632989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36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19821" y="1798524"/>
            <a:ext cx="4624924" cy="3605125"/>
            <a:chOff x="6049791" y="3252875"/>
            <a:chExt cx="4624924" cy="3605125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6049791" y="4280340"/>
              <a:ext cx="821800" cy="43487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7" name="Curved Connector 6"/>
            <p:cNvCxnSpPr>
              <a:stCxn id="8" idx="0"/>
            </p:cNvCxnSpPr>
            <p:nvPr/>
          </p:nvCxnSpPr>
          <p:spPr>
            <a:xfrm rot="5400000" flipH="1" flipV="1">
              <a:off x="6943918" y="3500243"/>
              <a:ext cx="296871" cy="1263325"/>
            </a:xfrm>
            <a:prstGeom prst="curvedConnector2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049791" y="6033086"/>
              <a:ext cx="821800" cy="43487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06148" y="4731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66869" y="6488668"/>
              <a:ext cx="45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306502" y="3252875"/>
              <a:ext cx="3368213" cy="3175757"/>
              <a:chOff x="7306502" y="3252875"/>
              <a:chExt cx="3368213" cy="3175757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7306502" y="3357245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06502" y="3796663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06502" y="4236081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06502" y="4675499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D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306502" y="5114917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E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306502" y="5554335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06502" y="5993755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490049" y="3252875"/>
                <a:ext cx="18466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045563" y="382275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45563" y="4705748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45563" y="5149709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45563" y="340189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45563" y="4288267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45563" y="5553950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5563" y="5997911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6</a:t>
              </a:r>
            </a:p>
          </p:txBody>
        </p:sp>
        <p:cxnSp>
          <p:nvCxnSpPr>
            <p:cNvPr id="20" name="Curved Connector 19"/>
            <p:cNvCxnSpPr>
              <a:stCxn id="9" idx="0"/>
            </p:cNvCxnSpPr>
            <p:nvPr/>
          </p:nvCxnSpPr>
          <p:spPr>
            <a:xfrm rot="5400000" flipH="1" flipV="1">
              <a:off x="6106623" y="4388232"/>
              <a:ext cx="1998923" cy="1290786"/>
            </a:xfrm>
            <a:prstGeom prst="curvedConnector3">
              <a:avLst>
                <a:gd name="adj1" fmla="val 50000"/>
              </a:avLst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4800254" y="1490292"/>
            <a:ext cx="821800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1102" y="190171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22471" y="5548953"/>
            <a:ext cx="2857293" cy="4572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Produce()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4722471" y="6158553"/>
            <a:ext cx="2857293" cy="4572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Consume()</a:t>
            </a:r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1550455" y="4093622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2556929" y="4093622"/>
            <a:ext cx="4810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3068100" y="3843591"/>
            <a:ext cx="450850" cy="500062"/>
          </a:xfrm>
          <a:prstGeom prst="rect">
            <a:avLst/>
          </a:prstGeom>
          <a:solidFill>
            <a:srgbClr val="FFD0C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098145" y="3842797"/>
            <a:ext cx="450850" cy="501650"/>
          </a:xfrm>
          <a:prstGeom prst="rect">
            <a:avLst/>
          </a:prstGeom>
          <a:solidFill>
            <a:srgbClr val="FFD0C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129772" y="3842797"/>
            <a:ext cx="449263" cy="501650"/>
          </a:xfrm>
          <a:prstGeom prst="rect">
            <a:avLst/>
          </a:prstGeom>
          <a:solidFill>
            <a:srgbClr val="FFD0C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>
            <a:off x="3555935" y="4093622"/>
            <a:ext cx="4810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578457" y="4087265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157774" y="3836440"/>
            <a:ext cx="449263" cy="501650"/>
          </a:xfrm>
          <a:prstGeom prst="rect">
            <a:avLst/>
          </a:prstGeom>
          <a:solidFill>
            <a:srgbClr val="FFD0C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Callout 49"/>
          <p:cNvSpPr/>
          <p:nvPr/>
        </p:nvSpPr>
        <p:spPr>
          <a:xfrm>
            <a:off x="318459" y="4782263"/>
            <a:ext cx="2843084" cy="2077403"/>
          </a:xfrm>
          <a:prstGeom prst="wedgeEllipseCallout">
            <a:avLst>
              <a:gd name="adj1" fmla="val 107094"/>
              <a:gd name="adj2" fmla="val 1651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JAVA: The methods need to be defined as  </a:t>
            </a:r>
            <a:r>
              <a:rPr lang="en-US" sz="2400" b="1" dirty="0" err="1">
                <a:solidFill>
                  <a:schemeClr val="tx1"/>
                </a:solidFill>
              </a:rPr>
              <a:t>synchrnoized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047833" y="1322980"/>
            <a:ext cx="4312396" cy="541099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Producers/Consumers Monitor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26872" y="632989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37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19821" y="1798524"/>
            <a:ext cx="4624924" cy="3605125"/>
            <a:chOff x="6049791" y="3252875"/>
            <a:chExt cx="4624924" cy="3605125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6049791" y="4280340"/>
              <a:ext cx="821800" cy="43487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7" name="Curved Connector 6"/>
            <p:cNvCxnSpPr>
              <a:stCxn id="8" idx="0"/>
            </p:cNvCxnSpPr>
            <p:nvPr/>
          </p:nvCxnSpPr>
          <p:spPr>
            <a:xfrm rot="5400000" flipH="1" flipV="1">
              <a:off x="6943918" y="3500243"/>
              <a:ext cx="296871" cy="1263325"/>
            </a:xfrm>
            <a:prstGeom prst="curvedConnector2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049791" y="6033086"/>
              <a:ext cx="821800" cy="43487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06148" y="4731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66869" y="6488668"/>
              <a:ext cx="45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306502" y="3252875"/>
              <a:ext cx="3368213" cy="3175757"/>
              <a:chOff x="7306502" y="3252875"/>
              <a:chExt cx="3368213" cy="3175757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7306502" y="3357245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06502" y="3796663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06502" y="4236081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06502" y="4675499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D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306502" y="5114917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E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306502" y="5554335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06502" y="5993755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490049" y="3252875"/>
                <a:ext cx="18466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045563" y="382275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45563" y="4705748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45563" y="5149709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45563" y="340189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45563" y="4288267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45563" y="5553950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5563" y="5997911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6</a:t>
              </a:r>
            </a:p>
          </p:txBody>
        </p:sp>
        <p:cxnSp>
          <p:nvCxnSpPr>
            <p:cNvPr id="20" name="Curved Connector 19"/>
            <p:cNvCxnSpPr>
              <a:stCxn id="9" idx="0"/>
            </p:cNvCxnSpPr>
            <p:nvPr/>
          </p:nvCxnSpPr>
          <p:spPr>
            <a:xfrm rot="5400000" flipH="1" flipV="1">
              <a:off x="6106623" y="4388232"/>
              <a:ext cx="1998923" cy="1290786"/>
            </a:xfrm>
            <a:prstGeom prst="curvedConnector3">
              <a:avLst>
                <a:gd name="adj1" fmla="val 50000"/>
              </a:avLst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4800254" y="1490292"/>
            <a:ext cx="821800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1102" y="190171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22471" y="5548953"/>
            <a:ext cx="2857293" cy="4572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Produce()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4722471" y="6158553"/>
            <a:ext cx="2857293" cy="4572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Consume()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3068100" y="3843591"/>
            <a:ext cx="450850" cy="500062"/>
          </a:xfrm>
          <a:prstGeom prst="rect">
            <a:avLst/>
          </a:prstGeom>
          <a:solidFill>
            <a:srgbClr val="FFD0C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>
            <a:off x="3555935" y="4093622"/>
            <a:ext cx="4810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7774" y="3836440"/>
            <a:ext cx="2880167" cy="508007"/>
            <a:chOff x="157774" y="3836440"/>
            <a:chExt cx="2880167" cy="508007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550455" y="4093622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2556929" y="4093622"/>
              <a:ext cx="4810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2098145" y="3842797"/>
              <a:ext cx="450850" cy="501650"/>
            </a:xfrm>
            <a:prstGeom prst="rect">
              <a:avLst/>
            </a:prstGeom>
            <a:solidFill>
              <a:srgbClr val="FFD0C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1129772" y="3842797"/>
              <a:ext cx="449263" cy="50165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>
              <a:off x="578457" y="4087265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57774" y="3836440"/>
              <a:ext cx="449263" cy="50165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793916" y="1510394"/>
            <a:ext cx="821800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0253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166E-6 -3.9634E-6 L 1.8166E-6 0.16679 C 1.8166E-6 0.24138 0.11393 0.33357 0.20684 0.33357 L 0.41368 0.33357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84" y="166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44217E-6 -2.32106E-6 L 0.11411 0.003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5" grpId="0" animBg="1"/>
      <p:bldP spid="4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047833" y="1322980"/>
            <a:ext cx="4312396" cy="541099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Producers/Consumers Monitor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26872" y="632989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38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19821" y="1798524"/>
            <a:ext cx="4624924" cy="3605125"/>
            <a:chOff x="6049791" y="3252875"/>
            <a:chExt cx="4624924" cy="3605125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6049791" y="4280340"/>
              <a:ext cx="821800" cy="43487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7" name="Curved Connector 6"/>
            <p:cNvCxnSpPr>
              <a:stCxn id="8" idx="0"/>
            </p:cNvCxnSpPr>
            <p:nvPr/>
          </p:nvCxnSpPr>
          <p:spPr>
            <a:xfrm rot="5400000" flipH="1" flipV="1">
              <a:off x="6943918" y="3500243"/>
              <a:ext cx="296871" cy="1263325"/>
            </a:xfrm>
            <a:prstGeom prst="curvedConnector2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049791" y="6033086"/>
              <a:ext cx="821800" cy="43487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06148" y="4731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66869" y="6488668"/>
              <a:ext cx="45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306502" y="3252875"/>
              <a:ext cx="3368213" cy="3175757"/>
              <a:chOff x="7306502" y="3252875"/>
              <a:chExt cx="3368213" cy="3175757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7306502" y="3357245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06502" y="3796663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06502" y="4236081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06502" y="4675499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D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306502" y="5114917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E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306502" y="5554335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06502" y="5993755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490049" y="3252875"/>
                <a:ext cx="18466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045563" y="382275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45563" y="4705748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45563" y="5149709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45563" y="340189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45563" y="4288267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45563" y="5553950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5563" y="5997911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6</a:t>
              </a:r>
            </a:p>
          </p:txBody>
        </p:sp>
        <p:cxnSp>
          <p:nvCxnSpPr>
            <p:cNvPr id="20" name="Curved Connector 19"/>
            <p:cNvCxnSpPr>
              <a:stCxn id="9" idx="0"/>
            </p:cNvCxnSpPr>
            <p:nvPr/>
          </p:nvCxnSpPr>
          <p:spPr>
            <a:xfrm rot="5400000" flipH="1" flipV="1">
              <a:off x="6106623" y="4388232"/>
              <a:ext cx="1998923" cy="1290786"/>
            </a:xfrm>
            <a:prstGeom prst="curvedConnector3">
              <a:avLst>
                <a:gd name="adj1" fmla="val 50000"/>
              </a:avLst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4800254" y="1490292"/>
            <a:ext cx="821800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1102" y="190171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22471" y="5548953"/>
            <a:ext cx="2857293" cy="4572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Produce()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4722471" y="6158553"/>
            <a:ext cx="2857293" cy="4572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Consume()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3068100" y="3843591"/>
            <a:ext cx="450850" cy="500062"/>
          </a:xfrm>
          <a:prstGeom prst="rect">
            <a:avLst/>
          </a:prstGeom>
          <a:solidFill>
            <a:srgbClr val="FFD0C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>
            <a:off x="3555935" y="4093622"/>
            <a:ext cx="4810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29772" y="3842797"/>
            <a:ext cx="1908169" cy="501650"/>
            <a:chOff x="1129772" y="3842797"/>
            <a:chExt cx="1908169" cy="501650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550455" y="4093622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2556929" y="4093622"/>
              <a:ext cx="4810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2098145" y="3842797"/>
              <a:ext cx="450850" cy="50165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1129772" y="3842797"/>
              <a:ext cx="449263" cy="50165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793916" y="1510394"/>
            <a:ext cx="821800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9" name="Oval Callout 48"/>
          <p:cNvSpPr/>
          <p:nvPr/>
        </p:nvSpPr>
        <p:spPr>
          <a:xfrm>
            <a:off x="6972248" y="4274609"/>
            <a:ext cx="2843084" cy="1558052"/>
          </a:xfrm>
          <a:prstGeom prst="wedgeEllipseCallout">
            <a:avLst>
              <a:gd name="adj1" fmla="val -42260"/>
              <a:gd name="adj2" fmla="val 768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COUNT==0 </a:t>
            </a:r>
            <a:r>
              <a:rPr lang="en-US" sz="2400" dirty="0">
                <a:solidFill>
                  <a:schemeClr val="tx1"/>
                </a:solidFill>
                <a:sym typeface="Wingdings"/>
              </a:rPr>
              <a:t> Consumer is blocked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Oval Callout 49"/>
          <p:cNvSpPr/>
          <p:nvPr/>
        </p:nvSpPr>
        <p:spPr>
          <a:xfrm>
            <a:off x="775108" y="4238404"/>
            <a:ext cx="2843084" cy="2596753"/>
          </a:xfrm>
          <a:prstGeom prst="wedgeEllipseCallout">
            <a:avLst>
              <a:gd name="adj1" fmla="val 62427"/>
              <a:gd name="adj2" fmla="val -480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Monitor allows only one thread at a time </a:t>
            </a:r>
            <a:r>
              <a:rPr lang="en-US" sz="2400" dirty="0">
                <a:solidFill>
                  <a:schemeClr val="tx1"/>
                </a:solidFill>
                <a:sym typeface="Wingdings"/>
              </a:rPr>
              <a:t> Producers are blocked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4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166E-6 -3.9634E-6 L 1.8166E-6 0.16679 C 1.8166E-6 0.24138 0.11393 0.33357 0.20684 0.33357 L 0.41368 0.33357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84" y="166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44217E-6 -2.32106E-6 L 0.11411 0.003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  <p:bldP spid="49" grpId="0" animBg="1"/>
      <p:bldP spid="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C90F14-99B2-094E-A842-267B22086438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Condition variables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(a.k.a. Rendezvous Points)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“A place to wait”</a:t>
            </a:r>
          </a:p>
          <a:p>
            <a:pPr>
              <a:lnSpc>
                <a:spcPct val="90000"/>
              </a:lnSpc>
            </a:pPr>
            <a:r>
              <a:rPr lang="ja-JP" altLang="en-US" sz="2400" dirty="0">
                <a:latin typeface="Arial" charset="0"/>
              </a:rPr>
              <a:t>“</a:t>
            </a:r>
            <a:r>
              <a:rPr lang="en-US" altLang="ja-JP" sz="2400" dirty="0">
                <a:latin typeface="Arial" charset="0"/>
              </a:rPr>
              <a:t>Required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altLang="ja-JP" sz="2400" dirty="0">
                <a:latin typeface="Arial" charset="0"/>
              </a:rPr>
              <a:t> for monitors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So useful they’</a:t>
            </a:r>
            <a:r>
              <a:rPr lang="en-US" altLang="ja-JP" sz="2000" dirty="0">
                <a:latin typeface="Arial" charset="0"/>
              </a:rPr>
              <a:t>re often provided even when monitors aren’t available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Three operations on condition variables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FF3300"/>
                </a:solidFill>
                <a:latin typeface="Arial" charset="0"/>
              </a:rPr>
              <a:t>wait(c) – java: </a:t>
            </a:r>
            <a:r>
              <a:rPr lang="en-US" sz="2200" dirty="0" err="1">
                <a:solidFill>
                  <a:srgbClr val="FF3300"/>
                </a:solidFill>
                <a:latin typeface="Arial" charset="0"/>
              </a:rPr>
              <a:t>c.wait</a:t>
            </a:r>
            <a:r>
              <a:rPr lang="en-US" sz="2200" dirty="0">
                <a:solidFill>
                  <a:srgbClr val="FF3300"/>
                </a:solidFill>
                <a:latin typeface="Arial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release monitor lock, so somebody else can get in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wait for somebody else to signal condition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thus, condition variables have associated wait queues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FF3300"/>
                </a:solidFill>
                <a:latin typeface="Arial" charset="0"/>
              </a:rPr>
              <a:t>signal(c) – java: </a:t>
            </a:r>
            <a:r>
              <a:rPr lang="en-US" sz="2200" dirty="0" err="1">
                <a:solidFill>
                  <a:srgbClr val="FF3300"/>
                </a:solidFill>
                <a:latin typeface="Arial" charset="0"/>
              </a:rPr>
              <a:t>c.notify</a:t>
            </a:r>
            <a:r>
              <a:rPr lang="en-US" sz="2200" dirty="0">
                <a:solidFill>
                  <a:srgbClr val="FF3300"/>
                </a:solidFill>
                <a:latin typeface="Arial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wake up at most one waiting thread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if no waiting threads, signal is lost</a:t>
            </a:r>
          </a:p>
          <a:p>
            <a:pPr lvl="3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this is different than semaphores: no history!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FF3300"/>
                </a:solidFill>
                <a:latin typeface="Arial" charset="0"/>
              </a:rPr>
              <a:t>broadcast(c) – java: </a:t>
            </a:r>
            <a:r>
              <a:rPr lang="en-US" sz="2200" dirty="0" err="1">
                <a:solidFill>
                  <a:srgbClr val="FF3300"/>
                </a:solidFill>
                <a:latin typeface="Arial" charset="0"/>
              </a:rPr>
              <a:t>c.NofityAll</a:t>
            </a:r>
            <a:r>
              <a:rPr lang="en-US" sz="2200" dirty="0">
                <a:solidFill>
                  <a:srgbClr val="FF3300"/>
                </a:solidFill>
                <a:latin typeface="Arial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wake up all waiting threads</a:t>
            </a:r>
          </a:p>
        </p:txBody>
      </p:sp>
    </p:spTree>
    <p:extLst>
      <p:ext uri="{BB962C8B-B14F-4D97-AF65-F5344CB8AC3E}">
        <p14:creationId xmlns:p14="http://schemas.microsoft.com/office/powerpoint/2010/main" val="371608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2CA3-B082-CB4A-B1F2-98BB1612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Another Problem: Moving Money Between Accounts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C05FD31B-5BC4-CE4E-AB39-D3FF6D03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Thread 1 transfers money from account A to B, Thread 2 transfers money from B to </a:t>
            </a:r>
            <a:r>
              <a:rPr lang="en-US" dirty="0" err="1"/>
              <a:t>A</a:t>
            </a:r>
            <a:r>
              <a:rPr lang="en-US" sz="2400" dirty="0" err="1"/>
              <a:t>If</a:t>
            </a:r>
            <a:r>
              <a:rPr lang="en-US" sz="2400" dirty="0"/>
              <a:t> executed simultaneously, some errors might occur (e.g., Thread 1 executes A--, while Thread 2 executes A++)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97B4B-211F-A844-8BEC-10652449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9902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521A-4A6C-4F47-B44E-820BCF75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4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07344B6-8C75-A945-B7A0-1A11151B6374}"/>
              </a:ext>
            </a:extLst>
          </p:cNvPr>
          <p:cNvSpPr txBox="1">
            <a:spLocks/>
          </p:cNvSpPr>
          <p:nvPr/>
        </p:nvSpPr>
        <p:spPr>
          <a:xfrm>
            <a:off x="3124200" y="649902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801238A-75AE-9D4F-85A8-F48F02205769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fld id="{FA1D694D-8C4C-4F6B-986F-3B4CC905C6EC}" type="slidenum">
              <a:rPr lang="en-US" smtClean="0"/>
              <a:pPr/>
              <a:t>4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168B4F-225C-2040-896B-DF05C8AC8819}"/>
              </a:ext>
            </a:extLst>
          </p:cNvPr>
          <p:cNvSpPr/>
          <p:nvPr/>
        </p:nvSpPr>
        <p:spPr>
          <a:xfrm>
            <a:off x="160421" y="3645208"/>
            <a:ext cx="2152316" cy="10427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0B233-21B9-9544-92EB-CF33F92DD933}"/>
              </a:ext>
            </a:extLst>
          </p:cNvPr>
          <p:cNvSpPr/>
          <p:nvPr/>
        </p:nvSpPr>
        <p:spPr>
          <a:xfrm>
            <a:off x="165767" y="4693292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A</a:t>
            </a:r>
            <a:r>
              <a:rPr lang="en-US" dirty="0">
                <a:latin typeface="Tahoma" charset="0"/>
                <a:sym typeface="Wingdings"/>
              </a:rPr>
              <a:t></a:t>
            </a:r>
            <a:r>
              <a:rPr lang="en-US" dirty="0">
                <a:latin typeface="Tahoma" charset="0"/>
              </a:rPr>
              <a:t>B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3D688-D407-5340-BA73-454CD8F25DD8}"/>
              </a:ext>
            </a:extLst>
          </p:cNvPr>
          <p:cNvSpPr/>
          <p:nvPr/>
        </p:nvSpPr>
        <p:spPr>
          <a:xfrm>
            <a:off x="147052" y="5423210"/>
            <a:ext cx="2152316" cy="109353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C72A05-A093-F24C-8F2A-6CDB045F3569}"/>
              </a:ext>
            </a:extLst>
          </p:cNvPr>
          <p:cNvSpPr/>
          <p:nvPr/>
        </p:nvSpPr>
        <p:spPr>
          <a:xfrm>
            <a:off x="2625559" y="3650556"/>
            <a:ext cx="2152316" cy="10774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E6C92B-C4A9-1142-92BC-D4AA2D0A7A41}"/>
              </a:ext>
            </a:extLst>
          </p:cNvPr>
          <p:cNvSpPr/>
          <p:nvPr/>
        </p:nvSpPr>
        <p:spPr>
          <a:xfrm>
            <a:off x="2617536" y="4725377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B</a:t>
            </a:r>
            <a:r>
              <a:rPr lang="en-US" dirty="0">
                <a:latin typeface="Tahoma" charset="0"/>
                <a:sym typeface="Wingdings"/>
              </a:rPr>
              <a:t>A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F7DF65-AEB1-1949-8203-0F69D744D115}"/>
              </a:ext>
            </a:extLst>
          </p:cNvPr>
          <p:cNvSpPr/>
          <p:nvPr/>
        </p:nvSpPr>
        <p:spPr>
          <a:xfrm>
            <a:off x="2612191" y="5436578"/>
            <a:ext cx="2152316" cy="10721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B4669-C758-E44E-99CC-5C9D315FE9C2}"/>
              </a:ext>
            </a:extLst>
          </p:cNvPr>
          <p:cNvSpPr txBox="1"/>
          <p:nvPr/>
        </p:nvSpPr>
        <p:spPr>
          <a:xfrm>
            <a:off x="494629" y="6492579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C894E-AFF6-374D-AFFC-4B660B53966A}"/>
              </a:ext>
            </a:extLst>
          </p:cNvPr>
          <p:cNvSpPr txBox="1"/>
          <p:nvPr/>
        </p:nvSpPr>
        <p:spPr>
          <a:xfrm>
            <a:off x="3039977" y="6497926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FC402E-F257-124E-A799-7A9DCEF15E42}"/>
              </a:ext>
            </a:extLst>
          </p:cNvPr>
          <p:cNvGrpSpPr/>
          <p:nvPr/>
        </p:nvGrpSpPr>
        <p:grpSpPr>
          <a:xfrm>
            <a:off x="136358" y="4302936"/>
            <a:ext cx="8920241" cy="1929179"/>
            <a:chOff x="136358" y="4160266"/>
            <a:chExt cx="8920241" cy="192917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79B4EF-85B5-E341-A7C8-D7B0B4BAFE7F}"/>
                </a:ext>
              </a:extLst>
            </p:cNvPr>
            <p:cNvSpPr/>
            <p:nvPr/>
          </p:nvSpPr>
          <p:spPr>
            <a:xfrm>
              <a:off x="136358" y="4160266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lock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E338D7-C2D3-6F45-9CDF-8ABD50F1C231}"/>
                </a:ext>
              </a:extLst>
            </p:cNvPr>
            <p:cNvSpPr/>
            <p:nvPr/>
          </p:nvSpPr>
          <p:spPr>
            <a:xfrm>
              <a:off x="2598821" y="5285886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lock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522B3E-3A62-8E47-BF78-024AF0734811}"/>
                </a:ext>
              </a:extLst>
            </p:cNvPr>
            <p:cNvGrpSpPr/>
            <p:nvPr/>
          </p:nvGrpSpPr>
          <p:grpSpPr>
            <a:xfrm>
              <a:off x="147052" y="4203044"/>
              <a:ext cx="8909547" cy="1886401"/>
              <a:chOff x="147052" y="4590716"/>
              <a:chExt cx="8909547" cy="188640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A317D41-35A5-334C-A638-ED483F4E09CE}"/>
                  </a:ext>
                </a:extLst>
              </p:cNvPr>
              <p:cNvSpPr/>
              <p:nvPr/>
            </p:nvSpPr>
            <p:spPr>
              <a:xfrm>
                <a:off x="147052" y="5668211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up(</a:t>
                </a:r>
                <a:r>
                  <a:rPr lang="en-US" b="1" dirty="0">
                    <a:latin typeface="Tahoma" charset="0"/>
                  </a:rPr>
                  <a:t>lock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0AF6C15-B215-AD45-AA01-9B83FCB1D5A2}"/>
                  </a:ext>
                </a:extLst>
              </p:cNvPr>
              <p:cNvSpPr/>
              <p:nvPr/>
            </p:nvSpPr>
            <p:spPr>
              <a:xfrm>
                <a:off x="2625557" y="4590716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down(</a:t>
                </a:r>
                <a:r>
                  <a:rPr lang="en-US" b="1" dirty="0">
                    <a:latin typeface="Tahoma" charset="0"/>
                  </a:rPr>
                  <a:t>lock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52B019-829F-F84F-B066-6697630BBC50}"/>
                  </a:ext>
                </a:extLst>
              </p:cNvPr>
              <p:cNvSpPr txBox="1"/>
              <p:nvPr/>
            </p:nvSpPr>
            <p:spPr>
              <a:xfrm>
                <a:off x="5133474" y="4999789"/>
                <a:ext cx="392312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Semaphore </a:t>
                </a:r>
                <a:r>
                  <a:rPr lang="en-US" b="1" dirty="0"/>
                  <a:t>lock</a:t>
                </a:r>
                <a:r>
                  <a:rPr lang="en-US" dirty="0"/>
                  <a:t>, initialized to 1</a:t>
                </a:r>
              </a:p>
              <a:p>
                <a:endParaRPr lang="en-US" dirty="0"/>
              </a:p>
              <a:p>
                <a:r>
                  <a:rPr lang="en-US" i="1" dirty="0"/>
                  <a:t>Mutual exclusion, where</a:t>
                </a:r>
                <a:br>
                  <a:rPr lang="en-US" i="1" dirty="0"/>
                </a:br>
                <a:r>
                  <a:rPr lang="en-US" i="1" dirty="0"/>
                  <a:t>the Move is the critical </a:t>
                </a:r>
                <a:br>
                  <a:rPr lang="en-US" i="1" dirty="0"/>
                </a:br>
                <a:r>
                  <a:rPr lang="en-US" i="1" dirty="0"/>
                  <a:t>section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98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2694972" y="1970495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214455" y="1322980"/>
            <a:ext cx="5145774" cy="541099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Producers/Consumers Monitor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26872" y="632989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40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19821" y="1798524"/>
            <a:ext cx="4624924" cy="3605125"/>
            <a:chOff x="6049791" y="3252875"/>
            <a:chExt cx="4624924" cy="3605125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6049791" y="4280340"/>
              <a:ext cx="821800" cy="43487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7" name="Curved Connector 6"/>
            <p:cNvCxnSpPr>
              <a:stCxn id="8" idx="0"/>
            </p:cNvCxnSpPr>
            <p:nvPr/>
          </p:nvCxnSpPr>
          <p:spPr>
            <a:xfrm rot="5400000" flipH="1" flipV="1">
              <a:off x="6943918" y="3500243"/>
              <a:ext cx="296871" cy="1263325"/>
            </a:xfrm>
            <a:prstGeom prst="curvedConnector2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049791" y="6033086"/>
              <a:ext cx="821800" cy="43487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06148" y="4731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66869" y="6488668"/>
              <a:ext cx="45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306502" y="3252875"/>
              <a:ext cx="3368213" cy="3175757"/>
              <a:chOff x="7306502" y="3252875"/>
              <a:chExt cx="3368213" cy="3175757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7306502" y="3357245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06502" y="3796663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06502" y="4236081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06502" y="4675499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D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306502" y="5114917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E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306502" y="5554335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06502" y="5993755"/>
                <a:ext cx="1409111" cy="43487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490049" y="3252875"/>
                <a:ext cx="18466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045563" y="382275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45563" y="4705748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45563" y="5149709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45563" y="340189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45563" y="4288267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45563" y="5553950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5563" y="5997911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6</a:t>
              </a:r>
            </a:p>
          </p:txBody>
        </p:sp>
        <p:cxnSp>
          <p:nvCxnSpPr>
            <p:cNvPr id="20" name="Curved Connector 19"/>
            <p:cNvCxnSpPr>
              <a:stCxn id="9" idx="0"/>
            </p:cNvCxnSpPr>
            <p:nvPr/>
          </p:nvCxnSpPr>
          <p:spPr>
            <a:xfrm rot="5400000" flipH="1" flipV="1">
              <a:off x="6106623" y="4388232"/>
              <a:ext cx="1998923" cy="1290786"/>
            </a:xfrm>
            <a:prstGeom prst="curvedConnector3">
              <a:avLst>
                <a:gd name="adj1" fmla="val 50000"/>
              </a:avLst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4800254" y="1490292"/>
            <a:ext cx="821800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1102" y="190171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22471" y="5548953"/>
            <a:ext cx="2857293" cy="4572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Produce()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4722471" y="6158553"/>
            <a:ext cx="2857293" cy="4572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Consume()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6811683" y="6145577"/>
            <a:ext cx="450850" cy="500062"/>
          </a:xfrm>
          <a:prstGeom prst="rect">
            <a:avLst/>
          </a:prstGeom>
          <a:solidFill>
            <a:srgbClr val="FFD0C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1669510" y="4053932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2675984" y="4053932"/>
            <a:ext cx="4810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217200" y="3803107"/>
            <a:ext cx="450850" cy="50165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248827" y="3803107"/>
            <a:ext cx="449263" cy="50165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793916" y="1510394"/>
            <a:ext cx="821800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9" name="Oval Callout 48"/>
          <p:cNvSpPr/>
          <p:nvPr/>
        </p:nvSpPr>
        <p:spPr>
          <a:xfrm>
            <a:off x="6375997" y="4754269"/>
            <a:ext cx="3029260" cy="519351"/>
          </a:xfrm>
          <a:prstGeom prst="wedgeEllipseCallout">
            <a:avLst>
              <a:gd name="adj1" fmla="val -26822"/>
              <a:gd name="adj2" fmla="val 2076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Wait(</a:t>
            </a:r>
            <a:r>
              <a:rPr lang="en-US" sz="2400" dirty="0" err="1">
                <a:solidFill>
                  <a:schemeClr val="tx1"/>
                </a:solidFill>
              </a:rPr>
              <a:t>not_empty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33508" y="2315215"/>
            <a:ext cx="1302703" cy="50273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Not_Full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327170" y="1739976"/>
            <a:ext cx="1302703" cy="50273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Not_Empty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Callout 47"/>
          <p:cNvSpPr/>
          <p:nvPr/>
        </p:nvSpPr>
        <p:spPr>
          <a:xfrm>
            <a:off x="6204030" y="4364247"/>
            <a:ext cx="3247801" cy="519351"/>
          </a:xfrm>
          <a:prstGeom prst="wedgeEllipseCallout">
            <a:avLst>
              <a:gd name="adj1" fmla="val -26822"/>
              <a:gd name="adj2" fmla="val 2076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Singal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not_empty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2215154" y="1746924"/>
            <a:ext cx="450850" cy="500062"/>
          </a:xfrm>
          <a:prstGeom prst="rect">
            <a:avLst/>
          </a:prstGeom>
          <a:solidFill>
            <a:srgbClr val="FFD0C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87026" y="1509881"/>
            <a:ext cx="821800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18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2313E-6 4.63748E-6 L 4.62313E-6 -0.32407 C 4.62313E-6 -0.46908 -0.13425 -0.64814 -0.24332 -0.64814 L -0.48646 -0.64814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31" y="-3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662E-7 -4.54714E-6 L -3.05662E-7 0.12694 C -3.05662E-7 0.18393 0.13668 0.25435 0.248 0.25435 L 0.49618 0.25435 " pathEditMode="relative" rAng="0" ptsTypes="FfFF">
                                      <p:cBhvr>
                                        <p:cTn id="2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0" y="1271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46 L 0.10611 -1.26245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4713E-6 -8.33912E-8 L -1.74713E-6 0.32106 C -1.74713E-6 0.46467 0.13234 0.64234 0.24002 0.64234 L 0.4802 0.64234 " pathEditMode="relative" rAng="0" ptsTypes="FfFF">
                                      <p:cBhvr>
                                        <p:cTn id="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1" y="321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1" grpId="0" animBg="1"/>
      <p:bldP spid="41" grpId="1" animBg="1"/>
      <p:bldP spid="38" grpId="0" animBg="1"/>
      <p:bldP spid="42" grpId="0" animBg="1"/>
      <p:bldP spid="42" grpId="1" animBg="1"/>
      <p:bldP spid="43" grpId="0" animBg="1"/>
      <p:bldP spid="49" grpId="0" animBg="1"/>
      <p:bldP spid="49" grpId="1" animBg="1"/>
      <p:bldP spid="34" grpId="0" animBg="1"/>
      <p:bldP spid="46" grpId="0" animBg="1"/>
      <p:bldP spid="48" grpId="0" animBg="1"/>
      <p:bldP spid="48" grpId="1" animBg="1"/>
      <p:bldP spid="51" grpId="0" animBg="1"/>
      <p:bldP spid="51" grpId="1" animBg="1"/>
      <p:bldP spid="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0526" y="1322980"/>
            <a:ext cx="8836527" cy="541099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Pseudo-Code with one condition variable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23515" y="2860842"/>
            <a:ext cx="4038600" cy="3756527"/>
          </a:xfr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sv-SE" sz="2000" dirty="0"/>
              <a:t>public </a:t>
            </a:r>
            <a:r>
              <a:rPr lang="en-US" sz="2000" b="1" dirty="0"/>
              <a:t>synchronized</a:t>
            </a:r>
            <a:r>
              <a:rPr lang="en-US" sz="2000" dirty="0"/>
              <a:t> </a:t>
            </a:r>
            <a:r>
              <a:rPr lang="sv-SE" sz="2000" dirty="0" err="1"/>
              <a:t>void</a:t>
            </a:r>
            <a:r>
              <a:rPr lang="sv-SE" sz="2000" dirty="0"/>
              <a:t> 		</a:t>
            </a:r>
            <a:r>
              <a:rPr lang="sv-SE" sz="2000" b="1" dirty="0" err="1"/>
              <a:t>produce</a:t>
            </a:r>
            <a:r>
              <a:rPr lang="sv-SE" sz="2000" dirty="0"/>
              <a:t>(char </a:t>
            </a:r>
            <a:r>
              <a:rPr lang="sv-SE" sz="2000" dirty="0" err="1"/>
              <a:t>ch</a:t>
            </a:r>
            <a:r>
              <a:rPr lang="sv-SE" sz="2000" dirty="0"/>
              <a:t>) </a:t>
            </a:r>
          </a:p>
          <a:p>
            <a:pPr marL="0" indent="0">
              <a:buNone/>
            </a:pPr>
            <a:r>
              <a:rPr lang="sv-SE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while (COUNT == </a:t>
            </a:r>
            <a:r>
              <a:rPr lang="en-US" sz="2000" dirty="0" err="1"/>
              <a:t>BufferSize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wait</a:t>
            </a:r>
            <a:r>
              <a:rPr lang="en-US" sz="2000" dirty="0"/>
              <a:t>(); </a:t>
            </a:r>
          </a:p>
          <a:p>
            <a:pPr marL="0" indent="0">
              <a:buNone/>
            </a:pPr>
            <a:r>
              <a:rPr lang="en-US" sz="2000" dirty="0"/>
              <a:t>   store[IN] = </a:t>
            </a:r>
            <a:r>
              <a:rPr lang="en-US" sz="2000" dirty="0" err="1"/>
              <a:t>ch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/>
              <a:t>   IN=(IN+1)%</a:t>
            </a:r>
            <a:r>
              <a:rPr lang="en-US" sz="2000" dirty="0" err="1"/>
              <a:t>BufferSize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/>
              <a:t>   COUNT++;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 err="1"/>
              <a:t>notifyAll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821989" y="2392948"/>
            <a:ext cx="4121485" cy="4281321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000" dirty="0"/>
              <a:t>public </a:t>
            </a:r>
            <a:r>
              <a:rPr lang="en-US" sz="2000" b="1" dirty="0"/>
              <a:t>synchronized</a:t>
            </a:r>
            <a:r>
              <a:rPr lang="en-US" sz="2000" dirty="0"/>
              <a:t> char 	</a:t>
            </a:r>
            <a:r>
              <a:rPr lang="en-US" sz="2000" b="1" dirty="0"/>
              <a:t>consume</a:t>
            </a:r>
            <a:r>
              <a:rPr lang="en-US" sz="2000" dirty="0"/>
              <a:t>() 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while (COUNT== 0)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wait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ch</a:t>
            </a:r>
            <a:r>
              <a:rPr lang="en-US" sz="2000" dirty="0"/>
              <a:t> = store[OUT];      </a:t>
            </a:r>
            <a:br>
              <a:rPr lang="en-US" sz="2000" dirty="0"/>
            </a:br>
            <a:r>
              <a:rPr lang="en-US" sz="2000" dirty="0"/>
              <a:t>    OUT=(OUT+1)%</a:t>
            </a:r>
            <a:r>
              <a:rPr lang="en-US" sz="2000" dirty="0" err="1"/>
              <a:t>BufferSize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/>
              <a:t>    COUNT--;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 err="1"/>
              <a:t>notifyAll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ch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sv-SE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41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271" y="1350219"/>
            <a:ext cx="2970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Public class buffer  </a:t>
            </a:r>
          </a:p>
        </p:txBody>
      </p:sp>
    </p:spTree>
    <p:extLst>
      <p:ext uri="{BB962C8B-B14F-4D97-AF65-F5344CB8AC3E}">
        <p14:creationId xmlns:p14="http://schemas.microsoft.com/office/powerpoint/2010/main" val="104359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vs. Message Passing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course we assume two threads or two processes are communicating through</a:t>
            </a:r>
            <a:br>
              <a:rPr lang="en-US" dirty="0"/>
            </a:br>
            <a:r>
              <a:rPr lang="en-US" b="1" dirty="0"/>
              <a:t>shared resources </a:t>
            </a:r>
            <a:r>
              <a:rPr lang="en-US" dirty="0"/>
              <a:t>– mostly shared memory</a:t>
            </a:r>
          </a:p>
          <a:p>
            <a:r>
              <a:rPr lang="en-US" dirty="0"/>
              <a:t>Another way to communicate: </a:t>
            </a:r>
            <a:r>
              <a:rPr lang="en-US"/>
              <a:t>send and receive </a:t>
            </a:r>
            <a:r>
              <a:rPr lang="en-US" b="1" dirty="0"/>
              <a:t>messages</a:t>
            </a:r>
            <a:r>
              <a:rPr lang="en-US" dirty="0"/>
              <a:t> </a:t>
            </a:r>
          </a:p>
          <a:p>
            <a:r>
              <a:rPr lang="en-US" dirty="0"/>
              <a:t>Similar problems arise, but the solutions are quite different</a:t>
            </a:r>
          </a:p>
          <a:p>
            <a:r>
              <a:rPr lang="en-US" dirty="0"/>
              <a:t>More about it in the “Distributed Algorithms” course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42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1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2CA3-B082-CB4A-B1F2-98BB1612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Another Problem: Moving Money Between Accounts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C05FD31B-5BC4-CE4E-AB39-D3FF6D03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Threads</a:t>
            </a:r>
          </a:p>
          <a:p>
            <a:r>
              <a:rPr lang="en-US" dirty="0"/>
              <a:t>Solution 1: mutual exclusion</a:t>
            </a:r>
          </a:p>
          <a:p>
            <a:pPr lvl="1"/>
            <a:r>
              <a:rPr lang="en-US" dirty="0"/>
              <a:t>But why Thread 1 and Thread 3 cannot be executed concurrently?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97B4B-211F-A844-8BEC-10652449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9902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521A-4A6C-4F47-B44E-820BCF75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66435" y="6406390"/>
            <a:ext cx="2133600" cy="365125"/>
          </a:xfrm>
        </p:spPr>
        <p:txBody>
          <a:bodyPr/>
          <a:lstStyle/>
          <a:p>
            <a:fld id="{FA1D694D-8C4C-4F6B-986F-3B4CC905C6EC}" type="slidenum">
              <a:rPr lang="en-US" smtClean="0"/>
              <a:pPr/>
              <a:t>5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07344B6-8C75-A945-B7A0-1A11151B6374}"/>
              </a:ext>
            </a:extLst>
          </p:cNvPr>
          <p:cNvSpPr txBox="1">
            <a:spLocks/>
          </p:cNvSpPr>
          <p:nvPr/>
        </p:nvSpPr>
        <p:spPr>
          <a:xfrm>
            <a:off x="3124200" y="649902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801238A-75AE-9D4F-85A8-F48F02205769}"/>
              </a:ext>
            </a:extLst>
          </p:cNvPr>
          <p:cNvSpPr txBox="1">
            <a:spLocks/>
          </p:cNvSpPr>
          <p:nvPr/>
        </p:nvSpPr>
        <p:spPr>
          <a:xfrm>
            <a:off x="7666435" y="640639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fld id="{FA1D694D-8C4C-4F6B-986F-3B4CC905C6EC}" type="slidenum">
              <a:rPr lang="en-US" smtClean="0"/>
              <a:pPr/>
              <a:t>5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168B4F-225C-2040-896B-DF05C8AC8819}"/>
              </a:ext>
            </a:extLst>
          </p:cNvPr>
          <p:cNvSpPr/>
          <p:nvPr/>
        </p:nvSpPr>
        <p:spPr>
          <a:xfrm>
            <a:off x="160421" y="3645208"/>
            <a:ext cx="2152316" cy="10427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0B233-21B9-9544-92EB-CF33F92DD933}"/>
              </a:ext>
            </a:extLst>
          </p:cNvPr>
          <p:cNvSpPr/>
          <p:nvPr/>
        </p:nvSpPr>
        <p:spPr>
          <a:xfrm>
            <a:off x="165767" y="4693292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A</a:t>
            </a:r>
            <a:r>
              <a:rPr lang="en-US" dirty="0">
                <a:latin typeface="Tahoma" charset="0"/>
                <a:sym typeface="Wingdings"/>
              </a:rPr>
              <a:t></a:t>
            </a:r>
            <a:r>
              <a:rPr lang="en-US" dirty="0">
                <a:latin typeface="Tahoma" charset="0"/>
              </a:rPr>
              <a:t>B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3D688-D407-5340-BA73-454CD8F25DD8}"/>
              </a:ext>
            </a:extLst>
          </p:cNvPr>
          <p:cNvSpPr/>
          <p:nvPr/>
        </p:nvSpPr>
        <p:spPr>
          <a:xfrm>
            <a:off x="147052" y="5423210"/>
            <a:ext cx="2152316" cy="109353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C72A05-A093-F24C-8F2A-6CDB045F3569}"/>
              </a:ext>
            </a:extLst>
          </p:cNvPr>
          <p:cNvSpPr/>
          <p:nvPr/>
        </p:nvSpPr>
        <p:spPr>
          <a:xfrm>
            <a:off x="3134604" y="3669998"/>
            <a:ext cx="2152316" cy="10774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E6C92B-C4A9-1142-92BC-D4AA2D0A7A41}"/>
              </a:ext>
            </a:extLst>
          </p:cNvPr>
          <p:cNvSpPr/>
          <p:nvPr/>
        </p:nvSpPr>
        <p:spPr>
          <a:xfrm>
            <a:off x="3129259" y="4717475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B</a:t>
            </a:r>
            <a:r>
              <a:rPr lang="en-US" dirty="0">
                <a:latin typeface="Tahoma" charset="0"/>
                <a:sym typeface="Wingdings"/>
              </a:rPr>
              <a:t>C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F7DF65-AEB1-1949-8203-0F69D744D115}"/>
              </a:ext>
            </a:extLst>
          </p:cNvPr>
          <p:cNvSpPr/>
          <p:nvPr/>
        </p:nvSpPr>
        <p:spPr>
          <a:xfrm>
            <a:off x="3123914" y="5428676"/>
            <a:ext cx="2152316" cy="10721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B4669-C758-E44E-99CC-5C9D315FE9C2}"/>
              </a:ext>
            </a:extLst>
          </p:cNvPr>
          <p:cNvSpPr txBox="1"/>
          <p:nvPr/>
        </p:nvSpPr>
        <p:spPr>
          <a:xfrm>
            <a:off x="494629" y="6492579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C894E-AFF6-374D-AFFC-4B660B53966A}"/>
              </a:ext>
            </a:extLst>
          </p:cNvPr>
          <p:cNvSpPr txBox="1"/>
          <p:nvPr/>
        </p:nvSpPr>
        <p:spPr>
          <a:xfrm>
            <a:off x="3603763" y="6484590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FC402E-F257-124E-A799-7A9DCEF15E42}"/>
              </a:ext>
            </a:extLst>
          </p:cNvPr>
          <p:cNvGrpSpPr/>
          <p:nvPr/>
        </p:nvGrpSpPr>
        <p:grpSpPr>
          <a:xfrm>
            <a:off x="165767" y="4280942"/>
            <a:ext cx="5131762" cy="1540760"/>
            <a:chOff x="321442" y="4167217"/>
            <a:chExt cx="5131762" cy="15407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79B4EF-85B5-E341-A7C8-D7B0B4BAFE7F}"/>
                </a:ext>
              </a:extLst>
            </p:cNvPr>
            <p:cNvSpPr/>
            <p:nvPr/>
          </p:nvSpPr>
          <p:spPr>
            <a:xfrm>
              <a:off x="332051" y="4167217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lock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E338D7-C2D3-6F45-9CDF-8ABD50F1C231}"/>
                </a:ext>
              </a:extLst>
            </p:cNvPr>
            <p:cNvSpPr/>
            <p:nvPr/>
          </p:nvSpPr>
          <p:spPr>
            <a:xfrm>
              <a:off x="3278415" y="5314946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lock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522B3E-3A62-8E47-BF78-024AF0734811}"/>
                </a:ext>
              </a:extLst>
            </p:cNvPr>
            <p:cNvGrpSpPr/>
            <p:nvPr/>
          </p:nvGrpSpPr>
          <p:grpSpPr>
            <a:xfrm>
              <a:off x="321442" y="4213167"/>
              <a:ext cx="5131762" cy="1454322"/>
              <a:chOff x="321442" y="4600839"/>
              <a:chExt cx="5131762" cy="145432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A317D41-35A5-334C-A638-ED483F4E09CE}"/>
                  </a:ext>
                </a:extLst>
              </p:cNvPr>
              <p:cNvSpPr/>
              <p:nvPr/>
            </p:nvSpPr>
            <p:spPr>
              <a:xfrm>
                <a:off x="321442" y="5662130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up(</a:t>
                </a:r>
                <a:r>
                  <a:rPr lang="en-US" b="1" dirty="0">
                    <a:latin typeface="Tahoma" charset="0"/>
                  </a:rPr>
                  <a:t>lock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0AF6C15-B215-AD45-AA01-9B83FCB1D5A2}"/>
                  </a:ext>
                </a:extLst>
              </p:cNvPr>
              <p:cNvSpPr/>
              <p:nvPr/>
            </p:nvSpPr>
            <p:spPr>
              <a:xfrm>
                <a:off x="3300888" y="4600839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down(</a:t>
                </a:r>
                <a:r>
                  <a:rPr lang="en-US" b="1" dirty="0">
                    <a:latin typeface="Tahoma" charset="0"/>
                  </a:rPr>
                  <a:t>lock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48360D5-1783-044E-95A4-64BD1ED70855}"/>
              </a:ext>
            </a:extLst>
          </p:cNvPr>
          <p:cNvSpPr/>
          <p:nvPr/>
        </p:nvSpPr>
        <p:spPr>
          <a:xfrm>
            <a:off x="6401179" y="3656832"/>
            <a:ext cx="2152316" cy="10774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B9EE1C-F4F8-5A45-BA32-D9A51CA52D3E}"/>
              </a:ext>
            </a:extLst>
          </p:cNvPr>
          <p:cNvSpPr/>
          <p:nvPr/>
        </p:nvSpPr>
        <p:spPr>
          <a:xfrm>
            <a:off x="6397167" y="4728169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C</a:t>
            </a:r>
            <a:r>
              <a:rPr lang="en-US" dirty="0">
                <a:latin typeface="Tahoma" charset="0"/>
                <a:sym typeface="Wingdings"/>
              </a:rPr>
              <a:t>D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4A7616-2C06-2241-AF4B-152062C43E45}"/>
              </a:ext>
            </a:extLst>
          </p:cNvPr>
          <p:cNvSpPr/>
          <p:nvPr/>
        </p:nvSpPr>
        <p:spPr>
          <a:xfrm>
            <a:off x="6391822" y="5439370"/>
            <a:ext cx="2152316" cy="10721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5D5394-1DF2-8742-BDE5-A796B6755EBE}"/>
              </a:ext>
            </a:extLst>
          </p:cNvPr>
          <p:cNvSpPr txBox="1"/>
          <p:nvPr/>
        </p:nvSpPr>
        <p:spPr>
          <a:xfrm>
            <a:off x="6853038" y="6493157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3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E19BF3-2068-BE4C-A685-C4AFB271E546}"/>
              </a:ext>
            </a:extLst>
          </p:cNvPr>
          <p:cNvGrpSpPr/>
          <p:nvPr/>
        </p:nvGrpSpPr>
        <p:grpSpPr>
          <a:xfrm>
            <a:off x="6391822" y="4336346"/>
            <a:ext cx="2162925" cy="1500272"/>
            <a:chOff x="321442" y="4167217"/>
            <a:chExt cx="2162925" cy="150027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A4FD33-2530-7447-975D-508ED1A7BD03}"/>
                </a:ext>
              </a:extLst>
            </p:cNvPr>
            <p:cNvSpPr/>
            <p:nvPr/>
          </p:nvSpPr>
          <p:spPr>
            <a:xfrm>
              <a:off x="332051" y="4167217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lock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61EB69-C1DA-074C-9021-52A547C947B8}"/>
                </a:ext>
              </a:extLst>
            </p:cNvPr>
            <p:cNvSpPr/>
            <p:nvPr/>
          </p:nvSpPr>
          <p:spPr>
            <a:xfrm>
              <a:off x="321442" y="5274458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lock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8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2CA3-B082-CB4A-B1F2-98BB1612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Another Problem: Moving Money Between Accounts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C05FD31B-5BC4-CE4E-AB39-D3FF6D03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2: Lock each account separately</a:t>
            </a:r>
          </a:p>
          <a:p>
            <a:pPr lvl="1"/>
            <a:r>
              <a:rPr lang="en-US" dirty="0"/>
              <a:t>Semaphore for each account: SA, SB, SC, SD. All initialized to 1.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97B4B-211F-A844-8BEC-10652449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9902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521A-4A6C-4F47-B44E-820BCF75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66435" y="6406390"/>
            <a:ext cx="2133600" cy="365125"/>
          </a:xfrm>
        </p:spPr>
        <p:txBody>
          <a:bodyPr/>
          <a:lstStyle/>
          <a:p>
            <a:fld id="{FA1D694D-8C4C-4F6B-986F-3B4CC905C6EC}" type="slidenum">
              <a:rPr lang="en-US" smtClean="0"/>
              <a:pPr/>
              <a:t>6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07344B6-8C75-A945-B7A0-1A11151B6374}"/>
              </a:ext>
            </a:extLst>
          </p:cNvPr>
          <p:cNvSpPr txBox="1">
            <a:spLocks/>
          </p:cNvSpPr>
          <p:nvPr/>
        </p:nvSpPr>
        <p:spPr>
          <a:xfrm>
            <a:off x="3124200" y="649902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801238A-75AE-9D4F-85A8-F48F02205769}"/>
              </a:ext>
            </a:extLst>
          </p:cNvPr>
          <p:cNvSpPr txBox="1">
            <a:spLocks/>
          </p:cNvSpPr>
          <p:nvPr/>
        </p:nvSpPr>
        <p:spPr>
          <a:xfrm>
            <a:off x="7666435" y="640639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fld id="{FA1D694D-8C4C-4F6B-986F-3B4CC905C6EC}" type="slidenum">
              <a:rPr lang="en-US" smtClean="0"/>
              <a:pPr/>
              <a:t>6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168B4F-225C-2040-896B-DF05C8AC8819}"/>
              </a:ext>
            </a:extLst>
          </p:cNvPr>
          <p:cNvSpPr/>
          <p:nvPr/>
        </p:nvSpPr>
        <p:spPr>
          <a:xfrm>
            <a:off x="160421" y="3645208"/>
            <a:ext cx="2152316" cy="10427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0B233-21B9-9544-92EB-CF33F92DD933}"/>
              </a:ext>
            </a:extLst>
          </p:cNvPr>
          <p:cNvSpPr/>
          <p:nvPr/>
        </p:nvSpPr>
        <p:spPr>
          <a:xfrm>
            <a:off x="165767" y="4693292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A</a:t>
            </a:r>
            <a:r>
              <a:rPr lang="en-US" dirty="0">
                <a:latin typeface="Tahoma" charset="0"/>
                <a:sym typeface="Wingdings"/>
              </a:rPr>
              <a:t></a:t>
            </a:r>
            <a:r>
              <a:rPr lang="en-US" dirty="0">
                <a:latin typeface="Tahoma" charset="0"/>
              </a:rPr>
              <a:t>B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3D688-D407-5340-BA73-454CD8F25DD8}"/>
              </a:ext>
            </a:extLst>
          </p:cNvPr>
          <p:cNvSpPr/>
          <p:nvPr/>
        </p:nvSpPr>
        <p:spPr>
          <a:xfrm>
            <a:off x="147052" y="5423210"/>
            <a:ext cx="2152316" cy="109353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C72A05-A093-F24C-8F2A-6CDB045F3569}"/>
              </a:ext>
            </a:extLst>
          </p:cNvPr>
          <p:cNvSpPr/>
          <p:nvPr/>
        </p:nvSpPr>
        <p:spPr>
          <a:xfrm>
            <a:off x="3134604" y="3669998"/>
            <a:ext cx="2152316" cy="10774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E6C92B-C4A9-1142-92BC-D4AA2D0A7A41}"/>
              </a:ext>
            </a:extLst>
          </p:cNvPr>
          <p:cNvSpPr/>
          <p:nvPr/>
        </p:nvSpPr>
        <p:spPr>
          <a:xfrm>
            <a:off x="3129259" y="4717475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B</a:t>
            </a:r>
            <a:r>
              <a:rPr lang="en-US" dirty="0">
                <a:latin typeface="Tahoma" charset="0"/>
                <a:sym typeface="Wingdings"/>
              </a:rPr>
              <a:t>C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F7DF65-AEB1-1949-8203-0F69D744D115}"/>
              </a:ext>
            </a:extLst>
          </p:cNvPr>
          <p:cNvSpPr/>
          <p:nvPr/>
        </p:nvSpPr>
        <p:spPr>
          <a:xfrm>
            <a:off x="3123914" y="5428676"/>
            <a:ext cx="2152316" cy="10721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B4669-C758-E44E-99CC-5C9D315FE9C2}"/>
              </a:ext>
            </a:extLst>
          </p:cNvPr>
          <p:cNvSpPr txBox="1"/>
          <p:nvPr/>
        </p:nvSpPr>
        <p:spPr>
          <a:xfrm>
            <a:off x="494629" y="6492579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C894E-AFF6-374D-AFFC-4B660B53966A}"/>
              </a:ext>
            </a:extLst>
          </p:cNvPr>
          <p:cNvSpPr txBox="1"/>
          <p:nvPr/>
        </p:nvSpPr>
        <p:spPr>
          <a:xfrm>
            <a:off x="3603763" y="6484590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8360D5-1783-044E-95A4-64BD1ED70855}"/>
              </a:ext>
            </a:extLst>
          </p:cNvPr>
          <p:cNvSpPr/>
          <p:nvPr/>
        </p:nvSpPr>
        <p:spPr>
          <a:xfrm>
            <a:off x="6401179" y="3656832"/>
            <a:ext cx="2152316" cy="10774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B9EE1C-F4F8-5A45-BA32-D9A51CA52D3E}"/>
              </a:ext>
            </a:extLst>
          </p:cNvPr>
          <p:cNvSpPr/>
          <p:nvPr/>
        </p:nvSpPr>
        <p:spPr>
          <a:xfrm>
            <a:off x="6397167" y="4728169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C</a:t>
            </a:r>
            <a:r>
              <a:rPr lang="en-US" dirty="0">
                <a:latin typeface="Tahoma" charset="0"/>
                <a:sym typeface="Wingdings"/>
              </a:rPr>
              <a:t>D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4A7616-2C06-2241-AF4B-152062C43E45}"/>
              </a:ext>
            </a:extLst>
          </p:cNvPr>
          <p:cNvSpPr/>
          <p:nvPr/>
        </p:nvSpPr>
        <p:spPr>
          <a:xfrm>
            <a:off x="6391822" y="5439370"/>
            <a:ext cx="2152316" cy="10721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5D5394-1DF2-8742-BDE5-A796B6755EBE}"/>
              </a:ext>
            </a:extLst>
          </p:cNvPr>
          <p:cNvSpPr txBox="1"/>
          <p:nvPr/>
        </p:nvSpPr>
        <p:spPr>
          <a:xfrm>
            <a:off x="6853038" y="6493157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F204F1-1703-034E-9624-707EC6767E6F}"/>
              </a:ext>
            </a:extLst>
          </p:cNvPr>
          <p:cNvGrpSpPr/>
          <p:nvPr/>
        </p:nvGrpSpPr>
        <p:grpSpPr>
          <a:xfrm>
            <a:off x="159248" y="3901219"/>
            <a:ext cx="8395499" cy="2318031"/>
            <a:chOff x="159248" y="3901219"/>
            <a:chExt cx="8395499" cy="231803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FC402E-F257-124E-A799-7A9DCEF15E42}"/>
                </a:ext>
              </a:extLst>
            </p:cNvPr>
            <p:cNvGrpSpPr/>
            <p:nvPr/>
          </p:nvGrpSpPr>
          <p:grpSpPr>
            <a:xfrm>
              <a:off x="165767" y="4280942"/>
              <a:ext cx="5131762" cy="1540760"/>
              <a:chOff x="321442" y="4167217"/>
              <a:chExt cx="5131762" cy="154076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779B4EF-85B5-E341-A7C8-D7B0B4BAFE7F}"/>
                  </a:ext>
                </a:extLst>
              </p:cNvPr>
              <p:cNvSpPr/>
              <p:nvPr/>
            </p:nvSpPr>
            <p:spPr>
              <a:xfrm>
                <a:off x="332051" y="4167217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down(</a:t>
                </a:r>
                <a:r>
                  <a:rPr lang="en-US" b="1" dirty="0">
                    <a:latin typeface="Tahoma" charset="0"/>
                  </a:rPr>
                  <a:t>SB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E338D7-C2D3-6F45-9CDF-8ABD50F1C231}"/>
                  </a:ext>
                </a:extLst>
              </p:cNvPr>
              <p:cNvSpPr/>
              <p:nvPr/>
            </p:nvSpPr>
            <p:spPr>
              <a:xfrm>
                <a:off x="3278415" y="5314946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up(</a:t>
                </a:r>
                <a:r>
                  <a:rPr lang="en-US" b="1" dirty="0">
                    <a:latin typeface="Tahoma" charset="0"/>
                  </a:rPr>
                  <a:t>SB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1522B3E-3A62-8E47-BF78-024AF0734811}"/>
                  </a:ext>
                </a:extLst>
              </p:cNvPr>
              <p:cNvGrpSpPr/>
              <p:nvPr/>
            </p:nvGrpSpPr>
            <p:grpSpPr>
              <a:xfrm>
                <a:off x="321442" y="4213167"/>
                <a:ext cx="5131762" cy="1454322"/>
                <a:chOff x="321442" y="4600839"/>
                <a:chExt cx="5131762" cy="145432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A317D41-35A5-334C-A638-ED483F4E09CE}"/>
                    </a:ext>
                  </a:extLst>
                </p:cNvPr>
                <p:cNvSpPr/>
                <p:nvPr/>
              </p:nvSpPr>
              <p:spPr>
                <a:xfrm>
                  <a:off x="321442" y="5662130"/>
                  <a:ext cx="2152316" cy="393031"/>
                </a:xfrm>
                <a:prstGeom prst="rect">
                  <a:avLst/>
                </a:prstGeom>
                <a:solidFill>
                  <a:srgbClr val="FFD18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rtl="1" eaLnBrk="1" hangingPunct="1"/>
                  <a:r>
                    <a:rPr lang="en-US" dirty="0">
                      <a:latin typeface="Tahoma" charset="0"/>
                    </a:rPr>
                    <a:t>up(</a:t>
                  </a:r>
                  <a:r>
                    <a:rPr lang="en-US" b="1" dirty="0">
                      <a:latin typeface="Tahoma" charset="0"/>
                    </a:rPr>
                    <a:t>SA</a:t>
                  </a:r>
                  <a:r>
                    <a:rPr lang="en-US" dirty="0">
                      <a:latin typeface="Tahoma" charset="0"/>
                    </a:rPr>
                    <a:t>)</a:t>
                  </a:r>
                  <a:endParaRPr lang="en-US" dirty="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0AF6C15-B215-AD45-AA01-9B83FCB1D5A2}"/>
                    </a:ext>
                  </a:extLst>
                </p:cNvPr>
                <p:cNvSpPr/>
                <p:nvPr/>
              </p:nvSpPr>
              <p:spPr>
                <a:xfrm>
                  <a:off x="3300888" y="4600839"/>
                  <a:ext cx="2152316" cy="393031"/>
                </a:xfrm>
                <a:prstGeom prst="rect">
                  <a:avLst/>
                </a:prstGeom>
                <a:solidFill>
                  <a:srgbClr val="FFD18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rtl="1" eaLnBrk="1" hangingPunct="1"/>
                  <a:r>
                    <a:rPr lang="en-US" dirty="0">
                      <a:latin typeface="Tahoma" charset="0"/>
                    </a:rPr>
                    <a:t>down(</a:t>
                  </a:r>
                  <a:r>
                    <a:rPr lang="en-US" b="1" dirty="0">
                      <a:latin typeface="Tahoma" charset="0"/>
                    </a:rPr>
                    <a:t>SC</a:t>
                  </a:r>
                  <a:r>
                    <a:rPr lang="en-US" dirty="0">
                      <a:latin typeface="Tahoma" charset="0"/>
                    </a:rPr>
                    <a:t>)</a:t>
                  </a:r>
                  <a:endParaRPr lang="en-US" dirty="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2E19BF3-2068-BE4C-A685-C4AFB271E546}"/>
                </a:ext>
              </a:extLst>
            </p:cNvPr>
            <p:cNvGrpSpPr/>
            <p:nvPr/>
          </p:nvGrpSpPr>
          <p:grpSpPr>
            <a:xfrm>
              <a:off x="6391822" y="4336346"/>
              <a:ext cx="2162925" cy="1500272"/>
              <a:chOff x="321442" y="4167217"/>
              <a:chExt cx="2162925" cy="150027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DA4FD33-2530-7447-975D-508ED1A7BD03}"/>
                  </a:ext>
                </a:extLst>
              </p:cNvPr>
              <p:cNvSpPr/>
              <p:nvPr/>
            </p:nvSpPr>
            <p:spPr>
              <a:xfrm>
                <a:off x="332051" y="4167217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down(</a:t>
                </a:r>
                <a:r>
                  <a:rPr lang="en-US" b="1" dirty="0">
                    <a:latin typeface="Tahoma" charset="0"/>
                  </a:rPr>
                  <a:t>SD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361EB69-C1DA-074C-9021-52A547C947B8}"/>
                  </a:ext>
                </a:extLst>
              </p:cNvPr>
              <p:cNvSpPr/>
              <p:nvPr/>
            </p:nvSpPr>
            <p:spPr>
              <a:xfrm>
                <a:off x="321442" y="5274458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up(</a:t>
                </a:r>
                <a:r>
                  <a:rPr lang="en-US" b="1" dirty="0">
                    <a:latin typeface="Tahoma" charset="0"/>
                  </a:rPr>
                  <a:t>SC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410FA5-CBE3-F049-A645-F9A7ECD57538}"/>
                </a:ext>
              </a:extLst>
            </p:cNvPr>
            <p:cNvSpPr/>
            <p:nvPr/>
          </p:nvSpPr>
          <p:spPr>
            <a:xfrm>
              <a:off x="165767" y="3901219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SA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EFC59B-5B32-3147-A447-9EE4257445BF}"/>
                </a:ext>
              </a:extLst>
            </p:cNvPr>
            <p:cNvSpPr/>
            <p:nvPr/>
          </p:nvSpPr>
          <p:spPr>
            <a:xfrm>
              <a:off x="159248" y="5749023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SB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67C653-E179-6D4B-A220-963D4E67E571}"/>
                </a:ext>
              </a:extLst>
            </p:cNvPr>
            <p:cNvSpPr/>
            <p:nvPr/>
          </p:nvSpPr>
          <p:spPr>
            <a:xfrm>
              <a:off x="3142541" y="3941537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SB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433466-59FF-AC4E-8843-18E7B978ACDE}"/>
                </a:ext>
              </a:extLst>
            </p:cNvPr>
            <p:cNvSpPr/>
            <p:nvPr/>
          </p:nvSpPr>
          <p:spPr>
            <a:xfrm>
              <a:off x="3126197" y="5826219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SC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6C0898-D9A6-A549-8B12-C22369CCE874}"/>
                </a:ext>
              </a:extLst>
            </p:cNvPr>
            <p:cNvSpPr/>
            <p:nvPr/>
          </p:nvSpPr>
          <p:spPr>
            <a:xfrm>
              <a:off x="6391822" y="3962281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SC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D4B4F3B-78A7-CA4A-B1A3-51145EA2CD11}"/>
                </a:ext>
              </a:extLst>
            </p:cNvPr>
            <p:cNvSpPr/>
            <p:nvPr/>
          </p:nvSpPr>
          <p:spPr>
            <a:xfrm>
              <a:off x="6385303" y="5826218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SD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5560911-8EE6-2D4C-A474-1222B730CFD8}"/>
              </a:ext>
            </a:extLst>
          </p:cNvPr>
          <p:cNvSpPr txBox="1"/>
          <p:nvPr/>
        </p:nvSpPr>
        <p:spPr>
          <a:xfrm>
            <a:off x="1273338" y="3227327"/>
            <a:ext cx="639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SA: 1		SB: 1		SC:  1		SD: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E11FA39-9CE1-3B45-887F-DE05FEA36B40}"/>
              </a:ext>
            </a:extLst>
          </p:cNvPr>
          <p:cNvCxnSpPr/>
          <p:nvPr/>
        </p:nvCxnSpPr>
        <p:spPr>
          <a:xfrm>
            <a:off x="70682" y="4135469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C7DDA0-C707-2743-9063-369C8A5C5B37}"/>
              </a:ext>
            </a:extLst>
          </p:cNvPr>
          <p:cNvCxnSpPr/>
          <p:nvPr/>
        </p:nvCxnSpPr>
        <p:spPr>
          <a:xfrm>
            <a:off x="70678" y="4432247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B8BE06-B4B5-DE4A-9F17-85E85D1168B7}"/>
              </a:ext>
            </a:extLst>
          </p:cNvPr>
          <p:cNvCxnSpPr/>
          <p:nvPr/>
        </p:nvCxnSpPr>
        <p:spPr>
          <a:xfrm>
            <a:off x="55719" y="5113064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F2014D-F83D-1948-ACD0-3078A02F06F2}"/>
              </a:ext>
            </a:extLst>
          </p:cNvPr>
          <p:cNvCxnSpPr/>
          <p:nvPr/>
        </p:nvCxnSpPr>
        <p:spPr>
          <a:xfrm>
            <a:off x="2976312" y="4152292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7C18CD-A7EA-D64F-8F3F-A2C45788FBE8}"/>
              </a:ext>
            </a:extLst>
          </p:cNvPr>
          <p:cNvCxnSpPr/>
          <p:nvPr/>
        </p:nvCxnSpPr>
        <p:spPr>
          <a:xfrm>
            <a:off x="6230171" y="4170254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99E7AF-FCF2-424A-B1EF-CD5114BDA26D}"/>
              </a:ext>
            </a:extLst>
          </p:cNvPr>
          <p:cNvCxnSpPr/>
          <p:nvPr/>
        </p:nvCxnSpPr>
        <p:spPr>
          <a:xfrm>
            <a:off x="6230170" y="4522775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666ED8-D800-2148-AAE6-38B9524834E5}"/>
              </a:ext>
            </a:extLst>
          </p:cNvPr>
          <p:cNvCxnSpPr/>
          <p:nvPr/>
        </p:nvCxnSpPr>
        <p:spPr>
          <a:xfrm>
            <a:off x="6230169" y="5090117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C25912-54CA-0048-BDB5-FD8EC085031D}"/>
              </a:ext>
            </a:extLst>
          </p:cNvPr>
          <p:cNvSpPr txBox="1"/>
          <p:nvPr/>
        </p:nvSpPr>
        <p:spPr>
          <a:xfrm>
            <a:off x="1762329" y="3229991"/>
            <a:ext cx="31290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245677-10B2-C542-AAB9-57B0C31774BF}"/>
              </a:ext>
            </a:extLst>
          </p:cNvPr>
          <p:cNvSpPr txBox="1"/>
          <p:nvPr/>
        </p:nvSpPr>
        <p:spPr>
          <a:xfrm>
            <a:off x="3603763" y="3240956"/>
            <a:ext cx="31290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870E14-26D8-A447-BDC8-D64A65581A5C}"/>
              </a:ext>
            </a:extLst>
          </p:cNvPr>
          <p:cNvSpPr txBox="1"/>
          <p:nvPr/>
        </p:nvSpPr>
        <p:spPr>
          <a:xfrm>
            <a:off x="5539567" y="3236503"/>
            <a:ext cx="31290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D91F13-9F43-7B49-B224-C4620385904F}"/>
              </a:ext>
            </a:extLst>
          </p:cNvPr>
          <p:cNvSpPr txBox="1"/>
          <p:nvPr/>
        </p:nvSpPr>
        <p:spPr>
          <a:xfrm>
            <a:off x="7293391" y="3236503"/>
            <a:ext cx="31290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B07A23-8F0F-AE42-B533-9CC6A9238AD8}"/>
              </a:ext>
            </a:extLst>
          </p:cNvPr>
          <p:cNvSpPr txBox="1"/>
          <p:nvPr/>
        </p:nvSpPr>
        <p:spPr>
          <a:xfrm>
            <a:off x="4614663" y="6474367"/>
            <a:ext cx="1821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</a:rPr>
              <a:t>waiting on SB</a:t>
            </a:r>
          </a:p>
        </p:txBody>
      </p:sp>
    </p:spTree>
    <p:extLst>
      <p:ext uri="{BB962C8B-B14F-4D97-AF65-F5344CB8AC3E}">
        <p14:creationId xmlns:p14="http://schemas.microsoft.com/office/powerpoint/2010/main" val="138914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9" grpId="0" animBg="1"/>
      <p:bldP spid="50" grpId="0" animBg="1"/>
      <p:bldP spid="51" grpId="0" animBg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2CA3-B082-CB4A-B1F2-98BB1612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Semaphores are not Silver Bullets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97B4B-211F-A844-8BEC-10652449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9902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521A-4A6C-4F47-B44E-820BCF75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7337" y="6401901"/>
            <a:ext cx="2133600" cy="365125"/>
          </a:xfrm>
        </p:spPr>
        <p:txBody>
          <a:bodyPr/>
          <a:lstStyle/>
          <a:p>
            <a:fld id="{FA1D694D-8C4C-4F6B-986F-3B4CC905C6EC}" type="slidenum">
              <a:rPr lang="en-US" smtClean="0"/>
              <a:pPr/>
              <a:t>7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07344B6-8C75-A945-B7A0-1A11151B6374}"/>
              </a:ext>
            </a:extLst>
          </p:cNvPr>
          <p:cNvSpPr txBox="1">
            <a:spLocks/>
          </p:cNvSpPr>
          <p:nvPr/>
        </p:nvSpPr>
        <p:spPr>
          <a:xfrm>
            <a:off x="3124200" y="649902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168B4F-225C-2040-896B-DF05C8AC8819}"/>
              </a:ext>
            </a:extLst>
          </p:cNvPr>
          <p:cNvSpPr/>
          <p:nvPr/>
        </p:nvSpPr>
        <p:spPr>
          <a:xfrm>
            <a:off x="160421" y="3645208"/>
            <a:ext cx="2152316" cy="10427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0B233-21B9-9544-92EB-CF33F92DD933}"/>
              </a:ext>
            </a:extLst>
          </p:cNvPr>
          <p:cNvSpPr/>
          <p:nvPr/>
        </p:nvSpPr>
        <p:spPr>
          <a:xfrm>
            <a:off x="165767" y="4693292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A</a:t>
            </a:r>
            <a:r>
              <a:rPr lang="en-US" dirty="0">
                <a:latin typeface="Tahoma" charset="0"/>
                <a:sym typeface="Wingdings"/>
              </a:rPr>
              <a:t></a:t>
            </a:r>
            <a:r>
              <a:rPr lang="en-US" dirty="0">
                <a:latin typeface="Tahoma" charset="0"/>
              </a:rPr>
              <a:t>B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3D688-D407-5340-BA73-454CD8F25DD8}"/>
              </a:ext>
            </a:extLst>
          </p:cNvPr>
          <p:cNvSpPr/>
          <p:nvPr/>
        </p:nvSpPr>
        <p:spPr>
          <a:xfrm>
            <a:off x="147052" y="5423210"/>
            <a:ext cx="2152316" cy="109353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C72A05-A093-F24C-8F2A-6CDB045F3569}"/>
              </a:ext>
            </a:extLst>
          </p:cNvPr>
          <p:cNvSpPr/>
          <p:nvPr/>
        </p:nvSpPr>
        <p:spPr>
          <a:xfrm>
            <a:off x="2462117" y="3648859"/>
            <a:ext cx="2152316" cy="10774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E6C92B-C4A9-1142-92BC-D4AA2D0A7A41}"/>
              </a:ext>
            </a:extLst>
          </p:cNvPr>
          <p:cNvSpPr/>
          <p:nvPr/>
        </p:nvSpPr>
        <p:spPr>
          <a:xfrm>
            <a:off x="2454094" y="4723680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B</a:t>
            </a:r>
            <a:r>
              <a:rPr lang="en-US" dirty="0">
                <a:latin typeface="Tahoma" charset="0"/>
                <a:sym typeface="Wingdings"/>
              </a:rPr>
              <a:t>C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F7DF65-AEB1-1949-8203-0F69D744D115}"/>
              </a:ext>
            </a:extLst>
          </p:cNvPr>
          <p:cNvSpPr/>
          <p:nvPr/>
        </p:nvSpPr>
        <p:spPr>
          <a:xfrm>
            <a:off x="2448749" y="5434881"/>
            <a:ext cx="2152316" cy="10721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B4669-C758-E44E-99CC-5C9D315FE9C2}"/>
              </a:ext>
            </a:extLst>
          </p:cNvPr>
          <p:cNvSpPr txBox="1"/>
          <p:nvPr/>
        </p:nvSpPr>
        <p:spPr>
          <a:xfrm>
            <a:off x="100828" y="6473227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C894E-AFF6-374D-AFFC-4B660B53966A}"/>
              </a:ext>
            </a:extLst>
          </p:cNvPr>
          <p:cNvSpPr txBox="1"/>
          <p:nvPr/>
        </p:nvSpPr>
        <p:spPr>
          <a:xfrm>
            <a:off x="2363881" y="6473227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8360D5-1783-044E-95A4-64BD1ED70855}"/>
              </a:ext>
            </a:extLst>
          </p:cNvPr>
          <p:cNvSpPr/>
          <p:nvPr/>
        </p:nvSpPr>
        <p:spPr>
          <a:xfrm>
            <a:off x="4702081" y="3652343"/>
            <a:ext cx="2152316" cy="10774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B9EE1C-F4F8-5A45-BA32-D9A51CA52D3E}"/>
              </a:ext>
            </a:extLst>
          </p:cNvPr>
          <p:cNvSpPr/>
          <p:nvPr/>
        </p:nvSpPr>
        <p:spPr>
          <a:xfrm>
            <a:off x="4698069" y="4723680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C</a:t>
            </a:r>
            <a:r>
              <a:rPr lang="en-US" dirty="0">
                <a:latin typeface="Tahoma" charset="0"/>
                <a:sym typeface="Wingdings"/>
              </a:rPr>
              <a:t>D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4A7616-2C06-2241-AF4B-152062C43E45}"/>
              </a:ext>
            </a:extLst>
          </p:cNvPr>
          <p:cNvSpPr/>
          <p:nvPr/>
        </p:nvSpPr>
        <p:spPr>
          <a:xfrm>
            <a:off x="4692724" y="5434881"/>
            <a:ext cx="2152316" cy="10721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5D5394-1DF2-8742-BDE5-A796B6755EBE}"/>
              </a:ext>
            </a:extLst>
          </p:cNvPr>
          <p:cNvSpPr txBox="1"/>
          <p:nvPr/>
        </p:nvSpPr>
        <p:spPr>
          <a:xfrm>
            <a:off x="4582733" y="6469428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594D9B-A682-584F-A382-B34C8084DA83}"/>
              </a:ext>
            </a:extLst>
          </p:cNvPr>
          <p:cNvSpPr/>
          <p:nvPr/>
        </p:nvSpPr>
        <p:spPr>
          <a:xfrm>
            <a:off x="6953788" y="3652343"/>
            <a:ext cx="2152316" cy="10774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524657-4445-1D4F-A7DD-A54B8919CD3D}"/>
              </a:ext>
            </a:extLst>
          </p:cNvPr>
          <p:cNvSpPr/>
          <p:nvPr/>
        </p:nvSpPr>
        <p:spPr>
          <a:xfrm>
            <a:off x="6945765" y="4727164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D</a:t>
            </a:r>
            <a:r>
              <a:rPr lang="en-US" dirty="0">
                <a:latin typeface="Tahoma" charset="0"/>
                <a:sym typeface="Wingdings"/>
              </a:rPr>
              <a:t>A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11B460-5BBB-2B4C-A15C-F32D53D66139}"/>
              </a:ext>
            </a:extLst>
          </p:cNvPr>
          <p:cNvSpPr/>
          <p:nvPr/>
        </p:nvSpPr>
        <p:spPr>
          <a:xfrm>
            <a:off x="6940420" y="5438365"/>
            <a:ext cx="2152316" cy="10721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EBBA3-7500-404A-8DC5-3DF59F2D7353}"/>
              </a:ext>
            </a:extLst>
          </p:cNvPr>
          <p:cNvGrpSpPr/>
          <p:nvPr/>
        </p:nvGrpSpPr>
        <p:grpSpPr>
          <a:xfrm>
            <a:off x="159248" y="3901219"/>
            <a:ext cx="6695149" cy="2332698"/>
            <a:chOff x="159248" y="3901219"/>
            <a:chExt cx="6695149" cy="233269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4F80FC0-34AA-8140-92EA-4E12282DE3A8}"/>
                </a:ext>
              </a:extLst>
            </p:cNvPr>
            <p:cNvGrpSpPr/>
            <p:nvPr/>
          </p:nvGrpSpPr>
          <p:grpSpPr>
            <a:xfrm>
              <a:off x="165767" y="4280942"/>
              <a:ext cx="4450672" cy="1522186"/>
              <a:chOff x="321442" y="4167217"/>
              <a:chExt cx="4450672" cy="1522186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B78766D-0E6C-534D-ACE0-665AB89C603A}"/>
                  </a:ext>
                </a:extLst>
              </p:cNvPr>
              <p:cNvSpPr/>
              <p:nvPr/>
            </p:nvSpPr>
            <p:spPr>
              <a:xfrm>
                <a:off x="332051" y="4167217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down(</a:t>
                </a:r>
                <a:r>
                  <a:rPr lang="en-US" b="1" dirty="0">
                    <a:latin typeface="Tahoma" charset="0"/>
                  </a:rPr>
                  <a:t>SB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AF02D27-F44F-2745-9C4C-4CE82F90B828}"/>
                  </a:ext>
                </a:extLst>
              </p:cNvPr>
              <p:cNvSpPr/>
              <p:nvPr/>
            </p:nvSpPr>
            <p:spPr>
              <a:xfrm>
                <a:off x="2609769" y="5296372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up(</a:t>
                </a:r>
                <a:r>
                  <a:rPr lang="en-US" b="1" dirty="0">
                    <a:latin typeface="Tahoma" charset="0"/>
                  </a:rPr>
                  <a:t>SB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7B9ACBC-8B95-3B41-8397-6389AA6FEAA7}"/>
                  </a:ext>
                </a:extLst>
              </p:cNvPr>
              <p:cNvGrpSpPr/>
              <p:nvPr/>
            </p:nvGrpSpPr>
            <p:grpSpPr>
              <a:xfrm>
                <a:off x="321442" y="4211956"/>
                <a:ext cx="4450672" cy="1455533"/>
                <a:chOff x="321442" y="4599628"/>
                <a:chExt cx="4450672" cy="1455533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C7193015-07B3-E44A-BEEB-C21FEEFA70B3}"/>
                    </a:ext>
                  </a:extLst>
                </p:cNvPr>
                <p:cNvSpPr/>
                <p:nvPr/>
              </p:nvSpPr>
              <p:spPr>
                <a:xfrm>
                  <a:off x="321442" y="5662130"/>
                  <a:ext cx="2152316" cy="393031"/>
                </a:xfrm>
                <a:prstGeom prst="rect">
                  <a:avLst/>
                </a:prstGeom>
                <a:solidFill>
                  <a:srgbClr val="FFD18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rtl="1" eaLnBrk="1" hangingPunct="1"/>
                  <a:r>
                    <a:rPr lang="en-US" dirty="0">
                      <a:latin typeface="Tahoma" charset="0"/>
                    </a:rPr>
                    <a:t>up(</a:t>
                  </a:r>
                  <a:r>
                    <a:rPr lang="en-US" b="1" dirty="0">
                      <a:latin typeface="Tahoma" charset="0"/>
                    </a:rPr>
                    <a:t>SA</a:t>
                  </a:r>
                  <a:r>
                    <a:rPr lang="en-US" dirty="0">
                      <a:latin typeface="Tahoma" charset="0"/>
                    </a:rPr>
                    <a:t>)</a:t>
                  </a:r>
                  <a:endParaRPr lang="en-US" dirty="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F9B19C3-E13A-7748-B36D-0FD5531F217E}"/>
                    </a:ext>
                  </a:extLst>
                </p:cNvPr>
                <p:cNvSpPr/>
                <p:nvPr/>
              </p:nvSpPr>
              <p:spPr>
                <a:xfrm>
                  <a:off x="2619798" y="4599628"/>
                  <a:ext cx="2152316" cy="393031"/>
                </a:xfrm>
                <a:prstGeom prst="rect">
                  <a:avLst/>
                </a:prstGeom>
                <a:solidFill>
                  <a:srgbClr val="FFD18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rtl="1" eaLnBrk="1" hangingPunct="1"/>
                  <a:r>
                    <a:rPr lang="en-US" dirty="0">
                      <a:latin typeface="Tahoma" charset="0"/>
                    </a:rPr>
                    <a:t>down(</a:t>
                  </a:r>
                  <a:r>
                    <a:rPr lang="en-US" b="1" dirty="0">
                      <a:latin typeface="Tahoma" charset="0"/>
                    </a:rPr>
                    <a:t>SC</a:t>
                  </a:r>
                  <a:r>
                    <a:rPr lang="en-US" dirty="0">
                      <a:latin typeface="Tahoma" charset="0"/>
                    </a:rPr>
                    <a:t>)</a:t>
                  </a:r>
                  <a:endParaRPr lang="en-US" dirty="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endParaRP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12002F7-5184-554F-B78E-304C420E2D63}"/>
                </a:ext>
              </a:extLst>
            </p:cNvPr>
            <p:cNvGrpSpPr/>
            <p:nvPr/>
          </p:nvGrpSpPr>
          <p:grpSpPr>
            <a:xfrm>
              <a:off x="4692724" y="4329253"/>
              <a:ext cx="2161673" cy="1502143"/>
              <a:chOff x="-1377656" y="4160124"/>
              <a:chExt cx="2161673" cy="1502143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B858CDF-69A9-8445-815E-A8C658AB2543}"/>
                  </a:ext>
                </a:extLst>
              </p:cNvPr>
              <p:cNvSpPr/>
              <p:nvPr/>
            </p:nvSpPr>
            <p:spPr>
              <a:xfrm>
                <a:off x="-1368299" y="4160124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down(</a:t>
                </a:r>
                <a:r>
                  <a:rPr lang="en-US" b="1" dirty="0">
                    <a:latin typeface="Tahoma" charset="0"/>
                  </a:rPr>
                  <a:t>SD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74126A-C9D9-D442-9865-6910D14D70AF}"/>
                  </a:ext>
                </a:extLst>
              </p:cNvPr>
              <p:cNvSpPr/>
              <p:nvPr/>
            </p:nvSpPr>
            <p:spPr>
              <a:xfrm>
                <a:off x="-1377656" y="5269236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up(</a:t>
                </a:r>
                <a:r>
                  <a:rPr lang="en-US" b="1" dirty="0">
                    <a:latin typeface="Tahoma" charset="0"/>
                  </a:rPr>
                  <a:t>SC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7B16074-D42C-8149-86EB-F52081DAFD09}"/>
                </a:ext>
              </a:extLst>
            </p:cNvPr>
            <p:cNvSpPr/>
            <p:nvPr/>
          </p:nvSpPr>
          <p:spPr>
            <a:xfrm>
              <a:off x="165767" y="3901219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SA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6D80104-971B-3C48-98F4-8195D3ECBBBB}"/>
                </a:ext>
              </a:extLst>
            </p:cNvPr>
            <p:cNvSpPr/>
            <p:nvPr/>
          </p:nvSpPr>
          <p:spPr>
            <a:xfrm>
              <a:off x="159248" y="5749023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SB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9A658F8-749B-104B-B23F-F5CA7A75692C}"/>
                </a:ext>
              </a:extLst>
            </p:cNvPr>
            <p:cNvSpPr/>
            <p:nvPr/>
          </p:nvSpPr>
          <p:spPr>
            <a:xfrm>
              <a:off x="2462117" y="3943315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SB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80D58A3-6127-414A-9E26-703577ECC1F8}"/>
                </a:ext>
              </a:extLst>
            </p:cNvPr>
            <p:cNvSpPr/>
            <p:nvPr/>
          </p:nvSpPr>
          <p:spPr>
            <a:xfrm>
              <a:off x="2460945" y="5803308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SC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C362C23-2EE6-294C-8C86-AF73CD1498C3}"/>
                </a:ext>
              </a:extLst>
            </p:cNvPr>
            <p:cNvSpPr/>
            <p:nvPr/>
          </p:nvSpPr>
          <p:spPr>
            <a:xfrm>
              <a:off x="4700075" y="3943315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SC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19D65C7-9019-9F48-AE44-849A25C9AEA0}"/>
                </a:ext>
              </a:extLst>
            </p:cNvPr>
            <p:cNvSpPr/>
            <p:nvPr/>
          </p:nvSpPr>
          <p:spPr>
            <a:xfrm>
              <a:off x="4692724" y="5840886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SD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ACB6622-FDFD-8447-8F64-A1AE752801B1}"/>
              </a:ext>
            </a:extLst>
          </p:cNvPr>
          <p:cNvSpPr/>
          <p:nvPr/>
        </p:nvSpPr>
        <p:spPr>
          <a:xfrm>
            <a:off x="6953788" y="3940772"/>
            <a:ext cx="2152316" cy="393031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down(</a:t>
            </a:r>
            <a:r>
              <a:rPr lang="en-US" b="1" dirty="0">
                <a:latin typeface="Tahoma" charset="0"/>
              </a:rPr>
              <a:t>SD</a:t>
            </a:r>
            <a:r>
              <a:rPr lang="en-US" dirty="0">
                <a:latin typeface="Tahoma" charset="0"/>
              </a:rPr>
              <a:t>)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DC051AE-D490-D84B-A68A-5464E8D46F5B}"/>
              </a:ext>
            </a:extLst>
          </p:cNvPr>
          <p:cNvSpPr/>
          <p:nvPr/>
        </p:nvSpPr>
        <p:spPr>
          <a:xfrm>
            <a:off x="6951110" y="4334452"/>
            <a:ext cx="2152316" cy="393031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down(</a:t>
            </a:r>
            <a:r>
              <a:rPr lang="en-US" b="1" dirty="0">
                <a:latin typeface="Tahoma" charset="0"/>
              </a:rPr>
              <a:t>SA</a:t>
            </a:r>
            <a:r>
              <a:rPr lang="en-US" dirty="0">
                <a:latin typeface="Tahoma" charset="0"/>
              </a:rPr>
              <a:t>)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87FC20-E97B-E146-972E-B7801976712E}"/>
              </a:ext>
            </a:extLst>
          </p:cNvPr>
          <p:cNvSpPr/>
          <p:nvPr/>
        </p:nvSpPr>
        <p:spPr>
          <a:xfrm>
            <a:off x="6940420" y="5447855"/>
            <a:ext cx="2152316" cy="393031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up(</a:t>
            </a:r>
            <a:r>
              <a:rPr lang="en-US" b="1" dirty="0">
                <a:latin typeface="Tahoma" charset="0"/>
              </a:rPr>
              <a:t>SD</a:t>
            </a:r>
            <a:r>
              <a:rPr lang="en-US" dirty="0">
                <a:latin typeface="Tahoma" charset="0"/>
              </a:rPr>
              <a:t>)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EE159B-4F0A-9841-AA5A-13AA7A6255E2}"/>
              </a:ext>
            </a:extLst>
          </p:cNvPr>
          <p:cNvSpPr/>
          <p:nvPr/>
        </p:nvSpPr>
        <p:spPr>
          <a:xfrm>
            <a:off x="6951110" y="5840885"/>
            <a:ext cx="2152316" cy="393031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up(</a:t>
            </a:r>
            <a:r>
              <a:rPr lang="en-US" b="1" dirty="0">
                <a:latin typeface="Tahoma" charset="0"/>
              </a:rPr>
              <a:t>SA</a:t>
            </a:r>
            <a:r>
              <a:rPr lang="en-US" dirty="0">
                <a:latin typeface="Tahoma" charset="0"/>
              </a:rPr>
              <a:t>)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FB7820-700A-A449-BB67-F0B0356D129F}"/>
              </a:ext>
            </a:extLst>
          </p:cNvPr>
          <p:cNvSpPr txBox="1"/>
          <p:nvPr/>
        </p:nvSpPr>
        <p:spPr>
          <a:xfrm>
            <a:off x="1273338" y="3227327"/>
            <a:ext cx="639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SA: 1		SB: 1		SC:  1		SD: 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8FCD9B-A59C-F645-8AF0-CDC97DDB5F51}"/>
              </a:ext>
            </a:extLst>
          </p:cNvPr>
          <p:cNvCxnSpPr/>
          <p:nvPr/>
        </p:nvCxnSpPr>
        <p:spPr>
          <a:xfrm>
            <a:off x="70682" y="4135469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B86CCF-2C16-A54F-BDA9-146D59F49C29}"/>
              </a:ext>
            </a:extLst>
          </p:cNvPr>
          <p:cNvSpPr txBox="1"/>
          <p:nvPr/>
        </p:nvSpPr>
        <p:spPr>
          <a:xfrm>
            <a:off x="1762329" y="3229991"/>
            <a:ext cx="31290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BAD835-AEF8-0444-A1AA-195A2FE34222}"/>
              </a:ext>
            </a:extLst>
          </p:cNvPr>
          <p:cNvSpPr txBox="1"/>
          <p:nvPr/>
        </p:nvSpPr>
        <p:spPr>
          <a:xfrm>
            <a:off x="3603763" y="3240956"/>
            <a:ext cx="31290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B79C31-DDE0-F049-911C-3B30EA2B889D}"/>
              </a:ext>
            </a:extLst>
          </p:cNvPr>
          <p:cNvSpPr txBox="1"/>
          <p:nvPr/>
        </p:nvSpPr>
        <p:spPr>
          <a:xfrm>
            <a:off x="5539567" y="3236503"/>
            <a:ext cx="31290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B9B303-ED25-694D-A3CC-1E706C684A4B}"/>
              </a:ext>
            </a:extLst>
          </p:cNvPr>
          <p:cNvSpPr txBox="1"/>
          <p:nvPr/>
        </p:nvSpPr>
        <p:spPr>
          <a:xfrm>
            <a:off x="7293391" y="3236503"/>
            <a:ext cx="31290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94FAA7-3CB1-BC4F-95AF-8057A56E71B9}"/>
              </a:ext>
            </a:extLst>
          </p:cNvPr>
          <p:cNvCxnSpPr/>
          <p:nvPr/>
        </p:nvCxnSpPr>
        <p:spPr>
          <a:xfrm>
            <a:off x="2376422" y="4132273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789F3C5-235F-4F47-A241-BC5EBF4FC14D}"/>
              </a:ext>
            </a:extLst>
          </p:cNvPr>
          <p:cNvCxnSpPr>
            <a:cxnSpLocks/>
          </p:cNvCxnSpPr>
          <p:nvPr/>
        </p:nvCxnSpPr>
        <p:spPr>
          <a:xfrm>
            <a:off x="4644835" y="4135555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F39D3B7-6614-9E47-8BFA-6716133A6461}"/>
              </a:ext>
            </a:extLst>
          </p:cNvPr>
          <p:cNvCxnSpPr>
            <a:cxnSpLocks/>
          </p:cNvCxnSpPr>
          <p:nvPr/>
        </p:nvCxnSpPr>
        <p:spPr>
          <a:xfrm>
            <a:off x="6910556" y="4140221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5E3F2C4-80CA-3549-9591-B6BF066FCCB2}"/>
              </a:ext>
            </a:extLst>
          </p:cNvPr>
          <p:cNvSpPr txBox="1"/>
          <p:nvPr/>
        </p:nvSpPr>
        <p:spPr>
          <a:xfrm>
            <a:off x="520991" y="6462344"/>
            <a:ext cx="1821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</a:rPr>
              <a:t>waits SB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02FB15B-2237-E440-99C5-777F94277211}"/>
              </a:ext>
            </a:extLst>
          </p:cNvPr>
          <p:cNvSpPr txBox="1"/>
          <p:nvPr/>
        </p:nvSpPr>
        <p:spPr>
          <a:xfrm>
            <a:off x="2789424" y="6473227"/>
            <a:ext cx="1821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</a:rPr>
              <a:t>waits SC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862878-1E2D-9D46-9187-D7752BF4BBFC}"/>
              </a:ext>
            </a:extLst>
          </p:cNvPr>
          <p:cNvSpPr txBox="1"/>
          <p:nvPr/>
        </p:nvSpPr>
        <p:spPr>
          <a:xfrm>
            <a:off x="5070974" y="6461874"/>
            <a:ext cx="1821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</a:rPr>
              <a:t>waits SD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9D13B8-4DE2-3E42-ABD8-8621F45D2EF3}"/>
              </a:ext>
            </a:extLst>
          </p:cNvPr>
          <p:cNvSpPr txBox="1"/>
          <p:nvPr/>
        </p:nvSpPr>
        <p:spPr>
          <a:xfrm>
            <a:off x="6860881" y="6459324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E67868-2DEE-1343-81D9-AEA7AA3B3841}"/>
              </a:ext>
            </a:extLst>
          </p:cNvPr>
          <p:cNvSpPr txBox="1"/>
          <p:nvPr/>
        </p:nvSpPr>
        <p:spPr>
          <a:xfrm>
            <a:off x="7349122" y="6451770"/>
            <a:ext cx="1821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</a:rPr>
              <a:t>waits SA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FA415F-2BD7-5C43-82C7-EBC3A33A06AC}"/>
              </a:ext>
            </a:extLst>
          </p:cNvPr>
          <p:cNvCxnSpPr/>
          <p:nvPr/>
        </p:nvCxnSpPr>
        <p:spPr>
          <a:xfrm>
            <a:off x="69053" y="4528500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843529E-CB15-B545-8B68-7DB179E94FB8}"/>
              </a:ext>
            </a:extLst>
          </p:cNvPr>
          <p:cNvCxnSpPr/>
          <p:nvPr/>
        </p:nvCxnSpPr>
        <p:spPr>
          <a:xfrm>
            <a:off x="2366940" y="4512834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794A907-604E-2D4C-854A-F7885B4E6C8A}"/>
              </a:ext>
            </a:extLst>
          </p:cNvPr>
          <p:cNvCxnSpPr/>
          <p:nvPr/>
        </p:nvCxnSpPr>
        <p:spPr>
          <a:xfrm>
            <a:off x="4617271" y="4523329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933568C-8356-9A49-8E85-B51F58272B50}"/>
              </a:ext>
            </a:extLst>
          </p:cNvPr>
          <p:cNvCxnSpPr/>
          <p:nvPr/>
        </p:nvCxnSpPr>
        <p:spPr>
          <a:xfrm>
            <a:off x="6892730" y="4505852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7DCF5BB-DABC-CF40-87A4-9F6F9E186D06}"/>
              </a:ext>
            </a:extLst>
          </p:cNvPr>
          <p:cNvGrpSpPr/>
          <p:nvPr/>
        </p:nvGrpSpPr>
        <p:grpSpPr>
          <a:xfrm>
            <a:off x="0" y="1283368"/>
            <a:ext cx="9144000" cy="5574632"/>
            <a:chOff x="0" y="1283368"/>
            <a:chExt cx="9144000" cy="55746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FDC38CB-A371-414A-8702-2D9BE3AECCD8}"/>
                </a:ext>
              </a:extLst>
            </p:cNvPr>
            <p:cNvSpPr/>
            <p:nvPr/>
          </p:nvSpPr>
          <p:spPr>
            <a:xfrm>
              <a:off x="0" y="1283368"/>
              <a:ext cx="9144000" cy="5574632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utoShape 4">
              <a:extLst>
                <a:ext uri="{FF2B5EF4-FFF2-40B4-BE49-F238E27FC236}">
                  <a16:creationId xmlns:a16="http://schemas.microsoft.com/office/drawing/2014/main" id="{80E80900-4367-4C41-95C8-9A8041AC0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080" y="3607477"/>
              <a:ext cx="3701710" cy="1392311"/>
            </a:xfrm>
            <a:prstGeom prst="roundRect">
              <a:avLst>
                <a:gd name="adj" fmla="val 16667"/>
              </a:avLst>
            </a:prstGeom>
            <a:noFill/>
            <a:ln w="15240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4400" b="1" dirty="0">
                  <a:solidFill>
                    <a:srgbClr val="990033"/>
                  </a:solidFill>
                </a:rPr>
                <a:t>Deadlock!</a:t>
              </a:r>
            </a:p>
          </p:txBody>
        </p:sp>
      </p:grp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C05FD31B-5BC4-CE4E-AB39-D3FF6D03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07" y="1600200"/>
            <a:ext cx="8951029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Although it is much easier to work with semaphores than read/write operations, it is still possible to cause problems (e.g., deadlocks, starvation, incorrectness)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91" grpId="0"/>
      <p:bldP spid="92" grpId="0"/>
      <p:bldP spid="93" grpId="0"/>
      <p:bldP spid="96" grpId="0"/>
      <p:bldP spid="3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Semaphores are not Silver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specific deadlock scenario can happen also with two threads…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1D694D-8C4C-4F6B-986F-3B4CC905C6EC}" type="slidenum">
              <a:rPr lang="en-US" smtClean="0"/>
              <a:pPr/>
              <a:t>8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421" y="3502538"/>
            <a:ext cx="2152316" cy="10427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767" y="4550622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A</a:t>
            </a:r>
            <a:r>
              <a:rPr lang="en-US" dirty="0">
                <a:latin typeface="Tahoma" charset="0"/>
                <a:sym typeface="Wingdings"/>
              </a:rPr>
              <a:t></a:t>
            </a:r>
            <a:r>
              <a:rPr lang="en-US" dirty="0">
                <a:latin typeface="Tahoma" charset="0"/>
              </a:rPr>
              <a:t>B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052" y="5280540"/>
            <a:ext cx="2152316" cy="109353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5559" y="3507886"/>
            <a:ext cx="2152316" cy="10774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17536" y="4582707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B</a:t>
            </a:r>
            <a:r>
              <a:rPr lang="en-US" dirty="0">
                <a:latin typeface="Tahoma" charset="0"/>
                <a:sym typeface="Wingdings"/>
              </a:rPr>
              <a:t>A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191" y="5293908"/>
            <a:ext cx="2152316" cy="10721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629" y="6349909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39977" y="6355256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36358" y="3764560"/>
            <a:ext cx="8729478" cy="2323431"/>
            <a:chOff x="136358" y="3764560"/>
            <a:chExt cx="8729478" cy="2323431"/>
          </a:xfrm>
        </p:grpSpPr>
        <p:sp>
          <p:nvSpPr>
            <p:cNvPr id="19" name="Rectangle 18"/>
            <p:cNvSpPr/>
            <p:nvPr/>
          </p:nvSpPr>
          <p:spPr>
            <a:xfrm>
              <a:off x="136358" y="4160266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SB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8821" y="5285886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SB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41705" y="3764560"/>
              <a:ext cx="8724131" cy="2323431"/>
              <a:chOff x="141705" y="3764560"/>
              <a:chExt cx="8724131" cy="232343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47052" y="4203044"/>
                <a:ext cx="8718784" cy="1470526"/>
                <a:chOff x="147052" y="4590716"/>
                <a:chExt cx="8718784" cy="1470526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47052" y="5668211"/>
                  <a:ext cx="2152316" cy="393031"/>
                </a:xfrm>
                <a:prstGeom prst="rect">
                  <a:avLst/>
                </a:prstGeom>
                <a:solidFill>
                  <a:srgbClr val="FFD18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rtl="1" eaLnBrk="1" hangingPunct="1"/>
                  <a:r>
                    <a:rPr lang="en-US" dirty="0">
                      <a:latin typeface="Tahoma" charset="0"/>
                    </a:rPr>
                    <a:t>up(</a:t>
                  </a:r>
                  <a:r>
                    <a:rPr lang="en-US" b="1" dirty="0">
                      <a:latin typeface="Tahoma" charset="0"/>
                    </a:rPr>
                    <a:t>SA</a:t>
                  </a:r>
                  <a:r>
                    <a:rPr lang="en-US" dirty="0">
                      <a:latin typeface="Tahoma" charset="0"/>
                    </a:rPr>
                    <a:t>)</a:t>
                  </a:r>
                  <a:endParaRPr lang="en-US" dirty="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625557" y="4590716"/>
                  <a:ext cx="2152316" cy="393031"/>
                </a:xfrm>
                <a:prstGeom prst="rect">
                  <a:avLst/>
                </a:prstGeom>
                <a:solidFill>
                  <a:srgbClr val="FFD18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rtl="1" eaLnBrk="1" hangingPunct="1"/>
                  <a:r>
                    <a:rPr lang="en-US" dirty="0">
                      <a:latin typeface="Tahoma" charset="0"/>
                    </a:rPr>
                    <a:t>down(</a:t>
                  </a:r>
                  <a:r>
                    <a:rPr lang="en-US" b="1" dirty="0">
                      <a:latin typeface="Tahoma" charset="0"/>
                    </a:rPr>
                    <a:t>SA</a:t>
                  </a:r>
                  <a:r>
                    <a:rPr lang="en-US" dirty="0">
                      <a:latin typeface="Tahoma" charset="0"/>
                    </a:rPr>
                    <a:t>)</a:t>
                  </a:r>
                  <a:endParaRPr lang="en-US" dirty="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33474" y="4999789"/>
                  <a:ext cx="373236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Semaphore </a:t>
                  </a:r>
                  <a:r>
                    <a:rPr lang="en-US" b="1" dirty="0"/>
                    <a:t>SA</a:t>
                  </a:r>
                  <a:r>
                    <a:rPr lang="en-US" dirty="0"/>
                    <a:t>, initialized to 1</a:t>
                  </a:r>
                </a:p>
                <a:p>
                  <a:r>
                    <a:rPr lang="en-US" dirty="0"/>
                    <a:t>Semaphore </a:t>
                  </a:r>
                  <a:r>
                    <a:rPr lang="en-US" b="1" dirty="0"/>
                    <a:t>SB</a:t>
                  </a:r>
                  <a:r>
                    <a:rPr lang="en-US" dirty="0"/>
                    <a:t>, initialized to 1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2630905" y="3793971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down(</a:t>
                </a:r>
                <a:r>
                  <a:rPr lang="en-US" b="1" dirty="0">
                    <a:latin typeface="Tahoma" charset="0"/>
                  </a:rPr>
                  <a:t>SB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1705" y="3764560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down(</a:t>
                </a:r>
                <a:r>
                  <a:rPr lang="en-US" b="1" dirty="0">
                    <a:latin typeface="Tahoma" charset="0"/>
                  </a:rPr>
                  <a:t>SA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620211" y="5694960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up(</a:t>
                </a:r>
                <a:r>
                  <a:rPr lang="en-US" b="1" dirty="0">
                    <a:latin typeface="Tahoma" charset="0"/>
                  </a:rPr>
                  <a:t>SA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2401" y="5686939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up(</a:t>
                </a:r>
                <a:r>
                  <a:rPr lang="en-US" b="1" dirty="0">
                    <a:latin typeface="Tahoma" charset="0"/>
                  </a:rPr>
                  <a:t>SB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</p:grp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527698-E666-1F4B-998C-2E0E4C864B49}"/>
              </a:ext>
            </a:extLst>
          </p:cNvPr>
          <p:cNvCxnSpPr/>
          <p:nvPr/>
        </p:nvCxnSpPr>
        <p:spPr>
          <a:xfrm>
            <a:off x="22726" y="3999893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34C034-38BA-2E43-BABC-DE5BE25D3E14}"/>
              </a:ext>
            </a:extLst>
          </p:cNvPr>
          <p:cNvCxnSpPr/>
          <p:nvPr/>
        </p:nvCxnSpPr>
        <p:spPr>
          <a:xfrm>
            <a:off x="2511925" y="4023906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1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Semaphores are not Silver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Solution: down(SA) always before down(SB)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9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421" y="3502538"/>
            <a:ext cx="2152316" cy="10427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767" y="4550622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A</a:t>
            </a:r>
            <a:r>
              <a:rPr lang="en-US" dirty="0">
                <a:latin typeface="Tahoma" charset="0"/>
                <a:sym typeface="Wingdings"/>
              </a:rPr>
              <a:t></a:t>
            </a:r>
            <a:r>
              <a:rPr lang="en-US" dirty="0">
                <a:latin typeface="Tahoma" charset="0"/>
              </a:rPr>
              <a:t>B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052" y="5280540"/>
            <a:ext cx="2152316" cy="109353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5559" y="3507886"/>
            <a:ext cx="2152316" cy="10774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17536" y="4582707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B</a:t>
            </a:r>
            <a:r>
              <a:rPr lang="en-US" dirty="0">
                <a:latin typeface="Tahoma" charset="0"/>
                <a:sym typeface="Wingdings"/>
              </a:rPr>
              <a:t>A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191" y="5293908"/>
            <a:ext cx="2152316" cy="10721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629" y="6349909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39977" y="6355256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36358" y="3764560"/>
            <a:ext cx="8729478" cy="2323431"/>
            <a:chOff x="136358" y="3764560"/>
            <a:chExt cx="8729478" cy="2323431"/>
          </a:xfrm>
        </p:grpSpPr>
        <p:sp>
          <p:nvSpPr>
            <p:cNvPr id="19" name="Rectangle 18"/>
            <p:cNvSpPr/>
            <p:nvPr/>
          </p:nvSpPr>
          <p:spPr>
            <a:xfrm>
              <a:off x="136358" y="4160266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SB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8821" y="5285886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SB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41705" y="3764560"/>
              <a:ext cx="8724131" cy="2323431"/>
              <a:chOff x="141705" y="3764560"/>
              <a:chExt cx="8724131" cy="232343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47052" y="4203044"/>
                <a:ext cx="8718784" cy="1470526"/>
                <a:chOff x="147052" y="4590716"/>
                <a:chExt cx="8718784" cy="1470526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47052" y="5668211"/>
                  <a:ext cx="2152316" cy="393031"/>
                </a:xfrm>
                <a:prstGeom prst="rect">
                  <a:avLst/>
                </a:prstGeom>
                <a:solidFill>
                  <a:srgbClr val="FFD18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rtl="1" eaLnBrk="1" hangingPunct="1"/>
                  <a:r>
                    <a:rPr lang="en-US" dirty="0">
                      <a:latin typeface="Tahoma" charset="0"/>
                    </a:rPr>
                    <a:t>up(</a:t>
                  </a:r>
                  <a:r>
                    <a:rPr lang="en-US" b="1" dirty="0">
                      <a:latin typeface="Tahoma" charset="0"/>
                    </a:rPr>
                    <a:t>SB</a:t>
                  </a:r>
                  <a:r>
                    <a:rPr lang="en-US" dirty="0">
                      <a:latin typeface="Tahoma" charset="0"/>
                    </a:rPr>
                    <a:t>)</a:t>
                  </a:r>
                  <a:endParaRPr lang="en-US" dirty="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625557" y="4590716"/>
                  <a:ext cx="2152316" cy="393031"/>
                </a:xfrm>
                <a:prstGeom prst="rect">
                  <a:avLst/>
                </a:prstGeom>
                <a:solidFill>
                  <a:srgbClr val="FFD18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rtl="1" eaLnBrk="1" hangingPunct="1"/>
                  <a:r>
                    <a:rPr lang="en-US" dirty="0">
                      <a:latin typeface="Tahoma" charset="0"/>
                    </a:rPr>
                    <a:t>down(</a:t>
                  </a:r>
                  <a:r>
                    <a:rPr lang="en-US" b="1" dirty="0">
                      <a:latin typeface="Tahoma" charset="0"/>
                    </a:rPr>
                    <a:t>SB</a:t>
                  </a:r>
                  <a:r>
                    <a:rPr lang="en-US" dirty="0">
                      <a:latin typeface="Tahoma" charset="0"/>
                    </a:rPr>
                    <a:t>)</a:t>
                  </a:r>
                  <a:endParaRPr lang="en-US" dirty="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33474" y="4999789"/>
                  <a:ext cx="373236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Semaphore </a:t>
                  </a:r>
                  <a:r>
                    <a:rPr lang="en-US" b="1" dirty="0"/>
                    <a:t>SA</a:t>
                  </a:r>
                  <a:r>
                    <a:rPr lang="en-US" dirty="0"/>
                    <a:t>, initialized to 1</a:t>
                  </a:r>
                </a:p>
                <a:p>
                  <a:r>
                    <a:rPr lang="en-US" dirty="0"/>
                    <a:t>Semaphore </a:t>
                  </a:r>
                  <a:r>
                    <a:rPr lang="en-US" b="1" dirty="0"/>
                    <a:t>SB</a:t>
                  </a:r>
                  <a:r>
                    <a:rPr lang="en-US" dirty="0"/>
                    <a:t>, initialized to 1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2630905" y="3793971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down(</a:t>
                </a:r>
                <a:r>
                  <a:rPr lang="en-US" b="1" dirty="0">
                    <a:latin typeface="Tahoma" charset="0"/>
                  </a:rPr>
                  <a:t>SA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1705" y="3764560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down(</a:t>
                </a:r>
                <a:r>
                  <a:rPr lang="en-US" b="1" dirty="0">
                    <a:latin typeface="Tahoma" charset="0"/>
                  </a:rPr>
                  <a:t>SA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620211" y="5694960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up(</a:t>
                </a:r>
                <a:r>
                  <a:rPr lang="en-US" b="1" dirty="0">
                    <a:latin typeface="Tahoma" charset="0"/>
                  </a:rPr>
                  <a:t>SA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2401" y="5686939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up(</a:t>
                </a:r>
                <a:r>
                  <a:rPr lang="en-US" b="1" dirty="0">
                    <a:latin typeface="Tahoma" charset="0"/>
                  </a:rPr>
                  <a:t>SA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71062"/>
      </p:ext>
    </p:extLst>
  </p:cSld>
  <p:clrMapOvr>
    <a:masterClrMapping/>
  </p:clrMapOvr>
</p:sld>
</file>

<file path=ppt/theme/theme1.xml><?xml version="1.0" encoding="utf-8"?>
<a:theme xmlns:a="http://schemas.openxmlformats.org/drawingml/2006/main" name="HUJI_BLUE">
  <a:themeElements>
    <a:clrScheme name="Custom 1">
      <a:dk1>
        <a:sysClr val="windowText" lastClr="000000"/>
      </a:dk1>
      <a:lt1>
        <a:sysClr val="window" lastClr="FFFFFF"/>
      </a:lt1>
      <a:dk2>
        <a:srgbClr val="0B5394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ns">
  <a:themeElements>
    <a:clrScheme name="Custom 1">
      <a:dk1>
        <a:sysClr val="windowText" lastClr="000000"/>
      </a:dk1>
      <a:lt1>
        <a:sysClr val="window" lastClr="FFFFFF"/>
      </a:lt1>
      <a:dk2>
        <a:srgbClr val="FF960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wons">
  <a:themeElements>
    <a:clrScheme name="Custom 1">
      <a:dk1>
        <a:sysClr val="windowText" lastClr="000000"/>
      </a:dk1>
      <a:lt1>
        <a:sysClr val="window" lastClr="FFFFFF"/>
      </a:lt1>
      <a:dk2>
        <a:srgbClr val="FF960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HUJI_BLUE.thmx</Template>
  <TotalTime>78479</TotalTime>
  <Words>3663</Words>
  <Application>Microsoft Macintosh PowerPoint</Application>
  <PresentationFormat>On-screen Show (4:3)</PresentationFormat>
  <Paragraphs>988</Paragraphs>
  <Slides>42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굴림</vt:lpstr>
      <vt:lpstr>맑은 고딕</vt:lpstr>
      <vt:lpstr>ＭＳ Ｐゴシック</vt:lpstr>
      <vt:lpstr>Arial</vt:lpstr>
      <vt:lpstr>Calibri</vt:lpstr>
      <vt:lpstr>Helvetica</vt:lpstr>
      <vt:lpstr>Tahoma</vt:lpstr>
      <vt:lpstr>Times New Roman</vt:lpstr>
      <vt:lpstr>Trebuchet MS</vt:lpstr>
      <vt:lpstr>Verdana</vt:lpstr>
      <vt:lpstr>Wingdings</vt:lpstr>
      <vt:lpstr>Zapf Dingbats</vt:lpstr>
      <vt:lpstr>HUJI_BLUE</vt:lpstr>
      <vt:lpstr>2_wons</vt:lpstr>
      <vt:lpstr>3_wons</vt:lpstr>
      <vt:lpstr>Operating Systems</vt:lpstr>
      <vt:lpstr>Semaphores</vt:lpstr>
      <vt:lpstr>Two problems easily solved by semaphores</vt:lpstr>
      <vt:lpstr>Another Problem: Moving Money Between Accounts</vt:lpstr>
      <vt:lpstr>Another Problem: Moving Money Between Accounts</vt:lpstr>
      <vt:lpstr>Another Problem: Moving Money Between Accounts</vt:lpstr>
      <vt:lpstr>Semaphores are not Silver Bullets</vt:lpstr>
      <vt:lpstr>Semaphores are not Silver Bullets</vt:lpstr>
      <vt:lpstr>Semaphores are not Silver Bullets</vt:lpstr>
      <vt:lpstr>Dining Philosophers</vt:lpstr>
      <vt:lpstr>Code that reaches a deadlock</vt:lpstr>
      <vt:lpstr>Code that reaches a deadlock</vt:lpstr>
      <vt:lpstr>One More Setting</vt:lpstr>
      <vt:lpstr>Progress</vt:lpstr>
      <vt:lpstr>Progress</vt:lpstr>
      <vt:lpstr>Progress</vt:lpstr>
      <vt:lpstr>Progress</vt:lpstr>
      <vt:lpstr>Progress</vt:lpstr>
      <vt:lpstr>(Necessary) Conditions for Deadlock (Coffman Conditions)</vt:lpstr>
      <vt:lpstr>Dinning Philosophers’  Circular Wait</vt:lpstr>
      <vt:lpstr>Better Solution: Breaking Symmetry (a.k.a. the LR solution)</vt:lpstr>
      <vt:lpstr>Final word about deadlocks</vt:lpstr>
      <vt:lpstr>The Philosophers in the Kibbutz</vt:lpstr>
      <vt:lpstr>The Philosophers in the Kibbutz</vt:lpstr>
      <vt:lpstr>The Philosophers in the Kibbutz</vt:lpstr>
      <vt:lpstr>Next Problem: Producer-Consumer</vt:lpstr>
      <vt:lpstr>Cyclic Buffers </vt:lpstr>
      <vt:lpstr>Cyclic Buffers </vt:lpstr>
      <vt:lpstr>Single Producer - Single Consumer Code</vt:lpstr>
      <vt:lpstr>Cyclic Buffers  </vt:lpstr>
      <vt:lpstr>Single Producer- Single Consumer Code</vt:lpstr>
      <vt:lpstr>Alternative Solution:  Producers-Consumers w/ Semaphores</vt:lpstr>
      <vt:lpstr>One More Approach: Monitors</vt:lpstr>
      <vt:lpstr>A monitor</vt:lpstr>
      <vt:lpstr>Monitor facilities</vt:lpstr>
      <vt:lpstr>Producers/Consumers Monitor</vt:lpstr>
      <vt:lpstr>Producers/Consumers Monitor</vt:lpstr>
      <vt:lpstr>Producers/Consumers Monitor</vt:lpstr>
      <vt:lpstr>Condition variables (a.k.a. Rendezvous Points)</vt:lpstr>
      <vt:lpstr>Producers/Consumers Monitor</vt:lpstr>
      <vt:lpstr>Pseudo-Code with one condition variable</vt:lpstr>
      <vt:lpstr>Shared Memory vs. Message Passing Models</vt:lpstr>
    </vt:vector>
  </TitlesOfParts>
  <Manager/>
  <Company>HUJI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Lect1</dc:title>
  <dc:subject/>
  <dc:creator>DD</dc:creator>
  <cp:keywords/>
  <dc:description/>
  <cp:lastModifiedBy>Microsoft Office User</cp:lastModifiedBy>
  <cp:revision>663</cp:revision>
  <cp:lastPrinted>2016-03-12T19:36:45Z</cp:lastPrinted>
  <dcterms:created xsi:type="dcterms:W3CDTF">2011-01-13T23:43:38Z</dcterms:created>
  <dcterms:modified xsi:type="dcterms:W3CDTF">2021-04-25T05:50:24Z</dcterms:modified>
  <cp:category/>
</cp:coreProperties>
</file>