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9" r:id="rId3"/>
    <p:sldId id="261" r:id="rId4"/>
    <p:sldId id="263" r:id="rId5"/>
    <p:sldId id="257" r:id="rId6"/>
    <p:sldId id="285" r:id="rId7"/>
    <p:sldId id="311" r:id="rId8"/>
    <p:sldId id="312" r:id="rId9"/>
    <p:sldId id="313" r:id="rId10"/>
    <p:sldId id="270" r:id="rId11"/>
    <p:sldId id="271" r:id="rId12"/>
    <p:sldId id="272" r:id="rId13"/>
    <p:sldId id="273" r:id="rId14"/>
    <p:sldId id="314" r:id="rId15"/>
    <p:sldId id="315" r:id="rId16"/>
    <p:sldId id="316" r:id="rId17"/>
    <p:sldId id="289" r:id="rId18"/>
  </p:sldIdLst>
  <p:sldSz cx="9144000" cy="5143500" type="screen16x9"/>
  <p:notesSz cx="6858000" cy="9144000"/>
  <p:embeddedFontLst>
    <p:embeddedFont>
      <p:font typeface="Assistant" pitchFamily="2" charset="-79"/>
      <p:regular r:id="rId20"/>
      <p:bold r:id="rId21"/>
    </p:embeddedFont>
    <p:embeddedFont>
      <p:font typeface="Maven Pro" panose="020B0604020202020204" charset="0"/>
      <p:regular r:id="rId22"/>
      <p:bold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2D2FA7-CFE8-4FBA-9FBD-A210A5DBDD74}">
  <a:tblStyle styleId="{132D2FA7-CFE8-4FBA-9FBD-A210A5DBDD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22" d="100"/>
          <a:sy n="122" d="100"/>
        </p:scale>
        <p:origin x="437"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he-IL" dirty="0"/>
              <a:t>דגם חיזוי מחיר רכב</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479cb4777d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479cb4777d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479cb4777d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479cb4777d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479cb4777d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479cb4777d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10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479cb4777d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479cb4777d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4427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479cb4777d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479cb4777d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427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479cb4777d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479cb4777d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10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479cb4777d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479cb4777d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479cb4777d_1_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479cb4777d_1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479cb4777d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479cb4777d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9cb47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9cb477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201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9cb47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9cb477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37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191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2513"/>
            <a:ext cx="4318200" cy="189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4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91301"/>
            <a:ext cx="43182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5372950" y="627150"/>
            <a:ext cx="3771000" cy="388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5"/>
        <p:cNvGrpSpPr/>
        <p:nvPr/>
      </p:nvGrpSpPr>
      <p:grpSpPr>
        <a:xfrm>
          <a:off x="0" y="0"/>
          <a:ext cx="0" cy="0"/>
          <a:chOff x="0" y="0"/>
          <a:chExt cx="0" cy="0"/>
        </a:xfrm>
      </p:grpSpPr>
      <p:sp>
        <p:nvSpPr>
          <p:cNvPr id="206" name="Google Shape;206;p30"/>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8203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8"/>
        <p:cNvGrpSpPr/>
        <p:nvPr/>
      </p:nvGrpSpPr>
      <p:grpSpPr>
        <a:xfrm>
          <a:off x="0" y="0"/>
          <a:ext cx="0" cy="0"/>
          <a:chOff x="0" y="0"/>
          <a:chExt cx="0" cy="0"/>
        </a:xfrm>
      </p:grpSpPr>
      <p:sp>
        <p:nvSpPr>
          <p:cNvPr id="209" name="Google Shape;209;p31"/>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99050" y="46069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91"/>
        <p:cNvGrpSpPr/>
        <p:nvPr/>
      </p:nvGrpSpPr>
      <p:grpSpPr>
        <a:xfrm>
          <a:off x="0" y="0"/>
          <a:ext cx="0" cy="0"/>
          <a:chOff x="0" y="0"/>
          <a:chExt cx="0" cy="0"/>
        </a:xfrm>
      </p:grpSpPr>
      <p:sp>
        <p:nvSpPr>
          <p:cNvPr id="192" name="Google Shape;192;p27"/>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499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3262164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4"/>
        <p:cNvGrpSpPr/>
        <p:nvPr/>
      </p:nvGrpSpPr>
      <p:grpSpPr>
        <a:xfrm>
          <a:off x="0" y="0"/>
          <a:ext cx="0" cy="0"/>
          <a:chOff x="0" y="0"/>
          <a:chExt cx="0" cy="0"/>
        </a:xfrm>
      </p:grpSpPr>
      <p:sp>
        <p:nvSpPr>
          <p:cNvPr id="95" name="Google Shape;95;p18"/>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 name="Google Shape;97;p18"/>
          <p:cNvSpPr txBox="1">
            <a:spLocks noGrp="1"/>
          </p:cNvSpPr>
          <p:nvPr>
            <p:ph type="body" idx="1"/>
          </p:nvPr>
        </p:nvSpPr>
        <p:spPr>
          <a:xfrm>
            <a:off x="904850" y="3047400"/>
            <a:ext cx="3131700" cy="1466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solidFill>
                  <a:srgbClr val="434343"/>
                </a:solidFill>
              </a:defRPr>
            </a:lvl1pPr>
            <a:lvl2pPr marL="914400" lvl="1" indent="-317500" rtl="0">
              <a:lnSpc>
                <a:spcPct val="100000"/>
              </a:lnSpc>
              <a:spcBef>
                <a:spcPts val="0"/>
              </a:spcBef>
              <a:spcAft>
                <a:spcPts val="0"/>
              </a:spcAft>
              <a:buSzPts val="1400"/>
              <a:buChar char="○"/>
              <a:defRPr>
                <a:solidFill>
                  <a:srgbClr val="434343"/>
                </a:solidFill>
              </a:defRPr>
            </a:lvl2pPr>
            <a:lvl3pPr marL="1371600" lvl="2" indent="-317500" rtl="0">
              <a:lnSpc>
                <a:spcPct val="100000"/>
              </a:lnSpc>
              <a:spcBef>
                <a:spcPts val="1600"/>
              </a:spcBef>
              <a:spcAft>
                <a:spcPts val="0"/>
              </a:spcAft>
              <a:buSzPts val="1400"/>
              <a:buChar char="■"/>
              <a:defRPr>
                <a:solidFill>
                  <a:srgbClr val="434343"/>
                </a:solidFill>
              </a:defRPr>
            </a:lvl3pPr>
            <a:lvl4pPr marL="1828800" lvl="3" indent="-317500" rtl="0">
              <a:lnSpc>
                <a:spcPct val="100000"/>
              </a:lnSpc>
              <a:spcBef>
                <a:spcPts val="1600"/>
              </a:spcBef>
              <a:spcAft>
                <a:spcPts val="0"/>
              </a:spcAft>
              <a:buSzPts val="1400"/>
              <a:buChar char="●"/>
              <a:defRPr>
                <a:solidFill>
                  <a:srgbClr val="434343"/>
                </a:solidFill>
              </a:defRPr>
            </a:lvl4pPr>
            <a:lvl5pPr marL="2286000" lvl="4" indent="-317500" rtl="0">
              <a:lnSpc>
                <a:spcPct val="100000"/>
              </a:lnSpc>
              <a:spcBef>
                <a:spcPts val="1600"/>
              </a:spcBef>
              <a:spcAft>
                <a:spcPts val="0"/>
              </a:spcAft>
              <a:buSzPts val="1400"/>
              <a:buChar char="○"/>
              <a:defRPr>
                <a:solidFill>
                  <a:srgbClr val="434343"/>
                </a:solidFill>
              </a:defRPr>
            </a:lvl5pPr>
            <a:lvl6pPr marL="2743200" lvl="5" indent="-317500" rtl="0">
              <a:lnSpc>
                <a:spcPct val="100000"/>
              </a:lnSpc>
              <a:spcBef>
                <a:spcPts val="1600"/>
              </a:spcBef>
              <a:spcAft>
                <a:spcPts val="0"/>
              </a:spcAft>
              <a:buSzPts val="1400"/>
              <a:buChar char="■"/>
              <a:defRPr>
                <a:solidFill>
                  <a:srgbClr val="434343"/>
                </a:solidFill>
              </a:defRPr>
            </a:lvl6pPr>
            <a:lvl7pPr marL="3200400" lvl="6" indent="-317500" rtl="0">
              <a:lnSpc>
                <a:spcPct val="100000"/>
              </a:lnSpc>
              <a:spcBef>
                <a:spcPts val="1600"/>
              </a:spcBef>
              <a:spcAft>
                <a:spcPts val="0"/>
              </a:spcAft>
              <a:buSzPts val="1400"/>
              <a:buChar char="●"/>
              <a:defRPr>
                <a:solidFill>
                  <a:srgbClr val="434343"/>
                </a:solidFill>
              </a:defRPr>
            </a:lvl7pPr>
            <a:lvl8pPr marL="3657600" lvl="7" indent="-317500" rtl="0">
              <a:lnSpc>
                <a:spcPct val="100000"/>
              </a:lnSpc>
              <a:spcBef>
                <a:spcPts val="1600"/>
              </a:spcBef>
              <a:spcAft>
                <a:spcPts val="0"/>
              </a:spcAft>
              <a:buSzPts val="1400"/>
              <a:buChar char="○"/>
              <a:defRPr>
                <a:solidFill>
                  <a:srgbClr val="434343"/>
                </a:solidFill>
              </a:defRPr>
            </a:lvl8pPr>
            <a:lvl9pPr marL="4114800" lvl="8" indent="-317500" rtl="0">
              <a:lnSpc>
                <a:spcPct val="100000"/>
              </a:lnSpc>
              <a:spcBef>
                <a:spcPts val="1600"/>
              </a:spcBef>
              <a:spcAft>
                <a:spcPts val="1600"/>
              </a:spcAft>
              <a:buSzPts val="1400"/>
              <a:buChar char="■"/>
              <a:defRPr>
                <a:solidFill>
                  <a:srgbClr val="434343"/>
                </a:solidFill>
              </a:defRPr>
            </a:lvl9pPr>
          </a:lstStyle>
          <a:p>
            <a:endParaRPr/>
          </a:p>
        </p:txBody>
      </p:sp>
      <p:sp>
        <p:nvSpPr>
          <p:cNvPr id="98" name="Google Shape;98;p18"/>
          <p:cNvSpPr/>
          <p:nvPr/>
        </p:nvSpPr>
        <p:spPr>
          <a:xfrm>
            <a:off x="8203050" y="46069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a:spLocks noGrp="1"/>
          </p:cNvSpPr>
          <p:nvPr>
            <p:ph type="subTitle" idx="2"/>
          </p:nvPr>
        </p:nvSpPr>
        <p:spPr>
          <a:xfrm>
            <a:off x="904861" y="2564400"/>
            <a:ext cx="3131700" cy="483000"/>
          </a:xfrm>
          <a:prstGeom prst="rect">
            <a:avLst/>
          </a:prstGeom>
        </p:spPr>
        <p:txBody>
          <a:bodyPr spcFirstLastPara="1" wrap="square" lIns="91425" tIns="91425" rIns="91425" bIns="91425" anchor="b" anchorCtr="0">
            <a:noAutofit/>
          </a:bodyPr>
          <a:lstStyle>
            <a:lvl1pPr lvl="0">
              <a:spcBef>
                <a:spcPts val="0"/>
              </a:spcBef>
              <a:spcAft>
                <a:spcPts val="0"/>
              </a:spcAft>
              <a:buSzPts val="2200"/>
              <a:buFont typeface="Maven Pro"/>
              <a:buNone/>
              <a:defRPr sz="2200">
                <a:latin typeface="Maven Pro"/>
                <a:ea typeface="Maven Pro"/>
                <a:cs typeface="Maven Pro"/>
                <a:sym typeface="Maven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8"/>
          <p:cNvSpPr txBox="1">
            <a:spLocks noGrp="1"/>
          </p:cNvSpPr>
          <p:nvPr>
            <p:ph type="body" idx="3"/>
          </p:nvPr>
        </p:nvSpPr>
        <p:spPr>
          <a:xfrm>
            <a:off x="4697199" y="3047400"/>
            <a:ext cx="3131700" cy="1466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solidFill>
                  <a:srgbClr val="434343"/>
                </a:solidFill>
              </a:defRPr>
            </a:lvl1pPr>
            <a:lvl2pPr marL="914400" lvl="1" indent="-317500" rtl="0">
              <a:lnSpc>
                <a:spcPct val="100000"/>
              </a:lnSpc>
              <a:spcBef>
                <a:spcPts val="0"/>
              </a:spcBef>
              <a:spcAft>
                <a:spcPts val="0"/>
              </a:spcAft>
              <a:buSzPts val="1400"/>
              <a:buChar char="○"/>
              <a:defRPr>
                <a:solidFill>
                  <a:srgbClr val="434343"/>
                </a:solidFill>
              </a:defRPr>
            </a:lvl2pPr>
            <a:lvl3pPr marL="1371600" lvl="2" indent="-317500" rtl="0">
              <a:lnSpc>
                <a:spcPct val="100000"/>
              </a:lnSpc>
              <a:spcBef>
                <a:spcPts val="1600"/>
              </a:spcBef>
              <a:spcAft>
                <a:spcPts val="0"/>
              </a:spcAft>
              <a:buSzPts val="1400"/>
              <a:buChar char="■"/>
              <a:defRPr>
                <a:solidFill>
                  <a:srgbClr val="434343"/>
                </a:solidFill>
              </a:defRPr>
            </a:lvl3pPr>
            <a:lvl4pPr marL="1828800" lvl="3" indent="-317500" rtl="0">
              <a:lnSpc>
                <a:spcPct val="100000"/>
              </a:lnSpc>
              <a:spcBef>
                <a:spcPts val="1600"/>
              </a:spcBef>
              <a:spcAft>
                <a:spcPts val="0"/>
              </a:spcAft>
              <a:buSzPts val="1400"/>
              <a:buChar char="●"/>
              <a:defRPr>
                <a:solidFill>
                  <a:srgbClr val="434343"/>
                </a:solidFill>
              </a:defRPr>
            </a:lvl4pPr>
            <a:lvl5pPr marL="2286000" lvl="4" indent="-317500" rtl="0">
              <a:lnSpc>
                <a:spcPct val="100000"/>
              </a:lnSpc>
              <a:spcBef>
                <a:spcPts val="1600"/>
              </a:spcBef>
              <a:spcAft>
                <a:spcPts val="0"/>
              </a:spcAft>
              <a:buSzPts val="1400"/>
              <a:buChar char="○"/>
              <a:defRPr>
                <a:solidFill>
                  <a:srgbClr val="434343"/>
                </a:solidFill>
              </a:defRPr>
            </a:lvl5pPr>
            <a:lvl6pPr marL="2743200" lvl="5" indent="-317500" rtl="0">
              <a:lnSpc>
                <a:spcPct val="100000"/>
              </a:lnSpc>
              <a:spcBef>
                <a:spcPts val="1600"/>
              </a:spcBef>
              <a:spcAft>
                <a:spcPts val="0"/>
              </a:spcAft>
              <a:buSzPts val="1400"/>
              <a:buChar char="■"/>
              <a:defRPr>
                <a:solidFill>
                  <a:srgbClr val="434343"/>
                </a:solidFill>
              </a:defRPr>
            </a:lvl6pPr>
            <a:lvl7pPr marL="3200400" lvl="6" indent="-317500" rtl="0">
              <a:lnSpc>
                <a:spcPct val="100000"/>
              </a:lnSpc>
              <a:spcBef>
                <a:spcPts val="1600"/>
              </a:spcBef>
              <a:spcAft>
                <a:spcPts val="0"/>
              </a:spcAft>
              <a:buSzPts val="1400"/>
              <a:buChar char="●"/>
              <a:defRPr>
                <a:solidFill>
                  <a:srgbClr val="434343"/>
                </a:solidFill>
              </a:defRPr>
            </a:lvl7pPr>
            <a:lvl8pPr marL="3657600" lvl="7" indent="-317500" rtl="0">
              <a:lnSpc>
                <a:spcPct val="100000"/>
              </a:lnSpc>
              <a:spcBef>
                <a:spcPts val="1600"/>
              </a:spcBef>
              <a:spcAft>
                <a:spcPts val="0"/>
              </a:spcAft>
              <a:buSzPts val="1400"/>
              <a:buChar char="○"/>
              <a:defRPr>
                <a:solidFill>
                  <a:srgbClr val="434343"/>
                </a:solidFill>
              </a:defRPr>
            </a:lvl8pPr>
            <a:lvl9pPr marL="4114800" lvl="8" indent="-317500" rtl="0">
              <a:lnSpc>
                <a:spcPct val="100000"/>
              </a:lnSpc>
              <a:spcBef>
                <a:spcPts val="1600"/>
              </a:spcBef>
              <a:spcAft>
                <a:spcPts val="1600"/>
              </a:spcAft>
              <a:buSzPts val="1400"/>
              <a:buChar char="■"/>
              <a:defRPr>
                <a:solidFill>
                  <a:srgbClr val="434343"/>
                </a:solidFill>
              </a:defRPr>
            </a:lvl9pPr>
          </a:lstStyle>
          <a:p>
            <a:endParaRPr/>
          </a:p>
        </p:txBody>
      </p:sp>
      <p:sp>
        <p:nvSpPr>
          <p:cNvPr id="101" name="Google Shape;101;p18"/>
          <p:cNvSpPr txBox="1">
            <a:spLocks noGrp="1"/>
          </p:cNvSpPr>
          <p:nvPr>
            <p:ph type="subTitle" idx="4"/>
          </p:nvPr>
        </p:nvSpPr>
        <p:spPr>
          <a:xfrm>
            <a:off x="4697208" y="2564400"/>
            <a:ext cx="31317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Maven Pro"/>
              <a:buNone/>
              <a:defRPr sz="2200">
                <a:latin typeface="Maven Pro"/>
                <a:ea typeface="Maven Pro"/>
                <a:cs typeface="Maven Pro"/>
                <a:sym typeface="Maven Pr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39154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2125525"/>
            <a:ext cx="4062600" cy="1314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989665"/>
            <a:ext cx="1056900" cy="869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6000"/>
              <a:buNone/>
              <a:defRPr sz="4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20000" y="3440425"/>
            <a:ext cx="2501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 name="Google Shape;18;p3"/>
          <p:cNvSpPr>
            <a:spLocks noGrp="1"/>
          </p:cNvSpPr>
          <p:nvPr>
            <p:ph type="pic" idx="3"/>
          </p:nvPr>
        </p:nvSpPr>
        <p:spPr>
          <a:xfrm>
            <a:off x="5381400" y="627150"/>
            <a:ext cx="3762600" cy="388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03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4"/>
          <p:cNvSpPr txBox="1">
            <a:spLocks noGrp="1"/>
          </p:cNvSpPr>
          <p:nvPr>
            <p:ph type="subTitle" idx="1"/>
          </p:nvPr>
        </p:nvSpPr>
        <p:spPr>
          <a:xfrm>
            <a:off x="720000" y="115137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2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8203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subTitle" idx="1"/>
          </p:nvPr>
        </p:nvSpPr>
        <p:spPr>
          <a:xfrm>
            <a:off x="4841170" y="3230763"/>
            <a:ext cx="3442500" cy="8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2"/>
          </p:nvPr>
        </p:nvSpPr>
        <p:spPr>
          <a:xfrm>
            <a:off x="860325" y="3230763"/>
            <a:ext cx="3441900" cy="8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5"/>
          <p:cNvSpPr txBox="1">
            <a:spLocks noGrp="1"/>
          </p:cNvSpPr>
          <p:nvPr>
            <p:ph type="subTitle" idx="3"/>
          </p:nvPr>
        </p:nvSpPr>
        <p:spPr>
          <a:xfrm>
            <a:off x="860325" y="2745300"/>
            <a:ext cx="34419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ontserrat"/>
              <a:buNone/>
              <a:defRPr sz="2200">
                <a:latin typeface="Maven Pro"/>
                <a:ea typeface="Maven Pro"/>
                <a:cs typeface="Maven Pro"/>
                <a:sym typeface="Maven Pro"/>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31" name="Google Shape;31;p5"/>
          <p:cNvSpPr txBox="1">
            <a:spLocks noGrp="1"/>
          </p:cNvSpPr>
          <p:nvPr>
            <p:ph type="subTitle" idx="4"/>
          </p:nvPr>
        </p:nvSpPr>
        <p:spPr>
          <a:xfrm>
            <a:off x="4841536" y="2745300"/>
            <a:ext cx="34419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ontserrat"/>
              <a:buNone/>
              <a:defRPr sz="2200">
                <a:latin typeface="Maven Pro"/>
                <a:ea typeface="Maven Pro"/>
                <a:cs typeface="Maven Pro"/>
                <a:sym typeface="Maven Pro"/>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8203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body" idx="1"/>
          </p:nvPr>
        </p:nvSpPr>
        <p:spPr>
          <a:xfrm>
            <a:off x="720000" y="1840350"/>
            <a:ext cx="3203400" cy="2532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9" name="Google Shape;39;p7"/>
          <p:cNvSpPr txBox="1">
            <a:spLocks noGrp="1"/>
          </p:cNvSpPr>
          <p:nvPr>
            <p:ph type="title"/>
          </p:nvPr>
        </p:nvSpPr>
        <p:spPr>
          <a:xfrm>
            <a:off x="720000" y="519654"/>
            <a:ext cx="3203400" cy="11808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 name="Google Shape;40;p7"/>
          <p:cNvSpPr>
            <a:spLocks noGrp="1"/>
          </p:cNvSpPr>
          <p:nvPr>
            <p:ph type="pic" idx="2"/>
          </p:nvPr>
        </p:nvSpPr>
        <p:spPr>
          <a:xfrm>
            <a:off x="5381400" y="315550"/>
            <a:ext cx="3762600" cy="4512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subTitle" idx="1"/>
          </p:nvPr>
        </p:nvSpPr>
        <p:spPr>
          <a:xfrm>
            <a:off x="4155275" y="2444238"/>
            <a:ext cx="4280700" cy="11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6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46" name="Google Shape;46;p9"/>
          <p:cNvSpPr txBox="1">
            <a:spLocks noGrp="1"/>
          </p:cNvSpPr>
          <p:nvPr>
            <p:ph type="title"/>
          </p:nvPr>
        </p:nvSpPr>
        <p:spPr>
          <a:xfrm>
            <a:off x="4155298" y="1605463"/>
            <a:ext cx="42807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47" name="Google Shape;47;p9"/>
          <p:cNvSpPr>
            <a:spLocks noGrp="1"/>
          </p:cNvSpPr>
          <p:nvPr>
            <p:ph type="pic" idx="2"/>
          </p:nvPr>
        </p:nvSpPr>
        <p:spPr>
          <a:xfrm>
            <a:off x="0" y="627150"/>
            <a:ext cx="3771000" cy="38835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99"/>
        <p:cNvGrpSpPr/>
        <p:nvPr/>
      </p:nvGrpSpPr>
      <p:grpSpPr>
        <a:xfrm>
          <a:off x="0" y="0"/>
          <a:ext cx="0" cy="0"/>
          <a:chOff x="0" y="0"/>
          <a:chExt cx="0" cy="0"/>
        </a:xfrm>
      </p:grpSpPr>
      <p:sp>
        <p:nvSpPr>
          <p:cNvPr id="200" name="Google Shape;200;p29"/>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720000" y="559175"/>
            <a:ext cx="4213200" cy="8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6000"/>
            </a:lvl1pPr>
            <a:lvl2pPr lvl="1" algn="ctr" rtl="0">
              <a:spcBef>
                <a:spcPts val="0"/>
              </a:spcBef>
              <a:spcAft>
                <a:spcPts val="0"/>
              </a:spcAft>
              <a:buClr>
                <a:schemeClr val="dk2"/>
              </a:buClr>
              <a:buSzPts val="3200"/>
              <a:buNone/>
              <a:defRPr>
                <a:solidFill>
                  <a:schemeClr val="dk2"/>
                </a:solidFill>
              </a:defRPr>
            </a:lvl2pPr>
            <a:lvl3pPr lvl="2" algn="ctr" rtl="0">
              <a:spcBef>
                <a:spcPts val="0"/>
              </a:spcBef>
              <a:spcAft>
                <a:spcPts val="0"/>
              </a:spcAft>
              <a:buClr>
                <a:schemeClr val="dk2"/>
              </a:buClr>
              <a:buSzPts val="3200"/>
              <a:buNone/>
              <a:defRPr>
                <a:solidFill>
                  <a:schemeClr val="dk2"/>
                </a:solidFill>
              </a:defRPr>
            </a:lvl3pPr>
            <a:lvl4pPr lvl="3" algn="ctr" rtl="0">
              <a:spcBef>
                <a:spcPts val="0"/>
              </a:spcBef>
              <a:spcAft>
                <a:spcPts val="0"/>
              </a:spcAft>
              <a:buClr>
                <a:schemeClr val="dk2"/>
              </a:buClr>
              <a:buSzPts val="3200"/>
              <a:buNone/>
              <a:defRPr>
                <a:solidFill>
                  <a:schemeClr val="dk2"/>
                </a:solidFill>
              </a:defRPr>
            </a:lvl4pPr>
            <a:lvl5pPr lvl="4" algn="ctr" rtl="0">
              <a:spcBef>
                <a:spcPts val="0"/>
              </a:spcBef>
              <a:spcAft>
                <a:spcPts val="0"/>
              </a:spcAft>
              <a:buClr>
                <a:schemeClr val="dk2"/>
              </a:buClr>
              <a:buSzPts val="3200"/>
              <a:buNone/>
              <a:defRPr>
                <a:solidFill>
                  <a:schemeClr val="dk2"/>
                </a:solidFill>
              </a:defRPr>
            </a:lvl5pPr>
            <a:lvl6pPr lvl="5" algn="ctr" rtl="0">
              <a:spcBef>
                <a:spcPts val="0"/>
              </a:spcBef>
              <a:spcAft>
                <a:spcPts val="0"/>
              </a:spcAft>
              <a:buClr>
                <a:schemeClr val="dk2"/>
              </a:buClr>
              <a:buSzPts val="3200"/>
              <a:buNone/>
              <a:defRPr>
                <a:solidFill>
                  <a:schemeClr val="dk2"/>
                </a:solidFill>
              </a:defRPr>
            </a:lvl6pPr>
            <a:lvl7pPr lvl="6" algn="ctr" rtl="0">
              <a:spcBef>
                <a:spcPts val="0"/>
              </a:spcBef>
              <a:spcAft>
                <a:spcPts val="0"/>
              </a:spcAft>
              <a:buClr>
                <a:schemeClr val="dk2"/>
              </a:buClr>
              <a:buSzPts val="3200"/>
              <a:buNone/>
              <a:defRPr>
                <a:solidFill>
                  <a:schemeClr val="dk2"/>
                </a:solidFill>
              </a:defRPr>
            </a:lvl7pPr>
            <a:lvl8pPr lvl="7" algn="ctr" rtl="0">
              <a:spcBef>
                <a:spcPts val="0"/>
              </a:spcBef>
              <a:spcAft>
                <a:spcPts val="0"/>
              </a:spcAft>
              <a:buClr>
                <a:schemeClr val="dk2"/>
              </a:buClr>
              <a:buSzPts val="3200"/>
              <a:buNone/>
              <a:defRPr>
                <a:solidFill>
                  <a:schemeClr val="dk2"/>
                </a:solidFill>
              </a:defRPr>
            </a:lvl8pPr>
            <a:lvl9pPr lvl="8" algn="ctr" rtl="0">
              <a:spcBef>
                <a:spcPts val="0"/>
              </a:spcBef>
              <a:spcAft>
                <a:spcPts val="0"/>
              </a:spcAft>
              <a:buClr>
                <a:schemeClr val="dk2"/>
              </a:buClr>
              <a:buSzPts val="3200"/>
              <a:buNone/>
              <a:defRPr>
                <a:solidFill>
                  <a:schemeClr val="dk2"/>
                </a:solidFill>
              </a:defRPr>
            </a:lvl9pPr>
          </a:lstStyle>
          <a:p>
            <a:endParaRPr/>
          </a:p>
        </p:txBody>
      </p:sp>
      <p:sp>
        <p:nvSpPr>
          <p:cNvPr id="202" name="Google Shape;202;p29"/>
          <p:cNvSpPr txBox="1">
            <a:spLocks noGrp="1"/>
          </p:cNvSpPr>
          <p:nvPr>
            <p:ph type="subTitle" idx="1"/>
          </p:nvPr>
        </p:nvSpPr>
        <p:spPr>
          <a:xfrm>
            <a:off x="720000" y="1511850"/>
            <a:ext cx="42132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9"/>
          <p:cNvSpPr txBox="1"/>
          <p:nvPr/>
        </p:nvSpPr>
        <p:spPr>
          <a:xfrm>
            <a:off x="720000" y="3319200"/>
            <a:ext cx="3210900" cy="71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Assistant"/>
                <a:ea typeface="Assistant"/>
                <a:cs typeface="Assistant"/>
                <a:sym typeface="Assistant"/>
              </a:rPr>
              <a:t>CREDITS: This presentation template was created by </a:t>
            </a:r>
            <a:r>
              <a:rPr lang="en" sz="12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200">
                <a:solidFill>
                  <a:schemeClr val="dk1"/>
                </a:solidFill>
                <a:latin typeface="Assistant"/>
                <a:ea typeface="Assistant"/>
                <a:cs typeface="Assistant"/>
                <a:sym typeface="Assistant"/>
              </a:rPr>
              <a:t>, and includes icons by </a:t>
            </a:r>
            <a:r>
              <a:rPr lang="en" sz="12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200">
                <a:solidFill>
                  <a:schemeClr val="dk1"/>
                </a:solidFill>
                <a:latin typeface="Assistant"/>
                <a:ea typeface="Assistant"/>
                <a:cs typeface="Assistant"/>
                <a:sym typeface="Assistant"/>
              </a:rPr>
              <a:t>, and infographics &amp; images by </a:t>
            </a:r>
            <a:r>
              <a:rPr lang="en" sz="12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r>
              <a:rPr lang="en" sz="1200">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 </a:t>
            </a:r>
            <a:endParaRPr sz="1200">
              <a:solidFill>
                <a:schemeClr val="dk1"/>
              </a:solidFill>
              <a:latin typeface="Assistant"/>
              <a:ea typeface="Assistant"/>
              <a:cs typeface="Assistant"/>
              <a:sym typeface="Assistant"/>
            </a:endParaRPr>
          </a:p>
        </p:txBody>
      </p:sp>
      <p:sp>
        <p:nvSpPr>
          <p:cNvPr id="204" name="Google Shape;204;p29"/>
          <p:cNvSpPr>
            <a:spLocks noGrp="1"/>
          </p:cNvSpPr>
          <p:nvPr>
            <p:ph type="pic" idx="2"/>
          </p:nvPr>
        </p:nvSpPr>
        <p:spPr>
          <a:xfrm>
            <a:off x="5372950" y="315550"/>
            <a:ext cx="3771000" cy="4512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212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1pPr>
            <a:lvl2pPr lvl="1"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2pPr>
            <a:lvl3pPr lvl="2"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3pPr>
            <a:lvl4pPr lvl="3"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4pPr>
            <a:lvl5pPr lvl="4"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5pPr>
            <a:lvl6pPr lvl="5"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6pPr>
            <a:lvl7pPr lvl="6"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7pPr>
            <a:lvl8pPr lvl="7"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8pPr>
            <a:lvl9pPr lvl="8"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75" r:id="rId9"/>
    <p:sldLayoutId id="2147483676" r:id="rId10"/>
    <p:sldLayoutId id="2147483677" r:id="rId11"/>
    <p:sldLayoutId id="2147483681" r:id="rId12"/>
    <p:sldLayoutId id="214748368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5"/>
          <p:cNvPicPr preferRelativeResize="0">
            <a:picLocks noGrp="1"/>
          </p:cNvPicPr>
          <p:nvPr>
            <p:ph type="pic" idx="2"/>
          </p:nvPr>
        </p:nvPicPr>
        <p:blipFill rotWithShape="1">
          <a:blip r:embed="rId3">
            <a:alphaModFix/>
          </a:blip>
          <a:srcRect l="22674" r="12558"/>
          <a:stretch/>
        </p:blipFill>
        <p:spPr>
          <a:xfrm>
            <a:off x="5373002" y="630000"/>
            <a:ext cx="3770998" cy="3883500"/>
          </a:xfrm>
          <a:prstGeom prst="rect">
            <a:avLst/>
          </a:prstGeom>
        </p:spPr>
      </p:pic>
      <p:sp>
        <p:nvSpPr>
          <p:cNvPr id="222" name="Google Shape;222;p35"/>
          <p:cNvSpPr/>
          <p:nvPr/>
        </p:nvSpPr>
        <p:spPr>
          <a:xfrm>
            <a:off x="414350" y="999250"/>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
        <p:nvSpPr>
          <p:cNvPr id="223" name="Google Shape;223;p35"/>
          <p:cNvSpPr txBox="1">
            <a:spLocks noGrp="1"/>
          </p:cNvSpPr>
          <p:nvPr>
            <p:ph type="ctrTitle"/>
          </p:nvPr>
        </p:nvSpPr>
        <p:spPr>
          <a:xfrm>
            <a:off x="227272" y="2053814"/>
            <a:ext cx="5137103" cy="12622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Car price prediction model </a:t>
            </a:r>
            <a:br>
              <a:rPr lang="en-US" sz="3200" dirty="0"/>
            </a:br>
            <a:r>
              <a:rPr lang="en-US" sz="3200" dirty="0">
                <a:solidFill>
                  <a:schemeClr val="bg1"/>
                </a:solidFill>
              </a:rPr>
              <a:t>auto consulting firm</a:t>
            </a:r>
            <a:endParaRPr lang="en-US" sz="3200" b="1" dirty="0">
              <a:solidFill>
                <a:schemeClr val="bg1"/>
              </a:solidFill>
            </a:endParaRPr>
          </a:p>
        </p:txBody>
      </p:sp>
      <p:sp>
        <p:nvSpPr>
          <p:cNvPr id="225" name="Google Shape;225;p35"/>
          <p:cNvSpPr/>
          <p:nvPr/>
        </p:nvSpPr>
        <p:spPr>
          <a:xfrm>
            <a:off x="5143425" y="409075"/>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6" name="Google Shape;226;p35"/>
          <p:cNvCxnSpPr>
            <a:cxnSpLocks/>
          </p:cNvCxnSpPr>
          <p:nvPr/>
        </p:nvCxnSpPr>
        <p:spPr>
          <a:xfrm>
            <a:off x="330009" y="3316088"/>
            <a:ext cx="3588848" cy="0"/>
          </a:xfrm>
          <a:prstGeom prst="straightConnector1">
            <a:avLst/>
          </a:prstGeom>
          <a:noFill/>
          <a:ln w="9525" cap="flat" cmpd="sng">
            <a:solidFill>
              <a:schemeClr val="dk1"/>
            </a:solidFill>
            <a:prstDash val="solid"/>
            <a:round/>
            <a:headEnd type="none" w="med" len="med"/>
            <a:tailEnd type="none" w="med" len="med"/>
          </a:ln>
        </p:spPr>
      </p:cxnSp>
      <p:sp>
        <p:nvSpPr>
          <p:cNvPr id="6" name="Google Shape;222;p35">
            <a:extLst>
              <a:ext uri="{FF2B5EF4-FFF2-40B4-BE49-F238E27FC236}">
                <a16:creationId xmlns:a16="http://schemas.microsoft.com/office/drawing/2014/main" id="{6E442310-8CE3-5A35-D103-10BEAB697FC2}"/>
              </a:ext>
            </a:extLst>
          </p:cNvPr>
          <p:cNvSpPr/>
          <p:nvPr/>
        </p:nvSpPr>
        <p:spPr>
          <a:xfrm rot="10800000">
            <a:off x="4029382" y="3392961"/>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720000" y="27815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Display Using </a:t>
            </a:r>
            <a:r>
              <a:rPr lang="en" b="1" dirty="0">
                <a:solidFill>
                  <a:schemeClr val="lt1"/>
                </a:solidFill>
              </a:rPr>
              <a:t>t-sne</a:t>
            </a:r>
            <a:endParaRPr b="1" dirty="0">
              <a:solidFill>
                <a:schemeClr val="lt1"/>
              </a:solidFill>
            </a:endParaRPr>
          </a:p>
        </p:txBody>
      </p:sp>
      <p:pic>
        <p:nvPicPr>
          <p:cNvPr id="6" name="Picture 5" descr="Graphical user interface, application&#10;&#10;Description automatically generated">
            <a:extLst>
              <a:ext uri="{FF2B5EF4-FFF2-40B4-BE49-F238E27FC236}">
                <a16:creationId xmlns:a16="http://schemas.microsoft.com/office/drawing/2014/main" id="{8B37F382-F734-08C9-C800-0B4A0180B5A9}"/>
              </a:ext>
            </a:extLst>
          </p:cNvPr>
          <p:cNvPicPr>
            <a:picLocks noChangeAspect="1"/>
          </p:cNvPicPr>
          <p:nvPr/>
        </p:nvPicPr>
        <p:blipFill>
          <a:blip r:embed="rId3"/>
          <a:stretch>
            <a:fillRect/>
          </a:stretch>
        </p:blipFill>
        <p:spPr>
          <a:xfrm>
            <a:off x="685800" y="1524605"/>
            <a:ext cx="7772400" cy="1196824"/>
          </a:xfrm>
          <a:prstGeom prst="rect">
            <a:avLst/>
          </a:prstGeom>
        </p:spPr>
      </p:pic>
      <p:sp>
        <p:nvSpPr>
          <p:cNvPr id="10" name="TextBox 9">
            <a:extLst>
              <a:ext uri="{FF2B5EF4-FFF2-40B4-BE49-F238E27FC236}">
                <a16:creationId xmlns:a16="http://schemas.microsoft.com/office/drawing/2014/main" id="{E5672072-DB2C-0195-54A1-129D54E857EB}"/>
              </a:ext>
            </a:extLst>
          </p:cNvPr>
          <p:cNvSpPr txBox="1"/>
          <p:nvPr/>
        </p:nvSpPr>
        <p:spPr>
          <a:xfrm>
            <a:off x="3839967" y="1082731"/>
            <a:ext cx="1532466" cy="307777"/>
          </a:xfrm>
          <a:prstGeom prst="rect">
            <a:avLst/>
          </a:prstGeom>
          <a:noFill/>
        </p:spPr>
        <p:txBody>
          <a:bodyPr wrap="square">
            <a:spAutoFit/>
          </a:bodyPr>
          <a:lstStyle/>
          <a:p>
            <a:r>
              <a:rPr lang="en-IL" dirty="0"/>
              <a:t>T</a:t>
            </a:r>
            <a:r>
              <a:rPr lang="en-GB" dirty="0"/>
              <a:t>rain</a:t>
            </a:r>
            <a:r>
              <a:rPr lang="en-IL" dirty="0"/>
              <a:t> Set (%80)</a:t>
            </a:r>
          </a:p>
        </p:txBody>
      </p:sp>
      <p:sp>
        <p:nvSpPr>
          <p:cNvPr id="11" name="TextBox 10">
            <a:extLst>
              <a:ext uri="{FF2B5EF4-FFF2-40B4-BE49-F238E27FC236}">
                <a16:creationId xmlns:a16="http://schemas.microsoft.com/office/drawing/2014/main" id="{94AA1D55-FB55-D07B-14A8-3F3951879F03}"/>
              </a:ext>
            </a:extLst>
          </p:cNvPr>
          <p:cNvSpPr txBox="1"/>
          <p:nvPr/>
        </p:nvSpPr>
        <p:spPr>
          <a:xfrm>
            <a:off x="3805767" y="3067679"/>
            <a:ext cx="1532466" cy="307777"/>
          </a:xfrm>
          <a:prstGeom prst="rect">
            <a:avLst/>
          </a:prstGeom>
          <a:noFill/>
        </p:spPr>
        <p:txBody>
          <a:bodyPr wrap="square">
            <a:spAutoFit/>
          </a:bodyPr>
          <a:lstStyle/>
          <a:p>
            <a:r>
              <a:rPr lang="en-IL" dirty="0"/>
              <a:t>Test Set (%</a:t>
            </a:r>
            <a:r>
              <a:rPr lang="en-US" dirty="0"/>
              <a:t>20</a:t>
            </a:r>
            <a:r>
              <a:rPr lang="en-IL" dirty="0"/>
              <a:t>)</a:t>
            </a:r>
          </a:p>
        </p:txBody>
      </p:sp>
      <p:pic>
        <p:nvPicPr>
          <p:cNvPr id="13" name="Picture 12" descr="Graphical user interface, application&#10;&#10;Description automatically generated">
            <a:extLst>
              <a:ext uri="{FF2B5EF4-FFF2-40B4-BE49-F238E27FC236}">
                <a16:creationId xmlns:a16="http://schemas.microsoft.com/office/drawing/2014/main" id="{1B55BBA5-6983-48B1-32C1-6C42E466554A}"/>
              </a:ext>
            </a:extLst>
          </p:cNvPr>
          <p:cNvPicPr>
            <a:picLocks noChangeAspect="1"/>
          </p:cNvPicPr>
          <p:nvPr/>
        </p:nvPicPr>
        <p:blipFill>
          <a:blip r:embed="rId4"/>
          <a:stretch>
            <a:fillRect/>
          </a:stretch>
        </p:blipFill>
        <p:spPr>
          <a:xfrm>
            <a:off x="685800" y="3462357"/>
            <a:ext cx="7772400" cy="11968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0"/>
          <p:cNvSpPr txBox="1">
            <a:spLocks noGrp="1"/>
          </p:cNvSpPr>
          <p:nvPr>
            <p:ph type="title"/>
          </p:nvPr>
        </p:nvSpPr>
        <p:spPr>
          <a:xfrm>
            <a:off x="720000" y="1947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rPr>
              <a:t>Linear</a:t>
            </a:r>
            <a:r>
              <a:rPr lang="en" dirty="0"/>
              <a:t> Regression Model</a:t>
            </a:r>
            <a:endParaRPr b="1" dirty="0">
              <a:solidFill>
                <a:schemeClr val="lt1"/>
              </a:solidFill>
            </a:endParaRPr>
          </a:p>
        </p:txBody>
      </p:sp>
      <p:graphicFrame>
        <p:nvGraphicFramePr>
          <p:cNvPr id="10" name="Table 10">
            <a:extLst>
              <a:ext uri="{FF2B5EF4-FFF2-40B4-BE49-F238E27FC236}">
                <a16:creationId xmlns:a16="http://schemas.microsoft.com/office/drawing/2014/main" id="{6EA2AFF6-3A03-3643-2234-99942A8568D3}"/>
              </a:ext>
            </a:extLst>
          </p:cNvPr>
          <p:cNvGraphicFramePr>
            <a:graphicFrameLocks noGrp="1"/>
          </p:cNvGraphicFramePr>
          <p:nvPr>
            <p:extLst>
              <p:ext uri="{D42A27DB-BD31-4B8C-83A1-F6EECF244321}">
                <p14:modId xmlns:p14="http://schemas.microsoft.com/office/powerpoint/2010/main" val="4012701822"/>
              </p:ext>
            </p:extLst>
          </p:nvPr>
        </p:nvGraphicFramePr>
        <p:xfrm>
          <a:off x="1860550" y="968657"/>
          <a:ext cx="5422900" cy="1554480"/>
        </p:xfrm>
        <a:graphic>
          <a:graphicData uri="http://schemas.openxmlformats.org/drawingml/2006/table">
            <a:tbl>
              <a:tblPr firstRow="1" bandRow="1">
                <a:tableStyleId>{132D2FA7-CFE8-4FBA-9FBD-A210A5DBDD74}</a:tableStyleId>
              </a:tblPr>
              <a:tblGrid>
                <a:gridCol w="2711450">
                  <a:extLst>
                    <a:ext uri="{9D8B030D-6E8A-4147-A177-3AD203B41FA5}">
                      <a16:colId xmlns:a16="http://schemas.microsoft.com/office/drawing/2014/main" val="2682102052"/>
                    </a:ext>
                  </a:extLst>
                </a:gridCol>
                <a:gridCol w="2711450">
                  <a:extLst>
                    <a:ext uri="{9D8B030D-6E8A-4147-A177-3AD203B41FA5}">
                      <a16:colId xmlns:a16="http://schemas.microsoft.com/office/drawing/2014/main" val="3681718821"/>
                    </a:ext>
                  </a:extLst>
                </a:gridCol>
              </a:tblGrid>
              <a:tr h="177447">
                <a:tc>
                  <a:txBody>
                    <a:bodyPr/>
                    <a:lstStyle/>
                    <a:p>
                      <a:pPr marR="0" algn="ctr" rtl="1">
                        <a:lnSpc>
                          <a:spcPct val="100000"/>
                        </a:lnSpc>
                        <a:spcBef>
                          <a:spcPts val="0"/>
                        </a:spcBef>
                        <a:spcAft>
                          <a:spcPts val="0"/>
                        </a:spcAft>
                        <a:buClr>
                          <a:srgbClr val="000000"/>
                        </a:buClr>
                        <a:buFont typeface="Arial"/>
                      </a:pPr>
                      <a:r>
                        <a:rPr lang="en-US" sz="1100" b="1" dirty="0"/>
                        <a:t>Measure Name</a:t>
                      </a:r>
                      <a:endParaRPr lang="en-IL" sz="1100" b="1" dirty="0"/>
                    </a:p>
                  </a:txBody>
                  <a:tcPr/>
                </a:tc>
                <a:tc>
                  <a:txBody>
                    <a:bodyPr/>
                    <a:lstStyle/>
                    <a:p>
                      <a:pPr algn="ctr"/>
                      <a:r>
                        <a:rPr lang="en-IL" sz="1100" b="1" dirty="0"/>
                        <a:t>V</a:t>
                      </a:r>
                      <a:r>
                        <a:rPr lang="en-GB" sz="1100" b="1" dirty="0" err="1"/>
                        <a:t>alue</a:t>
                      </a:r>
                      <a:endParaRPr lang="en-IL" sz="1100" b="1" dirty="0"/>
                    </a:p>
                  </a:txBody>
                  <a:tcPr/>
                </a:tc>
                <a:extLst>
                  <a:ext uri="{0D108BD9-81ED-4DB2-BD59-A6C34878D82A}">
                    <a16:rowId xmlns:a16="http://schemas.microsoft.com/office/drawing/2014/main" val="2880637783"/>
                  </a:ext>
                </a:extLst>
              </a:tr>
              <a:tr h="177447">
                <a:tc>
                  <a:txBody>
                    <a:bodyPr/>
                    <a:lstStyle/>
                    <a:p>
                      <a:pPr algn="ctr"/>
                      <a:r>
                        <a:rPr lang="en-IL" sz="1100" dirty="0"/>
                        <a:t>MAE</a:t>
                      </a:r>
                    </a:p>
                  </a:txBody>
                  <a:tcPr/>
                </a:tc>
                <a:tc>
                  <a:txBody>
                    <a:bodyPr/>
                    <a:lstStyle/>
                    <a:p>
                      <a:pPr algn="ctr"/>
                      <a:r>
                        <a:rPr lang="en-IL" sz="1100" dirty="0"/>
                        <a:t>0.0374</a:t>
                      </a:r>
                    </a:p>
                  </a:txBody>
                  <a:tcPr/>
                </a:tc>
                <a:extLst>
                  <a:ext uri="{0D108BD9-81ED-4DB2-BD59-A6C34878D82A}">
                    <a16:rowId xmlns:a16="http://schemas.microsoft.com/office/drawing/2014/main" val="3965673786"/>
                  </a:ext>
                </a:extLst>
              </a:tr>
              <a:tr h="177447">
                <a:tc>
                  <a:txBody>
                    <a:bodyPr/>
                    <a:lstStyle/>
                    <a:p>
                      <a:pPr algn="ctr"/>
                      <a:r>
                        <a:rPr lang="en-IL" sz="1100" dirty="0"/>
                        <a:t>MSE</a:t>
                      </a:r>
                    </a:p>
                  </a:txBody>
                  <a:tcPr/>
                </a:tc>
                <a:tc>
                  <a:txBody>
                    <a:bodyPr/>
                    <a:lstStyle/>
                    <a:p>
                      <a:pPr algn="ctr"/>
                      <a:r>
                        <a:rPr lang="en-IL" sz="1100" dirty="0"/>
                        <a:t>0.0023</a:t>
                      </a:r>
                    </a:p>
                  </a:txBody>
                  <a:tcPr/>
                </a:tc>
                <a:extLst>
                  <a:ext uri="{0D108BD9-81ED-4DB2-BD59-A6C34878D82A}">
                    <a16:rowId xmlns:a16="http://schemas.microsoft.com/office/drawing/2014/main" val="3271100438"/>
                  </a:ext>
                </a:extLst>
              </a:tr>
              <a:tr h="177447">
                <a:tc>
                  <a:txBody>
                    <a:bodyPr/>
                    <a:lstStyle/>
                    <a:p>
                      <a:pPr algn="ctr"/>
                      <a:r>
                        <a:rPr lang="en-IL" sz="1100" dirty="0"/>
                        <a:t>RMSE</a:t>
                      </a:r>
                    </a:p>
                  </a:txBody>
                  <a:tcPr/>
                </a:tc>
                <a:tc>
                  <a:txBody>
                    <a:bodyPr/>
                    <a:lstStyle/>
                    <a:p>
                      <a:pPr algn="ctr"/>
                      <a:r>
                        <a:rPr lang="en-IL" sz="1100" dirty="0"/>
                        <a:t>0.0483</a:t>
                      </a:r>
                    </a:p>
                  </a:txBody>
                  <a:tcPr/>
                </a:tc>
                <a:extLst>
                  <a:ext uri="{0D108BD9-81ED-4DB2-BD59-A6C34878D82A}">
                    <a16:rowId xmlns:a16="http://schemas.microsoft.com/office/drawing/2014/main" val="4033462229"/>
                  </a:ext>
                </a:extLst>
              </a:tr>
              <a:tr h="177447">
                <a:tc>
                  <a:txBody>
                    <a:bodyPr/>
                    <a:lstStyle/>
                    <a:p>
                      <a:pPr algn="ctr"/>
                      <a:r>
                        <a:rPr lang="en-IL" sz="1100" dirty="0"/>
                        <a:t>Huber Loss</a:t>
                      </a:r>
                    </a:p>
                  </a:txBody>
                  <a:tcPr/>
                </a:tc>
                <a:tc>
                  <a:txBody>
                    <a:bodyPr/>
                    <a:lstStyle/>
                    <a:p>
                      <a:pPr algn="ctr"/>
                      <a:r>
                        <a:rPr lang="en-IL" sz="1100" dirty="0"/>
                        <a:t>0.0011</a:t>
                      </a:r>
                    </a:p>
                  </a:txBody>
                  <a:tcPr/>
                </a:tc>
                <a:extLst>
                  <a:ext uri="{0D108BD9-81ED-4DB2-BD59-A6C34878D82A}">
                    <a16:rowId xmlns:a16="http://schemas.microsoft.com/office/drawing/2014/main" val="1666890905"/>
                  </a:ext>
                </a:extLst>
              </a:tr>
              <a:tr h="177447">
                <a:tc>
                  <a:txBody>
                    <a:bodyPr/>
                    <a:lstStyle/>
                    <a:p>
                      <a:pPr algn="ctr"/>
                      <a:r>
                        <a:rPr lang="en-IL" sz="1100" dirty="0"/>
                        <a:t>R2 Score</a:t>
                      </a:r>
                    </a:p>
                  </a:txBody>
                  <a:tcPr/>
                </a:tc>
                <a:tc>
                  <a:txBody>
                    <a:bodyPr/>
                    <a:lstStyle/>
                    <a:p>
                      <a:pPr algn="ctr"/>
                      <a:r>
                        <a:rPr lang="en-IL" sz="1100" dirty="0"/>
                        <a:t>0.9264</a:t>
                      </a:r>
                    </a:p>
                  </a:txBody>
                  <a:tcPr/>
                </a:tc>
                <a:extLst>
                  <a:ext uri="{0D108BD9-81ED-4DB2-BD59-A6C34878D82A}">
                    <a16:rowId xmlns:a16="http://schemas.microsoft.com/office/drawing/2014/main" val="3361106638"/>
                  </a:ext>
                </a:extLst>
              </a:tr>
            </a:tbl>
          </a:graphicData>
        </a:graphic>
      </p:graphicFrame>
      <p:pic>
        <p:nvPicPr>
          <p:cNvPr id="12" name="Picture 11" descr="Chart, scatter chart&#10;&#10;Description automatically generated">
            <a:extLst>
              <a:ext uri="{FF2B5EF4-FFF2-40B4-BE49-F238E27FC236}">
                <a16:creationId xmlns:a16="http://schemas.microsoft.com/office/drawing/2014/main" id="{0A38277C-F0D0-7C96-7AE6-6C829B74D698}"/>
              </a:ext>
            </a:extLst>
          </p:cNvPr>
          <p:cNvPicPr>
            <a:picLocks noChangeAspect="1"/>
          </p:cNvPicPr>
          <p:nvPr/>
        </p:nvPicPr>
        <p:blipFill>
          <a:blip r:embed="rId3"/>
          <a:stretch>
            <a:fillRect/>
          </a:stretch>
        </p:blipFill>
        <p:spPr>
          <a:xfrm>
            <a:off x="927100" y="2724361"/>
            <a:ext cx="2355144" cy="2010489"/>
          </a:xfrm>
          <a:prstGeom prst="rect">
            <a:avLst/>
          </a:prstGeom>
          <a:ln>
            <a:solidFill>
              <a:schemeClr val="accent1"/>
            </a:solidFill>
          </a:ln>
        </p:spPr>
      </p:pic>
      <p:pic>
        <p:nvPicPr>
          <p:cNvPr id="14" name="Picture 13" descr="Chart, line chart, histogram&#10;&#10;Description automatically generated">
            <a:extLst>
              <a:ext uri="{FF2B5EF4-FFF2-40B4-BE49-F238E27FC236}">
                <a16:creationId xmlns:a16="http://schemas.microsoft.com/office/drawing/2014/main" id="{0169FA0F-4584-116B-5801-B3B952CD91A4}"/>
              </a:ext>
            </a:extLst>
          </p:cNvPr>
          <p:cNvPicPr>
            <a:picLocks noChangeAspect="1"/>
          </p:cNvPicPr>
          <p:nvPr/>
        </p:nvPicPr>
        <p:blipFill>
          <a:blip r:embed="rId4"/>
          <a:stretch>
            <a:fillRect/>
          </a:stretch>
        </p:blipFill>
        <p:spPr>
          <a:xfrm>
            <a:off x="3882673" y="2728425"/>
            <a:ext cx="4334227" cy="2006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0"/>
          <p:cNvSpPr txBox="1">
            <a:spLocks noGrp="1"/>
          </p:cNvSpPr>
          <p:nvPr>
            <p:ph type="title"/>
          </p:nvPr>
        </p:nvSpPr>
        <p:spPr>
          <a:xfrm>
            <a:off x="446783" y="224366"/>
            <a:ext cx="82504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lt1"/>
                </a:solidFill>
              </a:rPr>
              <a:t>Polynomial</a:t>
            </a:r>
            <a:r>
              <a:rPr lang="en" sz="2800" dirty="0"/>
              <a:t> Regression Model (degree=2)</a:t>
            </a:r>
            <a:endParaRPr sz="2800" b="1" dirty="0">
              <a:solidFill>
                <a:schemeClr val="lt1"/>
              </a:solidFill>
            </a:endParaRPr>
          </a:p>
        </p:txBody>
      </p:sp>
      <p:graphicFrame>
        <p:nvGraphicFramePr>
          <p:cNvPr id="10" name="Table 10">
            <a:extLst>
              <a:ext uri="{FF2B5EF4-FFF2-40B4-BE49-F238E27FC236}">
                <a16:creationId xmlns:a16="http://schemas.microsoft.com/office/drawing/2014/main" id="{6EA2AFF6-3A03-3643-2234-99942A8568D3}"/>
              </a:ext>
            </a:extLst>
          </p:cNvPr>
          <p:cNvGraphicFramePr>
            <a:graphicFrameLocks noGrp="1"/>
          </p:cNvGraphicFramePr>
          <p:nvPr/>
        </p:nvGraphicFramePr>
        <p:xfrm>
          <a:off x="1860550" y="968657"/>
          <a:ext cx="5422900" cy="1554480"/>
        </p:xfrm>
        <a:graphic>
          <a:graphicData uri="http://schemas.openxmlformats.org/drawingml/2006/table">
            <a:tbl>
              <a:tblPr firstRow="1" bandRow="1">
                <a:tableStyleId>{132D2FA7-CFE8-4FBA-9FBD-A210A5DBDD74}</a:tableStyleId>
              </a:tblPr>
              <a:tblGrid>
                <a:gridCol w="2711450">
                  <a:extLst>
                    <a:ext uri="{9D8B030D-6E8A-4147-A177-3AD203B41FA5}">
                      <a16:colId xmlns:a16="http://schemas.microsoft.com/office/drawing/2014/main" val="2682102052"/>
                    </a:ext>
                  </a:extLst>
                </a:gridCol>
                <a:gridCol w="2711450">
                  <a:extLst>
                    <a:ext uri="{9D8B030D-6E8A-4147-A177-3AD203B41FA5}">
                      <a16:colId xmlns:a16="http://schemas.microsoft.com/office/drawing/2014/main" val="3681718821"/>
                    </a:ext>
                  </a:extLst>
                </a:gridCol>
              </a:tblGrid>
              <a:tr h="177447">
                <a:tc>
                  <a:txBody>
                    <a:bodyPr/>
                    <a:lstStyle/>
                    <a:p>
                      <a:pPr marR="0" algn="ctr" rtl="1">
                        <a:lnSpc>
                          <a:spcPct val="100000"/>
                        </a:lnSpc>
                        <a:spcBef>
                          <a:spcPts val="0"/>
                        </a:spcBef>
                        <a:spcAft>
                          <a:spcPts val="0"/>
                        </a:spcAft>
                        <a:buClr>
                          <a:srgbClr val="000000"/>
                        </a:buClr>
                        <a:buFont typeface="Arial"/>
                      </a:pPr>
                      <a:r>
                        <a:rPr lang="en-US" sz="1100" b="1" dirty="0"/>
                        <a:t>Measure Name</a:t>
                      </a:r>
                      <a:endParaRPr lang="en-IL" sz="1100" b="1" dirty="0"/>
                    </a:p>
                  </a:txBody>
                  <a:tcPr/>
                </a:tc>
                <a:tc>
                  <a:txBody>
                    <a:bodyPr/>
                    <a:lstStyle/>
                    <a:p>
                      <a:pPr algn="ctr"/>
                      <a:r>
                        <a:rPr lang="en-IL" sz="1100" b="1" dirty="0"/>
                        <a:t>Vlaue</a:t>
                      </a:r>
                    </a:p>
                  </a:txBody>
                  <a:tcPr/>
                </a:tc>
                <a:extLst>
                  <a:ext uri="{0D108BD9-81ED-4DB2-BD59-A6C34878D82A}">
                    <a16:rowId xmlns:a16="http://schemas.microsoft.com/office/drawing/2014/main" val="2880637783"/>
                  </a:ext>
                </a:extLst>
              </a:tr>
              <a:tr h="177447">
                <a:tc>
                  <a:txBody>
                    <a:bodyPr/>
                    <a:lstStyle/>
                    <a:p>
                      <a:pPr algn="ctr"/>
                      <a:r>
                        <a:rPr lang="en-IL" sz="1100" dirty="0"/>
                        <a:t>MAE</a:t>
                      </a:r>
                    </a:p>
                  </a:txBody>
                  <a:tcPr/>
                </a:tc>
                <a:tc>
                  <a:txBody>
                    <a:bodyPr/>
                    <a:lstStyle/>
                    <a:p>
                      <a:pPr algn="ctr"/>
                      <a:r>
                        <a:rPr lang="en-IL" sz="1100" dirty="0"/>
                        <a:t>0.7230</a:t>
                      </a:r>
                    </a:p>
                  </a:txBody>
                  <a:tcPr/>
                </a:tc>
                <a:extLst>
                  <a:ext uri="{0D108BD9-81ED-4DB2-BD59-A6C34878D82A}">
                    <a16:rowId xmlns:a16="http://schemas.microsoft.com/office/drawing/2014/main" val="3965673786"/>
                  </a:ext>
                </a:extLst>
              </a:tr>
              <a:tr h="177447">
                <a:tc>
                  <a:txBody>
                    <a:bodyPr/>
                    <a:lstStyle/>
                    <a:p>
                      <a:pPr algn="ctr"/>
                      <a:r>
                        <a:rPr lang="en-IL" sz="1100" dirty="0"/>
                        <a:t>MSE</a:t>
                      </a:r>
                    </a:p>
                  </a:txBody>
                  <a:tcPr/>
                </a:tc>
                <a:tc>
                  <a:txBody>
                    <a:bodyPr/>
                    <a:lstStyle/>
                    <a:p>
                      <a:pPr algn="ctr"/>
                      <a:r>
                        <a:rPr lang="en-IL" sz="1100" dirty="0"/>
                        <a:t>1.7086</a:t>
                      </a:r>
                    </a:p>
                  </a:txBody>
                  <a:tcPr/>
                </a:tc>
                <a:extLst>
                  <a:ext uri="{0D108BD9-81ED-4DB2-BD59-A6C34878D82A}">
                    <a16:rowId xmlns:a16="http://schemas.microsoft.com/office/drawing/2014/main" val="3271100438"/>
                  </a:ext>
                </a:extLst>
              </a:tr>
              <a:tr h="177447">
                <a:tc>
                  <a:txBody>
                    <a:bodyPr/>
                    <a:lstStyle/>
                    <a:p>
                      <a:pPr algn="ctr"/>
                      <a:r>
                        <a:rPr lang="en-IL" sz="1100" dirty="0"/>
                        <a:t>RMSE</a:t>
                      </a:r>
                    </a:p>
                  </a:txBody>
                  <a:tcPr/>
                </a:tc>
                <a:tc>
                  <a:txBody>
                    <a:bodyPr/>
                    <a:lstStyle/>
                    <a:p>
                      <a:pPr algn="ctr"/>
                      <a:r>
                        <a:rPr lang="en-IL" sz="1100" dirty="0"/>
                        <a:t>1.3071</a:t>
                      </a:r>
                    </a:p>
                  </a:txBody>
                  <a:tcPr/>
                </a:tc>
                <a:extLst>
                  <a:ext uri="{0D108BD9-81ED-4DB2-BD59-A6C34878D82A}">
                    <a16:rowId xmlns:a16="http://schemas.microsoft.com/office/drawing/2014/main" val="4033462229"/>
                  </a:ext>
                </a:extLst>
              </a:tr>
              <a:tr h="177447">
                <a:tc>
                  <a:txBody>
                    <a:bodyPr/>
                    <a:lstStyle/>
                    <a:p>
                      <a:pPr algn="ctr"/>
                      <a:r>
                        <a:rPr lang="en-IL" sz="1100" dirty="0"/>
                        <a:t>Huber Loss</a:t>
                      </a:r>
                    </a:p>
                  </a:txBody>
                  <a:tcPr/>
                </a:tc>
                <a:tc>
                  <a:txBody>
                    <a:bodyPr/>
                    <a:lstStyle/>
                    <a:p>
                      <a:pPr algn="ctr"/>
                      <a:r>
                        <a:rPr lang="en-IL" sz="1100" dirty="0"/>
                        <a:t>0.2876</a:t>
                      </a:r>
                    </a:p>
                  </a:txBody>
                  <a:tcPr/>
                </a:tc>
                <a:extLst>
                  <a:ext uri="{0D108BD9-81ED-4DB2-BD59-A6C34878D82A}">
                    <a16:rowId xmlns:a16="http://schemas.microsoft.com/office/drawing/2014/main" val="1666890905"/>
                  </a:ext>
                </a:extLst>
              </a:tr>
              <a:tr h="177447">
                <a:tc>
                  <a:txBody>
                    <a:bodyPr/>
                    <a:lstStyle/>
                    <a:p>
                      <a:pPr algn="ctr"/>
                      <a:r>
                        <a:rPr lang="en-IL" sz="1100" dirty="0"/>
                        <a:t>R2 Score</a:t>
                      </a:r>
                    </a:p>
                  </a:txBody>
                  <a:tcPr/>
                </a:tc>
                <a:tc>
                  <a:txBody>
                    <a:bodyPr/>
                    <a:lstStyle/>
                    <a:p>
                      <a:pPr algn="ctr"/>
                      <a:r>
                        <a:rPr lang="en-IL" sz="1100" dirty="0"/>
                        <a:t>-52.8445</a:t>
                      </a:r>
                    </a:p>
                  </a:txBody>
                  <a:tcPr/>
                </a:tc>
                <a:extLst>
                  <a:ext uri="{0D108BD9-81ED-4DB2-BD59-A6C34878D82A}">
                    <a16:rowId xmlns:a16="http://schemas.microsoft.com/office/drawing/2014/main" val="3361106638"/>
                  </a:ext>
                </a:extLst>
              </a:tr>
            </a:tbl>
          </a:graphicData>
        </a:graphic>
      </p:graphicFrame>
      <p:pic>
        <p:nvPicPr>
          <p:cNvPr id="5" name="Picture 4" descr="Chart, scatter chart&#10;&#10;Description automatically generated">
            <a:extLst>
              <a:ext uri="{FF2B5EF4-FFF2-40B4-BE49-F238E27FC236}">
                <a16:creationId xmlns:a16="http://schemas.microsoft.com/office/drawing/2014/main" id="{F1427A21-ADE5-0599-8780-042312F7B8C0}"/>
              </a:ext>
            </a:extLst>
          </p:cNvPr>
          <p:cNvPicPr>
            <a:picLocks noChangeAspect="1"/>
          </p:cNvPicPr>
          <p:nvPr/>
        </p:nvPicPr>
        <p:blipFill>
          <a:blip r:embed="rId3"/>
          <a:stretch>
            <a:fillRect/>
          </a:stretch>
        </p:blipFill>
        <p:spPr>
          <a:xfrm>
            <a:off x="927100" y="2724361"/>
            <a:ext cx="2338918" cy="2006425"/>
          </a:xfrm>
          <a:prstGeom prst="rect">
            <a:avLst/>
          </a:prstGeom>
        </p:spPr>
      </p:pic>
      <p:pic>
        <p:nvPicPr>
          <p:cNvPr id="8" name="Picture 7" descr="Chart, line chart&#10;&#10;Description automatically generated">
            <a:extLst>
              <a:ext uri="{FF2B5EF4-FFF2-40B4-BE49-F238E27FC236}">
                <a16:creationId xmlns:a16="http://schemas.microsoft.com/office/drawing/2014/main" id="{82D0D5AC-2866-5806-E246-EDE8BCB9FAE4}"/>
              </a:ext>
            </a:extLst>
          </p:cNvPr>
          <p:cNvPicPr>
            <a:picLocks noChangeAspect="1"/>
          </p:cNvPicPr>
          <p:nvPr/>
        </p:nvPicPr>
        <p:blipFill>
          <a:blip r:embed="rId4"/>
          <a:stretch>
            <a:fillRect/>
          </a:stretch>
        </p:blipFill>
        <p:spPr>
          <a:xfrm>
            <a:off x="3915063" y="2721413"/>
            <a:ext cx="4301837" cy="2003477"/>
          </a:xfrm>
          <a:prstGeom prst="rect">
            <a:avLst/>
          </a:prstGeom>
        </p:spPr>
      </p:pic>
    </p:spTree>
    <p:extLst>
      <p:ext uri="{BB962C8B-B14F-4D97-AF65-F5344CB8AC3E}">
        <p14:creationId xmlns:p14="http://schemas.microsoft.com/office/powerpoint/2010/main" val="104485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0"/>
          <p:cNvSpPr txBox="1">
            <a:spLocks noGrp="1"/>
          </p:cNvSpPr>
          <p:nvPr>
            <p:ph type="title"/>
          </p:nvPr>
        </p:nvSpPr>
        <p:spPr>
          <a:xfrm>
            <a:off x="446781" y="214755"/>
            <a:ext cx="82504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lt1"/>
                </a:solidFill>
              </a:rPr>
              <a:t>Neural Network</a:t>
            </a:r>
            <a:r>
              <a:rPr lang="en" sz="2800" dirty="0"/>
              <a:t> Regression Mode</a:t>
            </a:r>
            <a:endParaRPr sz="2800" b="1" dirty="0">
              <a:solidFill>
                <a:schemeClr val="lt1"/>
              </a:solidFill>
            </a:endParaRPr>
          </a:p>
        </p:txBody>
      </p:sp>
      <p:graphicFrame>
        <p:nvGraphicFramePr>
          <p:cNvPr id="10" name="Table 10">
            <a:extLst>
              <a:ext uri="{FF2B5EF4-FFF2-40B4-BE49-F238E27FC236}">
                <a16:creationId xmlns:a16="http://schemas.microsoft.com/office/drawing/2014/main" id="{6EA2AFF6-3A03-3643-2234-99942A8568D3}"/>
              </a:ext>
            </a:extLst>
          </p:cNvPr>
          <p:cNvGraphicFramePr>
            <a:graphicFrameLocks noGrp="1"/>
          </p:cNvGraphicFramePr>
          <p:nvPr/>
        </p:nvGraphicFramePr>
        <p:xfrm>
          <a:off x="1860548" y="941723"/>
          <a:ext cx="5422900" cy="1554480"/>
        </p:xfrm>
        <a:graphic>
          <a:graphicData uri="http://schemas.openxmlformats.org/drawingml/2006/table">
            <a:tbl>
              <a:tblPr firstRow="1" bandRow="1">
                <a:tableStyleId>{132D2FA7-CFE8-4FBA-9FBD-A210A5DBDD74}</a:tableStyleId>
              </a:tblPr>
              <a:tblGrid>
                <a:gridCol w="2711450">
                  <a:extLst>
                    <a:ext uri="{9D8B030D-6E8A-4147-A177-3AD203B41FA5}">
                      <a16:colId xmlns:a16="http://schemas.microsoft.com/office/drawing/2014/main" val="2682102052"/>
                    </a:ext>
                  </a:extLst>
                </a:gridCol>
                <a:gridCol w="2711450">
                  <a:extLst>
                    <a:ext uri="{9D8B030D-6E8A-4147-A177-3AD203B41FA5}">
                      <a16:colId xmlns:a16="http://schemas.microsoft.com/office/drawing/2014/main" val="3681718821"/>
                    </a:ext>
                  </a:extLst>
                </a:gridCol>
              </a:tblGrid>
              <a:tr h="177447">
                <a:tc>
                  <a:txBody>
                    <a:bodyPr/>
                    <a:lstStyle/>
                    <a:p>
                      <a:pPr marR="0" algn="ctr" rtl="1">
                        <a:lnSpc>
                          <a:spcPct val="100000"/>
                        </a:lnSpc>
                        <a:spcBef>
                          <a:spcPts val="0"/>
                        </a:spcBef>
                        <a:spcAft>
                          <a:spcPts val="0"/>
                        </a:spcAft>
                        <a:buClr>
                          <a:srgbClr val="000000"/>
                        </a:buClr>
                        <a:buFont typeface="Arial"/>
                      </a:pPr>
                      <a:r>
                        <a:rPr lang="en-US" sz="1100" b="1" dirty="0"/>
                        <a:t>Measure Name</a:t>
                      </a:r>
                      <a:endParaRPr lang="en-IL" sz="1100" b="1" dirty="0"/>
                    </a:p>
                  </a:txBody>
                  <a:tcPr/>
                </a:tc>
                <a:tc>
                  <a:txBody>
                    <a:bodyPr/>
                    <a:lstStyle/>
                    <a:p>
                      <a:pPr algn="ctr"/>
                      <a:r>
                        <a:rPr lang="en-IL" sz="1100" b="1" dirty="0"/>
                        <a:t>Vlaue</a:t>
                      </a:r>
                    </a:p>
                  </a:txBody>
                  <a:tcPr/>
                </a:tc>
                <a:extLst>
                  <a:ext uri="{0D108BD9-81ED-4DB2-BD59-A6C34878D82A}">
                    <a16:rowId xmlns:a16="http://schemas.microsoft.com/office/drawing/2014/main" val="2880637783"/>
                  </a:ext>
                </a:extLst>
              </a:tr>
              <a:tr h="177447">
                <a:tc>
                  <a:txBody>
                    <a:bodyPr/>
                    <a:lstStyle/>
                    <a:p>
                      <a:pPr algn="ctr"/>
                      <a:r>
                        <a:rPr lang="en-IL" sz="1100" dirty="0"/>
                        <a:t>MAE</a:t>
                      </a:r>
                    </a:p>
                  </a:txBody>
                  <a:tcPr/>
                </a:tc>
                <a:tc>
                  <a:txBody>
                    <a:bodyPr/>
                    <a:lstStyle/>
                    <a:p>
                      <a:pPr algn="ctr"/>
                      <a:r>
                        <a:rPr lang="en-IL" sz="1100" dirty="0"/>
                        <a:t>0.0507</a:t>
                      </a:r>
                    </a:p>
                  </a:txBody>
                  <a:tcPr/>
                </a:tc>
                <a:extLst>
                  <a:ext uri="{0D108BD9-81ED-4DB2-BD59-A6C34878D82A}">
                    <a16:rowId xmlns:a16="http://schemas.microsoft.com/office/drawing/2014/main" val="3965673786"/>
                  </a:ext>
                </a:extLst>
              </a:tr>
              <a:tr h="177447">
                <a:tc>
                  <a:txBody>
                    <a:bodyPr/>
                    <a:lstStyle/>
                    <a:p>
                      <a:pPr algn="ctr"/>
                      <a:r>
                        <a:rPr lang="en-IL" sz="1100" dirty="0"/>
                        <a:t>MSE</a:t>
                      </a:r>
                    </a:p>
                  </a:txBody>
                  <a:tcPr/>
                </a:tc>
                <a:tc>
                  <a:txBody>
                    <a:bodyPr/>
                    <a:lstStyle/>
                    <a:p>
                      <a:pPr algn="ctr"/>
                      <a:r>
                        <a:rPr lang="en-IL" sz="1100" dirty="0"/>
                        <a:t>0.0046</a:t>
                      </a:r>
                    </a:p>
                  </a:txBody>
                  <a:tcPr/>
                </a:tc>
                <a:extLst>
                  <a:ext uri="{0D108BD9-81ED-4DB2-BD59-A6C34878D82A}">
                    <a16:rowId xmlns:a16="http://schemas.microsoft.com/office/drawing/2014/main" val="3271100438"/>
                  </a:ext>
                </a:extLst>
              </a:tr>
              <a:tr h="177447">
                <a:tc>
                  <a:txBody>
                    <a:bodyPr/>
                    <a:lstStyle/>
                    <a:p>
                      <a:pPr algn="ctr"/>
                      <a:r>
                        <a:rPr lang="en-IL" sz="1100" dirty="0"/>
                        <a:t>RMSE</a:t>
                      </a:r>
                    </a:p>
                  </a:txBody>
                  <a:tcPr/>
                </a:tc>
                <a:tc>
                  <a:txBody>
                    <a:bodyPr/>
                    <a:lstStyle/>
                    <a:p>
                      <a:pPr algn="ctr"/>
                      <a:r>
                        <a:rPr lang="en-IL" sz="1100" dirty="0"/>
                        <a:t>0.0684</a:t>
                      </a:r>
                    </a:p>
                  </a:txBody>
                  <a:tcPr/>
                </a:tc>
                <a:extLst>
                  <a:ext uri="{0D108BD9-81ED-4DB2-BD59-A6C34878D82A}">
                    <a16:rowId xmlns:a16="http://schemas.microsoft.com/office/drawing/2014/main" val="4033462229"/>
                  </a:ext>
                </a:extLst>
              </a:tr>
              <a:tr h="177447">
                <a:tc>
                  <a:txBody>
                    <a:bodyPr/>
                    <a:lstStyle/>
                    <a:p>
                      <a:pPr algn="ctr"/>
                      <a:r>
                        <a:rPr lang="en-IL" sz="1100" dirty="0"/>
                        <a:t>Huber Loss</a:t>
                      </a:r>
                    </a:p>
                  </a:txBody>
                  <a:tcPr/>
                </a:tc>
                <a:tc>
                  <a:txBody>
                    <a:bodyPr/>
                    <a:lstStyle/>
                    <a:p>
                      <a:pPr algn="ctr"/>
                      <a:r>
                        <a:rPr lang="en-IL" sz="1100" dirty="0"/>
                        <a:t>0.0023</a:t>
                      </a:r>
                    </a:p>
                  </a:txBody>
                  <a:tcPr/>
                </a:tc>
                <a:extLst>
                  <a:ext uri="{0D108BD9-81ED-4DB2-BD59-A6C34878D82A}">
                    <a16:rowId xmlns:a16="http://schemas.microsoft.com/office/drawing/2014/main" val="1666890905"/>
                  </a:ext>
                </a:extLst>
              </a:tr>
              <a:tr h="177447">
                <a:tc>
                  <a:txBody>
                    <a:bodyPr/>
                    <a:lstStyle/>
                    <a:p>
                      <a:pPr algn="ctr"/>
                      <a:r>
                        <a:rPr lang="en-IL" sz="1100" dirty="0"/>
                        <a:t>R2 Score</a:t>
                      </a:r>
                    </a:p>
                  </a:txBody>
                  <a:tcPr/>
                </a:tc>
                <a:tc>
                  <a:txBody>
                    <a:bodyPr/>
                    <a:lstStyle/>
                    <a:p>
                      <a:pPr algn="ctr"/>
                      <a:r>
                        <a:rPr lang="en-IL" sz="1100" dirty="0"/>
                        <a:t>0.8522</a:t>
                      </a:r>
                    </a:p>
                  </a:txBody>
                  <a:tcPr/>
                </a:tc>
                <a:extLst>
                  <a:ext uri="{0D108BD9-81ED-4DB2-BD59-A6C34878D82A}">
                    <a16:rowId xmlns:a16="http://schemas.microsoft.com/office/drawing/2014/main" val="3361106638"/>
                  </a:ext>
                </a:extLst>
              </a:tr>
            </a:tbl>
          </a:graphicData>
        </a:graphic>
      </p:graphicFrame>
      <p:pic>
        <p:nvPicPr>
          <p:cNvPr id="3" name="Picture 2" descr="Chart, scatter chart&#10;&#10;Description automatically generated">
            <a:extLst>
              <a:ext uri="{FF2B5EF4-FFF2-40B4-BE49-F238E27FC236}">
                <a16:creationId xmlns:a16="http://schemas.microsoft.com/office/drawing/2014/main" id="{3FDDD1CC-1CB7-953E-9DB3-C77E90A3C510}"/>
              </a:ext>
            </a:extLst>
          </p:cNvPr>
          <p:cNvPicPr>
            <a:picLocks noChangeAspect="1"/>
          </p:cNvPicPr>
          <p:nvPr/>
        </p:nvPicPr>
        <p:blipFill>
          <a:blip r:embed="rId3"/>
          <a:stretch>
            <a:fillRect/>
          </a:stretch>
        </p:blipFill>
        <p:spPr>
          <a:xfrm>
            <a:off x="1545167" y="2959891"/>
            <a:ext cx="2109652" cy="1800923"/>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5A6EC725-5529-82A0-FBCD-21F1AFB33579}"/>
              </a:ext>
            </a:extLst>
          </p:cNvPr>
          <p:cNvPicPr>
            <a:picLocks noChangeAspect="1"/>
          </p:cNvPicPr>
          <p:nvPr/>
        </p:nvPicPr>
        <p:blipFill>
          <a:blip r:embed="rId4"/>
          <a:stretch>
            <a:fillRect/>
          </a:stretch>
        </p:blipFill>
        <p:spPr>
          <a:xfrm>
            <a:off x="4243667" y="2970495"/>
            <a:ext cx="3867399" cy="1790319"/>
          </a:xfrm>
          <a:prstGeom prst="rect">
            <a:avLst/>
          </a:prstGeom>
        </p:spPr>
      </p:pic>
      <p:sp>
        <p:nvSpPr>
          <p:cNvPr id="9" name="TextBox 8">
            <a:extLst>
              <a:ext uri="{FF2B5EF4-FFF2-40B4-BE49-F238E27FC236}">
                <a16:creationId xmlns:a16="http://schemas.microsoft.com/office/drawing/2014/main" id="{2274D026-8587-C58E-DA8A-4970AF27E9AA}"/>
              </a:ext>
            </a:extLst>
          </p:cNvPr>
          <p:cNvSpPr txBox="1"/>
          <p:nvPr/>
        </p:nvSpPr>
        <p:spPr>
          <a:xfrm>
            <a:off x="1111248" y="2496203"/>
            <a:ext cx="6921500" cy="320024"/>
          </a:xfrm>
          <a:prstGeom prst="rect">
            <a:avLst/>
          </a:prstGeom>
          <a:noFill/>
        </p:spPr>
        <p:txBody>
          <a:bodyPr wrap="square" rtlCol="0">
            <a:spAutoFit/>
          </a:bodyPr>
          <a:lstStyle/>
          <a:p>
            <a:pPr algn="ctr">
              <a:lnSpc>
                <a:spcPct val="150000"/>
              </a:lnSpc>
            </a:pPr>
            <a:r>
              <a:rPr lang="en-US" sz="1100" dirty="0">
                <a:solidFill>
                  <a:srgbClr val="A9B7C6"/>
                </a:solidFill>
                <a:effectLst/>
                <a:latin typeface="JetBrains Mono"/>
              </a:rPr>
              <a:t>MLPRegressor(</a:t>
            </a:r>
            <a:r>
              <a:rPr lang="en-US" sz="1100" dirty="0">
                <a:solidFill>
                  <a:srgbClr val="AA4926"/>
                </a:solidFill>
                <a:effectLst/>
                <a:latin typeface="JetBrains Mono"/>
              </a:rPr>
              <a:t>hidden_layer_sizes</a:t>
            </a:r>
            <a:r>
              <a:rPr lang="en-US" sz="1100" dirty="0">
                <a:solidFill>
                  <a:srgbClr val="A9B7C6"/>
                </a:solidFill>
                <a:effectLst/>
                <a:latin typeface="JetBrains Mono"/>
              </a:rPr>
              <a:t>=(</a:t>
            </a:r>
            <a:r>
              <a:rPr lang="en-US" sz="1100" dirty="0">
                <a:solidFill>
                  <a:srgbClr val="6897BB"/>
                </a:solidFill>
                <a:effectLst/>
                <a:latin typeface="JetBrains Mono"/>
              </a:rPr>
              <a:t>100</a:t>
            </a:r>
            <a:r>
              <a:rPr lang="en-US" sz="1100" dirty="0">
                <a:solidFill>
                  <a:srgbClr val="CC7832"/>
                </a:solidFill>
                <a:effectLst/>
                <a:latin typeface="JetBrains Mono"/>
              </a:rPr>
              <a:t>, </a:t>
            </a:r>
            <a:r>
              <a:rPr lang="en-US" sz="1100" dirty="0">
                <a:solidFill>
                  <a:srgbClr val="6897BB"/>
                </a:solidFill>
                <a:effectLst/>
                <a:latin typeface="JetBrains Mono"/>
              </a:rPr>
              <a:t>250</a:t>
            </a:r>
            <a:r>
              <a:rPr lang="en-US" sz="1100" dirty="0">
                <a:solidFill>
                  <a:srgbClr val="CC7832"/>
                </a:solidFill>
                <a:effectLst/>
                <a:latin typeface="JetBrains Mono"/>
              </a:rPr>
              <a:t>, </a:t>
            </a:r>
            <a:r>
              <a:rPr lang="en-US" sz="1100" dirty="0">
                <a:solidFill>
                  <a:srgbClr val="6897BB"/>
                </a:solidFill>
                <a:effectLst/>
                <a:latin typeface="JetBrains Mono"/>
              </a:rPr>
              <a:t>100</a:t>
            </a:r>
            <a:r>
              <a:rPr lang="en-US" sz="1100" dirty="0">
                <a:solidFill>
                  <a:srgbClr val="CC7832"/>
                </a:solidFill>
                <a:effectLst/>
                <a:latin typeface="JetBrains Mono"/>
              </a:rPr>
              <a:t>, </a:t>
            </a:r>
            <a:r>
              <a:rPr lang="en-US" sz="1100" dirty="0">
                <a:solidFill>
                  <a:srgbClr val="6897BB"/>
                </a:solidFill>
                <a:effectLst/>
                <a:latin typeface="JetBrains Mono"/>
              </a:rPr>
              <a:t>50</a:t>
            </a:r>
            <a:r>
              <a:rPr lang="en-US" sz="1100" dirty="0">
                <a:solidFill>
                  <a:srgbClr val="A9B7C6"/>
                </a:solidFill>
                <a:effectLst/>
                <a:latin typeface="JetBrains Mono"/>
              </a:rPr>
              <a:t>)</a:t>
            </a:r>
            <a:r>
              <a:rPr lang="en-US" sz="1100" dirty="0">
                <a:solidFill>
                  <a:srgbClr val="CC7832"/>
                </a:solidFill>
                <a:effectLst/>
                <a:latin typeface="JetBrains Mono"/>
              </a:rPr>
              <a:t>, </a:t>
            </a:r>
            <a:r>
              <a:rPr lang="en-US" sz="1100" dirty="0">
                <a:solidFill>
                  <a:srgbClr val="AA4926"/>
                </a:solidFill>
                <a:effectLst/>
                <a:latin typeface="JetBrains Mono"/>
              </a:rPr>
              <a:t>alpha</a:t>
            </a:r>
            <a:r>
              <a:rPr lang="en-US" sz="1100" dirty="0">
                <a:solidFill>
                  <a:srgbClr val="A9B7C6"/>
                </a:solidFill>
                <a:effectLst/>
                <a:latin typeface="JetBrains Mono"/>
              </a:rPr>
              <a:t>=</a:t>
            </a:r>
            <a:r>
              <a:rPr lang="en-US" sz="1100" dirty="0">
                <a:solidFill>
                  <a:srgbClr val="6897BB"/>
                </a:solidFill>
                <a:effectLst/>
                <a:latin typeface="JetBrains Mono"/>
              </a:rPr>
              <a:t>0.05</a:t>
            </a:r>
            <a:r>
              <a:rPr lang="en-US" sz="1100" dirty="0">
                <a:solidFill>
                  <a:srgbClr val="CC7832"/>
                </a:solidFill>
                <a:effectLst/>
                <a:latin typeface="JetBrains Mono"/>
              </a:rPr>
              <a:t>,  </a:t>
            </a:r>
            <a:r>
              <a:rPr lang="en-US" sz="1100" dirty="0">
                <a:solidFill>
                  <a:srgbClr val="AA4926"/>
                </a:solidFill>
                <a:effectLst/>
                <a:latin typeface="JetBrains Mono"/>
              </a:rPr>
              <a:t>activation</a:t>
            </a:r>
            <a:r>
              <a:rPr lang="en-US" sz="1100" dirty="0">
                <a:solidFill>
                  <a:srgbClr val="A9B7C6"/>
                </a:solidFill>
                <a:effectLst/>
                <a:latin typeface="JetBrains Mono"/>
              </a:rPr>
              <a:t>=</a:t>
            </a:r>
            <a:r>
              <a:rPr lang="en-US" sz="1100" dirty="0">
                <a:solidFill>
                  <a:srgbClr val="6A8759"/>
                </a:solidFill>
                <a:effectLst/>
                <a:latin typeface="JetBrains Mono"/>
              </a:rPr>
              <a:t>'</a:t>
            </a:r>
            <a:r>
              <a:rPr lang="en-US" sz="1100" dirty="0" err="1">
                <a:solidFill>
                  <a:srgbClr val="6A8759"/>
                </a:solidFill>
                <a:effectLst/>
                <a:latin typeface="JetBrains Mono"/>
              </a:rPr>
              <a:t>relu</a:t>
            </a:r>
            <a:r>
              <a:rPr lang="en-US" sz="1100" dirty="0">
                <a:solidFill>
                  <a:srgbClr val="6A8759"/>
                </a:solidFill>
                <a:effectLst/>
                <a:latin typeface="JetBrains Mono"/>
              </a:rPr>
              <a:t>'</a:t>
            </a:r>
            <a:r>
              <a:rPr lang="en-US" sz="1100" dirty="0">
                <a:solidFill>
                  <a:srgbClr val="CC7832"/>
                </a:solidFill>
                <a:effectLst/>
                <a:latin typeface="JetBrains Mono"/>
              </a:rPr>
              <a:t>, </a:t>
            </a:r>
            <a:r>
              <a:rPr lang="en-US" sz="1100" dirty="0">
                <a:solidFill>
                  <a:srgbClr val="AA4926"/>
                </a:solidFill>
                <a:effectLst/>
                <a:latin typeface="JetBrains Mono"/>
              </a:rPr>
              <a:t>solver</a:t>
            </a:r>
            <a:r>
              <a:rPr lang="en-US" sz="1100" dirty="0">
                <a:solidFill>
                  <a:srgbClr val="A9B7C6"/>
                </a:solidFill>
                <a:effectLst/>
                <a:latin typeface="JetBrains Mono"/>
              </a:rPr>
              <a:t>=</a:t>
            </a:r>
            <a:r>
              <a:rPr lang="en-US" sz="1100" dirty="0">
                <a:solidFill>
                  <a:srgbClr val="6A8759"/>
                </a:solidFill>
                <a:effectLst/>
                <a:latin typeface="JetBrains Mono"/>
              </a:rPr>
              <a:t>'</a:t>
            </a:r>
            <a:r>
              <a:rPr lang="en-US" sz="1100" dirty="0" err="1">
                <a:solidFill>
                  <a:srgbClr val="6A8759"/>
                </a:solidFill>
                <a:effectLst/>
                <a:latin typeface="JetBrains Mono"/>
              </a:rPr>
              <a:t>adam</a:t>
            </a:r>
            <a:r>
              <a:rPr lang="en-US" sz="1100" dirty="0">
                <a:solidFill>
                  <a:srgbClr val="A9B7C6"/>
                </a:solidFill>
                <a:effectLst/>
                <a:latin typeface="JetBrains Mono"/>
              </a:rPr>
              <a:t>)</a:t>
            </a:r>
          </a:p>
        </p:txBody>
      </p:sp>
    </p:spTree>
    <p:extLst>
      <p:ext uri="{BB962C8B-B14F-4D97-AF65-F5344CB8AC3E}">
        <p14:creationId xmlns:p14="http://schemas.microsoft.com/office/powerpoint/2010/main" val="40301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0"/>
          <p:cNvSpPr txBox="1">
            <a:spLocks noGrp="1"/>
          </p:cNvSpPr>
          <p:nvPr>
            <p:ph type="title"/>
          </p:nvPr>
        </p:nvSpPr>
        <p:spPr>
          <a:xfrm>
            <a:off x="446781" y="214755"/>
            <a:ext cx="82504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lt1"/>
                </a:solidFill>
              </a:rPr>
              <a:t>Decision Tree</a:t>
            </a:r>
            <a:r>
              <a:rPr lang="en" sz="2800" dirty="0"/>
              <a:t> Regression Model</a:t>
            </a:r>
            <a:endParaRPr sz="2800" b="1" dirty="0">
              <a:solidFill>
                <a:schemeClr val="lt1"/>
              </a:solidFill>
            </a:endParaRPr>
          </a:p>
        </p:txBody>
      </p:sp>
      <p:graphicFrame>
        <p:nvGraphicFramePr>
          <p:cNvPr id="10" name="Table 10">
            <a:extLst>
              <a:ext uri="{FF2B5EF4-FFF2-40B4-BE49-F238E27FC236}">
                <a16:creationId xmlns:a16="http://schemas.microsoft.com/office/drawing/2014/main" id="{6EA2AFF6-3A03-3643-2234-99942A8568D3}"/>
              </a:ext>
            </a:extLst>
          </p:cNvPr>
          <p:cNvGraphicFramePr>
            <a:graphicFrameLocks noGrp="1"/>
          </p:cNvGraphicFramePr>
          <p:nvPr/>
        </p:nvGraphicFramePr>
        <p:xfrm>
          <a:off x="1860548" y="941723"/>
          <a:ext cx="5422900" cy="1554480"/>
        </p:xfrm>
        <a:graphic>
          <a:graphicData uri="http://schemas.openxmlformats.org/drawingml/2006/table">
            <a:tbl>
              <a:tblPr firstRow="1" bandRow="1">
                <a:tableStyleId>{132D2FA7-CFE8-4FBA-9FBD-A210A5DBDD74}</a:tableStyleId>
              </a:tblPr>
              <a:tblGrid>
                <a:gridCol w="2711450">
                  <a:extLst>
                    <a:ext uri="{9D8B030D-6E8A-4147-A177-3AD203B41FA5}">
                      <a16:colId xmlns:a16="http://schemas.microsoft.com/office/drawing/2014/main" val="2682102052"/>
                    </a:ext>
                  </a:extLst>
                </a:gridCol>
                <a:gridCol w="2711450">
                  <a:extLst>
                    <a:ext uri="{9D8B030D-6E8A-4147-A177-3AD203B41FA5}">
                      <a16:colId xmlns:a16="http://schemas.microsoft.com/office/drawing/2014/main" val="3681718821"/>
                    </a:ext>
                  </a:extLst>
                </a:gridCol>
              </a:tblGrid>
              <a:tr h="177447">
                <a:tc>
                  <a:txBody>
                    <a:bodyPr/>
                    <a:lstStyle/>
                    <a:p>
                      <a:pPr marR="0" algn="ctr" rtl="1">
                        <a:lnSpc>
                          <a:spcPct val="100000"/>
                        </a:lnSpc>
                        <a:spcBef>
                          <a:spcPts val="0"/>
                        </a:spcBef>
                        <a:spcAft>
                          <a:spcPts val="0"/>
                        </a:spcAft>
                        <a:buClr>
                          <a:srgbClr val="000000"/>
                        </a:buClr>
                        <a:buFont typeface="Arial"/>
                      </a:pPr>
                      <a:r>
                        <a:rPr lang="en-US" sz="1100" b="1" dirty="0"/>
                        <a:t>Measure Name</a:t>
                      </a:r>
                      <a:endParaRPr lang="en-IL" sz="1100" b="1" dirty="0"/>
                    </a:p>
                  </a:txBody>
                  <a:tcPr/>
                </a:tc>
                <a:tc>
                  <a:txBody>
                    <a:bodyPr/>
                    <a:lstStyle/>
                    <a:p>
                      <a:pPr algn="ctr"/>
                      <a:r>
                        <a:rPr lang="en-IL" sz="1100" b="1" dirty="0"/>
                        <a:t>Vlaue</a:t>
                      </a:r>
                    </a:p>
                  </a:txBody>
                  <a:tcPr/>
                </a:tc>
                <a:extLst>
                  <a:ext uri="{0D108BD9-81ED-4DB2-BD59-A6C34878D82A}">
                    <a16:rowId xmlns:a16="http://schemas.microsoft.com/office/drawing/2014/main" val="2880637783"/>
                  </a:ext>
                </a:extLst>
              </a:tr>
              <a:tr h="177447">
                <a:tc>
                  <a:txBody>
                    <a:bodyPr/>
                    <a:lstStyle/>
                    <a:p>
                      <a:pPr algn="ctr"/>
                      <a:r>
                        <a:rPr lang="en-IL" sz="1100" dirty="0"/>
                        <a:t>MAE</a:t>
                      </a:r>
                    </a:p>
                  </a:txBody>
                  <a:tcPr/>
                </a:tc>
                <a:tc>
                  <a:txBody>
                    <a:bodyPr/>
                    <a:lstStyle/>
                    <a:p>
                      <a:pPr algn="ctr"/>
                      <a:r>
                        <a:rPr lang="en-IL" sz="1100" dirty="0"/>
                        <a:t>0.0480</a:t>
                      </a:r>
                    </a:p>
                  </a:txBody>
                  <a:tcPr/>
                </a:tc>
                <a:extLst>
                  <a:ext uri="{0D108BD9-81ED-4DB2-BD59-A6C34878D82A}">
                    <a16:rowId xmlns:a16="http://schemas.microsoft.com/office/drawing/2014/main" val="3965673786"/>
                  </a:ext>
                </a:extLst>
              </a:tr>
              <a:tr h="177447">
                <a:tc>
                  <a:txBody>
                    <a:bodyPr/>
                    <a:lstStyle/>
                    <a:p>
                      <a:pPr algn="ctr"/>
                      <a:r>
                        <a:rPr lang="en-IL" sz="1100" dirty="0"/>
                        <a:t>MSE</a:t>
                      </a:r>
                    </a:p>
                  </a:txBody>
                  <a:tcPr/>
                </a:tc>
                <a:tc>
                  <a:txBody>
                    <a:bodyPr/>
                    <a:lstStyle/>
                    <a:p>
                      <a:pPr algn="ctr"/>
                      <a:r>
                        <a:rPr lang="en-IL" sz="1100" dirty="0"/>
                        <a:t>0.0049</a:t>
                      </a:r>
                    </a:p>
                  </a:txBody>
                  <a:tcPr/>
                </a:tc>
                <a:extLst>
                  <a:ext uri="{0D108BD9-81ED-4DB2-BD59-A6C34878D82A}">
                    <a16:rowId xmlns:a16="http://schemas.microsoft.com/office/drawing/2014/main" val="3271100438"/>
                  </a:ext>
                </a:extLst>
              </a:tr>
              <a:tr h="177447">
                <a:tc>
                  <a:txBody>
                    <a:bodyPr/>
                    <a:lstStyle/>
                    <a:p>
                      <a:pPr algn="ctr"/>
                      <a:r>
                        <a:rPr lang="en-IL" sz="1100" dirty="0"/>
                        <a:t>RMSE</a:t>
                      </a:r>
                    </a:p>
                  </a:txBody>
                  <a:tcPr/>
                </a:tc>
                <a:tc>
                  <a:txBody>
                    <a:bodyPr/>
                    <a:lstStyle/>
                    <a:p>
                      <a:pPr algn="ctr"/>
                      <a:r>
                        <a:rPr lang="en-IL" sz="1100" dirty="0"/>
                        <a:t>0.0705</a:t>
                      </a:r>
                    </a:p>
                  </a:txBody>
                  <a:tcPr/>
                </a:tc>
                <a:extLst>
                  <a:ext uri="{0D108BD9-81ED-4DB2-BD59-A6C34878D82A}">
                    <a16:rowId xmlns:a16="http://schemas.microsoft.com/office/drawing/2014/main" val="4033462229"/>
                  </a:ext>
                </a:extLst>
              </a:tr>
              <a:tr h="177447">
                <a:tc>
                  <a:txBody>
                    <a:bodyPr/>
                    <a:lstStyle/>
                    <a:p>
                      <a:pPr algn="ctr"/>
                      <a:r>
                        <a:rPr lang="en-IL" sz="1100" dirty="0"/>
                        <a:t>Huber Loss</a:t>
                      </a:r>
                    </a:p>
                  </a:txBody>
                  <a:tcPr/>
                </a:tc>
                <a:tc>
                  <a:txBody>
                    <a:bodyPr/>
                    <a:lstStyle/>
                    <a:p>
                      <a:pPr algn="ctr"/>
                      <a:r>
                        <a:rPr lang="en-IL" sz="1100" dirty="0"/>
                        <a:t>0.0024</a:t>
                      </a:r>
                    </a:p>
                  </a:txBody>
                  <a:tcPr/>
                </a:tc>
                <a:extLst>
                  <a:ext uri="{0D108BD9-81ED-4DB2-BD59-A6C34878D82A}">
                    <a16:rowId xmlns:a16="http://schemas.microsoft.com/office/drawing/2014/main" val="1666890905"/>
                  </a:ext>
                </a:extLst>
              </a:tr>
              <a:tr h="177447">
                <a:tc>
                  <a:txBody>
                    <a:bodyPr/>
                    <a:lstStyle/>
                    <a:p>
                      <a:pPr algn="ctr"/>
                      <a:r>
                        <a:rPr lang="en-IL" sz="1100" dirty="0"/>
                        <a:t>R2 Score</a:t>
                      </a:r>
                    </a:p>
                  </a:txBody>
                  <a:tcPr/>
                </a:tc>
                <a:tc>
                  <a:txBody>
                    <a:bodyPr/>
                    <a:lstStyle/>
                    <a:p>
                      <a:pPr algn="ctr"/>
                      <a:r>
                        <a:rPr lang="en-IL" sz="1100" dirty="0"/>
                        <a:t>0.8432</a:t>
                      </a:r>
                    </a:p>
                  </a:txBody>
                  <a:tcPr/>
                </a:tc>
                <a:extLst>
                  <a:ext uri="{0D108BD9-81ED-4DB2-BD59-A6C34878D82A}">
                    <a16:rowId xmlns:a16="http://schemas.microsoft.com/office/drawing/2014/main" val="3361106638"/>
                  </a:ext>
                </a:extLst>
              </a:tr>
            </a:tbl>
          </a:graphicData>
        </a:graphic>
      </p:graphicFrame>
      <p:pic>
        <p:nvPicPr>
          <p:cNvPr id="11" name="Picture 10">
            <a:extLst>
              <a:ext uri="{FF2B5EF4-FFF2-40B4-BE49-F238E27FC236}">
                <a16:creationId xmlns:a16="http://schemas.microsoft.com/office/drawing/2014/main" id="{C45805AF-A01D-A273-764C-C7B7863773C8}"/>
              </a:ext>
            </a:extLst>
          </p:cNvPr>
          <p:cNvPicPr>
            <a:picLocks noChangeAspect="1"/>
          </p:cNvPicPr>
          <p:nvPr/>
        </p:nvPicPr>
        <p:blipFill>
          <a:blip r:embed="rId3"/>
          <a:stretch>
            <a:fillRect/>
          </a:stretch>
        </p:blipFill>
        <p:spPr>
          <a:xfrm>
            <a:off x="947956" y="2647299"/>
            <a:ext cx="2537863" cy="2158946"/>
          </a:xfrm>
          <a:prstGeom prst="rect">
            <a:avLst/>
          </a:prstGeom>
        </p:spPr>
      </p:pic>
      <p:pic>
        <p:nvPicPr>
          <p:cNvPr id="13" name="Picture 12">
            <a:extLst>
              <a:ext uri="{FF2B5EF4-FFF2-40B4-BE49-F238E27FC236}">
                <a16:creationId xmlns:a16="http://schemas.microsoft.com/office/drawing/2014/main" id="{7A6526B0-A009-61E8-1608-B9AEAA3716BB}"/>
              </a:ext>
            </a:extLst>
          </p:cNvPr>
          <p:cNvPicPr>
            <a:picLocks noChangeAspect="1"/>
          </p:cNvPicPr>
          <p:nvPr/>
        </p:nvPicPr>
        <p:blipFill>
          <a:blip r:embed="rId4"/>
          <a:stretch>
            <a:fillRect/>
          </a:stretch>
        </p:blipFill>
        <p:spPr>
          <a:xfrm>
            <a:off x="3532275" y="2647299"/>
            <a:ext cx="4663769" cy="2158946"/>
          </a:xfrm>
          <a:prstGeom prst="rect">
            <a:avLst/>
          </a:prstGeom>
        </p:spPr>
      </p:pic>
    </p:spTree>
    <p:extLst>
      <p:ext uri="{BB962C8B-B14F-4D97-AF65-F5344CB8AC3E}">
        <p14:creationId xmlns:p14="http://schemas.microsoft.com/office/powerpoint/2010/main" val="370798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0"/>
          <p:cNvSpPr txBox="1">
            <a:spLocks noGrp="1"/>
          </p:cNvSpPr>
          <p:nvPr>
            <p:ph type="title"/>
          </p:nvPr>
        </p:nvSpPr>
        <p:spPr>
          <a:xfrm>
            <a:off x="446783" y="224366"/>
            <a:ext cx="82504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lt1"/>
                </a:solidFill>
              </a:rPr>
              <a:t>Random</a:t>
            </a:r>
            <a:r>
              <a:rPr lang="en" sz="2800" dirty="0"/>
              <a:t> </a:t>
            </a:r>
            <a:r>
              <a:rPr lang="en" sz="2800" b="1" dirty="0">
                <a:solidFill>
                  <a:schemeClr val="lt1"/>
                </a:solidFill>
              </a:rPr>
              <a:t>Forest</a:t>
            </a:r>
            <a:r>
              <a:rPr lang="en" sz="2800" dirty="0"/>
              <a:t> Model (estimators=700)</a:t>
            </a:r>
            <a:endParaRPr sz="2800" b="1" dirty="0">
              <a:solidFill>
                <a:schemeClr val="lt1"/>
              </a:solidFill>
            </a:endParaRPr>
          </a:p>
        </p:txBody>
      </p:sp>
      <p:graphicFrame>
        <p:nvGraphicFramePr>
          <p:cNvPr id="10" name="Table 10">
            <a:extLst>
              <a:ext uri="{FF2B5EF4-FFF2-40B4-BE49-F238E27FC236}">
                <a16:creationId xmlns:a16="http://schemas.microsoft.com/office/drawing/2014/main" id="{6EA2AFF6-3A03-3643-2234-99942A8568D3}"/>
              </a:ext>
            </a:extLst>
          </p:cNvPr>
          <p:cNvGraphicFramePr>
            <a:graphicFrameLocks noGrp="1"/>
          </p:cNvGraphicFramePr>
          <p:nvPr/>
        </p:nvGraphicFramePr>
        <p:xfrm>
          <a:off x="1860550" y="968657"/>
          <a:ext cx="5422900" cy="1554480"/>
        </p:xfrm>
        <a:graphic>
          <a:graphicData uri="http://schemas.openxmlformats.org/drawingml/2006/table">
            <a:tbl>
              <a:tblPr firstRow="1" bandRow="1">
                <a:tableStyleId>{132D2FA7-CFE8-4FBA-9FBD-A210A5DBDD74}</a:tableStyleId>
              </a:tblPr>
              <a:tblGrid>
                <a:gridCol w="2711450">
                  <a:extLst>
                    <a:ext uri="{9D8B030D-6E8A-4147-A177-3AD203B41FA5}">
                      <a16:colId xmlns:a16="http://schemas.microsoft.com/office/drawing/2014/main" val="2682102052"/>
                    </a:ext>
                  </a:extLst>
                </a:gridCol>
                <a:gridCol w="2711450">
                  <a:extLst>
                    <a:ext uri="{9D8B030D-6E8A-4147-A177-3AD203B41FA5}">
                      <a16:colId xmlns:a16="http://schemas.microsoft.com/office/drawing/2014/main" val="3681718821"/>
                    </a:ext>
                  </a:extLst>
                </a:gridCol>
              </a:tblGrid>
              <a:tr h="177447">
                <a:tc>
                  <a:txBody>
                    <a:bodyPr/>
                    <a:lstStyle/>
                    <a:p>
                      <a:pPr marR="0" algn="ctr" rtl="1">
                        <a:lnSpc>
                          <a:spcPct val="100000"/>
                        </a:lnSpc>
                        <a:spcBef>
                          <a:spcPts val="0"/>
                        </a:spcBef>
                        <a:spcAft>
                          <a:spcPts val="0"/>
                        </a:spcAft>
                        <a:buClr>
                          <a:srgbClr val="000000"/>
                        </a:buClr>
                        <a:buFont typeface="Arial"/>
                      </a:pPr>
                      <a:r>
                        <a:rPr lang="en-US" sz="1100" b="1" dirty="0"/>
                        <a:t>Measure Name</a:t>
                      </a:r>
                      <a:endParaRPr lang="en-IL" sz="1100" b="1" dirty="0"/>
                    </a:p>
                  </a:txBody>
                  <a:tcPr/>
                </a:tc>
                <a:tc>
                  <a:txBody>
                    <a:bodyPr/>
                    <a:lstStyle/>
                    <a:p>
                      <a:pPr algn="ctr"/>
                      <a:r>
                        <a:rPr lang="en-IL" sz="1100" b="1" dirty="0"/>
                        <a:t>Vlaue</a:t>
                      </a:r>
                    </a:p>
                  </a:txBody>
                  <a:tcPr/>
                </a:tc>
                <a:extLst>
                  <a:ext uri="{0D108BD9-81ED-4DB2-BD59-A6C34878D82A}">
                    <a16:rowId xmlns:a16="http://schemas.microsoft.com/office/drawing/2014/main" val="2880637783"/>
                  </a:ext>
                </a:extLst>
              </a:tr>
              <a:tr h="177447">
                <a:tc>
                  <a:txBody>
                    <a:bodyPr/>
                    <a:lstStyle/>
                    <a:p>
                      <a:pPr algn="ctr"/>
                      <a:r>
                        <a:rPr lang="en-IL" sz="1100" dirty="0"/>
                        <a:t>MAE</a:t>
                      </a:r>
                    </a:p>
                  </a:txBody>
                  <a:tcPr/>
                </a:tc>
                <a:tc>
                  <a:txBody>
                    <a:bodyPr/>
                    <a:lstStyle/>
                    <a:p>
                      <a:pPr algn="ctr"/>
                      <a:r>
                        <a:rPr lang="en-IL" sz="1100" dirty="0"/>
                        <a:t>0.0402</a:t>
                      </a:r>
                    </a:p>
                  </a:txBody>
                  <a:tcPr/>
                </a:tc>
                <a:extLst>
                  <a:ext uri="{0D108BD9-81ED-4DB2-BD59-A6C34878D82A}">
                    <a16:rowId xmlns:a16="http://schemas.microsoft.com/office/drawing/2014/main" val="3965673786"/>
                  </a:ext>
                </a:extLst>
              </a:tr>
              <a:tr h="177447">
                <a:tc>
                  <a:txBody>
                    <a:bodyPr/>
                    <a:lstStyle/>
                    <a:p>
                      <a:pPr algn="ctr"/>
                      <a:r>
                        <a:rPr lang="en-IL" sz="1100" dirty="0"/>
                        <a:t>MSE</a:t>
                      </a:r>
                    </a:p>
                  </a:txBody>
                  <a:tcPr/>
                </a:tc>
                <a:tc>
                  <a:txBody>
                    <a:bodyPr/>
                    <a:lstStyle/>
                    <a:p>
                      <a:pPr algn="ctr"/>
                      <a:r>
                        <a:rPr lang="en-IL" sz="1100" dirty="0"/>
                        <a:t>0.0032</a:t>
                      </a:r>
                    </a:p>
                  </a:txBody>
                  <a:tcPr/>
                </a:tc>
                <a:extLst>
                  <a:ext uri="{0D108BD9-81ED-4DB2-BD59-A6C34878D82A}">
                    <a16:rowId xmlns:a16="http://schemas.microsoft.com/office/drawing/2014/main" val="3271100438"/>
                  </a:ext>
                </a:extLst>
              </a:tr>
              <a:tr h="177447">
                <a:tc>
                  <a:txBody>
                    <a:bodyPr/>
                    <a:lstStyle/>
                    <a:p>
                      <a:pPr algn="ctr"/>
                      <a:r>
                        <a:rPr lang="en-IL" sz="1100" dirty="0"/>
                        <a:t>RMSE</a:t>
                      </a:r>
                    </a:p>
                  </a:txBody>
                  <a:tcPr/>
                </a:tc>
                <a:tc>
                  <a:txBody>
                    <a:bodyPr/>
                    <a:lstStyle/>
                    <a:p>
                      <a:pPr algn="ctr"/>
                      <a:r>
                        <a:rPr lang="en-IL" sz="1100" dirty="0"/>
                        <a:t>0.0566</a:t>
                      </a:r>
                    </a:p>
                  </a:txBody>
                  <a:tcPr/>
                </a:tc>
                <a:extLst>
                  <a:ext uri="{0D108BD9-81ED-4DB2-BD59-A6C34878D82A}">
                    <a16:rowId xmlns:a16="http://schemas.microsoft.com/office/drawing/2014/main" val="4033462229"/>
                  </a:ext>
                </a:extLst>
              </a:tr>
              <a:tr h="177447">
                <a:tc>
                  <a:txBody>
                    <a:bodyPr/>
                    <a:lstStyle/>
                    <a:p>
                      <a:pPr algn="ctr"/>
                      <a:r>
                        <a:rPr lang="en-IL" sz="1100" dirty="0"/>
                        <a:t>Huber Loss</a:t>
                      </a:r>
                    </a:p>
                  </a:txBody>
                  <a:tcPr/>
                </a:tc>
                <a:tc>
                  <a:txBody>
                    <a:bodyPr/>
                    <a:lstStyle/>
                    <a:p>
                      <a:pPr algn="ctr"/>
                      <a:r>
                        <a:rPr lang="en-IL" sz="1100" dirty="0"/>
                        <a:t>0.0016</a:t>
                      </a:r>
                    </a:p>
                  </a:txBody>
                  <a:tcPr/>
                </a:tc>
                <a:extLst>
                  <a:ext uri="{0D108BD9-81ED-4DB2-BD59-A6C34878D82A}">
                    <a16:rowId xmlns:a16="http://schemas.microsoft.com/office/drawing/2014/main" val="1666890905"/>
                  </a:ext>
                </a:extLst>
              </a:tr>
              <a:tr h="177447">
                <a:tc>
                  <a:txBody>
                    <a:bodyPr/>
                    <a:lstStyle/>
                    <a:p>
                      <a:pPr algn="ctr"/>
                      <a:r>
                        <a:rPr lang="en-IL" sz="1100" dirty="0"/>
                        <a:t>R2 Score</a:t>
                      </a:r>
                    </a:p>
                  </a:txBody>
                  <a:tcPr/>
                </a:tc>
                <a:tc>
                  <a:txBody>
                    <a:bodyPr/>
                    <a:lstStyle/>
                    <a:p>
                      <a:pPr algn="ctr"/>
                      <a:r>
                        <a:rPr lang="en-IL" sz="1100" dirty="0"/>
                        <a:t>0.8989</a:t>
                      </a:r>
                    </a:p>
                  </a:txBody>
                  <a:tcPr/>
                </a:tc>
                <a:extLst>
                  <a:ext uri="{0D108BD9-81ED-4DB2-BD59-A6C34878D82A}">
                    <a16:rowId xmlns:a16="http://schemas.microsoft.com/office/drawing/2014/main" val="3361106638"/>
                  </a:ext>
                </a:extLst>
              </a:tr>
            </a:tbl>
          </a:graphicData>
        </a:graphic>
      </p:graphicFrame>
      <p:pic>
        <p:nvPicPr>
          <p:cNvPr id="9" name="Picture 8">
            <a:extLst>
              <a:ext uri="{FF2B5EF4-FFF2-40B4-BE49-F238E27FC236}">
                <a16:creationId xmlns:a16="http://schemas.microsoft.com/office/drawing/2014/main" id="{CEB6C3B8-7507-A482-68F4-6C874331EDD7}"/>
              </a:ext>
            </a:extLst>
          </p:cNvPr>
          <p:cNvPicPr>
            <a:picLocks noChangeAspect="1"/>
          </p:cNvPicPr>
          <p:nvPr/>
        </p:nvPicPr>
        <p:blipFill>
          <a:blip r:embed="rId3"/>
          <a:stretch>
            <a:fillRect/>
          </a:stretch>
        </p:blipFill>
        <p:spPr>
          <a:xfrm>
            <a:off x="891191" y="2653147"/>
            <a:ext cx="2552773" cy="2171629"/>
          </a:xfrm>
          <a:prstGeom prst="rect">
            <a:avLst/>
          </a:prstGeom>
        </p:spPr>
      </p:pic>
      <p:pic>
        <p:nvPicPr>
          <p:cNvPr id="12" name="Picture 11">
            <a:extLst>
              <a:ext uri="{FF2B5EF4-FFF2-40B4-BE49-F238E27FC236}">
                <a16:creationId xmlns:a16="http://schemas.microsoft.com/office/drawing/2014/main" id="{C1A46B43-052F-7AFE-CCEE-0B3DD1215E37}"/>
              </a:ext>
            </a:extLst>
          </p:cNvPr>
          <p:cNvPicPr>
            <a:picLocks noChangeAspect="1"/>
          </p:cNvPicPr>
          <p:nvPr/>
        </p:nvPicPr>
        <p:blipFill>
          <a:blip r:embed="rId4"/>
          <a:stretch>
            <a:fillRect/>
          </a:stretch>
        </p:blipFill>
        <p:spPr>
          <a:xfrm>
            <a:off x="3500234" y="2653147"/>
            <a:ext cx="4691167" cy="2171629"/>
          </a:xfrm>
          <a:prstGeom prst="rect">
            <a:avLst/>
          </a:prstGeom>
        </p:spPr>
      </p:pic>
    </p:spTree>
    <p:extLst>
      <p:ext uri="{BB962C8B-B14F-4D97-AF65-F5344CB8AC3E}">
        <p14:creationId xmlns:p14="http://schemas.microsoft.com/office/powerpoint/2010/main" val="392092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0"/>
          <p:cNvSpPr txBox="1">
            <a:spLocks noGrp="1"/>
          </p:cNvSpPr>
          <p:nvPr>
            <p:ph type="title"/>
          </p:nvPr>
        </p:nvSpPr>
        <p:spPr>
          <a:xfrm>
            <a:off x="720000" y="1947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rPr>
              <a:t>XGBoost</a:t>
            </a:r>
            <a:r>
              <a:rPr lang="en" dirty="0"/>
              <a:t> Regressor Model</a:t>
            </a:r>
            <a:endParaRPr b="1" dirty="0">
              <a:solidFill>
                <a:schemeClr val="lt1"/>
              </a:solidFill>
            </a:endParaRPr>
          </a:p>
        </p:txBody>
      </p:sp>
      <p:graphicFrame>
        <p:nvGraphicFramePr>
          <p:cNvPr id="10" name="Table 10">
            <a:extLst>
              <a:ext uri="{FF2B5EF4-FFF2-40B4-BE49-F238E27FC236}">
                <a16:creationId xmlns:a16="http://schemas.microsoft.com/office/drawing/2014/main" id="{6EA2AFF6-3A03-3643-2234-99942A8568D3}"/>
              </a:ext>
            </a:extLst>
          </p:cNvPr>
          <p:cNvGraphicFramePr>
            <a:graphicFrameLocks noGrp="1"/>
          </p:cNvGraphicFramePr>
          <p:nvPr/>
        </p:nvGraphicFramePr>
        <p:xfrm>
          <a:off x="1860550" y="968657"/>
          <a:ext cx="5422900" cy="1554480"/>
        </p:xfrm>
        <a:graphic>
          <a:graphicData uri="http://schemas.openxmlformats.org/drawingml/2006/table">
            <a:tbl>
              <a:tblPr firstRow="1" bandRow="1">
                <a:tableStyleId>{132D2FA7-CFE8-4FBA-9FBD-A210A5DBDD74}</a:tableStyleId>
              </a:tblPr>
              <a:tblGrid>
                <a:gridCol w="2711450">
                  <a:extLst>
                    <a:ext uri="{9D8B030D-6E8A-4147-A177-3AD203B41FA5}">
                      <a16:colId xmlns:a16="http://schemas.microsoft.com/office/drawing/2014/main" val="2682102052"/>
                    </a:ext>
                  </a:extLst>
                </a:gridCol>
                <a:gridCol w="2711450">
                  <a:extLst>
                    <a:ext uri="{9D8B030D-6E8A-4147-A177-3AD203B41FA5}">
                      <a16:colId xmlns:a16="http://schemas.microsoft.com/office/drawing/2014/main" val="3681718821"/>
                    </a:ext>
                  </a:extLst>
                </a:gridCol>
              </a:tblGrid>
              <a:tr h="177447">
                <a:tc>
                  <a:txBody>
                    <a:bodyPr/>
                    <a:lstStyle/>
                    <a:p>
                      <a:pPr marR="0" algn="ctr" rtl="1">
                        <a:lnSpc>
                          <a:spcPct val="100000"/>
                        </a:lnSpc>
                        <a:spcBef>
                          <a:spcPts val="0"/>
                        </a:spcBef>
                        <a:spcAft>
                          <a:spcPts val="0"/>
                        </a:spcAft>
                        <a:buClr>
                          <a:srgbClr val="000000"/>
                        </a:buClr>
                        <a:buFont typeface="Arial"/>
                      </a:pPr>
                      <a:r>
                        <a:rPr lang="en-US" sz="1100" b="1" dirty="0"/>
                        <a:t>Measure Name</a:t>
                      </a:r>
                      <a:endParaRPr lang="en-IL" sz="1100" b="1" dirty="0"/>
                    </a:p>
                  </a:txBody>
                  <a:tcPr/>
                </a:tc>
                <a:tc>
                  <a:txBody>
                    <a:bodyPr/>
                    <a:lstStyle/>
                    <a:p>
                      <a:pPr algn="ctr"/>
                      <a:r>
                        <a:rPr lang="en-IL" sz="1100" b="1" dirty="0"/>
                        <a:t>Vlaue</a:t>
                      </a:r>
                    </a:p>
                  </a:txBody>
                  <a:tcPr/>
                </a:tc>
                <a:extLst>
                  <a:ext uri="{0D108BD9-81ED-4DB2-BD59-A6C34878D82A}">
                    <a16:rowId xmlns:a16="http://schemas.microsoft.com/office/drawing/2014/main" val="2880637783"/>
                  </a:ext>
                </a:extLst>
              </a:tr>
              <a:tr h="177447">
                <a:tc>
                  <a:txBody>
                    <a:bodyPr/>
                    <a:lstStyle/>
                    <a:p>
                      <a:pPr algn="ctr"/>
                      <a:r>
                        <a:rPr lang="en-IL" sz="1100" dirty="0"/>
                        <a:t>MAE</a:t>
                      </a:r>
                    </a:p>
                  </a:txBody>
                  <a:tcPr/>
                </a:tc>
                <a:tc>
                  <a:txBody>
                    <a:bodyPr/>
                    <a:lstStyle/>
                    <a:p>
                      <a:pPr algn="ctr"/>
                      <a:r>
                        <a:rPr lang="en-IL" sz="1100" dirty="0"/>
                        <a:t>0.0380</a:t>
                      </a:r>
                    </a:p>
                  </a:txBody>
                  <a:tcPr/>
                </a:tc>
                <a:extLst>
                  <a:ext uri="{0D108BD9-81ED-4DB2-BD59-A6C34878D82A}">
                    <a16:rowId xmlns:a16="http://schemas.microsoft.com/office/drawing/2014/main" val="3965673786"/>
                  </a:ext>
                </a:extLst>
              </a:tr>
              <a:tr h="177447">
                <a:tc>
                  <a:txBody>
                    <a:bodyPr/>
                    <a:lstStyle/>
                    <a:p>
                      <a:pPr algn="ctr"/>
                      <a:r>
                        <a:rPr lang="en-IL" sz="1100" dirty="0"/>
                        <a:t>MSE</a:t>
                      </a:r>
                    </a:p>
                  </a:txBody>
                  <a:tcPr/>
                </a:tc>
                <a:tc>
                  <a:txBody>
                    <a:bodyPr/>
                    <a:lstStyle/>
                    <a:p>
                      <a:pPr algn="ctr"/>
                      <a:r>
                        <a:rPr lang="en-IL" sz="1100" dirty="0"/>
                        <a:t>0.0025</a:t>
                      </a:r>
                    </a:p>
                  </a:txBody>
                  <a:tcPr/>
                </a:tc>
                <a:extLst>
                  <a:ext uri="{0D108BD9-81ED-4DB2-BD59-A6C34878D82A}">
                    <a16:rowId xmlns:a16="http://schemas.microsoft.com/office/drawing/2014/main" val="3271100438"/>
                  </a:ext>
                </a:extLst>
              </a:tr>
              <a:tr h="177447">
                <a:tc>
                  <a:txBody>
                    <a:bodyPr/>
                    <a:lstStyle/>
                    <a:p>
                      <a:pPr algn="ctr"/>
                      <a:r>
                        <a:rPr lang="en-IL" sz="1100" dirty="0"/>
                        <a:t>RMSE</a:t>
                      </a:r>
                    </a:p>
                  </a:txBody>
                  <a:tcPr/>
                </a:tc>
                <a:tc>
                  <a:txBody>
                    <a:bodyPr/>
                    <a:lstStyle/>
                    <a:p>
                      <a:pPr algn="ctr"/>
                      <a:r>
                        <a:rPr lang="en-IL" sz="1100" dirty="0"/>
                        <a:t>0.0503</a:t>
                      </a:r>
                    </a:p>
                  </a:txBody>
                  <a:tcPr/>
                </a:tc>
                <a:extLst>
                  <a:ext uri="{0D108BD9-81ED-4DB2-BD59-A6C34878D82A}">
                    <a16:rowId xmlns:a16="http://schemas.microsoft.com/office/drawing/2014/main" val="4033462229"/>
                  </a:ext>
                </a:extLst>
              </a:tr>
              <a:tr h="177447">
                <a:tc>
                  <a:txBody>
                    <a:bodyPr/>
                    <a:lstStyle/>
                    <a:p>
                      <a:pPr algn="ctr"/>
                      <a:r>
                        <a:rPr lang="en-IL" sz="1100" dirty="0"/>
                        <a:t>Huber Loss</a:t>
                      </a:r>
                    </a:p>
                  </a:txBody>
                  <a:tcPr/>
                </a:tc>
                <a:tc>
                  <a:txBody>
                    <a:bodyPr/>
                    <a:lstStyle/>
                    <a:p>
                      <a:pPr algn="ctr"/>
                      <a:r>
                        <a:rPr lang="en-IL" sz="1100" dirty="0"/>
                        <a:t>0.0012</a:t>
                      </a:r>
                    </a:p>
                  </a:txBody>
                  <a:tcPr/>
                </a:tc>
                <a:extLst>
                  <a:ext uri="{0D108BD9-81ED-4DB2-BD59-A6C34878D82A}">
                    <a16:rowId xmlns:a16="http://schemas.microsoft.com/office/drawing/2014/main" val="1666890905"/>
                  </a:ext>
                </a:extLst>
              </a:tr>
              <a:tr h="177447">
                <a:tc>
                  <a:txBody>
                    <a:bodyPr/>
                    <a:lstStyle/>
                    <a:p>
                      <a:pPr algn="ctr"/>
                      <a:r>
                        <a:rPr lang="en-IL" sz="1100" dirty="0"/>
                        <a:t>R2 Score</a:t>
                      </a:r>
                    </a:p>
                  </a:txBody>
                  <a:tcPr/>
                </a:tc>
                <a:tc>
                  <a:txBody>
                    <a:bodyPr/>
                    <a:lstStyle/>
                    <a:p>
                      <a:pPr algn="ctr"/>
                      <a:r>
                        <a:rPr lang="en-IL" sz="1100" dirty="0"/>
                        <a:t>0.9200</a:t>
                      </a:r>
                    </a:p>
                  </a:txBody>
                  <a:tcPr/>
                </a:tc>
                <a:extLst>
                  <a:ext uri="{0D108BD9-81ED-4DB2-BD59-A6C34878D82A}">
                    <a16:rowId xmlns:a16="http://schemas.microsoft.com/office/drawing/2014/main" val="3361106638"/>
                  </a:ext>
                </a:extLst>
              </a:tr>
            </a:tbl>
          </a:graphicData>
        </a:graphic>
      </p:graphicFrame>
      <p:pic>
        <p:nvPicPr>
          <p:cNvPr id="3" name="Picture 2">
            <a:extLst>
              <a:ext uri="{FF2B5EF4-FFF2-40B4-BE49-F238E27FC236}">
                <a16:creationId xmlns:a16="http://schemas.microsoft.com/office/drawing/2014/main" id="{CDC22CE3-E4DE-8B4F-3AE5-5B002F65FA15}"/>
              </a:ext>
            </a:extLst>
          </p:cNvPr>
          <p:cNvPicPr>
            <a:picLocks noChangeAspect="1"/>
          </p:cNvPicPr>
          <p:nvPr/>
        </p:nvPicPr>
        <p:blipFill>
          <a:blip r:embed="rId3"/>
          <a:stretch>
            <a:fillRect/>
          </a:stretch>
        </p:blipFill>
        <p:spPr>
          <a:xfrm>
            <a:off x="766417" y="2620363"/>
            <a:ext cx="2563804" cy="2181014"/>
          </a:xfrm>
          <a:prstGeom prst="rect">
            <a:avLst/>
          </a:prstGeom>
        </p:spPr>
      </p:pic>
      <p:pic>
        <p:nvPicPr>
          <p:cNvPr id="5" name="Picture 4">
            <a:extLst>
              <a:ext uri="{FF2B5EF4-FFF2-40B4-BE49-F238E27FC236}">
                <a16:creationId xmlns:a16="http://schemas.microsoft.com/office/drawing/2014/main" id="{1103F8E9-EFE4-DF56-7715-037BDDA6F03C}"/>
              </a:ext>
            </a:extLst>
          </p:cNvPr>
          <p:cNvPicPr>
            <a:picLocks noChangeAspect="1"/>
          </p:cNvPicPr>
          <p:nvPr/>
        </p:nvPicPr>
        <p:blipFill>
          <a:blip r:embed="rId4"/>
          <a:stretch>
            <a:fillRect/>
          </a:stretch>
        </p:blipFill>
        <p:spPr>
          <a:xfrm>
            <a:off x="3462460" y="2620364"/>
            <a:ext cx="4711440" cy="21810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68"/>
          <p:cNvSpPr txBox="1">
            <a:spLocks noGrp="1"/>
          </p:cNvSpPr>
          <p:nvPr>
            <p:ph type="title"/>
          </p:nvPr>
        </p:nvSpPr>
        <p:spPr>
          <a:xfrm>
            <a:off x="720000" y="559175"/>
            <a:ext cx="4213200" cy="8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961" name="Google Shape;961;p68"/>
          <p:cNvSpPr txBox="1">
            <a:spLocks noGrp="1"/>
          </p:cNvSpPr>
          <p:nvPr>
            <p:ph type="subTitle" idx="1"/>
          </p:nvPr>
        </p:nvSpPr>
        <p:spPr>
          <a:xfrm>
            <a:off x="720000" y="1511850"/>
            <a:ext cx="4213200" cy="4696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812A5F"/>
              </a:buClr>
              <a:buFont typeface="Arial"/>
              <a:buNone/>
            </a:pPr>
            <a:r>
              <a:rPr lang="en" dirty="0"/>
              <a:t>Do you have any questions?</a:t>
            </a:r>
            <a:endParaRPr dirty="0"/>
          </a:p>
        </p:txBody>
      </p:sp>
      <p:sp>
        <p:nvSpPr>
          <p:cNvPr id="975" name="Google Shape;975;p68"/>
          <p:cNvSpPr/>
          <p:nvPr/>
        </p:nvSpPr>
        <p:spPr>
          <a:xfrm rot="10800000">
            <a:off x="4215387" y="3486263"/>
            <a:ext cx="858375" cy="758075"/>
          </a:xfrm>
          <a:prstGeom prst="rect">
            <a:avLst/>
          </a:prstGeom>
        </p:spPr>
        <p:txBody>
          <a:bodyPr>
            <a:prstTxWarp prst="textPlain">
              <a:avLst/>
            </a:prstTxWarp>
          </a:bodyPr>
          <a:lstStyle/>
          <a:p>
            <a:pPr lvl="0" algn="ctr"/>
            <a:r>
              <a:rPr b="0" i="0">
                <a:ln>
                  <a:noFill/>
                </a:ln>
                <a:solidFill>
                  <a:schemeClr val="accent1"/>
                </a:solidFill>
                <a:latin typeface="Assistant"/>
              </a:rPr>
              <a:t>“</a:t>
            </a:r>
          </a:p>
        </p:txBody>
      </p:sp>
      <p:pic>
        <p:nvPicPr>
          <p:cNvPr id="976" name="Google Shape;976;p68"/>
          <p:cNvPicPr preferRelativeResize="0">
            <a:picLocks noGrp="1"/>
          </p:cNvPicPr>
          <p:nvPr>
            <p:ph type="pic" idx="2"/>
          </p:nvPr>
        </p:nvPicPr>
        <p:blipFill rotWithShape="1">
          <a:blip r:embed="rId3">
            <a:alphaModFix/>
          </a:blip>
          <a:srcRect t="10063" b="10063"/>
          <a:stretch/>
        </p:blipFill>
        <p:spPr>
          <a:xfrm>
            <a:off x="5372950" y="315550"/>
            <a:ext cx="3770999" cy="4512302"/>
          </a:xfrm>
          <a:prstGeom prst="rect">
            <a:avLst/>
          </a:prstGeom>
        </p:spPr>
      </p:pic>
      <p:sp>
        <p:nvSpPr>
          <p:cNvPr id="977" name="Google Shape;977;p68"/>
          <p:cNvSpPr/>
          <p:nvPr/>
        </p:nvSpPr>
        <p:spPr>
          <a:xfrm>
            <a:off x="515200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518229BB-0808-7AA3-2BC2-6C97CFAE1E0A}"/>
              </a:ext>
            </a:extLst>
          </p:cNvPr>
          <p:cNvSpPr/>
          <p:nvPr/>
        </p:nvSpPr>
        <p:spPr>
          <a:xfrm>
            <a:off x="502920" y="3238500"/>
            <a:ext cx="3413278" cy="944880"/>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68"/>
        <p:cNvGrpSpPr/>
        <p:nvPr/>
      </p:nvGrpSpPr>
      <p:grpSpPr>
        <a:xfrm>
          <a:off x="0" y="0"/>
          <a:ext cx="0" cy="0"/>
          <a:chOff x="0" y="0"/>
          <a:chExt cx="0" cy="0"/>
        </a:xfrm>
      </p:grpSpPr>
      <p:pic>
        <p:nvPicPr>
          <p:cNvPr id="269" name="Google Shape;269;p38"/>
          <p:cNvPicPr preferRelativeResize="0">
            <a:picLocks noGrp="1"/>
          </p:cNvPicPr>
          <p:nvPr>
            <p:ph type="pic" idx="3"/>
          </p:nvPr>
        </p:nvPicPr>
        <p:blipFill rotWithShape="1">
          <a:blip r:embed="rId3">
            <a:alphaModFix/>
          </a:blip>
          <a:srcRect l="17667" t="-150" r="17661"/>
          <a:stretch/>
        </p:blipFill>
        <p:spPr>
          <a:xfrm>
            <a:off x="5381400" y="627150"/>
            <a:ext cx="3762601" cy="3883500"/>
          </a:xfrm>
          <a:prstGeom prst="rect">
            <a:avLst/>
          </a:prstGeom>
        </p:spPr>
      </p:pic>
      <p:sp>
        <p:nvSpPr>
          <p:cNvPr id="270" name="Google Shape;270;p38"/>
          <p:cNvSpPr/>
          <p:nvPr/>
        </p:nvSpPr>
        <p:spPr>
          <a:xfrm>
            <a:off x="5143425" y="429255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txBox="1">
            <a:spLocks noGrp="1"/>
          </p:cNvSpPr>
          <p:nvPr>
            <p:ph type="title"/>
          </p:nvPr>
        </p:nvSpPr>
        <p:spPr>
          <a:xfrm>
            <a:off x="905630" y="2125525"/>
            <a:ext cx="4062600" cy="13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THE </a:t>
            </a:r>
            <a:r>
              <a:rPr lang="en" b="1" dirty="0">
                <a:solidFill>
                  <a:schemeClr val="lt1"/>
                </a:solidFill>
              </a:rPr>
              <a:t>PROJECT</a:t>
            </a:r>
            <a:endParaRPr b="1" dirty="0">
              <a:solidFill>
                <a:schemeClr val="lt1"/>
              </a:solidFill>
            </a:endParaRPr>
          </a:p>
        </p:txBody>
      </p:sp>
      <p:sp>
        <p:nvSpPr>
          <p:cNvPr id="275" name="Google Shape;275;p38"/>
          <p:cNvSpPr/>
          <p:nvPr/>
        </p:nvSpPr>
        <p:spPr>
          <a:xfrm flipH="1">
            <a:off x="3924225" y="1045488"/>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
        <p:nvSpPr>
          <p:cNvPr id="6" name="Google Shape;275;p38">
            <a:extLst>
              <a:ext uri="{FF2B5EF4-FFF2-40B4-BE49-F238E27FC236}">
                <a16:creationId xmlns:a16="http://schemas.microsoft.com/office/drawing/2014/main" id="{D3AE416F-C7DF-1714-D457-04DF84999B5B}"/>
              </a:ext>
            </a:extLst>
          </p:cNvPr>
          <p:cNvSpPr/>
          <p:nvPr/>
        </p:nvSpPr>
        <p:spPr>
          <a:xfrm rot="10800000" flipH="1">
            <a:off x="290812" y="3638579"/>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rotWithShape="1">
          <a:blip r:embed="rId3">
            <a:alphaModFix/>
          </a:blip>
          <a:srcRect l="10057" r="25221"/>
          <a:stretch/>
        </p:blipFill>
        <p:spPr>
          <a:xfrm>
            <a:off x="0" y="627150"/>
            <a:ext cx="3770998" cy="3883500"/>
          </a:xfrm>
          <a:prstGeom prst="rect">
            <a:avLst/>
          </a:prstGeom>
        </p:spPr>
      </p:pic>
      <p:sp>
        <p:nvSpPr>
          <p:cNvPr id="291" name="Google Shape;291;p40"/>
          <p:cNvSpPr/>
          <p:nvPr/>
        </p:nvSpPr>
        <p:spPr>
          <a:xfrm>
            <a:off x="3544625" y="409075"/>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txBox="1">
            <a:spLocks noGrp="1"/>
          </p:cNvSpPr>
          <p:nvPr>
            <p:ph type="title"/>
          </p:nvPr>
        </p:nvSpPr>
        <p:spPr>
          <a:xfrm>
            <a:off x="4155298" y="1326913"/>
            <a:ext cx="4699944" cy="8512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n-US" b="1" dirty="0">
                <a:solidFill>
                  <a:schemeClr val="lt1"/>
                </a:solidFill>
              </a:rPr>
            </a:br>
            <a:r>
              <a:rPr lang="en-US" dirty="0">
                <a:solidFill>
                  <a:schemeClr val="tx1"/>
                </a:solidFill>
              </a:rPr>
              <a:t>Problem</a:t>
            </a:r>
            <a:r>
              <a:rPr lang="en-US" b="1" dirty="0">
                <a:solidFill>
                  <a:schemeClr val="lt1"/>
                </a:solidFill>
              </a:rPr>
              <a:t> Statement</a:t>
            </a:r>
          </a:p>
        </p:txBody>
      </p:sp>
      <p:sp>
        <p:nvSpPr>
          <p:cNvPr id="293" name="Google Shape;293;p40"/>
          <p:cNvSpPr txBox="1">
            <a:spLocks noGrp="1"/>
          </p:cNvSpPr>
          <p:nvPr>
            <p:ph type="subTitle" idx="1"/>
          </p:nvPr>
        </p:nvSpPr>
        <p:spPr>
          <a:xfrm>
            <a:off x="4155275" y="2444238"/>
            <a:ext cx="4418084" cy="20664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car company hired a consulting firm to analyze car pricing factors in the US market, identify significant variables for price prediction, and assess their accuracy. The consulting firm collected data on various car types in the US market through market surveys.</a:t>
            </a:r>
            <a:endParaRPr dirty="0"/>
          </a:p>
        </p:txBody>
      </p:sp>
      <p:cxnSp>
        <p:nvCxnSpPr>
          <p:cNvPr id="294" name="Google Shape;294;p40"/>
          <p:cNvCxnSpPr/>
          <p:nvPr/>
        </p:nvCxnSpPr>
        <p:spPr>
          <a:xfrm>
            <a:off x="7800900" y="2368051"/>
            <a:ext cx="546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a:spLocks noGrp="1"/>
          </p:cNvSpPr>
          <p:nvPr>
            <p:ph type="subTitle" idx="3"/>
          </p:nvPr>
        </p:nvSpPr>
        <p:spPr>
          <a:xfrm>
            <a:off x="860325" y="2745300"/>
            <a:ext cx="3441900" cy="46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t>Analysis</a:t>
            </a:r>
            <a:endParaRPr dirty="0"/>
          </a:p>
        </p:txBody>
      </p:sp>
      <p:sp>
        <p:nvSpPr>
          <p:cNvPr id="308" name="Google Shape;308;p42"/>
          <p:cNvSpPr txBox="1">
            <a:spLocks noGrp="1"/>
          </p:cNvSpPr>
          <p:nvPr>
            <p:ph type="subTitle" idx="4"/>
          </p:nvPr>
        </p:nvSpPr>
        <p:spPr>
          <a:xfrm>
            <a:off x="4841536" y="2745300"/>
            <a:ext cx="3441900" cy="460200"/>
          </a:xfrm>
          <a:prstGeom prst="rect">
            <a:avLst/>
          </a:prstGeom>
        </p:spPr>
        <p:txBody>
          <a:bodyPr spcFirstLastPara="1" wrap="square" lIns="91425" tIns="91425" rIns="91425" bIns="91425" anchor="b" anchorCtr="0">
            <a:noAutofit/>
          </a:bodyPr>
          <a:lstStyle/>
          <a:p>
            <a:pPr marL="0" indent="0">
              <a:buSzPts val="1100"/>
            </a:pPr>
            <a:r>
              <a:rPr lang="en-US" dirty="0"/>
              <a:t>Modeling</a:t>
            </a:r>
          </a:p>
        </p:txBody>
      </p:sp>
      <p:sp>
        <p:nvSpPr>
          <p:cNvPr id="309" name="Google Shape;309;p4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a:t>
            </a:r>
            <a:r>
              <a:rPr lang="en" b="1">
                <a:solidFill>
                  <a:schemeClr val="lt1"/>
                </a:solidFill>
              </a:rPr>
              <a:t>GOALS</a:t>
            </a:r>
            <a:endParaRPr b="1">
              <a:solidFill>
                <a:schemeClr val="lt1"/>
              </a:solidFill>
            </a:endParaRPr>
          </a:p>
        </p:txBody>
      </p:sp>
      <p:sp>
        <p:nvSpPr>
          <p:cNvPr id="310" name="Google Shape;310;p42"/>
          <p:cNvSpPr txBox="1">
            <a:spLocks noGrp="1"/>
          </p:cNvSpPr>
          <p:nvPr>
            <p:ph type="subTitle" idx="1"/>
          </p:nvPr>
        </p:nvSpPr>
        <p:spPr>
          <a:xfrm>
            <a:off x="4841170" y="3230763"/>
            <a:ext cx="3442500" cy="85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Car price prediction model for business strategy</a:t>
            </a:r>
          </a:p>
        </p:txBody>
      </p:sp>
      <p:sp>
        <p:nvSpPr>
          <p:cNvPr id="311" name="Google Shape;311;p42"/>
          <p:cNvSpPr txBox="1">
            <a:spLocks noGrp="1"/>
          </p:cNvSpPr>
          <p:nvPr>
            <p:ph type="subTitle" idx="2"/>
          </p:nvPr>
        </p:nvSpPr>
        <p:spPr>
          <a:xfrm>
            <a:off x="860325" y="3230763"/>
            <a:ext cx="3441900" cy="10531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Understanding pricing dynamics in a new market</a:t>
            </a:r>
          </a:p>
          <a:p>
            <a:pPr marL="0" lvl="0" indent="0" rtl="0">
              <a:spcBef>
                <a:spcPts val="0"/>
              </a:spcBef>
              <a:spcAft>
                <a:spcPts val="0"/>
              </a:spcAft>
              <a:buNone/>
            </a:pPr>
            <a:endParaRPr lang="en-US" dirty="0"/>
          </a:p>
        </p:txBody>
      </p:sp>
      <p:cxnSp>
        <p:nvCxnSpPr>
          <p:cNvPr id="312" name="Google Shape;312;p42"/>
          <p:cNvCxnSpPr/>
          <p:nvPr/>
        </p:nvCxnSpPr>
        <p:spPr>
          <a:xfrm>
            <a:off x="2238533" y="2521111"/>
            <a:ext cx="685500"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42"/>
          <p:cNvCxnSpPr/>
          <p:nvPr/>
        </p:nvCxnSpPr>
        <p:spPr>
          <a:xfrm>
            <a:off x="6219683" y="2521111"/>
            <a:ext cx="6855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A black and white sign&#10;&#10;Description automatically generated with low confidence">
            <a:extLst>
              <a:ext uri="{FF2B5EF4-FFF2-40B4-BE49-F238E27FC236}">
                <a16:creationId xmlns:a16="http://schemas.microsoft.com/office/drawing/2014/main" id="{692D5E21-13C7-5558-70FB-B7B93365DB7C}"/>
              </a:ext>
            </a:extLst>
          </p:cNvPr>
          <p:cNvPicPr>
            <a:picLocks noChangeAspect="1"/>
          </p:cNvPicPr>
          <p:nvPr/>
        </p:nvPicPr>
        <p:blipFill>
          <a:blip r:embed="rId3"/>
          <a:stretch>
            <a:fillRect/>
          </a:stretch>
        </p:blipFill>
        <p:spPr>
          <a:xfrm>
            <a:off x="2249586" y="1782795"/>
            <a:ext cx="674447" cy="674447"/>
          </a:xfrm>
          <a:prstGeom prst="rect">
            <a:avLst/>
          </a:prstGeom>
        </p:spPr>
      </p:pic>
      <p:pic>
        <p:nvPicPr>
          <p:cNvPr id="2" name="Picture 1" descr="Shape&#10;&#10;Description automatically generated with low confidence">
            <a:extLst>
              <a:ext uri="{FF2B5EF4-FFF2-40B4-BE49-F238E27FC236}">
                <a16:creationId xmlns:a16="http://schemas.microsoft.com/office/drawing/2014/main" id="{160DE18E-E7BE-5981-0C01-6D85DB0FDBAF}"/>
              </a:ext>
            </a:extLst>
          </p:cNvPr>
          <p:cNvPicPr>
            <a:picLocks noChangeAspect="1"/>
          </p:cNvPicPr>
          <p:nvPr/>
        </p:nvPicPr>
        <p:blipFill>
          <a:blip r:embed="rId4"/>
          <a:stretch>
            <a:fillRect/>
          </a:stretch>
        </p:blipFill>
        <p:spPr>
          <a:xfrm>
            <a:off x="6176028" y="1755442"/>
            <a:ext cx="729154" cy="72915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720000" y="521225"/>
            <a:ext cx="7704000" cy="630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Attribute </a:t>
            </a:r>
            <a:r>
              <a:rPr lang="en-US" b="1" dirty="0">
                <a:solidFill>
                  <a:schemeClr val="bg1"/>
                </a:solidFill>
              </a:rPr>
              <a:t>Information</a:t>
            </a:r>
            <a:br>
              <a:rPr lang="en-US" b="1" dirty="0">
                <a:solidFill>
                  <a:schemeClr val="lt1"/>
                </a:solidFill>
              </a:rPr>
            </a:br>
            <a:br>
              <a:rPr lang="en-US" b="1" dirty="0">
                <a:solidFill>
                  <a:schemeClr val="lt1"/>
                </a:solidFill>
              </a:rPr>
            </a:br>
            <a:endParaRPr lang="en-US" b="1" dirty="0">
              <a:solidFill>
                <a:schemeClr val="lt1"/>
              </a:solidFill>
            </a:endParaRPr>
          </a:p>
        </p:txBody>
      </p:sp>
      <p:sp>
        <p:nvSpPr>
          <p:cNvPr id="234" name="Google Shape;234;p36"/>
          <p:cNvSpPr txBox="1">
            <a:spLocks noGrp="1"/>
          </p:cNvSpPr>
          <p:nvPr>
            <p:ph type="subTitle" idx="1"/>
          </p:nvPr>
        </p:nvSpPr>
        <p:spPr>
          <a:xfrm>
            <a:off x="720000" y="1234503"/>
            <a:ext cx="7704000" cy="372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There are 25 features, This is a glimpse of some features:</a:t>
            </a:r>
          </a:p>
        </p:txBody>
      </p:sp>
      <p:graphicFrame>
        <p:nvGraphicFramePr>
          <p:cNvPr id="235" name="Google Shape;235;p36"/>
          <p:cNvGraphicFramePr/>
          <p:nvPr>
            <p:extLst>
              <p:ext uri="{D42A27DB-BD31-4B8C-83A1-F6EECF244321}">
                <p14:modId xmlns:p14="http://schemas.microsoft.com/office/powerpoint/2010/main" val="4110595219"/>
              </p:ext>
            </p:extLst>
          </p:nvPr>
        </p:nvGraphicFramePr>
        <p:xfrm>
          <a:off x="720000" y="1891145"/>
          <a:ext cx="7704000" cy="2400785"/>
        </p:xfrm>
        <a:graphic>
          <a:graphicData uri="http://schemas.openxmlformats.org/drawingml/2006/table">
            <a:tbl>
              <a:tblPr>
                <a:noFill/>
                <a:tableStyleId>{132D2FA7-CFE8-4FBA-9FBD-A210A5DBDD74}</a:tableStyleId>
              </a:tblPr>
              <a:tblGrid>
                <a:gridCol w="2806025">
                  <a:extLst>
                    <a:ext uri="{9D8B030D-6E8A-4147-A177-3AD203B41FA5}">
                      <a16:colId xmlns:a16="http://schemas.microsoft.com/office/drawing/2014/main" val="20000"/>
                    </a:ext>
                  </a:extLst>
                </a:gridCol>
                <a:gridCol w="4897975">
                  <a:extLst>
                    <a:ext uri="{9D8B030D-6E8A-4147-A177-3AD203B41FA5}">
                      <a16:colId xmlns:a16="http://schemas.microsoft.com/office/drawing/2014/main" val="20001"/>
                    </a:ext>
                  </a:extLst>
                </a:gridCol>
              </a:tblGrid>
              <a:tr h="382627">
                <a:tc>
                  <a:txBody>
                    <a:bodyPr/>
                    <a:lstStyle/>
                    <a:p>
                      <a:pPr marL="0" lvl="0" indent="0" algn="l" rtl="0">
                        <a:spcBef>
                          <a:spcPts val="0"/>
                        </a:spcBef>
                        <a:spcAft>
                          <a:spcPts val="0"/>
                        </a:spcAft>
                        <a:buNone/>
                      </a:pPr>
                      <a:r>
                        <a:rPr lang="en-US" sz="1000" b="1" dirty="0" err="1">
                          <a:solidFill>
                            <a:schemeClr val="hlink"/>
                          </a:solidFill>
                          <a:uFill>
                            <a:noFill/>
                          </a:uFill>
                          <a:latin typeface="Maven Pro"/>
                          <a:ea typeface="Maven Pro"/>
                          <a:cs typeface="Maven Pro"/>
                          <a:sym typeface="Maven Pro"/>
                        </a:rPr>
                        <a:t>Car_ID</a:t>
                      </a:r>
                      <a:endParaRPr sz="1000" b="1" dirty="0">
                        <a:solidFill>
                          <a:schemeClr val="dk1"/>
                        </a:solidFill>
                        <a:latin typeface="Maven Pro"/>
                        <a:ea typeface="Maven Pro"/>
                        <a:cs typeface="Maven Pro"/>
                        <a:sym typeface="Maven Pro"/>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ssistant"/>
                          <a:ea typeface="Assistant"/>
                          <a:cs typeface="Assistant"/>
                          <a:sym typeface="Assistant"/>
                        </a:rPr>
                        <a:t> Unique id of each observation (Integer),</a:t>
                      </a:r>
                      <a:endParaRPr sz="1000" dirty="0">
                        <a:solidFill>
                          <a:schemeClr val="dk1"/>
                        </a:solidFill>
                        <a:latin typeface="Assistant"/>
                        <a:ea typeface="Assistant"/>
                        <a:cs typeface="Assistant"/>
                        <a:sym typeface="Assistant"/>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2627">
                <a:tc>
                  <a:txBody>
                    <a:bodyPr/>
                    <a:lstStyle/>
                    <a:p>
                      <a:pPr marL="0" lvl="0" indent="0" algn="l" rtl="0">
                        <a:spcBef>
                          <a:spcPts val="0"/>
                        </a:spcBef>
                        <a:spcAft>
                          <a:spcPts val="0"/>
                        </a:spcAft>
                        <a:buNone/>
                      </a:pPr>
                      <a:r>
                        <a:rPr lang="en-US" sz="1000" b="1" dirty="0" err="1">
                          <a:solidFill>
                            <a:schemeClr val="dk1"/>
                          </a:solidFill>
                          <a:uFill>
                            <a:noFill/>
                          </a:uFill>
                          <a:latin typeface="Maven Pro"/>
                          <a:ea typeface="Maven Pro"/>
                          <a:cs typeface="Maven Pro"/>
                          <a:sym typeface="Maven Pro"/>
                        </a:rPr>
                        <a:t>Symboling</a:t>
                      </a:r>
                      <a:endParaRPr sz="1000" b="1" dirty="0">
                        <a:solidFill>
                          <a:schemeClr val="dk1"/>
                        </a:solidFill>
                        <a:latin typeface="Maven Pro"/>
                        <a:ea typeface="Maven Pro"/>
                        <a:cs typeface="Maven Pro"/>
                        <a:sym typeface="Maven Pro"/>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Assistant"/>
                          <a:ea typeface="Assistant"/>
                          <a:cs typeface="Assistant"/>
                          <a:sym typeface="Assistant"/>
                        </a:rPr>
                        <a:t>Its assigned insurance risk rating, A value of +3 indicates that the auto is risky, -3 that it is probably pretty safe (Categorical).</a:t>
                      </a:r>
                      <a:endParaRPr sz="1000" dirty="0">
                        <a:solidFill>
                          <a:schemeClr val="dk1"/>
                        </a:solidFill>
                        <a:latin typeface="Assistant"/>
                        <a:ea typeface="Assistant"/>
                        <a:cs typeface="Assistant"/>
                        <a:sym typeface="Assistant"/>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2627">
                <a:tc>
                  <a:txBody>
                    <a:bodyPr/>
                    <a:lstStyle/>
                    <a:p>
                      <a:pPr marL="0" lvl="0" indent="0" algn="l" rtl="0">
                        <a:spcBef>
                          <a:spcPts val="0"/>
                        </a:spcBef>
                        <a:spcAft>
                          <a:spcPts val="0"/>
                        </a:spcAft>
                        <a:buNone/>
                      </a:pPr>
                      <a:r>
                        <a:rPr lang="en-US" sz="1000" b="1" dirty="0" err="1">
                          <a:solidFill>
                            <a:schemeClr val="hlink"/>
                          </a:solidFill>
                          <a:uFill>
                            <a:noFill/>
                          </a:uFill>
                          <a:latin typeface="Maven Pro"/>
                          <a:ea typeface="Maven Pro"/>
                          <a:cs typeface="Maven Pro"/>
                          <a:sym typeface="Maven Pro"/>
                        </a:rPr>
                        <a:t>carCompany</a:t>
                      </a:r>
                      <a:endParaRPr sz="1000" b="1" dirty="0">
                        <a:solidFill>
                          <a:schemeClr val="dk1"/>
                        </a:solidFill>
                        <a:latin typeface="Maven Pro"/>
                        <a:ea typeface="Maven Pro"/>
                        <a:cs typeface="Maven Pro"/>
                        <a:sym typeface="Maven Pro"/>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ssistant"/>
                          <a:ea typeface="Assistant"/>
                          <a:cs typeface="Assistant"/>
                          <a:sym typeface="Assistant"/>
                        </a:rPr>
                        <a:t>Name of a car company (Categorical)</a:t>
                      </a:r>
                      <a:endParaRPr sz="1000" dirty="0">
                        <a:solidFill>
                          <a:schemeClr val="dk1"/>
                        </a:solidFill>
                        <a:latin typeface="Assistant"/>
                        <a:ea typeface="Assistant"/>
                        <a:cs typeface="Assistant"/>
                        <a:sym typeface="Assistant"/>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2627">
                <a:tc>
                  <a:txBody>
                    <a:bodyPr/>
                    <a:lstStyle/>
                    <a:p>
                      <a:pPr marL="0" lvl="0" indent="0" algn="l" rtl="0">
                        <a:spcBef>
                          <a:spcPts val="0"/>
                        </a:spcBef>
                        <a:spcAft>
                          <a:spcPts val="0"/>
                        </a:spcAft>
                        <a:buNone/>
                      </a:pPr>
                      <a:r>
                        <a:rPr lang="en-US" sz="1000" b="1" dirty="0" err="1">
                          <a:solidFill>
                            <a:schemeClr val="hlink"/>
                          </a:solidFill>
                          <a:uFill>
                            <a:noFill/>
                          </a:uFill>
                          <a:latin typeface="Maven Pro"/>
                          <a:ea typeface="Maven Pro"/>
                          <a:cs typeface="Maven Pro"/>
                          <a:sym typeface="Maven Pro"/>
                        </a:rPr>
                        <a:t>fueltype</a:t>
                      </a:r>
                      <a:endParaRPr sz="1000" b="1" dirty="0">
                        <a:solidFill>
                          <a:schemeClr val="dk1"/>
                        </a:solidFill>
                        <a:latin typeface="Maven Pro"/>
                        <a:ea typeface="Maven Pro"/>
                        <a:cs typeface="Maven Pro"/>
                        <a:sym typeface="Maven Pro"/>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ssistant"/>
                          <a:ea typeface="Assistant"/>
                          <a:cs typeface="Assistant"/>
                          <a:sym typeface="Assistant"/>
                        </a:rPr>
                        <a:t>Car fuel type </a:t>
                      </a:r>
                      <a:r>
                        <a:rPr lang="en-US" sz="1000" dirty="0" err="1">
                          <a:solidFill>
                            <a:schemeClr val="dk1"/>
                          </a:solidFill>
                          <a:latin typeface="Assistant"/>
                          <a:ea typeface="Assistant"/>
                          <a:cs typeface="Assistant"/>
                          <a:sym typeface="Assistant"/>
                        </a:rPr>
                        <a:t>i.e</a:t>
                      </a:r>
                      <a:r>
                        <a:rPr lang="en-US" sz="1000" dirty="0">
                          <a:solidFill>
                            <a:schemeClr val="dk1"/>
                          </a:solidFill>
                          <a:latin typeface="Assistant"/>
                          <a:ea typeface="Assistant"/>
                          <a:cs typeface="Assistant"/>
                          <a:sym typeface="Assistant"/>
                        </a:rPr>
                        <a:t> gas or diesel (Categorical).</a:t>
                      </a:r>
                      <a:endParaRPr sz="1000" dirty="0">
                        <a:solidFill>
                          <a:schemeClr val="dk1"/>
                        </a:solidFill>
                        <a:latin typeface="Assistant"/>
                        <a:ea typeface="Assistant"/>
                        <a:cs typeface="Assistant"/>
                        <a:sym typeface="Assistant"/>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2627">
                <a:tc>
                  <a:txBody>
                    <a:bodyPr/>
                    <a:lstStyle/>
                    <a:p>
                      <a:pPr marL="0" lvl="0" indent="0" algn="l" rtl="0">
                        <a:spcBef>
                          <a:spcPts val="0"/>
                        </a:spcBef>
                        <a:spcAft>
                          <a:spcPts val="0"/>
                        </a:spcAft>
                        <a:buNone/>
                      </a:pPr>
                      <a:r>
                        <a:rPr lang="en-US" sz="1000" b="1" dirty="0">
                          <a:solidFill>
                            <a:schemeClr val="hlink"/>
                          </a:solidFill>
                          <a:uFill>
                            <a:noFill/>
                          </a:uFill>
                          <a:latin typeface="Maven Pro"/>
                          <a:ea typeface="Maven Pro"/>
                          <a:cs typeface="Maven Pro"/>
                          <a:sym typeface="Maven Pro"/>
                        </a:rPr>
                        <a:t>horsepower</a:t>
                      </a:r>
                      <a:endParaRPr sz="1000" b="1" dirty="0">
                        <a:solidFill>
                          <a:schemeClr val="dk1"/>
                        </a:solidFill>
                        <a:latin typeface="Maven Pro"/>
                        <a:ea typeface="Maven Pro"/>
                        <a:cs typeface="Maven Pro"/>
                        <a:sym typeface="Maven Pro"/>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Assistant"/>
                          <a:ea typeface="Assistant"/>
                          <a:cs typeface="Assistant"/>
                          <a:sym typeface="Assistant"/>
                        </a:rPr>
                        <a:t>Horsepower (Numeric)</a:t>
                      </a:r>
                      <a:endParaRPr sz="1000" dirty="0">
                        <a:solidFill>
                          <a:schemeClr val="dk1"/>
                        </a:solidFill>
                        <a:latin typeface="Assistant"/>
                        <a:ea typeface="Assistant"/>
                        <a:cs typeface="Assistant"/>
                        <a:sym typeface="Assistant"/>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2627">
                <a:tc>
                  <a:txBody>
                    <a:bodyPr/>
                    <a:lstStyle/>
                    <a:p>
                      <a:pPr marL="0" lvl="0" indent="0" algn="l" rtl="0">
                        <a:spcBef>
                          <a:spcPts val="0"/>
                        </a:spcBef>
                        <a:spcAft>
                          <a:spcPts val="0"/>
                        </a:spcAft>
                        <a:buNone/>
                      </a:pPr>
                      <a:r>
                        <a:rPr lang="en-US" sz="1000" b="1" dirty="0">
                          <a:solidFill>
                            <a:schemeClr val="dk1"/>
                          </a:solidFill>
                          <a:latin typeface="Maven Pro"/>
                          <a:ea typeface="Maven Pro"/>
                          <a:cs typeface="Maven Pro"/>
                          <a:sym typeface="Maven Pro"/>
                        </a:rPr>
                        <a:t>price</a:t>
                      </a:r>
                      <a:endParaRPr sz="1000" b="1" dirty="0">
                        <a:solidFill>
                          <a:schemeClr val="dk1"/>
                        </a:solidFill>
                        <a:latin typeface="Maven Pro"/>
                        <a:ea typeface="Maven Pro"/>
                        <a:cs typeface="Maven Pro"/>
                        <a:sym typeface="Maven Pro"/>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ssistant"/>
                          <a:ea typeface="Assistant"/>
                          <a:cs typeface="Assistant"/>
                          <a:sym typeface="Assistant"/>
                        </a:rPr>
                        <a:t>Price of the car (Numeric)(Dependent variable).</a:t>
                      </a:r>
                      <a:endParaRPr lang="ar-SA" sz="1000" dirty="0">
                        <a:solidFill>
                          <a:schemeClr val="dk1"/>
                        </a:solidFill>
                        <a:latin typeface="Assistant"/>
                        <a:ea typeface="Assistant"/>
                        <a:cs typeface="Assistant"/>
                        <a:sym typeface="Assistant"/>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64"/>
          <p:cNvSpPr txBox="1">
            <a:spLocks noGrp="1"/>
          </p:cNvSpPr>
          <p:nvPr>
            <p:ph type="title"/>
          </p:nvPr>
        </p:nvSpPr>
        <p:spPr>
          <a:xfrm>
            <a:off x="575621"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Cleaning </a:t>
            </a:r>
            <a:r>
              <a:rPr lang="en" b="1" dirty="0">
                <a:solidFill>
                  <a:schemeClr val="lt1"/>
                </a:solidFill>
              </a:rPr>
              <a:t>Data</a:t>
            </a:r>
            <a:endParaRPr b="1" dirty="0">
              <a:solidFill>
                <a:schemeClr val="lt1"/>
              </a:solidFill>
            </a:endParaRPr>
          </a:p>
        </p:txBody>
      </p:sp>
      <p:pic>
        <p:nvPicPr>
          <p:cNvPr id="3" name="Picture 2" descr="Calendar&#10;&#10;Description automatically generated with medium confidence">
            <a:extLst>
              <a:ext uri="{FF2B5EF4-FFF2-40B4-BE49-F238E27FC236}">
                <a16:creationId xmlns:a16="http://schemas.microsoft.com/office/drawing/2014/main" id="{8D626AB9-5603-B290-521B-07CB632937A5}"/>
              </a:ext>
            </a:extLst>
          </p:cNvPr>
          <p:cNvPicPr>
            <a:picLocks noChangeAspect="1"/>
          </p:cNvPicPr>
          <p:nvPr/>
        </p:nvPicPr>
        <p:blipFill>
          <a:blip r:embed="rId3"/>
          <a:stretch>
            <a:fillRect/>
          </a:stretch>
        </p:blipFill>
        <p:spPr>
          <a:xfrm>
            <a:off x="397221" y="1958946"/>
            <a:ext cx="7985997" cy="252367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body" idx="1"/>
          </p:nvPr>
        </p:nvSpPr>
        <p:spPr>
          <a:xfrm>
            <a:off x="646705" y="1048464"/>
            <a:ext cx="3203400" cy="2224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reveals features positively correlated with car prices, including</a:t>
            </a:r>
            <a:r>
              <a:rPr lang="en" dirty="0"/>
              <a:t>:</a:t>
            </a:r>
            <a:endParaRPr dirty="0"/>
          </a:p>
          <a:p>
            <a:pPr marL="457200" lvl="0" indent="-317500" algn="l" rtl="0">
              <a:spcBef>
                <a:spcPts val="1600"/>
              </a:spcBef>
              <a:spcAft>
                <a:spcPts val="0"/>
              </a:spcAft>
              <a:buSzPts val="1400"/>
              <a:buFont typeface="Arial"/>
              <a:buChar char="⬩"/>
            </a:pPr>
            <a:r>
              <a:rPr lang="en-US" dirty="0"/>
              <a:t>wheelbase </a:t>
            </a:r>
          </a:p>
          <a:p>
            <a:pPr marL="457200" lvl="0" indent="-317500" algn="l" rtl="0">
              <a:spcBef>
                <a:spcPts val="0"/>
              </a:spcBef>
              <a:spcAft>
                <a:spcPts val="0"/>
              </a:spcAft>
              <a:buSzPts val="1400"/>
              <a:buFont typeface="Arial"/>
              <a:buChar char="⬩"/>
            </a:pPr>
            <a:r>
              <a:rPr lang="en-US" dirty="0" err="1"/>
              <a:t>carlength</a:t>
            </a:r>
            <a:endParaRPr lang="en-US" dirty="0"/>
          </a:p>
          <a:p>
            <a:pPr marL="457200" lvl="0" indent="-317500" algn="l" rtl="0">
              <a:spcBef>
                <a:spcPts val="0"/>
              </a:spcBef>
              <a:spcAft>
                <a:spcPts val="0"/>
              </a:spcAft>
              <a:buSzPts val="1400"/>
              <a:buFont typeface="Arial"/>
              <a:buChar char="⬩"/>
            </a:pPr>
            <a:r>
              <a:rPr lang="en-US" dirty="0" err="1"/>
              <a:t>carwidth</a:t>
            </a:r>
            <a:endParaRPr lang="en-US" dirty="0"/>
          </a:p>
          <a:p>
            <a:pPr marL="457200" lvl="0" indent="-317500" algn="l" rtl="0">
              <a:spcBef>
                <a:spcPts val="0"/>
              </a:spcBef>
              <a:spcAft>
                <a:spcPts val="0"/>
              </a:spcAft>
              <a:buSzPts val="1400"/>
              <a:buFont typeface="Arial"/>
              <a:buChar char="⬩"/>
            </a:pPr>
            <a:r>
              <a:rPr lang="en-US" dirty="0" err="1"/>
              <a:t>curbweight</a:t>
            </a:r>
            <a:endParaRPr lang="en-US" dirty="0"/>
          </a:p>
          <a:p>
            <a:pPr marL="457200" lvl="0" indent="-317500" algn="l" rtl="0">
              <a:spcBef>
                <a:spcPts val="0"/>
              </a:spcBef>
              <a:spcAft>
                <a:spcPts val="0"/>
              </a:spcAft>
              <a:buSzPts val="1400"/>
              <a:buFont typeface="Arial"/>
              <a:buChar char="⬩"/>
            </a:pPr>
            <a:r>
              <a:rPr lang="en-US" dirty="0" err="1"/>
              <a:t>enginesize</a:t>
            </a:r>
            <a:endParaRPr lang="en-US" dirty="0"/>
          </a:p>
          <a:p>
            <a:pPr marL="457200" lvl="0" indent="-317500" algn="l" rtl="0">
              <a:spcBef>
                <a:spcPts val="0"/>
              </a:spcBef>
              <a:spcAft>
                <a:spcPts val="0"/>
              </a:spcAft>
              <a:buSzPts val="1400"/>
              <a:buFont typeface="Arial"/>
              <a:buChar char="⬩"/>
            </a:pPr>
            <a:r>
              <a:rPr lang="en-US" dirty="0" err="1"/>
              <a:t>boreratio</a:t>
            </a:r>
            <a:endParaRPr lang="en-US" dirty="0"/>
          </a:p>
          <a:p>
            <a:pPr marL="457200" lvl="0" indent="-317500" algn="l" rtl="0">
              <a:spcBef>
                <a:spcPts val="0"/>
              </a:spcBef>
              <a:spcAft>
                <a:spcPts val="0"/>
              </a:spcAft>
              <a:buSzPts val="1400"/>
              <a:buFont typeface="Arial"/>
              <a:buChar char="⬩"/>
            </a:pPr>
            <a:r>
              <a:rPr lang="en-US" dirty="0"/>
              <a:t>horsepower</a:t>
            </a:r>
          </a:p>
          <a:p>
            <a:pPr marL="139700" lvl="0" indent="0" algn="l" rtl="0">
              <a:spcBef>
                <a:spcPts val="0"/>
              </a:spcBef>
              <a:spcAft>
                <a:spcPts val="0"/>
              </a:spcAft>
              <a:buSzPts val="1400"/>
              <a:buNone/>
            </a:pPr>
            <a:endParaRPr lang="en-US" dirty="0"/>
          </a:p>
        </p:txBody>
      </p:sp>
      <p:sp>
        <p:nvSpPr>
          <p:cNvPr id="300" name="Google Shape;300;p41"/>
          <p:cNvSpPr txBox="1">
            <a:spLocks noGrp="1"/>
          </p:cNvSpPr>
          <p:nvPr>
            <p:ph type="title"/>
          </p:nvPr>
        </p:nvSpPr>
        <p:spPr>
          <a:xfrm>
            <a:off x="465618" y="519654"/>
            <a:ext cx="3203400" cy="5288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a:t>
            </a:r>
            <a:r>
              <a:rPr lang="en-US" b="1" dirty="0">
                <a:solidFill>
                  <a:schemeClr val="lt1"/>
                </a:solidFill>
              </a:rPr>
              <a:t>Analysis</a:t>
            </a:r>
          </a:p>
        </p:txBody>
      </p:sp>
      <p:sp>
        <p:nvSpPr>
          <p:cNvPr id="302" name="Google Shape;302;p41"/>
          <p:cNvSpPr/>
          <p:nvPr/>
        </p:nvSpPr>
        <p:spPr>
          <a:xfrm>
            <a:off x="5132925" y="46069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9;p41">
            <a:extLst>
              <a:ext uri="{FF2B5EF4-FFF2-40B4-BE49-F238E27FC236}">
                <a16:creationId xmlns:a16="http://schemas.microsoft.com/office/drawing/2014/main" id="{0B91DF62-E3EA-832F-8336-9B9FE5BF6DCF}"/>
              </a:ext>
            </a:extLst>
          </p:cNvPr>
          <p:cNvSpPr txBox="1">
            <a:spLocks/>
          </p:cNvSpPr>
          <p:nvPr/>
        </p:nvSpPr>
        <p:spPr>
          <a:xfrm>
            <a:off x="646705" y="3397810"/>
            <a:ext cx="3203400" cy="1339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1600"/>
              </a:spcBef>
              <a:spcAft>
                <a:spcPts val="160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buFont typeface="Assistant"/>
              <a:buNone/>
            </a:pPr>
            <a:r>
              <a:rPr lang="en-US" dirty="0"/>
              <a:t>Some variables negatively associated with the price variable include:</a:t>
            </a:r>
          </a:p>
          <a:p>
            <a:pPr>
              <a:spcBef>
                <a:spcPts val="1600"/>
              </a:spcBef>
              <a:buFont typeface="Arial"/>
              <a:buChar char="⬩"/>
            </a:pPr>
            <a:r>
              <a:rPr lang="en-US" dirty="0" err="1"/>
              <a:t>citympg</a:t>
            </a:r>
            <a:r>
              <a:rPr lang="en-US" dirty="0"/>
              <a:t> </a:t>
            </a:r>
          </a:p>
          <a:p>
            <a:pPr>
              <a:buFont typeface="Arial"/>
              <a:buChar char="⬩"/>
            </a:pPr>
            <a:r>
              <a:rPr lang="en-US" dirty="0" err="1"/>
              <a:t>highwaympg</a:t>
            </a:r>
            <a:endParaRPr lang="en-US" dirty="0"/>
          </a:p>
          <a:p>
            <a:pPr marL="139700" indent="0">
              <a:buFont typeface="Assistant"/>
              <a:buNone/>
            </a:pPr>
            <a:endParaRPr lang="en-US" dirty="0"/>
          </a:p>
        </p:txBody>
      </p:sp>
      <p:pic>
        <p:nvPicPr>
          <p:cNvPr id="6" name="Picture 5">
            <a:extLst>
              <a:ext uri="{FF2B5EF4-FFF2-40B4-BE49-F238E27FC236}">
                <a16:creationId xmlns:a16="http://schemas.microsoft.com/office/drawing/2014/main" id="{9149FCDC-0B9B-2E92-5F08-49815AE44BAB}"/>
              </a:ext>
            </a:extLst>
          </p:cNvPr>
          <p:cNvPicPr>
            <a:picLocks noChangeAspect="1"/>
          </p:cNvPicPr>
          <p:nvPr/>
        </p:nvPicPr>
        <p:blipFill>
          <a:blip r:embed="rId3"/>
          <a:stretch>
            <a:fillRect/>
          </a:stretch>
        </p:blipFill>
        <p:spPr>
          <a:xfrm>
            <a:off x="3967618" y="519654"/>
            <a:ext cx="5116883" cy="4087246"/>
          </a:xfrm>
          <a:prstGeom prst="rect">
            <a:avLst/>
          </a:prstGeom>
        </p:spPr>
      </p:pic>
    </p:spTree>
    <p:extLst>
      <p:ext uri="{BB962C8B-B14F-4D97-AF65-F5344CB8AC3E}">
        <p14:creationId xmlns:p14="http://schemas.microsoft.com/office/powerpoint/2010/main" val="165100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 calcmode="lin" valueType="num">
                                      <p:cBhvr additive="base">
                                        <p:cTn id="7" dur="500" fill="hold"/>
                                        <p:tgtEl>
                                          <p:spTgt spid="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9">
                                            <p:txEl>
                                              <p:pRg st="1" end="1"/>
                                            </p:txEl>
                                          </p:spTgt>
                                        </p:tgtEl>
                                        <p:attrNameLst>
                                          <p:attrName>style.visibility</p:attrName>
                                        </p:attrNameLst>
                                      </p:cBhvr>
                                      <p:to>
                                        <p:strVal val="visible"/>
                                      </p:to>
                                    </p:set>
                                    <p:anim calcmode="lin" valueType="num">
                                      <p:cBhvr additive="base">
                                        <p:cTn id="13" dur="500" fill="hold"/>
                                        <p:tgtEl>
                                          <p:spTgt spid="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9">
                                            <p:txEl>
                                              <p:pRg st="2" end="2"/>
                                            </p:txEl>
                                          </p:spTgt>
                                        </p:tgtEl>
                                        <p:attrNameLst>
                                          <p:attrName>style.visibility</p:attrName>
                                        </p:attrNameLst>
                                      </p:cBhvr>
                                      <p:to>
                                        <p:strVal val="visible"/>
                                      </p:to>
                                    </p:set>
                                    <p:anim calcmode="lin" valueType="num">
                                      <p:cBhvr additive="base">
                                        <p:cTn id="19" dur="500" fill="hold"/>
                                        <p:tgtEl>
                                          <p:spTgt spid="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9">
                                            <p:txEl>
                                              <p:pRg st="3" end="3"/>
                                            </p:txEl>
                                          </p:spTgt>
                                        </p:tgtEl>
                                        <p:attrNameLst>
                                          <p:attrName>style.visibility</p:attrName>
                                        </p:attrNameLst>
                                      </p:cBhvr>
                                      <p:to>
                                        <p:strVal val="visible"/>
                                      </p:to>
                                    </p:set>
                                    <p:anim calcmode="lin" valueType="num">
                                      <p:cBhvr additive="base">
                                        <p:cTn id="25" dur="500" fill="hold"/>
                                        <p:tgtEl>
                                          <p:spTgt spid="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9">
                                            <p:txEl>
                                              <p:pRg st="4" end="4"/>
                                            </p:txEl>
                                          </p:spTgt>
                                        </p:tgtEl>
                                        <p:attrNameLst>
                                          <p:attrName>style.visibility</p:attrName>
                                        </p:attrNameLst>
                                      </p:cBhvr>
                                      <p:to>
                                        <p:strVal val="visible"/>
                                      </p:to>
                                    </p:set>
                                    <p:anim calcmode="lin" valueType="num">
                                      <p:cBhvr additive="base">
                                        <p:cTn id="31" dur="500" fill="hold"/>
                                        <p:tgtEl>
                                          <p:spTgt spid="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9">
                                            <p:txEl>
                                              <p:pRg st="5" end="5"/>
                                            </p:txEl>
                                          </p:spTgt>
                                        </p:tgtEl>
                                        <p:attrNameLst>
                                          <p:attrName>style.visibility</p:attrName>
                                        </p:attrNameLst>
                                      </p:cBhvr>
                                      <p:to>
                                        <p:strVal val="visible"/>
                                      </p:to>
                                    </p:set>
                                    <p:anim calcmode="lin" valueType="num">
                                      <p:cBhvr additive="base">
                                        <p:cTn id="37" dur="500" fill="hold"/>
                                        <p:tgtEl>
                                          <p:spTgt spid="2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9">
                                            <p:txEl>
                                              <p:pRg st="6" end="6"/>
                                            </p:txEl>
                                          </p:spTgt>
                                        </p:tgtEl>
                                        <p:attrNameLst>
                                          <p:attrName>style.visibility</p:attrName>
                                        </p:attrNameLst>
                                      </p:cBhvr>
                                      <p:to>
                                        <p:strVal val="visible"/>
                                      </p:to>
                                    </p:set>
                                    <p:anim calcmode="lin" valueType="num">
                                      <p:cBhvr additive="base">
                                        <p:cTn id="43" dur="500" fill="hold"/>
                                        <p:tgtEl>
                                          <p:spTgt spid="2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9">
                                            <p:txEl>
                                              <p:pRg st="7" end="7"/>
                                            </p:txEl>
                                          </p:spTgt>
                                        </p:tgtEl>
                                        <p:attrNameLst>
                                          <p:attrName>style.visibility</p:attrName>
                                        </p:attrNameLst>
                                      </p:cBhvr>
                                      <p:to>
                                        <p:strVal val="visible"/>
                                      </p:to>
                                    </p:set>
                                    <p:anim calcmode="lin" valueType="num">
                                      <p:cBhvr additive="base">
                                        <p:cTn id="49" dur="500" fill="hold"/>
                                        <p:tgtEl>
                                          <p:spTgt spid="2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0" end="0"/>
                                            </p:txEl>
                                          </p:spTgt>
                                        </p:tgtEl>
                                        <p:attrNameLst>
                                          <p:attrName>style.visibility</p:attrName>
                                        </p:attrNameLst>
                                      </p:cBhvr>
                                      <p:to>
                                        <p:strVal val="visible"/>
                                      </p:to>
                                    </p:set>
                                    <p:anim calcmode="lin" valueType="num">
                                      <p:cBhvr additive="base">
                                        <p:cTn id="5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1" end="1"/>
                                            </p:txEl>
                                          </p:spTgt>
                                        </p:tgtEl>
                                        <p:attrNameLst>
                                          <p:attrName>style.visibility</p:attrName>
                                        </p:attrNameLst>
                                      </p:cBhvr>
                                      <p:to>
                                        <p:strVal val="visible"/>
                                      </p:to>
                                    </p:set>
                                    <p:anim calcmode="lin" valueType="num">
                                      <p:cBhvr additive="base">
                                        <p:cTn id="6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
                                            <p:txEl>
                                              <p:pRg st="2" end="2"/>
                                            </p:txEl>
                                          </p:spTgt>
                                        </p:tgtEl>
                                        <p:attrNameLst>
                                          <p:attrName>style.visibility</p:attrName>
                                        </p:attrNameLst>
                                      </p:cBhvr>
                                      <p:to>
                                        <p:strVal val="visible"/>
                                      </p:to>
                                    </p:set>
                                    <p:anim calcmode="lin" valueType="num">
                                      <p:cBhvr additive="base">
                                        <p:cTn id="6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body" idx="1"/>
          </p:nvPr>
        </p:nvSpPr>
        <p:spPr>
          <a:xfrm>
            <a:off x="0" y="1048465"/>
            <a:ext cx="4138863" cy="26435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further analysis of these variable relationships.</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We have combined some features that have correlations  and insert new features:</a:t>
            </a:r>
          </a:p>
          <a:p>
            <a:pPr marL="0" lvl="0" indent="0" algn="l" rtl="0">
              <a:spcBef>
                <a:spcPts val="0"/>
              </a:spcBef>
              <a:spcAft>
                <a:spcPts val="0"/>
              </a:spcAft>
              <a:buNone/>
            </a:pPr>
            <a:r>
              <a:rPr lang="en-US" dirty="0"/>
              <a:t> </a:t>
            </a:r>
          </a:p>
          <a:p>
            <a:pPr marL="457200" lvl="0" indent="-317500" algn="l" rtl="0">
              <a:spcBef>
                <a:spcPts val="0"/>
              </a:spcBef>
              <a:spcAft>
                <a:spcPts val="0"/>
              </a:spcAft>
              <a:buSzPts val="1400"/>
              <a:buFont typeface="Arial"/>
              <a:buChar char="⬩"/>
            </a:pPr>
            <a:r>
              <a:rPr lang="en-US" sz="1200" dirty="0" err="1"/>
              <a:t>carLWratio</a:t>
            </a:r>
            <a:r>
              <a:rPr lang="en-US" sz="1200" dirty="0"/>
              <a:t> = </a:t>
            </a:r>
            <a:r>
              <a:rPr lang="en-US" sz="1200" dirty="0" err="1"/>
              <a:t>carlength</a:t>
            </a:r>
            <a:r>
              <a:rPr lang="en-US" sz="1200" dirty="0"/>
              <a:t>/</a:t>
            </a:r>
            <a:r>
              <a:rPr lang="en-US" sz="1200" dirty="0" err="1"/>
              <a:t>carwidth</a:t>
            </a:r>
            <a:r>
              <a:rPr lang="en-US" sz="1200" dirty="0"/>
              <a:t>.</a:t>
            </a:r>
          </a:p>
          <a:p>
            <a:pPr marL="139700" lvl="0" indent="0" algn="l" rtl="0">
              <a:spcBef>
                <a:spcPts val="0"/>
              </a:spcBef>
              <a:spcAft>
                <a:spcPts val="0"/>
              </a:spcAft>
              <a:buSzPts val="1400"/>
              <a:buNone/>
            </a:pPr>
            <a:endParaRPr lang="en-US" dirty="0"/>
          </a:p>
          <a:p>
            <a:pPr marL="457200" lvl="0" indent="-317500" algn="l" rtl="0">
              <a:spcBef>
                <a:spcPts val="0"/>
              </a:spcBef>
              <a:spcAft>
                <a:spcPts val="0"/>
              </a:spcAft>
              <a:buSzPts val="1400"/>
              <a:buFont typeface="Arial"/>
              <a:buChar char="⬩"/>
            </a:pPr>
            <a:r>
              <a:rPr lang="en-US" sz="1200" dirty="0" err="1"/>
              <a:t>carWHratio</a:t>
            </a:r>
            <a:r>
              <a:rPr lang="en-US" sz="1200" dirty="0"/>
              <a:t> = </a:t>
            </a:r>
            <a:r>
              <a:rPr lang="en-US" sz="1200" dirty="0" err="1"/>
              <a:t>carwidth</a:t>
            </a:r>
            <a:r>
              <a:rPr lang="en-US" sz="1200" dirty="0"/>
              <a:t>/</a:t>
            </a:r>
            <a:r>
              <a:rPr lang="en-US" sz="1200" dirty="0" err="1"/>
              <a:t>carheight</a:t>
            </a:r>
            <a:r>
              <a:rPr lang="en-US" sz="1200" dirty="0"/>
              <a:t>.</a:t>
            </a:r>
          </a:p>
          <a:p>
            <a:pPr marL="457200" lvl="0" indent="-317500" algn="l" rtl="0">
              <a:spcBef>
                <a:spcPts val="0"/>
              </a:spcBef>
              <a:spcAft>
                <a:spcPts val="0"/>
              </a:spcAft>
              <a:buSzPts val="1400"/>
              <a:buFont typeface="Arial"/>
              <a:buChar char="⬩"/>
            </a:pPr>
            <a:endParaRPr lang="en-US" dirty="0"/>
          </a:p>
          <a:p>
            <a:pPr marL="457200" lvl="0" indent="-317500" algn="l" rtl="0">
              <a:spcBef>
                <a:spcPts val="0"/>
              </a:spcBef>
              <a:spcAft>
                <a:spcPts val="0"/>
              </a:spcAft>
              <a:buSzPts val="1400"/>
              <a:buFont typeface="Arial"/>
              <a:buChar char="⬩"/>
            </a:pPr>
            <a:r>
              <a:rPr lang="en-US" sz="1200" dirty="0" err="1"/>
              <a:t>PWratio</a:t>
            </a:r>
            <a:r>
              <a:rPr lang="en-US" sz="1200" dirty="0"/>
              <a:t> = horsepower/</a:t>
            </a:r>
            <a:r>
              <a:rPr lang="en-US" sz="1200" dirty="0" err="1"/>
              <a:t>curbweight</a:t>
            </a:r>
            <a:r>
              <a:rPr lang="en-US" sz="1200" dirty="0"/>
              <a:t>.</a:t>
            </a:r>
          </a:p>
          <a:p>
            <a:pPr marL="457200" lvl="0" indent="-317500" algn="l" rtl="0">
              <a:spcBef>
                <a:spcPts val="0"/>
              </a:spcBef>
              <a:spcAft>
                <a:spcPts val="0"/>
              </a:spcAft>
              <a:buSzPts val="1400"/>
              <a:buFont typeface="Arial"/>
              <a:buChar char="⬩"/>
            </a:pPr>
            <a:endParaRPr lang="en-US" dirty="0"/>
          </a:p>
          <a:p>
            <a:pPr marL="457200" lvl="0" indent="-317500" algn="l" rtl="0">
              <a:spcBef>
                <a:spcPts val="0"/>
              </a:spcBef>
              <a:spcAft>
                <a:spcPts val="0"/>
              </a:spcAft>
              <a:buSzPts val="1400"/>
              <a:buFont typeface="Arial"/>
              <a:buChar char="⬩"/>
            </a:pPr>
            <a:r>
              <a:rPr lang="en-US" sz="1200" dirty="0" err="1"/>
              <a:t>HCmpgratio</a:t>
            </a:r>
            <a:r>
              <a:rPr lang="en-US" sz="1200" dirty="0"/>
              <a:t> = </a:t>
            </a:r>
            <a:r>
              <a:rPr lang="en-US" sz="1200" dirty="0" err="1"/>
              <a:t>highwaympg</a:t>
            </a:r>
            <a:r>
              <a:rPr lang="en-US" sz="1200" dirty="0"/>
              <a:t>/</a:t>
            </a:r>
            <a:r>
              <a:rPr lang="en-US" sz="1200" dirty="0" err="1"/>
              <a:t>citympg</a:t>
            </a:r>
            <a:r>
              <a:rPr lang="en-US" sz="1200" dirty="0"/>
              <a:t>.</a:t>
            </a:r>
            <a:endParaRPr lang="en-US" dirty="0"/>
          </a:p>
          <a:p>
            <a:pPr marL="139700" lvl="0" indent="0" algn="l" rtl="0">
              <a:spcBef>
                <a:spcPts val="0"/>
              </a:spcBef>
              <a:spcAft>
                <a:spcPts val="0"/>
              </a:spcAft>
              <a:buSzPts val="1400"/>
              <a:buNone/>
            </a:pPr>
            <a:endParaRPr lang="en-US" dirty="0"/>
          </a:p>
        </p:txBody>
      </p:sp>
      <p:sp>
        <p:nvSpPr>
          <p:cNvPr id="300" name="Google Shape;300;p41"/>
          <p:cNvSpPr txBox="1">
            <a:spLocks noGrp="1"/>
          </p:cNvSpPr>
          <p:nvPr>
            <p:ph type="title"/>
          </p:nvPr>
        </p:nvSpPr>
        <p:spPr>
          <a:xfrm>
            <a:off x="465618" y="519654"/>
            <a:ext cx="3203400" cy="5288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a:t>
            </a:r>
            <a:r>
              <a:rPr lang="en-US" b="1" dirty="0">
                <a:solidFill>
                  <a:schemeClr val="lt1"/>
                </a:solidFill>
              </a:rPr>
              <a:t>Analysis</a:t>
            </a:r>
          </a:p>
        </p:txBody>
      </p:sp>
      <p:sp>
        <p:nvSpPr>
          <p:cNvPr id="302" name="Google Shape;302;p41"/>
          <p:cNvSpPr/>
          <p:nvPr/>
        </p:nvSpPr>
        <p:spPr>
          <a:xfrm>
            <a:off x="5132925" y="46069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705A9A9-60F6-B596-A7BA-2F4E1E20DA35}"/>
              </a:ext>
            </a:extLst>
          </p:cNvPr>
          <p:cNvSpPr txBox="1"/>
          <p:nvPr/>
        </p:nvSpPr>
        <p:spPr>
          <a:xfrm>
            <a:off x="19249" y="3897622"/>
            <a:ext cx="3830856" cy="646331"/>
          </a:xfrm>
          <a:prstGeom prst="rect">
            <a:avLst/>
          </a:prstGeom>
          <a:noFill/>
        </p:spPr>
        <p:txBody>
          <a:bodyPr wrap="square" rtlCol="1">
            <a:spAutoFit/>
          </a:bodyPr>
          <a:lstStyle/>
          <a:p>
            <a:r>
              <a:rPr lang="en-US" sz="1200" dirty="0">
                <a:solidFill>
                  <a:schemeClr val="dk1"/>
                </a:solidFill>
                <a:latin typeface="Assistant"/>
                <a:cs typeface="Assistant"/>
                <a:sym typeface="Assistant"/>
              </a:rPr>
              <a:t>So, we removed features with interdependent relationships, including </a:t>
            </a:r>
            <a:r>
              <a:rPr lang="en-US" sz="1200" dirty="0" err="1">
                <a:solidFill>
                  <a:schemeClr val="dk1"/>
                </a:solidFill>
                <a:latin typeface="Assistant"/>
                <a:cs typeface="Assistant"/>
                <a:sym typeface="Assistant"/>
              </a:rPr>
              <a:t>carlength</a:t>
            </a:r>
            <a:r>
              <a:rPr lang="en-US" sz="1200" dirty="0">
                <a:solidFill>
                  <a:schemeClr val="dk1"/>
                </a:solidFill>
                <a:latin typeface="Assistant"/>
                <a:cs typeface="Assistant"/>
                <a:sym typeface="Assistant"/>
              </a:rPr>
              <a:t>, </a:t>
            </a:r>
            <a:r>
              <a:rPr lang="en-US" sz="1200" dirty="0" err="1">
                <a:solidFill>
                  <a:schemeClr val="dk1"/>
                </a:solidFill>
                <a:latin typeface="Assistant"/>
                <a:cs typeface="Assistant"/>
                <a:sym typeface="Assistant"/>
              </a:rPr>
              <a:t>carwidth</a:t>
            </a:r>
            <a:r>
              <a:rPr lang="en-US" sz="1200" dirty="0">
                <a:solidFill>
                  <a:schemeClr val="dk1"/>
                </a:solidFill>
                <a:latin typeface="Assistant"/>
                <a:cs typeface="Assistant"/>
                <a:sym typeface="Assistant"/>
              </a:rPr>
              <a:t>, </a:t>
            </a:r>
            <a:r>
              <a:rPr lang="en-US" sz="1200" dirty="0" err="1">
                <a:solidFill>
                  <a:schemeClr val="dk1"/>
                </a:solidFill>
                <a:latin typeface="Assistant"/>
                <a:cs typeface="Assistant"/>
                <a:sym typeface="Assistant"/>
              </a:rPr>
              <a:t>carheight</a:t>
            </a:r>
            <a:r>
              <a:rPr lang="en-US" sz="1200" dirty="0">
                <a:solidFill>
                  <a:schemeClr val="dk1"/>
                </a:solidFill>
                <a:latin typeface="Assistant"/>
                <a:cs typeface="Assistant"/>
                <a:sym typeface="Assistant"/>
              </a:rPr>
              <a:t>, </a:t>
            </a:r>
            <a:r>
              <a:rPr lang="en-US" sz="1200" dirty="0" err="1">
                <a:solidFill>
                  <a:schemeClr val="dk1"/>
                </a:solidFill>
                <a:latin typeface="Assistant"/>
                <a:cs typeface="Assistant"/>
                <a:sym typeface="Assistant"/>
              </a:rPr>
              <a:t>highwaympg</a:t>
            </a:r>
            <a:r>
              <a:rPr lang="en-US" sz="1200" dirty="0">
                <a:solidFill>
                  <a:schemeClr val="dk1"/>
                </a:solidFill>
                <a:latin typeface="Assistant"/>
                <a:cs typeface="Assistant"/>
                <a:sym typeface="Assistant"/>
              </a:rPr>
              <a:t>, and </a:t>
            </a:r>
            <a:r>
              <a:rPr lang="en-US" sz="1200" dirty="0" err="1">
                <a:solidFill>
                  <a:schemeClr val="dk1"/>
                </a:solidFill>
                <a:latin typeface="Assistant"/>
                <a:cs typeface="Assistant"/>
                <a:sym typeface="Assistant"/>
              </a:rPr>
              <a:t>citympg</a:t>
            </a:r>
            <a:r>
              <a:rPr lang="en-US" sz="1200" dirty="0">
                <a:solidFill>
                  <a:schemeClr val="dk1"/>
                </a:solidFill>
                <a:latin typeface="Assistant"/>
                <a:cs typeface="Assistant"/>
                <a:sym typeface="Assistant"/>
              </a:rPr>
              <a:t>.</a:t>
            </a:r>
            <a:endParaRPr lang="he-IL" sz="1200" dirty="0">
              <a:solidFill>
                <a:schemeClr val="dk1"/>
              </a:solidFill>
              <a:latin typeface="Assistant"/>
              <a:cs typeface="Assistant"/>
              <a:sym typeface="Assistant"/>
            </a:endParaRPr>
          </a:p>
        </p:txBody>
      </p:sp>
      <p:pic>
        <p:nvPicPr>
          <p:cNvPr id="5" name="Picture 4">
            <a:extLst>
              <a:ext uri="{FF2B5EF4-FFF2-40B4-BE49-F238E27FC236}">
                <a16:creationId xmlns:a16="http://schemas.microsoft.com/office/drawing/2014/main" id="{FBCF0681-E388-1C35-1090-5E36306B62FF}"/>
              </a:ext>
            </a:extLst>
          </p:cNvPr>
          <p:cNvPicPr>
            <a:picLocks noChangeAspect="1"/>
          </p:cNvPicPr>
          <p:nvPr/>
        </p:nvPicPr>
        <p:blipFill>
          <a:blip r:embed="rId3"/>
          <a:stretch>
            <a:fillRect/>
          </a:stretch>
        </p:blipFill>
        <p:spPr>
          <a:xfrm>
            <a:off x="3967618" y="519654"/>
            <a:ext cx="5116883" cy="4087246"/>
          </a:xfrm>
          <a:prstGeom prst="rect">
            <a:avLst/>
          </a:prstGeom>
        </p:spPr>
      </p:pic>
    </p:spTree>
    <p:extLst>
      <p:ext uri="{BB962C8B-B14F-4D97-AF65-F5344CB8AC3E}">
        <p14:creationId xmlns:p14="http://schemas.microsoft.com/office/powerpoint/2010/main" val="344928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8"/>
          <p:cNvPicPr preferRelativeResize="0">
            <a:picLocks noGrp="1"/>
          </p:cNvPicPr>
          <p:nvPr>
            <p:ph type="pic" idx="3"/>
          </p:nvPr>
        </p:nvPicPr>
        <p:blipFill rotWithShape="1">
          <a:blip r:embed="rId3">
            <a:alphaModFix/>
          </a:blip>
          <a:srcRect l="17667" t="-150" r="17661"/>
          <a:stretch/>
        </p:blipFill>
        <p:spPr>
          <a:xfrm>
            <a:off x="5381400" y="627150"/>
            <a:ext cx="3762601" cy="3883500"/>
          </a:xfrm>
          <a:prstGeom prst="rect">
            <a:avLst/>
          </a:prstGeom>
        </p:spPr>
      </p:pic>
      <p:sp>
        <p:nvSpPr>
          <p:cNvPr id="270" name="Google Shape;270;p38"/>
          <p:cNvSpPr/>
          <p:nvPr/>
        </p:nvSpPr>
        <p:spPr>
          <a:xfrm>
            <a:off x="5143425" y="429255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txBox="1">
            <a:spLocks noGrp="1"/>
          </p:cNvSpPr>
          <p:nvPr>
            <p:ph type="title"/>
          </p:nvPr>
        </p:nvSpPr>
        <p:spPr>
          <a:xfrm>
            <a:off x="1437986" y="2235945"/>
            <a:ext cx="4062600" cy="6659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lt1"/>
                </a:solidFill>
              </a:rPr>
              <a:t>Models</a:t>
            </a:r>
            <a:endParaRPr b="1" dirty="0">
              <a:solidFill>
                <a:schemeClr val="lt1"/>
              </a:solidFill>
            </a:endParaRPr>
          </a:p>
        </p:txBody>
      </p:sp>
      <p:sp>
        <p:nvSpPr>
          <p:cNvPr id="275" name="Google Shape;275;p38"/>
          <p:cNvSpPr/>
          <p:nvPr/>
        </p:nvSpPr>
        <p:spPr>
          <a:xfrm flipH="1">
            <a:off x="3924225" y="1045488"/>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
        <p:nvSpPr>
          <p:cNvPr id="6" name="Google Shape;275;p38">
            <a:extLst>
              <a:ext uri="{FF2B5EF4-FFF2-40B4-BE49-F238E27FC236}">
                <a16:creationId xmlns:a16="http://schemas.microsoft.com/office/drawing/2014/main" id="{D3AE416F-C7DF-1714-D457-04DF84999B5B}"/>
              </a:ext>
            </a:extLst>
          </p:cNvPr>
          <p:cNvSpPr/>
          <p:nvPr/>
        </p:nvSpPr>
        <p:spPr>
          <a:xfrm rot="10800000" flipH="1">
            <a:off x="290812" y="3638579"/>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Tree>
    <p:extLst>
      <p:ext uri="{BB962C8B-B14F-4D97-AF65-F5344CB8AC3E}">
        <p14:creationId xmlns:p14="http://schemas.microsoft.com/office/powerpoint/2010/main" val="3401793793"/>
      </p:ext>
    </p:extLst>
  </p:cSld>
  <p:clrMapOvr>
    <a:masterClrMapping/>
  </p:clrMapOvr>
</p:sld>
</file>

<file path=ppt/theme/theme1.xml><?xml version="1.0" encoding="utf-8"?>
<a:theme xmlns:a="http://schemas.openxmlformats.org/drawingml/2006/main" name="Luxury Cars Brand MK Campaign by Slidesgo">
  <a:themeElements>
    <a:clrScheme name="Simple Light">
      <a:dk1>
        <a:srgbClr val="000000"/>
      </a:dk1>
      <a:lt1>
        <a:srgbClr val="BD0D0D"/>
      </a:lt1>
      <a:dk2>
        <a:srgbClr val="F7F7F7"/>
      </a:dk2>
      <a:lt2>
        <a:srgbClr val="F1F1F1"/>
      </a:lt2>
      <a:accent1>
        <a:srgbClr val="E4E4E4"/>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7199</TotalTime>
  <Words>466</Words>
  <Application>Microsoft Office PowerPoint</Application>
  <PresentationFormat>On-screen Show (16:9)</PresentationFormat>
  <Paragraphs>142</Paragraphs>
  <Slides>17</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Montserrat</vt:lpstr>
      <vt:lpstr>Assistant</vt:lpstr>
      <vt:lpstr>JetBrains Mono</vt:lpstr>
      <vt:lpstr>Maven Pro</vt:lpstr>
      <vt:lpstr>Luxury Cars Brand MK Campaign by Slidesgo</vt:lpstr>
      <vt:lpstr>Car price prediction model  auto consulting firm</vt:lpstr>
      <vt:lpstr>ABOUT THE PROJECT</vt:lpstr>
      <vt:lpstr> Problem Statement</vt:lpstr>
      <vt:lpstr>OUR GOALS</vt:lpstr>
      <vt:lpstr>Attribute Information  </vt:lpstr>
      <vt:lpstr>Cleaning Data</vt:lpstr>
      <vt:lpstr>Data Analysis</vt:lpstr>
      <vt:lpstr>Data Analysis</vt:lpstr>
      <vt:lpstr>Models</vt:lpstr>
      <vt:lpstr>Data Display Using t-sne</vt:lpstr>
      <vt:lpstr>Linear Regression Model</vt:lpstr>
      <vt:lpstr>Polynomial Regression Model (degree=2)</vt:lpstr>
      <vt:lpstr>Neural Network Regression Mode</vt:lpstr>
      <vt:lpstr>Decision Tree Regression Model</vt:lpstr>
      <vt:lpstr>Random Forest Model (estimators=700)</vt:lpstr>
      <vt:lpstr>XGBoost Regressor Model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model  auto consulting firm</dc:title>
  <dc:creator>Mohammad Khayyo</dc:creator>
  <cp:lastModifiedBy>Mohammad Khayyo</cp:lastModifiedBy>
  <cp:revision>20</cp:revision>
  <dcterms:modified xsi:type="dcterms:W3CDTF">2023-04-16T08:31:15Z</dcterms:modified>
</cp:coreProperties>
</file>