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6" r:id="rId12"/>
    <p:sldId id="277" r:id="rId13"/>
  </p:sldIdLst>
  <p:sldSz cx="18288000" cy="10287000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DM Sans Italics" panose="020B0604020202020204" charset="0"/>
      <p:regular r:id="rId18"/>
    </p:embeddedFont>
    <p:embeddedFont>
      <p:font typeface="Now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41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12" Type="http://schemas.openxmlformats.org/officeDocument/2006/relationships/image" Target="../media/image1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5" name="Freeform 5"/>
          <p:cNvSpPr/>
          <p:nvPr/>
        </p:nvSpPr>
        <p:spPr>
          <a:xfrm>
            <a:off x="-1028700" y="-14353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6" name="Freeform 6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Freeform 7"/>
          <p:cNvSpPr/>
          <p:nvPr/>
        </p:nvSpPr>
        <p:spPr>
          <a:xfrm>
            <a:off x="1691593" y="1940761"/>
            <a:ext cx="1477280" cy="1477280"/>
          </a:xfrm>
          <a:custGeom>
            <a:avLst/>
            <a:gdLst/>
            <a:ahLst/>
            <a:cxnLst/>
            <a:rect l="l" t="t" r="r" b="b"/>
            <a:pathLst>
              <a:path w="1477280" h="1477280">
                <a:moveTo>
                  <a:pt x="0" y="0"/>
                </a:moveTo>
                <a:lnTo>
                  <a:pt x="1477280" y="0"/>
                </a:lnTo>
                <a:lnTo>
                  <a:pt x="1477280" y="1477280"/>
                </a:lnTo>
                <a:lnTo>
                  <a:pt x="0" y="14772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8" name="TextBox 8"/>
          <p:cNvSpPr txBox="1"/>
          <p:nvPr/>
        </p:nvSpPr>
        <p:spPr>
          <a:xfrm>
            <a:off x="1674634" y="4521734"/>
            <a:ext cx="8547187" cy="2245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231"/>
              </a:lnSpc>
            </a:pPr>
            <a:r>
              <a:rPr lang="en-US" sz="13307">
                <a:solidFill>
                  <a:srgbClr val="B100E8"/>
                </a:solidFill>
                <a:latin typeface="Now Bold"/>
              </a:rPr>
              <a:t>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74634" y="3441538"/>
            <a:ext cx="8547187" cy="1310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45"/>
              </a:lnSpc>
            </a:pPr>
            <a:r>
              <a:rPr lang="en-US" sz="7658">
                <a:solidFill>
                  <a:srgbClr val="048AFF"/>
                </a:solidFill>
                <a:latin typeface="Now Bold"/>
              </a:rPr>
              <a:t>MONDAY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91593" y="6716757"/>
            <a:ext cx="7827699" cy="43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Presented by: Mohammad Khayyo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>
            <a:off x="14195777" y="-6233677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>
            <a:off x="15789970" y="7909420"/>
            <a:ext cx="1469330" cy="1421243"/>
          </a:xfrm>
          <a:custGeom>
            <a:avLst/>
            <a:gdLst/>
            <a:ahLst/>
            <a:cxnLst/>
            <a:rect l="l" t="t" r="r" b="b"/>
            <a:pathLst>
              <a:path w="1469330" h="1421243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5" name="TextBox 5"/>
          <p:cNvSpPr txBox="1"/>
          <p:nvPr/>
        </p:nvSpPr>
        <p:spPr>
          <a:xfrm>
            <a:off x="493175" y="933450"/>
            <a:ext cx="7232291" cy="90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>
                <a:solidFill>
                  <a:srgbClr val="048AFF"/>
                </a:solidFill>
                <a:latin typeface="Now Bold"/>
              </a:rPr>
              <a:t>Non functional test</a:t>
            </a:r>
          </a:p>
        </p:txBody>
      </p:sp>
      <p:sp>
        <p:nvSpPr>
          <p:cNvPr id="6" name="Freeform 6"/>
          <p:cNvSpPr/>
          <p:nvPr/>
        </p:nvSpPr>
        <p:spPr>
          <a:xfrm>
            <a:off x="-4327715" y="654279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TextBox 7"/>
          <p:cNvSpPr txBox="1"/>
          <p:nvPr/>
        </p:nvSpPr>
        <p:spPr>
          <a:xfrm>
            <a:off x="1028700" y="2808369"/>
            <a:ext cx="13393533" cy="2223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0299" lvl="1" indent="-330150">
              <a:lnSpc>
                <a:spcPts val="4465"/>
              </a:lnSpc>
              <a:buFont typeface="Arial"/>
              <a:buChar char="•"/>
            </a:pPr>
            <a:r>
              <a:rPr lang="en-US" sz="3058">
                <a:solidFill>
                  <a:srgbClr val="FFFFFF"/>
                </a:solidFill>
                <a:latin typeface="DM Sans"/>
              </a:rPr>
              <a:t>Capability test:</a:t>
            </a:r>
          </a:p>
          <a:p>
            <a:pPr>
              <a:lnSpc>
                <a:spcPts val="4465"/>
              </a:lnSpc>
            </a:pPr>
            <a:r>
              <a:rPr lang="en-US" sz="3058">
                <a:solidFill>
                  <a:srgbClr val="FFFFFF"/>
                </a:solidFill>
                <a:latin typeface="DM Sans"/>
              </a:rPr>
              <a:t>            Running on different browsers using Selenium Grid.</a:t>
            </a:r>
          </a:p>
          <a:p>
            <a:pPr marL="660299" lvl="1" indent="-330150">
              <a:lnSpc>
                <a:spcPts val="4465"/>
              </a:lnSpc>
              <a:buFont typeface="Arial"/>
              <a:buChar char="•"/>
            </a:pPr>
            <a:r>
              <a:rPr lang="en-US" sz="3058">
                <a:solidFill>
                  <a:srgbClr val="FFFFFF"/>
                </a:solidFill>
                <a:latin typeface="DM Sans"/>
              </a:rPr>
              <a:t>Performance test:</a:t>
            </a:r>
          </a:p>
          <a:p>
            <a:pPr>
              <a:lnSpc>
                <a:spcPts val="4465"/>
              </a:lnSpc>
            </a:pPr>
            <a:r>
              <a:rPr lang="en-US" sz="3058">
                <a:solidFill>
                  <a:srgbClr val="FFFFFF"/>
                </a:solidFill>
                <a:latin typeface="DM Sans"/>
              </a:rPr>
              <a:t>            Test how the system behaves under API request load.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5" name="Freeform 5"/>
          <p:cNvSpPr/>
          <p:nvPr/>
        </p:nvSpPr>
        <p:spPr>
          <a:xfrm>
            <a:off x="-1028700" y="-14353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6" name="Freeform 6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TextBox 7"/>
          <p:cNvSpPr txBox="1"/>
          <p:nvPr/>
        </p:nvSpPr>
        <p:spPr>
          <a:xfrm>
            <a:off x="2074103" y="4379959"/>
            <a:ext cx="11370537" cy="1384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8087">
                <a:solidFill>
                  <a:srgbClr val="048AFF"/>
                </a:solidFill>
                <a:latin typeface="Now Bold"/>
              </a:rPr>
              <a:t>QUESTIONS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 rot="-6001244">
            <a:off x="10917706" y="7049713"/>
            <a:ext cx="14283863" cy="12962606"/>
          </a:xfrm>
          <a:custGeom>
            <a:avLst/>
            <a:gdLst/>
            <a:ahLst/>
            <a:cxnLst/>
            <a:rect l="l" t="t" r="r" b="b"/>
            <a:pathLst>
              <a:path w="14283863" h="12962606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 rot="1084654">
            <a:off x="-6628924" y="-8283079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5" name="Freeform 5"/>
          <p:cNvSpPr/>
          <p:nvPr/>
        </p:nvSpPr>
        <p:spPr>
          <a:xfrm>
            <a:off x="14545481" y="-69377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6" name="Freeform 6"/>
          <p:cNvSpPr/>
          <p:nvPr/>
        </p:nvSpPr>
        <p:spPr>
          <a:xfrm>
            <a:off x="5005377" y="6751755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09" y="0"/>
                </a:lnTo>
                <a:lnTo>
                  <a:pt x="603509" y="603510"/>
                </a:lnTo>
                <a:lnTo>
                  <a:pt x="0" y="603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Freeform 7"/>
          <p:cNvSpPr/>
          <p:nvPr/>
        </p:nvSpPr>
        <p:spPr>
          <a:xfrm>
            <a:off x="5005377" y="5919646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09" y="0"/>
                </a:lnTo>
                <a:lnTo>
                  <a:pt x="603509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8" name="Freeform 8"/>
          <p:cNvSpPr/>
          <p:nvPr/>
        </p:nvSpPr>
        <p:spPr>
          <a:xfrm>
            <a:off x="4568491" y="1878533"/>
            <a:ext cx="1477280" cy="1477280"/>
          </a:xfrm>
          <a:custGeom>
            <a:avLst/>
            <a:gdLst/>
            <a:ahLst/>
            <a:cxnLst/>
            <a:rect l="l" t="t" r="r" b="b"/>
            <a:pathLst>
              <a:path w="1477280" h="1477280">
                <a:moveTo>
                  <a:pt x="0" y="0"/>
                </a:moveTo>
                <a:lnTo>
                  <a:pt x="1477281" y="0"/>
                </a:lnTo>
                <a:lnTo>
                  <a:pt x="1477281" y="1477280"/>
                </a:lnTo>
                <a:lnTo>
                  <a:pt x="0" y="14772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9" name="Freeform 9"/>
          <p:cNvSpPr/>
          <p:nvPr/>
        </p:nvSpPr>
        <p:spPr>
          <a:xfrm>
            <a:off x="5005377" y="7583865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09" y="0"/>
                </a:lnTo>
                <a:lnTo>
                  <a:pt x="603509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0" name="TextBox 10"/>
          <p:cNvSpPr txBox="1"/>
          <p:nvPr/>
        </p:nvSpPr>
        <p:spPr>
          <a:xfrm>
            <a:off x="4141139" y="4749861"/>
            <a:ext cx="6437528" cy="49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925">
                <a:solidFill>
                  <a:srgbClr val="B100E8"/>
                </a:solidFill>
                <a:latin typeface="Now Bold"/>
              </a:rPr>
              <a:t>For watching this presentation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74634" y="3441538"/>
            <a:ext cx="11370537" cy="1374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8087">
                <a:solidFill>
                  <a:srgbClr val="048AFF"/>
                </a:solidFill>
                <a:latin typeface="Now Bold"/>
              </a:rPr>
              <a:t>THANK YOU</a:t>
            </a:r>
          </a:p>
        </p:txBody>
      </p:sp>
      <p:sp>
        <p:nvSpPr>
          <p:cNvPr id="12" name="Freeform 12"/>
          <p:cNvSpPr/>
          <p:nvPr/>
        </p:nvSpPr>
        <p:spPr>
          <a:xfrm>
            <a:off x="5061690" y="7640178"/>
            <a:ext cx="490882" cy="490882"/>
          </a:xfrm>
          <a:custGeom>
            <a:avLst/>
            <a:gdLst/>
            <a:ahLst/>
            <a:cxnLst/>
            <a:rect l="l" t="t" r="r" b="b"/>
            <a:pathLst>
              <a:path w="490882" h="490882">
                <a:moveTo>
                  <a:pt x="0" y="0"/>
                </a:moveTo>
                <a:lnTo>
                  <a:pt x="490883" y="0"/>
                </a:lnTo>
                <a:lnTo>
                  <a:pt x="490883" y="490883"/>
                </a:lnTo>
                <a:lnTo>
                  <a:pt x="0" y="49088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3" name="TextBox 13"/>
          <p:cNvSpPr txBox="1"/>
          <p:nvPr/>
        </p:nvSpPr>
        <p:spPr>
          <a:xfrm>
            <a:off x="5771016" y="6021463"/>
            <a:ext cx="5221384" cy="39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+972-58-687-6306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71016" y="6853572"/>
            <a:ext cx="5221384" cy="39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mohammadkhayyo@gmail.com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71016" y="7707043"/>
            <a:ext cx="7274155" cy="39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github.com/MohammadKhayyo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>
            <a:off x="-689719" y="-1276542"/>
            <a:ext cx="2556280" cy="2553085"/>
          </a:xfrm>
          <a:custGeom>
            <a:avLst/>
            <a:gdLst/>
            <a:ahLst/>
            <a:cxnLst/>
            <a:rect l="l" t="t" r="r" b="b"/>
            <a:pathLst>
              <a:path w="2556280" h="2553085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4" name="Group 4"/>
          <p:cNvGrpSpPr/>
          <p:nvPr/>
        </p:nvGrpSpPr>
        <p:grpSpPr>
          <a:xfrm>
            <a:off x="9589607" y="0"/>
            <a:ext cx="8698393" cy="10400373"/>
            <a:chOff x="0" y="0"/>
            <a:chExt cx="8603361" cy="10286746"/>
          </a:xfrm>
        </p:grpSpPr>
        <p:sp>
          <p:nvSpPr>
            <p:cNvPr id="5" name="Freeform 5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9783" r="-9783"/>
              </a:stretch>
            </a:blip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6" name="Freeform 6"/>
          <p:cNvSpPr/>
          <p:nvPr/>
        </p:nvSpPr>
        <p:spPr>
          <a:xfrm>
            <a:off x="7584476" y="8616204"/>
            <a:ext cx="4010261" cy="4005248"/>
          </a:xfrm>
          <a:custGeom>
            <a:avLst/>
            <a:gdLst/>
            <a:ahLst/>
            <a:cxnLst/>
            <a:rect l="l" t="t" r="r" b="b"/>
            <a:pathLst>
              <a:path w="4010261" h="4005248">
                <a:moveTo>
                  <a:pt x="0" y="0"/>
                </a:moveTo>
                <a:lnTo>
                  <a:pt x="4010261" y="0"/>
                </a:lnTo>
                <a:lnTo>
                  <a:pt x="4010261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Freeform 7"/>
          <p:cNvSpPr/>
          <p:nvPr/>
        </p:nvSpPr>
        <p:spPr>
          <a:xfrm>
            <a:off x="-855821" y="769658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8" name="Freeform 8"/>
          <p:cNvSpPr/>
          <p:nvPr/>
        </p:nvSpPr>
        <p:spPr>
          <a:xfrm>
            <a:off x="14792965" y="-4982246"/>
            <a:ext cx="8083465" cy="8073361"/>
          </a:xfrm>
          <a:custGeom>
            <a:avLst/>
            <a:gdLst/>
            <a:ahLst/>
            <a:cxnLst/>
            <a:rect l="l" t="t" r="r" b="b"/>
            <a:pathLst>
              <a:path w="8083465" h="8073361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9" name="TextBox 9"/>
          <p:cNvSpPr txBox="1"/>
          <p:nvPr/>
        </p:nvSpPr>
        <p:spPr>
          <a:xfrm>
            <a:off x="3115104" y="1585374"/>
            <a:ext cx="5189556" cy="887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73"/>
              </a:lnSpc>
            </a:pPr>
            <a:r>
              <a:rPr lang="en-US" sz="5160">
                <a:solidFill>
                  <a:srgbClr val="048AFF"/>
                </a:solidFill>
                <a:latin typeface="Now Bold"/>
              </a:rPr>
              <a:t>About Me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00400" y="3263369"/>
            <a:ext cx="6157357" cy="1246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4878" lvl="1" indent="-242439">
              <a:lnSpc>
                <a:spcPts val="3278"/>
              </a:lnSpc>
              <a:buFont typeface="Arial"/>
              <a:buChar char="•"/>
            </a:pPr>
            <a:r>
              <a:rPr lang="en-US" sz="2245" dirty="0">
                <a:solidFill>
                  <a:srgbClr val="FFFFFF"/>
                </a:solidFill>
                <a:latin typeface="DM Sans"/>
              </a:rPr>
              <a:t>Software engineering graduate</a:t>
            </a:r>
          </a:p>
          <a:p>
            <a:pPr marL="484878" lvl="1" indent="-242439">
              <a:lnSpc>
                <a:spcPts val="3278"/>
              </a:lnSpc>
              <a:buFont typeface="Arial"/>
              <a:buChar char="•"/>
            </a:pPr>
            <a:r>
              <a:rPr lang="en-US" sz="2245" dirty="0">
                <a:solidFill>
                  <a:srgbClr val="FFFFFF"/>
                </a:solidFill>
                <a:latin typeface="DM Sans"/>
              </a:rPr>
              <a:t>23 years old</a:t>
            </a:r>
          </a:p>
          <a:p>
            <a:pPr marL="484878" lvl="1" indent="-242439">
              <a:lnSpc>
                <a:spcPts val="3278"/>
              </a:lnSpc>
              <a:buFont typeface="Arial"/>
              <a:buChar char="•"/>
            </a:pPr>
            <a:r>
              <a:rPr lang="en-US" sz="2245" dirty="0">
                <a:solidFill>
                  <a:srgbClr val="FFFFFF"/>
                </a:solidFill>
                <a:latin typeface="DM Sans"/>
              </a:rPr>
              <a:t>Jerusalem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 rot="1748409">
            <a:off x="-2163839" y="8329052"/>
            <a:ext cx="6755091" cy="6231131"/>
          </a:xfrm>
          <a:custGeom>
            <a:avLst/>
            <a:gdLst/>
            <a:ahLst/>
            <a:cxnLst/>
            <a:rect l="l" t="t" r="r" b="b"/>
            <a:pathLst>
              <a:path w="6755091" h="6231131">
                <a:moveTo>
                  <a:pt x="0" y="0"/>
                </a:moveTo>
                <a:lnTo>
                  <a:pt x="6755092" y="0"/>
                </a:lnTo>
                <a:lnTo>
                  <a:pt x="6755092" y="6231132"/>
                </a:lnTo>
                <a:lnTo>
                  <a:pt x="0" y="62311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22" r="-822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 rot="2223819">
            <a:off x="11607995" y="-674042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5" name="Freeform 5"/>
          <p:cNvSpPr/>
          <p:nvPr/>
        </p:nvSpPr>
        <p:spPr>
          <a:xfrm>
            <a:off x="-1028700" y="-14353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6" name="Freeform 6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Freeform 7"/>
          <p:cNvSpPr/>
          <p:nvPr/>
        </p:nvSpPr>
        <p:spPr>
          <a:xfrm>
            <a:off x="1732597" y="2420711"/>
            <a:ext cx="13708378" cy="6602869"/>
          </a:xfrm>
          <a:custGeom>
            <a:avLst/>
            <a:gdLst/>
            <a:ahLst/>
            <a:cxnLst/>
            <a:rect l="l" t="t" r="r" b="b"/>
            <a:pathLst>
              <a:path w="13708378" h="6602869">
                <a:moveTo>
                  <a:pt x="0" y="0"/>
                </a:moveTo>
                <a:lnTo>
                  <a:pt x="13708378" y="0"/>
                </a:lnTo>
                <a:lnTo>
                  <a:pt x="13708378" y="6602869"/>
                </a:lnTo>
                <a:lnTo>
                  <a:pt x="0" y="66028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8" name="TextBox 8"/>
          <p:cNvSpPr txBox="1"/>
          <p:nvPr/>
        </p:nvSpPr>
        <p:spPr>
          <a:xfrm>
            <a:off x="4245991" y="526751"/>
            <a:ext cx="5189556" cy="887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73"/>
              </a:lnSpc>
            </a:pPr>
            <a:r>
              <a:rPr lang="en-US" sz="5160">
                <a:solidFill>
                  <a:srgbClr val="048AFF"/>
                </a:solidFill>
                <a:latin typeface="Now Bold"/>
              </a:rPr>
              <a:t>Monday.com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 rot="2223819">
            <a:off x="-4572963" y="4006074"/>
            <a:ext cx="9665112" cy="8771089"/>
          </a:xfrm>
          <a:custGeom>
            <a:avLst/>
            <a:gdLst/>
            <a:ahLst/>
            <a:cxnLst/>
            <a:rect l="l" t="t" r="r" b="b"/>
            <a:pathLst>
              <a:path w="9665112" h="8771089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4" name="Group 4"/>
          <p:cNvGrpSpPr/>
          <p:nvPr/>
        </p:nvGrpSpPr>
        <p:grpSpPr>
          <a:xfrm>
            <a:off x="5971740" y="1028700"/>
            <a:ext cx="8270379" cy="7731906"/>
            <a:chOff x="0" y="0"/>
            <a:chExt cx="2178207" cy="20363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78207" cy="2036387"/>
            </a:xfrm>
            <a:custGeom>
              <a:avLst/>
              <a:gdLst/>
              <a:ahLst/>
              <a:cxnLst/>
              <a:rect l="l" t="t" r="r" b="b"/>
              <a:pathLst>
                <a:path w="2178207" h="2036387">
                  <a:moveTo>
                    <a:pt x="0" y="0"/>
                  </a:moveTo>
                  <a:lnTo>
                    <a:pt x="2178207" y="0"/>
                  </a:lnTo>
                  <a:lnTo>
                    <a:pt x="2178207" y="2036387"/>
                  </a:lnTo>
                  <a:lnTo>
                    <a:pt x="0" y="20363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  <p:txBody>
            <a:bodyPr/>
            <a:lstStyle/>
            <a:p>
              <a:endParaRPr lang="ar-S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2178207" cy="20459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132358" y="7708556"/>
            <a:ext cx="1769644" cy="1711728"/>
          </a:xfrm>
          <a:custGeom>
            <a:avLst/>
            <a:gdLst/>
            <a:ahLst/>
            <a:cxnLst/>
            <a:rect l="l" t="t" r="r" b="b"/>
            <a:pathLst>
              <a:path w="1769644" h="1711728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8" name="TextBox 8"/>
          <p:cNvSpPr txBox="1"/>
          <p:nvPr/>
        </p:nvSpPr>
        <p:spPr>
          <a:xfrm>
            <a:off x="7101887" y="2735524"/>
            <a:ext cx="6344730" cy="5486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6516" lvl="1" indent="-438258">
              <a:lnSpc>
                <a:spcPts val="6333"/>
              </a:lnSpc>
              <a:buFont typeface="Arial"/>
              <a:buChar char="•"/>
            </a:pPr>
            <a:r>
              <a:rPr lang="en-US" sz="4059">
                <a:solidFill>
                  <a:srgbClr val="FFFAEB"/>
                </a:solidFill>
                <a:latin typeface="DM Sans Italics"/>
              </a:rPr>
              <a:t>SELENUIM GRID</a:t>
            </a:r>
          </a:p>
          <a:p>
            <a:pPr marL="876516" lvl="1" indent="-438258">
              <a:lnSpc>
                <a:spcPts val="6333"/>
              </a:lnSpc>
              <a:buFont typeface="Arial"/>
              <a:buChar char="•"/>
            </a:pPr>
            <a:r>
              <a:rPr lang="en-US" sz="4059">
                <a:solidFill>
                  <a:srgbClr val="FFFAEB"/>
                </a:solidFill>
                <a:latin typeface="DM Sans Italics"/>
              </a:rPr>
              <a:t>POSTMAN</a:t>
            </a:r>
          </a:p>
          <a:p>
            <a:pPr marL="876516" lvl="1" indent="-438258">
              <a:lnSpc>
                <a:spcPts val="6333"/>
              </a:lnSpc>
              <a:buFont typeface="Arial"/>
              <a:buChar char="•"/>
            </a:pPr>
            <a:r>
              <a:rPr lang="en-US" sz="4059">
                <a:solidFill>
                  <a:srgbClr val="FFFAEB"/>
                </a:solidFill>
                <a:latin typeface="DM Sans Italics"/>
              </a:rPr>
              <a:t>JIRA</a:t>
            </a:r>
          </a:p>
          <a:p>
            <a:pPr marL="876516" lvl="1" indent="-438258">
              <a:lnSpc>
                <a:spcPts val="6333"/>
              </a:lnSpc>
              <a:buFont typeface="Arial"/>
              <a:buChar char="•"/>
            </a:pPr>
            <a:r>
              <a:rPr lang="en-US" sz="4059">
                <a:solidFill>
                  <a:srgbClr val="FFFAEB"/>
                </a:solidFill>
                <a:latin typeface="DM Sans Italics"/>
              </a:rPr>
              <a:t>JENKINS</a:t>
            </a:r>
          </a:p>
          <a:p>
            <a:pPr marL="876516" lvl="1" indent="-438258">
              <a:lnSpc>
                <a:spcPts val="6333"/>
              </a:lnSpc>
              <a:buFont typeface="Arial"/>
              <a:buChar char="•"/>
            </a:pPr>
            <a:r>
              <a:rPr lang="en-US" sz="4059">
                <a:solidFill>
                  <a:srgbClr val="FFFAEB"/>
                </a:solidFill>
                <a:latin typeface="DM Sans Italics"/>
              </a:rPr>
              <a:t>TESTRAIL</a:t>
            </a:r>
          </a:p>
          <a:p>
            <a:pPr marL="876516" lvl="1" indent="-438258">
              <a:lnSpc>
                <a:spcPts val="6333"/>
              </a:lnSpc>
              <a:buFont typeface="Arial"/>
              <a:buChar char="•"/>
            </a:pPr>
            <a:r>
              <a:rPr lang="en-US" sz="4059">
                <a:solidFill>
                  <a:srgbClr val="FFFAEB"/>
                </a:solidFill>
                <a:latin typeface="DM Sans Italics"/>
              </a:rPr>
              <a:t>GITHUB</a:t>
            </a:r>
          </a:p>
          <a:p>
            <a:pPr marL="876516" lvl="1" indent="-438258" algn="l">
              <a:lnSpc>
                <a:spcPts val="6333"/>
              </a:lnSpc>
              <a:buFont typeface="Arial"/>
              <a:buChar char="•"/>
            </a:pPr>
            <a:r>
              <a:rPr lang="en-US" sz="4059">
                <a:solidFill>
                  <a:srgbClr val="FFFAEB"/>
                </a:solidFill>
                <a:latin typeface="DM Sans Italics"/>
              </a:rPr>
              <a:t>SLACK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01887" y="1294403"/>
            <a:ext cx="6344730" cy="1015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2"/>
              </a:lnSpc>
            </a:pPr>
            <a:r>
              <a:rPr lang="en-US" sz="6023" spc="409">
                <a:solidFill>
                  <a:srgbClr val="048AFF"/>
                </a:solidFill>
                <a:latin typeface="Now Bold"/>
              </a:rPr>
              <a:t>TOOLS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6017180" y="-1431186"/>
            <a:ext cx="3656258" cy="365625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ar-S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5971740" y="2592649"/>
            <a:ext cx="8270379" cy="0"/>
          </a:xfrm>
          <a:prstGeom prst="line">
            <a:avLst/>
          </a:prstGeom>
          <a:ln w="38100" cap="flat">
            <a:solidFill>
              <a:srgbClr val="048A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>
            <a:off x="12438410" y="-5076387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TextBox 4"/>
          <p:cNvSpPr txBox="1"/>
          <p:nvPr/>
        </p:nvSpPr>
        <p:spPr>
          <a:xfrm>
            <a:off x="1285041" y="1648408"/>
            <a:ext cx="3094190" cy="90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>
                <a:solidFill>
                  <a:srgbClr val="048AFF"/>
                </a:solidFill>
                <a:latin typeface="Now Bold"/>
              </a:rPr>
              <a:t>STP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033646"/>
            <a:ext cx="11409710" cy="1157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145">
                <a:solidFill>
                  <a:srgbClr val="FFFFFF"/>
                </a:solidFill>
                <a:latin typeface="DM Sans"/>
              </a:rPr>
              <a:t>Software Test Plan: An overarching guide detailing the testing strategy, timeline, and resources.</a:t>
            </a:r>
          </a:p>
          <a:p>
            <a:pPr algn="ctr">
              <a:lnSpc>
                <a:spcPts val="3132"/>
              </a:lnSpc>
            </a:pPr>
            <a:endParaRPr lang="en-US" sz="2145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5041" y="6205154"/>
            <a:ext cx="11153370" cy="1157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145">
                <a:solidFill>
                  <a:srgbClr val="FFFFFF"/>
                </a:solidFill>
                <a:latin typeface="DM Sans"/>
              </a:rPr>
              <a:t>Software Test Description: Provides intricate details of each test case, including inputs and expected outcomes.</a:t>
            </a:r>
          </a:p>
          <a:p>
            <a:pPr algn="ctr">
              <a:lnSpc>
                <a:spcPts val="3132"/>
              </a:lnSpc>
            </a:pPr>
            <a:endParaRPr lang="en-US" sz="2145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5041" y="4924039"/>
            <a:ext cx="3094190" cy="90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>
                <a:solidFill>
                  <a:srgbClr val="048AFF"/>
                </a:solidFill>
                <a:latin typeface="Now Bold"/>
              </a:rPr>
              <a:t>STD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>
            <a:off x="12438410" y="-5076387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TextBox 4"/>
          <p:cNvSpPr txBox="1"/>
          <p:nvPr/>
        </p:nvSpPr>
        <p:spPr>
          <a:xfrm>
            <a:off x="493175" y="529603"/>
            <a:ext cx="10173572" cy="90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>
                <a:solidFill>
                  <a:srgbClr val="048AFF"/>
                </a:solidFill>
                <a:latin typeface="Now Bold"/>
              </a:rPr>
              <a:t>API Monday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7923" y="4796079"/>
            <a:ext cx="17812154" cy="2980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03"/>
              </a:lnSpc>
            </a:pPr>
            <a:r>
              <a:rPr lang="en-US" sz="2331">
                <a:solidFill>
                  <a:srgbClr val="FFFFFF"/>
                </a:solidFill>
                <a:latin typeface="DM Sans"/>
              </a:rPr>
              <a:t>{'error_code': 'ComplexityException',</a:t>
            </a:r>
          </a:p>
          <a:p>
            <a:pPr>
              <a:lnSpc>
                <a:spcPts val="3403"/>
              </a:lnSpc>
            </a:pPr>
            <a:r>
              <a:rPr lang="en-US" sz="2331">
                <a:solidFill>
                  <a:srgbClr val="FFFFFF"/>
                </a:solidFill>
                <a:latin typeface="DM Sans"/>
              </a:rPr>
              <a:t> 'status_code': 429,</a:t>
            </a:r>
          </a:p>
          <a:p>
            <a:pPr>
              <a:lnSpc>
                <a:spcPts val="3403"/>
              </a:lnSpc>
            </a:pPr>
            <a:r>
              <a:rPr lang="en-US" sz="2331">
                <a:solidFill>
                  <a:srgbClr val="FFFFFF"/>
                </a:solidFill>
                <a:latin typeface="DM Sans"/>
              </a:rPr>
              <a:t> 'error_message': 'Complexity budget exhausted, query cost 300001 budget remaining 9634 out of 1000000 reset in 49 seconds',</a:t>
            </a:r>
          </a:p>
          <a:p>
            <a:pPr>
              <a:lnSpc>
                <a:spcPts val="3403"/>
              </a:lnSpc>
            </a:pPr>
            <a:r>
              <a:rPr lang="en-US" sz="2331">
                <a:solidFill>
                  <a:srgbClr val="FFFFFF"/>
                </a:solidFill>
                <a:latin typeface="DM Sans"/>
              </a:rPr>
              <a:t> 'error_data': {},</a:t>
            </a:r>
          </a:p>
          <a:p>
            <a:pPr>
              <a:lnSpc>
                <a:spcPts val="3403"/>
              </a:lnSpc>
            </a:pPr>
            <a:r>
              <a:rPr lang="en-US" sz="2331">
                <a:solidFill>
                  <a:srgbClr val="FFFFFF"/>
                </a:solidFill>
                <a:latin typeface="DM Sans"/>
              </a:rPr>
              <a:t> 'errors': ['Complexity budget exhausted, query cost 300001 budget remaining 9634 out of 1000000 reset in 49 seconds'],</a:t>
            </a:r>
          </a:p>
          <a:p>
            <a:pPr>
              <a:lnSpc>
                <a:spcPts val="3403"/>
              </a:lnSpc>
            </a:pPr>
            <a:r>
              <a:rPr lang="en-US" sz="2331">
                <a:solidFill>
                  <a:srgbClr val="FFFFFF"/>
                </a:solidFill>
                <a:latin typeface="DM Sans"/>
              </a:rPr>
              <a:t> 'account_id': 22122801}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AutoShape 3"/>
          <p:cNvSpPr/>
          <p:nvPr/>
        </p:nvSpPr>
        <p:spPr>
          <a:xfrm>
            <a:off x="6476570" y="3247220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4" name="AutoShape 4"/>
          <p:cNvSpPr/>
          <p:nvPr/>
        </p:nvSpPr>
        <p:spPr>
          <a:xfrm>
            <a:off x="12094406" y="3247220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5" name="TextBox 5"/>
          <p:cNvSpPr txBox="1"/>
          <p:nvPr/>
        </p:nvSpPr>
        <p:spPr>
          <a:xfrm>
            <a:off x="6457520" y="1560523"/>
            <a:ext cx="5372960" cy="90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>
                <a:solidFill>
                  <a:srgbClr val="048AFF"/>
                </a:solidFill>
                <a:latin typeface="Now Bold"/>
              </a:rPr>
              <a:t>THE TESTS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474609"/>
            <a:ext cx="4996235" cy="2664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4961" lvl="1" indent="-262480">
              <a:lnSpc>
                <a:spcPts val="3549"/>
              </a:lnSpc>
              <a:buFont typeface="Arial"/>
              <a:buChar char="•"/>
            </a:pPr>
            <a:r>
              <a:rPr lang="en-US" sz="2431">
                <a:solidFill>
                  <a:srgbClr val="FFFFFF"/>
                </a:solidFill>
                <a:latin typeface="DM Sans"/>
              </a:rPr>
              <a:t>Adding workspaces, boards, groups, etc.</a:t>
            </a:r>
          </a:p>
          <a:p>
            <a:pPr marL="524961" lvl="1" indent="-262480">
              <a:lnSpc>
                <a:spcPts val="3549"/>
              </a:lnSpc>
              <a:buFont typeface="Arial"/>
              <a:buChar char="•"/>
            </a:pPr>
            <a:r>
              <a:rPr lang="en-US" sz="2431">
                <a:solidFill>
                  <a:srgbClr val="FFFFFF"/>
                </a:solidFill>
                <a:latin typeface="DM Sans"/>
              </a:rPr>
              <a:t>Uploading files.</a:t>
            </a:r>
          </a:p>
          <a:p>
            <a:pPr marL="524961" lvl="1" indent="-262480">
              <a:lnSpc>
                <a:spcPts val="3549"/>
              </a:lnSpc>
              <a:buFont typeface="Arial"/>
              <a:buChar char="•"/>
            </a:pPr>
            <a:r>
              <a:rPr lang="en-US" sz="2431">
                <a:solidFill>
                  <a:srgbClr val="FFFFFF"/>
                </a:solidFill>
                <a:latin typeface="DM Sans"/>
              </a:rPr>
              <a:t>Adding evaluations.</a:t>
            </a:r>
          </a:p>
          <a:p>
            <a:pPr marL="524961" lvl="1" indent="-262480">
              <a:lnSpc>
                <a:spcPts val="3549"/>
              </a:lnSpc>
              <a:buFont typeface="Arial"/>
              <a:buChar char="•"/>
            </a:pPr>
            <a:r>
              <a:rPr lang="en-US" sz="2431">
                <a:solidFill>
                  <a:srgbClr val="FFFFFF"/>
                </a:solidFill>
                <a:latin typeface="DM Sans"/>
              </a:rPr>
              <a:t>Editing names and information in the boards.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20152" y="3190070"/>
            <a:ext cx="3413332" cy="570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>
                <a:solidFill>
                  <a:srgbClr val="B100E8"/>
                </a:solidFill>
                <a:latin typeface="Now Bold"/>
              </a:rPr>
              <a:t>API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35745" y="4474609"/>
            <a:ext cx="4906235" cy="2215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4639" lvl="1" indent="-262319" algn="just">
              <a:lnSpc>
                <a:spcPts val="3547"/>
              </a:lnSpc>
              <a:buFont typeface="Arial"/>
              <a:buChar char="•"/>
            </a:pPr>
            <a:r>
              <a:rPr lang="en-US" sz="2430">
                <a:solidFill>
                  <a:srgbClr val="FFFFFF"/>
                </a:solidFill>
                <a:latin typeface="DM Sans"/>
              </a:rPr>
              <a:t>Adding and editing items.</a:t>
            </a:r>
          </a:p>
          <a:p>
            <a:pPr marL="524639" lvl="1" indent="-262319" algn="just">
              <a:lnSpc>
                <a:spcPts val="3547"/>
              </a:lnSpc>
              <a:buFont typeface="Arial"/>
              <a:buChar char="•"/>
            </a:pPr>
            <a:r>
              <a:rPr lang="en-US" sz="2430">
                <a:solidFill>
                  <a:srgbClr val="FFFFFF"/>
                </a:solidFill>
                <a:latin typeface="DM Sans"/>
              </a:rPr>
              <a:t>Searching and filtering.</a:t>
            </a:r>
          </a:p>
          <a:p>
            <a:pPr marL="524639" lvl="1" indent="-262319">
              <a:lnSpc>
                <a:spcPts val="3547"/>
              </a:lnSpc>
              <a:buFont typeface="Arial"/>
              <a:buChar char="•"/>
            </a:pPr>
            <a:r>
              <a:rPr lang="en-US" sz="2430">
                <a:solidFill>
                  <a:srgbClr val="FFFFFF"/>
                </a:solidFill>
                <a:latin typeface="DM Sans"/>
              </a:rPr>
              <a:t>Navigating between boards and different sections.</a:t>
            </a:r>
          </a:p>
          <a:p>
            <a:pPr marL="524639" lvl="1" indent="-262319" algn="just">
              <a:lnSpc>
                <a:spcPts val="3547"/>
              </a:lnSpc>
              <a:buFont typeface="Arial"/>
              <a:buChar char="•"/>
            </a:pPr>
            <a:r>
              <a:rPr lang="en-US" sz="2430">
                <a:solidFill>
                  <a:srgbClr val="FFFFFF"/>
                </a:solidFill>
                <a:latin typeface="DM Sans"/>
              </a:rPr>
              <a:t>Deleting and undoing items.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37334" y="3190070"/>
            <a:ext cx="3413332" cy="570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>
                <a:solidFill>
                  <a:srgbClr val="B100E8"/>
                </a:solidFill>
                <a:latin typeface="Now Bold"/>
              </a:rPr>
              <a:t>UI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46831" y="4474609"/>
            <a:ext cx="5592179" cy="2215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4637" lvl="1" indent="-262318">
              <a:lnSpc>
                <a:spcPts val="3547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DM Sans"/>
              </a:rPr>
              <a:t>Uploading a file via the API and verifying its content through the UI.</a:t>
            </a:r>
          </a:p>
          <a:p>
            <a:pPr marL="524637" lvl="1" indent="-262318">
              <a:lnSpc>
                <a:spcPts val="3547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DM Sans"/>
              </a:rPr>
              <a:t>Adding a link via the API and checking its clickability through the UI.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42181" y="3190070"/>
            <a:ext cx="3413332" cy="570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>
                <a:solidFill>
                  <a:srgbClr val="B100E8"/>
                </a:solidFill>
                <a:latin typeface="Now Bold"/>
              </a:rPr>
              <a:t>API &amp; 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>
            <a:off x="14195777" y="-6233677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>
            <a:off x="15789970" y="7909420"/>
            <a:ext cx="1469330" cy="1421243"/>
          </a:xfrm>
          <a:custGeom>
            <a:avLst/>
            <a:gdLst/>
            <a:ahLst/>
            <a:cxnLst/>
            <a:rect l="l" t="t" r="r" b="b"/>
            <a:pathLst>
              <a:path w="1469330" h="1421243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5" name="TextBox 5"/>
          <p:cNvSpPr txBox="1"/>
          <p:nvPr/>
        </p:nvSpPr>
        <p:spPr>
          <a:xfrm>
            <a:off x="493175" y="933450"/>
            <a:ext cx="2972655" cy="90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>
                <a:solidFill>
                  <a:srgbClr val="048AFF"/>
                </a:solidFill>
                <a:latin typeface="Now Bold"/>
              </a:rPr>
              <a:t>Bugs</a:t>
            </a:r>
          </a:p>
        </p:txBody>
      </p:sp>
      <p:sp>
        <p:nvSpPr>
          <p:cNvPr id="6" name="Freeform 6"/>
          <p:cNvSpPr/>
          <p:nvPr/>
        </p:nvSpPr>
        <p:spPr>
          <a:xfrm>
            <a:off x="-4327715" y="654279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TextBox 7"/>
          <p:cNvSpPr txBox="1"/>
          <p:nvPr/>
        </p:nvSpPr>
        <p:spPr>
          <a:xfrm>
            <a:off x="1028700" y="2808369"/>
            <a:ext cx="13393533" cy="1099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0299" lvl="1" indent="-330150">
              <a:lnSpc>
                <a:spcPts val="4465"/>
              </a:lnSpc>
              <a:buFont typeface="Arial"/>
              <a:buChar char="•"/>
            </a:pPr>
            <a:r>
              <a:rPr lang="en-US" sz="3058">
                <a:solidFill>
                  <a:srgbClr val="FFFFFF"/>
                </a:solidFill>
                <a:latin typeface="DM Sans"/>
              </a:rPr>
              <a:t>Failed to retrieve the deleted epic using the UNDO button (UI test).</a:t>
            </a:r>
          </a:p>
          <a:p>
            <a:pPr marL="660299" lvl="1" indent="-330150">
              <a:lnSpc>
                <a:spcPts val="4465"/>
              </a:lnSpc>
              <a:buFont typeface="Arial"/>
              <a:buChar char="•"/>
            </a:pPr>
            <a:r>
              <a:rPr lang="en-US" sz="3058">
                <a:solidFill>
                  <a:srgbClr val="FFFFFF"/>
                </a:solidFill>
                <a:latin typeface="DM Sans"/>
              </a:rPr>
              <a:t>Incorrect status returned for group deletion (API test).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>
            <a:off x="14195777" y="-6233677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>
            <a:off x="15789970" y="7909420"/>
            <a:ext cx="1469330" cy="1421243"/>
          </a:xfrm>
          <a:custGeom>
            <a:avLst/>
            <a:gdLst/>
            <a:ahLst/>
            <a:cxnLst/>
            <a:rect l="l" t="t" r="r" b="b"/>
            <a:pathLst>
              <a:path w="1469330" h="1421243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5" name="TextBox 5"/>
          <p:cNvSpPr txBox="1"/>
          <p:nvPr/>
        </p:nvSpPr>
        <p:spPr>
          <a:xfrm>
            <a:off x="493175" y="933450"/>
            <a:ext cx="5630136" cy="90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>
                <a:solidFill>
                  <a:srgbClr val="048AFF"/>
                </a:solidFill>
                <a:latin typeface="Now Bold"/>
              </a:rPr>
              <a:t>Negative test</a:t>
            </a:r>
          </a:p>
        </p:txBody>
      </p:sp>
      <p:sp>
        <p:nvSpPr>
          <p:cNvPr id="6" name="Freeform 6"/>
          <p:cNvSpPr/>
          <p:nvPr/>
        </p:nvSpPr>
        <p:spPr>
          <a:xfrm>
            <a:off x="-4327715" y="654279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TextBox 7"/>
          <p:cNvSpPr txBox="1"/>
          <p:nvPr/>
        </p:nvSpPr>
        <p:spPr>
          <a:xfrm>
            <a:off x="1028700" y="2808369"/>
            <a:ext cx="13393533" cy="537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0299" lvl="1" indent="-330150">
              <a:lnSpc>
                <a:spcPts val="4465"/>
              </a:lnSpc>
              <a:buFont typeface="Arial"/>
              <a:buChar char="•"/>
            </a:pPr>
            <a:r>
              <a:rPr lang="en-US" sz="3058">
                <a:solidFill>
                  <a:srgbClr val="FFFFFF"/>
                </a:solidFill>
                <a:latin typeface="DM Sans"/>
              </a:rPr>
              <a:t>Searching for a task that does not exist in the task 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306</Words>
  <Application>Microsoft Office PowerPoint</Application>
  <PresentationFormat>Custom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DM Sans Italics</vt:lpstr>
      <vt:lpstr>Now Bold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Mohammad Khayyo</dc:title>
  <cp:lastModifiedBy>Mohammad Khayyo</cp:lastModifiedBy>
  <cp:revision>3</cp:revision>
  <dcterms:created xsi:type="dcterms:W3CDTF">2006-08-16T00:00:00Z</dcterms:created>
  <dcterms:modified xsi:type="dcterms:W3CDTF">2024-03-28T08:45:25Z</dcterms:modified>
  <dc:identifier>DAGAqPlxbf8</dc:identifier>
</cp:coreProperties>
</file>