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3"/>
  </p:notesMasterIdLst>
  <p:handoutMasterIdLst>
    <p:handoutMasterId r:id="rId14"/>
  </p:handoutMasterIdLst>
  <p:sldIdLst>
    <p:sldId id="258" r:id="rId3"/>
    <p:sldId id="725" r:id="rId4"/>
    <p:sldId id="730" r:id="rId5"/>
    <p:sldId id="726" r:id="rId6"/>
    <p:sldId id="736" r:id="rId7"/>
    <p:sldId id="740" r:id="rId8"/>
    <p:sldId id="269" r:id="rId9"/>
    <p:sldId id="739" r:id="rId10"/>
    <p:sldId id="738" r:id="rId11"/>
    <p:sldId id="7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B9"/>
    <a:srgbClr val="73AEBE"/>
    <a:srgbClr val="BFBFBF"/>
    <a:srgbClr val="7F7F7F"/>
    <a:srgbClr val="99DDE3"/>
    <a:srgbClr val="4CC3CE"/>
    <a:srgbClr val="FBD105"/>
    <a:srgbClr val="F78800"/>
    <a:srgbClr val="4DBE3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95763" autoAdjust="0"/>
  </p:normalViewPr>
  <p:slideViewPr>
    <p:cSldViewPr snapToGrid="0" snapToObjects="1" showGuides="1">
      <p:cViewPr varScale="1">
        <p:scale>
          <a:sx n="74" d="100"/>
          <a:sy n="74" d="100"/>
        </p:scale>
        <p:origin x="300" y="54"/>
      </p:cViewPr>
      <p:guideLst>
        <p:guide orient="horz"/>
        <p:guide pos="7679"/>
      </p:guideLst>
    </p:cSldViewPr>
  </p:slideViewPr>
  <p:notesTextViewPr>
    <p:cViewPr>
      <p:scale>
        <a:sx n="3" d="2"/>
        <a:sy n="3" d="2"/>
      </p:scale>
      <p:origin x="0" y="-12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D703-7021-4A46-9C8E-53725E5A51A8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255B-7AB1-4BA1-BD35-7B83489CD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45798-9B21-48C3-A9E6-A751FDDABF80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F5204-DE05-40F1-8C0A-BA8BD18AD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 and lowest parameter that contribute in </a:t>
            </a:r>
            <a:r>
              <a:rPr lang="en-US"/>
              <a:t>CO2 emission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F5204-DE05-40F1-8C0A-BA8BD18AD3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98065" y="3166654"/>
            <a:ext cx="9395884" cy="579187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398065" y="3745835"/>
            <a:ext cx="9395885" cy="40807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Final Y4S Logo  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11" y="-1"/>
            <a:ext cx="3355279" cy="2323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AFF89-D46E-4FC6-87F3-AE6E1F8EB8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5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4848225"/>
            <a:ext cx="11858625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875" y="1206500"/>
            <a:ext cx="11858625" cy="356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5414963"/>
            <a:ext cx="11858625" cy="3476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9"/>
            <a:ext cx="12192000" cy="685957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 txBox="1">
            <a:spLocks noGrp="1"/>
          </p:cNvSpPr>
          <p:nvPr>
            <p:ph type="body" sz="quarter" idx="13"/>
          </p:nvPr>
        </p:nvSpPr>
        <p:spPr>
          <a:xfrm>
            <a:off x="467978" y="433820"/>
            <a:ext cx="184731" cy="68326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200" b="1">
                <a:latin typeface="Verdana"/>
                <a:ea typeface="Verdana"/>
                <a:sym typeface="Verdana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2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sz="quarter" idx="14"/>
          </p:nvPr>
        </p:nvSpPr>
        <p:spPr>
          <a:xfrm>
            <a:off x="467978" y="1623255"/>
            <a:ext cx="184731" cy="609398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latin typeface="Verdana"/>
                <a:ea typeface="Verdana"/>
                <a:sym typeface="Verdana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6201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1028700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02522" y="313734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add title (One line title)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802513" y="1232727"/>
            <a:ext cx="10513187" cy="4118100"/>
          </a:xfrm>
          <a:prstGeom prst="rect">
            <a:avLst/>
          </a:prstGeom>
        </p:spPr>
        <p:txBody>
          <a:bodyPr vert="horz"/>
          <a:lstStyle>
            <a:lvl1pPr marL="0" indent="0" algn="l" rtl="0" fontAlgn="base">
              <a:spcBef>
                <a:spcPts val="0"/>
              </a:spcBef>
              <a:spcAft>
                <a:spcPts val="600"/>
              </a:spcAft>
              <a:buClr>
                <a:srgbClr val="0E6AA7"/>
              </a:buClr>
              <a:buFont typeface="Wingdings" charset="2"/>
              <a:buNone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1pPr>
            <a:lvl2pPr marL="177789" indent="-177789" algn="l" rtl="0" fontAlgn="base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2pPr>
            <a:lvl3pPr marL="365742" indent="-182870" algn="l" rtl="0" fontAlgn="base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3pPr>
            <a:lvl5pPr marL="514326" indent="-168266"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lang="en-US" sz="14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3" name="Picture 12" descr="Final Y4S Logo  2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" b="13868"/>
          <a:stretch/>
        </p:blipFill>
        <p:spPr>
          <a:xfrm>
            <a:off x="9750829" y="-8852"/>
            <a:ext cx="1925782" cy="1047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20799-F289-4860-97BE-5066A6BDE5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7797087" y="5416071"/>
            <a:ext cx="4394913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s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1028700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802513" y="1232727"/>
            <a:ext cx="10513187" cy="4118100"/>
          </a:xfrm>
          <a:prstGeom prst="rect">
            <a:avLst/>
          </a:prstGeom>
        </p:spPr>
        <p:txBody>
          <a:bodyPr vert="horz"/>
          <a:lstStyle>
            <a:lvl1pPr marL="0" indent="0" algn="l" rtl="0" fontAlgn="base">
              <a:spcBef>
                <a:spcPts val="0"/>
              </a:spcBef>
              <a:spcAft>
                <a:spcPts val="600"/>
              </a:spcAft>
              <a:buClr>
                <a:srgbClr val="0E6AA7"/>
              </a:buClr>
              <a:buFont typeface="Wingdings" charset="2"/>
              <a:buNone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1pPr>
            <a:lvl2pPr marL="177789" indent="-177789" algn="l" rtl="0" fontAlgn="base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2pPr>
            <a:lvl3pPr marL="365742" indent="-182870" algn="l" rtl="0" fontAlgn="base"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lang="en-US" sz="16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3pPr>
            <a:lvl5pPr marL="514326" indent="-168266"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lang="en-US" sz="14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ヒラギノ角ゴ ProN W3" charset="-128"/>
                <a:cs typeface="Calibri" panose="020F0502020204030204" pitchFamily="34" charset="0"/>
                <a:sym typeface="Gill Sans Light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E895C53-4E15-B848-B6C6-D352476FFF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2513" y="179447"/>
            <a:ext cx="9305764" cy="809303"/>
          </a:xfrm>
          <a:prstGeom prst="rect">
            <a:avLst/>
          </a:prstGeom>
        </p:spPr>
        <p:txBody>
          <a:bodyPr vert="horz"/>
          <a:lstStyle>
            <a:lvl1pPr marL="0" marR="0" indent="0" algn="l" defTabSz="91434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</a:lstStyle>
          <a:p>
            <a:pPr marL="0" marR="0" lvl="0" indent="0" algn="l" defTabSz="4571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  <a:r>
              <a:rPr lang="ar-SA" dirty="0"/>
              <a:t> </a:t>
            </a:r>
            <a:endParaRPr lang="en-US" dirty="0"/>
          </a:p>
          <a:p>
            <a:pPr marL="0" marR="0" lvl="0" indent="0" algn="l" defTabSz="4571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(Two lines title)</a:t>
            </a:r>
          </a:p>
        </p:txBody>
      </p:sp>
      <p:pic>
        <p:nvPicPr>
          <p:cNvPr id="14" name="Picture 13" descr="Final Y4S Logo  2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" b="13868"/>
          <a:stretch/>
        </p:blipFill>
        <p:spPr>
          <a:xfrm>
            <a:off x="9750829" y="-8852"/>
            <a:ext cx="1925782" cy="1047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8330C-9BB0-49F1-BC17-688A85C3A9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7797087" y="5416071"/>
            <a:ext cx="4394913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1028700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02522" y="313734"/>
            <a:ext cx="9688140" cy="5673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add title (One line title)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0763" y="1702255"/>
            <a:ext cx="3368334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26341" y="3475628"/>
            <a:ext cx="5519040" cy="33972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26341" y="3815350"/>
            <a:ext cx="5519040" cy="3021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Designation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943815" y="3815347"/>
            <a:ext cx="551904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inal Y4S Logo  2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" b="13868"/>
          <a:stretch/>
        </p:blipFill>
        <p:spPr>
          <a:xfrm>
            <a:off x="9750829" y="-8852"/>
            <a:ext cx="1925782" cy="1047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D507EF-A6CD-466E-A5AE-EC842FE49D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7797087" y="5416071"/>
            <a:ext cx="4394913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410" y="3359152"/>
            <a:ext cx="9395884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10" y="1954218"/>
            <a:ext cx="939588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70110" y="3454400"/>
            <a:ext cx="80137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6060C4-016F-43A6-B94A-C73CA61D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16071"/>
            <a:ext cx="4394913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2DE225-F175-407D-A9F8-25A18ED5E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433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70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65875" y="1095374"/>
            <a:ext cx="5826125" cy="5762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8900" y="6546859"/>
            <a:ext cx="2844800" cy="28257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0A9635F-A99F-3849-BEE9-3CA4ADC8B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6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4" r:id="rId4"/>
    <p:sldLayoutId id="2147483651" r:id="rId5"/>
    <p:sldLayoutId id="2147483663" r:id="rId6"/>
  </p:sldLayoutIdLst>
  <p:txStyles>
    <p:titleStyle>
      <a:lvl1pPr algn="ctr" defTabSz="457178" rtl="0" eaLnBrk="1" latinLnBrk="0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49" y="354013"/>
            <a:ext cx="9508749" cy="43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49" y="1425575"/>
            <a:ext cx="11494083" cy="4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E4DE-903A-3744-84A2-E08103146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DSW MASDAR LOCKUP.pdf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325"/>
          <a:stretch/>
        </p:blipFill>
        <p:spPr>
          <a:xfrm>
            <a:off x="9896099" y="234545"/>
            <a:ext cx="2128208" cy="694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6309"/>
            <a:ext cx="12192000" cy="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>
              <a:lumMod val="65000"/>
              <a:lumOff val="35000"/>
            </a:schemeClr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5000" y="8572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E0FF0484-293F-FB4B-860C-A4D42A3C1252}"/>
              </a:ext>
            </a:extLst>
          </p:cNvPr>
          <p:cNvSpPr txBox="1">
            <a:spLocks/>
          </p:cNvSpPr>
          <p:nvPr/>
        </p:nvSpPr>
        <p:spPr>
          <a:xfrm>
            <a:off x="3166533" y="3044279"/>
            <a:ext cx="653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57178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371600">
              <a:spcBef>
                <a:spcPts val="0"/>
              </a:spcBef>
              <a:defRPr/>
            </a:pPr>
            <a:r>
              <a:rPr lang="en-US" b="1" dirty="0">
                <a:solidFill>
                  <a:schemeClr val="tx1"/>
                </a:solidFill>
              </a:rPr>
              <a:t>CO2 Footprint Prediction 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tx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AI </a:t>
            </a:r>
            <a:r>
              <a:rPr lang="en-US" sz="3600" b="1" dirty="0">
                <a:solidFill>
                  <a:srgbClr val="00A9B9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4 </a:t>
            </a:r>
            <a:r>
              <a:rPr lang="en-US" sz="3600" b="1" dirty="0">
                <a:solidFill>
                  <a:schemeClr val="tx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CLIMATE</a:t>
            </a:r>
            <a:endParaRPr lang="ru-RU" sz="3600" b="1" dirty="0">
              <a:solidFill>
                <a:schemeClr val="tx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88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998" y="324244"/>
            <a:ext cx="8482794" cy="56730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8927CA-7C3D-4166-BC5A-689F0D0B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97087" y="5416071"/>
            <a:ext cx="4394913" cy="14419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3FCAD06-4023-4B56-96F4-A60CC9DAB7EC}"/>
              </a:ext>
            </a:extLst>
          </p:cNvPr>
          <p:cNvGrpSpPr/>
          <p:nvPr/>
        </p:nvGrpSpPr>
        <p:grpSpPr>
          <a:xfrm>
            <a:off x="467298" y="2204900"/>
            <a:ext cx="1985600" cy="3059100"/>
            <a:chOff x="791500" y="2052500"/>
            <a:chExt cx="1985600" cy="3059100"/>
          </a:xfrm>
        </p:grpSpPr>
        <p:sp>
          <p:nvSpPr>
            <p:cNvPr id="12" name="Google Shape;595;p47">
              <a:extLst>
                <a:ext uri="{FF2B5EF4-FFF2-40B4-BE49-F238E27FC236}">
                  <a16:creationId xmlns:a16="http://schemas.microsoft.com/office/drawing/2014/main" id="{22C36387-1B35-4F65-9DFD-2D52E7729B44}"/>
                </a:ext>
              </a:extLst>
            </p:cNvPr>
            <p:cNvSpPr txBox="1"/>
            <p:nvPr/>
          </p:nvSpPr>
          <p:spPr>
            <a:xfrm>
              <a:off x="791500" y="4132800"/>
              <a:ext cx="1985600" cy="9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+mj-lt"/>
                  <a:ea typeface="Nunito"/>
                  <a:cs typeface="Nunito"/>
                  <a:sym typeface="Nunito"/>
                </a:rPr>
                <a:t>Full Name</a:t>
              </a:r>
            </a:p>
            <a:p>
              <a:pPr algn="ctr">
                <a:spcBef>
                  <a:spcPts val="533"/>
                </a:spcBef>
              </a:pPr>
              <a:r>
                <a:rPr lang="en" sz="1067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Description (</a:t>
              </a:r>
              <a:r>
                <a:rPr lang="en" sz="12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Blue is the colour of the clear sky and the deep sea)</a:t>
              </a: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  <a:p>
              <a:pPr algn="ctr">
                <a:spcBef>
                  <a:spcPts val="533"/>
                </a:spcBef>
                <a:spcAft>
                  <a:spcPts val="533"/>
                </a:spcAft>
              </a:pP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026" name="Picture 2" descr="Ilan Pearl - Jewish Interactive">
              <a:extLst>
                <a:ext uri="{FF2B5EF4-FFF2-40B4-BE49-F238E27FC236}">
                  <a16:creationId xmlns:a16="http://schemas.microsoft.com/office/drawing/2014/main" id="{BE8F4350-9611-4F95-9626-ACA4BBB7DF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5" t="271" r="15963" b="-271"/>
            <a:stretch/>
          </p:blipFill>
          <p:spPr bwMode="auto">
            <a:xfrm>
              <a:off x="859740" y="2052500"/>
              <a:ext cx="1849120" cy="1828800"/>
            </a:xfrm>
            <a:prstGeom prst="ellipse">
              <a:avLst/>
            </a:prstGeom>
            <a:noFill/>
            <a:ln w="25400">
              <a:solidFill>
                <a:srgbClr val="73AEB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80223-5D61-401E-8760-2C91358857BD}"/>
              </a:ext>
            </a:extLst>
          </p:cNvPr>
          <p:cNvGrpSpPr/>
          <p:nvPr/>
        </p:nvGrpSpPr>
        <p:grpSpPr>
          <a:xfrm>
            <a:off x="2687139" y="2204900"/>
            <a:ext cx="1985600" cy="3059100"/>
            <a:chOff x="791500" y="2052500"/>
            <a:chExt cx="1985600" cy="3059100"/>
          </a:xfrm>
        </p:grpSpPr>
        <p:sp>
          <p:nvSpPr>
            <p:cNvPr id="23" name="Google Shape;595;p47">
              <a:extLst>
                <a:ext uri="{FF2B5EF4-FFF2-40B4-BE49-F238E27FC236}">
                  <a16:creationId xmlns:a16="http://schemas.microsoft.com/office/drawing/2014/main" id="{24C97745-91E8-4C92-9FE1-262BDE67F512}"/>
                </a:ext>
              </a:extLst>
            </p:cNvPr>
            <p:cNvSpPr txBox="1"/>
            <p:nvPr/>
          </p:nvSpPr>
          <p:spPr>
            <a:xfrm>
              <a:off x="791500" y="4132800"/>
              <a:ext cx="1985600" cy="9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+mj-lt"/>
                  <a:ea typeface="Nunito"/>
                  <a:cs typeface="Nunito"/>
                  <a:sym typeface="Nunito"/>
                </a:rPr>
                <a:t>Full Name</a:t>
              </a:r>
            </a:p>
            <a:p>
              <a:pPr algn="ctr">
                <a:spcBef>
                  <a:spcPts val="533"/>
                </a:spcBef>
              </a:pPr>
              <a:r>
                <a:rPr lang="en" sz="1067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Description (</a:t>
              </a:r>
              <a:r>
                <a:rPr lang="en" sz="12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Blue is the colour of the clear sky and the deep sea)</a:t>
              </a: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  <a:p>
              <a:pPr algn="ctr">
                <a:spcBef>
                  <a:spcPts val="533"/>
                </a:spcBef>
                <a:spcAft>
                  <a:spcPts val="533"/>
                </a:spcAft>
              </a:pP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4" name="Picture 2" descr="Ilan Pearl - Jewish Interactive">
              <a:extLst>
                <a:ext uri="{FF2B5EF4-FFF2-40B4-BE49-F238E27FC236}">
                  <a16:creationId xmlns:a16="http://schemas.microsoft.com/office/drawing/2014/main" id="{69F62B70-C476-4948-8110-5DBBE0309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5" t="271" r="15963" b="-271"/>
            <a:stretch/>
          </p:blipFill>
          <p:spPr bwMode="auto">
            <a:xfrm>
              <a:off x="859740" y="2052500"/>
              <a:ext cx="1849120" cy="1828800"/>
            </a:xfrm>
            <a:prstGeom prst="ellipse">
              <a:avLst/>
            </a:prstGeom>
            <a:noFill/>
            <a:ln w="25400">
              <a:solidFill>
                <a:srgbClr val="73AEB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DB7237-B9B2-404E-BA23-821CFBC4B8FB}"/>
              </a:ext>
            </a:extLst>
          </p:cNvPr>
          <p:cNvGrpSpPr/>
          <p:nvPr/>
        </p:nvGrpSpPr>
        <p:grpSpPr>
          <a:xfrm>
            <a:off x="4906980" y="2204900"/>
            <a:ext cx="1985600" cy="3059100"/>
            <a:chOff x="791500" y="2052500"/>
            <a:chExt cx="1985600" cy="3059100"/>
          </a:xfrm>
        </p:grpSpPr>
        <p:sp>
          <p:nvSpPr>
            <p:cNvPr id="26" name="Google Shape;595;p47">
              <a:extLst>
                <a:ext uri="{FF2B5EF4-FFF2-40B4-BE49-F238E27FC236}">
                  <a16:creationId xmlns:a16="http://schemas.microsoft.com/office/drawing/2014/main" id="{C05C864F-C877-4AE4-9704-57D37B4ACC27}"/>
                </a:ext>
              </a:extLst>
            </p:cNvPr>
            <p:cNvSpPr txBox="1"/>
            <p:nvPr/>
          </p:nvSpPr>
          <p:spPr>
            <a:xfrm>
              <a:off x="791500" y="4132800"/>
              <a:ext cx="1985600" cy="9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+mj-lt"/>
                  <a:ea typeface="Nunito"/>
                  <a:cs typeface="Nunito"/>
                  <a:sym typeface="Nunito"/>
                </a:rPr>
                <a:t>Full Name</a:t>
              </a:r>
            </a:p>
            <a:p>
              <a:pPr algn="ctr">
                <a:spcBef>
                  <a:spcPts val="533"/>
                </a:spcBef>
              </a:pPr>
              <a:r>
                <a:rPr lang="en" sz="1067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Description (</a:t>
              </a:r>
              <a:r>
                <a:rPr lang="en" sz="12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Blue is the colour of the clear sky and the deep sea)</a:t>
              </a: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  <a:p>
              <a:pPr algn="ctr">
                <a:spcBef>
                  <a:spcPts val="533"/>
                </a:spcBef>
                <a:spcAft>
                  <a:spcPts val="533"/>
                </a:spcAft>
              </a:pP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7" name="Picture 2" descr="Ilan Pearl - Jewish Interactive">
              <a:extLst>
                <a:ext uri="{FF2B5EF4-FFF2-40B4-BE49-F238E27FC236}">
                  <a16:creationId xmlns:a16="http://schemas.microsoft.com/office/drawing/2014/main" id="{24083CA0-AC54-4312-90AD-B7BD1D8F4B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5" t="271" r="15963" b="-271"/>
            <a:stretch/>
          </p:blipFill>
          <p:spPr bwMode="auto">
            <a:xfrm>
              <a:off x="859740" y="2052500"/>
              <a:ext cx="1849120" cy="1828800"/>
            </a:xfrm>
            <a:prstGeom prst="ellipse">
              <a:avLst/>
            </a:prstGeom>
            <a:noFill/>
            <a:ln w="25400">
              <a:solidFill>
                <a:srgbClr val="73AEB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229002-425A-4141-9766-065209F962C1}"/>
              </a:ext>
            </a:extLst>
          </p:cNvPr>
          <p:cNvGrpSpPr/>
          <p:nvPr/>
        </p:nvGrpSpPr>
        <p:grpSpPr>
          <a:xfrm>
            <a:off x="7126821" y="2204900"/>
            <a:ext cx="1985600" cy="3059100"/>
            <a:chOff x="791500" y="2052500"/>
            <a:chExt cx="1985600" cy="3059100"/>
          </a:xfrm>
        </p:grpSpPr>
        <p:sp>
          <p:nvSpPr>
            <p:cNvPr id="29" name="Google Shape;595;p47">
              <a:extLst>
                <a:ext uri="{FF2B5EF4-FFF2-40B4-BE49-F238E27FC236}">
                  <a16:creationId xmlns:a16="http://schemas.microsoft.com/office/drawing/2014/main" id="{F0AEC350-3C07-47BE-986D-412935A1E038}"/>
                </a:ext>
              </a:extLst>
            </p:cNvPr>
            <p:cNvSpPr txBox="1"/>
            <p:nvPr/>
          </p:nvSpPr>
          <p:spPr>
            <a:xfrm>
              <a:off x="791500" y="4132800"/>
              <a:ext cx="1985600" cy="9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+mj-lt"/>
                  <a:ea typeface="Nunito"/>
                  <a:cs typeface="Nunito"/>
                  <a:sym typeface="Nunito"/>
                </a:rPr>
                <a:t>Full Name</a:t>
              </a:r>
            </a:p>
            <a:p>
              <a:pPr algn="ctr">
                <a:spcBef>
                  <a:spcPts val="533"/>
                </a:spcBef>
              </a:pPr>
              <a:r>
                <a:rPr lang="en" sz="1067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Description (</a:t>
              </a:r>
              <a:r>
                <a:rPr lang="en" sz="12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Blue is the colour of the clear sky and the deep sea)</a:t>
              </a: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  <a:p>
              <a:pPr algn="ctr">
                <a:spcBef>
                  <a:spcPts val="533"/>
                </a:spcBef>
                <a:spcAft>
                  <a:spcPts val="533"/>
                </a:spcAft>
              </a:pP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0" name="Picture 2" descr="Ilan Pearl - Jewish Interactive">
              <a:extLst>
                <a:ext uri="{FF2B5EF4-FFF2-40B4-BE49-F238E27FC236}">
                  <a16:creationId xmlns:a16="http://schemas.microsoft.com/office/drawing/2014/main" id="{74FDA42C-B756-4BFF-83A9-CEFE917E21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5" t="271" r="15963" b="-271"/>
            <a:stretch/>
          </p:blipFill>
          <p:spPr bwMode="auto">
            <a:xfrm>
              <a:off x="859740" y="2052500"/>
              <a:ext cx="1849120" cy="1828800"/>
            </a:xfrm>
            <a:prstGeom prst="ellipse">
              <a:avLst/>
            </a:prstGeom>
            <a:noFill/>
            <a:ln w="25400">
              <a:solidFill>
                <a:srgbClr val="73AEB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AF5BB2-1426-4130-AEC5-2F5D7A783CE6}"/>
              </a:ext>
            </a:extLst>
          </p:cNvPr>
          <p:cNvGrpSpPr/>
          <p:nvPr/>
        </p:nvGrpSpPr>
        <p:grpSpPr>
          <a:xfrm>
            <a:off x="9346660" y="2204900"/>
            <a:ext cx="1985600" cy="3059100"/>
            <a:chOff x="791500" y="2052500"/>
            <a:chExt cx="1985600" cy="3059100"/>
          </a:xfrm>
        </p:grpSpPr>
        <p:sp>
          <p:nvSpPr>
            <p:cNvPr id="32" name="Google Shape;595;p47">
              <a:extLst>
                <a:ext uri="{FF2B5EF4-FFF2-40B4-BE49-F238E27FC236}">
                  <a16:creationId xmlns:a16="http://schemas.microsoft.com/office/drawing/2014/main" id="{068C6444-A25F-4E24-B429-FB5698394EF2}"/>
                </a:ext>
              </a:extLst>
            </p:cNvPr>
            <p:cNvSpPr txBox="1"/>
            <p:nvPr/>
          </p:nvSpPr>
          <p:spPr>
            <a:xfrm>
              <a:off x="791500" y="4132800"/>
              <a:ext cx="1985600" cy="9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+mj-lt"/>
                  <a:ea typeface="Nunito"/>
                  <a:cs typeface="Nunito"/>
                  <a:sym typeface="Nunito"/>
                </a:rPr>
                <a:t>Full Name</a:t>
              </a:r>
            </a:p>
            <a:p>
              <a:pPr algn="ctr">
                <a:spcBef>
                  <a:spcPts val="533"/>
                </a:spcBef>
              </a:pPr>
              <a:r>
                <a:rPr lang="en" sz="1067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Description (</a:t>
              </a:r>
              <a:r>
                <a:rPr lang="en" sz="12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rPr>
                <a:t>Blue is the colour of the clear sky and the deep sea)</a:t>
              </a: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  <a:p>
              <a:pPr algn="ctr">
                <a:spcBef>
                  <a:spcPts val="533"/>
                </a:spcBef>
                <a:spcAft>
                  <a:spcPts val="533"/>
                </a:spcAft>
              </a:pPr>
              <a:endParaRPr sz="2400" dirty="0">
                <a:latin typeface="+mj-lt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3" name="Picture 2" descr="Ilan Pearl - Jewish Interactive">
              <a:extLst>
                <a:ext uri="{FF2B5EF4-FFF2-40B4-BE49-F238E27FC236}">
                  <a16:creationId xmlns:a16="http://schemas.microsoft.com/office/drawing/2014/main" id="{35049277-5898-48BC-93ED-801FD0AC5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5" t="271" r="15963" b="-271"/>
            <a:stretch/>
          </p:blipFill>
          <p:spPr bwMode="auto">
            <a:xfrm>
              <a:off x="859740" y="2052500"/>
              <a:ext cx="1849120" cy="1828800"/>
            </a:xfrm>
            <a:prstGeom prst="ellipse">
              <a:avLst/>
            </a:prstGeom>
            <a:noFill/>
            <a:ln w="25400">
              <a:solidFill>
                <a:srgbClr val="73AEB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002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998" y="324244"/>
            <a:ext cx="8482794" cy="567303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7" name="Google Shape;244;p22">
            <a:extLst>
              <a:ext uri="{FF2B5EF4-FFF2-40B4-BE49-F238E27FC236}">
                <a16:creationId xmlns:a16="http://schemas.microsoft.com/office/drawing/2014/main" id="{51D081C6-0A18-4393-A70E-1EE67608AE7C}"/>
              </a:ext>
            </a:extLst>
          </p:cNvPr>
          <p:cNvSpPr txBox="1">
            <a:spLocks/>
          </p:cNvSpPr>
          <p:nvPr/>
        </p:nvSpPr>
        <p:spPr>
          <a:xfrm>
            <a:off x="1262500" y="1839134"/>
            <a:ext cx="4003600" cy="233362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A9B9"/>
                </a:solidFill>
              </a:rPr>
              <a:t>CHALLENGE: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prediction model where we need to predicts which parameter from the 10 parameters highly contributes to CO2 emissions.</a:t>
            </a:r>
          </a:p>
        </p:txBody>
      </p:sp>
      <p:sp>
        <p:nvSpPr>
          <p:cNvPr id="8" name="Google Shape;246;p22">
            <a:extLst>
              <a:ext uri="{FF2B5EF4-FFF2-40B4-BE49-F238E27FC236}">
                <a16:creationId xmlns:a16="http://schemas.microsoft.com/office/drawing/2014/main" id="{C44D88C3-A63B-4B51-9A05-F2F261B9A73E}"/>
              </a:ext>
            </a:extLst>
          </p:cNvPr>
          <p:cNvSpPr txBox="1">
            <a:spLocks/>
          </p:cNvSpPr>
          <p:nvPr/>
        </p:nvSpPr>
        <p:spPr>
          <a:xfrm>
            <a:off x="6379869" y="1839134"/>
            <a:ext cx="4003600" cy="309347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A9B9"/>
                </a:solidFill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we used Linear Regressor.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parameters that we tuned are: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09585" indent="-474121">
              <a:spcBef>
                <a:spcPts val="0"/>
              </a:spcBef>
              <a:buSzPts val="2000"/>
              <a:buFont typeface="Arial" panose="020B0604020202020204" pitchFamily="34" charset="0"/>
              <a:buChar char="✗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1</a:t>
            </a:r>
          </a:p>
          <a:p>
            <a:pPr marL="609585" indent="-474121">
              <a:spcBef>
                <a:spcPts val="0"/>
              </a:spcBef>
              <a:buSzPts val="2000"/>
              <a:buFont typeface="Arial" panose="020B0604020202020204" pitchFamily="34" charset="0"/>
              <a:buChar char="✗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2</a:t>
            </a:r>
          </a:p>
          <a:p>
            <a:pPr marL="609585" indent="-474121">
              <a:spcBef>
                <a:spcPts val="0"/>
              </a:spcBef>
              <a:buSzPts val="2000"/>
              <a:buFont typeface="Arial" panose="020B0604020202020204" pitchFamily="34" charset="0"/>
              <a:buChar char="✗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3</a:t>
            </a:r>
          </a:p>
          <a:p>
            <a:pPr marL="609585" indent="-474121">
              <a:spcBef>
                <a:spcPts val="0"/>
              </a:spcBef>
              <a:buSzPts val="2000"/>
              <a:buFont typeface="Arial" panose="020B0604020202020204" pitchFamily="34" charset="0"/>
              <a:buChar char="✗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4</a:t>
            </a:r>
          </a:p>
        </p:txBody>
      </p:sp>
    </p:spTree>
    <p:extLst>
      <p:ext uri="{BB962C8B-B14F-4D97-AF65-F5344CB8AC3E}">
        <p14:creationId xmlns:p14="http://schemas.microsoft.com/office/powerpoint/2010/main" val="35392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E03AC3F-C406-5A43-9A42-4D7676BA4446}"/>
              </a:ext>
            </a:extLst>
          </p:cNvPr>
          <p:cNvSpPr txBox="1">
            <a:spLocks/>
          </p:cNvSpPr>
          <p:nvPr/>
        </p:nvSpPr>
        <p:spPr>
          <a:xfrm>
            <a:off x="460998" y="324244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 algn="l" defTabSz="457178" rtl="0" eaLnBrk="1" latinLnBrk="0" hangingPunct="1">
              <a:spcBef>
                <a:spcPct val="20000"/>
              </a:spcBef>
              <a:buFont typeface="Arial"/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rPr>
              <a:t>ACCURACIES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80A77AF-3B48-4C98-B879-3EF32F3D1D3C}"/>
              </a:ext>
            </a:extLst>
          </p:cNvPr>
          <p:cNvSpPr txBox="1">
            <a:spLocks/>
          </p:cNvSpPr>
          <p:nvPr/>
        </p:nvSpPr>
        <p:spPr>
          <a:xfrm>
            <a:off x="914735" y="2411176"/>
            <a:ext cx="4003600" cy="1396438"/>
          </a:xfrm>
          <a:prstGeom prst="rect">
            <a:avLst/>
          </a:prstGeom>
        </p:spPr>
        <p:txBody>
          <a:bodyPr/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A9B9"/>
                </a:solidFill>
                <a:latin typeface="+mj-lt"/>
              </a:rPr>
              <a:t>Training set accuracy: 94%</a:t>
            </a:r>
          </a:p>
          <a:p>
            <a:endParaRPr lang="en-US" sz="1800" dirty="0">
              <a:solidFill>
                <a:srgbClr val="00A9B9"/>
              </a:solidFill>
              <a:latin typeface="+mj-lt"/>
            </a:endParaRPr>
          </a:p>
          <a:p>
            <a:r>
              <a:rPr lang="en-US" sz="1800" dirty="0">
                <a:solidFill>
                  <a:srgbClr val="00A9B9"/>
                </a:solidFill>
                <a:latin typeface="+mj-lt"/>
              </a:rPr>
              <a:t>Testing set accuracy: 63% </a:t>
            </a:r>
          </a:p>
          <a:p>
            <a:pPr marL="135464" indent="0">
              <a:buFont typeface="Arial"/>
              <a:buNone/>
            </a:pPr>
            <a:endParaRPr lang="en-US" dirty="0">
              <a:solidFill>
                <a:srgbClr val="00A9B9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BA643-A8EE-4B34-ACDB-0D18D493A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t="51456" r="61972" b="13427"/>
          <a:stretch/>
        </p:blipFill>
        <p:spPr>
          <a:xfrm>
            <a:off x="6413678" y="1930677"/>
            <a:ext cx="4502979" cy="29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AF0F8-DFF3-4CFB-98EF-AB14F468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18E-6240-4FB4-ADAB-0660A72EFB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2513" y="1232727"/>
            <a:ext cx="5752833" cy="441527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kern="1200" dirty="0">
                <a:ea typeface="ＭＳ Ｐゴシック" charset="-128"/>
                <a:sym typeface="Arial" charset="0"/>
              </a:rPr>
              <a:t>Improvements on the build AI Model: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4ACE1-029C-4D69-BDFA-059F33BF5CD0}"/>
              </a:ext>
            </a:extLst>
          </p:cNvPr>
          <p:cNvSpPr/>
          <p:nvPr/>
        </p:nvSpPr>
        <p:spPr>
          <a:xfrm>
            <a:off x="650240" y="2164080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67C57-2980-411D-B246-C2D05D297B2B}"/>
              </a:ext>
            </a:extLst>
          </p:cNvPr>
          <p:cNvSpPr/>
          <p:nvPr/>
        </p:nvSpPr>
        <p:spPr>
          <a:xfrm>
            <a:off x="4434840" y="2164080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Data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6007F-F3EC-4DAA-A811-177467DB771B}"/>
              </a:ext>
            </a:extLst>
          </p:cNvPr>
          <p:cNvSpPr/>
          <p:nvPr/>
        </p:nvSpPr>
        <p:spPr>
          <a:xfrm>
            <a:off x="8219440" y="2164080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8593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903B7E4-AD36-4BED-BC7B-780CD6832F7F}"/>
              </a:ext>
            </a:extLst>
          </p:cNvPr>
          <p:cNvSpPr txBox="1">
            <a:spLocks/>
          </p:cNvSpPr>
          <p:nvPr/>
        </p:nvSpPr>
        <p:spPr>
          <a:xfrm>
            <a:off x="954922" y="350224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 algn="l" defTabSz="457178" rtl="0" eaLnBrk="1" latinLnBrk="0" hangingPunct="1">
              <a:spcBef>
                <a:spcPct val="20000"/>
              </a:spcBef>
              <a:buFont typeface="Arial"/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MODEL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EE2A7-DFA6-4CB3-8D9E-4F8321F460FA}"/>
              </a:ext>
            </a:extLst>
          </p:cNvPr>
          <p:cNvSpPr/>
          <p:nvPr/>
        </p:nvSpPr>
        <p:spPr>
          <a:xfrm>
            <a:off x="839845" y="2162506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Parameter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7E0CB-A7CA-423E-8E94-D0769F0844BA}"/>
              </a:ext>
            </a:extLst>
          </p:cNvPr>
          <p:cNvSpPr/>
          <p:nvPr/>
        </p:nvSpPr>
        <p:spPr>
          <a:xfrm>
            <a:off x="4434840" y="2162506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Lowest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8FB4-ABF5-41CE-8215-41D272F10904}"/>
              </a:ext>
            </a:extLst>
          </p:cNvPr>
          <p:cNvSpPr/>
          <p:nvPr/>
        </p:nvSpPr>
        <p:spPr>
          <a:xfrm>
            <a:off x="8029835" y="2162506"/>
            <a:ext cx="3322320" cy="873760"/>
          </a:xfrm>
          <a:prstGeom prst="rect">
            <a:avLst/>
          </a:prstGeom>
          <a:ln>
            <a:solidFill>
              <a:srgbClr val="73AE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Carbon Footprint (Individual)</a:t>
            </a:r>
          </a:p>
        </p:txBody>
      </p:sp>
    </p:spTree>
    <p:extLst>
      <p:ext uri="{BB962C8B-B14F-4D97-AF65-F5344CB8AC3E}">
        <p14:creationId xmlns:p14="http://schemas.microsoft.com/office/powerpoint/2010/main" val="274700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DE736D1-03F6-7C41-8E20-8A64B48C1D88}"/>
              </a:ext>
            </a:extLst>
          </p:cNvPr>
          <p:cNvSpPr txBox="1">
            <a:spLocks/>
          </p:cNvSpPr>
          <p:nvPr/>
        </p:nvSpPr>
        <p:spPr>
          <a:xfrm>
            <a:off x="374087" y="299989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 algn="l" defTabSz="457178" rtl="0" eaLnBrk="1" latinLnBrk="0" hangingPunct="1">
              <a:spcBef>
                <a:spcPct val="20000"/>
              </a:spcBef>
              <a:buFont typeface="Arial"/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RECOMMENDATIONS – INDIVIDUAL LEVEL </a:t>
            </a:r>
          </a:p>
        </p:txBody>
      </p:sp>
      <p:sp>
        <p:nvSpPr>
          <p:cNvPr id="65" name="Google Shape;526;p44">
            <a:extLst>
              <a:ext uri="{FF2B5EF4-FFF2-40B4-BE49-F238E27FC236}">
                <a16:creationId xmlns:a16="http://schemas.microsoft.com/office/drawing/2014/main" id="{E4E4D595-9138-4602-AD9A-2831FC8B42C3}"/>
              </a:ext>
            </a:extLst>
          </p:cNvPr>
          <p:cNvSpPr/>
          <p:nvPr/>
        </p:nvSpPr>
        <p:spPr>
          <a:xfrm>
            <a:off x="1177833" y="1789500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Incorporate walking or biking to some of your regular short-trip destinations</a:t>
            </a:r>
          </a:p>
        </p:txBody>
      </p:sp>
      <p:sp>
        <p:nvSpPr>
          <p:cNvPr id="66" name="Google Shape;527;p44">
            <a:extLst>
              <a:ext uri="{FF2B5EF4-FFF2-40B4-BE49-F238E27FC236}">
                <a16:creationId xmlns:a16="http://schemas.microsoft.com/office/drawing/2014/main" id="{0658D569-D136-45DD-8AFD-ECDCD25C6040}"/>
              </a:ext>
            </a:extLst>
          </p:cNvPr>
          <p:cNvSpPr/>
          <p:nvPr/>
        </p:nvSpPr>
        <p:spPr>
          <a:xfrm>
            <a:off x="5892984" y="1789500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Turn off lights and unplug devices when you’re not using them</a:t>
            </a:r>
          </a:p>
        </p:txBody>
      </p:sp>
      <p:sp>
        <p:nvSpPr>
          <p:cNvPr id="67" name="Google Shape;528;p44">
            <a:extLst>
              <a:ext uri="{FF2B5EF4-FFF2-40B4-BE49-F238E27FC236}">
                <a16:creationId xmlns:a16="http://schemas.microsoft.com/office/drawing/2014/main" id="{0BFB1A2A-1819-4472-BC70-C49F11D32793}"/>
              </a:ext>
            </a:extLst>
          </p:cNvPr>
          <p:cNvSpPr/>
          <p:nvPr/>
        </p:nvSpPr>
        <p:spPr>
          <a:xfrm>
            <a:off x="1177833" y="3985763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Eat more food that is grown or made locally and less red meat.</a:t>
            </a:r>
          </a:p>
        </p:txBody>
      </p:sp>
      <p:sp>
        <p:nvSpPr>
          <p:cNvPr id="68" name="Google Shape;529;p44">
            <a:extLst>
              <a:ext uri="{FF2B5EF4-FFF2-40B4-BE49-F238E27FC236}">
                <a16:creationId xmlns:a16="http://schemas.microsoft.com/office/drawing/2014/main" id="{C971A22F-B08A-44DD-BC38-BDADC8328DBD}"/>
              </a:ext>
            </a:extLst>
          </p:cNvPr>
          <p:cNvSpPr/>
          <p:nvPr/>
        </p:nvSpPr>
        <p:spPr>
          <a:xfrm>
            <a:off x="5892984" y="3985763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Use alternative transportation (bus or train) to get to work one day per week</a:t>
            </a:r>
            <a:endParaRPr lang="en-US" sz="2000" dirty="0">
              <a:latin typeface="DIN" panose="02000503040000020003" pitchFamily="2" charset="0"/>
            </a:endParaRPr>
          </a:p>
        </p:txBody>
      </p:sp>
      <p:sp>
        <p:nvSpPr>
          <p:cNvPr id="69" name="Google Shape;530;p44">
            <a:extLst>
              <a:ext uri="{FF2B5EF4-FFF2-40B4-BE49-F238E27FC236}">
                <a16:creationId xmlns:a16="http://schemas.microsoft.com/office/drawing/2014/main" id="{4EC3CE46-5C58-4980-96A6-1B2BD349007D}"/>
              </a:ext>
            </a:extLst>
          </p:cNvPr>
          <p:cNvSpPr/>
          <p:nvPr/>
        </p:nvSpPr>
        <p:spPr>
          <a:xfrm>
            <a:off x="4182648" y="2257839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531;p44">
            <a:extLst>
              <a:ext uri="{FF2B5EF4-FFF2-40B4-BE49-F238E27FC236}">
                <a16:creationId xmlns:a16="http://schemas.microsoft.com/office/drawing/2014/main" id="{F7CF2099-3594-4888-ADB7-ED357F36EE2C}"/>
              </a:ext>
            </a:extLst>
          </p:cNvPr>
          <p:cNvSpPr/>
          <p:nvPr/>
        </p:nvSpPr>
        <p:spPr>
          <a:xfrm rot="5400000">
            <a:off x="4400283" y="2257839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A9B9"/>
              </a:solidFill>
            </a:endParaRPr>
          </a:p>
        </p:txBody>
      </p:sp>
      <p:sp>
        <p:nvSpPr>
          <p:cNvPr id="71" name="Google Shape;532;p44">
            <a:extLst>
              <a:ext uri="{FF2B5EF4-FFF2-40B4-BE49-F238E27FC236}">
                <a16:creationId xmlns:a16="http://schemas.microsoft.com/office/drawing/2014/main" id="{E7D21681-EE0F-454F-ACC4-12D6AE7D3E82}"/>
              </a:ext>
            </a:extLst>
          </p:cNvPr>
          <p:cNvSpPr/>
          <p:nvPr/>
        </p:nvSpPr>
        <p:spPr>
          <a:xfrm rot="10800000">
            <a:off x="4400283" y="2477188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533;p44">
            <a:extLst>
              <a:ext uri="{FF2B5EF4-FFF2-40B4-BE49-F238E27FC236}">
                <a16:creationId xmlns:a16="http://schemas.microsoft.com/office/drawing/2014/main" id="{948B16EA-9420-498B-9DEE-0234C8C819F6}"/>
              </a:ext>
            </a:extLst>
          </p:cNvPr>
          <p:cNvSpPr/>
          <p:nvPr/>
        </p:nvSpPr>
        <p:spPr>
          <a:xfrm rot="-5400000">
            <a:off x="4182648" y="2477188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535;p44">
            <a:extLst>
              <a:ext uri="{FF2B5EF4-FFF2-40B4-BE49-F238E27FC236}">
                <a16:creationId xmlns:a16="http://schemas.microsoft.com/office/drawing/2014/main" id="{58E125D3-DB06-4EF6-B032-418AC32B5A03}"/>
              </a:ext>
            </a:extLst>
          </p:cNvPr>
          <p:cNvSpPr/>
          <p:nvPr/>
        </p:nvSpPr>
        <p:spPr>
          <a:xfrm>
            <a:off x="6354723" y="2897182"/>
            <a:ext cx="319341" cy="6101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endParaRPr sz="24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F7D16-C0E2-4C79-A1C6-B66DF7D8BAF3}"/>
              </a:ext>
            </a:extLst>
          </p:cNvPr>
          <p:cNvSpPr txBox="1"/>
          <p:nvPr/>
        </p:nvSpPr>
        <p:spPr>
          <a:xfrm>
            <a:off x="5039885" y="2629331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E335D6-0069-49B3-8B8B-22AB8A2A183D}"/>
              </a:ext>
            </a:extLst>
          </p:cNvPr>
          <p:cNvSpPr txBox="1"/>
          <p:nvPr/>
        </p:nvSpPr>
        <p:spPr>
          <a:xfrm>
            <a:off x="5909682" y="2629330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4A0D55-1086-454F-8592-9F5973847A68}"/>
              </a:ext>
            </a:extLst>
          </p:cNvPr>
          <p:cNvSpPr txBox="1"/>
          <p:nvPr/>
        </p:nvSpPr>
        <p:spPr>
          <a:xfrm>
            <a:off x="5039885" y="3845239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FC954-73C1-45FA-A739-161CFF664E84}"/>
              </a:ext>
            </a:extLst>
          </p:cNvPr>
          <p:cNvSpPr txBox="1"/>
          <p:nvPr/>
        </p:nvSpPr>
        <p:spPr>
          <a:xfrm>
            <a:off x="5909682" y="3845239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77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DE736D1-03F6-7C41-8E20-8A64B48C1D88}"/>
              </a:ext>
            </a:extLst>
          </p:cNvPr>
          <p:cNvSpPr txBox="1">
            <a:spLocks/>
          </p:cNvSpPr>
          <p:nvPr/>
        </p:nvSpPr>
        <p:spPr>
          <a:xfrm>
            <a:off x="374087" y="299989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 algn="l" defTabSz="457178" rtl="0" eaLnBrk="1" latinLnBrk="0" hangingPunct="1">
              <a:spcBef>
                <a:spcPct val="20000"/>
              </a:spcBef>
              <a:buFont typeface="Arial"/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RECOMMENDATIONS – INDUSTRY LEVEL</a:t>
            </a:r>
          </a:p>
        </p:txBody>
      </p:sp>
      <p:sp>
        <p:nvSpPr>
          <p:cNvPr id="65" name="Google Shape;526;p44">
            <a:extLst>
              <a:ext uri="{FF2B5EF4-FFF2-40B4-BE49-F238E27FC236}">
                <a16:creationId xmlns:a16="http://schemas.microsoft.com/office/drawing/2014/main" id="{E4E4D595-9138-4602-AD9A-2831FC8B42C3}"/>
              </a:ext>
            </a:extLst>
          </p:cNvPr>
          <p:cNvSpPr/>
          <p:nvPr/>
        </p:nvSpPr>
        <p:spPr>
          <a:xfrm>
            <a:off x="1177833" y="1789500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Leverage electricity and heat from nearby zero carbon sources (wind, solar, nuclear, biomass)</a:t>
            </a:r>
          </a:p>
        </p:txBody>
      </p:sp>
      <p:sp>
        <p:nvSpPr>
          <p:cNvPr id="66" name="Google Shape;527;p44">
            <a:extLst>
              <a:ext uri="{FF2B5EF4-FFF2-40B4-BE49-F238E27FC236}">
                <a16:creationId xmlns:a16="http://schemas.microsoft.com/office/drawing/2014/main" id="{0658D569-D136-45DD-8AFD-ECDCD25C6040}"/>
              </a:ext>
            </a:extLst>
          </p:cNvPr>
          <p:cNvSpPr/>
          <p:nvPr/>
        </p:nvSpPr>
        <p:spPr>
          <a:xfrm>
            <a:off x="5892984" y="1789500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Use produced hydrogen as an alternative fuel for hard-to-electrify industrial processes, building heating and transport.</a:t>
            </a:r>
          </a:p>
        </p:txBody>
      </p:sp>
      <p:sp>
        <p:nvSpPr>
          <p:cNvPr id="67" name="Google Shape;528;p44">
            <a:extLst>
              <a:ext uri="{FF2B5EF4-FFF2-40B4-BE49-F238E27FC236}">
                <a16:creationId xmlns:a16="http://schemas.microsoft.com/office/drawing/2014/main" id="{0BFB1A2A-1819-4472-BC70-C49F11D32793}"/>
              </a:ext>
            </a:extLst>
          </p:cNvPr>
          <p:cNvSpPr/>
          <p:nvPr/>
        </p:nvSpPr>
        <p:spPr>
          <a:xfrm>
            <a:off x="1177833" y="3985763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Follow the principle of eco-design by considering factors such as the amount of energy and materials consumed in production.</a:t>
            </a:r>
          </a:p>
        </p:txBody>
      </p:sp>
      <p:sp>
        <p:nvSpPr>
          <p:cNvPr id="68" name="Google Shape;529;p44">
            <a:extLst>
              <a:ext uri="{FF2B5EF4-FFF2-40B4-BE49-F238E27FC236}">
                <a16:creationId xmlns:a16="http://schemas.microsoft.com/office/drawing/2014/main" id="{C971A22F-B08A-44DD-BC38-BDADC8328DBD}"/>
              </a:ext>
            </a:extLst>
          </p:cNvPr>
          <p:cNvSpPr/>
          <p:nvPr/>
        </p:nvSpPr>
        <p:spPr>
          <a:xfrm>
            <a:off x="5892984" y="3985763"/>
            <a:ext cx="4528000" cy="197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r>
              <a:rPr lang="en-US" dirty="0">
                <a:latin typeface="DIN" panose="02000503040000020003" pitchFamily="2" charset="0"/>
              </a:rPr>
              <a:t>Reclaim used durable materials, such as steels, and products that can be reused in future manufacturing processes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69" name="Google Shape;530;p44">
            <a:extLst>
              <a:ext uri="{FF2B5EF4-FFF2-40B4-BE49-F238E27FC236}">
                <a16:creationId xmlns:a16="http://schemas.microsoft.com/office/drawing/2014/main" id="{4EC3CE46-5C58-4980-96A6-1B2BD349007D}"/>
              </a:ext>
            </a:extLst>
          </p:cNvPr>
          <p:cNvSpPr/>
          <p:nvPr/>
        </p:nvSpPr>
        <p:spPr>
          <a:xfrm>
            <a:off x="4182648" y="2257839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531;p44">
            <a:extLst>
              <a:ext uri="{FF2B5EF4-FFF2-40B4-BE49-F238E27FC236}">
                <a16:creationId xmlns:a16="http://schemas.microsoft.com/office/drawing/2014/main" id="{F7CF2099-3594-4888-ADB7-ED357F36EE2C}"/>
              </a:ext>
            </a:extLst>
          </p:cNvPr>
          <p:cNvSpPr/>
          <p:nvPr/>
        </p:nvSpPr>
        <p:spPr>
          <a:xfrm rot="5400000">
            <a:off x="4400283" y="2257839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A9B9"/>
              </a:solidFill>
            </a:endParaRPr>
          </a:p>
        </p:txBody>
      </p:sp>
      <p:sp>
        <p:nvSpPr>
          <p:cNvPr id="71" name="Google Shape;532;p44">
            <a:extLst>
              <a:ext uri="{FF2B5EF4-FFF2-40B4-BE49-F238E27FC236}">
                <a16:creationId xmlns:a16="http://schemas.microsoft.com/office/drawing/2014/main" id="{E7D21681-EE0F-454F-ACC4-12D6AE7D3E82}"/>
              </a:ext>
            </a:extLst>
          </p:cNvPr>
          <p:cNvSpPr/>
          <p:nvPr/>
        </p:nvSpPr>
        <p:spPr>
          <a:xfrm rot="10800000">
            <a:off x="4400283" y="2477188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533;p44">
            <a:extLst>
              <a:ext uri="{FF2B5EF4-FFF2-40B4-BE49-F238E27FC236}">
                <a16:creationId xmlns:a16="http://schemas.microsoft.com/office/drawing/2014/main" id="{948B16EA-9420-498B-9DEE-0234C8C819F6}"/>
              </a:ext>
            </a:extLst>
          </p:cNvPr>
          <p:cNvSpPr/>
          <p:nvPr/>
        </p:nvSpPr>
        <p:spPr>
          <a:xfrm rot="-5400000">
            <a:off x="4182648" y="2477188"/>
            <a:ext cx="3018800" cy="3018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0A9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535;p44">
            <a:extLst>
              <a:ext uri="{FF2B5EF4-FFF2-40B4-BE49-F238E27FC236}">
                <a16:creationId xmlns:a16="http://schemas.microsoft.com/office/drawing/2014/main" id="{58E125D3-DB06-4EF6-B032-418AC32B5A03}"/>
              </a:ext>
            </a:extLst>
          </p:cNvPr>
          <p:cNvSpPr/>
          <p:nvPr/>
        </p:nvSpPr>
        <p:spPr>
          <a:xfrm>
            <a:off x="6354723" y="2897182"/>
            <a:ext cx="319341" cy="6101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endParaRPr sz="24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F7D16-C0E2-4C79-A1C6-B66DF7D8BAF3}"/>
              </a:ext>
            </a:extLst>
          </p:cNvPr>
          <p:cNvSpPr txBox="1"/>
          <p:nvPr/>
        </p:nvSpPr>
        <p:spPr>
          <a:xfrm>
            <a:off x="5039885" y="2629331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E335D6-0069-49B3-8B8B-22AB8A2A183D}"/>
              </a:ext>
            </a:extLst>
          </p:cNvPr>
          <p:cNvSpPr txBox="1"/>
          <p:nvPr/>
        </p:nvSpPr>
        <p:spPr>
          <a:xfrm>
            <a:off x="5909682" y="2629330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4A0D55-1086-454F-8592-9F5973847A68}"/>
              </a:ext>
            </a:extLst>
          </p:cNvPr>
          <p:cNvSpPr txBox="1"/>
          <p:nvPr/>
        </p:nvSpPr>
        <p:spPr>
          <a:xfrm>
            <a:off x="5039885" y="3845239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FC954-73C1-45FA-A739-161CFF664E84}"/>
              </a:ext>
            </a:extLst>
          </p:cNvPr>
          <p:cNvSpPr txBox="1"/>
          <p:nvPr/>
        </p:nvSpPr>
        <p:spPr>
          <a:xfrm>
            <a:off x="5909682" y="3845239"/>
            <a:ext cx="6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234E0-6922-47C7-8C84-9DA2EBC18765}"/>
              </a:ext>
            </a:extLst>
          </p:cNvPr>
          <p:cNvSpPr txBox="1"/>
          <p:nvPr/>
        </p:nvSpPr>
        <p:spPr>
          <a:xfrm>
            <a:off x="299479" y="1120187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b="1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9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DE736D1-03F6-7C41-8E20-8A64B48C1D88}"/>
              </a:ext>
            </a:extLst>
          </p:cNvPr>
          <p:cNvSpPr txBox="1">
            <a:spLocks/>
          </p:cNvSpPr>
          <p:nvPr/>
        </p:nvSpPr>
        <p:spPr>
          <a:xfrm>
            <a:off x="374087" y="299989"/>
            <a:ext cx="8482794" cy="567303"/>
          </a:xfrm>
          <a:prstGeom prst="rect">
            <a:avLst/>
          </a:prstGeom>
        </p:spPr>
        <p:txBody>
          <a:bodyPr vert="horz"/>
          <a:lstStyle>
            <a:lvl1pPr marL="0" indent="0" algn="l" defTabSz="457178" rtl="0" eaLnBrk="1" latinLnBrk="0" hangingPunct="1">
              <a:spcBef>
                <a:spcPct val="20000"/>
              </a:spcBef>
              <a:buFont typeface="Arial"/>
              <a:buNone/>
              <a:defRPr lang="en-US" sz="22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  <a:sym typeface="Arial" charset="0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DEPLOYMENT OF MODEL</a:t>
            </a:r>
          </a:p>
        </p:txBody>
      </p:sp>
    </p:spTree>
    <p:extLst>
      <p:ext uri="{BB962C8B-B14F-4D97-AF65-F5344CB8AC3E}">
        <p14:creationId xmlns:p14="http://schemas.microsoft.com/office/powerpoint/2010/main" val="36448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341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Calibri</vt:lpstr>
      <vt:lpstr>DIN</vt:lpstr>
      <vt:lpstr>Gill Sans Light</vt:lpstr>
      <vt:lpstr>Lato Semibold</vt:lpstr>
      <vt:lpstr>Nunito</vt:lpstr>
      <vt:lpstr>Verdana</vt:lpstr>
      <vt:lpstr>Wingdings</vt:lpstr>
      <vt:lpstr>ヒラギノ角ゴ ProN W3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4 Sustainability Ambassadors</dc:title>
  <dc:creator>Nour Jeghel</dc:creator>
  <cp:lastModifiedBy>safaa</cp:lastModifiedBy>
  <cp:revision>230</cp:revision>
  <dcterms:created xsi:type="dcterms:W3CDTF">2019-11-06T09:09:07Z</dcterms:created>
  <dcterms:modified xsi:type="dcterms:W3CDTF">2022-07-13T08:22:54Z</dcterms:modified>
</cp:coreProperties>
</file>