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Economica"/>
      <p:regular r:id="rId41"/>
      <p:bold r:id="rId42"/>
      <p:italic r:id="rId43"/>
      <p:boldItalic r:id="rId44"/>
    </p:embeddedFont>
    <p:embeddedFont>
      <p:font typeface="Caveat"/>
      <p:regular r:id="rId45"/>
      <p:bold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Economica-bold.fntdata"/><Relationship Id="rId41" Type="http://schemas.openxmlformats.org/officeDocument/2006/relationships/font" Target="fonts/Economica-regular.fntdata"/><Relationship Id="rId44" Type="http://schemas.openxmlformats.org/officeDocument/2006/relationships/font" Target="fonts/Economica-boldItalic.fntdata"/><Relationship Id="rId43" Type="http://schemas.openxmlformats.org/officeDocument/2006/relationships/font" Target="fonts/Economica-italic.fntdata"/><Relationship Id="rId46" Type="http://schemas.openxmlformats.org/officeDocument/2006/relationships/font" Target="fonts/Caveat-bold.fntdata"/><Relationship Id="rId45" Type="http://schemas.openxmlformats.org/officeDocument/2006/relationships/font" Target="fonts/Cave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6f1cb42f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6f1cb42f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6f1cb42f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6f1cb42f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f1cb42f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f1cb42f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6f1cb42f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6f1cb42f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6f1cb42f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6f1cb42f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6f1cb42f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6f1cb42f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6f1cb42f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6f1cb42f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6f1cb42f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6f1cb42f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6f1cb42f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6f1cb42f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6f1cb42f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6f1cb42f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6f1cb42f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6f1cb42f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6f1cb42f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6f1cb42f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6f1cb42f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6f1cb42f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6f1cb42f7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6f1cb42f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6f1cb42f7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6f1cb42f7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6f1cb42f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6f1cb42f7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6f1cb42f7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6f1cb42f7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6f1cb42f7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6f1cb42f7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36f1cb42f7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36f1cb42f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6f1cb42f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6f1cb42f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36f1cb42f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36f1cb42f7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6f1cb42f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6f1cb42f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6f1cb42f7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6f1cb42f7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6f1cb42f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6f1cb42f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6f1cb42f7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6f1cb42f7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6f1cb42f7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6f1cb42f7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6f1cb42f7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6f1cb42f7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6f1cb42f7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6f1cb42f7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6f1cb42f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6f1cb42f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6f1cb42f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6f1cb42f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f1cb42f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f1cb42f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6f1cb42f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6f1cb42f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6f1cb42f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6f1cb42f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f1cb42f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f1cb42f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1.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1.png"/><Relationship Id="rId4" Type="http://schemas.openxmlformats.org/officeDocument/2006/relationships/image" Target="../media/image32.png"/><Relationship Id="rId5"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5.png"/><Relationship Id="rId5"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png"/><Relationship Id="rId4" Type="http://schemas.openxmlformats.org/officeDocument/2006/relationships/image" Target="../media/image38.png"/><Relationship Id="rId5"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7.png"/><Relationship Id="rId4" Type="http://schemas.openxmlformats.org/officeDocument/2006/relationships/image" Target="../media/image40.png"/><Relationship Id="rId5"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4.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49.png"/><Relationship Id="rId10" Type="http://schemas.openxmlformats.org/officeDocument/2006/relationships/image" Target="../media/image61.png"/><Relationship Id="rId9" Type="http://schemas.openxmlformats.org/officeDocument/2006/relationships/image" Target="../media/image60.png"/><Relationship Id="rId5" Type="http://schemas.openxmlformats.org/officeDocument/2006/relationships/image" Target="../media/image58.png"/><Relationship Id="rId6" Type="http://schemas.openxmlformats.org/officeDocument/2006/relationships/image" Target="../media/image54.png"/><Relationship Id="rId7" Type="http://schemas.openxmlformats.org/officeDocument/2006/relationships/image" Target="../media/image50.png"/><Relationship Id="rId8"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9.png"/><Relationship Id="rId4" Type="http://schemas.openxmlformats.org/officeDocument/2006/relationships/image" Target="../media/image56.png"/><Relationship Id="rId5" Type="http://schemas.openxmlformats.org/officeDocument/2006/relationships/image" Target="../media/image53.png"/><Relationship Id="rId6" Type="http://schemas.openxmlformats.org/officeDocument/2006/relationships/image" Target="../media/image55.png"/><Relationship Id="rId7" Type="http://schemas.openxmlformats.org/officeDocument/2006/relationships/image" Target="../media/image57.png"/><Relationship Id="rId8" Type="http://schemas.openxmlformats.org/officeDocument/2006/relationships/image" Target="../media/image7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7.png"/><Relationship Id="rId4" Type="http://schemas.openxmlformats.org/officeDocument/2006/relationships/image" Target="../media/image59.png"/><Relationship Id="rId5"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2.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6.png"/><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4.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744575"/>
            <a:ext cx="8520600" cy="19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CA" sz="3780"/>
              <a:t>Mohammadmahdi</a:t>
            </a:r>
            <a:endParaRPr sz="3780"/>
          </a:p>
          <a:p>
            <a:pPr indent="0" lvl="0" marL="0" rtl="0" algn="ctr">
              <a:spcBef>
                <a:spcPts val="0"/>
              </a:spcBef>
              <a:spcAft>
                <a:spcPts val="0"/>
              </a:spcAft>
              <a:buSzPts val="990"/>
              <a:buNone/>
            </a:pPr>
            <a:r>
              <a:rPr lang="en-CA" sz="3780"/>
              <a:t>Ghahramanibozandan</a:t>
            </a:r>
            <a:endParaRPr sz="3780"/>
          </a:p>
          <a:p>
            <a:pPr indent="0" lvl="0" marL="0" rtl="0" algn="ctr">
              <a:spcBef>
                <a:spcPts val="0"/>
              </a:spcBef>
              <a:spcAft>
                <a:spcPts val="0"/>
              </a:spcAft>
              <a:buSzPts val="990"/>
              <a:buNone/>
            </a:pPr>
            <a:r>
              <a:rPr lang="en-CA" sz="3780"/>
              <a:t>2041608</a:t>
            </a:r>
            <a:endParaRPr sz="3780"/>
          </a:p>
        </p:txBody>
      </p:sp>
      <p:sp>
        <p:nvSpPr>
          <p:cNvPr id="63" name="Google Shape;63;p13"/>
          <p:cNvSpPr txBox="1"/>
          <p:nvPr>
            <p:ph idx="1" type="subTitle"/>
          </p:nvPr>
        </p:nvSpPr>
        <p:spPr>
          <a:xfrm>
            <a:off x="311700" y="2834125"/>
            <a:ext cx="8520600" cy="11817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n-CA" sz="2290"/>
              <a:t>Knowledge Representation and Learning Project</a:t>
            </a:r>
            <a:endParaRPr sz="2290"/>
          </a:p>
          <a:p>
            <a:pPr indent="0" lvl="0" marL="0" rtl="0" algn="ctr">
              <a:lnSpc>
                <a:spcPct val="80000"/>
              </a:lnSpc>
              <a:spcBef>
                <a:spcPts val="0"/>
              </a:spcBef>
              <a:spcAft>
                <a:spcPts val="0"/>
              </a:spcAft>
              <a:buSzPts val="1018"/>
              <a:buNone/>
            </a:pPr>
            <a:r>
              <a:rPr lang="en-CA" sz="2290"/>
              <a:t>Porf. Luciano Serafini</a:t>
            </a:r>
            <a:endParaRPr sz="2290"/>
          </a:p>
          <a:p>
            <a:pPr indent="0" lvl="0" marL="0" rtl="0" algn="ctr">
              <a:lnSpc>
                <a:spcPct val="80000"/>
              </a:lnSpc>
              <a:spcBef>
                <a:spcPts val="0"/>
              </a:spcBef>
              <a:spcAft>
                <a:spcPts val="0"/>
              </a:spcAft>
              <a:buSzPts val="1018"/>
              <a:buNone/>
            </a:pPr>
            <a:r>
              <a:rPr lang="en-CA" sz="2290"/>
              <a:t>University of Padova</a:t>
            </a:r>
            <a:endParaRPr sz="229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26" name="Google Shape;126;p22"/>
          <p:cNvPicPr preferRelativeResize="0"/>
          <p:nvPr/>
        </p:nvPicPr>
        <p:blipFill>
          <a:blip r:embed="rId3">
            <a:alphaModFix/>
          </a:blip>
          <a:stretch>
            <a:fillRect/>
          </a:stretch>
        </p:blipFill>
        <p:spPr>
          <a:xfrm>
            <a:off x="1063075" y="1221125"/>
            <a:ext cx="7017850" cy="1478175"/>
          </a:xfrm>
          <a:prstGeom prst="rect">
            <a:avLst/>
          </a:prstGeom>
          <a:noFill/>
          <a:ln>
            <a:noFill/>
          </a:ln>
        </p:spPr>
      </p:pic>
      <p:pic>
        <p:nvPicPr>
          <p:cNvPr id="127" name="Google Shape;127;p22"/>
          <p:cNvPicPr preferRelativeResize="0"/>
          <p:nvPr/>
        </p:nvPicPr>
        <p:blipFill>
          <a:blip r:embed="rId4">
            <a:alphaModFix/>
          </a:blip>
          <a:stretch>
            <a:fillRect/>
          </a:stretch>
        </p:blipFill>
        <p:spPr>
          <a:xfrm>
            <a:off x="1063075" y="2851725"/>
            <a:ext cx="7017850" cy="147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33" name="Google Shape;133;p23"/>
          <p:cNvPicPr preferRelativeResize="0"/>
          <p:nvPr/>
        </p:nvPicPr>
        <p:blipFill>
          <a:blip r:embed="rId3">
            <a:alphaModFix/>
          </a:blip>
          <a:stretch>
            <a:fillRect/>
          </a:stretch>
        </p:blipFill>
        <p:spPr>
          <a:xfrm>
            <a:off x="1109588" y="1329075"/>
            <a:ext cx="6924826" cy="1506950"/>
          </a:xfrm>
          <a:prstGeom prst="rect">
            <a:avLst/>
          </a:prstGeom>
          <a:noFill/>
          <a:ln>
            <a:noFill/>
          </a:ln>
        </p:spPr>
      </p:pic>
      <p:pic>
        <p:nvPicPr>
          <p:cNvPr id="134" name="Google Shape;134;p23"/>
          <p:cNvPicPr preferRelativeResize="0"/>
          <p:nvPr/>
        </p:nvPicPr>
        <p:blipFill>
          <a:blip r:embed="rId4">
            <a:alphaModFix/>
          </a:blip>
          <a:stretch>
            <a:fillRect/>
          </a:stretch>
        </p:blipFill>
        <p:spPr>
          <a:xfrm>
            <a:off x="1109600" y="3017875"/>
            <a:ext cx="6924824" cy="150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pic>
        <p:nvPicPr>
          <p:cNvPr id="140" name="Google Shape;140;p24"/>
          <p:cNvPicPr preferRelativeResize="0"/>
          <p:nvPr/>
        </p:nvPicPr>
        <p:blipFill>
          <a:blip r:embed="rId3">
            <a:alphaModFix/>
          </a:blip>
          <a:stretch>
            <a:fillRect/>
          </a:stretch>
        </p:blipFill>
        <p:spPr>
          <a:xfrm>
            <a:off x="999225" y="1236450"/>
            <a:ext cx="6892699" cy="1462300"/>
          </a:xfrm>
          <a:prstGeom prst="rect">
            <a:avLst/>
          </a:prstGeom>
          <a:noFill/>
          <a:ln>
            <a:noFill/>
          </a:ln>
        </p:spPr>
      </p:pic>
      <p:pic>
        <p:nvPicPr>
          <p:cNvPr id="141" name="Google Shape;141;p24"/>
          <p:cNvPicPr preferRelativeResize="0"/>
          <p:nvPr/>
        </p:nvPicPr>
        <p:blipFill>
          <a:blip r:embed="rId4">
            <a:alphaModFix/>
          </a:blip>
          <a:stretch>
            <a:fillRect/>
          </a:stretch>
        </p:blipFill>
        <p:spPr>
          <a:xfrm>
            <a:off x="999225" y="2904800"/>
            <a:ext cx="6892700" cy="1489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pic>
        <p:nvPicPr>
          <p:cNvPr id="147" name="Google Shape;147;p25"/>
          <p:cNvPicPr preferRelativeResize="0"/>
          <p:nvPr/>
        </p:nvPicPr>
        <p:blipFill>
          <a:blip r:embed="rId3">
            <a:alphaModFix/>
          </a:blip>
          <a:stretch>
            <a:fillRect/>
          </a:stretch>
        </p:blipFill>
        <p:spPr>
          <a:xfrm>
            <a:off x="1077750" y="1279975"/>
            <a:ext cx="6988500" cy="1491638"/>
          </a:xfrm>
          <a:prstGeom prst="rect">
            <a:avLst/>
          </a:prstGeom>
          <a:noFill/>
          <a:ln>
            <a:noFill/>
          </a:ln>
        </p:spPr>
      </p:pic>
      <p:pic>
        <p:nvPicPr>
          <p:cNvPr id="148" name="Google Shape;148;p25"/>
          <p:cNvPicPr preferRelativeResize="0"/>
          <p:nvPr/>
        </p:nvPicPr>
        <p:blipFill>
          <a:blip r:embed="rId4">
            <a:alphaModFix/>
          </a:blip>
          <a:stretch>
            <a:fillRect/>
          </a:stretch>
        </p:blipFill>
        <p:spPr>
          <a:xfrm>
            <a:off x="1077750" y="2937350"/>
            <a:ext cx="6988501" cy="152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54" name="Google Shape;154;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How to assign </a:t>
            </a:r>
            <a:r>
              <a:rPr b="1" lang="en-CA">
                <a:solidFill>
                  <a:srgbClr val="00FF00"/>
                </a:solidFill>
                <a:latin typeface="Times New Roman"/>
                <a:ea typeface="Times New Roman"/>
                <a:cs typeface="Times New Roman"/>
                <a:sym typeface="Times New Roman"/>
              </a:rPr>
              <a:t>“Safe”</a:t>
            </a:r>
            <a:r>
              <a:rPr lang="en-CA">
                <a:latin typeface="Times New Roman"/>
                <a:ea typeface="Times New Roman"/>
                <a:cs typeface="Times New Roman"/>
                <a:sym typeface="Times New Roman"/>
              </a:rPr>
              <a:t>, </a:t>
            </a:r>
            <a:r>
              <a:rPr b="1" lang="en-CA">
                <a:solidFill>
                  <a:srgbClr val="FF0000"/>
                </a:solidFill>
                <a:latin typeface="Times New Roman"/>
                <a:ea typeface="Times New Roman"/>
                <a:cs typeface="Times New Roman"/>
                <a:sym typeface="Times New Roman"/>
              </a:rPr>
              <a:t>“Bomb”</a:t>
            </a:r>
            <a:r>
              <a:rPr lang="en-CA">
                <a:latin typeface="Times New Roman"/>
                <a:ea typeface="Times New Roman"/>
                <a:cs typeface="Times New Roman"/>
                <a:sym typeface="Times New Roman"/>
              </a:rPr>
              <a:t> and </a:t>
            </a:r>
            <a:r>
              <a:rPr b="1" lang="en-CA">
                <a:solidFill>
                  <a:srgbClr val="FF9900"/>
                </a:solidFill>
                <a:latin typeface="Times New Roman"/>
                <a:ea typeface="Times New Roman"/>
                <a:cs typeface="Times New Roman"/>
                <a:sym typeface="Times New Roman"/>
              </a:rPr>
              <a:t>“Unknown” </a:t>
            </a:r>
            <a:r>
              <a:rPr lang="en-CA">
                <a:latin typeface="Times New Roman"/>
                <a:ea typeface="Times New Roman"/>
                <a:cs typeface="Times New Roman"/>
                <a:sym typeface="Times New Roman"/>
              </a:rPr>
              <a:t>to cells?</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Consider the previously written axioms and the game configuration as a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 	knowledge base(KB). Then for a given cell, i,j:</a:t>
            </a:r>
            <a:endParaRPr>
              <a:latin typeface="Times New Roman"/>
              <a:ea typeface="Times New Roman"/>
              <a:cs typeface="Times New Roman"/>
              <a:sym typeface="Times New Roman"/>
            </a:endParaRPr>
          </a:p>
          <a:p>
            <a:pPr indent="-342900" lvl="0" marL="1371600" rtl="0" algn="l">
              <a:spcBef>
                <a:spcPts val="120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KB ^ Bomb(i,j)</a:t>
            </a:r>
            <a:r>
              <a:rPr lang="en-CA">
                <a:latin typeface="Times New Roman"/>
                <a:ea typeface="Times New Roman"/>
                <a:cs typeface="Times New Roman"/>
                <a:sym typeface="Times New Roman"/>
              </a:rPr>
              <a:t> is </a:t>
            </a:r>
            <a:r>
              <a:rPr b="1" lang="en-CA">
                <a:latin typeface="Times New Roman"/>
                <a:ea typeface="Times New Roman"/>
                <a:cs typeface="Times New Roman"/>
                <a:sym typeface="Times New Roman"/>
              </a:rPr>
              <a:t>UNSAT</a:t>
            </a:r>
            <a:r>
              <a:rPr lang="en-CA">
                <a:latin typeface="Times New Roman"/>
                <a:ea typeface="Times New Roman"/>
                <a:cs typeface="Times New Roman"/>
                <a:sym typeface="Times New Roman"/>
              </a:rPr>
              <a:t>, then i,j is </a:t>
            </a:r>
            <a:r>
              <a:rPr b="1" lang="en-CA">
                <a:solidFill>
                  <a:srgbClr val="00FF00"/>
                </a:solidFill>
                <a:latin typeface="Times New Roman"/>
                <a:ea typeface="Times New Roman"/>
                <a:cs typeface="Times New Roman"/>
                <a:sym typeface="Times New Roman"/>
              </a:rPr>
              <a:t>Safe</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KB ^ </a:t>
            </a:r>
            <a:r>
              <a:rPr b="1" lang="en-CA">
                <a:solidFill>
                  <a:srgbClr val="000000"/>
                </a:solidFill>
                <a:latin typeface="Times New Roman"/>
                <a:ea typeface="Times New Roman"/>
                <a:cs typeface="Times New Roman"/>
                <a:sym typeface="Times New Roman"/>
              </a:rPr>
              <a:t>¬</a:t>
            </a:r>
            <a:r>
              <a:rPr b="1" lang="en-CA">
                <a:latin typeface="Times New Roman"/>
                <a:ea typeface="Times New Roman"/>
                <a:cs typeface="Times New Roman"/>
                <a:sym typeface="Times New Roman"/>
              </a:rPr>
              <a:t>Bomb(i,j)</a:t>
            </a:r>
            <a:r>
              <a:rPr lang="en-CA">
                <a:latin typeface="Times New Roman"/>
                <a:ea typeface="Times New Roman"/>
                <a:cs typeface="Times New Roman"/>
                <a:sym typeface="Times New Roman"/>
              </a:rPr>
              <a:t> is </a:t>
            </a:r>
            <a:r>
              <a:rPr b="1" lang="en-CA">
                <a:latin typeface="Times New Roman"/>
                <a:ea typeface="Times New Roman"/>
                <a:cs typeface="Times New Roman"/>
                <a:sym typeface="Times New Roman"/>
              </a:rPr>
              <a:t>UNSAT</a:t>
            </a:r>
            <a:r>
              <a:rPr lang="en-CA">
                <a:latin typeface="Times New Roman"/>
                <a:ea typeface="Times New Roman"/>
                <a:cs typeface="Times New Roman"/>
                <a:sym typeface="Times New Roman"/>
              </a:rPr>
              <a:t>, then i,j is </a:t>
            </a:r>
            <a:r>
              <a:rPr b="1" lang="en-CA">
                <a:solidFill>
                  <a:srgbClr val="FF0000"/>
                </a:solidFill>
                <a:latin typeface="Times New Roman"/>
                <a:ea typeface="Times New Roman"/>
                <a:cs typeface="Times New Roman"/>
                <a:sym typeface="Times New Roman"/>
              </a:rPr>
              <a:t>Bomb</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CA">
                <a:latin typeface="Times New Roman"/>
                <a:ea typeface="Times New Roman"/>
                <a:cs typeface="Times New Roman"/>
                <a:sym typeface="Times New Roman"/>
              </a:rPr>
              <a:t>- If </a:t>
            </a:r>
            <a:r>
              <a:rPr b="1" lang="en-CA">
                <a:latin typeface="Times New Roman"/>
                <a:ea typeface="Times New Roman"/>
                <a:cs typeface="Times New Roman"/>
                <a:sym typeface="Times New Roman"/>
              </a:rPr>
              <a:t>None of the above</a:t>
            </a:r>
            <a:r>
              <a:rPr lang="en-CA">
                <a:latin typeface="Times New Roman"/>
                <a:ea typeface="Times New Roman"/>
                <a:cs typeface="Times New Roman"/>
                <a:sym typeface="Times New Roman"/>
              </a:rPr>
              <a:t>, then i,j is </a:t>
            </a:r>
            <a:r>
              <a:rPr b="1" lang="en-CA">
                <a:solidFill>
                  <a:srgbClr val="FF9900"/>
                </a:solidFill>
                <a:latin typeface="Times New Roman"/>
                <a:ea typeface="Times New Roman"/>
                <a:cs typeface="Times New Roman"/>
                <a:sym typeface="Times New Roman"/>
              </a:rPr>
              <a:t>Unknown</a:t>
            </a:r>
            <a:r>
              <a:rPr lang="en-CA">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1200"/>
              </a:spcBef>
              <a:spcAft>
                <a:spcPts val="1200"/>
              </a:spcAft>
              <a:buNone/>
            </a:pPr>
            <a:r>
              <a:rPr lang="en-CA">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60" name="Google Shape;160;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CA">
                <a:latin typeface="Times New Roman"/>
                <a:ea typeface="Times New Roman"/>
                <a:cs typeface="Times New Roman"/>
                <a:sym typeface="Times New Roman"/>
              </a:rPr>
              <a:t>-Test on a real test case:</a:t>
            </a:r>
            <a:endParaRPr b="1">
              <a:latin typeface="Times New Roman"/>
              <a:ea typeface="Times New Roman"/>
              <a:cs typeface="Times New Roman"/>
              <a:sym typeface="Times New Roman"/>
            </a:endParaRPr>
          </a:p>
        </p:txBody>
      </p:sp>
      <p:pic>
        <p:nvPicPr>
          <p:cNvPr id="161" name="Google Shape;161;p27"/>
          <p:cNvPicPr preferRelativeResize="0"/>
          <p:nvPr/>
        </p:nvPicPr>
        <p:blipFill>
          <a:blip r:embed="rId3">
            <a:alphaModFix/>
          </a:blip>
          <a:stretch>
            <a:fillRect/>
          </a:stretch>
        </p:blipFill>
        <p:spPr>
          <a:xfrm>
            <a:off x="3142113" y="1844813"/>
            <a:ext cx="2916100" cy="2114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421275" y="1650650"/>
            <a:ext cx="2506700" cy="2503149"/>
          </a:xfrm>
          <a:prstGeom prst="rect">
            <a:avLst/>
          </a:prstGeom>
          <a:noFill/>
          <a:ln>
            <a:noFill/>
          </a:ln>
        </p:spPr>
      </p:pic>
      <p:pic>
        <p:nvPicPr>
          <p:cNvPr id="163" name="Google Shape;163;p27"/>
          <p:cNvPicPr preferRelativeResize="0"/>
          <p:nvPr/>
        </p:nvPicPr>
        <p:blipFill>
          <a:blip r:embed="rId5">
            <a:alphaModFix/>
          </a:blip>
          <a:stretch>
            <a:fillRect/>
          </a:stretch>
        </p:blipFill>
        <p:spPr>
          <a:xfrm>
            <a:off x="6272350" y="148850"/>
            <a:ext cx="1178300" cy="4759074"/>
          </a:xfrm>
          <a:prstGeom prst="rect">
            <a:avLst/>
          </a:prstGeom>
          <a:noFill/>
          <a:ln>
            <a:noFill/>
          </a:ln>
        </p:spPr>
      </p:pic>
      <p:pic>
        <p:nvPicPr>
          <p:cNvPr id="164" name="Google Shape;164;p27"/>
          <p:cNvPicPr preferRelativeResize="0"/>
          <p:nvPr/>
        </p:nvPicPr>
        <p:blipFill>
          <a:blip r:embed="rId6">
            <a:alphaModFix/>
          </a:blip>
          <a:stretch>
            <a:fillRect/>
          </a:stretch>
        </p:blipFill>
        <p:spPr>
          <a:xfrm>
            <a:off x="7519350" y="146425"/>
            <a:ext cx="1128400" cy="4759075"/>
          </a:xfrm>
          <a:prstGeom prst="rect">
            <a:avLst/>
          </a:prstGeom>
          <a:noFill/>
          <a:ln>
            <a:noFill/>
          </a:ln>
        </p:spPr>
      </p:pic>
      <p:pic>
        <p:nvPicPr>
          <p:cNvPr id="165" name="Google Shape;165;p27"/>
          <p:cNvPicPr preferRelativeResize="0"/>
          <p:nvPr/>
        </p:nvPicPr>
        <p:blipFill>
          <a:blip r:embed="rId7">
            <a:alphaModFix/>
          </a:blip>
          <a:stretch>
            <a:fillRect/>
          </a:stretch>
        </p:blipFill>
        <p:spPr>
          <a:xfrm>
            <a:off x="421275" y="4331575"/>
            <a:ext cx="5715000" cy="24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71" name="Google Shape;171;p28"/>
          <p:cNvSpPr txBox="1"/>
          <p:nvPr>
            <p:ph idx="1" type="body"/>
          </p:nvPr>
        </p:nvSpPr>
        <p:spPr>
          <a:xfrm>
            <a:off x="311700" y="1295938"/>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Let’s randomly choose the cell (1,1):</a:t>
            </a:r>
            <a:endParaRPr>
              <a:latin typeface="Times New Roman"/>
              <a:ea typeface="Times New Roman"/>
              <a:cs typeface="Times New Roman"/>
              <a:sym typeface="Times New Roman"/>
            </a:endParaRPr>
          </a:p>
        </p:txBody>
      </p:sp>
      <p:pic>
        <p:nvPicPr>
          <p:cNvPr id="172" name="Google Shape;172;p28"/>
          <p:cNvPicPr preferRelativeResize="0"/>
          <p:nvPr/>
        </p:nvPicPr>
        <p:blipFill>
          <a:blip r:embed="rId3">
            <a:alphaModFix/>
          </a:blip>
          <a:stretch>
            <a:fillRect/>
          </a:stretch>
        </p:blipFill>
        <p:spPr>
          <a:xfrm>
            <a:off x="3165825" y="2011349"/>
            <a:ext cx="3039275" cy="1923200"/>
          </a:xfrm>
          <a:prstGeom prst="rect">
            <a:avLst/>
          </a:prstGeom>
          <a:noFill/>
          <a:ln>
            <a:noFill/>
          </a:ln>
        </p:spPr>
      </p:pic>
      <p:pic>
        <p:nvPicPr>
          <p:cNvPr id="173" name="Google Shape;173;p28"/>
          <p:cNvPicPr preferRelativeResize="0"/>
          <p:nvPr/>
        </p:nvPicPr>
        <p:blipFill>
          <a:blip r:embed="rId4">
            <a:alphaModFix/>
          </a:blip>
          <a:stretch>
            <a:fillRect/>
          </a:stretch>
        </p:blipFill>
        <p:spPr>
          <a:xfrm>
            <a:off x="517699" y="1687050"/>
            <a:ext cx="2564501" cy="2571775"/>
          </a:xfrm>
          <a:prstGeom prst="rect">
            <a:avLst/>
          </a:prstGeom>
          <a:noFill/>
          <a:ln>
            <a:noFill/>
          </a:ln>
        </p:spPr>
      </p:pic>
      <p:pic>
        <p:nvPicPr>
          <p:cNvPr id="174" name="Google Shape;174;p28"/>
          <p:cNvPicPr preferRelativeResize="0"/>
          <p:nvPr/>
        </p:nvPicPr>
        <p:blipFill>
          <a:blip r:embed="rId5">
            <a:alphaModFix/>
          </a:blip>
          <a:stretch>
            <a:fillRect/>
          </a:stretch>
        </p:blipFill>
        <p:spPr>
          <a:xfrm>
            <a:off x="6312150" y="636825"/>
            <a:ext cx="1120775" cy="4066150"/>
          </a:xfrm>
          <a:prstGeom prst="rect">
            <a:avLst/>
          </a:prstGeom>
          <a:noFill/>
          <a:ln>
            <a:noFill/>
          </a:ln>
        </p:spPr>
      </p:pic>
      <p:pic>
        <p:nvPicPr>
          <p:cNvPr id="175" name="Google Shape;175;p28"/>
          <p:cNvPicPr preferRelativeResize="0"/>
          <p:nvPr/>
        </p:nvPicPr>
        <p:blipFill>
          <a:blip r:embed="rId6">
            <a:alphaModFix/>
          </a:blip>
          <a:stretch>
            <a:fillRect/>
          </a:stretch>
        </p:blipFill>
        <p:spPr>
          <a:xfrm>
            <a:off x="7500600" y="636825"/>
            <a:ext cx="1120775" cy="406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81" name="Google Shape;181;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p:txBody>
      </p:sp>
      <p:pic>
        <p:nvPicPr>
          <p:cNvPr id="182" name="Google Shape;182;p29"/>
          <p:cNvPicPr preferRelativeResize="0"/>
          <p:nvPr/>
        </p:nvPicPr>
        <p:blipFill>
          <a:blip r:embed="rId3">
            <a:alphaModFix/>
          </a:blip>
          <a:stretch>
            <a:fillRect/>
          </a:stretch>
        </p:blipFill>
        <p:spPr>
          <a:xfrm>
            <a:off x="396075" y="1764000"/>
            <a:ext cx="2715275" cy="2726874"/>
          </a:xfrm>
          <a:prstGeom prst="rect">
            <a:avLst/>
          </a:prstGeom>
          <a:noFill/>
          <a:ln>
            <a:noFill/>
          </a:ln>
        </p:spPr>
      </p:pic>
      <p:pic>
        <p:nvPicPr>
          <p:cNvPr id="183" name="Google Shape;183;p29"/>
          <p:cNvPicPr preferRelativeResize="0"/>
          <p:nvPr/>
        </p:nvPicPr>
        <p:blipFill>
          <a:blip r:embed="rId4">
            <a:alphaModFix/>
          </a:blip>
          <a:stretch>
            <a:fillRect/>
          </a:stretch>
        </p:blipFill>
        <p:spPr>
          <a:xfrm>
            <a:off x="3192225" y="2086650"/>
            <a:ext cx="3094575" cy="2081575"/>
          </a:xfrm>
          <a:prstGeom prst="rect">
            <a:avLst/>
          </a:prstGeom>
          <a:noFill/>
          <a:ln>
            <a:noFill/>
          </a:ln>
        </p:spPr>
      </p:pic>
      <p:pic>
        <p:nvPicPr>
          <p:cNvPr id="184" name="Google Shape;184;p29"/>
          <p:cNvPicPr preferRelativeResize="0"/>
          <p:nvPr/>
        </p:nvPicPr>
        <p:blipFill>
          <a:blip r:embed="rId5">
            <a:alphaModFix/>
          </a:blip>
          <a:stretch>
            <a:fillRect/>
          </a:stretch>
        </p:blipFill>
        <p:spPr>
          <a:xfrm>
            <a:off x="6367675" y="315925"/>
            <a:ext cx="1249425" cy="4533100"/>
          </a:xfrm>
          <a:prstGeom prst="rect">
            <a:avLst/>
          </a:prstGeom>
          <a:noFill/>
          <a:ln>
            <a:noFill/>
          </a:ln>
        </p:spPr>
      </p:pic>
      <p:pic>
        <p:nvPicPr>
          <p:cNvPr id="185" name="Google Shape;185;p29"/>
          <p:cNvPicPr preferRelativeResize="0"/>
          <p:nvPr/>
        </p:nvPicPr>
        <p:blipFill>
          <a:blip r:embed="rId6">
            <a:alphaModFix/>
          </a:blip>
          <a:stretch>
            <a:fillRect/>
          </a:stretch>
        </p:blipFill>
        <p:spPr>
          <a:xfrm>
            <a:off x="7697975" y="315925"/>
            <a:ext cx="1249425" cy="13392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91" name="Google Shape;191;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92" name="Google Shape;192;p30"/>
          <p:cNvPicPr preferRelativeResize="0"/>
          <p:nvPr/>
        </p:nvPicPr>
        <p:blipFill>
          <a:blip r:embed="rId3">
            <a:alphaModFix/>
          </a:blip>
          <a:stretch>
            <a:fillRect/>
          </a:stretch>
        </p:blipFill>
        <p:spPr>
          <a:xfrm>
            <a:off x="408150" y="1659500"/>
            <a:ext cx="2840900" cy="2869150"/>
          </a:xfrm>
          <a:prstGeom prst="rect">
            <a:avLst/>
          </a:prstGeom>
          <a:noFill/>
          <a:ln>
            <a:noFill/>
          </a:ln>
        </p:spPr>
      </p:pic>
      <p:pic>
        <p:nvPicPr>
          <p:cNvPr id="193" name="Google Shape;193;p30"/>
          <p:cNvPicPr preferRelativeResize="0"/>
          <p:nvPr/>
        </p:nvPicPr>
        <p:blipFill>
          <a:blip r:embed="rId4">
            <a:alphaModFix/>
          </a:blip>
          <a:stretch>
            <a:fillRect/>
          </a:stretch>
        </p:blipFill>
        <p:spPr>
          <a:xfrm>
            <a:off x="3408775" y="1914075"/>
            <a:ext cx="3072550" cy="2186400"/>
          </a:xfrm>
          <a:prstGeom prst="rect">
            <a:avLst/>
          </a:prstGeom>
          <a:noFill/>
          <a:ln>
            <a:noFill/>
          </a:ln>
        </p:spPr>
      </p:pic>
      <p:pic>
        <p:nvPicPr>
          <p:cNvPr id="194" name="Google Shape;194;p30"/>
          <p:cNvPicPr preferRelativeResize="0"/>
          <p:nvPr/>
        </p:nvPicPr>
        <p:blipFill>
          <a:blip r:embed="rId5">
            <a:alphaModFix/>
          </a:blip>
          <a:stretch>
            <a:fillRect/>
          </a:stretch>
        </p:blipFill>
        <p:spPr>
          <a:xfrm>
            <a:off x="6641050" y="315925"/>
            <a:ext cx="1349500" cy="4540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00" name="Google Shape;20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01" name="Google Shape;201;p31"/>
          <p:cNvPicPr preferRelativeResize="0"/>
          <p:nvPr/>
        </p:nvPicPr>
        <p:blipFill>
          <a:blip r:embed="rId3">
            <a:alphaModFix/>
          </a:blip>
          <a:stretch>
            <a:fillRect/>
          </a:stretch>
        </p:blipFill>
        <p:spPr>
          <a:xfrm>
            <a:off x="433025" y="1704850"/>
            <a:ext cx="2886663" cy="2874376"/>
          </a:xfrm>
          <a:prstGeom prst="rect">
            <a:avLst/>
          </a:prstGeom>
          <a:noFill/>
          <a:ln>
            <a:noFill/>
          </a:ln>
        </p:spPr>
      </p:pic>
      <p:pic>
        <p:nvPicPr>
          <p:cNvPr id="202" name="Google Shape;202;p31"/>
          <p:cNvPicPr preferRelativeResize="0"/>
          <p:nvPr/>
        </p:nvPicPr>
        <p:blipFill>
          <a:blip r:embed="rId4">
            <a:alphaModFix/>
          </a:blip>
          <a:stretch>
            <a:fillRect/>
          </a:stretch>
        </p:blipFill>
        <p:spPr>
          <a:xfrm>
            <a:off x="3419625" y="1799725"/>
            <a:ext cx="3392575" cy="2587325"/>
          </a:xfrm>
          <a:prstGeom prst="rect">
            <a:avLst/>
          </a:prstGeom>
          <a:noFill/>
          <a:ln>
            <a:noFill/>
          </a:ln>
        </p:spPr>
      </p:pic>
      <p:pic>
        <p:nvPicPr>
          <p:cNvPr id="203" name="Google Shape;203;p31"/>
          <p:cNvPicPr preferRelativeResize="0"/>
          <p:nvPr/>
        </p:nvPicPr>
        <p:blipFill>
          <a:blip r:embed="rId5">
            <a:alphaModFix/>
          </a:blip>
          <a:stretch>
            <a:fillRect/>
          </a:stretch>
        </p:blipFill>
        <p:spPr>
          <a:xfrm>
            <a:off x="6912125" y="117800"/>
            <a:ext cx="1284100" cy="4802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CA" sz="1560">
                <a:latin typeface="Times New Roman"/>
                <a:ea typeface="Times New Roman"/>
                <a:cs typeface="Times New Roman"/>
                <a:sym typeface="Times New Roman"/>
              </a:rPr>
              <a:t>Minesweeper is a game where mines are hidden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in a grid of squares. The objective is to discover all</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 the mines by opening the cells. At each iteration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you have to open a cell if the cell contains a mine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you have lost, otherwise you will discover the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SzPts val="770"/>
              <a:buNone/>
            </a:pPr>
            <a:r>
              <a:rPr lang="en-CA" sz="1560">
                <a:latin typeface="Times New Roman"/>
                <a:ea typeface="Times New Roman"/>
                <a:cs typeface="Times New Roman"/>
                <a:sym typeface="Times New Roman"/>
              </a:rPr>
              <a:t>number of mines in the surrounding cells, which </a:t>
            </a:r>
            <a:endParaRPr sz="156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770"/>
              <a:buFont typeface="Arial"/>
              <a:buNone/>
            </a:pPr>
            <a:r>
              <a:rPr lang="en-CA" sz="1560">
                <a:latin typeface="Times New Roman"/>
                <a:ea typeface="Times New Roman"/>
                <a:cs typeface="Times New Roman"/>
                <a:sym typeface="Times New Roman"/>
              </a:rPr>
              <a:t>can be used to decide the next cell to be opened.</a:t>
            </a:r>
            <a:endParaRPr sz="1560">
              <a:latin typeface="Times New Roman"/>
              <a:ea typeface="Times New Roman"/>
              <a:cs typeface="Times New Roman"/>
              <a:sym typeface="Times New Roman"/>
            </a:endParaRPr>
          </a:p>
          <a:p>
            <a:pPr indent="0" lvl="0" marL="0" rtl="0" algn="l">
              <a:lnSpc>
                <a:spcPct val="115000"/>
              </a:lnSpc>
              <a:spcBef>
                <a:spcPts val="1200"/>
              </a:spcBef>
              <a:spcAft>
                <a:spcPts val="1200"/>
              </a:spcAft>
              <a:buSzPts val="770"/>
              <a:buNone/>
            </a:pPr>
            <a:r>
              <a:t/>
            </a:r>
            <a:endParaRPr sz="1560">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5602975" y="1306150"/>
            <a:ext cx="2661025" cy="300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09" name="Google Shape;209;p32"/>
          <p:cNvSpPr txBox="1"/>
          <p:nvPr>
            <p:ph idx="1" type="body"/>
          </p:nvPr>
        </p:nvSpPr>
        <p:spPr>
          <a:xfrm>
            <a:off x="311700" y="12690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10" name="Google Shape;210;p32"/>
          <p:cNvPicPr preferRelativeResize="0"/>
          <p:nvPr/>
        </p:nvPicPr>
        <p:blipFill>
          <a:blip r:embed="rId3">
            <a:alphaModFix/>
          </a:blip>
          <a:stretch>
            <a:fillRect/>
          </a:stretch>
        </p:blipFill>
        <p:spPr>
          <a:xfrm>
            <a:off x="419675" y="1691400"/>
            <a:ext cx="2927525" cy="2931674"/>
          </a:xfrm>
          <a:prstGeom prst="rect">
            <a:avLst/>
          </a:prstGeom>
          <a:noFill/>
          <a:ln>
            <a:noFill/>
          </a:ln>
        </p:spPr>
      </p:pic>
      <p:pic>
        <p:nvPicPr>
          <p:cNvPr id="211" name="Google Shape;211;p32"/>
          <p:cNvPicPr preferRelativeResize="0"/>
          <p:nvPr/>
        </p:nvPicPr>
        <p:blipFill>
          <a:blip r:embed="rId4">
            <a:alphaModFix/>
          </a:blip>
          <a:stretch>
            <a:fillRect/>
          </a:stretch>
        </p:blipFill>
        <p:spPr>
          <a:xfrm>
            <a:off x="3474300" y="1964775"/>
            <a:ext cx="3269176" cy="2384925"/>
          </a:xfrm>
          <a:prstGeom prst="rect">
            <a:avLst/>
          </a:prstGeom>
          <a:noFill/>
          <a:ln>
            <a:noFill/>
          </a:ln>
        </p:spPr>
      </p:pic>
      <p:pic>
        <p:nvPicPr>
          <p:cNvPr id="212" name="Google Shape;212;p32"/>
          <p:cNvPicPr preferRelativeResize="0"/>
          <p:nvPr/>
        </p:nvPicPr>
        <p:blipFill>
          <a:blip r:embed="rId5">
            <a:alphaModFix/>
          </a:blip>
          <a:stretch>
            <a:fillRect/>
          </a:stretch>
        </p:blipFill>
        <p:spPr>
          <a:xfrm>
            <a:off x="6870575" y="2142813"/>
            <a:ext cx="1657350" cy="202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18" name="Google Shape;218;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p:txBody>
      </p:sp>
      <p:pic>
        <p:nvPicPr>
          <p:cNvPr id="219" name="Google Shape;219;p33"/>
          <p:cNvPicPr preferRelativeResize="0"/>
          <p:nvPr/>
        </p:nvPicPr>
        <p:blipFill>
          <a:blip r:embed="rId3">
            <a:alphaModFix/>
          </a:blip>
          <a:stretch>
            <a:fillRect/>
          </a:stretch>
        </p:blipFill>
        <p:spPr>
          <a:xfrm>
            <a:off x="438050" y="1664375"/>
            <a:ext cx="2918974" cy="2914850"/>
          </a:xfrm>
          <a:prstGeom prst="rect">
            <a:avLst/>
          </a:prstGeom>
          <a:noFill/>
          <a:ln>
            <a:noFill/>
          </a:ln>
        </p:spPr>
      </p:pic>
      <p:pic>
        <p:nvPicPr>
          <p:cNvPr id="220" name="Google Shape;220;p33"/>
          <p:cNvPicPr preferRelativeResize="0"/>
          <p:nvPr/>
        </p:nvPicPr>
        <p:blipFill>
          <a:blip r:embed="rId4">
            <a:alphaModFix/>
          </a:blip>
          <a:stretch>
            <a:fillRect/>
          </a:stretch>
        </p:blipFill>
        <p:spPr>
          <a:xfrm>
            <a:off x="3473725" y="1949600"/>
            <a:ext cx="3377725" cy="2344400"/>
          </a:xfrm>
          <a:prstGeom prst="rect">
            <a:avLst/>
          </a:prstGeom>
          <a:noFill/>
          <a:ln>
            <a:noFill/>
          </a:ln>
        </p:spPr>
      </p:pic>
      <p:pic>
        <p:nvPicPr>
          <p:cNvPr id="221" name="Google Shape;221;p33"/>
          <p:cNvPicPr preferRelativeResize="0"/>
          <p:nvPr/>
        </p:nvPicPr>
        <p:blipFill>
          <a:blip r:embed="rId5">
            <a:alphaModFix/>
          </a:blip>
          <a:stretch>
            <a:fillRect/>
          </a:stretch>
        </p:blipFill>
        <p:spPr>
          <a:xfrm>
            <a:off x="6968150" y="2755075"/>
            <a:ext cx="1333500" cy="73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227" name="Google Shape;227;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Flag the Bombs and select the Safe cells: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28" name="Google Shape;228;p34"/>
          <p:cNvPicPr preferRelativeResize="0"/>
          <p:nvPr/>
        </p:nvPicPr>
        <p:blipFill>
          <a:blip r:embed="rId3">
            <a:alphaModFix/>
          </a:blip>
          <a:stretch>
            <a:fillRect/>
          </a:stretch>
        </p:blipFill>
        <p:spPr>
          <a:xfrm>
            <a:off x="450375" y="1667175"/>
            <a:ext cx="2994975" cy="2982275"/>
          </a:xfrm>
          <a:prstGeom prst="rect">
            <a:avLst/>
          </a:prstGeom>
          <a:noFill/>
          <a:ln>
            <a:noFill/>
          </a:ln>
        </p:spPr>
      </p:pic>
      <p:pic>
        <p:nvPicPr>
          <p:cNvPr id="229" name="Google Shape;229;p34"/>
          <p:cNvPicPr preferRelativeResize="0"/>
          <p:nvPr/>
        </p:nvPicPr>
        <p:blipFill>
          <a:blip r:embed="rId4">
            <a:alphaModFix/>
          </a:blip>
          <a:stretch>
            <a:fillRect/>
          </a:stretch>
        </p:blipFill>
        <p:spPr>
          <a:xfrm>
            <a:off x="3642772" y="2034497"/>
            <a:ext cx="3559350" cy="2247625"/>
          </a:xfrm>
          <a:prstGeom prst="rect">
            <a:avLst/>
          </a:prstGeom>
          <a:noFill/>
          <a:ln>
            <a:noFill/>
          </a:ln>
        </p:spPr>
      </p:pic>
      <p:pic>
        <p:nvPicPr>
          <p:cNvPr id="230" name="Google Shape;230;p34"/>
          <p:cNvPicPr preferRelativeResize="0"/>
          <p:nvPr/>
        </p:nvPicPr>
        <p:blipFill>
          <a:blip r:embed="rId5">
            <a:alphaModFix/>
          </a:blip>
          <a:stretch>
            <a:fillRect/>
          </a:stretch>
        </p:blipFill>
        <p:spPr>
          <a:xfrm>
            <a:off x="7301600" y="2750350"/>
            <a:ext cx="1414875" cy="42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236" name="Google Shape;236;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CA">
                <a:latin typeface="Times New Roman"/>
                <a:ea typeface="Times New Roman"/>
                <a:cs typeface="Times New Roman"/>
                <a:sym typeface="Times New Roman"/>
              </a:rPr>
              <a:t>- </a:t>
            </a:r>
            <a:r>
              <a:rPr b="1" lang="en-CA">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a:p>
            <a:pPr indent="-342900" lvl="0" marL="914400" rtl="0" algn="l">
              <a:lnSpc>
                <a:spcPct val="200000"/>
              </a:lnSpc>
              <a:spcBef>
                <a:spcPts val="1200"/>
              </a:spcBef>
              <a:spcAft>
                <a:spcPts val="0"/>
              </a:spcAft>
              <a:buSzPts val="1800"/>
              <a:buFont typeface="Times New Roman"/>
              <a:buChar char="●"/>
            </a:pPr>
            <a:r>
              <a:rPr lang="en-CA">
                <a:latin typeface="Times New Roman"/>
                <a:ea typeface="Times New Roman"/>
                <a:cs typeface="Times New Roman"/>
                <a:sym typeface="Times New Roman"/>
              </a:rPr>
              <a:t>The implementation is </a:t>
            </a:r>
            <a:r>
              <a:rPr b="1" lang="en-CA">
                <a:solidFill>
                  <a:srgbClr val="00FF00"/>
                </a:solidFill>
                <a:latin typeface="Times New Roman"/>
                <a:ea typeface="Times New Roman"/>
                <a:cs typeface="Times New Roman"/>
                <a:sym typeface="Times New Roman"/>
              </a:rPr>
              <a:t>correct</a:t>
            </a:r>
            <a:r>
              <a:rPr lang="en-CA">
                <a:latin typeface="Times New Roman"/>
                <a:ea typeface="Times New Roman"/>
                <a:cs typeface="Times New Roman"/>
                <a:sym typeface="Times New Roman"/>
              </a:rPr>
              <a:t> and it </a:t>
            </a:r>
            <a:r>
              <a:rPr b="1" lang="en-CA">
                <a:solidFill>
                  <a:srgbClr val="00FF00"/>
                </a:solidFill>
                <a:latin typeface="Times New Roman"/>
                <a:ea typeface="Times New Roman"/>
                <a:cs typeface="Times New Roman"/>
                <a:sym typeface="Times New Roman"/>
              </a:rPr>
              <a:t>never</a:t>
            </a:r>
            <a:r>
              <a:rPr lang="en-CA">
                <a:latin typeface="Times New Roman"/>
                <a:ea typeface="Times New Roman"/>
                <a:cs typeface="Times New Roman"/>
                <a:sym typeface="Times New Roman"/>
              </a:rPr>
              <a:t> makes mistake.</a:t>
            </a:r>
            <a:endParaRPr>
              <a:latin typeface="Times New Roman"/>
              <a:ea typeface="Times New Roman"/>
              <a:cs typeface="Times New Roman"/>
              <a:sym typeface="Times New Roman"/>
            </a:endParaRPr>
          </a:p>
          <a:p>
            <a:pPr indent="-342900" lvl="0" marL="914400" rtl="0" algn="l">
              <a:lnSpc>
                <a:spcPct val="200000"/>
              </a:lnSpc>
              <a:spcBef>
                <a:spcPts val="0"/>
              </a:spcBef>
              <a:spcAft>
                <a:spcPts val="0"/>
              </a:spcAft>
              <a:buSzPts val="1800"/>
              <a:buFont typeface="Times New Roman"/>
              <a:buChar char="●"/>
            </a:pPr>
            <a:r>
              <a:rPr lang="en-CA">
                <a:latin typeface="Times New Roman"/>
                <a:ea typeface="Times New Roman"/>
                <a:cs typeface="Times New Roman"/>
                <a:sym typeface="Times New Roman"/>
              </a:rPr>
              <a:t>We may </a:t>
            </a:r>
            <a:r>
              <a:rPr b="1" lang="en-CA">
                <a:solidFill>
                  <a:srgbClr val="FF0000"/>
                </a:solidFill>
                <a:latin typeface="Times New Roman"/>
                <a:ea typeface="Times New Roman"/>
                <a:cs typeface="Times New Roman"/>
                <a:sym typeface="Times New Roman"/>
              </a:rPr>
              <a:t>lose</a:t>
            </a:r>
            <a:r>
              <a:rPr lang="en-CA">
                <a:latin typeface="Times New Roman"/>
                <a:ea typeface="Times New Roman"/>
                <a:cs typeface="Times New Roman"/>
                <a:sym typeface="Times New Roman"/>
              </a:rPr>
              <a:t> the game, since somewhere we need to make a </a:t>
            </a:r>
            <a:r>
              <a:rPr b="1" lang="en-CA">
                <a:solidFill>
                  <a:srgbClr val="FF0000"/>
                </a:solidFill>
                <a:latin typeface="Times New Roman"/>
                <a:ea typeface="Times New Roman"/>
                <a:cs typeface="Times New Roman"/>
                <a:sym typeface="Times New Roman"/>
              </a:rPr>
              <a:t>random</a:t>
            </a:r>
            <a:r>
              <a:rPr lang="en-CA">
                <a:latin typeface="Times New Roman"/>
                <a:ea typeface="Times New Roman"/>
                <a:cs typeface="Times New Roman"/>
                <a:sym typeface="Times New Roman"/>
              </a:rPr>
              <a:t> choice.</a:t>
            </a:r>
            <a:endParaRPr>
              <a:latin typeface="Times New Roman"/>
              <a:ea typeface="Times New Roman"/>
              <a:cs typeface="Times New Roman"/>
              <a:sym typeface="Times New Roman"/>
            </a:endParaRPr>
          </a:p>
          <a:p>
            <a:pPr indent="-342900" lvl="0" marL="914400" rtl="0" algn="l">
              <a:lnSpc>
                <a:spcPct val="200000"/>
              </a:lnSpc>
              <a:spcBef>
                <a:spcPts val="0"/>
              </a:spcBef>
              <a:spcAft>
                <a:spcPts val="0"/>
              </a:spcAft>
              <a:buSzPts val="1800"/>
              <a:buFont typeface="Times New Roman"/>
              <a:buChar char="●"/>
            </a:pPr>
            <a:r>
              <a:rPr lang="en-CA">
                <a:latin typeface="Times New Roman"/>
                <a:ea typeface="Times New Roman"/>
                <a:cs typeface="Times New Roman"/>
                <a:sym typeface="Times New Roman"/>
              </a:rPr>
              <a:t>Updating the configuration </a:t>
            </a:r>
            <a:r>
              <a:rPr b="1" lang="en-CA">
                <a:solidFill>
                  <a:srgbClr val="FF0000"/>
                </a:solidFill>
                <a:latin typeface="Times New Roman"/>
                <a:ea typeface="Times New Roman"/>
                <a:cs typeface="Times New Roman"/>
                <a:sym typeface="Times New Roman"/>
              </a:rPr>
              <a:t>manually</a:t>
            </a:r>
            <a:r>
              <a:rPr lang="en-CA">
                <a:latin typeface="Times New Roman"/>
                <a:ea typeface="Times New Roman"/>
                <a:cs typeface="Times New Roman"/>
                <a:sym typeface="Times New Roman"/>
              </a:rPr>
              <a:t> is time-consuming.</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Part2: Automatic Playing</a:t>
            </a:r>
            <a:endParaRPr/>
          </a:p>
        </p:txBody>
      </p:sp>
      <p:sp>
        <p:nvSpPr>
          <p:cNvPr id="242" name="Google Shape;242;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CA">
                <a:latin typeface="Times New Roman"/>
                <a:ea typeface="Times New Roman"/>
                <a:cs typeface="Times New Roman"/>
                <a:sym typeface="Times New Roman"/>
              </a:rPr>
              <a:t>We concluded that updating the game configuration manually is time-consuming and avoid us analysing the implementation. One would suggest to automatically flag bombs and select safe cells. However, it first requires to simulate the game environment. Using applications to play this game, the environment is </a:t>
            </a:r>
            <a:r>
              <a:rPr b="1" lang="en-CA">
                <a:latin typeface="Times New Roman"/>
                <a:ea typeface="Times New Roman"/>
                <a:cs typeface="Times New Roman"/>
                <a:sym typeface="Times New Roman"/>
              </a:rPr>
              <a:t>semi-observable</a:t>
            </a:r>
            <a:r>
              <a:rPr lang="en-CA">
                <a:latin typeface="Times New Roman"/>
                <a:ea typeface="Times New Roman"/>
                <a:cs typeface="Times New Roman"/>
                <a:sym typeface="Times New Roman"/>
              </a:rPr>
              <a:t> for us and we cannot make the game </a:t>
            </a:r>
            <a:r>
              <a:rPr lang="en-CA">
                <a:latin typeface="Times New Roman"/>
                <a:ea typeface="Times New Roman"/>
                <a:cs typeface="Times New Roman"/>
                <a:sym typeface="Times New Roman"/>
              </a:rPr>
              <a:t>automatic</a:t>
            </a:r>
            <a:r>
              <a:rPr lang="en-CA">
                <a:latin typeface="Times New Roman"/>
                <a:ea typeface="Times New Roman"/>
                <a:cs typeface="Times New Roman"/>
                <a:sym typeface="Times New Roman"/>
              </a:rPr>
              <a:t>. By game simulation we deal with this issue.</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sp>
        <p:nvSpPr>
          <p:cNvPr id="248" name="Google Shape;248;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CA">
                <a:latin typeface="Times New Roman"/>
                <a:ea typeface="Times New Roman"/>
                <a:cs typeface="Times New Roman"/>
                <a:sym typeface="Times New Roman"/>
              </a:rPr>
              <a:t>- Game Environment Simulation: </a:t>
            </a:r>
            <a:r>
              <a:rPr lang="en-CA">
                <a:latin typeface="Times New Roman"/>
                <a:ea typeface="Times New Roman"/>
                <a:cs typeface="Times New Roman"/>
                <a:sym typeface="Times New Roman"/>
              </a:rPr>
              <a:t>We randomly distribute the specific number of bombs in the cells and then, accordingly assigne the real state to each cell. Then, we claim that this environment is our game and our implementation should reconstruct it from an empty configuration, using axioms and the current configuration of the game. </a:t>
            </a:r>
            <a:endParaRPr>
              <a:latin typeface="Times New Roman"/>
              <a:ea typeface="Times New Roman"/>
              <a:cs typeface="Times New Roman"/>
              <a:sym typeface="Times New Roman"/>
            </a:endParaRPr>
          </a:p>
        </p:txBody>
      </p:sp>
      <p:pic>
        <p:nvPicPr>
          <p:cNvPr id="249" name="Google Shape;249;p37"/>
          <p:cNvPicPr preferRelativeResize="0"/>
          <p:nvPr/>
        </p:nvPicPr>
        <p:blipFill>
          <a:blip r:embed="rId3">
            <a:alphaModFix/>
          </a:blip>
          <a:stretch>
            <a:fillRect/>
          </a:stretch>
        </p:blipFill>
        <p:spPr>
          <a:xfrm>
            <a:off x="849300" y="2647950"/>
            <a:ext cx="2615725" cy="2083725"/>
          </a:xfrm>
          <a:prstGeom prst="rect">
            <a:avLst/>
          </a:prstGeom>
          <a:noFill/>
          <a:ln>
            <a:noFill/>
          </a:ln>
        </p:spPr>
      </p:pic>
      <p:pic>
        <p:nvPicPr>
          <p:cNvPr id="250" name="Google Shape;250;p37"/>
          <p:cNvPicPr preferRelativeResize="0"/>
          <p:nvPr/>
        </p:nvPicPr>
        <p:blipFill>
          <a:blip r:embed="rId4">
            <a:alphaModFix/>
          </a:blip>
          <a:stretch>
            <a:fillRect/>
          </a:stretch>
        </p:blipFill>
        <p:spPr>
          <a:xfrm>
            <a:off x="5403950" y="2659500"/>
            <a:ext cx="2615725" cy="2060605"/>
          </a:xfrm>
          <a:prstGeom prst="rect">
            <a:avLst/>
          </a:prstGeom>
          <a:noFill/>
          <a:ln>
            <a:noFill/>
          </a:ln>
        </p:spPr>
      </p:pic>
      <p:cxnSp>
        <p:nvCxnSpPr>
          <p:cNvPr id="251" name="Google Shape;251;p37"/>
          <p:cNvCxnSpPr/>
          <p:nvPr/>
        </p:nvCxnSpPr>
        <p:spPr>
          <a:xfrm>
            <a:off x="3661300" y="3600075"/>
            <a:ext cx="15018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art2: Automatic Playing</a:t>
            </a:r>
            <a:endParaRPr/>
          </a:p>
        </p:txBody>
      </p:sp>
      <p:sp>
        <p:nvSpPr>
          <p:cNvPr id="257" name="Google Shape;257;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CA">
                <a:latin typeface="Times New Roman"/>
                <a:ea typeface="Times New Roman"/>
                <a:cs typeface="Times New Roman"/>
                <a:sym typeface="Times New Roman"/>
              </a:rPr>
              <a:t>- Generate the Next Configuration: </a:t>
            </a:r>
            <a:r>
              <a:rPr lang="en-CA">
                <a:latin typeface="Times New Roman"/>
                <a:ea typeface="Times New Roman"/>
                <a:cs typeface="Times New Roman"/>
                <a:sym typeface="Times New Roman"/>
              </a:rPr>
              <a:t>By flagging bombs and reveal the status of safe cells, we generate the next configuration of the game.</a:t>
            </a:r>
            <a:endParaRPr>
              <a:latin typeface="Times New Roman"/>
              <a:ea typeface="Times New Roman"/>
              <a:cs typeface="Times New Roman"/>
              <a:sym typeface="Times New Roman"/>
            </a:endParaRPr>
          </a:p>
        </p:txBody>
      </p:sp>
      <p:pic>
        <p:nvPicPr>
          <p:cNvPr id="258" name="Google Shape;258;p38"/>
          <p:cNvPicPr preferRelativeResize="0"/>
          <p:nvPr/>
        </p:nvPicPr>
        <p:blipFill>
          <a:blip r:embed="rId3">
            <a:alphaModFix/>
          </a:blip>
          <a:stretch>
            <a:fillRect/>
          </a:stretch>
        </p:blipFill>
        <p:spPr>
          <a:xfrm>
            <a:off x="1354188" y="2106248"/>
            <a:ext cx="6435625" cy="239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64" name="Google Shape;264;p39"/>
          <p:cNvPicPr preferRelativeResize="0"/>
          <p:nvPr/>
        </p:nvPicPr>
        <p:blipFill>
          <a:blip r:embed="rId3">
            <a:alphaModFix/>
          </a:blip>
          <a:stretch>
            <a:fillRect/>
          </a:stretch>
        </p:blipFill>
        <p:spPr>
          <a:xfrm>
            <a:off x="456700" y="1098150"/>
            <a:ext cx="2115050" cy="1699300"/>
          </a:xfrm>
          <a:prstGeom prst="rect">
            <a:avLst/>
          </a:prstGeom>
          <a:noFill/>
          <a:ln>
            <a:noFill/>
          </a:ln>
        </p:spPr>
      </p:pic>
      <p:pic>
        <p:nvPicPr>
          <p:cNvPr id="265" name="Google Shape;265;p39"/>
          <p:cNvPicPr preferRelativeResize="0"/>
          <p:nvPr/>
        </p:nvPicPr>
        <p:blipFill>
          <a:blip r:embed="rId4">
            <a:alphaModFix/>
          </a:blip>
          <a:stretch>
            <a:fillRect/>
          </a:stretch>
        </p:blipFill>
        <p:spPr>
          <a:xfrm>
            <a:off x="2650975" y="1098150"/>
            <a:ext cx="1967125" cy="1699299"/>
          </a:xfrm>
          <a:prstGeom prst="rect">
            <a:avLst/>
          </a:prstGeom>
          <a:noFill/>
          <a:ln>
            <a:noFill/>
          </a:ln>
        </p:spPr>
      </p:pic>
      <p:pic>
        <p:nvPicPr>
          <p:cNvPr id="266" name="Google Shape;266;p39"/>
          <p:cNvPicPr preferRelativeResize="0"/>
          <p:nvPr/>
        </p:nvPicPr>
        <p:blipFill>
          <a:blip r:embed="rId5">
            <a:alphaModFix/>
          </a:blip>
          <a:stretch>
            <a:fillRect/>
          </a:stretch>
        </p:blipFill>
        <p:spPr>
          <a:xfrm>
            <a:off x="4691975" y="1098150"/>
            <a:ext cx="1958678" cy="1699300"/>
          </a:xfrm>
          <a:prstGeom prst="rect">
            <a:avLst/>
          </a:prstGeom>
          <a:noFill/>
          <a:ln>
            <a:noFill/>
          </a:ln>
        </p:spPr>
      </p:pic>
      <p:pic>
        <p:nvPicPr>
          <p:cNvPr id="267" name="Google Shape;267;p39"/>
          <p:cNvPicPr preferRelativeResize="0"/>
          <p:nvPr/>
        </p:nvPicPr>
        <p:blipFill>
          <a:blip r:embed="rId6">
            <a:alphaModFix/>
          </a:blip>
          <a:stretch>
            <a:fillRect/>
          </a:stretch>
        </p:blipFill>
        <p:spPr>
          <a:xfrm>
            <a:off x="6724525" y="1094225"/>
            <a:ext cx="1958675" cy="1707143"/>
          </a:xfrm>
          <a:prstGeom prst="rect">
            <a:avLst/>
          </a:prstGeom>
          <a:noFill/>
          <a:ln>
            <a:noFill/>
          </a:ln>
        </p:spPr>
      </p:pic>
      <p:pic>
        <p:nvPicPr>
          <p:cNvPr id="268" name="Google Shape;268;p39"/>
          <p:cNvPicPr preferRelativeResize="0"/>
          <p:nvPr/>
        </p:nvPicPr>
        <p:blipFill>
          <a:blip r:embed="rId7">
            <a:alphaModFix/>
          </a:blip>
          <a:stretch>
            <a:fillRect/>
          </a:stretch>
        </p:blipFill>
        <p:spPr>
          <a:xfrm>
            <a:off x="530663" y="2940025"/>
            <a:ext cx="1967125" cy="1571002"/>
          </a:xfrm>
          <a:prstGeom prst="rect">
            <a:avLst/>
          </a:prstGeom>
          <a:noFill/>
          <a:ln>
            <a:noFill/>
          </a:ln>
        </p:spPr>
      </p:pic>
      <p:pic>
        <p:nvPicPr>
          <p:cNvPr id="269" name="Google Shape;269;p39"/>
          <p:cNvPicPr preferRelativeResize="0"/>
          <p:nvPr/>
        </p:nvPicPr>
        <p:blipFill>
          <a:blip r:embed="rId8">
            <a:alphaModFix/>
          </a:blip>
          <a:stretch>
            <a:fillRect/>
          </a:stretch>
        </p:blipFill>
        <p:spPr>
          <a:xfrm>
            <a:off x="2650975" y="2949725"/>
            <a:ext cx="1967125" cy="1551588"/>
          </a:xfrm>
          <a:prstGeom prst="rect">
            <a:avLst/>
          </a:prstGeom>
          <a:noFill/>
          <a:ln>
            <a:noFill/>
          </a:ln>
        </p:spPr>
      </p:pic>
      <p:pic>
        <p:nvPicPr>
          <p:cNvPr id="270" name="Google Shape;270;p39"/>
          <p:cNvPicPr preferRelativeResize="0"/>
          <p:nvPr/>
        </p:nvPicPr>
        <p:blipFill>
          <a:blip r:embed="rId9">
            <a:alphaModFix/>
          </a:blip>
          <a:stretch>
            <a:fillRect/>
          </a:stretch>
        </p:blipFill>
        <p:spPr>
          <a:xfrm>
            <a:off x="4691975" y="2949725"/>
            <a:ext cx="1958676" cy="1551600"/>
          </a:xfrm>
          <a:prstGeom prst="rect">
            <a:avLst/>
          </a:prstGeom>
          <a:noFill/>
          <a:ln>
            <a:noFill/>
          </a:ln>
        </p:spPr>
      </p:pic>
      <p:pic>
        <p:nvPicPr>
          <p:cNvPr id="271" name="Google Shape;271;p39"/>
          <p:cNvPicPr preferRelativeResize="0"/>
          <p:nvPr/>
        </p:nvPicPr>
        <p:blipFill>
          <a:blip r:embed="rId10">
            <a:alphaModFix/>
          </a:blip>
          <a:stretch>
            <a:fillRect/>
          </a:stretch>
        </p:blipFill>
        <p:spPr>
          <a:xfrm>
            <a:off x="6724525" y="2953774"/>
            <a:ext cx="1958675" cy="15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77" name="Google Shape;277;p40"/>
          <p:cNvPicPr preferRelativeResize="0"/>
          <p:nvPr/>
        </p:nvPicPr>
        <p:blipFill>
          <a:blip r:embed="rId3">
            <a:alphaModFix/>
          </a:blip>
          <a:stretch>
            <a:fillRect/>
          </a:stretch>
        </p:blipFill>
        <p:spPr>
          <a:xfrm>
            <a:off x="790850" y="1071025"/>
            <a:ext cx="2328749" cy="1836800"/>
          </a:xfrm>
          <a:prstGeom prst="rect">
            <a:avLst/>
          </a:prstGeom>
          <a:noFill/>
          <a:ln>
            <a:noFill/>
          </a:ln>
        </p:spPr>
      </p:pic>
      <p:pic>
        <p:nvPicPr>
          <p:cNvPr id="278" name="Google Shape;278;p40"/>
          <p:cNvPicPr preferRelativeResize="0"/>
          <p:nvPr/>
        </p:nvPicPr>
        <p:blipFill>
          <a:blip r:embed="rId4">
            <a:alphaModFix/>
          </a:blip>
          <a:stretch>
            <a:fillRect/>
          </a:stretch>
        </p:blipFill>
        <p:spPr>
          <a:xfrm>
            <a:off x="3166350" y="1071025"/>
            <a:ext cx="2308793" cy="1836800"/>
          </a:xfrm>
          <a:prstGeom prst="rect">
            <a:avLst/>
          </a:prstGeom>
          <a:noFill/>
          <a:ln>
            <a:noFill/>
          </a:ln>
        </p:spPr>
      </p:pic>
      <p:pic>
        <p:nvPicPr>
          <p:cNvPr id="279" name="Google Shape;279;p40"/>
          <p:cNvPicPr preferRelativeResize="0"/>
          <p:nvPr/>
        </p:nvPicPr>
        <p:blipFill>
          <a:blip r:embed="rId5">
            <a:alphaModFix/>
          </a:blip>
          <a:stretch>
            <a:fillRect/>
          </a:stretch>
        </p:blipFill>
        <p:spPr>
          <a:xfrm>
            <a:off x="5521900" y="1072975"/>
            <a:ext cx="2372600" cy="1832875"/>
          </a:xfrm>
          <a:prstGeom prst="rect">
            <a:avLst/>
          </a:prstGeom>
          <a:noFill/>
          <a:ln>
            <a:noFill/>
          </a:ln>
        </p:spPr>
      </p:pic>
      <p:pic>
        <p:nvPicPr>
          <p:cNvPr id="280" name="Google Shape;280;p40"/>
          <p:cNvPicPr preferRelativeResize="0"/>
          <p:nvPr/>
        </p:nvPicPr>
        <p:blipFill>
          <a:blip r:embed="rId6">
            <a:alphaModFix/>
          </a:blip>
          <a:stretch>
            <a:fillRect/>
          </a:stretch>
        </p:blipFill>
        <p:spPr>
          <a:xfrm>
            <a:off x="782393" y="2979733"/>
            <a:ext cx="2345651" cy="1856643"/>
          </a:xfrm>
          <a:prstGeom prst="rect">
            <a:avLst/>
          </a:prstGeom>
          <a:noFill/>
          <a:ln>
            <a:noFill/>
          </a:ln>
        </p:spPr>
      </p:pic>
      <p:pic>
        <p:nvPicPr>
          <p:cNvPr id="281" name="Google Shape;281;p40"/>
          <p:cNvPicPr preferRelativeResize="0"/>
          <p:nvPr/>
        </p:nvPicPr>
        <p:blipFill>
          <a:blip r:embed="rId7">
            <a:alphaModFix/>
          </a:blip>
          <a:stretch>
            <a:fillRect/>
          </a:stretch>
        </p:blipFill>
        <p:spPr>
          <a:xfrm>
            <a:off x="3177093" y="2979733"/>
            <a:ext cx="2344812" cy="1856643"/>
          </a:xfrm>
          <a:prstGeom prst="rect">
            <a:avLst/>
          </a:prstGeom>
          <a:noFill/>
          <a:ln>
            <a:noFill/>
          </a:ln>
        </p:spPr>
      </p:pic>
      <p:pic>
        <p:nvPicPr>
          <p:cNvPr id="282" name="Google Shape;282;p40"/>
          <p:cNvPicPr preferRelativeResize="0"/>
          <p:nvPr/>
        </p:nvPicPr>
        <p:blipFill>
          <a:blip r:embed="rId8">
            <a:alphaModFix/>
          </a:blip>
          <a:stretch>
            <a:fillRect/>
          </a:stretch>
        </p:blipFill>
        <p:spPr>
          <a:xfrm>
            <a:off x="5570954" y="2979733"/>
            <a:ext cx="2372602" cy="185664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pic>
        <p:nvPicPr>
          <p:cNvPr id="288" name="Google Shape;288;p41"/>
          <p:cNvPicPr preferRelativeResize="0"/>
          <p:nvPr/>
        </p:nvPicPr>
        <p:blipFill>
          <a:blip r:embed="rId3">
            <a:alphaModFix/>
          </a:blip>
          <a:stretch>
            <a:fillRect/>
          </a:stretch>
        </p:blipFill>
        <p:spPr>
          <a:xfrm>
            <a:off x="486150" y="1071026"/>
            <a:ext cx="3793575" cy="3006458"/>
          </a:xfrm>
          <a:prstGeom prst="rect">
            <a:avLst/>
          </a:prstGeom>
          <a:noFill/>
          <a:ln>
            <a:noFill/>
          </a:ln>
        </p:spPr>
      </p:pic>
      <p:pic>
        <p:nvPicPr>
          <p:cNvPr id="289" name="Google Shape;289;p41"/>
          <p:cNvPicPr preferRelativeResize="0"/>
          <p:nvPr/>
        </p:nvPicPr>
        <p:blipFill>
          <a:blip r:embed="rId4">
            <a:alphaModFix/>
          </a:blip>
          <a:stretch>
            <a:fillRect/>
          </a:stretch>
        </p:blipFill>
        <p:spPr>
          <a:xfrm>
            <a:off x="4572000" y="1071025"/>
            <a:ext cx="3658149" cy="3006450"/>
          </a:xfrm>
          <a:prstGeom prst="rect">
            <a:avLst/>
          </a:prstGeom>
          <a:noFill/>
          <a:ln>
            <a:noFill/>
          </a:ln>
        </p:spPr>
      </p:pic>
      <p:pic>
        <p:nvPicPr>
          <p:cNvPr id="290" name="Google Shape;290;p41"/>
          <p:cNvPicPr preferRelativeResize="0"/>
          <p:nvPr/>
        </p:nvPicPr>
        <p:blipFill>
          <a:blip r:embed="rId5">
            <a:alphaModFix/>
          </a:blip>
          <a:stretch>
            <a:fillRect/>
          </a:stretch>
        </p:blipFill>
        <p:spPr>
          <a:xfrm>
            <a:off x="2900850" y="4141525"/>
            <a:ext cx="2625475" cy="68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The Problem to be Solved</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CA">
                <a:latin typeface="Times New Roman"/>
                <a:ea typeface="Times New Roman"/>
                <a:cs typeface="Times New Roman"/>
                <a:sym typeface="Times New Roman"/>
              </a:rPr>
              <a:t>Encode any game state in a set of formulas </a:t>
            </a:r>
            <a:r>
              <a:rPr lang="en-CA">
                <a:solidFill>
                  <a:srgbClr val="FF0000"/>
                </a:solidFill>
                <a:latin typeface="Times New Roman"/>
                <a:ea typeface="Times New Roman"/>
                <a:cs typeface="Times New Roman"/>
                <a:sym typeface="Times New Roman"/>
              </a:rPr>
              <a:t>S</a:t>
            </a:r>
            <a:r>
              <a:rPr lang="en-CA">
                <a:latin typeface="Times New Roman"/>
                <a:ea typeface="Times New Roman"/>
                <a:cs typeface="Times New Roman"/>
                <a:sym typeface="Times New Roman"/>
              </a:rPr>
              <a:t> and use a </a:t>
            </a:r>
            <a:r>
              <a:rPr lang="en-CA">
                <a:solidFill>
                  <a:srgbClr val="FF0000"/>
                </a:solidFill>
                <a:latin typeface="Times New Roman"/>
                <a:ea typeface="Times New Roman"/>
                <a:cs typeface="Times New Roman"/>
                <a:sym typeface="Times New Roman"/>
              </a:rPr>
              <a:t>SAT</a:t>
            </a:r>
            <a:r>
              <a:rPr lang="en-CA">
                <a:latin typeface="Times New Roman"/>
                <a:ea typeface="Times New Roman"/>
                <a:cs typeface="Times New Roman"/>
                <a:sym typeface="Times New Roman"/>
              </a:rPr>
              <a:t> to decide for every cell </a:t>
            </a:r>
            <a:r>
              <a:rPr lang="en-CA">
                <a:solidFill>
                  <a:srgbClr val="00FF00"/>
                </a:solidFill>
                <a:latin typeface="Times New Roman"/>
                <a:ea typeface="Times New Roman"/>
                <a:cs typeface="Times New Roman"/>
                <a:sym typeface="Times New Roman"/>
              </a:rPr>
              <a:t>i, j</a:t>
            </a:r>
            <a:r>
              <a:rPr lang="en-CA">
                <a:latin typeface="Times New Roman"/>
                <a:ea typeface="Times New Roman"/>
                <a:cs typeface="Times New Roman"/>
                <a:sym typeface="Times New Roman"/>
              </a:rPr>
              <a:t> if:</a:t>
            </a:r>
            <a:endParaRPr>
              <a:latin typeface="Times New Roman"/>
              <a:ea typeface="Times New Roman"/>
              <a:cs typeface="Times New Roman"/>
              <a:sym typeface="Times New Roman"/>
            </a:endParaRPr>
          </a:p>
          <a:p>
            <a:pPr indent="-342900" lvl="0" marL="1371600" rtl="0" algn="l">
              <a:lnSpc>
                <a:spcPct val="150000"/>
              </a:lnSpc>
              <a:spcBef>
                <a:spcPts val="1200"/>
              </a:spcBef>
              <a:spcAft>
                <a:spcPts val="0"/>
              </a:spcAft>
              <a:buClr>
                <a:srgbClr val="00FF00"/>
              </a:buClr>
              <a:buSzPts val="1800"/>
              <a:buFont typeface="Times New Roman"/>
              <a:buChar char="●"/>
            </a:pPr>
            <a:r>
              <a:rPr b="1" lang="en-CA">
                <a:solidFill>
                  <a:srgbClr val="00FF00"/>
                </a:solidFill>
                <a:latin typeface="Times New Roman"/>
                <a:ea typeface="Times New Roman"/>
                <a:cs typeface="Times New Roman"/>
                <a:sym typeface="Times New Roman"/>
              </a:rPr>
              <a:t>i, j is safe i.e., S |= ¬mine ij </a:t>
            </a:r>
            <a:endParaRPr b="1">
              <a:solidFill>
                <a:srgbClr val="00FF00"/>
              </a:solidFill>
              <a:latin typeface="Times New Roman"/>
              <a:ea typeface="Times New Roman"/>
              <a:cs typeface="Times New Roman"/>
              <a:sym typeface="Times New Roman"/>
            </a:endParaRPr>
          </a:p>
          <a:p>
            <a:pPr indent="-342900" lvl="0" marL="1371600" rtl="0" algn="l">
              <a:lnSpc>
                <a:spcPct val="150000"/>
              </a:lnSpc>
              <a:spcBef>
                <a:spcPts val="0"/>
              </a:spcBef>
              <a:spcAft>
                <a:spcPts val="0"/>
              </a:spcAft>
              <a:buClr>
                <a:srgbClr val="FF0000"/>
              </a:buClr>
              <a:buSzPts val="1800"/>
              <a:buFont typeface="Times New Roman"/>
              <a:buChar char="●"/>
            </a:pPr>
            <a:r>
              <a:rPr b="1" lang="en-CA">
                <a:solidFill>
                  <a:srgbClr val="FF0000"/>
                </a:solidFill>
                <a:latin typeface="Times New Roman"/>
                <a:ea typeface="Times New Roman"/>
                <a:cs typeface="Times New Roman"/>
                <a:sym typeface="Times New Roman"/>
              </a:rPr>
              <a:t>i, j is unsafe i.e., S |= mine ij </a:t>
            </a:r>
            <a:endParaRPr b="1">
              <a:solidFill>
                <a:srgbClr val="FF0000"/>
              </a:solidFill>
              <a:latin typeface="Times New Roman"/>
              <a:ea typeface="Times New Roman"/>
              <a:cs typeface="Times New Roman"/>
              <a:sym typeface="Times New Roman"/>
            </a:endParaRPr>
          </a:p>
          <a:p>
            <a:pPr indent="-342900" lvl="0" marL="1371600" rtl="0" algn="l">
              <a:lnSpc>
                <a:spcPct val="150000"/>
              </a:lnSpc>
              <a:spcBef>
                <a:spcPts val="0"/>
              </a:spcBef>
              <a:spcAft>
                <a:spcPts val="0"/>
              </a:spcAft>
              <a:buClr>
                <a:srgbClr val="B45F06"/>
              </a:buClr>
              <a:buSzPts val="1800"/>
              <a:buFont typeface="Times New Roman"/>
              <a:buChar char="●"/>
            </a:pPr>
            <a:r>
              <a:rPr b="1" lang="en-CA">
                <a:solidFill>
                  <a:srgbClr val="B45F06"/>
                </a:solidFill>
                <a:latin typeface="Times New Roman"/>
                <a:ea typeface="Times New Roman"/>
                <a:cs typeface="Times New Roman"/>
                <a:sym typeface="Times New Roman"/>
              </a:rPr>
              <a:t>If you cannot decide if i, j is safe or not.</a:t>
            </a:r>
            <a:endParaRPr b="1">
              <a:solidFill>
                <a:srgbClr val="B45F06"/>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And then select the best safe cell and generate the next configuration.</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art2: Automatic Playing</a:t>
            </a:r>
            <a:endParaRPr/>
          </a:p>
        </p:txBody>
      </p:sp>
      <p:sp>
        <p:nvSpPr>
          <p:cNvPr id="296" name="Google Shape;296;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We then test the automatic playing on a real game. Below, you can see the one taken from an application and its solution obtained by our implementation. We skip showing the step-by-step changing and report only the final state obtained by our implementation:</a:t>
            </a:r>
            <a:endParaRPr>
              <a:latin typeface="Times New Roman"/>
              <a:ea typeface="Times New Roman"/>
              <a:cs typeface="Times New Roman"/>
              <a:sym typeface="Times New Roman"/>
            </a:endParaRPr>
          </a:p>
        </p:txBody>
      </p:sp>
      <p:pic>
        <p:nvPicPr>
          <p:cNvPr id="297" name="Google Shape;297;p42"/>
          <p:cNvPicPr preferRelativeResize="0"/>
          <p:nvPr/>
        </p:nvPicPr>
        <p:blipFill>
          <a:blip r:embed="rId3">
            <a:alphaModFix/>
          </a:blip>
          <a:stretch>
            <a:fillRect/>
          </a:stretch>
        </p:blipFill>
        <p:spPr>
          <a:xfrm>
            <a:off x="865075" y="2320250"/>
            <a:ext cx="2747150" cy="2407325"/>
          </a:xfrm>
          <a:prstGeom prst="rect">
            <a:avLst/>
          </a:prstGeom>
          <a:noFill/>
          <a:ln>
            <a:noFill/>
          </a:ln>
        </p:spPr>
      </p:pic>
      <p:pic>
        <p:nvPicPr>
          <p:cNvPr id="298" name="Google Shape;298;p42"/>
          <p:cNvPicPr preferRelativeResize="0"/>
          <p:nvPr/>
        </p:nvPicPr>
        <p:blipFill>
          <a:blip r:embed="rId4">
            <a:alphaModFix/>
          </a:blip>
          <a:stretch>
            <a:fillRect/>
          </a:stretch>
        </p:blipFill>
        <p:spPr>
          <a:xfrm>
            <a:off x="4786125" y="2320250"/>
            <a:ext cx="2919300" cy="2407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Part3: Scalability Testing</a:t>
            </a:r>
            <a:endParaRPr/>
          </a:p>
        </p:txBody>
      </p:sp>
      <p:sp>
        <p:nvSpPr>
          <p:cNvPr id="304" name="Google Shape;30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CA">
                <a:latin typeface="Times New Roman"/>
                <a:ea typeface="Times New Roman"/>
                <a:cs typeface="Times New Roman"/>
                <a:sym typeface="Times New Roman"/>
              </a:rPr>
              <a:t>In this part we put everything into a function and attempt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to call it on nine games which are different in size to test</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 the </a:t>
            </a:r>
            <a:r>
              <a:rPr lang="en-CA">
                <a:latin typeface="Times New Roman"/>
                <a:ea typeface="Times New Roman"/>
                <a:cs typeface="Times New Roman"/>
                <a:sym typeface="Times New Roman"/>
              </a:rPr>
              <a:t>scalability</a:t>
            </a:r>
            <a:r>
              <a:rPr lang="en-CA">
                <a:latin typeface="Times New Roman"/>
                <a:ea typeface="Times New Roman"/>
                <a:cs typeface="Times New Roman"/>
                <a:sym typeface="Times New Roman"/>
              </a:rPr>
              <a:t> of our implementation. The size of these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games are </a:t>
            </a:r>
            <a:r>
              <a:rPr b="1" lang="en-CA">
                <a:latin typeface="Caveat"/>
                <a:ea typeface="Caveat"/>
                <a:cs typeface="Caveat"/>
                <a:sym typeface="Caveat"/>
              </a:rPr>
              <a:t>4x4, 5x5, 6x6, 7x7, 8x8, 9x9, 10x10, 15x15, 20x20</a:t>
            </a:r>
            <a:r>
              <a:rPr lang="en-CA"/>
              <a:t>.</a:t>
            </a:r>
            <a:endParaRPr/>
          </a:p>
          <a:p>
            <a:pPr indent="0" lvl="0" marL="0" rtl="0" algn="l">
              <a:lnSpc>
                <a:spcPct val="150000"/>
              </a:lnSpc>
              <a:spcBef>
                <a:spcPts val="1200"/>
              </a:spcBef>
              <a:spcAft>
                <a:spcPts val="0"/>
              </a:spcAft>
              <a:buNone/>
            </a:pPr>
            <a:r>
              <a:rPr lang="en-CA">
                <a:latin typeface="Times New Roman"/>
                <a:ea typeface="Times New Roman"/>
                <a:cs typeface="Times New Roman"/>
                <a:sym typeface="Times New Roman"/>
              </a:rPr>
              <a:t>In the next slide, we will see the results for </a:t>
            </a:r>
            <a:r>
              <a:rPr b="1" lang="en-CA">
                <a:latin typeface="Caveat"/>
                <a:ea typeface="Caveat"/>
                <a:cs typeface="Caveat"/>
                <a:sym typeface="Caveat"/>
              </a:rPr>
              <a:t>15x15</a:t>
            </a:r>
            <a:r>
              <a:rPr lang="en-CA">
                <a:latin typeface="Times New Roman"/>
                <a:ea typeface="Times New Roman"/>
                <a:cs typeface="Times New Roman"/>
                <a:sym typeface="Times New Roman"/>
              </a:rPr>
              <a:t> and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CA">
                <a:latin typeface="Caveat"/>
                <a:ea typeface="Caveat"/>
                <a:cs typeface="Caveat"/>
                <a:sym typeface="Caveat"/>
              </a:rPr>
              <a:t>20x20</a:t>
            </a:r>
            <a:r>
              <a:rPr lang="en-CA">
                <a:latin typeface="Times New Roman"/>
                <a:ea typeface="Times New Roman"/>
                <a:cs typeface="Times New Roman"/>
                <a:sym typeface="Times New Roman"/>
              </a:rPr>
              <a:t> games.</a:t>
            </a:r>
            <a:endParaRPr>
              <a:latin typeface="Times New Roman"/>
              <a:ea typeface="Times New Roman"/>
              <a:cs typeface="Times New Roman"/>
              <a:sym typeface="Times New Roman"/>
            </a:endParaRPr>
          </a:p>
        </p:txBody>
      </p:sp>
      <p:pic>
        <p:nvPicPr>
          <p:cNvPr id="305" name="Google Shape;305;p43"/>
          <p:cNvPicPr preferRelativeResize="0"/>
          <p:nvPr/>
        </p:nvPicPr>
        <p:blipFill>
          <a:blip r:embed="rId3">
            <a:alphaModFix/>
          </a:blip>
          <a:stretch>
            <a:fillRect/>
          </a:stretch>
        </p:blipFill>
        <p:spPr>
          <a:xfrm>
            <a:off x="5911149" y="1147224"/>
            <a:ext cx="2404225" cy="3202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art3: Scalability Testing</a:t>
            </a:r>
            <a:endParaRPr/>
          </a:p>
        </p:txBody>
      </p:sp>
      <p:pic>
        <p:nvPicPr>
          <p:cNvPr id="311" name="Google Shape;311;p44"/>
          <p:cNvPicPr preferRelativeResize="0"/>
          <p:nvPr/>
        </p:nvPicPr>
        <p:blipFill>
          <a:blip r:embed="rId3">
            <a:alphaModFix/>
          </a:blip>
          <a:stretch>
            <a:fillRect/>
          </a:stretch>
        </p:blipFill>
        <p:spPr>
          <a:xfrm>
            <a:off x="4074325" y="1109863"/>
            <a:ext cx="4847427" cy="3603649"/>
          </a:xfrm>
          <a:prstGeom prst="rect">
            <a:avLst/>
          </a:prstGeom>
          <a:noFill/>
          <a:ln>
            <a:noFill/>
          </a:ln>
        </p:spPr>
      </p:pic>
      <p:pic>
        <p:nvPicPr>
          <p:cNvPr id="312" name="Google Shape;312;p44"/>
          <p:cNvPicPr preferRelativeResize="0"/>
          <p:nvPr/>
        </p:nvPicPr>
        <p:blipFill>
          <a:blip r:embed="rId4">
            <a:alphaModFix/>
          </a:blip>
          <a:stretch>
            <a:fillRect/>
          </a:stretch>
        </p:blipFill>
        <p:spPr>
          <a:xfrm>
            <a:off x="449125" y="1493600"/>
            <a:ext cx="3517026" cy="28361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art3: Scalability Testing</a:t>
            </a:r>
            <a:endParaRPr/>
          </a:p>
        </p:txBody>
      </p:sp>
      <p:sp>
        <p:nvSpPr>
          <p:cNvPr id="318" name="Google Shape;318;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Here we plot the change in the number of </a:t>
            </a:r>
            <a:r>
              <a:rPr lang="en-CA">
                <a:latin typeface="Times New Roman"/>
                <a:ea typeface="Times New Roman"/>
                <a:cs typeface="Times New Roman"/>
                <a:sym typeface="Times New Roman"/>
              </a:rPr>
              <a:t>clauses</a:t>
            </a:r>
            <a:r>
              <a:rPr lang="en-CA">
                <a:latin typeface="Times New Roman"/>
                <a:ea typeface="Times New Roman"/>
                <a:cs typeface="Times New Roman"/>
                <a:sym typeface="Times New Roman"/>
              </a:rPr>
              <a:t> with respect to the game size:</a:t>
            </a:r>
            <a:endParaRPr>
              <a:latin typeface="Times New Roman"/>
              <a:ea typeface="Times New Roman"/>
              <a:cs typeface="Times New Roman"/>
              <a:sym typeface="Times New Roman"/>
            </a:endParaRPr>
          </a:p>
        </p:txBody>
      </p:sp>
      <p:pic>
        <p:nvPicPr>
          <p:cNvPr id="319" name="Google Shape;319;p45"/>
          <p:cNvPicPr preferRelativeResize="0"/>
          <p:nvPr/>
        </p:nvPicPr>
        <p:blipFill>
          <a:blip r:embed="rId3">
            <a:alphaModFix/>
          </a:blip>
          <a:stretch>
            <a:fillRect/>
          </a:stretch>
        </p:blipFill>
        <p:spPr>
          <a:xfrm>
            <a:off x="714149" y="1687500"/>
            <a:ext cx="3614625" cy="2891724"/>
          </a:xfrm>
          <a:prstGeom prst="rect">
            <a:avLst/>
          </a:prstGeom>
          <a:noFill/>
          <a:ln>
            <a:noFill/>
          </a:ln>
        </p:spPr>
      </p:pic>
      <p:pic>
        <p:nvPicPr>
          <p:cNvPr id="320" name="Google Shape;320;p45"/>
          <p:cNvPicPr preferRelativeResize="0"/>
          <p:nvPr/>
        </p:nvPicPr>
        <p:blipFill>
          <a:blip r:embed="rId4">
            <a:alphaModFix/>
          </a:blip>
          <a:stretch>
            <a:fillRect/>
          </a:stretch>
        </p:blipFill>
        <p:spPr>
          <a:xfrm>
            <a:off x="4212700" y="1687500"/>
            <a:ext cx="3976119" cy="28917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Part3: Scalability Testing</a:t>
            </a:r>
            <a:endParaRPr/>
          </a:p>
        </p:txBody>
      </p:sp>
      <p:sp>
        <p:nvSpPr>
          <p:cNvPr id="326" name="Google Shape;326;p4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CA">
                <a:latin typeface="Times New Roman"/>
                <a:ea typeface="Times New Roman"/>
                <a:cs typeface="Times New Roman"/>
                <a:sym typeface="Times New Roman"/>
              </a:rPr>
              <a:t>According to the results, we can approximate the curve for the change in the number of clauses versus the game size: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CA">
                <a:latin typeface="Times New Roman"/>
                <a:ea typeface="Times New Roman"/>
                <a:cs typeface="Times New Roman"/>
                <a:sym typeface="Times New Roman"/>
              </a:rPr>
              <a:t>It means that for a </a:t>
            </a:r>
            <a:r>
              <a:rPr b="1" lang="en-CA">
                <a:latin typeface="Caveat"/>
                <a:ea typeface="Caveat"/>
                <a:cs typeface="Caveat"/>
                <a:sym typeface="Caveat"/>
              </a:rPr>
              <a:t>100x100 </a:t>
            </a:r>
            <a:r>
              <a:rPr lang="en-CA">
                <a:latin typeface="Times New Roman"/>
                <a:ea typeface="Times New Roman"/>
                <a:cs typeface="Times New Roman"/>
                <a:sym typeface="Times New Roman"/>
              </a:rPr>
              <a:t>game, we will have approximately </a:t>
            </a:r>
            <a:r>
              <a:rPr b="1" lang="en-CA">
                <a:latin typeface="Caveat"/>
                <a:ea typeface="Caveat"/>
                <a:cs typeface="Caveat"/>
                <a:sym typeface="Caveat"/>
              </a:rPr>
              <a:t>11 Million</a:t>
            </a:r>
            <a:r>
              <a:rPr lang="en-CA">
                <a:latin typeface="Times New Roman"/>
                <a:ea typeface="Times New Roman"/>
                <a:cs typeface="Times New Roman"/>
                <a:sym typeface="Times New Roman"/>
              </a:rPr>
              <a:t> clauses. This amount of clauses would be handled easily by Pysat package and we can expand our game to such a dimension. The reason this project avoids testing the model on such a huge game environment is that Colab Notebook cannot visualize the result properly and there is no purpose of doing this.</a:t>
            </a:r>
            <a:endParaRPr>
              <a:latin typeface="Times New Roman"/>
              <a:ea typeface="Times New Roman"/>
              <a:cs typeface="Times New Roman"/>
              <a:sym typeface="Times New Roman"/>
            </a:endParaRPr>
          </a:p>
        </p:txBody>
      </p:sp>
      <p:pic>
        <p:nvPicPr>
          <p:cNvPr id="327" name="Google Shape;327;p46"/>
          <p:cNvPicPr preferRelativeResize="0"/>
          <p:nvPr/>
        </p:nvPicPr>
        <p:blipFill>
          <a:blip r:embed="rId3">
            <a:alphaModFix/>
          </a:blip>
          <a:stretch>
            <a:fillRect/>
          </a:stretch>
        </p:blipFill>
        <p:spPr>
          <a:xfrm>
            <a:off x="2935150" y="2014750"/>
            <a:ext cx="3273700" cy="776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Thank for </a:t>
            </a:r>
            <a:r>
              <a:rPr lang="en-CA"/>
              <a:t>your attention</a:t>
            </a:r>
            <a:endParaRPr/>
          </a:p>
        </p:txBody>
      </p:sp>
      <p:pic>
        <p:nvPicPr>
          <p:cNvPr id="333" name="Google Shape;333;p47"/>
          <p:cNvPicPr preferRelativeResize="0"/>
          <p:nvPr/>
        </p:nvPicPr>
        <p:blipFill>
          <a:blip r:embed="rId3">
            <a:alphaModFix/>
          </a:blip>
          <a:stretch>
            <a:fillRect/>
          </a:stretch>
        </p:blipFill>
        <p:spPr>
          <a:xfrm>
            <a:off x="2989937" y="1147225"/>
            <a:ext cx="3164121" cy="369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Project </a:t>
            </a:r>
            <a:r>
              <a:rPr lang="en-CA"/>
              <a:t>Taxonomy </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CA">
                <a:solidFill>
                  <a:srgbClr val="FF0000"/>
                </a:solidFill>
                <a:latin typeface="Times New Roman"/>
                <a:ea typeface="Times New Roman"/>
                <a:cs typeface="Times New Roman"/>
                <a:sym typeface="Times New Roman"/>
              </a:rPr>
              <a:t>Part1: Logic Implementation </a:t>
            </a:r>
            <a:endParaRPr b="1">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CA">
                <a:latin typeface="Times New Roman"/>
                <a:ea typeface="Times New Roman"/>
                <a:cs typeface="Times New Roman"/>
                <a:sym typeface="Times New Roman"/>
              </a:rPr>
              <a:t>In this part, the variables are defined and the game axioms are implemented using </a:t>
            </a:r>
            <a:r>
              <a:rPr lang="en-CA">
                <a:latin typeface="Times New Roman"/>
                <a:ea typeface="Times New Roman"/>
                <a:cs typeface="Times New Roman"/>
                <a:sym typeface="Times New Roman"/>
              </a:rPr>
              <a:t>Minisat22 from the solver module of pysat. The result is tested on a real test case.</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CA">
                <a:solidFill>
                  <a:srgbClr val="00FF00"/>
                </a:solidFill>
                <a:latin typeface="Times New Roman"/>
                <a:ea typeface="Times New Roman"/>
                <a:cs typeface="Times New Roman"/>
                <a:sym typeface="Times New Roman"/>
              </a:rPr>
              <a:t>Part2: Automatic Playing</a:t>
            </a:r>
            <a:endParaRPr b="1">
              <a:solidFill>
                <a:srgbClr val="00FF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CA">
                <a:latin typeface="Times New Roman"/>
                <a:ea typeface="Times New Roman"/>
                <a:cs typeface="Times New Roman"/>
                <a:sym typeface="Times New Roman"/>
              </a:rPr>
              <a:t>Since automatic playing requires to access to the game, in this part the game environment is simulated and then we make the playing automatic.</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CA">
                <a:solidFill>
                  <a:srgbClr val="00FFFF"/>
                </a:solidFill>
                <a:latin typeface="Times New Roman"/>
                <a:ea typeface="Times New Roman"/>
                <a:cs typeface="Times New Roman"/>
                <a:sym typeface="Times New Roman"/>
              </a:rPr>
              <a:t>Part3: Scalability Testing</a:t>
            </a:r>
            <a:endParaRPr b="1">
              <a:solidFill>
                <a:srgbClr val="00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CA">
                <a:latin typeface="Times New Roman"/>
                <a:ea typeface="Times New Roman"/>
                <a:cs typeface="Times New Roman"/>
                <a:sym typeface="Times New Roman"/>
              </a:rPr>
              <a:t>In this part, the whole steps are put in a function and by changing the size of the game, we check the scalability of the game.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 1: Logic Implementation</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CA">
                <a:latin typeface="Times New Roman"/>
                <a:ea typeface="Times New Roman"/>
                <a:cs typeface="Times New Roman"/>
                <a:sym typeface="Times New Roman"/>
              </a:rPr>
              <a:t>- </a:t>
            </a:r>
            <a:r>
              <a:rPr b="1" lang="en-CA">
                <a:latin typeface="Times New Roman"/>
                <a:ea typeface="Times New Roman"/>
                <a:cs typeface="Times New Roman"/>
                <a:sym typeface="Times New Roman"/>
              </a:rPr>
              <a:t>Define Binary Variables:</a:t>
            </a:r>
            <a:r>
              <a:rPr lang="en-CA">
                <a:latin typeface="Times New Roman"/>
                <a:ea typeface="Times New Roman"/>
                <a:cs typeface="Times New Roman"/>
                <a:sym typeface="Times New Roman"/>
              </a:rPr>
              <a:t> For each cell,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there are 11 possible states to take. Note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that in order to encode the game easier,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two  extra rows and two extra columns are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considered whose status  are</a:t>
            </a:r>
            <a:r>
              <a:rPr lang="en-CA">
                <a:latin typeface="Times New Roman"/>
                <a:ea typeface="Times New Roman"/>
                <a:cs typeface="Times New Roman"/>
                <a:sym typeface="Times New Roman"/>
              </a:rPr>
              <a:t> </a:t>
            </a:r>
            <a:r>
              <a:rPr lang="en-CA">
                <a:latin typeface="Times New Roman"/>
                <a:ea typeface="Times New Roman"/>
                <a:cs typeface="Times New Roman"/>
                <a:sym typeface="Times New Roman"/>
              </a:rPr>
              <a:t>Disable and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they are </a:t>
            </a:r>
            <a:r>
              <a:rPr lang="en-CA">
                <a:latin typeface="Times New Roman"/>
                <a:ea typeface="Times New Roman"/>
                <a:cs typeface="Times New Roman"/>
                <a:sym typeface="Times New Roman"/>
              </a:rPr>
              <a:t>unchangeable</a:t>
            </a:r>
            <a:r>
              <a:rPr lang="en-CA">
                <a:latin typeface="Times New Roman"/>
                <a:ea typeface="Times New Roman"/>
                <a:cs typeface="Times New Roman"/>
                <a:sym typeface="Times New Roman"/>
              </a:rPr>
              <a:t>  during the game. </a:t>
            </a:r>
            <a:endParaRPr>
              <a:latin typeface="Times New Roman"/>
              <a:ea typeface="Times New Roman"/>
              <a:cs typeface="Times New Roman"/>
              <a:sym typeface="Times New Roman"/>
            </a:endParaRPr>
          </a:p>
          <a:p>
            <a:pPr indent="0" lvl="0" marL="0" rtl="0" algn="l">
              <a:spcBef>
                <a:spcPts val="1200"/>
              </a:spcBef>
              <a:spcAft>
                <a:spcPts val="0"/>
              </a:spcAft>
              <a:buNone/>
            </a:pPr>
            <a:r>
              <a:rPr lang="en-CA">
                <a:latin typeface="Times New Roman"/>
                <a:ea typeface="Times New Roman"/>
                <a:cs typeface="Times New Roman"/>
                <a:sym typeface="Times New Roman"/>
              </a:rPr>
              <a:t>The reason is that it  makes the coding for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CA">
                <a:latin typeface="Times New Roman"/>
                <a:ea typeface="Times New Roman"/>
                <a:cs typeface="Times New Roman"/>
                <a:sym typeface="Times New Roman"/>
              </a:rPr>
              <a:t>edge cells easier.</a:t>
            </a:r>
            <a:endParaRPr>
              <a:latin typeface="Times New Roman"/>
              <a:ea typeface="Times New Roman"/>
              <a:cs typeface="Times New Roman"/>
              <a:sym typeface="Times New Roman"/>
            </a:endParaRPr>
          </a:p>
        </p:txBody>
      </p:sp>
      <p:pic>
        <p:nvPicPr>
          <p:cNvPr id="89" name="Google Shape;89;p17"/>
          <p:cNvPicPr preferRelativeResize="0"/>
          <p:nvPr/>
        </p:nvPicPr>
        <p:blipFill>
          <a:blip r:embed="rId3">
            <a:alphaModFix/>
          </a:blip>
          <a:stretch>
            <a:fillRect/>
          </a:stretch>
        </p:blipFill>
        <p:spPr>
          <a:xfrm>
            <a:off x="4683275" y="1291336"/>
            <a:ext cx="3543975" cy="322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Part1: Logic </a:t>
            </a:r>
            <a:r>
              <a:rPr lang="en-CA"/>
              <a:t>Implementation</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Clr>
                <a:schemeClr val="dk1"/>
              </a:buClr>
              <a:buSzPts val="1100"/>
              <a:buFont typeface="Arial"/>
              <a:buNone/>
            </a:pPr>
            <a:r>
              <a:rPr b="1" lang="en-CA">
                <a:latin typeface="Times New Roman"/>
                <a:ea typeface="Times New Roman"/>
                <a:cs typeface="Times New Roman"/>
                <a:sym typeface="Times New Roman"/>
              </a:rPr>
              <a:t>- Number of Variables: </a:t>
            </a:r>
            <a:r>
              <a:rPr lang="en-CA">
                <a:latin typeface="Times New Roman"/>
                <a:ea typeface="Times New Roman"/>
                <a:cs typeface="Times New Roman"/>
                <a:sym typeface="Times New Roman"/>
              </a:rPr>
              <a:t>We define the game size as the number of rows, or the number of columns, of the game. If the size of the game is n, then we have</a:t>
            </a:r>
            <a:r>
              <a:rPr lang="en-CA">
                <a:latin typeface="Caveat"/>
                <a:ea typeface="Caveat"/>
                <a:cs typeface="Caveat"/>
                <a:sym typeface="Caveat"/>
              </a:rPr>
              <a:t> </a:t>
            </a:r>
            <a:r>
              <a:rPr b="1" lang="en-CA">
                <a:latin typeface="Caveat"/>
                <a:ea typeface="Caveat"/>
                <a:cs typeface="Caveat"/>
                <a:sym typeface="Caveat"/>
              </a:rPr>
              <a:t>(n+2)*(n+2) </a:t>
            </a:r>
            <a:r>
              <a:rPr lang="en-CA">
                <a:latin typeface="Times New Roman"/>
                <a:ea typeface="Times New Roman"/>
                <a:cs typeface="Times New Roman"/>
                <a:sym typeface="Times New Roman"/>
              </a:rPr>
              <a:t>cells in our table. To understand it better, note that we considered extra rows and columns in the previous definition. Now, since each cell can take 11 possible states, overally, the number of variables are </a:t>
            </a:r>
            <a:r>
              <a:rPr b="1" lang="en-CA">
                <a:latin typeface="Caveat"/>
                <a:ea typeface="Caveat"/>
                <a:cs typeface="Caveat"/>
                <a:sym typeface="Caveat"/>
              </a:rPr>
              <a:t>11*(n+2)*(n+2)</a:t>
            </a:r>
            <a:r>
              <a:rPr lang="en-CA">
                <a:latin typeface="Times New Roman"/>
                <a:ea typeface="Times New Roman"/>
                <a:cs typeface="Times New Roman"/>
                <a:sym typeface="Times New Roman"/>
              </a:rPr>
              <a:t>. In the first part, in which our aim is just to check the correctness of the implementation, we set </a:t>
            </a:r>
            <a:r>
              <a:rPr b="1" lang="en-CA">
                <a:latin typeface="Caveat"/>
                <a:ea typeface="Caveat"/>
                <a:cs typeface="Caveat"/>
                <a:sym typeface="Caveat"/>
              </a:rPr>
              <a:t>n=8</a:t>
            </a:r>
            <a:r>
              <a:rPr lang="en-CA">
                <a:latin typeface="Times New Roman"/>
                <a:ea typeface="Times New Roman"/>
                <a:cs typeface="Times New Roman"/>
                <a:sym typeface="Times New Roman"/>
              </a:rPr>
              <a:t> and consequently we have </a:t>
            </a:r>
            <a:r>
              <a:rPr b="1" lang="en-CA">
                <a:latin typeface="Caveat"/>
                <a:ea typeface="Caveat"/>
                <a:cs typeface="Caveat"/>
                <a:sym typeface="Caveat"/>
              </a:rPr>
              <a:t>1100</a:t>
            </a:r>
            <a:r>
              <a:rPr lang="en-CA">
                <a:latin typeface="Times New Roman"/>
                <a:ea typeface="Times New Roman"/>
                <a:cs typeface="Times New Roman"/>
                <a:sym typeface="Times New Roman"/>
              </a:rPr>
              <a:t> binary variables.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CA">
                <a:latin typeface="Times New Roman"/>
                <a:ea typeface="Times New Roman"/>
                <a:cs typeface="Times New Roman"/>
                <a:sym typeface="Times New Roman"/>
              </a:rPr>
              <a:t>- Axioms:</a:t>
            </a:r>
            <a:endParaRPr b="1">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t/>
            </a:r>
            <a:endParaRPr b="1">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1641575" y="1701750"/>
            <a:ext cx="2108075" cy="773600"/>
          </a:xfrm>
          <a:prstGeom prst="rect">
            <a:avLst/>
          </a:prstGeom>
          <a:noFill/>
          <a:ln>
            <a:noFill/>
          </a:ln>
        </p:spPr>
      </p:pic>
      <p:pic>
        <p:nvPicPr>
          <p:cNvPr id="103" name="Google Shape;103;p19"/>
          <p:cNvPicPr preferRelativeResize="0"/>
          <p:nvPr/>
        </p:nvPicPr>
        <p:blipFill>
          <a:blip r:embed="rId4">
            <a:alphaModFix/>
          </a:blip>
          <a:stretch>
            <a:fillRect/>
          </a:stretch>
        </p:blipFill>
        <p:spPr>
          <a:xfrm>
            <a:off x="5185099" y="1701750"/>
            <a:ext cx="2458179" cy="773600"/>
          </a:xfrm>
          <a:prstGeom prst="rect">
            <a:avLst/>
          </a:prstGeom>
          <a:noFill/>
          <a:ln>
            <a:noFill/>
          </a:ln>
        </p:spPr>
      </p:pic>
      <p:pic>
        <p:nvPicPr>
          <p:cNvPr id="104" name="Google Shape;104;p19"/>
          <p:cNvPicPr preferRelativeResize="0"/>
          <p:nvPr/>
        </p:nvPicPr>
        <p:blipFill>
          <a:blip r:embed="rId5">
            <a:alphaModFix/>
          </a:blip>
          <a:stretch>
            <a:fillRect/>
          </a:stretch>
        </p:blipFill>
        <p:spPr>
          <a:xfrm>
            <a:off x="1635100" y="2639174"/>
            <a:ext cx="2121019" cy="773600"/>
          </a:xfrm>
          <a:prstGeom prst="rect">
            <a:avLst/>
          </a:prstGeom>
          <a:noFill/>
          <a:ln>
            <a:noFill/>
          </a:ln>
        </p:spPr>
      </p:pic>
      <p:pic>
        <p:nvPicPr>
          <p:cNvPr id="105" name="Google Shape;105;p19"/>
          <p:cNvPicPr preferRelativeResize="0"/>
          <p:nvPr/>
        </p:nvPicPr>
        <p:blipFill>
          <a:blip r:embed="rId6">
            <a:alphaModFix/>
          </a:blip>
          <a:stretch>
            <a:fillRect/>
          </a:stretch>
        </p:blipFill>
        <p:spPr>
          <a:xfrm>
            <a:off x="5185100" y="2639175"/>
            <a:ext cx="2458175" cy="773600"/>
          </a:xfrm>
          <a:prstGeom prst="rect">
            <a:avLst/>
          </a:prstGeom>
          <a:noFill/>
          <a:ln>
            <a:noFill/>
          </a:ln>
        </p:spPr>
      </p:pic>
      <p:pic>
        <p:nvPicPr>
          <p:cNvPr id="106" name="Google Shape;106;p19"/>
          <p:cNvPicPr preferRelativeResize="0"/>
          <p:nvPr/>
        </p:nvPicPr>
        <p:blipFill>
          <a:blip r:embed="rId7">
            <a:alphaModFix/>
          </a:blip>
          <a:stretch>
            <a:fillRect/>
          </a:stretch>
        </p:blipFill>
        <p:spPr>
          <a:xfrm>
            <a:off x="3102087" y="3576600"/>
            <a:ext cx="2939825" cy="77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a:t>P</a:t>
            </a:r>
            <a:r>
              <a:rPr lang="en-CA"/>
              <a:t>art1: Logic Implementation</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CA">
                <a:latin typeface="Times New Roman"/>
                <a:ea typeface="Times New Roman"/>
                <a:cs typeface="Times New Roman"/>
                <a:sym typeface="Times New Roman"/>
              </a:rPr>
              <a:t>To make the </a:t>
            </a:r>
            <a:r>
              <a:rPr lang="en-CA">
                <a:latin typeface="Times New Roman"/>
                <a:ea typeface="Times New Roman"/>
                <a:cs typeface="Times New Roman"/>
                <a:sym typeface="Times New Roman"/>
              </a:rPr>
              <a:t>implantation</a:t>
            </a:r>
            <a:r>
              <a:rPr lang="en-CA">
                <a:latin typeface="Times New Roman"/>
                <a:ea typeface="Times New Roman"/>
                <a:cs typeface="Times New Roman"/>
                <a:sym typeface="Times New Roman"/>
              </a:rPr>
              <a:t> capable of assigning </a:t>
            </a:r>
            <a:r>
              <a:rPr b="1" lang="en-CA">
                <a:latin typeface="Times New Roman"/>
                <a:ea typeface="Times New Roman"/>
                <a:cs typeface="Times New Roman"/>
                <a:sym typeface="Times New Roman"/>
              </a:rPr>
              <a:t>“</a:t>
            </a:r>
            <a:r>
              <a:rPr b="1" lang="en-CA">
                <a:latin typeface="Times New Roman"/>
                <a:ea typeface="Times New Roman"/>
                <a:cs typeface="Times New Roman"/>
                <a:sym typeface="Times New Roman"/>
              </a:rPr>
              <a:t>Unknown</a:t>
            </a:r>
            <a:r>
              <a:rPr b="1" lang="en-CA">
                <a:latin typeface="Times New Roman"/>
                <a:ea typeface="Times New Roman"/>
                <a:cs typeface="Times New Roman"/>
                <a:sym typeface="Times New Roman"/>
              </a:rPr>
              <a:t>”</a:t>
            </a:r>
            <a:r>
              <a:rPr lang="en-CA">
                <a:latin typeface="Times New Roman"/>
                <a:ea typeface="Times New Roman"/>
                <a:cs typeface="Times New Roman"/>
                <a:sym typeface="Times New Roman"/>
              </a:rPr>
              <a:t> status for those cells which are not yet surely safe or unsafe, we consider this axiom. Actually, we do not force each cell to have one state. However, they cannot take more than one values at the time.</a:t>
            </a:r>
            <a:endParaRPr>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843825" y="2743475"/>
            <a:ext cx="5456350" cy="128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CA"/>
              <a:t>P</a:t>
            </a:r>
            <a:r>
              <a:rPr lang="en-CA"/>
              <a:t>art1: Logic Implementation</a:t>
            </a:r>
            <a:endParaRPr/>
          </a:p>
        </p:txBody>
      </p:sp>
      <p:sp>
        <p:nvSpPr>
          <p:cNvPr id="119" name="Google Shape;11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a:latin typeface="Times New Roman"/>
                <a:ea typeface="Times New Roman"/>
                <a:cs typeface="Times New Roman"/>
                <a:sym typeface="Times New Roman"/>
              </a:rPr>
              <a:t>If a cell’s status is </a:t>
            </a:r>
            <a:r>
              <a:rPr b="1" lang="en-CA">
                <a:latin typeface="Times New Roman"/>
                <a:ea typeface="Times New Roman"/>
                <a:cs typeface="Times New Roman"/>
                <a:sym typeface="Times New Roman"/>
              </a:rPr>
              <a:t>I_0</a:t>
            </a:r>
            <a:r>
              <a:rPr lang="en-CA">
                <a:latin typeface="Times New Roman"/>
                <a:ea typeface="Times New Roman"/>
                <a:cs typeface="Times New Roman"/>
                <a:sym typeface="Times New Roman"/>
              </a:rPr>
              <a:t>, then there must be no bomb in its surrounding (8 adjacent cells).</a:t>
            </a:r>
            <a:endParaRPr>
              <a:latin typeface="Times New Roman"/>
              <a:ea typeface="Times New Roman"/>
              <a:cs typeface="Times New Roman"/>
              <a:sym typeface="Times New Roman"/>
            </a:endParaRPr>
          </a:p>
        </p:txBody>
      </p:sp>
      <p:pic>
        <p:nvPicPr>
          <p:cNvPr id="120" name="Google Shape;120;p21"/>
          <p:cNvPicPr preferRelativeResize="0"/>
          <p:nvPr/>
        </p:nvPicPr>
        <p:blipFill>
          <a:blip r:embed="rId3">
            <a:alphaModFix/>
          </a:blip>
          <a:stretch>
            <a:fillRect/>
          </a:stretch>
        </p:blipFill>
        <p:spPr>
          <a:xfrm>
            <a:off x="1298450" y="2099749"/>
            <a:ext cx="6547100" cy="140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