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57"/>
  </p:notesMasterIdLst>
  <p:handoutMasterIdLst>
    <p:handoutMasterId r:id="rId58"/>
  </p:handoutMasterIdLst>
  <p:sldIdLst>
    <p:sldId id="333" r:id="rId2"/>
    <p:sldId id="334" r:id="rId3"/>
    <p:sldId id="336" r:id="rId4"/>
    <p:sldId id="323" r:id="rId5"/>
    <p:sldId id="331" r:id="rId6"/>
    <p:sldId id="332" r:id="rId7"/>
    <p:sldId id="256" r:id="rId8"/>
    <p:sldId id="285" r:id="rId9"/>
    <p:sldId id="286" r:id="rId10"/>
    <p:sldId id="287" r:id="rId11"/>
    <p:sldId id="324" r:id="rId12"/>
    <p:sldId id="325" r:id="rId13"/>
    <p:sldId id="326" r:id="rId14"/>
    <p:sldId id="327" r:id="rId15"/>
    <p:sldId id="329" r:id="rId16"/>
    <p:sldId id="280" r:id="rId17"/>
    <p:sldId id="288" r:id="rId18"/>
    <p:sldId id="281" r:id="rId19"/>
    <p:sldId id="282" r:id="rId20"/>
    <p:sldId id="330" r:id="rId21"/>
    <p:sldId id="284" r:id="rId22"/>
    <p:sldId id="261" r:id="rId23"/>
    <p:sldId id="290" r:id="rId24"/>
    <p:sldId id="269" r:id="rId25"/>
    <p:sldId id="291" r:id="rId26"/>
    <p:sldId id="275" r:id="rId27"/>
    <p:sldId id="265" r:id="rId28"/>
    <p:sldId id="292" r:id="rId29"/>
    <p:sldId id="267" r:id="rId30"/>
    <p:sldId id="294" r:id="rId31"/>
    <p:sldId id="295" r:id="rId32"/>
    <p:sldId id="296" r:id="rId33"/>
    <p:sldId id="297" r:id="rId34"/>
    <p:sldId id="300" r:id="rId35"/>
    <p:sldId id="268" r:id="rId36"/>
    <p:sldId id="263" r:id="rId37"/>
    <p:sldId id="337" r:id="rId38"/>
    <p:sldId id="301" r:id="rId39"/>
    <p:sldId id="302" r:id="rId40"/>
    <p:sldId id="303" r:id="rId41"/>
    <p:sldId id="304" r:id="rId42"/>
    <p:sldId id="305" r:id="rId43"/>
    <p:sldId id="306" r:id="rId44"/>
    <p:sldId id="307" r:id="rId45"/>
    <p:sldId id="309" r:id="rId46"/>
    <p:sldId id="310" r:id="rId47"/>
    <p:sldId id="311" r:id="rId48"/>
    <p:sldId id="312" r:id="rId49"/>
    <p:sldId id="313" r:id="rId50"/>
    <p:sldId id="321" r:id="rId51"/>
    <p:sldId id="270" r:id="rId52"/>
    <p:sldId id="298" r:id="rId53"/>
    <p:sldId id="299" r:id="rId54"/>
    <p:sldId id="322" r:id="rId55"/>
    <p:sldId id="274" r:id="rId5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3" autoAdjust="0"/>
    <p:restoredTop sz="87518" autoAdjust="0"/>
  </p:normalViewPr>
  <p:slideViewPr>
    <p:cSldViewPr>
      <p:cViewPr varScale="1">
        <p:scale>
          <a:sx n="61" d="100"/>
          <a:sy n="61" d="100"/>
        </p:scale>
        <p:origin x="7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_rels/drawing10.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B38A4-74D0-4E16-A1CB-759C553BCF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9CB007E-5FDF-41F3-8DDC-0F0E25A1694E}">
      <dgm:prSet phldrT="[Text]" custT="1"/>
      <dgm:spPr/>
      <dgm:t>
        <a:bodyPr/>
        <a:lstStyle/>
        <a:p>
          <a:r>
            <a:rPr lang="en-US" sz="2600" dirty="0" smtClean="0"/>
            <a:t>Cryptographic algorithms and protocols</a:t>
          </a:r>
          <a:endParaRPr lang="en-US" sz="2600" dirty="0"/>
        </a:p>
      </dgm:t>
    </dgm:pt>
    <dgm:pt modelId="{6191BEE4-1A0E-4D98-8148-680CA0F4C243}" type="parTrans" cxnId="{F698716B-C0E2-4431-8107-BB0CFBA797CD}">
      <dgm:prSet/>
      <dgm:spPr/>
      <dgm:t>
        <a:bodyPr/>
        <a:lstStyle/>
        <a:p>
          <a:endParaRPr lang="en-US"/>
        </a:p>
      </dgm:t>
    </dgm:pt>
    <dgm:pt modelId="{D9747D03-FFD5-4E42-8FFB-02BD76031B68}" type="sibTrans" cxnId="{F698716B-C0E2-4431-8107-BB0CFBA797CD}">
      <dgm:prSet/>
      <dgm:spPr/>
      <dgm:t>
        <a:bodyPr/>
        <a:lstStyle/>
        <a:p>
          <a:endParaRPr lang="en-US"/>
        </a:p>
      </dgm:t>
    </dgm:pt>
    <dgm:pt modelId="{723D94CA-DC41-4F56-9D94-1CE976823038}">
      <dgm:prSet phldrT="[Text]" custT="1"/>
      <dgm:spPr/>
      <dgm:t>
        <a:bodyPr/>
        <a:lstStyle/>
        <a:p>
          <a:r>
            <a:rPr lang="en-US" sz="2600" dirty="0" smtClean="0"/>
            <a:t>Network and Internet security</a:t>
          </a:r>
          <a:endParaRPr lang="en-US" sz="2600" dirty="0"/>
        </a:p>
      </dgm:t>
    </dgm:pt>
    <dgm:pt modelId="{CB42037F-A771-4932-AC52-E88F2FD0B67B}" type="parTrans" cxnId="{F0F386C6-6572-4B1C-A37C-EADCB6000E93}">
      <dgm:prSet/>
      <dgm:spPr/>
      <dgm:t>
        <a:bodyPr/>
        <a:lstStyle/>
        <a:p>
          <a:endParaRPr lang="en-US"/>
        </a:p>
      </dgm:t>
    </dgm:pt>
    <dgm:pt modelId="{FA768037-035F-4326-91FA-FAB78F937FF8}" type="sibTrans" cxnId="{F0F386C6-6572-4B1C-A37C-EADCB6000E93}">
      <dgm:prSet/>
      <dgm:spPr/>
      <dgm:t>
        <a:bodyPr/>
        <a:lstStyle/>
        <a:p>
          <a:endParaRPr lang="en-US"/>
        </a:p>
      </dgm:t>
    </dgm:pt>
    <dgm:pt modelId="{30931888-B8D6-42D5-ADB1-AC85AA6D6E1F}">
      <dgm:prSet phldrT="[Text]" custT="1"/>
      <dgm:spPr/>
      <dgm:t>
        <a:bodyPr/>
        <a:lstStyle/>
        <a:p>
          <a:endParaRPr lang="en-US" sz="2800" dirty="0"/>
        </a:p>
      </dgm:t>
    </dgm:pt>
    <dgm:pt modelId="{15851329-5860-49E7-B41B-6F6CC7C88A41}" type="parTrans" cxnId="{F333A928-B13D-4E05-B138-65C165B2F1CD}">
      <dgm:prSet/>
      <dgm:spPr/>
      <dgm:t>
        <a:bodyPr/>
        <a:lstStyle/>
        <a:p>
          <a:endParaRPr lang="en-US"/>
        </a:p>
      </dgm:t>
    </dgm:pt>
    <dgm:pt modelId="{A6039E22-934D-458B-AA12-B924F99D60C7}" type="sibTrans" cxnId="{F333A928-B13D-4E05-B138-65C165B2F1CD}">
      <dgm:prSet/>
      <dgm:spPr/>
      <dgm:t>
        <a:bodyPr/>
        <a:lstStyle/>
        <a:p>
          <a:endParaRPr lang="en-US"/>
        </a:p>
      </dgm:t>
    </dgm:pt>
    <dgm:pt modelId="{3E5BCEDA-7C25-4595-A095-CB0228AA5310}" type="pres">
      <dgm:prSet presAssocID="{7FCB38A4-74D0-4E16-A1CB-759C553BCF0E}" presName="linear" presStyleCnt="0">
        <dgm:presLayoutVars>
          <dgm:animLvl val="lvl"/>
          <dgm:resizeHandles val="exact"/>
        </dgm:presLayoutVars>
      </dgm:prSet>
      <dgm:spPr/>
      <dgm:t>
        <a:bodyPr/>
        <a:lstStyle/>
        <a:p>
          <a:endParaRPr lang="en-US"/>
        </a:p>
      </dgm:t>
    </dgm:pt>
    <dgm:pt modelId="{5503EC47-BC92-44E9-A366-A77160004FE5}" type="pres">
      <dgm:prSet presAssocID="{F9CB007E-5FDF-41F3-8DDC-0F0E25A1694E}" presName="parentText" presStyleLbl="node1" presStyleIdx="0" presStyleCnt="2" custScaleY="55585" custLinFactNeighborX="738" custLinFactNeighborY="6915">
        <dgm:presLayoutVars>
          <dgm:chMax val="0"/>
          <dgm:bulletEnabled val="1"/>
        </dgm:presLayoutVars>
      </dgm:prSet>
      <dgm:spPr/>
      <dgm:t>
        <a:bodyPr/>
        <a:lstStyle/>
        <a:p>
          <a:endParaRPr lang="en-US"/>
        </a:p>
      </dgm:t>
    </dgm:pt>
    <dgm:pt modelId="{BC427A12-D5D4-4A70-8006-E5D47319D41A}" type="pres">
      <dgm:prSet presAssocID="{D9747D03-FFD5-4E42-8FFB-02BD76031B68}" presName="spacer" presStyleCnt="0"/>
      <dgm:spPr/>
    </dgm:pt>
    <dgm:pt modelId="{2C0E384A-EAA1-4886-90F9-C96C22E9B49F}" type="pres">
      <dgm:prSet presAssocID="{723D94CA-DC41-4F56-9D94-1CE976823038}" presName="parentText" presStyleLbl="node1" presStyleIdx="1" presStyleCnt="2" custScaleY="55035" custLinFactNeighborY="11263">
        <dgm:presLayoutVars>
          <dgm:chMax val="0"/>
          <dgm:bulletEnabled val="1"/>
        </dgm:presLayoutVars>
      </dgm:prSet>
      <dgm:spPr/>
      <dgm:t>
        <a:bodyPr/>
        <a:lstStyle/>
        <a:p>
          <a:endParaRPr lang="en-US"/>
        </a:p>
      </dgm:t>
    </dgm:pt>
    <dgm:pt modelId="{797CF4FC-5621-48E7-91B6-990702329BD1}" type="pres">
      <dgm:prSet presAssocID="{723D94CA-DC41-4F56-9D94-1CE976823038}" presName="childText" presStyleLbl="revTx" presStyleIdx="0" presStyleCnt="1">
        <dgm:presLayoutVars>
          <dgm:bulletEnabled val="1"/>
        </dgm:presLayoutVars>
      </dgm:prSet>
      <dgm:spPr/>
      <dgm:t>
        <a:bodyPr/>
        <a:lstStyle/>
        <a:p>
          <a:endParaRPr lang="en-US"/>
        </a:p>
      </dgm:t>
    </dgm:pt>
  </dgm:ptLst>
  <dgm:cxnLst>
    <dgm:cxn modelId="{D0FF999F-4F39-43CC-BFB1-1273C2FEC403}" type="presOf" srcId="{723D94CA-DC41-4F56-9D94-1CE976823038}" destId="{2C0E384A-EAA1-4886-90F9-C96C22E9B49F}" srcOrd="0" destOrd="0" presId="urn:microsoft.com/office/officeart/2005/8/layout/vList2"/>
    <dgm:cxn modelId="{F0F386C6-6572-4B1C-A37C-EADCB6000E93}" srcId="{7FCB38A4-74D0-4E16-A1CB-759C553BCF0E}" destId="{723D94CA-DC41-4F56-9D94-1CE976823038}" srcOrd="1" destOrd="0" parTransId="{CB42037F-A771-4932-AC52-E88F2FD0B67B}" sibTransId="{FA768037-035F-4326-91FA-FAB78F937FF8}"/>
    <dgm:cxn modelId="{A9C0C4BD-0EBB-4000-AFF2-FB90BB4639AC}" type="presOf" srcId="{F9CB007E-5FDF-41F3-8DDC-0F0E25A1694E}" destId="{5503EC47-BC92-44E9-A366-A77160004FE5}" srcOrd="0" destOrd="0" presId="urn:microsoft.com/office/officeart/2005/8/layout/vList2"/>
    <dgm:cxn modelId="{F333A928-B13D-4E05-B138-65C165B2F1CD}" srcId="{723D94CA-DC41-4F56-9D94-1CE976823038}" destId="{30931888-B8D6-42D5-ADB1-AC85AA6D6E1F}" srcOrd="0" destOrd="0" parTransId="{15851329-5860-49E7-B41B-6F6CC7C88A41}" sibTransId="{A6039E22-934D-458B-AA12-B924F99D60C7}"/>
    <dgm:cxn modelId="{EA964040-C5EE-45F4-8FA1-9B2EFB6A113A}" type="presOf" srcId="{30931888-B8D6-42D5-ADB1-AC85AA6D6E1F}" destId="{797CF4FC-5621-48E7-91B6-990702329BD1}" srcOrd="0" destOrd="0" presId="urn:microsoft.com/office/officeart/2005/8/layout/vList2"/>
    <dgm:cxn modelId="{F698716B-C0E2-4431-8107-BB0CFBA797CD}" srcId="{7FCB38A4-74D0-4E16-A1CB-759C553BCF0E}" destId="{F9CB007E-5FDF-41F3-8DDC-0F0E25A1694E}" srcOrd="0" destOrd="0" parTransId="{6191BEE4-1A0E-4D98-8148-680CA0F4C243}" sibTransId="{D9747D03-FFD5-4E42-8FFB-02BD76031B68}"/>
    <dgm:cxn modelId="{1DC6D63E-DFA6-4E01-9F9E-83CF518A13F8}" type="presOf" srcId="{7FCB38A4-74D0-4E16-A1CB-759C553BCF0E}" destId="{3E5BCEDA-7C25-4595-A095-CB0228AA5310}" srcOrd="0" destOrd="0" presId="urn:microsoft.com/office/officeart/2005/8/layout/vList2"/>
    <dgm:cxn modelId="{334B2DF8-3DC0-423F-8DD5-BF0A3EC73018}" type="presParOf" srcId="{3E5BCEDA-7C25-4595-A095-CB0228AA5310}" destId="{5503EC47-BC92-44E9-A366-A77160004FE5}" srcOrd="0" destOrd="0" presId="urn:microsoft.com/office/officeart/2005/8/layout/vList2"/>
    <dgm:cxn modelId="{E67886D8-DF65-4FF4-9A40-D1BF95E6D397}" type="presParOf" srcId="{3E5BCEDA-7C25-4595-A095-CB0228AA5310}" destId="{BC427A12-D5D4-4A70-8006-E5D47319D41A}" srcOrd="1" destOrd="0" presId="urn:microsoft.com/office/officeart/2005/8/layout/vList2"/>
    <dgm:cxn modelId="{2645E391-18CC-4DAE-A76F-3C21BFCFBF70}" type="presParOf" srcId="{3E5BCEDA-7C25-4595-A095-CB0228AA5310}" destId="{2C0E384A-EAA1-4886-90F9-C96C22E9B49F}" srcOrd="2" destOrd="0" presId="urn:microsoft.com/office/officeart/2005/8/layout/vList2"/>
    <dgm:cxn modelId="{4A653B28-3EFA-4D03-8409-CFFCEB93E863}" type="presParOf" srcId="{3E5BCEDA-7C25-4595-A095-CB0228AA5310}" destId="{797CF4FC-5621-48E7-91B6-990702329BD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DB3356-777B-7743-9896-BC3E70C7C6DF}" type="doc">
      <dgm:prSet loTypeId="urn:microsoft.com/office/officeart/2005/8/layout/arrow6" loCatId="relationship" qsTypeId="urn:microsoft.com/office/officeart/2005/8/quickstyle/simple4" qsCatId="simple" csTypeId="urn:microsoft.com/office/officeart/2005/8/colors/accent1_2" csCatId="accent1" phldr="1"/>
      <dgm:spPr/>
      <dgm:t>
        <a:bodyPr/>
        <a:lstStyle/>
        <a:p>
          <a:endParaRPr lang="en-US"/>
        </a:p>
      </dgm:t>
    </dgm:pt>
    <dgm:pt modelId="{009CA0CA-2A7C-034C-9FD9-5FCBAF6D26CD}">
      <dgm:prSet custT="1"/>
      <dgm:spPr/>
      <dgm:t>
        <a:bodyPr/>
        <a:lstStyle/>
        <a:p>
          <a:pPr rtl="0"/>
          <a:r>
            <a:rPr lang="en-US" sz="1600" b="1" i="0" dirty="0" smtClean="0">
              <a:solidFill>
                <a:schemeClr val="bg1"/>
              </a:solidFill>
              <a:effectLst>
                <a:outerShdw blurRad="38100" dist="38100" dir="2700000" algn="tl">
                  <a:srgbClr val="000000">
                    <a:alpha val="43137"/>
                  </a:srgbClr>
                </a:outerShdw>
              </a:effectLst>
            </a:rPr>
            <a:t>Specific Security Mechanisms</a:t>
          </a:r>
          <a:endParaRPr lang="en-US" sz="1600" b="1" i="0" dirty="0">
            <a:solidFill>
              <a:schemeClr val="bg1"/>
            </a:solidFill>
            <a:effectLst>
              <a:outerShdw blurRad="38100" dist="38100" dir="2700000" algn="tl">
                <a:srgbClr val="000000">
                  <a:alpha val="43137"/>
                </a:srgbClr>
              </a:outerShdw>
            </a:effectLst>
          </a:endParaRPr>
        </a:p>
      </dgm:t>
    </dgm:pt>
    <dgm:pt modelId="{E7A0D52A-BA13-1B4E-BDED-30DDA05CDBBF}" type="parTrans" cxnId="{FFF39FF4-8565-2242-B025-E112FA31AD5E}">
      <dgm:prSet/>
      <dgm:spPr/>
      <dgm:t>
        <a:bodyPr/>
        <a:lstStyle/>
        <a:p>
          <a:endParaRPr lang="en-US"/>
        </a:p>
      </dgm:t>
    </dgm:pt>
    <dgm:pt modelId="{140672BB-DF15-BE40-A89B-C5259F999428}" type="sibTrans" cxnId="{FFF39FF4-8565-2242-B025-E112FA31AD5E}">
      <dgm:prSet/>
      <dgm:spPr/>
      <dgm:t>
        <a:bodyPr/>
        <a:lstStyle/>
        <a:p>
          <a:endParaRPr lang="en-US"/>
        </a:p>
      </dgm:t>
    </dgm:pt>
    <dgm:pt modelId="{959C050E-DA77-324F-B5EF-F6B5DF1B1C89}">
      <dgm:prSet custT="1"/>
      <dgm:spPr/>
      <dgm:t>
        <a:bodyPr/>
        <a:lstStyle/>
        <a:p>
          <a:pPr rtl="0"/>
          <a:r>
            <a:rPr lang="en-AU" sz="1600" b="1" dirty="0" err="1" smtClean="0">
              <a:solidFill>
                <a:schemeClr val="bg1"/>
              </a:solidFill>
              <a:effectLst>
                <a:outerShdw blurRad="38100" dist="38100" dir="2700000" algn="tl">
                  <a:srgbClr val="000000">
                    <a:alpha val="43137"/>
                  </a:srgbClr>
                </a:outerShdw>
              </a:effectLst>
            </a:rPr>
            <a:t>Encipherment</a:t>
          </a:r>
          <a:endParaRPr lang="en-AU" sz="1600" b="1" dirty="0">
            <a:solidFill>
              <a:schemeClr val="bg1"/>
            </a:solidFill>
            <a:effectLst>
              <a:outerShdw blurRad="38100" dist="38100" dir="2700000" algn="tl">
                <a:srgbClr val="000000">
                  <a:alpha val="43137"/>
                </a:srgbClr>
              </a:outerShdw>
            </a:effectLst>
          </a:endParaRPr>
        </a:p>
      </dgm:t>
    </dgm:pt>
    <dgm:pt modelId="{B529670B-A2A0-F941-AFA5-5E9E6FBC8B0F}" type="parTrans" cxnId="{56D7AAFC-74F6-8A47-B651-057718310994}">
      <dgm:prSet/>
      <dgm:spPr/>
      <dgm:t>
        <a:bodyPr/>
        <a:lstStyle/>
        <a:p>
          <a:endParaRPr lang="en-US"/>
        </a:p>
      </dgm:t>
    </dgm:pt>
    <dgm:pt modelId="{C247DF57-FF04-054B-AB06-37FEE5528E1E}" type="sibTrans" cxnId="{56D7AAFC-74F6-8A47-B651-057718310994}">
      <dgm:prSet/>
      <dgm:spPr/>
      <dgm:t>
        <a:bodyPr/>
        <a:lstStyle/>
        <a:p>
          <a:endParaRPr lang="en-US"/>
        </a:p>
      </dgm:t>
    </dgm:pt>
    <dgm:pt modelId="{CE150095-C9FD-E342-8E74-C03D0F78D83F}">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Digital signatures</a:t>
          </a:r>
          <a:endParaRPr lang="en-US" sz="1600" b="1" dirty="0">
            <a:solidFill>
              <a:schemeClr val="bg1"/>
            </a:solidFill>
            <a:effectLst>
              <a:outerShdw blurRad="38100" dist="38100" dir="2700000" algn="tl">
                <a:srgbClr val="000000">
                  <a:alpha val="43137"/>
                </a:srgbClr>
              </a:outerShdw>
            </a:effectLst>
          </a:endParaRPr>
        </a:p>
      </dgm:t>
    </dgm:pt>
    <dgm:pt modelId="{1ACF44A2-110F-F84E-A09E-CBF2D3903A6B}" type="parTrans" cxnId="{02155011-104D-0D48-A7CA-E383E02C56D4}">
      <dgm:prSet/>
      <dgm:spPr/>
      <dgm:t>
        <a:bodyPr/>
        <a:lstStyle/>
        <a:p>
          <a:endParaRPr lang="en-US"/>
        </a:p>
      </dgm:t>
    </dgm:pt>
    <dgm:pt modelId="{0FB8A40A-0CB5-C144-9537-D69488AE9EB7}" type="sibTrans" cxnId="{02155011-104D-0D48-A7CA-E383E02C56D4}">
      <dgm:prSet/>
      <dgm:spPr/>
      <dgm:t>
        <a:bodyPr/>
        <a:lstStyle/>
        <a:p>
          <a:endParaRPr lang="en-US"/>
        </a:p>
      </dgm:t>
    </dgm:pt>
    <dgm:pt modelId="{E2F2BCCC-B716-5D44-963B-E740AAE66E8C}">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Access controls</a:t>
          </a:r>
          <a:endParaRPr lang="en-US" sz="1600" b="1" dirty="0">
            <a:solidFill>
              <a:schemeClr val="bg1"/>
            </a:solidFill>
            <a:effectLst>
              <a:outerShdw blurRad="38100" dist="38100" dir="2700000" algn="tl">
                <a:srgbClr val="000000">
                  <a:alpha val="43137"/>
                </a:srgbClr>
              </a:outerShdw>
            </a:effectLst>
          </a:endParaRPr>
        </a:p>
      </dgm:t>
    </dgm:pt>
    <dgm:pt modelId="{5E73FD66-DDA1-9041-BFB9-0E8A9B6A463D}" type="parTrans" cxnId="{1B61BE5F-4904-0F47-B99D-7717C1191929}">
      <dgm:prSet/>
      <dgm:spPr/>
      <dgm:t>
        <a:bodyPr/>
        <a:lstStyle/>
        <a:p>
          <a:endParaRPr lang="en-US"/>
        </a:p>
      </dgm:t>
    </dgm:pt>
    <dgm:pt modelId="{0625AB40-1691-D94D-97CD-764D58047C06}" type="sibTrans" cxnId="{1B61BE5F-4904-0F47-B99D-7717C1191929}">
      <dgm:prSet/>
      <dgm:spPr/>
      <dgm:t>
        <a:bodyPr/>
        <a:lstStyle/>
        <a:p>
          <a:endParaRPr lang="en-US"/>
        </a:p>
      </dgm:t>
    </dgm:pt>
    <dgm:pt modelId="{50425E73-9580-794A-8E4B-D8A69B689675}">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Data integrity</a:t>
          </a:r>
          <a:endParaRPr lang="en-US" sz="1600" b="1" dirty="0">
            <a:solidFill>
              <a:schemeClr val="bg1"/>
            </a:solidFill>
            <a:effectLst>
              <a:outerShdw blurRad="38100" dist="38100" dir="2700000" algn="tl">
                <a:srgbClr val="000000">
                  <a:alpha val="43137"/>
                </a:srgbClr>
              </a:outerShdw>
            </a:effectLst>
          </a:endParaRPr>
        </a:p>
      </dgm:t>
    </dgm:pt>
    <dgm:pt modelId="{CE3CC7C7-2294-D347-9CB2-4AA033CBDF90}" type="parTrans" cxnId="{F5E075BB-FDE6-5341-A18C-C70C7A01EF17}">
      <dgm:prSet/>
      <dgm:spPr/>
      <dgm:t>
        <a:bodyPr/>
        <a:lstStyle/>
        <a:p>
          <a:endParaRPr lang="en-US"/>
        </a:p>
      </dgm:t>
    </dgm:pt>
    <dgm:pt modelId="{3DC81CA1-FD33-6B45-83E3-9AAE98DA8DA4}" type="sibTrans" cxnId="{F5E075BB-FDE6-5341-A18C-C70C7A01EF17}">
      <dgm:prSet/>
      <dgm:spPr/>
      <dgm:t>
        <a:bodyPr/>
        <a:lstStyle/>
        <a:p>
          <a:endParaRPr lang="en-US"/>
        </a:p>
      </dgm:t>
    </dgm:pt>
    <dgm:pt modelId="{715AF352-9998-D743-A48A-80B4E92BD3AE}">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Authentication exchange</a:t>
          </a:r>
          <a:endParaRPr lang="en-US" sz="1600" b="1" dirty="0">
            <a:solidFill>
              <a:schemeClr val="bg1"/>
            </a:solidFill>
            <a:effectLst>
              <a:outerShdw blurRad="38100" dist="38100" dir="2700000" algn="tl">
                <a:srgbClr val="000000">
                  <a:alpha val="43137"/>
                </a:srgbClr>
              </a:outerShdw>
            </a:effectLst>
          </a:endParaRPr>
        </a:p>
      </dgm:t>
    </dgm:pt>
    <dgm:pt modelId="{FBE317D2-AFCC-8B42-A365-D46935C5FAFE}" type="parTrans" cxnId="{749A3321-772D-2A48-90B4-BBD4B2D2DA79}">
      <dgm:prSet/>
      <dgm:spPr/>
      <dgm:t>
        <a:bodyPr/>
        <a:lstStyle/>
        <a:p>
          <a:endParaRPr lang="en-US"/>
        </a:p>
      </dgm:t>
    </dgm:pt>
    <dgm:pt modelId="{D2E75995-F7DB-F74F-8651-868F445201B2}" type="sibTrans" cxnId="{749A3321-772D-2A48-90B4-BBD4B2D2DA79}">
      <dgm:prSet/>
      <dgm:spPr/>
      <dgm:t>
        <a:bodyPr/>
        <a:lstStyle/>
        <a:p>
          <a:endParaRPr lang="en-US"/>
        </a:p>
      </dgm:t>
    </dgm:pt>
    <dgm:pt modelId="{0F127B9C-805E-7D4B-BCD4-CEDD53ABFFDC}">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Traffic padding</a:t>
          </a:r>
          <a:endParaRPr lang="en-US" sz="1600" b="1" dirty="0">
            <a:solidFill>
              <a:schemeClr val="bg1"/>
            </a:solidFill>
            <a:effectLst>
              <a:outerShdw blurRad="38100" dist="38100" dir="2700000" algn="tl">
                <a:srgbClr val="000000">
                  <a:alpha val="43137"/>
                </a:srgbClr>
              </a:outerShdw>
            </a:effectLst>
          </a:endParaRPr>
        </a:p>
      </dgm:t>
    </dgm:pt>
    <dgm:pt modelId="{B029A3D2-0BCC-6344-BE53-15D0BE0B4B70}" type="parTrans" cxnId="{05E8497C-A8B8-AB44-A116-6DF44452A2EF}">
      <dgm:prSet/>
      <dgm:spPr/>
      <dgm:t>
        <a:bodyPr/>
        <a:lstStyle/>
        <a:p>
          <a:endParaRPr lang="en-US"/>
        </a:p>
      </dgm:t>
    </dgm:pt>
    <dgm:pt modelId="{A6869A0D-9C45-6A4C-AA44-A8828E79FD8F}" type="sibTrans" cxnId="{05E8497C-A8B8-AB44-A116-6DF44452A2EF}">
      <dgm:prSet/>
      <dgm:spPr/>
      <dgm:t>
        <a:bodyPr/>
        <a:lstStyle/>
        <a:p>
          <a:endParaRPr lang="en-US"/>
        </a:p>
      </dgm:t>
    </dgm:pt>
    <dgm:pt modelId="{1351519D-89AC-3748-BD53-EA98B44B4AAD}">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Routing control</a:t>
          </a:r>
          <a:endParaRPr lang="en-US" sz="1600" b="1" dirty="0">
            <a:solidFill>
              <a:schemeClr val="bg1"/>
            </a:solidFill>
            <a:effectLst>
              <a:outerShdw blurRad="38100" dist="38100" dir="2700000" algn="tl">
                <a:srgbClr val="000000">
                  <a:alpha val="43137"/>
                </a:srgbClr>
              </a:outerShdw>
            </a:effectLst>
          </a:endParaRPr>
        </a:p>
      </dgm:t>
    </dgm:pt>
    <dgm:pt modelId="{61DEC51D-F7D7-114B-8C29-3673E47EA6EA}" type="parTrans" cxnId="{42578649-513E-F144-8E54-BDB8F589AF5F}">
      <dgm:prSet/>
      <dgm:spPr/>
      <dgm:t>
        <a:bodyPr/>
        <a:lstStyle/>
        <a:p>
          <a:endParaRPr lang="en-US"/>
        </a:p>
      </dgm:t>
    </dgm:pt>
    <dgm:pt modelId="{EB8D56C4-B825-1249-AB90-114A27B65158}" type="sibTrans" cxnId="{42578649-513E-F144-8E54-BDB8F589AF5F}">
      <dgm:prSet/>
      <dgm:spPr/>
      <dgm:t>
        <a:bodyPr/>
        <a:lstStyle/>
        <a:p>
          <a:endParaRPr lang="en-US"/>
        </a:p>
      </dgm:t>
    </dgm:pt>
    <dgm:pt modelId="{AAD92493-9C21-C944-9764-765018BADE4E}">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Notarization</a:t>
          </a:r>
          <a:endParaRPr lang="en-US" sz="1600" b="1" dirty="0">
            <a:solidFill>
              <a:schemeClr val="bg1"/>
            </a:solidFill>
            <a:effectLst>
              <a:outerShdw blurRad="38100" dist="38100" dir="2700000" algn="tl">
                <a:srgbClr val="000000">
                  <a:alpha val="43137"/>
                </a:srgbClr>
              </a:outerShdw>
            </a:effectLst>
          </a:endParaRPr>
        </a:p>
      </dgm:t>
    </dgm:pt>
    <dgm:pt modelId="{AF76E4D4-A553-B449-A1D7-D3360F9159A4}" type="parTrans" cxnId="{58092213-4724-7646-AD4F-ED42649F4B47}">
      <dgm:prSet/>
      <dgm:spPr/>
      <dgm:t>
        <a:bodyPr/>
        <a:lstStyle/>
        <a:p>
          <a:endParaRPr lang="en-US"/>
        </a:p>
      </dgm:t>
    </dgm:pt>
    <dgm:pt modelId="{D29AE86A-676B-494F-A8A6-B36DA3DB72E8}" type="sibTrans" cxnId="{58092213-4724-7646-AD4F-ED42649F4B47}">
      <dgm:prSet/>
      <dgm:spPr/>
      <dgm:t>
        <a:bodyPr/>
        <a:lstStyle/>
        <a:p>
          <a:endParaRPr lang="en-US"/>
        </a:p>
      </dgm:t>
    </dgm:pt>
    <dgm:pt modelId="{F41715EA-1279-2645-B014-833B2C3A4321}">
      <dgm:prSet custT="1"/>
      <dgm:spPr/>
      <dgm:t>
        <a:bodyPr/>
        <a:lstStyle/>
        <a:p>
          <a:pPr rtl="0"/>
          <a:r>
            <a:rPr lang="en-US" sz="1600" b="1" i="0" dirty="0" smtClean="0">
              <a:solidFill>
                <a:schemeClr val="bg1"/>
              </a:solidFill>
              <a:effectLst>
                <a:outerShdw blurRad="38100" dist="38100" dir="2700000" algn="tl">
                  <a:srgbClr val="000000">
                    <a:alpha val="43137"/>
                  </a:srgbClr>
                </a:outerShdw>
              </a:effectLst>
            </a:rPr>
            <a:t>Pervasive Security Mechanisms</a:t>
          </a:r>
          <a:endParaRPr lang="en-US" sz="1600" b="1" i="0" dirty="0">
            <a:solidFill>
              <a:schemeClr val="bg1"/>
            </a:solidFill>
            <a:effectLst>
              <a:outerShdw blurRad="38100" dist="38100" dir="2700000" algn="tl">
                <a:srgbClr val="000000">
                  <a:alpha val="43137"/>
                </a:srgbClr>
              </a:outerShdw>
            </a:effectLst>
          </a:endParaRPr>
        </a:p>
      </dgm:t>
    </dgm:pt>
    <dgm:pt modelId="{A4B849E0-4117-C348-BF83-409F679B9101}" type="parTrans" cxnId="{8EB6DD8D-0BE0-8B4B-AA30-FE99632246DB}">
      <dgm:prSet/>
      <dgm:spPr/>
      <dgm:t>
        <a:bodyPr/>
        <a:lstStyle/>
        <a:p>
          <a:endParaRPr lang="en-US"/>
        </a:p>
      </dgm:t>
    </dgm:pt>
    <dgm:pt modelId="{F05B61E8-989C-1043-AA98-1ECFBCCA9A86}" type="sibTrans" cxnId="{8EB6DD8D-0BE0-8B4B-AA30-FE99632246DB}">
      <dgm:prSet/>
      <dgm:spPr/>
      <dgm:t>
        <a:bodyPr/>
        <a:lstStyle/>
        <a:p>
          <a:endParaRPr lang="en-US"/>
        </a:p>
      </dgm:t>
    </dgm:pt>
    <dgm:pt modelId="{69E0EBB1-CA5F-F940-B007-41DE00E8298E}">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Trusted functionality</a:t>
          </a:r>
          <a:endParaRPr lang="en-US" sz="1600" b="1" dirty="0">
            <a:solidFill>
              <a:schemeClr val="bg1"/>
            </a:solidFill>
            <a:effectLst>
              <a:outerShdw blurRad="38100" dist="38100" dir="2700000" algn="tl">
                <a:srgbClr val="000000">
                  <a:alpha val="43137"/>
                </a:srgbClr>
              </a:outerShdw>
            </a:effectLst>
          </a:endParaRPr>
        </a:p>
      </dgm:t>
    </dgm:pt>
    <dgm:pt modelId="{D6D21201-20E0-764A-882D-BCF3638B24A6}" type="parTrans" cxnId="{06F37E02-4D25-144D-8A08-7E849B3F4EA8}">
      <dgm:prSet/>
      <dgm:spPr/>
      <dgm:t>
        <a:bodyPr/>
        <a:lstStyle/>
        <a:p>
          <a:endParaRPr lang="en-US"/>
        </a:p>
      </dgm:t>
    </dgm:pt>
    <dgm:pt modelId="{FA1AEC7D-3218-404A-BCAD-504CFFF7B2D9}" type="sibTrans" cxnId="{06F37E02-4D25-144D-8A08-7E849B3F4EA8}">
      <dgm:prSet/>
      <dgm:spPr/>
      <dgm:t>
        <a:bodyPr/>
        <a:lstStyle/>
        <a:p>
          <a:endParaRPr lang="en-US"/>
        </a:p>
      </dgm:t>
    </dgm:pt>
    <dgm:pt modelId="{35C35E4E-5586-1148-96D8-388443D186B9}">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Security labels</a:t>
          </a:r>
          <a:endParaRPr lang="en-US" sz="1600" b="1" dirty="0">
            <a:solidFill>
              <a:schemeClr val="bg1"/>
            </a:solidFill>
            <a:effectLst>
              <a:outerShdw blurRad="38100" dist="38100" dir="2700000" algn="tl">
                <a:srgbClr val="000000">
                  <a:alpha val="43137"/>
                </a:srgbClr>
              </a:outerShdw>
            </a:effectLst>
          </a:endParaRPr>
        </a:p>
      </dgm:t>
    </dgm:pt>
    <dgm:pt modelId="{941E6417-A5F6-CE4D-8D3A-F07A65522F89}" type="parTrans" cxnId="{4B429708-9A46-0B40-A731-65D1C4C3E9CF}">
      <dgm:prSet/>
      <dgm:spPr/>
      <dgm:t>
        <a:bodyPr/>
        <a:lstStyle/>
        <a:p>
          <a:endParaRPr lang="en-US"/>
        </a:p>
      </dgm:t>
    </dgm:pt>
    <dgm:pt modelId="{88204ED4-AE6B-834D-8E8B-56051DFFD78A}" type="sibTrans" cxnId="{4B429708-9A46-0B40-A731-65D1C4C3E9CF}">
      <dgm:prSet/>
      <dgm:spPr/>
      <dgm:t>
        <a:bodyPr/>
        <a:lstStyle/>
        <a:p>
          <a:endParaRPr lang="en-US"/>
        </a:p>
      </dgm:t>
    </dgm:pt>
    <dgm:pt modelId="{BDAF6E0E-2E63-194B-98FB-6BFBC3997B96}">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Event detection</a:t>
          </a:r>
          <a:endParaRPr lang="en-US" sz="1600" b="1" dirty="0">
            <a:solidFill>
              <a:schemeClr val="bg1"/>
            </a:solidFill>
            <a:effectLst>
              <a:outerShdw blurRad="38100" dist="38100" dir="2700000" algn="tl">
                <a:srgbClr val="000000">
                  <a:alpha val="43137"/>
                </a:srgbClr>
              </a:outerShdw>
            </a:effectLst>
          </a:endParaRPr>
        </a:p>
      </dgm:t>
    </dgm:pt>
    <dgm:pt modelId="{44EB8C47-DB0A-E54F-8416-4BD4CB482DEF}" type="parTrans" cxnId="{B3A694CC-BDAC-CA44-8B00-C9A1A5C6BEE4}">
      <dgm:prSet/>
      <dgm:spPr/>
      <dgm:t>
        <a:bodyPr/>
        <a:lstStyle/>
        <a:p>
          <a:endParaRPr lang="en-US"/>
        </a:p>
      </dgm:t>
    </dgm:pt>
    <dgm:pt modelId="{311C3043-4D58-3D45-8EB8-A31980A3D086}" type="sibTrans" cxnId="{B3A694CC-BDAC-CA44-8B00-C9A1A5C6BEE4}">
      <dgm:prSet/>
      <dgm:spPr/>
      <dgm:t>
        <a:bodyPr/>
        <a:lstStyle/>
        <a:p>
          <a:endParaRPr lang="en-US"/>
        </a:p>
      </dgm:t>
    </dgm:pt>
    <dgm:pt modelId="{50A52A02-C5BF-F54A-B926-8F108D2E64F7}">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Security audit trails</a:t>
          </a:r>
          <a:endParaRPr lang="en-US" sz="1600" b="1" dirty="0">
            <a:solidFill>
              <a:schemeClr val="bg1"/>
            </a:solidFill>
            <a:effectLst>
              <a:outerShdw blurRad="38100" dist="38100" dir="2700000" algn="tl">
                <a:srgbClr val="000000">
                  <a:alpha val="43137"/>
                </a:srgbClr>
              </a:outerShdw>
            </a:effectLst>
          </a:endParaRPr>
        </a:p>
      </dgm:t>
    </dgm:pt>
    <dgm:pt modelId="{CBDD9DC2-B766-1548-A8EA-4E15C8FAC07A}" type="parTrans" cxnId="{284231C1-7FD8-B742-B05B-0E8849E73B79}">
      <dgm:prSet/>
      <dgm:spPr/>
      <dgm:t>
        <a:bodyPr/>
        <a:lstStyle/>
        <a:p>
          <a:endParaRPr lang="en-US"/>
        </a:p>
      </dgm:t>
    </dgm:pt>
    <dgm:pt modelId="{5E38A197-4DCE-FF4F-AB82-5206F2620285}" type="sibTrans" cxnId="{284231C1-7FD8-B742-B05B-0E8849E73B79}">
      <dgm:prSet/>
      <dgm:spPr/>
      <dgm:t>
        <a:bodyPr/>
        <a:lstStyle/>
        <a:p>
          <a:endParaRPr lang="en-US"/>
        </a:p>
      </dgm:t>
    </dgm:pt>
    <dgm:pt modelId="{C7DB52F0-F43A-E643-B17E-67E0EDCADE0A}">
      <dgm:prSet custT="1"/>
      <dgm:spPr/>
      <dgm:t>
        <a:bodyPr/>
        <a:lstStyle/>
        <a:p>
          <a:pPr rtl="0"/>
          <a:r>
            <a:rPr lang="en-US" sz="1600" b="1" dirty="0" smtClean="0">
              <a:solidFill>
                <a:schemeClr val="bg1"/>
              </a:solidFill>
              <a:effectLst>
                <a:outerShdw blurRad="38100" dist="38100" dir="2700000" algn="tl">
                  <a:srgbClr val="000000">
                    <a:alpha val="43137"/>
                  </a:srgbClr>
                </a:outerShdw>
              </a:effectLst>
            </a:rPr>
            <a:t>Security recovery</a:t>
          </a:r>
          <a:endParaRPr lang="en-AU" sz="1600" b="1" dirty="0">
            <a:solidFill>
              <a:schemeClr val="bg1"/>
            </a:solidFill>
            <a:effectLst>
              <a:outerShdw blurRad="38100" dist="38100" dir="2700000" algn="tl">
                <a:srgbClr val="000000">
                  <a:alpha val="43137"/>
                </a:srgbClr>
              </a:outerShdw>
            </a:effectLst>
          </a:endParaRPr>
        </a:p>
      </dgm:t>
    </dgm:pt>
    <dgm:pt modelId="{F3CD86B7-469D-1849-B128-76D9A819D932}" type="parTrans" cxnId="{4FA77F94-7DC1-8E47-A04C-B8459D128A84}">
      <dgm:prSet/>
      <dgm:spPr/>
      <dgm:t>
        <a:bodyPr/>
        <a:lstStyle/>
        <a:p>
          <a:endParaRPr lang="en-US"/>
        </a:p>
      </dgm:t>
    </dgm:pt>
    <dgm:pt modelId="{F42CE1BA-8F9F-954B-90C0-1926C4C113D1}" type="sibTrans" cxnId="{4FA77F94-7DC1-8E47-A04C-B8459D128A84}">
      <dgm:prSet/>
      <dgm:spPr/>
      <dgm:t>
        <a:bodyPr/>
        <a:lstStyle/>
        <a:p>
          <a:endParaRPr lang="en-US"/>
        </a:p>
      </dgm:t>
    </dgm:pt>
    <dgm:pt modelId="{44601154-CEEE-5C4A-B61B-F65F45093244}" type="pres">
      <dgm:prSet presAssocID="{70DB3356-777B-7743-9896-BC3E70C7C6DF}" presName="compositeShape" presStyleCnt="0">
        <dgm:presLayoutVars>
          <dgm:chMax val="2"/>
          <dgm:dir/>
          <dgm:resizeHandles val="exact"/>
        </dgm:presLayoutVars>
      </dgm:prSet>
      <dgm:spPr/>
      <dgm:t>
        <a:bodyPr/>
        <a:lstStyle/>
        <a:p>
          <a:endParaRPr lang="en-US"/>
        </a:p>
      </dgm:t>
    </dgm:pt>
    <dgm:pt modelId="{DC83E651-6549-064C-9D52-FD2B41F3DAA4}" type="pres">
      <dgm:prSet presAssocID="{70DB3356-777B-7743-9896-BC3E70C7C6DF}" presName="ribbon" presStyleLbl="node1" presStyleIdx="0" presStyleCnt="1" custScaleX="100000" custScaleY="146930"/>
      <dgm:spPr>
        <a:effectLst>
          <a:glow rad="101600">
            <a:schemeClr val="bg1">
              <a:lumMod val="75000"/>
              <a:alpha val="75000"/>
            </a:schemeClr>
          </a:glow>
          <a:softEdge rad="63500"/>
        </a:effectLst>
      </dgm:spPr>
    </dgm:pt>
    <dgm:pt modelId="{A75EB7A7-A6D0-1B4F-A513-893F77D03598}" type="pres">
      <dgm:prSet presAssocID="{70DB3356-777B-7743-9896-BC3E70C7C6DF}" presName="leftArrowText" presStyleLbl="node1" presStyleIdx="0" presStyleCnt="1" custLinFactNeighborX="16800" custLinFactNeighborY="-11994">
        <dgm:presLayoutVars>
          <dgm:chMax val="0"/>
          <dgm:bulletEnabled val="1"/>
        </dgm:presLayoutVars>
      </dgm:prSet>
      <dgm:spPr/>
      <dgm:t>
        <a:bodyPr/>
        <a:lstStyle/>
        <a:p>
          <a:endParaRPr lang="en-US"/>
        </a:p>
      </dgm:t>
    </dgm:pt>
    <dgm:pt modelId="{CE5350B2-C681-2649-9AD1-2BCD3ACBE439}" type="pres">
      <dgm:prSet presAssocID="{70DB3356-777B-7743-9896-BC3E70C7C6DF}" presName="rightArrowText" presStyleLbl="node1" presStyleIdx="0" presStyleCnt="1" custLinFactNeighborX="13495" custLinFactNeighborY="4583">
        <dgm:presLayoutVars>
          <dgm:chMax val="0"/>
          <dgm:bulletEnabled val="1"/>
        </dgm:presLayoutVars>
      </dgm:prSet>
      <dgm:spPr/>
      <dgm:t>
        <a:bodyPr/>
        <a:lstStyle/>
        <a:p>
          <a:endParaRPr lang="en-US"/>
        </a:p>
      </dgm:t>
    </dgm:pt>
  </dgm:ptLst>
  <dgm:cxnLst>
    <dgm:cxn modelId="{B3A694CC-BDAC-CA44-8B00-C9A1A5C6BEE4}" srcId="{F41715EA-1279-2645-B014-833B2C3A4321}" destId="{BDAF6E0E-2E63-194B-98FB-6BFBC3997B96}" srcOrd="2" destOrd="0" parTransId="{44EB8C47-DB0A-E54F-8416-4BD4CB482DEF}" sibTransId="{311C3043-4D58-3D45-8EB8-A31980A3D086}"/>
    <dgm:cxn modelId="{94C0BB40-3BD4-2649-9702-15B98C80E655}" type="presOf" srcId="{69E0EBB1-CA5F-F940-B007-41DE00E8298E}" destId="{CE5350B2-C681-2649-9AD1-2BCD3ACBE439}" srcOrd="0" destOrd="1" presId="urn:microsoft.com/office/officeart/2005/8/layout/arrow6"/>
    <dgm:cxn modelId="{749A3321-772D-2A48-90B4-BBD4B2D2DA79}" srcId="{009CA0CA-2A7C-034C-9FD9-5FCBAF6D26CD}" destId="{715AF352-9998-D743-A48A-80B4E92BD3AE}" srcOrd="4" destOrd="0" parTransId="{FBE317D2-AFCC-8B42-A365-D46935C5FAFE}" sibTransId="{D2E75995-F7DB-F74F-8651-868F445201B2}"/>
    <dgm:cxn modelId="{05E8497C-A8B8-AB44-A116-6DF44452A2EF}" srcId="{009CA0CA-2A7C-034C-9FD9-5FCBAF6D26CD}" destId="{0F127B9C-805E-7D4B-BCD4-CEDD53ABFFDC}" srcOrd="5" destOrd="0" parTransId="{B029A3D2-0BCC-6344-BE53-15D0BE0B4B70}" sibTransId="{A6869A0D-9C45-6A4C-AA44-A8828E79FD8F}"/>
    <dgm:cxn modelId="{CFB14512-1C31-E44B-A9D0-DD2064E79F78}" type="presOf" srcId="{E2F2BCCC-B716-5D44-963B-E740AAE66E8C}" destId="{A75EB7A7-A6D0-1B4F-A513-893F77D03598}" srcOrd="0" destOrd="3" presId="urn:microsoft.com/office/officeart/2005/8/layout/arrow6"/>
    <dgm:cxn modelId="{F5E075BB-FDE6-5341-A18C-C70C7A01EF17}" srcId="{009CA0CA-2A7C-034C-9FD9-5FCBAF6D26CD}" destId="{50425E73-9580-794A-8E4B-D8A69B689675}" srcOrd="3" destOrd="0" parTransId="{CE3CC7C7-2294-D347-9CB2-4AA033CBDF90}" sibTransId="{3DC81CA1-FD33-6B45-83E3-9AAE98DA8DA4}"/>
    <dgm:cxn modelId="{567FA079-E805-DE49-A267-A90D22E33CBF}" type="presOf" srcId="{F41715EA-1279-2645-B014-833B2C3A4321}" destId="{CE5350B2-C681-2649-9AD1-2BCD3ACBE439}" srcOrd="0" destOrd="0" presId="urn:microsoft.com/office/officeart/2005/8/layout/arrow6"/>
    <dgm:cxn modelId="{E9BE9A5A-981D-494D-9C1A-A61B0C0FED24}" type="presOf" srcId="{C7DB52F0-F43A-E643-B17E-67E0EDCADE0A}" destId="{CE5350B2-C681-2649-9AD1-2BCD3ACBE439}" srcOrd="0" destOrd="5" presId="urn:microsoft.com/office/officeart/2005/8/layout/arrow6"/>
    <dgm:cxn modelId="{02155011-104D-0D48-A7CA-E383E02C56D4}" srcId="{009CA0CA-2A7C-034C-9FD9-5FCBAF6D26CD}" destId="{CE150095-C9FD-E342-8E74-C03D0F78D83F}" srcOrd="1" destOrd="0" parTransId="{1ACF44A2-110F-F84E-A09E-CBF2D3903A6B}" sibTransId="{0FB8A40A-0CB5-C144-9537-D69488AE9EB7}"/>
    <dgm:cxn modelId="{42578649-513E-F144-8E54-BDB8F589AF5F}" srcId="{009CA0CA-2A7C-034C-9FD9-5FCBAF6D26CD}" destId="{1351519D-89AC-3748-BD53-EA98B44B4AAD}" srcOrd="6" destOrd="0" parTransId="{61DEC51D-F7D7-114B-8C29-3673E47EA6EA}" sibTransId="{EB8D56C4-B825-1249-AB90-114A27B65158}"/>
    <dgm:cxn modelId="{58092213-4724-7646-AD4F-ED42649F4B47}" srcId="{009CA0CA-2A7C-034C-9FD9-5FCBAF6D26CD}" destId="{AAD92493-9C21-C944-9764-765018BADE4E}" srcOrd="7" destOrd="0" parTransId="{AF76E4D4-A553-B449-A1D7-D3360F9159A4}" sibTransId="{D29AE86A-676B-494F-A8A6-B36DA3DB72E8}"/>
    <dgm:cxn modelId="{4B429708-9A46-0B40-A731-65D1C4C3E9CF}" srcId="{F41715EA-1279-2645-B014-833B2C3A4321}" destId="{35C35E4E-5586-1148-96D8-388443D186B9}" srcOrd="1" destOrd="0" parTransId="{941E6417-A5F6-CE4D-8D3A-F07A65522F89}" sibTransId="{88204ED4-AE6B-834D-8E8B-56051DFFD78A}"/>
    <dgm:cxn modelId="{4FA77F94-7DC1-8E47-A04C-B8459D128A84}" srcId="{F41715EA-1279-2645-B014-833B2C3A4321}" destId="{C7DB52F0-F43A-E643-B17E-67E0EDCADE0A}" srcOrd="4" destOrd="0" parTransId="{F3CD86B7-469D-1849-B128-76D9A819D932}" sibTransId="{F42CE1BA-8F9F-954B-90C0-1926C4C113D1}"/>
    <dgm:cxn modelId="{1B61BE5F-4904-0F47-B99D-7717C1191929}" srcId="{009CA0CA-2A7C-034C-9FD9-5FCBAF6D26CD}" destId="{E2F2BCCC-B716-5D44-963B-E740AAE66E8C}" srcOrd="2" destOrd="0" parTransId="{5E73FD66-DDA1-9041-BFB9-0E8A9B6A463D}" sibTransId="{0625AB40-1691-D94D-97CD-764D58047C06}"/>
    <dgm:cxn modelId="{B6DECA82-68EE-0247-94EA-8CEF48A89DFB}" type="presOf" srcId="{AAD92493-9C21-C944-9764-765018BADE4E}" destId="{A75EB7A7-A6D0-1B4F-A513-893F77D03598}" srcOrd="0" destOrd="8" presId="urn:microsoft.com/office/officeart/2005/8/layout/arrow6"/>
    <dgm:cxn modelId="{FFF39FF4-8565-2242-B025-E112FA31AD5E}" srcId="{70DB3356-777B-7743-9896-BC3E70C7C6DF}" destId="{009CA0CA-2A7C-034C-9FD9-5FCBAF6D26CD}" srcOrd="0" destOrd="0" parTransId="{E7A0D52A-BA13-1B4E-BDED-30DDA05CDBBF}" sibTransId="{140672BB-DF15-BE40-A89B-C5259F999428}"/>
    <dgm:cxn modelId="{B50B8710-F867-904D-97B0-CDC7E8D9E90D}" type="presOf" srcId="{50A52A02-C5BF-F54A-B926-8F108D2E64F7}" destId="{CE5350B2-C681-2649-9AD1-2BCD3ACBE439}" srcOrd="0" destOrd="4" presId="urn:microsoft.com/office/officeart/2005/8/layout/arrow6"/>
    <dgm:cxn modelId="{DF51DA18-8867-434B-950D-E7D96950BFB4}" type="presOf" srcId="{70DB3356-777B-7743-9896-BC3E70C7C6DF}" destId="{44601154-CEEE-5C4A-B61B-F65F45093244}" srcOrd="0" destOrd="0" presId="urn:microsoft.com/office/officeart/2005/8/layout/arrow6"/>
    <dgm:cxn modelId="{8EB6DD8D-0BE0-8B4B-AA30-FE99632246DB}" srcId="{70DB3356-777B-7743-9896-BC3E70C7C6DF}" destId="{F41715EA-1279-2645-B014-833B2C3A4321}" srcOrd="1" destOrd="0" parTransId="{A4B849E0-4117-C348-BF83-409F679B9101}" sibTransId="{F05B61E8-989C-1043-AA98-1ECFBCCA9A86}"/>
    <dgm:cxn modelId="{D9938161-4FB0-5840-8DFD-59E2CF5ADC0D}" type="presOf" srcId="{50425E73-9580-794A-8E4B-D8A69B689675}" destId="{A75EB7A7-A6D0-1B4F-A513-893F77D03598}" srcOrd="0" destOrd="4" presId="urn:microsoft.com/office/officeart/2005/8/layout/arrow6"/>
    <dgm:cxn modelId="{ACF5BA69-22E3-6C47-8381-36C036A667D2}" type="presOf" srcId="{CE150095-C9FD-E342-8E74-C03D0F78D83F}" destId="{A75EB7A7-A6D0-1B4F-A513-893F77D03598}" srcOrd="0" destOrd="2" presId="urn:microsoft.com/office/officeart/2005/8/layout/arrow6"/>
    <dgm:cxn modelId="{FACDC4DD-237F-6B46-9029-81BF83CBC071}" type="presOf" srcId="{0F127B9C-805E-7D4B-BCD4-CEDD53ABFFDC}" destId="{A75EB7A7-A6D0-1B4F-A513-893F77D03598}" srcOrd="0" destOrd="6" presId="urn:microsoft.com/office/officeart/2005/8/layout/arrow6"/>
    <dgm:cxn modelId="{4CCBFE49-BEBD-2742-9976-2684E0F06B60}" type="presOf" srcId="{BDAF6E0E-2E63-194B-98FB-6BFBC3997B96}" destId="{CE5350B2-C681-2649-9AD1-2BCD3ACBE439}" srcOrd="0" destOrd="3" presId="urn:microsoft.com/office/officeart/2005/8/layout/arrow6"/>
    <dgm:cxn modelId="{06F37E02-4D25-144D-8A08-7E849B3F4EA8}" srcId="{F41715EA-1279-2645-B014-833B2C3A4321}" destId="{69E0EBB1-CA5F-F940-B007-41DE00E8298E}" srcOrd="0" destOrd="0" parTransId="{D6D21201-20E0-764A-882D-BCF3638B24A6}" sibTransId="{FA1AEC7D-3218-404A-BCAD-504CFFF7B2D9}"/>
    <dgm:cxn modelId="{E882E492-6A0D-804B-8B57-F2205A502449}" type="presOf" srcId="{959C050E-DA77-324F-B5EF-F6B5DF1B1C89}" destId="{A75EB7A7-A6D0-1B4F-A513-893F77D03598}" srcOrd="0" destOrd="1" presId="urn:microsoft.com/office/officeart/2005/8/layout/arrow6"/>
    <dgm:cxn modelId="{ADAA0289-C76F-104A-9325-03062833C49E}" type="presOf" srcId="{009CA0CA-2A7C-034C-9FD9-5FCBAF6D26CD}" destId="{A75EB7A7-A6D0-1B4F-A513-893F77D03598}" srcOrd="0" destOrd="0" presId="urn:microsoft.com/office/officeart/2005/8/layout/arrow6"/>
    <dgm:cxn modelId="{284231C1-7FD8-B742-B05B-0E8849E73B79}" srcId="{F41715EA-1279-2645-B014-833B2C3A4321}" destId="{50A52A02-C5BF-F54A-B926-8F108D2E64F7}" srcOrd="3" destOrd="0" parTransId="{CBDD9DC2-B766-1548-A8EA-4E15C8FAC07A}" sibTransId="{5E38A197-4DCE-FF4F-AB82-5206F2620285}"/>
    <dgm:cxn modelId="{4BE228CB-645D-B048-84C6-B6ED5E9B2961}" type="presOf" srcId="{715AF352-9998-D743-A48A-80B4E92BD3AE}" destId="{A75EB7A7-A6D0-1B4F-A513-893F77D03598}" srcOrd="0" destOrd="5" presId="urn:microsoft.com/office/officeart/2005/8/layout/arrow6"/>
    <dgm:cxn modelId="{56D7AAFC-74F6-8A47-B651-057718310994}" srcId="{009CA0CA-2A7C-034C-9FD9-5FCBAF6D26CD}" destId="{959C050E-DA77-324F-B5EF-F6B5DF1B1C89}" srcOrd="0" destOrd="0" parTransId="{B529670B-A2A0-F941-AFA5-5E9E6FBC8B0F}" sibTransId="{C247DF57-FF04-054B-AB06-37FEE5528E1E}"/>
    <dgm:cxn modelId="{B4BBDDE5-8B4C-E846-9E27-F2610F97E6E5}" type="presOf" srcId="{1351519D-89AC-3748-BD53-EA98B44B4AAD}" destId="{A75EB7A7-A6D0-1B4F-A513-893F77D03598}" srcOrd="0" destOrd="7" presId="urn:microsoft.com/office/officeart/2005/8/layout/arrow6"/>
    <dgm:cxn modelId="{9954ECF1-A15C-7041-970A-7F5604ED3C3C}" type="presOf" srcId="{35C35E4E-5586-1148-96D8-388443D186B9}" destId="{CE5350B2-C681-2649-9AD1-2BCD3ACBE439}" srcOrd="0" destOrd="2" presId="urn:microsoft.com/office/officeart/2005/8/layout/arrow6"/>
    <dgm:cxn modelId="{51D0BB92-C99E-A74E-9C8D-2F1E1067C0BB}" type="presParOf" srcId="{44601154-CEEE-5C4A-B61B-F65F45093244}" destId="{DC83E651-6549-064C-9D52-FD2B41F3DAA4}" srcOrd="0" destOrd="0" presId="urn:microsoft.com/office/officeart/2005/8/layout/arrow6"/>
    <dgm:cxn modelId="{A13D9748-055E-1541-9C9C-287922F2C708}" type="presParOf" srcId="{44601154-CEEE-5C4A-B61B-F65F45093244}" destId="{A75EB7A7-A6D0-1B4F-A513-893F77D03598}" srcOrd="1" destOrd="0" presId="urn:microsoft.com/office/officeart/2005/8/layout/arrow6"/>
    <dgm:cxn modelId="{E1FB7AC6-60F0-D94C-BD41-C03C47997919}" type="presParOf" srcId="{44601154-CEEE-5C4A-B61B-F65F45093244}" destId="{CE5350B2-C681-2649-9AD1-2BCD3ACBE439}"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C81F7D0-8F7F-174B-B927-361991B747B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D463C491-2C92-4948-ACEB-F486B3D0022F}">
      <dgm:prSet/>
      <dgm:spPr/>
      <dgm:t>
        <a:bodyPr/>
        <a:lstStyle/>
        <a:p>
          <a:pPr rtl="0"/>
          <a:r>
            <a:rPr lang="en-US" b="1" dirty="0" smtClean="0">
              <a:solidFill>
                <a:schemeClr val="tx2"/>
              </a:solidFill>
            </a:rPr>
            <a:t>National Institute of Standards and Technology</a:t>
          </a:r>
          <a:endParaRPr lang="en-US" b="1" dirty="0">
            <a:solidFill>
              <a:schemeClr val="tx2"/>
            </a:solidFill>
          </a:endParaRPr>
        </a:p>
      </dgm:t>
    </dgm:pt>
    <dgm:pt modelId="{3332B20A-F291-E541-B020-3E6F5AF85F98}" type="parTrans" cxnId="{FE0B0003-F15A-A14A-AC35-67AFC59C0664}">
      <dgm:prSet/>
      <dgm:spPr/>
      <dgm:t>
        <a:bodyPr/>
        <a:lstStyle/>
        <a:p>
          <a:endParaRPr lang="en-US"/>
        </a:p>
      </dgm:t>
    </dgm:pt>
    <dgm:pt modelId="{D370C5ED-7CAA-AC46-A880-D0D9F514CBA8}" type="sibTrans" cxnId="{FE0B0003-F15A-A14A-AC35-67AFC59C0664}">
      <dgm:prSet/>
      <dgm:spPr/>
      <dgm:t>
        <a:bodyPr/>
        <a:lstStyle/>
        <a:p>
          <a:endParaRPr lang="en-US"/>
        </a:p>
      </dgm:t>
    </dgm:pt>
    <dgm:pt modelId="{DEA2DC12-B6BA-954B-BA05-6FD915C01AD4}">
      <dgm:prSet/>
      <dgm:spPr/>
      <dgm:t>
        <a:bodyPr/>
        <a:lstStyle/>
        <a:p>
          <a:pPr rtl="0"/>
          <a:r>
            <a:rPr lang="en-US" dirty="0" smtClean="0"/>
            <a:t>NIST is a U.S. federal agency that deals with measurement science, standards, and technology related to U.S. government use and to the promotion of U.S. private-sector innovation</a:t>
          </a:r>
          <a:endParaRPr lang="en-US" dirty="0"/>
        </a:p>
      </dgm:t>
    </dgm:pt>
    <dgm:pt modelId="{8D9530EA-5E1D-FF4D-9857-A4804523F62F}" type="parTrans" cxnId="{D59C48B6-D40A-264B-AFA0-46C2685B81F1}">
      <dgm:prSet/>
      <dgm:spPr/>
      <dgm:t>
        <a:bodyPr/>
        <a:lstStyle/>
        <a:p>
          <a:endParaRPr lang="en-US"/>
        </a:p>
      </dgm:t>
    </dgm:pt>
    <dgm:pt modelId="{48A4C1D3-BE8D-7B42-9D29-6AC151FDA653}" type="sibTrans" cxnId="{D59C48B6-D40A-264B-AFA0-46C2685B81F1}">
      <dgm:prSet/>
      <dgm:spPr/>
      <dgm:t>
        <a:bodyPr/>
        <a:lstStyle/>
        <a:p>
          <a:endParaRPr lang="en-US"/>
        </a:p>
      </dgm:t>
    </dgm:pt>
    <dgm:pt modelId="{D083E4B9-4204-D745-9731-E16C9646820A}">
      <dgm:prSet/>
      <dgm:spPr/>
      <dgm:t>
        <a:bodyPr/>
        <a:lstStyle/>
        <a:p>
          <a:pPr rtl="0"/>
          <a:r>
            <a:rPr lang="en-US" dirty="0" smtClean="0"/>
            <a:t>Despite its national scope, NIST Federal Information Processing Standards (FIPS) and Special Publications (SP) have a worldwide impact</a:t>
          </a:r>
          <a:endParaRPr lang="en-US" dirty="0"/>
        </a:p>
      </dgm:t>
    </dgm:pt>
    <dgm:pt modelId="{D2809E1F-43B7-1943-AC58-8D70A0551C47}" type="parTrans" cxnId="{8C527CD4-1893-874B-BF7D-F2149518EC14}">
      <dgm:prSet/>
      <dgm:spPr/>
      <dgm:t>
        <a:bodyPr/>
        <a:lstStyle/>
        <a:p>
          <a:endParaRPr lang="en-US"/>
        </a:p>
      </dgm:t>
    </dgm:pt>
    <dgm:pt modelId="{1B45C1E6-8466-0F4C-A198-6DA8DFB75558}" type="sibTrans" cxnId="{8C527CD4-1893-874B-BF7D-F2149518EC14}">
      <dgm:prSet/>
      <dgm:spPr/>
      <dgm:t>
        <a:bodyPr/>
        <a:lstStyle/>
        <a:p>
          <a:endParaRPr lang="en-US"/>
        </a:p>
      </dgm:t>
    </dgm:pt>
    <dgm:pt modelId="{EB8B917B-812D-C64D-9D91-D9134F5387F4}">
      <dgm:prSet/>
      <dgm:spPr/>
      <dgm:t>
        <a:bodyPr/>
        <a:lstStyle/>
        <a:p>
          <a:pPr rtl="0"/>
          <a:r>
            <a:rPr lang="en-US" b="1" dirty="0" smtClean="0">
              <a:solidFill>
                <a:schemeClr val="tx2"/>
              </a:solidFill>
            </a:rPr>
            <a:t>Internet Society</a:t>
          </a:r>
          <a:endParaRPr lang="en-US" b="1" dirty="0">
            <a:solidFill>
              <a:schemeClr val="tx2"/>
            </a:solidFill>
          </a:endParaRPr>
        </a:p>
      </dgm:t>
    </dgm:pt>
    <dgm:pt modelId="{583D753B-FBB9-DA4F-B439-04A8DADCAD84}" type="parTrans" cxnId="{9A28D34A-AC85-024D-A1AB-D06F5E0EC98A}">
      <dgm:prSet/>
      <dgm:spPr/>
      <dgm:t>
        <a:bodyPr/>
        <a:lstStyle/>
        <a:p>
          <a:endParaRPr lang="en-US"/>
        </a:p>
      </dgm:t>
    </dgm:pt>
    <dgm:pt modelId="{9EBF0A5B-6EBE-4E49-AE13-6CCB90D9221B}" type="sibTrans" cxnId="{9A28D34A-AC85-024D-A1AB-D06F5E0EC98A}">
      <dgm:prSet/>
      <dgm:spPr/>
      <dgm:t>
        <a:bodyPr/>
        <a:lstStyle/>
        <a:p>
          <a:endParaRPr lang="en-US"/>
        </a:p>
      </dgm:t>
    </dgm:pt>
    <dgm:pt modelId="{2F2E0D7C-C58B-B64C-BF3B-9A8FFFE79495}">
      <dgm:prSet/>
      <dgm:spPr/>
      <dgm:t>
        <a:bodyPr/>
        <a:lstStyle/>
        <a:p>
          <a:pPr rtl="0"/>
          <a:r>
            <a:rPr lang="en-US" dirty="0" smtClean="0"/>
            <a:t>ISOC is a professional membership society with world-wide organizational and individual membership</a:t>
          </a:r>
          <a:endParaRPr lang="en-US" dirty="0"/>
        </a:p>
      </dgm:t>
    </dgm:pt>
    <dgm:pt modelId="{30A4F256-989F-BD47-A544-CFCD4E882A98}" type="parTrans" cxnId="{12CC12A1-8F0B-734C-A352-ABB86212A2BE}">
      <dgm:prSet/>
      <dgm:spPr/>
      <dgm:t>
        <a:bodyPr/>
        <a:lstStyle/>
        <a:p>
          <a:endParaRPr lang="en-US"/>
        </a:p>
      </dgm:t>
    </dgm:pt>
    <dgm:pt modelId="{BD39BC7C-65BF-A04F-BF40-102BD45BED67}" type="sibTrans" cxnId="{12CC12A1-8F0B-734C-A352-ABB86212A2BE}">
      <dgm:prSet/>
      <dgm:spPr/>
      <dgm:t>
        <a:bodyPr/>
        <a:lstStyle/>
        <a:p>
          <a:endParaRPr lang="en-US"/>
        </a:p>
      </dgm:t>
    </dgm:pt>
    <dgm:pt modelId="{7FA20E67-93F3-4047-B945-294DB2BA8CDD}">
      <dgm:prSet/>
      <dgm:spPr/>
      <dgm:t>
        <a:bodyPr/>
        <a:lstStyle/>
        <a:p>
          <a:pPr rtl="0"/>
          <a:r>
            <a:rPr lang="en-US" dirty="0" smtClean="0"/>
            <a:t>Provides leadership in addressing issues that confront the future of the Internet and is the organization home for the groups responsible for Internet infrastructure standards</a:t>
          </a:r>
          <a:endParaRPr lang="en-US" dirty="0"/>
        </a:p>
      </dgm:t>
    </dgm:pt>
    <dgm:pt modelId="{F71BC22B-61B1-504E-B0A1-4534DD3F9405}" type="parTrans" cxnId="{B2C2856C-5994-1944-ABB6-F0B4C1B7A834}">
      <dgm:prSet/>
      <dgm:spPr/>
      <dgm:t>
        <a:bodyPr/>
        <a:lstStyle/>
        <a:p>
          <a:endParaRPr lang="en-US"/>
        </a:p>
      </dgm:t>
    </dgm:pt>
    <dgm:pt modelId="{87771F36-E886-8847-AF14-9E39879D415D}" type="sibTrans" cxnId="{B2C2856C-5994-1944-ABB6-F0B4C1B7A834}">
      <dgm:prSet/>
      <dgm:spPr/>
      <dgm:t>
        <a:bodyPr/>
        <a:lstStyle/>
        <a:p>
          <a:endParaRPr lang="en-US"/>
        </a:p>
      </dgm:t>
    </dgm:pt>
    <dgm:pt modelId="{3363CD7B-507C-1C43-AF03-B2E321DD37FC}">
      <dgm:prSet/>
      <dgm:spPr/>
      <dgm:t>
        <a:bodyPr/>
        <a:lstStyle/>
        <a:p>
          <a:pPr rtl="0"/>
          <a:r>
            <a:rPr lang="en-US" b="1" dirty="0" smtClean="0">
              <a:solidFill>
                <a:schemeClr val="tx2"/>
              </a:solidFill>
            </a:rPr>
            <a:t>ITU-T</a:t>
          </a:r>
          <a:endParaRPr lang="en-US" b="1" dirty="0">
            <a:solidFill>
              <a:schemeClr val="tx2"/>
            </a:solidFill>
          </a:endParaRPr>
        </a:p>
      </dgm:t>
    </dgm:pt>
    <dgm:pt modelId="{A68D0BBF-4618-1343-B6A9-BEF942F49C08}" type="parTrans" cxnId="{66AD2FAA-457D-1E42-9F98-4936330F8B8E}">
      <dgm:prSet/>
      <dgm:spPr/>
      <dgm:t>
        <a:bodyPr/>
        <a:lstStyle/>
        <a:p>
          <a:endParaRPr lang="en-US"/>
        </a:p>
      </dgm:t>
    </dgm:pt>
    <dgm:pt modelId="{599D886E-0AAC-6248-9898-3A476D60027F}" type="sibTrans" cxnId="{66AD2FAA-457D-1E42-9F98-4936330F8B8E}">
      <dgm:prSet/>
      <dgm:spPr/>
      <dgm:t>
        <a:bodyPr/>
        <a:lstStyle/>
        <a:p>
          <a:endParaRPr lang="en-US"/>
        </a:p>
      </dgm:t>
    </dgm:pt>
    <dgm:pt modelId="{9B9A3EB4-369E-2E4E-8E4B-FFD732369F7E}">
      <dgm:prSet/>
      <dgm:spPr/>
      <dgm:t>
        <a:bodyPr/>
        <a:lstStyle/>
        <a:p>
          <a:pPr rtl="0"/>
          <a:r>
            <a:rPr lang="en-US" dirty="0" smtClean="0"/>
            <a:t>The International Telecommunication Union (ITU) is an international organization within the United Nations System in which governments and the private sector coordinate global telecom networks and services</a:t>
          </a:r>
          <a:endParaRPr lang="en-US" dirty="0"/>
        </a:p>
      </dgm:t>
    </dgm:pt>
    <dgm:pt modelId="{5C5810BD-1EC8-844F-B72C-5425DF2A2A33}" type="parTrans" cxnId="{A99B81C1-09D1-7443-BF38-9677EFF78810}">
      <dgm:prSet/>
      <dgm:spPr/>
      <dgm:t>
        <a:bodyPr/>
        <a:lstStyle/>
        <a:p>
          <a:endParaRPr lang="en-US"/>
        </a:p>
      </dgm:t>
    </dgm:pt>
    <dgm:pt modelId="{E67386DC-CFEB-3141-A54A-75A4A3076725}" type="sibTrans" cxnId="{A99B81C1-09D1-7443-BF38-9677EFF78810}">
      <dgm:prSet/>
      <dgm:spPr/>
      <dgm:t>
        <a:bodyPr/>
        <a:lstStyle/>
        <a:p>
          <a:endParaRPr lang="en-US"/>
        </a:p>
      </dgm:t>
    </dgm:pt>
    <dgm:pt modelId="{043C6AA2-6087-934D-95FA-32F2A63EE18F}">
      <dgm:prSet/>
      <dgm:spPr/>
      <dgm:t>
        <a:bodyPr/>
        <a:lstStyle/>
        <a:p>
          <a:pPr rtl="0"/>
          <a:r>
            <a:rPr lang="en-US" dirty="0" smtClean="0"/>
            <a:t>The ITU Telecommunication Standardization Sector (ITU-T) is one of the three sectors of the ITU and whose mission is the development of technical standards covering all fields of telecommunications</a:t>
          </a:r>
          <a:endParaRPr lang="en-US" dirty="0"/>
        </a:p>
      </dgm:t>
    </dgm:pt>
    <dgm:pt modelId="{B1DFE443-5FFB-CF46-BC17-E0C249A2050B}" type="parTrans" cxnId="{A2B28AEE-E9DF-3C49-8CC7-6BCCC28A4A6B}">
      <dgm:prSet/>
      <dgm:spPr/>
      <dgm:t>
        <a:bodyPr/>
        <a:lstStyle/>
        <a:p>
          <a:endParaRPr lang="en-US"/>
        </a:p>
      </dgm:t>
    </dgm:pt>
    <dgm:pt modelId="{6955A3B9-A169-194C-BBF8-7E53B7C6C56C}" type="sibTrans" cxnId="{A2B28AEE-E9DF-3C49-8CC7-6BCCC28A4A6B}">
      <dgm:prSet/>
      <dgm:spPr/>
      <dgm:t>
        <a:bodyPr/>
        <a:lstStyle/>
        <a:p>
          <a:endParaRPr lang="en-US"/>
        </a:p>
      </dgm:t>
    </dgm:pt>
    <dgm:pt modelId="{905DD235-5A7C-1E4F-8D52-48921288205B}">
      <dgm:prSet/>
      <dgm:spPr/>
      <dgm:t>
        <a:bodyPr/>
        <a:lstStyle/>
        <a:p>
          <a:pPr rtl="0"/>
          <a:r>
            <a:rPr lang="en-US" b="1" dirty="0" smtClean="0">
              <a:solidFill>
                <a:schemeClr val="tx2"/>
              </a:solidFill>
            </a:rPr>
            <a:t>ISO</a:t>
          </a:r>
          <a:endParaRPr lang="en-US" b="1" dirty="0">
            <a:solidFill>
              <a:schemeClr val="tx2"/>
            </a:solidFill>
          </a:endParaRPr>
        </a:p>
      </dgm:t>
    </dgm:pt>
    <dgm:pt modelId="{8D82F383-582C-B84C-830E-ECC4B59827E3}" type="parTrans" cxnId="{8CDE0FD4-0D28-0841-ACBA-56834633C63E}">
      <dgm:prSet/>
      <dgm:spPr/>
      <dgm:t>
        <a:bodyPr/>
        <a:lstStyle/>
        <a:p>
          <a:endParaRPr lang="en-US"/>
        </a:p>
      </dgm:t>
    </dgm:pt>
    <dgm:pt modelId="{657954A6-5D62-1A48-A0DE-00EB7CBF4023}" type="sibTrans" cxnId="{8CDE0FD4-0D28-0841-ACBA-56834633C63E}">
      <dgm:prSet/>
      <dgm:spPr/>
      <dgm:t>
        <a:bodyPr/>
        <a:lstStyle/>
        <a:p>
          <a:endParaRPr lang="en-US"/>
        </a:p>
      </dgm:t>
    </dgm:pt>
    <dgm:pt modelId="{B5E4038A-3DF0-F449-B88A-64D66EA4B073}">
      <dgm:prSet/>
      <dgm:spPr/>
      <dgm:t>
        <a:bodyPr/>
        <a:lstStyle/>
        <a:p>
          <a:pPr rtl="0"/>
          <a:r>
            <a:rPr lang="en-US" dirty="0" smtClean="0"/>
            <a:t>The International Organization for Standardization is a world-wide federation of national standards bodies from more than 140 countries</a:t>
          </a:r>
          <a:endParaRPr lang="en-US" dirty="0"/>
        </a:p>
      </dgm:t>
    </dgm:pt>
    <dgm:pt modelId="{E5473820-3A74-8740-83BF-A3CBFBDE8DA0}" type="parTrans" cxnId="{4CF45E8B-937A-2743-BCC7-78F2A1382705}">
      <dgm:prSet/>
      <dgm:spPr/>
      <dgm:t>
        <a:bodyPr/>
        <a:lstStyle/>
        <a:p>
          <a:endParaRPr lang="en-US"/>
        </a:p>
      </dgm:t>
    </dgm:pt>
    <dgm:pt modelId="{D2FD7357-D858-BA41-8236-C61E23269AB8}" type="sibTrans" cxnId="{4CF45E8B-937A-2743-BCC7-78F2A1382705}">
      <dgm:prSet/>
      <dgm:spPr/>
      <dgm:t>
        <a:bodyPr/>
        <a:lstStyle/>
        <a:p>
          <a:endParaRPr lang="en-US"/>
        </a:p>
      </dgm:t>
    </dgm:pt>
    <dgm:pt modelId="{695FF031-78A8-EE4B-A8C3-3F8C19BB21EC}">
      <dgm:prSet/>
      <dgm:spPr/>
      <dgm:t>
        <a:bodyPr/>
        <a:lstStyle/>
        <a:p>
          <a:pPr rtl="0"/>
          <a:r>
            <a:rPr lang="en-US" dirty="0" smtClean="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endParaRPr lang="en-US" dirty="0"/>
        </a:p>
      </dgm:t>
    </dgm:pt>
    <dgm:pt modelId="{AECAD078-90AA-B744-B99E-F387894E38AC}" type="parTrans" cxnId="{1DDEBF93-98E5-7945-8C93-4EEDDED94DDE}">
      <dgm:prSet/>
      <dgm:spPr/>
      <dgm:t>
        <a:bodyPr/>
        <a:lstStyle/>
        <a:p>
          <a:endParaRPr lang="en-US"/>
        </a:p>
      </dgm:t>
    </dgm:pt>
    <dgm:pt modelId="{7E02AA21-31DE-EE45-90C7-6984D47EE64F}" type="sibTrans" cxnId="{1DDEBF93-98E5-7945-8C93-4EEDDED94DDE}">
      <dgm:prSet/>
      <dgm:spPr/>
      <dgm:t>
        <a:bodyPr/>
        <a:lstStyle/>
        <a:p>
          <a:endParaRPr lang="en-US"/>
        </a:p>
      </dgm:t>
    </dgm:pt>
    <dgm:pt modelId="{7038CAB6-AF74-A240-B75D-2841623111B4}" type="pres">
      <dgm:prSet presAssocID="{AC81F7D0-8F7F-174B-B927-361991B747B9}" presName="linear" presStyleCnt="0">
        <dgm:presLayoutVars>
          <dgm:dir/>
          <dgm:animLvl val="lvl"/>
          <dgm:resizeHandles val="exact"/>
        </dgm:presLayoutVars>
      </dgm:prSet>
      <dgm:spPr/>
      <dgm:t>
        <a:bodyPr/>
        <a:lstStyle/>
        <a:p>
          <a:endParaRPr lang="en-US"/>
        </a:p>
      </dgm:t>
    </dgm:pt>
    <dgm:pt modelId="{D1EFFCFD-0F72-4A47-804B-830DDEBEE676}" type="pres">
      <dgm:prSet presAssocID="{D463C491-2C92-4948-ACEB-F486B3D0022F}" presName="parentLin" presStyleCnt="0"/>
      <dgm:spPr/>
    </dgm:pt>
    <dgm:pt modelId="{366B348F-3DC2-3346-AB2F-B31E714AE300}" type="pres">
      <dgm:prSet presAssocID="{D463C491-2C92-4948-ACEB-F486B3D0022F}" presName="parentLeftMargin" presStyleLbl="node1" presStyleIdx="0" presStyleCnt="4"/>
      <dgm:spPr/>
      <dgm:t>
        <a:bodyPr/>
        <a:lstStyle/>
        <a:p>
          <a:endParaRPr lang="en-US"/>
        </a:p>
      </dgm:t>
    </dgm:pt>
    <dgm:pt modelId="{BCF9C8F0-68F8-B341-B9FB-F7E3E9F4E56A}" type="pres">
      <dgm:prSet presAssocID="{D463C491-2C92-4948-ACEB-F486B3D0022F}" presName="parentText" presStyleLbl="node1" presStyleIdx="0" presStyleCnt="4">
        <dgm:presLayoutVars>
          <dgm:chMax val="0"/>
          <dgm:bulletEnabled val="1"/>
        </dgm:presLayoutVars>
      </dgm:prSet>
      <dgm:spPr/>
      <dgm:t>
        <a:bodyPr/>
        <a:lstStyle/>
        <a:p>
          <a:endParaRPr lang="en-US"/>
        </a:p>
      </dgm:t>
    </dgm:pt>
    <dgm:pt modelId="{1F70F5AA-6241-7A4C-935E-90572B351B87}" type="pres">
      <dgm:prSet presAssocID="{D463C491-2C92-4948-ACEB-F486B3D0022F}" presName="negativeSpace" presStyleCnt="0"/>
      <dgm:spPr/>
    </dgm:pt>
    <dgm:pt modelId="{F3BC5A46-702C-B343-9136-AB5170F54F3C}" type="pres">
      <dgm:prSet presAssocID="{D463C491-2C92-4948-ACEB-F486B3D0022F}" presName="childText" presStyleLbl="conFgAcc1" presStyleIdx="0" presStyleCnt="4">
        <dgm:presLayoutVars>
          <dgm:bulletEnabled val="1"/>
        </dgm:presLayoutVars>
      </dgm:prSet>
      <dgm:spPr/>
      <dgm:t>
        <a:bodyPr/>
        <a:lstStyle/>
        <a:p>
          <a:endParaRPr lang="en-US"/>
        </a:p>
      </dgm:t>
    </dgm:pt>
    <dgm:pt modelId="{6941704F-53B6-D448-9D57-0C3E2DB00C23}" type="pres">
      <dgm:prSet presAssocID="{D370C5ED-7CAA-AC46-A880-D0D9F514CBA8}" presName="spaceBetweenRectangles" presStyleCnt="0"/>
      <dgm:spPr/>
    </dgm:pt>
    <dgm:pt modelId="{7D9B9E0C-C5FB-D540-AA6C-3AF225721320}" type="pres">
      <dgm:prSet presAssocID="{EB8B917B-812D-C64D-9D91-D9134F5387F4}" presName="parentLin" presStyleCnt="0"/>
      <dgm:spPr/>
    </dgm:pt>
    <dgm:pt modelId="{919E43A4-8C50-1948-8329-DEFBDD6C4093}" type="pres">
      <dgm:prSet presAssocID="{EB8B917B-812D-C64D-9D91-D9134F5387F4}" presName="parentLeftMargin" presStyleLbl="node1" presStyleIdx="0" presStyleCnt="4"/>
      <dgm:spPr/>
      <dgm:t>
        <a:bodyPr/>
        <a:lstStyle/>
        <a:p>
          <a:endParaRPr lang="en-US"/>
        </a:p>
      </dgm:t>
    </dgm:pt>
    <dgm:pt modelId="{DBA2CFEF-B2B5-8B4F-BC05-CB0DA64B16E1}" type="pres">
      <dgm:prSet presAssocID="{EB8B917B-812D-C64D-9D91-D9134F5387F4}" presName="parentText" presStyleLbl="node1" presStyleIdx="1" presStyleCnt="4">
        <dgm:presLayoutVars>
          <dgm:chMax val="0"/>
          <dgm:bulletEnabled val="1"/>
        </dgm:presLayoutVars>
      </dgm:prSet>
      <dgm:spPr/>
      <dgm:t>
        <a:bodyPr/>
        <a:lstStyle/>
        <a:p>
          <a:endParaRPr lang="en-US"/>
        </a:p>
      </dgm:t>
    </dgm:pt>
    <dgm:pt modelId="{BAB94549-D541-1E42-B051-04E6D88E97AF}" type="pres">
      <dgm:prSet presAssocID="{EB8B917B-812D-C64D-9D91-D9134F5387F4}" presName="negativeSpace" presStyleCnt="0"/>
      <dgm:spPr/>
    </dgm:pt>
    <dgm:pt modelId="{58795C35-8A72-8A45-A47B-D78F12077FB7}" type="pres">
      <dgm:prSet presAssocID="{EB8B917B-812D-C64D-9D91-D9134F5387F4}" presName="childText" presStyleLbl="conFgAcc1" presStyleIdx="1" presStyleCnt="4">
        <dgm:presLayoutVars>
          <dgm:bulletEnabled val="1"/>
        </dgm:presLayoutVars>
      </dgm:prSet>
      <dgm:spPr/>
      <dgm:t>
        <a:bodyPr/>
        <a:lstStyle/>
        <a:p>
          <a:endParaRPr lang="en-US"/>
        </a:p>
      </dgm:t>
    </dgm:pt>
    <dgm:pt modelId="{0DECF58D-F5F9-474D-ACF8-155C02B93784}" type="pres">
      <dgm:prSet presAssocID="{9EBF0A5B-6EBE-4E49-AE13-6CCB90D9221B}" presName="spaceBetweenRectangles" presStyleCnt="0"/>
      <dgm:spPr/>
    </dgm:pt>
    <dgm:pt modelId="{4F21E770-6F52-CD49-837E-FE8926D96092}" type="pres">
      <dgm:prSet presAssocID="{3363CD7B-507C-1C43-AF03-B2E321DD37FC}" presName="parentLin" presStyleCnt="0"/>
      <dgm:spPr/>
    </dgm:pt>
    <dgm:pt modelId="{CB47FD8A-BDF1-EE43-8774-87000E69780A}" type="pres">
      <dgm:prSet presAssocID="{3363CD7B-507C-1C43-AF03-B2E321DD37FC}" presName="parentLeftMargin" presStyleLbl="node1" presStyleIdx="1" presStyleCnt="4"/>
      <dgm:spPr/>
      <dgm:t>
        <a:bodyPr/>
        <a:lstStyle/>
        <a:p>
          <a:endParaRPr lang="en-US"/>
        </a:p>
      </dgm:t>
    </dgm:pt>
    <dgm:pt modelId="{62EEEA88-3D40-6B43-B24A-FF9A9B399188}" type="pres">
      <dgm:prSet presAssocID="{3363CD7B-507C-1C43-AF03-B2E321DD37FC}" presName="parentText" presStyleLbl="node1" presStyleIdx="2" presStyleCnt="4">
        <dgm:presLayoutVars>
          <dgm:chMax val="0"/>
          <dgm:bulletEnabled val="1"/>
        </dgm:presLayoutVars>
      </dgm:prSet>
      <dgm:spPr/>
      <dgm:t>
        <a:bodyPr/>
        <a:lstStyle/>
        <a:p>
          <a:endParaRPr lang="en-US"/>
        </a:p>
      </dgm:t>
    </dgm:pt>
    <dgm:pt modelId="{6AF056EC-00EB-AD4C-AC45-E32255AA99C5}" type="pres">
      <dgm:prSet presAssocID="{3363CD7B-507C-1C43-AF03-B2E321DD37FC}" presName="negativeSpace" presStyleCnt="0"/>
      <dgm:spPr/>
    </dgm:pt>
    <dgm:pt modelId="{925506CD-1B8C-C847-9C6A-E6F8022A8894}" type="pres">
      <dgm:prSet presAssocID="{3363CD7B-507C-1C43-AF03-B2E321DD37FC}" presName="childText" presStyleLbl="conFgAcc1" presStyleIdx="2" presStyleCnt="4">
        <dgm:presLayoutVars>
          <dgm:bulletEnabled val="1"/>
        </dgm:presLayoutVars>
      </dgm:prSet>
      <dgm:spPr/>
      <dgm:t>
        <a:bodyPr/>
        <a:lstStyle/>
        <a:p>
          <a:endParaRPr lang="en-US"/>
        </a:p>
      </dgm:t>
    </dgm:pt>
    <dgm:pt modelId="{4330F7D1-356B-1949-A59F-6376C7D66BE8}" type="pres">
      <dgm:prSet presAssocID="{599D886E-0AAC-6248-9898-3A476D60027F}" presName="spaceBetweenRectangles" presStyleCnt="0"/>
      <dgm:spPr/>
    </dgm:pt>
    <dgm:pt modelId="{F8B6D70B-A7C4-0C49-8A6D-494712F116F8}" type="pres">
      <dgm:prSet presAssocID="{905DD235-5A7C-1E4F-8D52-48921288205B}" presName="parentLin" presStyleCnt="0"/>
      <dgm:spPr/>
    </dgm:pt>
    <dgm:pt modelId="{2CDFB8A8-E283-A94F-B084-22031A5C5663}" type="pres">
      <dgm:prSet presAssocID="{905DD235-5A7C-1E4F-8D52-48921288205B}" presName="parentLeftMargin" presStyleLbl="node1" presStyleIdx="2" presStyleCnt="4"/>
      <dgm:spPr/>
      <dgm:t>
        <a:bodyPr/>
        <a:lstStyle/>
        <a:p>
          <a:endParaRPr lang="en-US"/>
        </a:p>
      </dgm:t>
    </dgm:pt>
    <dgm:pt modelId="{F75D3E4E-BA91-D74C-9CC9-AB6DE78B0ED0}" type="pres">
      <dgm:prSet presAssocID="{905DD235-5A7C-1E4F-8D52-48921288205B}" presName="parentText" presStyleLbl="node1" presStyleIdx="3" presStyleCnt="4">
        <dgm:presLayoutVars>
          <dgm:chMax val="0"/>
          <dgm:bulletEnabled val="1"/>
        </dgm:presLayoutVars>
      </dgm:prSet>
      <dgm:spPr/>
      <dgm:t>
        <a:bodyPr/>
        <a:lstStyle/>
        <a:p>
          <a:endParaRPr lang="en-US"/>
        </a:p>
      </dgm:t>
    </dgm:pt>
    <dgm:pt modelId="{0882AC02-7EF4-D545-B53D-4F4911D66B6C}" type="pres">
      <dgm:prSet presAssocID="{905DD235-5A7C-1E4F-8D52-48921288205B}" presName="negativeSpace" presStyleCnt="0"/>
      <dgm:spPr/>
    </dgm:pt>
    <dgm:pt modelId="{151348D4-9B53-5C4B-9063-9D9DE442A2DC}" type="pres">
      <dgm:prSet presAssocID="{905DD235-5A7C-1E4F-8D52-48921288205B}" presName="childText" presStyleLbl="conFgAcc1" presStyleIdx="3" presStyleCnt="4">
        <dgm:presLayoutVars>
          <dgm:bulletEnabled val="1"/>
        </dgm:presLayoutVars>
      </dgm:prSet>
      <dgm:spPr/>
      <dgm:t>
        <a:bodyPr/>
        <a:lstStyle/>
        <a:p>
          <a:endParaRPr lang="en-US"/>
        </a:p>
      </dgm:t>
    </dgm:pt>
  </dgm:ptLst>
  <dgm:cxnLst>
    <dgm:cxn modelId="{FE0B0003-F15A-A14A-AC35-67AFC59C0664}" srcId="{AC81F7D0-8F7F-174B-B927-361991B747B9}" destId="{D463C491-2C92-4948-ACEB-F486B3D0022F}" srcOrd="0" destOrd="0" parTransId="{3332B20A-F291-E541-B020-3E6F5AF85F98}" sibTransId="{D370C5ED-7CAA-AC46-A880-D0D9F514CBA8}"/>
    <dgm:cxn modelId="{BF8D0814-288E-164B-B149-B3BE1CFE0691}" type="presOf" srcId="{D463C491-2C92-4948-ACEB-F486B3D0022F}" destId="{366B348F-3DC2-3346-AB2F-B31E714AE300}" srcOrd="0" destOrd="0" presId="urn:microsoft.com/office/officeart/2005/8/layout/list1"/>
    <dgm:cxn modelId="{EE775BFD-B741-0E41-90A9-D2F9E9D3051E}" type="presOf" srcId="{DEA2DC12-B6BA-954B-BA05-6FD915C01AD4}" destId="{F3BC5A46-702C-B343-9136-AB5170F54F3C}" srcOrd="0" destOrd="0" presId="urn:microsoft.com/office/officeart/2005/8/layout/list1"/>
    <dgm:cxn modelId="{4CF45E8B-937A-2743-BCC7-78F2A1382705}" srcId="{905DD235-5A7C-1E4F-8D52-48921288205B}" destId="{B5E4038A-3DF0-F449-B88A-64D66EA4B073}" srcOrd="0" destOrd="0" parTransId="{E5473820-3A74-8740-83BF-A3CBFBDE8DA0}" sibTransId="{D2FD7357-D858-BA41-8236-C61E23269AB8}"/>
    <dgm:cxn modelId="{8C6A3063-F483-0045-9EFB-A5F0408B8BD8}" type="presOf" srcId="{9B9A3EB4-369E-2E4E-8E4B-FFD732369F7E}" destId="{925506CD-1B8C-C847-9C6A-E6F8022A8894}" srcOrd="0" destOrd="0" presId="urn:microsoft.com/office/officeart/2005/8/layout/list1"/>
    <dgm:cxn modelId="{1DFBE48A-9BE3-E24F-A282-EF7DA991F452}" type="presOf" srcId="{3363CD7B-507C-1C43-AF03-B2E321DD37FC}" destId="{CB47FD8A-BDF1-EE43-8774-87000E69780A}" srcOrd="0" destOrd="0" presId="urn:microsoft.com/office/officeart/2005/8/layout/list1"/>
    <dgm:cxn modelId="{9A28D34A-AC85-024D-A1AB-D06F5E0EC98A}" srcId="{AC81F7D0-8F7F-174B-B927-361991B747B9}" destId="{EB8B917B-812D-C64D-9D91-D9134F5387F4}" srcOrd="1" destOrd="0" parTransId="{583D753B-FBB9-DA4F-B439-04A8DADCAD84}" sibTransId="{9EBF0A5B-6EBE-4E49-AE13-6CCB90D9221B}"/>
    <dgm:cxn modelId="{884B9F81-6450-294E-A7CA-82D33AF8E212}" type="presOf" srcId="{D463C491-2C92-4948-ACEB-F486B3D0022F}" destId="{BCF9C8F0-68F8-B341-B9FB-F7E3E9F4E56A}" srcOrd="1" destOrd="0" presId="urn:microsoft.com/office/officeart/2005/8/layout/list1"/>
    <dgm:cxn modelId="{A8A3E570-D6A9-1942-85B1-3AED4580AA3F}" type="presOf" srcId="{EB8B917B-812D-C64D-9D91-D9134F5387F4}" destId="{DBA2CFEF-B2B5-8B4F-BC05-CB0DA64B16E1}" srcOrd="1" destOrd="0" presId="urn:microsoft.com/office/officeart/2005/8/layout/list1"/>
    <dgm:cxn modelId="{5BE6909A-0FCA-E649-81DF-DE127CA2DA7E}" type="presOf" srcId="{905DD235-5A7C-1E4F-8D52-48921288205B}" destId="{2CDFB8A8-E283-A94F-B084-22031A5C5663}" srcOrd="0" destOrd="0" presId="urn:microsoft.com/office/officeart/2005/8/layout/list1"/>
    <dgm:cxn modelId="{6808D360-46C2-C44D-894F-D34FFB3F371E}" type="presOf" srcId="{D083E4B9-4204-D745-9731-E16C9646820A}" destId="{F3BC5A46-702C-B343-9136-AB5170F54F3C}" srcOrd="0" destOrd="1" presId="urn:microsoft.com/office/officeart/2005/8/layout/list1"/>
    <dgm:cxn modelId="{A99B81C1-09D1-7443-BF38-9677EFF78810}" srcId="{3363CD7B-507C-1C43-AF03-B2E321DD37FC}" destId="{9B9A3EB4-369E-2E4E-8E4B-FFD732369F7E}" srcOrd="0" destOrd="0" parTransId="{5C5810BD-1EC8-844F-B72C-5425DF2A2A33}" sibTransId="{E67386DC-CFEB-3141-A54A-75A4A3076725}"/>
    <dgm:cxn modelId="{516B1F48-2737-5B48-83A4-CB65EEFC9879}" type="presOf" srcId="{905DD235-5A7C-1E4F-8D52-48921288205B}" destId="{F75D3E4E-BA91-D74C-9CC9-AB6DE78B0ED0}" srcOrd="1" destOrd="0" presId="urn:microsoft.com/office/officeart/2005/8/layout/list1"/>
    <dgm:cxn modelId="{12CC12A1-8F0B-734C-A352-ABB86212A2BE}" srcId="{EB8B917B-812D-C64D-9D91-D9134F5387F4}" destId="{2F2E0D7C-C58B-B64C-BF3B-9A8FFFE79495}" srcOrd="0" destOrd="0" parTransId="{30A4F256-989F-BD47-A544-CFCD4E882A98}" sibTransId="{BD39BC7C-65BF-A04F-BF40-102BD45BED67}"/>
    <dgm:cxn modelId="{66AD2FAA-457D-1E42-9F98-4936330F8B8E}" srcId="{AC81F7D0-8F7F-174B-B927-361991B747B9}" destId="{3363CD7B-507C-1C43-AF03-B2E321DD37FC}" srcOrd="2" destOrd="0" parTransId="{A68D0BBF-4618-1343-B6A9-BEF942F49C08}" sibTransId="{599D886E-0AAC-6248-9898-3A476D60027F}"/>
    <dgm:cxn modelId="{E15A084F-FE14-B442-8B6F-2D9555B43587}" type="presOf" srcId="{B5E4038A-3DF0-F449-B88A-64D66EA4B073}" destId="{151348D4-9B53-5C4B-9063-9D9DE442A2DC}" srcOrd="0" destOrd="0" presId="urn:microsoft.com/office/officeart/2005/8/layout/list1"/>
    <dgm:cxn modelId="{C0C674DD-9B30-4245-8D19-236762FF136E}" type="presOf" srcId="{AC81F7D0-8F7F-174B-B927-361991B747B9}" destId="{7038CAB6-AF74-A240-B75D-2841623111B4}" srcOrd="0" destOrd="0" presId="urn:microsoft.com/office/officeart/2005/8/layout/list1"/>
    <dgm:cxn modelId="{6D16585D-B0A7-774D-B4FC-BA481A07AFDF}" type="presOf" srcId="{7FA20E67-93F3-4047-B945-294DB2BA8CDD}" destId="{58795C35-8A72-8A45-A47B-D78F12077FB7}" srcOrd="0" destOrd="1" presId="urn:microsoft.com/office/officeart/2005/8/layout/list1"/>
    <dgm:cxn modelId="{4BD1830E-6E70-A744-8264-6EC1A3D4B87E}" type="presOf" srcId="{2F2E0D7C-C58B-B64C-BF3B-9A8FFFE79495}" destId="{58795C35-8A72-8A45-A47B-D78F12077FB7}" srcOrd="0" destOrd="0" presId="urn:microsoft.com/office/officeart/2005/8/layout/list1"/>
    <dgm:cxn modelId="{70B6ABCE-ED95-E448-8359-2D90368220E4}" type="presOf" srcId="{043C6AA2-6087-934D-95FA-32F2A63EE18F}" destId="{925506CD-1B8C-C847-9C6A-E6F8022A8894}" srcOrd="0" destOrd="1" presId="urn:microsoft.com/office/officeart/2005/8/layout/list1"/>
    <dgm:cxn modelId="{B2C2856C-5994-1944-ABB6-F0B4C1B7A834}" srcId="{EB8B917B-812D-C64D-9D91-D9134F5387F4}" destId="{7FA20E67-93F3-4047-B945-294DB2BA8CDD}" srcOrd="1" destOrd="0" parTransId="{F71BC22B-61B1-504E-B0A1-4534DD3F9405}" sibTransId="{87771F36-E886-8847-AF14-9E39879D415D}"/>
    <dgm:cxn modelId="{D686E18C-0341-7040-8737-4A83AFCAABCD}" type="presOf" srcId="{695FF031-78A8-EE4B-A8C3-3F8C19BB21EC}" destId="{151348D4-9B53-5C4B-9063-9D9DE442A2DC}" srcOrd="0" destOrd="1" presId="urn:microsoft.com/office/officeart/2005/8/layout/list1"/>
    <dgm:cxn modelId="{D59C48B6-D40A-264B-AFA0-46C2685B81F1}" srcId="{D463C491-2C92-4948-ACEB-F486B3D0022F}" destId="{DEA2DC12-B6BA-954B-BA05-6FD915C01AD4}" srcOrd="0" destOrd="0" parTransId="{8D9530EA-5E1D-FF4D-9857-A4804523F62F}" sibTransId="{48A4C1D3-BE8D-7B42-9D29-6AC151FDA653}"/>
    <dgm:cxn modelId="{A2B28AEE-E9DF-3C49-8CC7-6BCCC28A4A6B}" srcId="{3363CD7B-507C-1C43-AF03-B2E321DD37FC}" destId="{043C6AA2-6087-934D-95FA-32F2A63EE18F}" srcOrd="1" destOrd="0" parTransId="{B1DFE443-5FFB-CF46-BC17-E0C249A2050B}" sibTransId="{6955A3B9-A169-194C-BBF8-7E53B7C6C56C}"/>
    <dgm:cxn modelId="{8B36F954-F8C6-5F4C-AAEB-F08DA6949FD6}" type="presOf" srcId="{3363CD7B-507C-1C43-AF03-B2E321DD37FC}" destId="{62EEEA88-3D40-6B43-B24A-FF9A9B399188}" srcOrd="1" destOrd="0" presId="urn:microsoft.com/office/officeart/2005/8/layout/list1"/>
    <dgm:cxn modelId="{8CDE0FD4-0D28-0841-ACBA-56834633C63E}" srcId="{AC81F7D0-8F7F-174B-B927-361991B747B9}" destId="{905DD235-5A7C-1E4F-8D52-48921288205B}" srcOrd="3" destOrd="0" parTransId="{8D82F383-582C-B84C-830E-ECC4B59827E3}" sibTransId="{657954A6-5D62-1A48-A0DE-00EB7CBF4023}"/>
    <dgm:cxn modelId="{1DDEBF93-98E5-7945-8C93-4EEDDED94DDE}" srcId="{905DD235-5A7C-1E4F-8D52-48921288205B}" destId="{695FF031-78A8-EE4B-A8C3-3F8C19BB21EC}" srcOrd="1" destOrd="0" parTransId="{AECAD078-90AA-B744-B99E-F387894E38AC}" sibTransId="{7E02AA21-31DE-EE45-90C7-6984D47EE64F}"/>
    <dgm:cxn modelId="{8C527CD4-1893-874B-BF7D-F2149518EC14}" srcId="{D463C491-2C92-4948-ACEB-F486B3D0022F}" destId="{D083E4B9-4204-D745-9731-E16C9646820A}" srcOrd="1" destOrd="0" parTransId="{D2809E1F-43B7-1943-AC58-8D70A0551C47}" sibTransId="{1B45C1E6-8466-0F4C-A198-6DA8DFB75558}"/>
    <dgm:cxn modelId="{ADB26D50-A3B1-8C4C-80C8-FCD5406C420D}" type="presOf" srcId="{EB8B917B-812D-C64D-9D91-D9134F5387F4}" destId="{919E43A4-8C50-1948-8329-DEFBDD6C4093}" srcOrd="0" destOrd="0" presId="urn:microsoft.com/office/officeart/2005/8/layout/list1"/>
    <dgm:cxn modelId="{89D4081C-27F6-D04B-898C-92CD369FAA1D}" type="presParOf" srcId="{7038CAB6-AF74-A240-B75D-2841623111B4}" destId="{D1EFFCFD-0F72-4A47-804B-830DDEBEE676}" srcOrd="0" destOrd="0" presId="urn:microsoft.com/office/officeart/2005/8/layout/list1"/>
    <dgm:cxn modelId="{60A644E1-CADB-0B4D-8029-91BDC405A6D9}" type="presParOf" srcId="{D1EFFCFD-0F72-4A47-804B-830DDEBEE676}" destId="{366B348F-3DC2-3346-AB2F-B31E714AE300}" srcOrd="0" destOrd="0" presId="urn:microsoft.com/office/officeart/2005/8/layout/list1"/>
    <dgm:cxn modelId="{CD253F43-C137-374C-A55D-0631C61DBD9E}" type="presParOf" srcId="{D1EFFCFD-0F72-4A47-804B-830DDEBEE676}" destId="{BCF9C8F0-68F8-B341-B9FB-F7E3E9F4E56A}" srcOrd="1" destOrd="0" presId="urn:microsoft.com/office/officeart/2005/8/layout/list1"/>
    <dgm:cxn modelId="{6E52091E-1E19-FB49-BA44-766799EB5B62}" type="presParOf" srcId="{7038CAB6-AF74-A240-B75D-2841623111B4}" destId="{1F70F5AA-6241-7A4C-935E-90572B351B87}" srcOrd="1" destOrd="0" presId="urn:microsoft.com/office/officeart/2005/8/layout/list1"/>
    <dgm:cxn modelId="{B8F4278C-26E1-4E42-A9B8-ACFC45BD05BF}" type="presParOf" srcId="{7038CAB6-AF74-A240-B75D-2841623111B4}" destId="{F3BC5A46-702C-B343-9136-AB5170F54F3C}" srcOrd="2" destOrd="0" presId="urn:microsoft.com/office/officeart/2005/8/layout/list1"/>
    <dgm:cxn modelId="{8A92AE8F-4DE4-9F43-96BB-8C2A1EFC18CF}" type="presParOf" srcId="{7038CAB6-AF74-A240-B75D-2841623111B4}" destId="{6941704F-53B6-D448-9D57-0C3E2DB00C23}" srcOrd="3" destOrd="0" presId="urn:microsoft.com/office/officeart/2005/8/layout/list1"/>
    <dgm:cxn modelId="{E13F48BB-890C-CE49-A24A-8387E0B2A5CF}" type="presParOf" srcId="{7038CAB6-AF74-A240-B75D-2841623111B4}" destId="{7D9B9E0C-C5FB-D540-AA6C-3AF225721320}" srcOrd="4" destOrd="0" presId="urn:microsoft.com/office/officeart/2005/8/layout/list1"/>
    <dgm:cxn modelId="{62562CA3-3D80-D24F-91C8-44408D83EB3E}" type="presParOf" srcId="{7D9B9E0C-C5FB-D540-AA6C-3AF225721320}" destId="{919E43A4-8C50-1948-8329-DEFBDD6C4093}" srcOrd="0" destOrd="0" presId="urn:microsoft.com/office/officeart/2005/8/layout/list1"/>
    <dgm:cxn modelId="{4ECDF284-485D-5344-958E-EC277C53F9FE}" type="presParOf" srcId="{7D9B9E0C-C5FB-D540-AA6C-3AF225721320}" destId="{DBA2CFEF-B2B5-8B4F-BC05-CB0DA64B16E1}" srcOrd="1" destOrd="0" presId="urn:microsoft.com/office/officeart/2005/8/layout/list1"/>
    <dgm:cxn modelId="{68A927F8-578B-3C4E-B0E7-C8DEFDAB40D1}" type="presParOf" srcId="{7038CAB6-AF74-A240-B75D-2841623111B4}" destId="{BAB94549-D541-1E42-B051-04E6D88E97AF}" srcOrd="5" destOrd="0" presId="urn:microsoft.com/office/officeart/2005/8/layout/list1"/>
    <dgm:cxn modelId="{6E4021D5-3D1F-DB42-B2E2-869E8D424AD9}" type="presParOf" srcId="{7038CAB6-AF74-A240-B75D-2841623111B4}" destId="{58795C35-8A72-8A45-A47B-D78F12077FB7}" srcOrd="6" destOrd="0" presId="urn:microsoft.com/office/officeart/2005/8/layout/list1"/>
    <dgm:cxn modelId="{1C38F878-144F-7A4A-8473-6D68A2C303EC}" type="presParOf" srcId="{7038CAB6-AF74-A240-B75D-2841623111B4}" destId="{0DECF58D-F5F9-474D-ACF8-155C02B93784}" srcOrd="7" destOrd="0" presId="urn:microsoft.com/office/officeart/2005/8/layout/list1"/>
    <dgm:cxn modelId="{3315EBBD-A21C-8647-A338-C2ECDBE12FF6}" type="presParOf" srcId="{7038CAB6-AF74-A240-B75D-2841623111B4}" destId="{4F21E770-6F52-CD49-837E-FE8926D96092}" srcOrd="8" destOrd="0" presId="urn:microsoft.com/office/officeart/2005/8/layout/list1"/>
    <dgm:cxn modelId="{D6ACF529-AE29-6D47-AC15-CAA7E79405D9}" type="presParOf" srcId="{4F21E770-6F52-CD49-837E-FE8926D96092}" destId="{CB47FD8A-BDF1-EE43-8774-87000E69780A}" srcOrd="0" destOrd="0" presId="urn:microsoft.com/office/officeart/2005/8/layout/list1"/>
    <dgm:cxn modelId="{558DB2BC-4244-2A47-A3A3-AA433A0061C8}" type="presParOf" srcId="{4F21E770-6F52-CD49-837E-FE8926D96092}" destId="{62EEEA88-3D40-6B43-B24A-FF9A9B399188}" srcOrd="1" destOrd="0" presId="urn:microsoft.com/office/officeart/2005/8/layout/list1"/>
    <dgm:cxn modelId="{2960E4B8-9486-EC4F-8C22-87FEAE6BF877}" type="presParOf" srcId="{7038CAB6-AF74-A240-B75D-2841623111B4}" destId="{6AF056EC-00EB-AD4C-AC45-E32255AA99C5}" srcOrd="9" destOrd="0" presId="urn:microsoft.com/office/officeart/2005/8/layout/list1"/>
    <dgm:cxn modelId="{55034383-E944-6E47-BC12-23D0FBA9A561}" type="presParOf" srcId="{7038CAB6-AF74-A240-B75D-2841623111B4}" destId="{925506CD-1B8C-C847-9C6A-E6F8022A8894}" srcOrd="10" destOrd="0" presId="urn:microsoft.com/office/officeart/2005/8/layout/list1"/>
    <dgm:cxn modelId="{4D043721-1755-514B-82B7-B9BD6E76EC33}" type="presParOf" srcId="{7038CAB6-AF74-A240-B75D-2841623111B4}" destId="{4330F7D1-356B-1949-A59F-6376C7D66BE8}" srcOrd="11" destOrd="0" presId="urn:microsoft.com/office/officeart/2005/8/layout/list1"/>
    <dgm:cxn modelId="{A9F9557E-888E-3B47-ACC3-551D4D1FE154}" type="presParOf" srcId="{7038CAB6-AF74-A240-B75D-2841623111B4}" destId="{F8B6D70B-A7C4-0C49-8A6D-494712F116F8}" srcOrd="12" destOrd="0" presId="urn:microsoft.com/office/officeart/2005/8/layout/list1"/>
    <dgm:cxn modelId="{DCB732B0-00C7-8142-9ED6-A97604245EAD}" type="presParOf" srcId="{F8B6D70B-A7C4-0C49-8A6D-494712F116F8}" destId="{2CDFB8A8-E283-A94F-B084-22031A5C5663}" srcOrd="0" destOrd="0" presId="urn:microsoft.com/office/officeart/2005/8/layout/list1"/>
    <dgm:cxn modelId="{6451207E-2AA6-8649-9ED4-6908715A95D5}" type="presParOf" srcId="{F8B6D70B-A7C4-0C49-8A6D-494712F116F8}" destId="{F75D3E4E-BA91-D74C-9CC9-AB6DE78B0ED0}" srcOrd="1" destOrd="0" presId="urn:microsoft.com/office/officeart/2005/8/layout/list1"/>
    <dgm:cxn modelId="{7587E15C-E18B-8F46-A525-23F243F00FB8}" type="presParOf" srcId="{7038CAB6-AF74-A240-B75D-2841623111B4}" destId="{0882AC02-7EF4-D545-B53D-4F4911D66B6C}" srcOrd="13" destOrd="0" presId="urn:microsoft.com/office/officeart/2005/8/layout/list1"/>
    <dgm:cxn modelId="{3F9F07F3-E064-2949-8F01-F52754F5BA29}" type="presParOf" srcId="{7038CAB6-AF74-A240-B75D-2841623111B4}" destId="{151348D4-9B53-5C4B-9063-9D9DE442A2D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A865E9-8F73-8C4D-8C9D-946DAA44CDE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7C85809-E531-D34A-A695-C76BFCC2C3B7}">
      <dgm:prSet/>
      <dgm:spPr/>
      <dgm:t>
        <a:bodyPr/>
        <a:lstStyle/>
        <a:p>
          <a:pPr rtl="0"/>
          <a:r>
            <a:rPr lang="en-US" b="1" dirty="0" smtClean="0">
              <a:effectLst>
                <a:outerShdw blurRad="38100" dist="38100" dir="2700000" algn="tl">
                  <a:srgbClr val="000000">
                    <a:alpha val="43137"/>
                  </a:srgbClr>
                </a:outerShdw>
              </a:effectLst>
            </a:rPr>
            <a:t>Symmetric encryption</a:t>
          </a:r>
          <a:endParaRPr lang="en-US" b="1" dirty="0">
            <a:effectLst>
              <a:outerShdw blurRad="38100" dist="38100" dir="2700000" algn="tl">
                <a:srgbClr val="000000">
                  <a:alpha val="43137"/>
                </a:srgbClr>
              </a:outerShdw>
            </a:effectLst>
          </a:endParaRPr>
        </a:p>
      </dgm:t>
    </dgm:pt>
    <dgm:pt modelId="{3D32737A-DC44-FF45-876E-964ECEC81121}" type="parTrans" cxnId="{49AA8B65-5EF7-354F-950B-3F96163763F2}">
      <dgm:prSet/>
      <dgm:spPr/>
      <dgm:t>
        <a:bodyPr/>
        <a:lstStyle/>
        <a:p>
          <a:endParaRPr lang="en-US"/>
        </a:p>
      </dgm:t>
    </dgm:pt>
    <dgm:pt modelId="{6B315CE9-40FF-C842-89F9-14CABEA76C4E}" type="sibTrans" cxnId="{49AA8B65-5EF7-354F-950B-3F96163763F2}">
      <dgm:prSet/>
      <dgm:spPr/>
      <dgm:t>
        <a:bodyPr/>
        <a:lstStyle/>
        <a:p>
          <a:endParaRPr lang="en-US"/>
        </a:p>
      </dgm:t>
    </dgm:pt>
    <dgm:pt modelId="{0BB09468-A136-F74B-87A4-076BBCE242C7}">
      <dgm:prSet/>
      <dgm:spPr/>
      <dgm:t>
        <a:bodyPr/>
        <a:lstStyle/>
        <a:p>
          <a:pPr rtl="0"/>
          <a:r>
            <a:rPr lang="en-US" dirty="0" smtClean="0"/>
            <a:t>Used to </a:t>
          </a:r>
          <a:r>
            <a:rPr lang="en-US" dirty="0" smtClean="0">
              <a:solidFill>
                <a:srgbClr val="FF0000"/>
              </a:solidFill>
            </a:rPr>
            <a:t>conceal</a:t>
          </a:r>
          <a:r>
            <a:rPr lang="en-US" dirty="0" smtClean="0"/>
            <a:t> the contents of </a:t>
          </a:r>
          <a:r>
            <a:rPr lang="en-US" dirty="0" smtClean="0">
              <a:solidFill>
                <a:srgbClr val="00B0F0"/>
              </a:solidFill>
            </a:rPr>
            <a:t>blocks or streams of data of any size</a:t>
          </a:r>
          <a:r>
            <a:rPr lang="en-US" dirty="0" smtClean="0"/>
            <a:t>, including messages, files, encryption keys, and passwords</a:t>
          </a:r>
          <a:endParaRPr lang="en-US" dirty="0"/>
        </a:p>
      </dgm:t>
    </dgm:pt>
    <dgm:pt modelId="{E0EFEB3F-8A48-2A46-BFD6-1657AB224D14}" type="parTrans" cxnId="{6265A98A-B7BA-7F45-8EEA-B07F7DE670AD}">
      <dgm:prSet/>
      <dgm:spPr/>
      <dgm:t>
        <a:bodyPr/>
        <a:lstStyle/>
        <a:p>
          <a:endParaRPr lang="en-US"/>
        </a:p>
      </dgm:t>
    </dgm:pt>
    <dgm:pt modelId="{4F8C06B4-6466-044D-ADB7-2A32123F8854}" type="sibTrans" cxnId="{6265A98A-B7BA-7F45-8EEA-B07F7DE670AD}">
      <dgm:prSet/>
      <dgm:spPr/>
      <dgm:t>
        <a:bodyPr/>
        <a:lstStyle/>
        <a:p>
          <a:endParaRPr lang="en-US"/>
        </a:p>
      </dgm:t>
    </dgm:pt>
    <dgm:pt modelId="{4826A316-6A62-FB41-AA5B-AD6E76C56CEE}">
      <dgm:prSet/>
      <dgm:spPr/>
      <dgm:t>
        <a:bodyPr/>
        <a:lstStyle/>
        <a:p>
          <a:pPr rtl="0"/>
          <a:r>
            <a:rPr lang="en-US" b="1" dirty="0" smtClean="0">
              <a:effectLst>
                <a:outerShdw blurRad="38100" dist="38100" dir="2700000" algn="tl">
                  <a:srgbClr val="000000">
                    <a:alpha val="43137"/>
                  </a:srgbClr>
                </a:outerShdw>
              </a:effectLst>
            </a:rPr>
            <a:t>Asymmetric encryption</a:t>
          </a:r>
          <a:endParaRPr lang="en-US" b="1" dirty="0">
            <a:effectLst>
              <a:outerShdw blurRad="38100" dist="38100" dir="2700000" algn="tl">
                <a:srgbClr val="000000">
                  <a:alpha val="43137"/>
                </a:srgbClr>
              </a:outerShdw>
            </a:effectLst>
          </a:endParaRPr>
        </a:p>
      </dgm:t>
    </dgm:pt>
    <dgm:pt modelId="{F0B9644F-E204-D64C-AFA9-94BC1CA62475}" type="parTrans" cxnId="{63EE7B59-DE1C-DA4F-9693-E127007022EC}">
      <dgm:prSet/>
      <dgm:spPr/>
      <dgm:t>
        <a:bodyPr/>
        <a:lstStyle/>
        <a:p>
          <a:endParaRPr lang="en-US"/>
        </a:p>
      </dgm:t>
    </dgm:pt>
    <dgm:pt modelId="{CA08D782-5C4B-C64A-9513-29E70F44B253}" type="sibTrans" cxnId="{63EE7B59-DE1C-DA4F-9693-E127007022EC}">
      <dgm:prSet/>
      <dgm:spPr/>
      <dgm:t>
        <a:bodyPr/>
        <a:lstStyle/>
        <a:p>
          <a:endParaRPr lang="en-US"/>
        </a:p>
      </dgm:t>
    </dgm:pt>
    <dgm:pt modelId="{08DFFA7D-82EC-7746-80CE-C67592156E04}">
      <dgm:prSet/>
      <dgm:spPr/>
      <dgm:t>
        <a:bodyPr/>
        <a:lstStyle/>
        <a:p>
          <a:pPr rtl="0"/>
          <a:r>
            <a:rPr lang="en-US" dirty="0" smtClean="0"/>
            <a:t>Used to </a:t>
          </a:r>
          <a:r>
            <a:rPr lang="en-US" dirty="0" smtClean="0">
              <a:solidFill>
                <a:srgbClr val="FF0000"/>
              </a:solidFill>
            </a:rPr>
            <a:t>conceal</a:t>
          </a:r>
          <a:r>
            <a:rPr lang="en-US" dirty="0" smtClean="0"/>
            <a:t> </a:t>
          </a:r>
          <a:r>
            <a:rPr lang="en-US" dirty="0" smtClean="0">
              <a:solidFill>
                <a:srgbClr val="00B0F0"/>
              </a:solidFill>
            </a:rPr>
            <a:t>small blocks of data</a:t>
          </a:r>
          <a:r>
            <a:rPr lang="en-US" dirty="0" smtClean="0"/>
            <a:t>, such as encryption keys and hash function values, which are used in digital signatures</a:t>
          </a:r>
          <a:endParaRPr lang="en-US" dirty="0"/>
        </a:p>
      </dgm:t>
    </dgm:pt>
    <dgm:pt modelId="{6751D26F-7F9C-114D-A479-73B36B75B1AC}" type="parTrans" cxnId="{A6C97F2F-D241-7845-9DC7-E2875F152F5C}">
      <dgm:prSet/>
      <dgm:spPr/>
      <dgm:t>
        <a:bodyPr/>
        <a:lstStyle/>
        <a:p>
          <a:endParaRPr lang="en-US"/>
        </a:p>
      </dgm:t>
    </dgm:pt>
    <dgm:pt modelId="{B53238FE-E6FB-DD46-9D41-7A538680D93D}" type="sibTrans" cxnId="{A6C97F2F-D241-7845-9DC7-E2875F152F5C}">
      <dgm:prSet/>
      <dgm:spPr/>
      <dgm:t>
        <a:bodyPr/>
        <a:lstStyle/>
        <a:p>
          <a:endParaRPr lang="en-US"/>
        </a:p>
      </dgm:t>
    </dgm:pt>
    <dgm:pt modelId="{4E16F17B-EA4B-C140-900A-ED7AC5493BC9}">
      <dgm:prSet/>
      <dgm:spPr/>
      <dgm:t>
        <a:bodyPr/>
        <a:lstStyle/>
        <a:p>
          <a:pPr rtl="0"/>
          <a:r>
            <a:rPr lang="en-US" b="1" dirty="0" smtClean="0">
              <a:effectLst>
                <a:outerShdw blurRad="38100" dist="38100" dir="2700000" algn="tl">
                  <a:srgbClr val="000000">
                    <a:alpha val="43137"/>
                  </a:srgbClr>
                </a:outerShdw>
              </a:effectLst>
            </a:rPr>
            <a:t>Data integrity algorithms</a:t>
          </a:r>
          <a:endParaRPr lang="en-US" b="1" dirty="0">
            <a:effectLst>
              <a:outerShdw blurRad="38100" dist="38100" dir="2700000" algn="tl">
                <a:srgbClr val="000000">
                  <a:alpha val="43137"/>
                </a:srgbClr>
              </a:outerShdw>
            </a:effectLst>
          </a:endParaRPr>
        </a:p>
      </dgm:t>
    </dgm:pt>
    <dgm:pt modelId="{F626C53F-2468-1949-890D-3CB35882F688}" type="parTrans" cxnId="{9FB6EB43-DE1D-574A-854A-B645FDF0D9CB}">
      <dgm:prSet/>
      <dgm:spPr/>
      <dgm:t>
        <a:bodyPr/>
        <a:lstStyle/>
        <a:p>
          <a:endParaRPr lang="en-US"/>
        </a:p>
      </dgm:t>
    </dgm:pt>
    <dgm:pt modelId="{B3C3AA51-221D-8C40-94C0-3A42231B23D7}" type="sibTrans" cxnId="{9FB6EB43-DE1D-574A-854A-B645FDF0D9CB}">
      <dgm:prSet/>
      <dgm:spPr/>
      <dgm:t>
        <a:bodyPr/>
        <a:lstStyle/>
        <a:p>
          <a:endParaRPr lang="en-US"/>
        </a:p>
      </dgm:t>
    </dgm:pt>
    <dgm:pt modelId="{60689245-20DD-0D43-A7E2-2AD9B0F4A94C}">
      <dgm:prSet/>
      <dgm:spPr/>
      <dgm:t>
        <a:bodyPr/>
        <a:lstStyle/>
        <a:p>
          <a:pPr rtl="0"/>
          <a:r>
            <a:rPr lang="en-US" dirty="0" smtClean="0"/>
            <a:t>Used to </a:t>
          </a:r>
          <a:r>
            <a:rPr lang="en-US" dirty="0" smtClean="0">
              <a:solidFill>
                <a:srgbClr val="FF0000"/>
              </a:solidFill>
            </a:rPr>
            <a:t>protect</a:t>
          </a:r>
          <a:r>
            <a:rPr lang="en-US" dirty="0" smtClean="0"/>
            <a:t> blocks of data, such as messages, </a:t>
          </a:r>
          <a:r>
            <a:rPr lang="en-US" dirty="0" smtClean="0">
              <a:solidFill>
                <a:srgbClr val="FF0000"/>
              </a:solidFill>
            </a:rPr>
            <a:t>from alteration</a:t>
          </a:r>
          <a:endParaRPr lang="en-US" dirty="0">
            <a:solidFill>
              <a:srgbClr val="FF0000"/>
            </a:solidFill>
          </a:endParaRPr>
        </a:p>
      </dgm:t>
    </dgm:pt>
    <dgm:pt modelId="{832114DA-CDF4-9348-A50E-7DE25540E982}" type="parTrans" cxnId="{62711942-3415-DE4F-9A35-1E37616699A6}">
      <dgm:prSet/>
      <dgm:spPr/>
      <dgm:t>
        <a:bodyPr/>
        <a:lstStyle/>
        <a:p>
          <a:endParaRPr lang="en-US"/>
        </a:p>
      </dgm:t>
    </dgm:pt>
    <dgm:pt modelId="{F2A4D417-D406-B54F-805C-EA9ED5016D87}" type="sibTrans" cxnId="{62711942-3415-DE4F-9A35-1E37616699A6}">
      <dgm:prSet/>
      <dgm:spPr/>
      <dgm:t>
        <a:bodyPr/>
        <a:lstStyle/>
        <a:p>
          <a:endParaRPr lang="en-US"/>
        </a:p>
      </dgm:t>
    </dgm:pt>
    <dgm:pt modelId="{4D0FC0AD-9BB9-4740-9685-1A83BAD7FADA}">
      <dgm:prSet/>
      <dgm:spPr/>
      <dgm:t>
        <a:bodyPr/>
        <a:lstStyle/>
        <a:p>
          <a:pPr rtl="0"/>
          <a:r>
            <a:rPr lang="en-US" b="1" dirty="0" smtClean="0">
              <a:effectLst>
                <a:outerShdw blurRad="38100" dist="38100" dir="2700000" algn="tl">
                  <a:srgbClr val="000000">
                    <a:alpha val="43137"/>
                  </a:srgbClr>
                </a:outerShdw>
              </a:effectLst>
            </a:rPr>
            <a:t>Authentication protocols</a:t>
          </a:r>
          <a:endParaRPr lang="en-US" b="1" dirty="0">
            <a:effectLst>
              <a:outerShdw blurRad="38100" dist="38100" dir="2700000" algn="tl">
                <a:srgbClr val="000000">
                  <a:alpha val="43137"/>
                </a:srgbClr>
              </a:outerShdw>
            </a:effectLst>
          </a:endParaRPr>
        </a:p>
      </dgm:t>
    </dgm:pt>
    <dgm:pt modelId="{87C0809B-B0DD-3540-B895-C6117C82434B}" type="parTrans" cxnId="{70638447-FB6D-6A45-AC94-EA7CDCE2F388}">
      <dgm:prSet/>
      <dgm:spPr/>
      <dgm:t>
        <a:bodyPr/>
        <a:lstStyle/>
        <a:p>
          <a:endParaRPr lang="en-US"/>
        </a:p>
      </dgm:t>
    </dgm:pt>
    <dgm:pt modelId="{A5380326-9050-7D45-AB5E-C2E3C1A38587}" type="sibTrans" cxnId="{70638447-FB6D-6A45-AC94-EA7CDCE2F388}">
      <dgm:prSet/>
      <dgm:spPr/>
      <dgm:t>
        <a:bodyPr/>
        <a:lstStyle/>
        <a:p>
          <a:endParaRPr lang="en-US"/>
        </a:p>
      </dgm:t>
    </dgm:pt>
    <dgm:pt modelId="{9C23BB73-818D-104B-83E7-F2E6D355F6DD}">
      <dgm:prSet/>
      <dgm:spPr/>
      <dgm:t>
        <a:bodyPr/>
        <a:lstStyle/>
        <a:p>
          <a:pPr rtl="0"/>
          <a:r>
            <a:rPr lang="en-US" dirty="0" smtClean="0"/>
            <a:t>Schemes based on the use of cryptographic algorithms designed to </a:t>
          </a:r>
          <a:r>
            <a:rPr lang="en-US" dirty="0" smtClean="0">
              <a:solidFill>
                <a:srgbClr val="FF0000"/>
              </a:solidFill>
            </a:rPr>
            <a:t>authenticate</a:t>
          </a:r>
          <a:r>
            <a:rPr lang="en-US" dirty="0" smtClean="0"/>
            <a:t> the identity of entities</a:t>
          </a:r>
          <a:endParaRPr lang="en-US" dirty="0"/>
        </a:p>
      </dgm:t>
    </dgm:pt>
    <dgm:pt modelId="{4A260C40-DB56-B748-B643-D6E159BF99E6}" type="parTrans" cxnId="{0B826CB3-5C13-8749-B521-9D90844C2BC3}">
      <dgm:prSet/>
      <dgm:spPr/>
      <dgm:t>
        <a:bodyPr/>
        <a:lstStyle/>
        <a:p>
          <a:endParaRPr lang="en-US"/>
        </a:p>
      </dgm:t>
    </dgm:pt>
    <dgm:pt modelId="{78F15844-6C11-F647-9D0B-37B643F2BD7B}" type="sibTrans" cxnId="{0B826CB3-5C13-8749-B521-9D90844C2BC3}">
      <dgm:prSet/>
      <dgm:spPr/>
      <dgm:t>
        <a:bodyPr/>
        <a:lstStyle/>
        <a:p>
          <a:endParaRPr lang="en-US"/>
        </a:p>
      </dgm:t>
    </dgm:pt>
    <dgm:pt modelId="{1F6100C9-AC3A-1949-8CC0-5E73FFC6C247}" type="pres">
      <dgm:prSet presAssocID="{A8A865E9-8F73-8C4D-8C9D-946DAA44CDE1}" presName="linear" presStyleCnt="0">
        <dgm:presLayoutVars>
          <dgm:dir/>
          <dgm:animLvl val="lvl"/>
          <dgm:resizeHandles val="exact"/>
        </dgm:presLayoutVars>
      </dgm:prSet>
      <dgm:spPr/>
      <dgm:t>
        <a:bodyPr/>
        <a:lstStyle/>
        <a:p>
          <a:endParaRPr lang="en-US"/>
        </a:p>
      </dgm:t>
    </dgm:pt>
    <dgm:pt modelId="{28D3523B-AA70-0443-85A7-C9B8C28918B6}" type="pres">
      <dgm:prSet presAssocID="{17C85809-E531-D34A-A695-C76BFCC2C3B7}" presName="parentLin" presStyleCnt="0"/>
      <dgm:spPr/>
    </dgm:pt>
    <dgm:pt modelId="{B1703059-E0C9-6044-B4B9-29AC74FAFF7C}" type="pres">
      <dgm:prSet presAssocID="{17C85809-E531-D34A-A695-C76BFCC2C3B7}" presName="parentLeftMargin" presStyleLbl="node1" presStyleIdx="0" presStyleCnt="4"/>
      <dgm:spPr/>
      <dgm:t>
        <a:bodyPr/>
        <a:lstStyle/>
        <a:p>
          <a:endParaRPr lang="en-US"/>
        </a:p>
      </dgm:t>
    </dgm:pt>
    <dgm:pt modelId="{09AB0441-BBC5-4D45-B95D-8771CEC64F8E}" type="pres">
      <dgm:prSet presAssocID="{17C85809-E531-D34A-A695-C76BFCC2C3B7}" presName="parentText" presStyleLbl="node1" presStyleIdx="0" presStyleCnt="4">
        <dgm:presLayoutVars>
          <dgm:chMax val="0"/>
          <dgm:bulletEnabled val="1"/>
        </dgm:presLayoutVars>
      </dgm:prSet>
      <dgm:spPr/>
      <dgm:t>
        <a:bodyPr/>
        <a:lstStyle/>
        <a:p>
          <a:endParaRPr lang="en-US"/>
        </a:p>
      </dgm:t>
    </dgm:pt>
    <dgm:pt modelId="{3E43852F-D90F-714B-8EFC-4CDADE1B7A73}" type="pres">
      <dgm:prSet presAssocID="{17C85809-E531-D34A-A695-C76BFCC2C3B7}" presName="negativeSpace" presStyleCnt="0"/>
      <dgm:spPr/>
    </dgm:pt>
    <dgm:pt modelId="{EF79649D-5DF7-4C4A-8100-F58E61B73424}" type="pres">
      <dgm:prSet presAssocID="{17C85809-E531-D34A-A695-C76BFCC2C3B7}" presName="childText" presStyleLbl="conFgAcc1" presStyleIdx="0" presStyleCnt="4">
        <dgm:presLayoutVars>
          <dgm:bulletEnabled val="1"/>
        </dgm:presLayoutVars>
      </dgm:prSet>
      <dgm:spPr/>
      <dgm:t>
        <a:bodyPr/>
        <a:lstStyle/>
        <a:p>
          <a:endParaRPr lang="en-US"/>
        </a:p>
      </dgm:t>
    </dgm:pt>
    <dgm:pt modelId="{3732BD2B-CC43-CE4A-93F7-E6068D810609}" type="pres">
      <dgm:prSet presAssocID="{6B315CE9-40FF-C842-89F9-14CABEA76C4E}" presName="spaceBetweenRectangles" presStyleCnt="0"/>
      <dgm:spPr/>
    </dgm:pt>
    <dgm:pt modelId="{075E3689-88B6-DA41-A05C-30A02AF2AFD8}" type="pres">
      <dgm:prSet presAssocID="{4826A316-6A62-FB41-AA5B-AD6E76C56CEE}" presName="parentLin" presStyleCnt="0"/>
      <dgm:spPr/>
    </dgm:pt>
    <dgm:pt modelId="{5D1FC988-0095-234C-9C41-905A5D536F26}" type="pres">
      <dgm:prSet presAssocID="{4826A316-6A62-FB41-AA5B-AD6E76C56CEE}" presName="parentLeftMargin" presStyleLbl="node1" presStyleIdx="0" presStyleCnt="4"/>
      <dgm:spPr/>
      <dgm:t>
        <a:bodyPr/>
        <a:lstStyle/>
        <a:p>
          <a:endParaRPr lang="en-US"/>
        </a:p>
      </dgm:t>
    </dgm:pt>
    <dgm:pt modelId="{27A68937-F900-F84A-AA85-B558BAE65B93}" type="pres">
      <dgm:prSet presAssocID="{4826A316-6A62-FB41-AA5B-AD6E76C56CEE}" presName="parentText" presStyleLbl="node1" presStyleIdx="1" presStyleCnt="4">
        <dgm:presLayoutVars>
          <dgm:chMax val="0"/>
          <dgm:bulletEnabled val="1"/>
        </dgm:presLayoutVars>
      </dgm:prSet>
      <dgm:spPr/>
      <dgm:t>
        <a:bodyPr/>
        <a:lstStyle/>
        <a:p>
          <a:endParaRPr lang="en-US"/>
        </a:p>
      </dgm:t>
    </dgm:pt>
    <dgm:pt modelId="{5A07EFFA-D356-FD48-8A96-B63B8F1F74EE}" type="pres">
      <dgm:prSet presAssocID="{4826A316-6A62-FB41-AA5B-AD6E76C56CEE}" presName="negativeSpace" presStyleCnt="0"/>
      <dgm:spPr/>
    </dgm:pt>
    <dgm:pt modelId="{CF1E5AC2-A8E9-2B42-A7D7-5D00D665C199}" type="pres">
      <dgm:prSet presAssocID="{4826A316-6A62-FB41-AA5B-AD6E76C56CEE}" presName="childText" presStyleLbl="conFgAcc1" presStyleIdx="1" presStyleCnt="4">
        <dgm:presLayoutVars>
          <dgm:bulletEnabled val="1"/>
        </dgm:presLayoutVars>
      </dgm:prSet>
      <dgm:spPr/>
      <dgm:t>
        <a:bodyPr/>
        <a:lstStyle/>
        <a:p>
          <a:endParaRPr lang="en-US"/>
        </a:p>
      </dgm:t>
    </dgm:pt>
    <dgm:pt modelId="{B31FAF5C-0987-7C41-AB22-8BF68C098B54}" type="pres">
      <dgm:prSet presAssocID="{CA08D782-5C4B-C64A-9513-29E70F44B253}" presName="spaceBetweenRectangles" presStyleCnt="0"/>
      <dgm:spPr/>
    </dgm:pt>
    <dgm:pt modelId="{F1C6A395-E65F-4943-A3CD-BA9DD7FD54A5}" type="pres">
      <dgm:prSet presAssocID="{4E16F17B-EA4B-C140-900A-ED7AC5493BC9}" presName="parentLin" presStyleCnt="0"/>
      <dgm:spPr/>
    </dgm:pt>
    <dgm:pt modelId="{6665A120-690D-4448-BB22-BE3F3164867D}" type="pres">
      <dgm:prSet presAssocID="{4E16F17B-EA4B-C140-900A-ED7AC5493BC9}" presName="parentLeftMargin" presStyleLbl="node1" presStyleIdx="1" presStyleCnt="4"/>
      <dgm:spPr/>
      <dgm:t>
        <a:bodyPr/>
        <a:lstStyle/>
        <a:p>
          <a:endParaRPr lang="en-US"/>
        </a:p>
      </dgm:t>
    </dgm:pt>
    <dgm:pt modelId="{DDC8679B-4039-FB44-9FC5-7C0CFC8DA074}" type="pres">
      <dgm:prSet presAssocID="{4E16F17B-EA4B-C140-900A-ED7AC5493BC9}" presName="parentText" presStyleLbl="node1" presStyleIdx="2" presStyleCnt="4">
        <dgm:presLayoutVars>
          <dgm:chMax val="0"/>
          <dgm:bulletEnabled val="1"/>
        </dgm:presLayoutVars>
      </dgm:prSet>
      <dgm:spPr/>
      <dgm:t>
        <a:bodyPr/>
        <a:lstStyle/>
        <a:p>
          <a:endParaRPr lang="en-US"/>
        </a:p>
      </dgm:t>
    </dgm:pt>
    <dgm:pt modelId="{90E23EAD-FCE3-A046-96AA-607FF8F58541}" type="pres">
      <dgm:prSet presAssocID="{4E16F17B-EA4B-C140-900A-ED7AC5493BC9}" presName="negativeSpace" presStyleCnt="0"/>
      <dgm:spPr/>
    </dgm:pt>
    <dgm:pt modelId="{B298ABCA-4DC3-184D-ADBA-1A26D714420A}" type="pres">
      <dgm:prSet presAssocID="{4E16F17B-EA4B-C140-900A-ED7AC5493BC9}" presName="childText" presStyleLbl="conFgAcc1" presStyleIdx="2" presStyleCnt="4">
        <dgm:presLayoutVars>
          <dgm:bulletEnabled val="1"/>
        </dgm:presLayoutVars>
      </dgm:prSet>
      <dgm:spPr/>
      <dgm:t>
        <a:bodyPr/>
        <a:lstStyle/>
        <a:p>
          <a:endParaRPr lang="en-US"/>
        </a:p>
      </dgm:t>
    </dgm:pt>
    <dgm:pt modelId="{7E6C3235-3D9C-CC4E-B2BA-1605C1544C50}" type="pres">
      <dgm:prSet presAssocID="{B3C3AA51-221D-8C40-94C0-3A42231B23D7}" presName="spaceBetweenRectangles" presStyleCnt="0"/>
      <dgm:spPr/>
    </dgm:pt>
    <dgm:pt modelId="{8DEB5556-E126-9142-95EA-3A21B918FA90}" type="pres">
      <dgm:prSet presAssocID="{4D0FC0AD-9BB9-4740-9685-1A83BAD7FADA}" presName="parentLin" presStyleCnt="0"/>
      <dgm:spPr/>
    </dgm:pt>
    <dgm:pt modelId="{2CFEE0AC-DD96-F041-8392-D8F6C5402E7E}" type="pres">
      <dgm:prSet presAssocID="{4D0FC0AD-9BB9-4740-9685-1A83BAD7FADA}" presName="parentLeftMargin" presStyleLbl="node1" presStyleIdx="2" presStyleCnt="4"/>
      <dgm:spPr/>
      <dgm:t>
        <a:bodyPr/>
        <a:lstStyle/>
        <a:p>
          <a:endParaRPr lang="en-US"/>
        </a:p>
      </dgm:t>
    </dgm:pt>
    <dgm:pt modelId="{1F18D9D3-969C-0D42-B7EB-3E3DFCC685C5}" type="pres">
      <dgm:prSet presAssocID="{4D0FC0AD-9BB9-4740-9685-1A83BAD7FADA}" presName="parentText" presStyleLbl="node1" presStyleIdx="3" presStyleCnt="4">
        <dgm:presLayoutVars>
          <dgm:chMax val="0"/>
          <dgm:bulletEnabled val="1"/>
        </dgm:presLayoutVars>
      </dgm:prSet>
      <dgm:spPr/>
      <dgm:t>
        <a:bodyPr/>
        <a:lstStyle/>
        <a:p>
          <a:endParaRPr lang="en-US"/>
        </a:p>
      </dgm:t>
    </dgm:pt>
    <dgm:pt modelId="{A036B572-C4DA-1F4C-BDB6-FC3C13542011}" type="pres">
      <dgm:prSet presAssocID="{4D0FC0AD-9BB9-4740-9685-1A83BAD7FADA}" presName="negativeSpace" presStyleCnt="0"/>
      <dgm:spPr/>
    </dgm:pt>
    <dgm:pt modelId="{2E50E8BC-01C6-B64E-80B7-07917401575D}" type="pres">
      <dgm:prSet presAssocID="{4D0FC0AD-9BB9-4740-9685-1A83BAD7FADA}" presName="childText" presStyleLbl="conFgAcc1" presStyleIdx="3" presStyleCnt="4">
        <dgm:presLayoutVars>
          <dgm:bulletEnabled val="1"/>
        </dgm:presLayoutVars>
      </dgm:prSet>
      <dgm:spPr/>
      <dgm:t>
        <a:bodyPr/>
        <a:lstStyle/>
        <a:p>
          <a:endParaRPr lang="en-US"/>
        </a:p>
      </dgm:t>
    </dgm:pt>
  </dgm:ptLst>
  <dgm:cxnLst>
    <dgm:cxn modelId="{CA03671D-3EDF-274E-A581-F58FE5004177}" type="presOf" srcId="{17C85809-E531-D34A-A695-C76BFCC2C3B7}" destId="{09AB0441-BBC5-4D45-B95D-8771CEC64F8E}" srcOrd="1" destOrd="0" presId="urn:microsoft.com/office/officeart/2005/8/layout/list1"/>
    <dgm:cxn modelId="{E4082375-21D2-9A4D-9DE9-BB14761F78C8}" type="presOf" srcId="{0BB09468-A136-F74B-87A4-076BBCE242C7}" destId="{EF79649D-5DF7-4C4A-8100-F58E61B73424}" srcOrd="0" destOrd="0" presId="urn:microsoft.com/office/officeart/2005/8/layout/list1"/>
    <dgm:cxn modelId="{E91E69A1-AD85-D946-9260-A53AB0D93A84}" type="presOf" srcId="{08DFFA7D-82EC-7746-80CE-C67592156E04}" destId="{CF1E5AC2-A8E9-2B42-A7D7-5D00D665C199}" srcOrd="0" destOrd="0" presId="urn:microsoft.com/office/officeart/2005/8/layout/list1"/>
    <dgm:cxn modelId="{44AC403E-20D6-F74C-A9A0-36B6EBD1EA64}" type="presOf" srcId="{17C85809-E531-D34A-A695-C76BFCC2C3B7}" destId="{B1703059-E0C9-6044-B4B9-29AC74FAFF7C}" srcOrd="0" destOrd="0" presId="urn:microsoft.com/office/officeart/2005/8/layout/list1"/>
    <dgm:cxn modelId="{5555A50A-16A2-A04E-9DE4-24434E0027EE}" type="presOf" srcId="{4D0FC0AD-9BB9-4740-9685-1A83BAD7FADA}" destId="{2CFEE0AC-DD96-F041-8392-D8F6C5402E7E}" srcOrd="0" destOrd="0" presId="urn:microsoft.com/office/officeart/2005/8/layout/list1"/>
    <dgm:cxn modelId="{70638447-FB6D-6A45-AC94-EA7CDCE2F388}" srcId="{A8A865E9-8F73-8C4D-8C9D-946DAA44CDE1}" destId="{4D0FC0AD-9BB9-4740-9685-1A83BAD7FADA}" srcOrd="3" destOrd="0" parTransId="{87C0809B-B0DD-3540-B895-C6117C82434B}" sibTransId="{A5380326-9050-7D45-AB5E-C2E3C1A38587}"/>
    <dgm:cxn modelId="{A4DB6B8D-D489-AC46-884C-1C1B467C384E}" type="presOf" srcId="{4826A316-6A62-FB41-AA5B-AD6E76C56CEE}" destId="{5D1FC988-0095-234C-9C41-905A5D536F26}" srcOrd="0" destOrd="0" presId="urn:microsoft.com/office/officeart/2005/8/layout/list1"/>
    <dgm:cxn modelId="{A6C97F2F-D241-7845-9DC7-E2875F152F5C}" srcId="{4826A316-6A62-FB41-AA5B-AD6E76C56CEE}" destId="{08DFFA7D-82EC-7746-80CE-C67592156E04}" srcOrd="0" destOrd="0" parTransId="{6751D26F-7F9C-114D-A479-73B36B75B1AC}" sibTransId="{B53238FE-E6FB-DD46-9D41-7A538680D93D}"/>
    <dgm:cxn modelId="{A4100014-7D6F-944F-A9BC-6615707936F6}" type="presOf" srcId="{4E16F17B-EA4B-C140-900A-ED7AC5493BC9}" destId="{DDC8679B-4039-FB44-9FC5-7C0CFC8DA074}" srcOrd="1" destOrd="0" presId="urn:microsoft.com/office/officeart/2005/8/layout/list1"/>
    <dgm:cxn modelId="{0B826CB3-5C13-8749-B521-9D90844C2BC3}" srcId="{4D0FC0AD-9BB9-4740-9685-1A83BAD7FADA}" destId="{9C23BB73-818D-104B-83E7-F2E6D355F6DD}" srcOrd="0" destOrd="0" parTransId="{4A260C40-DB56-B748-B643-D6E159BF99E6}" sibTransId="{78F15844-6C11-F647-9D0B-37B643F2BD7B}"/>
    <dgm:cxn modelId="{71675118-E20F-2041-9A93-80E88CBAC43E}" type="presOf" srcId="{60689245-20DD-0D43-A7E2-2AD9B0F4A94C}" destId="{B298ABCA-4DC3-184D-ADBA-1A26D714420A}" srcOrd="0" destOrd="0" presId="urn:microsoft.com/office/officeart/2005/8/layout/list1"/>
    <dgm:cxn modelId="{6265A98A-B7BA-7F45-8EEA-B07F7DE670AD}" srcId="{17C85809-E531-D34A-A695-C76BFCC2C3B7}" destId="{0BB09468-A136-F74B-87A4-076BBCE242C7}" srcOrd="0" destOrd="0" parTransId="{E0EFEB3F-8A48-2A46-BFD6-1657AB224D14}" sibTransId="{4F8C06B4-6466-044D-ADB7-2A32123F8854}"/>
    <dgm:cxn modelId="{89AE1C9D-E322-2E4A-B094-5E5ED5CED73F}" type="presOf" srcId="{A8A865E9-8F73-8C4D-8C9D-946DAA44CDE1}" destId="{1F6100C9-AC3A-1949-8CC0-5E73FFC6C247}" srcOrd="0" destOrd="0" presId="urn:microsoft.com/office/officeart/2005/8/layout/list1"/>
    <dgm:cxn modelId="{49AA8B65-5EF7-354F-950B-3F96163763F2}" srcId="{A8A865E9-8F73-8C4D-8C9D-946DAA44CDE1}" destId="{17C85809-E531-D34A-A695-C76BFCC2C3B7}" srcOrd="0" destOrd="0" parTransId="{3D32737A-DC44-FF45-876E-964ECEC81121}" sibTransId="{6B315CE9-40FF-C842-89F9-14CABEA76C4E}"/>
    <dgm:cxn modelId="{63EE7B59-DE1C-DA4F-9693-E127007022EC}" srcId="{A8A865E9-8F73-8C4D-8C9D-946DAA44CDE1}" destId="{4826A316-6A62-FB41-AA5B-AD6E76C56CEE}" srcOrd="1" destOrd="0" parTransId="{F0B9644F-E204-D64C-AFA9-94BC1CA62475}" sibTransId="{CA08D782-5C4B-C64A-9513-29E70F44B253}"/>
    <dgm:cxn modelId="{B81C04C1-A835-D54C-B674-DAAED4A3DFE6}" type="presOf" srcId="{4E16F17B-EA4B-C140-900A-ED7AC5493BC9}" destId="{6665A120-690D-4448-BB22-BE3F3164867D}" srcOrd="0" destOrd="0" presId="urn:microsoft.com/office/officeart/2005/8/layout/list1"/>
    <dgm:cxn modelId="{ED61C782-F644-FB4E-8C48-9F4688F75025}" type="presOf" srcId="{4D0FC0AD-9BB9-4740-9685-1A83BAD7FADA}" destId="{1F18D9D3-969C-0D42-B7EB-3E3DFCC685C5}" srcOrd="1" destOrd="0" presId="urn:microsoft.com/office/officeart/2005/8/layout/list1"/>
    <dgm:cxn modelId="{2CBDDD40-BABB-E447-A976-11E9B504C80F}" type="presOf" srcId="{4826A316-6A62-FB41-AA5B-AD6E76C56CEE}" destId="{27A68937-F900-F84A-AA85-B558BAE65B93}" srcOrd="1" destOrd="0" presId="urn:microsoft.com/office/officeart/2005/8/layout/list1"/>
    <dgm:cxn modelId="{EB248863-8D2C-1343-A706-FAC6BD3C537D}" type="presOf" srcId="{9C23BB73-818D-104B-83E7-F2E6D355F6DD}" destId="{2E50E8BC-01C6-B64E-80B7-07917401575D}" srcOrd="0" destOrd="0" presId="urn:microsoft.com/office/officeart/2005/8/layout/list1"/>
    <dgm:cxn modelId="{62711942-3415-DE4F-9A35-1E37616699A6}" srcId="{4E16F17B-EA4B-C140-900A-ED7AC5493BC9}" destId="{60689245-20DD-0D43-A7E2-2AD9B0F4A94C}" srcOrd="0" destOrd="0" parTransId="{832114DA-CDF4-9348-A50E-7DE25540E982}" sibTransId="{F2A4D417-D406-B54F-805C-EA9ED5016D87}"/>
    <dgm:cxn modelId="{9FB6EB43-DE1D-574A-854A-B645FDF0D9CB}" srcId="{A8A865E9-8F73-8C4D-8C9D-946DAA44CDE1}" destId="{4E16F17B-EA4B-C140-900A-ED7AC5493BC9}" srcOrd="2" destOrd="0" parTransId="{F626C53F-2468-1949-890D-3CB35882F688}" sibTransId="{B3C3AA51-221D-8C40-94C0-3A42231B23D7}"/>
    <dgm:cxn modelId="{EF6FE6FE-F731-CA4F-96D6-6F8892FEBFB7}" type="presParOf" srcId="{1F6100C9-AC3A-1949-8CC0-5E73FFC6C247}" destId="{28D3523B-AA70-0443-85A7-C9B8C28918B6}" srcOrd="0" destOrd="0" presId="urn:microsoft.com/office/officeart/2005/8/layout/list1"/>
    <dgm:cxn modelId="{92BBAAE2-9B1A-ED48-9753-BD07E160C11D}" type="presParOf" srcId="{28D3523B-AA70-0443-85A7-C9B8C28918B6}" destId="{B1703059-E0C9-6044-B4B9-29AC74FAFF7C}" srcOrd="0" destOrd="0" presId="urn:microsoft.com/office/officeart/2005/8/layout/list1"/>
    <dgm:cxn modelId="{EFAAD1E7-C142-CD48-82D7-A67195A907A5}" type="presParOf" srcId="{28D3523B-AA70-0443-85A7-C9B8C28918B6}" destId="{09AB0441-BBC5-4D45-B95D-8771CEC64F8E}" srcOrd="1" destOrd="0" presId="urn:microsoft.com/office/officeart/2005/8/layout/list1"/>
    <dgm:cxn modelId="{DF30FC6E-1A85-694C-82AF-C8EE6FF684CD}" type="presParOf" srcId="{1F6100C9-AC3A-1949-8CC0-5E73FFC6C247}" destId="{3E43852F-D90F-714B-8EFC-4CDADE1B7A73}" srcOrd="1" destOrd="0" presId="urn:microsoft.com/office/officeart/2005/8/layout/list1"/>
    <dgm:cxn modelId="{6B90F097-C2B9-6449-AE62-C7277518821F}" type="presParOf" srcId="{1F6100C9-AC3A-1949-8CC0-5E73FFC6C247}" destId="{EF79649D-5DF7-4C4A-8100-F58E61B73424}" srcOrd="2" destOrd="0" presId="urn:microsoft.com/office/officeart/2005/8/layout/list1"/>
    <dgm:cxn modelId="{E4231BE3-A076-844F-88AA-BB858AC51527}" type="presParOf" srcId="{1F6100C9-AC3A-1949-8CC0-5E73FFC6C247}" destId="{3732BD2B-CC43-CE4A-93F7-E6068D810609}" srcOrd="3" destOrd="0" presId="urn:microsoft.com/office/officeart/2005/8/layout/list1"/>
    <dgm:cxn modelId="{08612255-B28F-CA46-9971-E5AD3DA44617}" type="presParOf" srcId="{1F6100C9-AC3A-1949-8CC0-5E73FFC6C247}" destId="{075E3689-88B6-DA41-A05C-30A02AF2AFD8}" srcOrd="4" destOrd="0" presId="urn:microsoft.com/office/officeart/2005/8/layout/list1"/>
    <dgm:cxn modelId="{E8E2B211-C8F4-C745-985E-03BF8A893F03}" type="presParOf" srcId="{075E3689-88B6-DA41-A05C-30A02AF2AFD8}" destId="{5D1FC988-0095-234C-9C41-905A5D536F26}" srcOrd="0" destOrd="0" presId="urn:microsoft.com/office/officeart/2005/8/layout/list1"/>
    <dgm:cxn modelId="{3C9E7BDF-B59A-974F-9A25-2ACCACAF610C}" type="presParOf" srcId="{075E3689-88B6-DA41-A05C-30A02AF2AFD8}" destId="{27A68937-F900-F84A-AA85-B558BAE65B93}" srcOrd="1" destOrd="0" presId="urn:microsoft.com/office/officeart/2005/8/layout/list1"/>
    <dgm:cxn modelId="{838672C0-A278-CD49-8203-0814DD377D7D}" type="presParOf" srcId="{1F6100C9-AC3A-1949-8CC0-5E73FFC6C247}" destId="{5A07EFFA-D356-FD48-8A96-B63B8F1F74EE}" srcOrd="5" destOrd="0" presId="urn:microsoft.com/office/officeart/2005/8/layout/list1"/>
    <dgm:cxn modelId="{85448201-3A89-B24F-BAA5-E8931E9E2AE9}" type="presParOf" srcId="{1F6100C9-AC3A-1949-8CC0-5E73FFC6C247}" destId="{CF1E5AC2-A8E9-2B42-A7D7-5D00D665C199}" srcOrd="6" destOrd="0" presId="urn:microsoft.com/office/officeart/2005/8/layout/list1"/>
    <dgm:cxn modelId="{7E155DC5-9D40-8F40-A3AA-B493C8E4E15C}" type="presParOf" srcId="{1F6100C9-AC3A-1949-8CC0-5E73FFC6C247}" destId="{B31FAF5C-0987-7C41-AB22-8BF68C098B54}" srcOrd="7" destOrd="0" presId="urn:microsoft.com/office/officeart/2005/8/layout/list1"/>
    <dgm:cxn modelId="{918342C9-C2C4-9949-8BB8-0D8A2430D18C}" type="presParOf" srcId="{1F6100C9-AC3A-1949-8CC0-5E73FFC6C247}" destId="{F1C6A395-E65F-4943-A3CD-BA9DD7FD54A5}" srcOrd="8" destOrd="0" presId="urn:microsoft.com/office/officeart/2005/8/layout/list1"/>
    <dgm:cxn modelId="{9B3FFDC2-C49D-5846-8E8F-E35155FEF276}" type="presParOf" srcId="{F1C6A395-E65F-4943-A3CD-BA9DD7FD54A5}" destId="{6665A120-690D-4448-BB22-BE3F3164867D}" srcOrd="0" destOrd="0" presId="urn:microsoft.com/office/officeart/2005/8/layout/list1"/>
    <dgm:cxn modelId="{F16EA82B-935F-7B42-85F9-90666121697A}" type="presParOf" srcId="{F1C6A395-E65F-4943-A3CD-BA9DD7FD54A5}" destId="{DDC8679B-4039-FB44-9FC5-7C0CFC8DA074}" srcOrd="1" destOrd="0" presId="urn:microsoft.com/office/officeart/2005/8/layout/list1"/>
    <dgm:cxn modelId="{4411E86A-E4A5-494E-9677-E4194B44DFA2}" type="presParOf" srcId="{1F6100C9-AC3A-1949-8CC0-5E73FFC6C247}" destId="{90E23EAD-FCE3-A046-96AA-607FF8F58541}" srcOrd="9" destOrd="0" presId="urn:microsoft.com/office/officeart/2005/8/layout/list1"/>
    <dgm:cxn modelId="{30332CD1-C751-A54B-BE8D-618ED9F9B4C5}" type="presParOf" srcId="{1F6100C9-AC3A-1949-8CC0-5E73FFC6C247}" destId="{B298ABCA-4DC3-184D-ADBA-1A26D714420A}" srcOrd="10" destOrd="0" presId="urn:microsoft.com/office/officeart/2005/8/layout/list1"/>
    <dgm:cxn modelId="{E9E33D7F-D931-224F-8813-69ECCF9FBBC7}" type="presParOf" srcId="{1F6100C9-AC3A-1949-8CC0-5E73FFC6C247}" destId="{7E6C3235-3D9C-CC4E-B2BA-1605C1544C50}" srcOrd="11" destOrd="0" presId="urn:microsoft.com/office/officeart/2005/8/layout/list1"/>
    <dgm:cxn modelId="{46699D2F-AD47-A942-A6AD-1F61A5496AA7}" type="presParOf" srcId="{1F6100C9-AC3A-1949-8CC0-5E73FFC6C247}" destId="{8DEB5556-E126-9142-95EA-3A21B918FA90}" srcOrd="12" destOrd="0" presId="urn:microsoft.com/office/officeart/2005/8/layout/list1"/>
    <dgm:cxn modelId="{4CE01CB0-3489-FA49-AED0-7A8F5B208BD2}" type="presParOf" srcId="{8DEB5556-E126-9142-95EA-3A21B918FA90}" destId="{2CFEE0AC-DD96-F041-8392-D8F6C5402E7E}" srcOrd="0" destOrd="0" presId="urn:microsoft.com/office/officeart/2005/8/layout/list1"/>
    <dgm:cxn modelId="{551B29E0-38B8-9549-A716-3A0C5538FBB9}" type="presParOf" srcId="{8DEB5556-E126-9142-95EA-3A21B918FA90}" destId="{1F18D9D3-969C-0D42-B7EB-3E3DFCC685C5}" srcOrd="1" destOrd="0" presId="urn:microsoft.com/office/officeart/2005/8/layout/list1"/>
    <dgm:cxn modelId="{34C16CAF-342A-B44B-AC12-36B8A506B281}" type="presParOf" srcId="{1F6100C9-AC3A-1949-8CC0-5E73FFC6C247}" destId="{A036B572-C4DA-1F4C-BDB6-FC3C13542011}" srcOrd="13" destOrd="0" presId="urn:microsoft.com/office/officeart/2005/8/layout/list1"/>
    <dgm:cxn modelId="{C3DEF22D-882F-5242-A186-A4F0733C4043}" type="presParOf" srcId="{1F6100C9-AC3A-1949-8CC0-5E73FFC6C247}" destId="{2E50E8BC-01C6-B64E-80B7-07917401575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103761-6601-2B43-9CF1-246C3C5EF73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9A7ED73-C1E4-F041-A5EF-5905ABF5F728}">
      <dgm:prSet custT="1"/>
      <dgm:spPr/>
      <dgm:t>
        <a:bodyPr/>
        <a:lstStyle/>
        <a:p>
          <a:pPr rtl="0"/>
          <a:r>
            <a:rPr lang="en-US" sz="4000" dirty="0" smtClean="0"/>
            <a:t>measures to deter, prevent, detect, and correct security </a:t>
          </a:r>
          <a:r>
            <a:rPr lang="en-US" sz="4000" dirty="0" smtClean="0">
              <a:solidFill>
                <a:srgbClr val="00B0F0"/>
              </a:solidFill>
            </a:rPr>
            <a:t>violations</a:t>
          </a:r>
          <a:r>
            <a:rPr lang="en-US" sz="4000" dirty="0" smtClean="0"/>
            <a:t> that involve the transmission of information</a:t>
          </a:r>
          <a:endParaRPr lang="en-US" sz="4000" dirty="0"/>
        </a:p>
      </dgm:t>
    </dgm:pt>
    <dgm:pt modelId="{B014D31D-DF95-7F49-A5A8-EC99B0DC8F92}" type="parTrans" cxnId="{01858C36-334F-2F4F-AEE1-60B5A33C9CD1}">
      <dgm:prSet/>
      <dgm:spPr/>
      <dgm:t>
        <a:bodyPr/>
        <a:lstStyle/>
        <a:p>
          <a:endParaRPr lang="en-US"/>
        </a:p>
      </dgm:t>
    </dgm:pt>
    <dgm:pt modelId="{0751E680-D1F4-C14F-870E-E7DEA16D53EA}" type="sibTrans" cxnId="{01858C36-334F-2F4F-AEE1-60B5A33C9CD1}">
      <dgm:prSet/>
      <dgm:spPr/>
      <dgm:t>
        <a:bodyPr/>
        <a:lstStyle/>
        <a:p>
          <a:endParaRPr lang="en-US"/>
        </a:p>
      </dgm:t>
    </dgm:pt>
    <dgm:pt modelId="{93859815-FA1F-A240-9482-8B01C076AAA1}" type="pres">
      <dgm:prSet presAssocID="{76103761-6601-2B43-9CF1-246C3C5EF731}" presName="Name0" presStyleCnt="0">
        <dgm:presLayoutVars>
          <dgm:chMax val="7"/>
          <dgm:dir/>
          <dgm:animLvl val="lvl"/>
          <dgm:resizeHandles val="exact"/>
        </dgm:presLayoutVars>
      </dgm:prSet>
      <dgm:spPr/>
      <dgm:t>
        <a:bodyPr/>
        <a:lstStyle/>
        <a:p>
          <a:endParaRPr lang="en-US"/>
        </a:p>
      </dgm:t>
    </dgm:pt>
    <dgm:pt modelId="{0BF2D17F-FDC7-5E41-913C-7320207E3EFD}" type="pres">
      <dgm:prSet presAssocID="{B9A7ED73-C1E4-F041-A5EF-5905ABF5F728}" presName="circle1" presStyleLbl="node1" presStyleIdx="0" presStyleCnt="1"/>
      <dgm:spPr/>
    </dgm:pt>
    <dgm:pt modelId="{4CB2B7FD-1EE5-6341-9413-8963DF4B6A80}" type="pres">
      <dgm:prSet presAssocID="{B9A7ED73-C1E4-F041-A5EF-5905ABF5F728}" presName="space" presStyleCnt="0"/>
      <dgm:spPr/>
    </dgm:pt>
    <dgm:pt modelId="{EDE61423-D6AA-924B-BA21-65B335249D0C}" type="pres">
      <dgm:prSet presAssocID="{B9A7ED73-C1E4-F041-A5EF-5905ABF5F728}" presName="rect1" presStyleLbl="alignAcc1" presStyleIdx="0" presStyleCnt="1"/>
      <dgm:spPr/>
      <dgm:t>
        <a:bodyPr/>
        <a:lstStyle/>
        <a:p>
          <a:endParaRPr lang="en-US"/>
        </a:p>
      </dgm:t>
    </dgm:pt>
    <dgm:pt modelId="{6D68B4B1-F9AA-CF47-9406-5311E7D92ECC}" type="pres">
      <dgm:prSet presAssocID="{B9A7ED73-C1E4-F041-A5EF-5905ABF5F728}" presName="rect1ParTxNoCh" presStyleLbl="alignAcc1" presStyleIdx="0" presStyleCnt="1">
        <dgm:presLayoutVars>
          <dgm:chMax val="1"/>
          <dgm:bulletEnabled val="1"/>
        </dgm:presLayoutVars>
      </dgm:prSet>
      <dgm:spPr/>
      <dgm:t>
        <a:bodyPr/>
        <a:lstStyle/>
        <a:p>
          <a:endParaRPr lang="en-US"/>
        </a:p>
      </dgm:t>
    </dgm:pt>
  </dgm:ptLst>
  <dgm:cxnLst>
    <dgm:cxn modelId="{5DD6CA42-41D6-9C45-BDDF-3B37D3024D84}" type="presOf" srcId="{B9A7ED73-C1E4-F041-A5EF-5905ABF5F728}" destId="{EDE61423-D6AA-924B-BA21-65B335249D0C}" srcOrd="0" destOrd="0" presId="urn:microsoft.com/office/officeart/2005/8/layout/target3"/>
    <dgm:cxn modelId="{958C44D3-80F3-B849-9CD2-946ABB7CE7EB}" type="presOf" srcId="{76103761-6601-2B43-9CF1-246C3C5EF731}" destId="{93859815-FA1F-A240-9482-8B01C076AAA1}" srcOrd="0" destOrd="0" presId="urn:microsoft.com/office/officeart/2005/8/layout/target3"/>
    <dgm:cxn modelId="{7E9EE891-4148-2D48-B903-812B05FFFEDF}" type="presOf" srcId="{B9A7ED73-C1E4-F041-A5EF-5905ABF5F728}" destId="{6D68B4B1-F9AA-CF47-9406-5311E7D92ECC}" srcOrd="1" destOrd="0" presId="urn:microsoft.com/office/officeart/2005/8/layout/target3"/>
    <dgm:cxn modelId="{01858C36-334F-2F4F-AEE1-60B5A33C9CD1}" srcId="{76103761-6601-2B43-9CF1-246C3C5EF731}" destId="{B9A7ED73-C1E4-F041-A5EF-5905ABF5F728}" srcOrd="0" destOrd="0" parTransId="{B014D31D-DF95-7F49-A5A8-EC99B0DC8F92}" sibTransId="{0751E680-D1F4-C14F-870E-E7DEA16D53EA}"/>
    <dgm:cxn modelId="{0983B420-C250-8140-A70C-93A288D0DA4C}" type="presParOf" srcId="{93859815-FA1F-A240-9482-8B01C076AAA1}" destId="{0BF2D17F-FDC7-5E41-913C-7320207E3EFD}" srcOrd="0" destOrd="0" presId="urn:microsoft.com/office/officeart/2005/8/layout/target3"/>
    <dgm:cxn modelId="{8D33D23D-F7F7-8644-B79D-5214F4BCF338}" type="presParOf" srcId="{93859815-FA1F-A240-9482-8B01C076AAA1}" destId="{4CB2B7FD-1EE5-6341-9413-8963DF4B6A80}" srcOrd="1" destOrd="0" presId="urn:microsoft.com/office/officeart/2005/8/layout/target3"/>
    <dgm:cxn modelId="{44CA441E-F8D1-7B4D-AEA8-DCAE9DDF171E}" type="presParOf" srcId="{93859815-FA1F-A240-9482-8B01C076AAA1}" destId="{EDE61423-D6AA-924B-BA21-65B335249D0C}" srcOrd="2" destOrd="0" presId="urn:microsoft.com/office/officeart/2005/8/layout/target3"/>
    <dgm:cxn modelId="{02EE2BAB-FEFC-9F4F-8694-F4A0918A53F5}" type="presParOf" srcId="{93859815-FA1F-A240-9482-8B01C076AAA1}" destId="{6D68B4B1-F9AA-CF47-9406-5311E7D92ECC}"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smtClean="0">
              <a:solidFill>
                <a:srgbClr val="FF0000"/>
              </a:solidFill>
              <a:effectLst>
                <a:outerShdw blurRad="38100" dist="38100" dir="2700000" algn="tl">
                  <a:srgbClr val="000000">
                    <a:alpha val="43137"/>
                  </a:srgbClr>
                </a:outerShdw>
              </a:effectLst>
            </a:rPr>
            <a:t>Confidentiality</a:t>
          </a:r>
          <a:endParaRPr lang="en-US" sz="2400" dirty="0">
            <a:solidFill>
              <a:srgbClr val="FF0000"/>
            </a:solidFill>
            <a:effectLst>
              <a:outerShdw blurRad="38100" dist="38100" dir="2700000" algn="tl">
                <a:srgbClr val="000000">
                  <a:alpha val="43137"/>
                </a:srgbClr>
              </a:outerShdw>
            </a:effectLst>
          </a:endParaRP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smtClean="0"/>
            <a:t>Data confidentiality</a:t>
          </a:r>
          <a:endParaRPr lang="en-US" sz="1800" dirty="0"/>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smtClean="0"/>
            <a:t>Assures that private or confidential information is not made available or disclosed to unauthorized individuals</a:t>
          </a:r>
          <a:endParaRPr lang="en-US" sz="1600" dirty="0"/>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smtClean="0"/>
            <a:t>Privacy</a:t>
          </a:r>
          <a:endParaRPr lang="en-US" sz="1800" dirty="0"/>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smtClean="0"/>
            <a:t>Assures that individuals control or influence what information related to them may be collected and stored and by whom and to whom that information may be disclosed</a:t>
          </a:r>
          <a:endParaRPr lang="en-US" sz="1600" dirty="0"/>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smtClean="0">
              <a:solidFill>
                <a:srgbClr val="FF0000"/>
              </a:solidFill>
              <a:effectLst>
                <a:outerShdw blurRad="38100" dist="38100" dir="2700000" algn="tl">
                  <a:srgbClr val="000000">
                    <a:alpha val="43137"/>
                  </a:srgbClr>
                </a:outerShdw>
              </a:effectLst>
            </a:rPr>
            <a:t>Integrity</a:t>
          </a:r>
          <a:endParaRPr lang="en-US" sz="2400" dirty="0">
            <a:solidFill>
              <a:srgbClr val="FF0000"/>
            </a:solidFill>
            <a:effectLst>
              <a:outerShdw blurRad="38100" dist="38100" dir="2700000" algn="tl">
                <a:srgbClr val="000000">
                  <a:alpha val="43137"/>
                </a:srgbClr>
              </a:outerShdw>
            </a:effectLst>
          </a:endParaRP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smtClean="0"/>
            <a:t>Data integrity</a:t>
          </a:r>
          <a:endParaRPr lang="en-US" sz="1800" dirty="0"/>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5EC57D55-CC39-D948-9995-0869E97B52DF}">
      <dgm:prSet custT="1"/>
      <dgm:spPr/>
      <dgm:t>
        <a:bodyPr/>
        <a:lstStyle/>
        <a:p>
          <a:pPr rtl="0"/>
          <a:r>
            <a:rPr lang="en-US" sz="1600" dirty="0" smtClean="0"/>
            <a:t>Assures that  information and programs are changed only in a specified and authorized manner</a:t>
          </a:r>
          <a:endParaRPr lang="en-US" sz="1600" dirty="0"/>
        </a:p>
      </dgm:t>
    </dgm:pt>
    <dgm:pt modelId="{7C3D7C39-71A3-384D-AA17-F9AD29D02448}" type="parTrans" cxnId="{A19449C7-69B0-2245-9777-8722538727D4}">
      <dgm:prSet/>
      <dgm:spPr/>
      <dgm:t>
        <a:bodyPr/>
        <a:lstStyle/>
        <a:p>
          <a:endParaRPr lang="en-US"/>
        </a:p>
      </dgm:t>
    </dgm:pt>
    <dgm:pt modelId="{BB5E1D67-125C-674D-9A42-4609F9776AE3}" type="sibTrans" cxnId="{A19449C7-69B0-2245-9777-8722538727D4}">
      <dgm:prSet/>
      <dgm:spPr/>
      <dgm:t>
        <a:bodyPr/>
        <a:lstStyle/>
        <a:p>
          <a:endParaRPr lang="en-US"/>
        </a:p>
      </dgm:t>
    </dgm:pt>
    <dgm:pt modelId="{99C0CDBE-7000-E147-B141-77FBFC00B277}">
      <dgm:prSet custT="1"/>
      <dgm:spPr/>
      <dgm:t>
        <a:bodyPr/>
        <a:lstStyle/>
        <a:p>
          <a:pPr rtl="0"/>
          <a:r>
            <a:rPr lang="en-US" sz="1800" dirty="0" smtClean="0"/>
            <a:t>System integrity</a:t>
          </a:r>
          <a:endParaRPr lang="en-US" sz="1800" dirty="0"/>
        </a:p>
      </dgm:t>
    </dgm:pt>
    <dgm:pt modelId="{D346A79B-05B5-7149-AC3F-BC6AF45DD253}" type="parTrans" cxnId="{BD025F01-050B-2B4D-8EC1-B6B50D422BD2}">
      <dgm:prSet/>
      <dgm:spPr/>
      <dgm:t>
        <a:bodyPr/>
        <a:lstStyle/>
        <a:p>
          <a:endParaRPr lang="en-US"/>
        </a:p>
      </dgm:t>
    </dgm:pt>
    <dgm:pt modelId="{CE4224DA-4BFC-D447-9F60-37A065135669}" type="sibTrans" cxnId="{BD025F01-050B-2B4D-8EC1-B6B50D422BD2}">
      <dgm:prSet/>
      <dgm:spPr/>
      <dgm:t>
        <a:bodyPr/>
        <a:lstStyle/>
        <a:p>
          <a:endParaRPr lang="en-US"/>
        </a:p>
      </dgm:t>
    </dgm:pt>
    <dgm:pt modelId="{4CB84985-FB77-9F46-A053-B23E4ED6EAA5}">
      <dgm:prSet custT="1"/>
      <dgm:spPr/>
      <dgm:t>
        <a:bodyPr/>
        <a:lstStyle/>
        <a:p>
          <a:pPr rtl="0"/>
          <a:r>
            <a:rPr lang="en-US" sz="1600" dirty="0" smtClean="0"/>
            <a:t>Assures that a system performs its intended function in an unimpaired manner, free from deliberate or inadvertent unauthorized manipulation of the system</a:t>
          </a:r>
          <a:endParaRPr lang="en-US" sz="1600" dirty="0"/>
        </a:p>
      </dgm:t>
    </dgm:pt>
    <dgm:pt modelId="{3B6A8F58-5086-FA4C-84B2-881E07C372DA}" type="parTrans" cxnId="{60C79975-4612-B84E-ADAE-E7D23679E458}">
      <dgm:prSet/>
      <dgm:spPr/>
      <dgm:t>
        <a:bodyPr/>
        <a:lstStyle/>
        <a:p>
          <a:endParaRPr lang="en-US"/>
        </a:p>
      </dgm:t>
    </dgm:pt>
    <dgm:pt modelId="{8C77420A-6DC8-9941-BB17-4E1A0249EBE1}" type="sibTrans" cxnId="{60C79975-4612-B84E-ADAE-E7D23679E458}">
      <dgm:prSet/>
      <dgm:spPr/>
      <dgm:t>
        <a:bodyPr/>
        <a:lstStyle/>
        <a:p>
          <a:endParaRPr lang="en-US"/>
        </a:p>
      </dgm:t>
    </dgm:pt>
    <dgm:pt modelId="{8E786CE7-B556-B840-8BF5-6292FDE95AEE}">
      <dgm:prSet custT="1"/>
      <dgm:spPr/>
      <dgm:t>
        <a:bodyPr/>
        <a:lstStyle/>
        <a:p>
          <a:pPr rtl="0"/>
          <a:r>
            <a:rPr lang="en-US" sz="2400" dirty="0" smtClean="0">
              <a:solidFill>
                <a:srgbClr val="FF0000"/>
              </a:solidFill>
              <a:effectLst>
                <a:outerShdw blurRad="38100" dist="38100" dir="2700000" algn="tl">
                  <a:srgbClr val="000000">
                    <a:alpha val="43137"/>
                  </a:srgbClr>
                </a:outerShdw>
              </a:effectLst>
            </a:rPr>
            <a:t>Availability</a:t>
          </a:r>
          <a:endParaRPr lang="en-US" sz="2400" dirty="0">
            <a:solidFill>
              <a:srgbClr val="FF0000"/>
            </a:solidFill>
            <a:effectLst>
              <a:outerShdw blurRad="38100" dist="38100" dir="2700000" algn="tl">
                <a:srgbClr val="000000">
                  <a:alpha val="43137"/>
                </a:srgbClr>
              </a:outerShdw>
            </a:effectLst>
          </a:endParaRP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smtClean="0"/>
            <a:t>Assures that systems work promptly and service is not denied to authorized users</a:t>
          </a:r>
          <a:endParaRPr lang="en-US" sz="1800" dirty="0"/>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t>
        <a:bodyPr/>
        <a:lstStyle/>
        <a:p>
          <a:endParaRPr lang="en-US"/>
        </a:p>
      </dgm:t>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t>
        <a:bodyPr/>
        <a:lstStyle/>
        <a:p>
          <a:endParaRPr lang="en-US"/>
        </a:p>
      </dgm:t>
    </dgm:pt>
    <dgm:pt modelId="{6049758F-6852-7E48-A5F6-439FA44B34F9}" type="pres">
      <dgm:prSet presAssocID="{318A4174-A7E5-9F48-9C92-954100843372}" presName="parentText" presStyleLbl="node1" presStyleIdx="0" presStyleCnt="3">
        <dgm:presLayoutVars>
          <dgm:chMax val="0"/>
          <dgm:bulletEnabled val="1"/>
        </dgm:presLayoutVars>
      </dgm:prSet>
      <dgm:spPr/>
      <dgm:t>
        <a:bodyPr/>
        <a:lstStyle/>
        <a:p>
          <a:endParaRPr lang="en-US"/>
        </a:p>
      </dgm:t>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t>
        <a:bodyPr/>
        <a:lstStyle/>
        <a:p>
          <a:endParaRPr lang="en-US"/>
        </a:p>
      </dgm:t>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t>
        <a:bodyPr/>
        <a:lstStyle/>
        <a:p>
          <a:endParaRPr lang="en-US"/>
        </a:p>
      </dgm:t>
    </dgm:pt>
    <dgm:pt modelId="{D865B79C-0930-C042-ADB5-25A0D1DA2B7F}" type="pres">
      <dgm:prSet presAssocID="{F3872A23-839C-1747-AB33-A007ED5DF65D}" presName="parentText" presStyleLbl="node1" presStyleIdx="1" presStyleCnt="3">
        <dgm:presLayoutVars>
          <dgm:chMax val="0"/>
          <dgm:bulletEnabled val="1"/>
        </dgm:presLayoutVars>
      </dgm:prSet>
      <dgm:spPr/>
      <dgm:t>
        <a:bodyPr/>
        <a:lstStyle/>
        <a:p>
          <a:endParaRPr lang="en-US"/>
        </a:p>
      </dgm:t>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t>
        <a:bodyPr/>
        <a:lstStyle/>
        <a:p>
          <a:endParaRPr lang="en-US"/>
        </a:p>
      </dgm:t>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t>
        <a:bodyPr/>
        <a:lstStyle/>
        <a:p>
          <a:endParaRPr lang="en-US"/>
        </a:p>
      </dgm:t>
    </dgm:pt>
    <dgm:pt modelId="{667DCDD7-116F-2549-8EDA-F2F25FC22E3F}" type="pres">
      <dgm:prSet presAssocID="{8E786CE7-B556-B840-8BF5-6292FDE95AEE}" presName="parentText" presStyleLbl="node1" presStyleIdx="2" presStyleCnt="3">
        <dgm:presLayoutVars>
          <dgm:chMax val="0"/>
          <dgm:bulletEnabled val="1"/>
        </dgm:presLayoutVars>
      </dgm:prSet>
      <dgm:spPr/>
      <dgm:t>
        <a:bodyPr/>
        <a:lstStyle/>
        <a:p>
          <a:endParaRPr lang="en-US"/>
        </a:p>
      </dgm:t>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t>
        <a:bodyPr/>
        <a:lstStyle/>
        <a:p>
          <a:endParaRPr lang="en-US"/>
        </a:p>
      </dgm:t>
    </dgm:pt>
  </dgm:ptLst>
  <dgm:cxnLst>
    <dgm:cxn modelId="{1A0C63BB-E837-FC47-BF44-A889B511BE1E}" srcId="{2567974E-4399-F548-A0B8-9EB94BC45965}" destId="{8E786CE7-B556-B840-8BF5-6292FDE95AEE}" srcOrd="2" destOrd="0" parTransId="{D7C53212-50CB-E041-B8A6-7C37BFF256F2}" sibTransId="{00A03D01-DA6F-F048-BC29-58C578B54D42}"/>
    <dgm:cxn modelId="{A19449C7-69B0-2245-9777-8722538727D4}" srcId="{30C38FF5-4429-4F4C-911B-2DB9C33D340B}" destId="{5EC57D55-CC39-D948-9995-0869E97B52DF}" srcOrd="0" destOrd="0" parTransId="{7C3D7C39-71A3-384D-AA17-F9AD29D02448}" sibTransId="{BB5E1D67-125C-674D-9A42-4609F9776AE3}"/>
    <dgm:cxn modelId="{67B8EB2D-A751-1D4A-914D-D2AD4733CBBD}" srcId="{21A9F706-8CA7-D446-8BEA-2B90D05E4FEB}" destId="{B21E9014-F1B9-5E49-94EA-5CCB3041C961}" srcOrd="0" destOrd="0" parTransId="{67DCBDF3-A0A9-6D4B-A351-488C0AF72F07}" sibTransId="{B7B36CEC-824D-0D4D-93BF-4BDBA5F7D673}"/>
    <dgm:cxn modelId="{DA5E7566-1D55-3244-AE6E-9A037D45F2C2}" type="presOf" srcId="{8E786CE7-B556-B840-8BF5-6292FDE95AEE}" destId="{66FCA555-5B0A-5E4D-9599-E70C35274D14}" srcOrd="0" destOrd="0" presId="urn:microsoft.com/office/officeart/2005/8/layout/list1"/>
    <dgm:cxn modelId="{B26DAA2B-90AF-474A-B94C-F25B0C705904}" type="presOf" srcId="{6035E519-D43A-9845-9BBF-8E7DF74F833D}" destId="{5A498C14-EC1A-C044-AC9A-2483F9CB7F7A}" srcOrd="0" destOrd="2"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4C8450A0-2E6D-D744-9A9B-F6CEFB047CEC}" type="presOf" srcId="{4CB84985-FB77-9F46-A053-B23E4ED6EAA5}" destId="{4DA3C829-4C77-2E4B-ACF0-22E49FD0F419}" srcOrd="0" destOrd="3" presId="urn:microsoft.com/office/officeart/2005/8/layout/list1"/>
    <dgm:cxn modelId="{24AB1A32-6A90-5B4D-A526-8F7A661AA4D0}" type="presOf" srcId="{99C0CDBE-7000-E147-B141-77FBFC00B277}" destId="{4DA3C829-4C77-2E4B-ACF0-22E49FD0F419}" srcOrd="0" destOrd="2" presId="urn:microsoft.com/office/officeart/2005/8/layout/list1"/>
    <dgm:cxn modelId="{08869938-FC8F-5945-BF51-76A1B28B9BF2}" type="presOf" srcId="{B21E9014-F1B9-5E49-94EA-5CCB3041C961}" destId="{5A498C14-EC1A-C044-AC9A-2483F9CB7F7A}" srcOrd="0" destOrd="1"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8B03144A-2471-7A4B-AFB0-A8FACCEB2AFC}" type="presOf" srcId="{30C38FF5-4429-4F4C-911B-2DB9C33D340B}" destId="{4DA3C829-4C77-2E4B-ACF0-22E49FD0F419}" srcOrd="0" destOrd="0" presId="urn:microsoft.com/office/officeart/2005/8/layout/list1"/>
    <dgm:cxn modelId="{60C79975-4612-B84E-ADAE-E7D23679E458}" srcId="{99C0CDBE-7000-E147-B141-77FBFC00B277}" destId="{4CB84985-FB77-9F46-A053-B23E4ED6EAA5}" srcOrd="0" destOrd="0" parTransId="{3B6A8F58-5086-FA4C-84B2-881E07C372DA}" sibTransId="{8C77420A-6DC8-9941-BB17-4E1A0249EBE1}"/>
    <dgm:cxn modelId="{A3F98014-D4A0-9049-8EF1-A13A5068B265}" type="presOf" srcId="{5EC57D55-CC39-D948-9995-0869E97B52DF}" destId="{4DA3C829-4C77-2E4B-ACF0-22E49FD0F419}" srcOrd="0" destOrd="1" presId="urn:microsoft.com/office/officeart/2005/8/layout/list1"/>
    <dgm:cxn modelId="{F8D7F121-AE8A-A940-A005-331FE9932BED}" type="presOf" srcId="{A06EF79B-B678-0A4D-B154-D65B70B0BE8B}" destId="{CC27436A-1E4D-D84D-A7FC-05F0DE392564}" srcOrd="0" destOrd="0" presId="urn:microsoft.com/office/officeart/2005/8/layout/list1"/>
    <dgm:cxn modelId="{6A6FFFF6-63B1-CE4E-A829-2D83ACD4B10B}" type="presOf" srcId="{318A4174-A7E5-9F48-9C92-954100843372}" destId="{51A02C84-5188-D145-814C-E8418EA6DECE}" srcOrd="0" destOrd="0" presId="urn:microsoft.com/office/officeart/2005/8/layout/list1"/>
    <dgm:cxn modelId="{7FCFAB22-8F9D-3340-B418-F597D0B6B50F}" type="presOf" srcId="{318A4174-A7E5-9F48-9C92-954100843372}" destId="{6049758F-6852-7E48-A5F6-439FA44B34F9}" srcOrd="1" destOrd="0" presId="urn:microsoft.com/office/officeart/2005/8/layout/list1"/>
    <dgm:cxn modelId="{52F6F6B9-D8A9-5543-B849-F0BAAA55F45B}" type="presOf" srcId="{21A9F706-8CA7-D446-8BEA-2B90D05E4FEB}" destId="{5A498C14-EC1A-C044-AC9A-2483F9CB7F7A}" srcOrd="0" destOrd="0" presId="urn:microsoft.com/office/officeart/2005/8/layout/list1"/>
    <dgm:cxn modelId="{BEBDF9FD-C9B5-C64F-95D6-9E9BD3349FAD}" type="presOf" srcId="{2567974E-4399-F548-A0B8-9EB94BC45965}" destId="{34173FFC-40F5-D74A-B8CF-1587B7364017}" srcOrd="0" destOrd="0" presId="urn:microsoft.com/office/officeart/2005/8/layout/list1"/>
    <dgm:cxn modelId="{C0ED1F73-19FA-4347-BFA9-88092C8EA421}" srcId="{8E786CE7-B556-B840-8BF5-6292FDE95AEE}" destId="{A06EF79B-B678-0A4D-B154-D65B70B0BE8B}" srcOrd="0" destOrd="0" parTransId="{6FA206AC-30F8-C544-9604-2CA8E53FFCEF}" sibTransId="{4467D7CD-857D-764C-811B-82D854FAD4EF}"/>
    <dgm:cxn modelId="{52862A91-4742-9046-AABC-1F22D701418F}" srcId="{2567974E-4399-F548-A0B8-9EB94BC45965}" destId="{F3872A23-839C-1747-AB33-A007ED5DF65D}" srcOrd="1" destOrd="0" parTransId="{EEC11D0C-BB0A-F943-AF4F-730C5809D2BC}" sibTransId="{CDD11628-B4FB-FE42-B97F-A4ACD852F9CF}"/>
    <dgm:cxn modelId="{BD025F01-050B-2B4D-8EC1-B6B50D422BD2}" srcId="{F3872A23-839C-1747-AB33-A007ED5DF65D}" destId="{99C0CDBE-7000-E147-B141-77FBFC00B277}" srcOrd="1" destOrd="0" parTransId="{D346A79B-05B5-7149-AC3F-BC6AF45DD253}" sibTransId="{CE4224DA-4BFC-D447-9F60-37A065135669}"/>
    <dgm:cxn modelId="{8E4F3C6D-32B7-2547-BA73-3DC25943CCF2}" type="presOf" srcId="{69FCB829-A180-964B-A24B-0C706AD3D91E}" destId="{5A498C14-EC1A-C044-AC9A-2483F9CB7F7A}" srcOrd="0" destOrd="3"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FA5EE85-90D0-9C44-9DB1-B848B02A0240}" type="presOf" srcId="{8E786CE7-B556-B840-8BF5-6292FDE95AEE}" destId="{667DCDD7-116F-2549-8EDA-F2F25FC22E3F}" srcOrd="1" destOrd="0" presId="urn:microsoft.com/office/officeart/2005/8/layout/list1"/>
    <dgm:cxn modelId="{EB142F24-E3E0-AD4B-B2A0-95DF667E0C43}" srcId="{318A4174-A7E5-9F48-9C92-954100843372}" destId="{6035E519-D43A-9845-9BBF-8E7DF74F833D}" srcOrd="1" destOrd="0" parTransId="{37E13955-F314-494E-ADAB-DC93BBB4BEE0}" sibTransId="{B593D6B0-D808-2143-AB3A-690922D49438}"/>
    <dgm:cxn modelId="{B2A1CB68-708C-9340-8839-20BCA6AAAC86}" type="presOf" srcId="{F3872A23-839C-1747-AB33-A007ED5DF65D}" destId="{D865B79C-0930-C042-ADB5-25A0D1DA2B7F}" srcOrd="1" destOrd="0" presId="urn:microsoft.com/office/officeart/2005/8/layout/list1"/>
    <dgm:cxn modelId="{8953D3BF-2230-534A-9B89-056768195C29}" srcId="{F3872A23-839C-1747-AB33-A007ED5DF65D}" destId="{30C38FF5-4429-4F4C-911B-2DB9C33D340B}" srcOrd="0" destOrd="0" parTransId="{8DBD0CAE-0231-974F-9D69-6657F24E7DCA}" sibTransId="{B9D7464F-75F1-024C-93FF-ED77A560A090}"/>
    <dgm:cxn modelId="{B527C861-6325-BB45-A210-1A0356F330EC}" type="presOf" srcId="{F3872A23-839C-1747-AB33-A007ED5DF65D}" destId="{45CC6D00-5084-F54C-BAB6-84E192FA5172}" srcOrd="0" destOrd="0" presId="urn:microsoft.com/office/officeart/2005/8/layout/list1"/>
    <dgm:cxn modelId="{112AB530-F0C0-8949-A103-EC1D9B39A8A4}" type="presParOf" srcId="{34173FFC-40F5-D74A-B8CF-1587B7364017}" destId="{F2778957-62DF-9344-B516-61D513DAD32B}" srcOrd="0" destOrd="0" presId="urn:microsoft.com/office/officeart/2005/8/layout/list1"/>
    <dgm:cxn modelId="{7E6597D8-0011-9A4D-94D0-34C25E74E77A}" type="presParOf" srcId="{F2778957-62DF-9344-B516-61D513DAD32B}" destId="{51A02C84-5188-D145-814C-E8418EA6DECE}" srcOrd="0" destOrd="0" presId="urn:microsoft.com/office/officeart/2005/8/layout/list1"/>
    <dgm:cxn modelId="{72CD1053-D24E-994C-905B-18EA17FE695B}" type="presParOf" srcId="{F2778957-62DF-9344-B516-61D513DAD32B}" destId="{6049758F-6852-7E48-A5F6-439FA44B34F9}" srcOrd="1" destOrd="0" presId="urn:microsoft.com/office/officeart/2005/8/layout/list1"/>
    <dgm:cxn modelId="{CEF6096D-1BC8-3D4E-8945-8455A4CEA6F0}" type="presParOf" srcId="{34173FFC-40F5-D74A-B8CF-1587B7364017}" destId="{0F1C9714-B9E4-2444-8242-5DE4BF09B262}" srcOrd="1" destOrd="0" presId="urn:microsoft.com/office/officeart/2005/8/layout/list1"/>
    <dgm:cxn modelId="{A3CE94D6-9570-7641-9672-BDA6271F4AD7}" type="presParOf" srcId="{34173FFC-40F5-D74A-B8CF-1587B7364017}" destId="{5A498C14-EC1A-C044-AC9A-2483F9CB7F7A}" srcOrd="2" destOrd="0" presId="urn:microsoft.com/office/officeart/2005/8/layout/list1"/>
    <dgm:cxn modelId="{182F1812-B89F-8E43-9253-8EA77019CE3B}" type="presParOf" srcId="{34173FFC-40F5-D74A-B8CF-1587B7364017}" destId="{90DA03B9-90CC-8D4F-907E-0596F46D16FC}" srcOrd="3" destOrd="0" presId="urn:microsoft.com/office/officeart/2005/8/layout/list1"/>
    <dgm:cxn modelId="{A0D0B7F3-ABC3-6947-85A6-D93F68F9CC5A}" type="presParOf" srcId="{34173FFC-40F5-D74A-B8CF-1587B7364017}" destId="{29355B7F-2627-0D4A-9C3A-95C48F034156}" srcOrd="4" destOrd="0" presId="urn:microsoft.com/office/officeart/2005/8/layout/list1"/>
    <dgm:cxn modelId="{ADDEDE00-36EE-2D46-A665-5C4EA6AFD573}" type="presParOf" srcId="{29355B7F-2627-0D4A-9C3A-95C48F034156}" destId="{45CC6D00-5084-F54C-BAB6-84E192FA5172}" srcOrd="0" destOrd="0" presId="urn:microsoft.com/office/officeart/2005/8/layout/list1"/>
    <dgm:cxn modelId="{6B9598BD-4D0E-F049-92EC-696C4724B0C8}" type="presParOf" srcId="{29355B7F-2627-0D4A-9C3A-95C48F034156}" destId="{D865B79C-0930-C042-ADB5-25A0D1DA2B7F}" srcOrd="1" destOrd="0" presId="urn:microsoft.com/office/officeart/2005/8/layout/list1"/>
    <dgm:cxn modelId="{6C06F6EC-A79E-F042-B16E-2635AE94543B}" type="presParOf" srcId="{34173FFC-40F5-D74A-B8CF-1587B7364017}" destId="{743197F5-FBF3-E943-B6CF-FBF8CC91D332}" srcOrd="5" destOrd="0" presId="urn:microsoft.com/office/officeart/2005/8/layout/list1"/>
    <dgm:cxn modelId="{5461FF92-7458-DA4C-ACD0-E57E8989CC52}" type="presParOf" srcId="{34173FFC-40F5-D74A-B8CF-1587B7364017}" destId="{4DA3C829-4C77-2E4B-ACF0-22E49FD0F419}" srcOrd="6" destOrd="0" presId="urn:microsoft.com/office/officeart/2005/8/layout/list1"/>
    <dgm:cxn modelId="{C97FB75A-2A3F-8048-9856-0CB8D6B43153}" type="presParOf" srcId="{34173FFC-40F5-D74A-B8CF-1587B7364017}" destId="{4E102965-0CE4-7648-BC6E-A7036732A0A2}" srcOrd="7" destOrd="0" presId="urn:microsoft.com/office/officeart/2005/8/layout/list1"/>
    <dgm:cxn modelId="{A914DAE9-7CA8-754E-ADFE-2B93D3261B86}" type="presParOf" srcId="{34173FFC-40F5-D74A-B8CF-1587B7364017}" destId="{9D6EEB7C-6CF8-3F45-82A4-66F4F2BD0126}" srcOrd="8" destOrd="0" presId="urn:microsoft.com/office/officeart/2005/8/layout/list1"/>
    <dgm:cxn modelId="{C953D2DD-6421-174E-84BF-8268848BAB19}" type="presParOf" srcId="{9D6EEB7C-6CF8-3F45-82A4-66F4F2BD0126}" destId="{66FCA555-5B0A-5E4D-9599-E70C35274D14}" srcOrd="0" destOrd="0" presId="urn:microsoft.com/office/officeart/2005/8/layout/list1"/>
    <dgm:cxn modelId="{3ACBE2AC-2AE3-5343-B4FB-6C866F4ACA4A}" type="presParOf" srcId="{9D6EEB7C-6CF8-3F45-82A4-66F4F2BD0126}" destId="{667DCDD7-116F-2549-8EDA-F2F25FC22E3F}" srcOrd="1" destOrd="0" presId="urn:microsoft.com/office/officeart/2005/8/layout/list1"/>
    <dgm:cxn modelId="{7011D39A-3D13-894A-A8C2-5AC1AB52BB71}" type="presParOf" srcId="{34173FFC-40F5-D74A-B8CF-1587B7364017}" destId="{CC16871E-D7A3-A244-8DA3-5F2C4D567BEE}" srcOrd="9" destOrd="0" presId="urn:microsoft.com/office/officeart/2005/8/layout/list1"/>
    <dgm:cxn modelId="{0029BBE2-5661-A647-83A8-67BAAEC10E8C}"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4"/>
        </a:solidFill>
        <a:ln>
          <a:solidFill>
            <a:schemeClr val="tx1"/>
          </a:solidFill>
        </a:ln>
      </dgm:spPr>
      <dgm:t>
        <a:bodyPr/>
        <a:lstStyle/>
        <a:p>
          <a:pPr rtl="0"/>
          <a:r>
            <a:rPr lang="en-US" sz="3600" dirty="0" smtClean="0"/>
            <a:t>High</a:t>
          </a:r>
          <a:endParaRPr lang="en-US" sz="3600" dirty="0"/>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tx1"/>
          </a:solidFill>
        </a:ln>
      </dgm:spPr>
      <dgm:t>
        <a:bodyPr/>
        <a:lstStyle/>
        <a:p>
          <a:pPr rtl="0"/>
          <a:r>
            <a:rPr lang="en-US" dirty="0" smtClean="0"/>
            <a:t>The loss could be expected to have a severe or catastrophic adverse effect on organizational operations, organizational assets, or individuals </a:t>
          </a:r>
          <a:endParaRPr lang="en-US" dirty="0"/>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1"/>
        </a:solidFill>
        <a:ln>
          <a:solidFill>
            <a:schemeClr val="tx1"/>
          </a:solidFill>
        </a:ln>
      </dgm:spPr>
      <dgm:t>
        <a:bodyPr/>
        <a:lstStyle/>
        <a:p>
          <a:pPr rtl="0"/>
          <a:r>
            <a:rPr lang="en-US" dirty="0" smtClean="0"/>
            <a:t>Moderate</a:t>
          </a:r>
          <a:endParaRPr lang="en-US" dirty="0"/>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tx1"/>
          </a:solidFill>
        </a:ln>
      </dgm:spPr>
      <dgm:t>
        <a:bodyPr/>
        <a:lstStyle/>
        <a:p>
          <a:pPr rtl="0"/>
          <a:r>
            <a:rPr lang="en-US" dirty="0" smtClean="0"/>
            <a:t>The loss could be expected to have a serious adverse effect on organizational operations, organizational assets, or individuals</a:t>
          </a:r>
          <a:endParaRPr lang="en-US" dirty="0"/>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2"/>
        </a:solidFill>
        <a:ln>
          <a:solidFill>
            <a:schemeClr val="tx1"/>
          </a:solidFill>
        </a:ln>
      </dgm:spPr>
      <dgm:t>
        <a:bodyPr/>
        <a:lstStyle/>
        <a:p>
          <a:pPr rtl="0"/>
          <a:r>
            <a:rPr lang="en-US" dirty="0" smtClean="0"/>
            <a:t>Low</a:t>
          </a:r>
          <a:endParaRPr lang="en-US" dirty="0"/>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tx1"/>
          </a:solidFill>
        </a:ln>
      </dgm:spPr>
      <dgm:t>
        <a:bodyPr/>
        <a:lstStyle/>
        <a:p>
          <a:pPr rtl="0"/>
          <a:r>
            <a:rPr lang="en-US" dirty="0" smtClean="0"/>
            <a:t>The loss could be expected to have a limited adverse effect on organizational operations, organizational assets, or individuals</a:t>
          </a:r>
          <a:endParaRPr lang="en-US" dirty="0"/>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tx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t>
        <a:bodyPr/>
        <a:lstStyle/>
        <a:p>
          <a:endParaRPr lang="en-US"/>
        </a:p>
      </dgm:t>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t>
        <a:bodyPr/>
        <a:lstStyle/>
        <a:p>
          <a:endParaRPr lang="en-US"/>
        </a:p>
      </dgm:t>
    </dgm:pt>
    <dgm:pt modelId="{B0EF3AC3-0F39-074F-B7E8-02C3FED0D751}" type="pres">
      <dgm:prSet presAssocID="{15A8F4FC-E29F-F745-BF04-26B1B4957E6E}" presName="acctTx" presStyleLbl="alignAcc1" presStyleIdx="0" presStyleCnt="3">
        <dgm:presLayoutVars>
          <dgm:bulletEnabled val="1"/>
        </dgm:presLayoutVars>
      </dgm:prSet>
      <dgm:spPr/>
      <dgm:t>
        <a:bodyPr/>
        <a:lstStyle/>
        <a:p>
          <a:endParaRPr lang="en-US"/>
        </a:p>
      </dgm:t>
    </dgm:pt>
    <dgm:pt modelId="{323F2C42-63B1-9D46-8116-55010DB641B3}" type="pres">
      <dgm:prSet presAssocID="{15A8F4FC-E29F-F745-BF04-26B1B4957E6E}" presName="level" presStyleLbl="node1" presStyleIdx="0" presStyleCnt="3">
        <dgm:presLayoutVars>
          <dgm:chMax val="1"/>
          <dgm:bulletEnabled val="1"/>
        </dgm:presLayoutVars>
      </dgm:prSet>
      <dgm:spPr/>
      <dgm:t>
        <a:bodyPr/>
        <a:lstStyle/>
        <a:p>
          <a:endParaRPr lang="en-US"/>
        </a:p>
      </dgm:t>
    </dgm:pt>
    <dgm:pt modelId="{DCB840AC-C313-7A49-9DFD-68837E8E1465}" type="pres">
      <dgm:prSet presAssocID="{15A8F4FC-E29F-F745-BF04-26B1B4957E6E}" presName="levelTx" presStyleLbl="revTx" presStyleIdx="0" presStyleCnt="0">
        <dgm:presLayoutVars>
          <dgm:chMax val="1"/>
          <dgm:bulletEnabled val="1"/>
        </dgm:presLayoutVars>
      </dgm:prSet>
      <dgm:spPr/>
      <dgm:t>
        <a:bodyPr/>
        <a:lstStyle/>
        <a:p>
          <a:endParaRPr lang="en-US"/>
        </a:p>
      </dgm:t>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t>
        <a:bodyPr/>
        <a:lstStyle/>
        <a:p>
          <a:endParaRPr lang="en-US"/>
        </a:p>
      </dgm:t>
    </dgm:pt>
    <dgm:pt modelId="{4DD1200A-4316-184B-8D01-6D4B01BD8657}" type="pres">
      <dgm:prSet presAssocID="{70486C14-6AC6-BE4A-9FED-24933BA6770E}" presName="acctTx" presStyleLbl="alignAcc1" presStyleIdx="1" presStyleCnt="3">
        <dgm:presLayoutVars>
          <dgm:bulletEnabled val="1"/>
        </dgm:presLayoutVars>
      </dgm:prSet>
      <dgm:spPr/>
      <dgm:t>
        <a:bodyPr/>
        <a:lstStyle/>
        <a:p>
          <a:endParaRPr lang="en-US"/>
        </a:p>
      </dgm:t>
    </dgm:pt>
    <dgm:pt modelId="{BD8A4DA2-4774-2747-9C4E-431FEDEE116B}" type="pres">
      <dgm:prSet presAssocID="{70486C14-6AC6-BE4A-9FED-24933BA6770E}" presName="level" presStyleLbl="node1" presStyleIdx="1" presStyleCnt="3">
        <dgm:presLayoutVars>
          <dgm:chMax val="1"/>
          <dgm:bulletEnabled val="1"/>
        </dgm:presLayoutVars>
      </dgm:prSet>
      <dgm:spPr/>
      <dgm:t>
        <a:bodyPr/>
        <a:lstStyle/>
        <a:p>
          <a:endParaRPr lang="en-US"/>
        </a:p>
      </dgm:t>
    </dgm:pt>
    <dgm:pt modelId="{A86C6DF5-778F-4642-AF29-1D54919DAA9F}" type="pres">
      <dgm:prSet presAssocID="{70486C14-6AC6-BE4A-9FED-24933BA6770E}" presName="levelTx" presStyleLbl="revTx" presStyleIdx="0" presStyleCnt="0">
        <dgm:presLayoutVars>
          <dgm:chMax val="1"/>
          <dgm:bulletEnabled val="1"/>
        </dgm:presLayoutVars>
      </dgm:prSet>
      <dgm:spPr/>
      <dgm:t>
        <a:bodyPr/>
        <a:lstStyle/>
        <a:p>
          <a:endParaRPr lang="en-US"/>
        </a:p>
      </dgm:t>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t>
        <a:bodyPr/>
        <a:lstStyle/>
        <a:p>
          <a:endParaRPr lang="en-US"/>
        </a:p>
      </dgm:t>
    </dgm:pt>
    <dgm:pt modelId="{E4181917-BB74-094C-83B5-63AA39D3F980}" type="pres">
      <dgm:prSet presAssocID="{AA81E6F6-E0A3-174E-8666-60761A30BD21}" presName="acctTx" presStyleLbl="alignAcc1" presStyleIdx="2" presStyleCnt="3">
        <dgm:presLayoutVars>
          <dgm:bulletEnabled val="1"/>
        </dgm:presLayoutVars>
      </dgm:prSet>
      <dgm:spPr/>
      <dgm:t>
        <a:bodyPr/>
        <a:lstStyle/>
        <a:p>
          <a:endParaRPr lang="en-US"/>
        </a:p>
      </dgm:t>
    </dgm:pt>
    <dgm:pt modelId="{680880A8-997B-A541-ADD6-12677C70DBB4}" type="pres">
      <dgm:prSet presAssocID="{AA81E6F6-E0A3-174E-8666-60761A30BD21}" presName="level" presStyleLbl="node1" presStyleIdx="2" presStyleCnt="3">
        <dgm:presLayoutVars>
          <dgm:chMax val="1"/>
          <dgm:bulletEnabled val="1"/>
        </dgm:presLayoutVars>
      </dgm:prSet>
      <dgm:spPr/>
      <dgm:t>
        <a:bodyPr/>
        <a:lstStyle/>
        <a:p>
          <a:endParaRPr lang="en-US"/>
        </a:p>
      </dgm:t>
    </dgm:pt>
    <dgm:pt modelId="{41822CAB-1187-974C-A0B2-6CF6E1C887F7}" type="pres">
      <dgm:prSet presAssocID="{AA81E6F6-E0A3-174E-8666-60761A30BD21}" presName="levelTx" presStyleLbl="revTx" presStyleIdx="0" presStyleCnt="0">
        <dgm:presLayoutVars>
          <dgm:chMax val="1"/>
          <dgm:bulletEnabled val="1"/>
        </dgm:presLayoutVars>
      </dgm:prSet>
      <dgm:spPr/>
      <dgm:t>
        <a:bodyPr/>
        <a:lstStyle/>
        <a:p>
          <a:endParaRPr lang="en-US"/>
        </a:p>
      </dgm:t>
    </dgm:pt>
  </dgm:ptLst>
  <dgm:cxnLst>
    <dgm:cxn modelId="{5B3A03A0-33D6-8149-9E14-20AA887BB709}" type="presOf" srcId="{3EB87650-35A2-844B-9C3C-016B209CB90F}" destId="{EDEB3454-1F7E-594F-B14B-175BDB7A3CA0}" srcOrd="0" destOrd="0" presId="urn:microsoft.com/office/officeart/2005/8/layout/pyramid1"/>
    <dgm:cxn modelId="{1EB0CBF5-34C5-4648-940F-8A961B736FF3}" type="presOf" srcId="{3EB87650-35A2-844B-9C3C-016B209CB90F}" destId="{4DD1200A-4316-184B-8D01-6D4B01BD8657}" srcOrd="1" destOrd="0" presId="urn:microsoft.com/office/officeart/2005/8/layout/pyramid1"/>
    <dgm:cxn modelId="{080D9ECC-A68A-DE47-81EA-5545E8DC511F}" srcId="{649160E5-2920-2E43-AB10-2D83ADE19095}" destId="{70486C14-6AC6-BE4A-9FED-24933BA6770E}" srcOrd="1" destOrd="0" parTransId="{104E6419-F7F4-8545-AC3D-82C43F9B8796}" sibTransId="{5CB8B94A-450A-F946-9E03-E75550EFA0F3}"/>
    <dgm:cxn modelId="{F87716B9-CD5D-5641-A894-9D92EC4C1D9C}" type="presOf" srcId="{59B27F22-6243-154D-AC39-BE6DB825FEB6}" destId="{63798C49-604C-6D4F-B502-7E4BA45356A1}" srcOrd="0" destOrd="1" presId="urn:microsoft.com/office/officeart/2005/8/layout/pyramid1"/>
    <dgm:cxn modelId="{C08E7E1C-169D-C147-B9AF-7B77B4E5573A}" srcId="{649160E5-2920-2E43-AB10-2D83ADE19095}" destId="{AA81E6F6-E0A3-174E-8666-60761A30BD21}" srcOrd="2" destOrd="0" parTransId="{06D768AF-EFA5-554D-A8A7-25801F95247C}" sibTransId="{75BB73CF-1C6A-0742-A6E8-75D0C56B7E3A}"/>
    <dgm:cxn modelId="{05378BC4-9AFE-1949-9483-E97DF70225B7}" srcId="{AA81E6F6-E0A3-174E-8666-60761A30BD21}" destId="{59B27F22-6243-154D-AC39-BE6DB825FEB6}" srcOrd="1" destOrd="0" parTransId="{F89BC193-CE00-8B46-847B-D49CC8B16571}" sibTransId="{7905585C-A24D-5349-B6E7-66000289BCCD}"/>
    <dgm:cxn modelId="{2E639D7F-1F8A-D341-BDB7-C7025F63603D}" srcId="{649160E5-2920-2E43-AB10-2D83ADE19095}" destId="{15A8F4FC-E29F-F745-BF04-26B1B4957E6E}" srcOrd="0" destOrd="0" parTransId="{DBE2BCEA-129D-FE4A-9BFD-F42EDFAAB571}" sibTransId="{A5409590-AEE1-A947-B90C-5F50D54C0DC4}"/>
    <dgm:cxn modelId="{B625F910-3C0C-014E-8E02-6216D7DDBD58}" type="presOf" srcId="{70486C14-6AC6-BE4A-9FED-24933BA6770E}" destId="{BD8A4DA2-4774-2747-9C4E-431FEDEE116B}" srcOrd="0" destOrd="0" presId="urn:microsoft.com/office/officeart/2005/8/layout/pyramid1"/>
    <dgm:cxn modelId="{1DABE08E-26A1-1843-9C40-092085FF579F}" type="presOf" srcId="{AA81E6F6-E0A3-174E-8666-60761A30BD21}" destId="{680880A8-997B-A541-ADD6-12677C70DBB4}" srcOrd="0" destOrd="0" presId="urn:microsoft.com/office/officeart/2005/8/layout/pyramid1"/>
    <dgm:cxn modelId="{9874919D-2322-2A46-9169-A5F60EE3D9A4}" type="presOf" srcId="{15A8F4FC-E29F-F745-BF04-26B1B4957E6E}" destId="{323F2C42-63B1-9D46-8116-55010DB641B3}" srcOrd="0" destOrd="0"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FD7774FE-887B-BF4B-88E1-13317432338A}" type="presOf" srcId="{A7DC7081-8C22-7A4E-8F41-B490A54807C2}" destId="{B0EF3AC3-0F39-074F-B7E8-02C3FED0D751}" srcOrd="1" destOrd="0" presId="urn:microsoft.com/office/officeart/2005/8/layout/pyramid1"/>
    <dgm:cxn modelId="{457A92FA-226C-5848-830D-1696F5786E28}" type="presOf" srcId="{362B8961-F804-9B48-A3F4-0871231080F5}" destId="{E4181917-BB74-094C-83B5-63AA39D3F980}" srcOrd="1" destOrd="0" presId="urn:microsoft.com/office/officeart/2005/8/layout/pyramid1"/>
    <dgm:cxn modelId="{4C984981-A866-9144-88D6-1D8B2DB1508B}" type="presOf" srcId="{AA81E6F6-E0A3-174E-8666-60761A30BD21}" destId="{41822CAB-1187-974C-A0B2-6CF6E1C887F7}" srcOrd="1" destOrd="0" presId="urn:microsoft.com/office/officeart/2005/8/layout/pyramid1"/>
    <dgm:cxn modelId="{3E3ABD99-523C-FF43-8E6A-AC100DB83F62}" type="presOf" srcId="{A7DC7081-8C22-7A4E-8F41-B490A54807C2}" destId="{CD8DBAC6-25DB-7848-AE10-A620F7695C2D}" srcOrd="0" destOrd="0" presId="urn:microsoft.com/office/officeart/2005/8/layout/pyramid1"/>
    <dgm:cxn modelId="{EAC231EA-DB5A-DE4B-975B-0D06BED0584B}" srcId="{70486C14-6AC6-BE4A-9FED-24933BA6770E}" destId="{3EB87650-35A2-844B-9C3C-016B209CB90F}" srcOrd="0" destOrd="0" parTransId="{69A124E5-BB8A-4546-9B9C-93CD70DE48D1}" sibTransId="{64EF014F-D53D-1548-AC0A-B14F06A26A96}"/>
    <dgm:cxn modelId="{3D1DB87F-5E46-D745-BE6B-3379C30975AF}" type="presOf" srcId="{362B8961-F804-9B48-A3F4-0871231080F5}" destId="{63798C49-604C-6D4F-B502-7E4BA45356A1}" srcOrd="0" destOrd="0" presId="urn:microsoft.com/office/officeart/2005/8/layout/pyramid1"/>
    <dgm:cxn modelId="{9FC76B28-CC81-084D-842F-191DE14780FA}" type="presOf" srcId="{59B27F22-6243-154D-AC39-BE6DB825FEB6}" destId="{E4181917-BB74-094C-83B5-63AA39D3F980}" srcOrd="1" destOrd="1" presId="urn:microsoft.com/office/officeart/2005/8/layout/pyramid1"/>
    <dgm:cxn modelId="{C7C68675-E0D8-7B40-8D7D-02BE45F3A26B}" type="presOf" srcId="{70486C14-6AC6-BE4A-9FED-24933BA6770E}" destId="{A86C6DF5-778F-4642-AF29-1D54919DAA9F}" srcOrd="1"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8A98520A-060F-D240-9EA4-BBCF16D80237}" type="presOf" srcId="{649160E5-2920-2E43-AB10-2D83ADE19095}" destId="{09A7B802-5403-BD45-9DA3-6DE3D2A79C51}" srcOrd="0" destOrd="0" presId="urn:microsoft.com/office/officeart/2005/8/layout/pyramid1"/>
    <dgm:cxn modelId="{0AD70557-B9EC-014E-9918-2DBE0C5ED503}" type="presOf" srcId="{15A8F4FC-E29F-F745-BF04-26B1B4957E6E}" destId="{DCB840AC-C313-7A49-9DFD-68837E8E1465}" srcOrd="1" destOrd="0" presId="urn:microsoft.com/office/officeart/2005/8/layout/pyramid1"/>
    <dgm:cxn modelId="{833F6EB8-FE11-2041-B3C5-0121C6C75EC3}" type="presParOf" srcId="{09A7B802-5403-BD45-9DA3-6DE3D2A79C51}" destId="{AC43E776-ED5C-1E44-A3EA-7E3D4E98FE0C}" srcOrd="0" destOrd="0" presId="urn:microsoft.com/office/officeart/2005/8/layout/pyramid1"/>
    <dgm:cxn modelId="{9A12FEFF-7179-954E-94A3-711767F9A16A}" type="presParOf" srcId="{AC43E776-ED5C-1E44-A3EA-7E3D4E98FE0C}" destId="{CD8DBAC6-25DB-7848-AE10-A620F7695C2D}" srcOrd="0" destOrd="0" presId="urn:microsoft.com/office/officeart/2005/8/layout/pyramid1"/>
    <dgm:cxn modelId="{09D6D5B0-FDD7-1E41-AEB9-E1123F9E70D7}" type="presParOf" srcId="{AC43E776-ED5C-1E44-A3EA-7E3D4E98FE0C}" destId="{B0EF3AC3-0F39-074F-B7E8-02C3FED0D751}" srcOrd="1" destOrd="0" presId="urn:microsoft.com/office/officeart/2005/8/layout/pyramid1"/>
    <dgm:cxn modelId="{27860275-1480-9644-90C1-5D9ECC0F40C9}" type="presParOf" srcId="{AC43E776-ED5C-1E44-A3EA-7E3D4E98FE0C}" destId="{323F2C42-63B1-9D46-8116-55010DB641B3}" srcOrd="2" destOrd="0" presId="urn:microsoft.com/office/officeart/2005/8/layout/pyramid1"/>
    <dgm:cxn modelId="{B135898E-94CD-854E-8680-4154BD796016}" type="presParOf" srcId="{AC43E776-ED5C-1E44-A3EA-7E3D4E98FE0C}" destId="{DCB840AC-C313-7A49-9DFD-68837E8E1465}" srcOrd="3" destOrd="0" presId="urn:microsoft.com/office/officeart/2005/8/layout/pyramid1"/>
    <dgm:cxn modelId="{1A529A27-E174-3943-8F4D-C83DBB44C513}" type="presParOf" srcId="{09A7B802-5403-BD45-9DA3-6DE3D2A79C51}" destId="{33F9B311-5F70-F340-87B1-8AD80491CB9C}" srcOrd="1" destOrd="0" presId="urn:microsoft.com/office/officeart/2005/8/layout/pyramid1"/>
    <dgm:cxn modelId="{70C39DA4-90FE-664F-8C7E-BD5C08888705}" type="presParOf" srcId="{33F9B311-5F70-F340-87B1-8AD80491CB9C}" destId="{EDEB3454-1F7E-594F-B14B-175BDB7A3CA0}" srcOrd="0" destOrd="0" presId="urn:microsoft.com/office/officeart/2005/8/layout/pyramid1"/>
    <dgm:cxn modelId="{FE8A9A57-7C65-3146-9BD4-2AC6A1FC907E}" type="presParOf" srcId="{33F9B311-5F70-F340-87B1-8AD80491CB9C}" destId="{4DD1200A-4316-184B-8D01-6D4B01BD8657}" srcOrd="1" destOrd="0" presId="urn:microsoft.com/office/officeart/2005/8/layout/pyramid1"/>
    <dgm:cxn modelId="{D77C4169-81D4-704E-91BB-9D3C8E7FBB8E}" type="presParOf" srcId="{33F9B311-5F70-F340-87B1-8AD80491CB9C}" destId="{BD8A4DA2-4774-2747-9C4E-431FEDEE116B}" srcOrd="2" destOrd="0" presId="urn:microsoft.com/office/officeart/2005/8/layout/pyramid1"/>
    <dgm:cxn modelId="{72FEFD93-41A3-1443-B8CC-705EEDD1441F}" type="presParOf" srcId="{33F9B311-5F70-F340-87B1-8AD80491CB9C}" destId="{A86C6DF5-778F-4642-AF29-1D54919DAA9F}" srcOrd="3" destOrd="0" presId="urn:microsoft.com/office/officeart/2005/8/layout/pyramid1"/>
    <dgm:cxn modelId="{6545DE02-D6FD-954E-8542-867D628589E1}" type="presParOf" srcId="{09A7B802-5403-BD45-9DA3-6DE3D2A79C51}" destId="{767D24E3-5775-B849-B09C-7604895582F2}" srcOrd="2" destOrd="0" presId="urn:microsoft.com/office/officeart/2005/8/layout/pyramid1"/>
    <dgm:cxn modelId="{C4446150-FA0E-2C41-86F3-515348D3B419}" type="presParOf" srcId="{767D24E3-5775-B849-B09C-7604895582F2}" destId="{63798C49-604C-6D4F-B502-7E4BA45356A1}" srcOrd="0" destOrd="0" presId="urn:microsoft.com/office/officeart/2005/8/layout/pyramid1"/>
    <dgm:cxn modelId="{24249DB4-B248-774D-8DDD-93F7950C11C8}" type="presParOf" srcId="{767D24E3-5775-B849-B09C-7604895582F2}" destId="{E4181917-BB74-094C-83B5-63AA39D3F980}" srcOrd="1" destOrd="0" presId="urn:microsoft.com/office/officeart/2005/8/layout/pyramid1"/>
    <dgm:cxn modelId="{3EDB855E-A25F-5742-898E-64DC09651632}" type="presParOf" srcId="{767D24E3-5775-B849-B09C-7604895582F2}" destId="{680880A8-997B-A541-ADD6-12677C70DBB4}" srcOrd="2" destOrd="0" presId="urn:microsoft.com/office/officeart/2005/8/layout/pyramid1"/>
    <dgm:cxn modelId="{4945E97C-735E-E243-9DD3-4F7E69251DEF}"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smtClean="0">
              <a:solidFill>
                <a:srgbClr val="FF0000"/>
              </a:solidFill>
              <a:effectLst>
                <a:outerShdw blurRad="38100" dist="38100" dir="2700000" algn="tl">
                  <a:srgbClr val="000000">
                    <a:alpha val="43137"/>
                  </a:srgbClr>
                </a:outerShdw>
              </a:effectLst>
            </a:rPr>
            <a:t>Confidentiality</a:t>
          </a:r>
          <a:endParaRPr lang="en-US" sz="2400" dirty="0">
            <a:solidFill>
              <a:srgbClr val="FF0000"/>
            </a:solidFill>
            <a:effectLst>
              <a:outerShdw blurRad="38100" dist="38100" dir="2700000" algn="tl">
                <a:srgbClr val="000000">
                  <a:alpha val="43137"/>
                </a:srgbClr>
              </a:outerShdw>
            </a:effectLst>
          </a:endParaRP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smtClean="0"/>
            <a:t>Students grade (high)</a:t>
          </a:r>
          <a:endParaRPr lang="en-US" sz="1800" dirty="0"/>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F3872A23-839C-1747-AB33-A007ED5DF65D}">
      <dgm:prSet custT="1"/>
      <dgm:spPr/>
      <dgm:t>
        <a:bodyPr/>
        <a:lstStyle/>
        <a:p>
          <a:pPr rtl="0"/>
          <a:r>
            <a:rPr lang="en-US" sz="2400" dirty="0" smtClean="0">
              <a:solidFill>
                <a:srgbClr val="FF0000"/>
              </a:solidFill>
              <a:effectLst>
                <a:outerShdw blurRad="38100" dist="38100" dir="2700000" algn="tl">
                  <a:srgbClr val="000000">
                    <a:alpha val="43137"/>
                  </a:srgbClr>
                </a:outerShdw>
              </a:effectLst>
            </a:rPr>
            <a:t>Integrity</a:t>
          </a:r>
          <a:endParaRPr lang="en-US" sz="2400" dirty="0">
            <a:solidFill>
              <a:srgbClr val="FF0000"/>
            </a:solidFill>
            <a:effectLst>
              <a:outerShdw blurRad="38100" dist="38100" dir="2700000" algn="tl">
                <a:srgbClr val="000000">
                  <a:alpha val="43137"/>
                </a:srgbClr>
              </a:outerShdw>
            </a:effectLst>
          </a:endParaRP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smtClean="0"/>
            <a:t>Hospital patient’s allergy information (high)</a:t>
          </a:r>
          <a:endParaRPr lang="en-US" sz="1800" dirty="0"/>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8E786CE7-B556-B840-8BF5-6292FDE95AEE}">
      <dgm:prSet custT="1"/>
      <dgm:spPr/>
      <dgm:t>
        <a:bodyPr/>
        <a:lstStyle/>
        <a:p>
          <a:pPr rtl="0"/>
          <a:r>
            <a:rPr lang="en-US" sz="2400" dirty="0" smtClean="0">
              <a:solidFill>
                <a:srgbClr val="FF0000"/>
              </a:solidFill>
              <a:effectLst>
                <a:outerShdw blurRad="38100" dist="38100" dir="2700000" algn="tl">
                  <a:srgbClr val="000000">
                    <a:alpha val="43137"/>
                  </a:srgbClr>
                </a:outerShdw>
              </a:effectLst>
            </a:rPr>
            <a:t>Availability</a:t>
          </a:r>
          <a:endParaRPr lang="en-US" sz="2400" dirty="0">
            <a:solidFill>
              <a:srgbClr val="FF0000"/>
            </a:solidFill>
            <a:effectLst>
              <a:outerShdw blurRad="38100" dist="38100" dir="2700000" algn="tl">
                <a:srgbClr val="000000">
                  <a:alpha val="43137"/>
                </a:srgbClr>
              </a:outerShdw>
            </a:effectLst>
          </a:endParaRP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smtClean="0"/>
            <a:t>Authentication services for critical systems, applications, and devices (high)</a:t>
          </a:r>
          <a:endParaRPr lang="en-US" sz="1800" dirty="0"/>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238094CB-19D6-4CBA-A1D5-9DE20CBE1929}">
      <dgm:prSet custT="1"/>
      <dgm:spPr/>
      <dgm:t>
        <a:bodyPr/>
        <a:lstStyle/>
        <a:p>
          <a:pPr rtl="0"/>
          <a:r>
            <a:rPr lang="en-US" sz="1800" dirty="0" smtClean="0"/>
            <a:t>A website offering a forum to discuss some specific topic (moderate)</a:t>
          </a:r>
          <a:endParaRPr lang="en-US" sz="1800" dirty="0"/>
        </a:p>
      </dgm:t>
    </dgm:pt>
    <dgm:pt modelId="{3ED4A212-8534-4F2E-B252-188D39D71291}" type="parTrans" cxnId="{C9359340-0D11-4D60-A749-162F7314D10F}">
      <dgm:prSet/>
      <dgm:spPr/>
      <dgm:t>
        <a:bodyPr/>
        <a:lstStyle/>
        <a:p>
          <a:endParaRPr lang="en-US"/>
        </a:p>
      </dgm:t>
    </dgm:pt>
    <dgm:pt modelId="{0E2B6407-D450-44FC-B46A-2409AA7729D4}" type="sibTrans" cxnId="{C9359340-0D11-4D60-A749-162F7314D10F}">
      <dgm:prSet/>
      <dgm:spPr/>
      <dgm:t>
        <a:bodyPr/>
        <a:lstStyle/>
        <a:p>
          <a:endParaRPr lang="en-US"/>
        </a:p>
      </dgm:t>
    </dgm:pt>
    <dgm:pt modelId="{335897F7-81B4-499C-9CC3-7F0FFC71E39F}">
      <dgm:prSet custT="1"/>
      <dgm:spPr/>
      <dgm:t>
        <a:bodyPr/>
        <a:lstStyle/>
        <a:p>
          <a:pPr rtl="0"/>
          <a:r>
            <a:rPr lang="en-US" sz="1800" dirty="0" smtClean="0"/>
            <a:t>Anonymous online poll (low)</a:t>
          </a:r>
          <a:endParaRPr lang="en-US" sz="1800" dirty="0"/>
        </a:p>
      </dgm:t>
    </dgm:pt>
    <dgm:pt modelId="{66967C2A-DE91-4AC1-AD15-368652C46A73}" type="parTrans" cxnId="{765A72B7-DAF4-4ABA-8373-C52859076306}">
      <dgm:prSet/>
      <dgm:spPr/>
      <dgm:t>
        <a:bodyPr/>
        <a:lstStyle/>
        <a:p>
          <a:endParaRPr lang="en-US"/>
        </a:p>
      </dgm:t>
    </dgm:pt>
    <dgm:pt modelId="{E3256453-33E8-40CD-ADF4-80143775DD6C}" type="sibTrans" cxnId="{765A72B7-DAF4-4ABA-8373-C52859076306}">
      <dgm:prSet/>
      <dgm:spPr/>
      <dgm:t>
        <a:bodyPr/>
        <a:lstStyle/>
        <a:p>
          <a:endParaRPr lang="en-US"/>
        </a:p>
      </dgm:t>
    </dgm:pt>
    <dgm:pt modelId="{7BD72990-5B33-4BB8-AE2E-0F486AD38D2F}">
      <dgm:prSet custT="1"/>
      <dgm:spPr/>
      <dgm:t>
        <a:bodyPr/>
        <a:lstStyle/>
        <a:p>
          <a:pPr rtl="0"/>
          <a:r>
            <a:rPr lang="en-US" sz="1800" dirty="0" smtClean="0"/>
            <a:t>Students enrollment information (moderate)</a:t>
          </a:r>
          <a:endParaRPr lang="en-US" sz="1800" dirty="0"/>
        </a:p>
      </dgm:t>
    </dgm:pt>
    <dgm:pt modelId="{BBA8092E-DE23-45AD-A07F-D194370F738A}" type="parTrans" cxnId="{3AB4F480-70BA-4E32-B482-162EFF2260A0}">
      <dgm:prSet/>
      <dgm:spPr/>
      <dgm:t>
        <a:bodyPr/>
        <a:lstStyle/>
        <a:p>
          <a:endParaRPr lang="en-US"/>
        </a:p>
      </dgm:t>
    </dgm:pt>
    <dgm:pt modelId="{F5AE97DA-C375-41C4-B9DE-A1B5C2992FB5}" type="sibTrans" cxnId="{3AB4F480-70BA-4E32-B482-162EFF2260A0}">
      <dgm:prSet/>
      <dgm:spPr/>
      <dgm:t>
        <a:bodyPr/>
        <a:lstStyle/>
        <a:p>
          <a:endParaRPr lang="en-US"/>
        </a:p>
      </dgm:t>
    </dgm:pt>
    <dgm:pt modelId="{CAB1693D-1D91-44B8-9A1F-5764232A4314}">
      <dgm:prSet custT="1"/>
      <dgm:spPr/>
      <dgm:t>
        <a:bodyPr/>
        <a:lstStyle/>
        <a:p>
          <a:pPr rtl="0"/>
          <a:r>
            <a:rPr lang="en-US" sz="1800" dirty="0" smtClean="0"/>
            <a:t>Public Web site for a university (moderate)</a:t>
          </a:r>
          <a:endParaRPr lang="en-US" sz="1800" dirty="0"/>
        </a:p>
      </dgm:t>
    </dgm:pt>
    <dgm:pt modelId="{DC2B0834-1BF6-4A95-B64C-44546912654C}" type="parTrans" cxnId="{07CF7A8A-344A-40F0-9602-12205741B718}">
      <dgm:prSet/>
      <dgm:spPr/>
      <dgm:t>
        <a:bodyPr/>
        <a:lstStyle/>
        <a:p>
          <a:endParaRPr lang="en-US"/>
        </a:p>
      </dgm:t>
    </dgm:pt>
    <dgm:pt modelId="{21C6FCC4-9BF1-47B5-8896-9D078EFA0033}" type="sibTrans" cxnId="{07CF7A8A-344A-40F0-9602-12205741B718}">
      <dgm:prSet/>
      <dgm:spPr/>
      <dgm:t>
        <a:bodyPr/>
        <a:lstStyle/>
        <a:p>
          <a:endParaRPr lang="en-US"/>
        </a:p>
      </dgm:t>
    </dgm:pt>
    <dgm:pt modelId="{45259E00-E977-40CE-BC1E-C171ADFA7D72}">
      <dgm:prSet custT="1"/>
      <dgm:spPr/>
      <dgm:t>
        <a:bodyPr/>
        <a:lstStyle/>
        <a:p>
          <a:pPr rtl="0"/>
          <a:r>
            <a:rPr lang="en-US" sz="1800" dirty="0" smtClean="0"/>
            <a:t>List of students (low)</a:t>
          </a:r>
          <a:endParaRPr lang="en-US" sz="1800" dirty="0"/>
        </a:p>
      </dgm:t>
    </dgm:pt>
    <dgm:pt modelId="{5C7075E9-6B5B-47C4-8A64-DC83AC5FFD2E}" type="parTrans" cxnId="{D4702FAA-35FE-4C92-B440-53B6FBAB9899}">
      <dgm:prSet/>
      <dgm:spPr/>
      <dgm:t>
        <a:bodyPr/>
        <a:lstStyle/>
        <a:p>
          <a:endParaRPr lang="en-US"/>
        </a:p>
      </dgm:t>
    </dgm:pt>
    <dgm:pt modelId="{23490C1D-B4FD-46F5-A473-99F71168279D}" type="sibTrans" cxnId="{D4702FAA-35FE-4C92-B440-53B6FBAB9899}">
      <dgm:prSet/>
      <dgm:spPr/>
      <dgm:t>
        <a:bodyPr/>
        <a:lstStyle/>
        <a:p>
          <a:endParaRPr lang="en-US"/>
        </a:p>
      </dgm:t>
    </dgm:pt>
    <dgm:pt modelId="{90A5BDBF-3275-4B51-BB7B-4F1EEAAF3047}">
      <dgm:prSet custT="1"/>
      <dgm:spPr/>
      <dgm:t>
        <a:bodyPr/>
        <a:lstStyle/>
        <a:p>
          <a:pPr rtl="0"/>
          <a:r>
            <a:rPr lang="en-US" sz="1800" dirty="0" smtClean="0"/>
            <a:t>Online telephone directory lookup application (low)</a:t>
          </a:r>
          <a:endParaRPr lang="en-US" sz="1800" dirty="0"/>
        </a:p>
      </dgm:t>
    </dgm:pt>
    <dgm:pt modelId="{AA9C6017-D4C5-4B87-8638-30169299D5D8}" type="parTrans" cxnId="{03EA8A66-1D70-4ACE-A9B1-88D819707E74}">
      <dgm:prSet/>
      <dgm:spPr/>
      <dgm:t>
        <a:bodyPr/>
        <a:lstStyle/>
        <a:p>
          <a:endParaRPr lang="en-US"/>
        </a:p>
      </dgm:t>
    </dgm:pt>
    <dgm:pt modelId="{9EDF5FC3-DD24-47CE-9527-880D2F5C3BDF}" type="sibTrans" cxnId="{03EA8A66-1D70-4ACE-A9B1-88D819707E74}">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t>
        <a:bodyPr/>
        <a:lstStyle/>
        <a:p>
          <a:endParaRPr lang="en-US"/>
        </a:p>
      </dgm:t>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t>
        <a:bodyPr/>
        <a:lstStyle/>
        <a:p>
          <a:endParaRPr lang="en-US"/>
        </a:p>
      </dgm:t>
    </dgm:pt>
    <dgm:pt modelId="{6049758F-6852-7E48-A5F6-439FA44B34F9}" type="pres">
      <dgm:prSet presAssocID="{318A4174-A7E5-9F48-9C92-954100843372}" presName="parentText" presStyleLbl="node1" presStyleIdx="0" presStyleCnt="3">
        <dgm:presLayoutVars>
          <dgm:chMax val="0"/>
          <dgm:bulletEnabled val="1"/>
        </dgm:presLayoutVars>
      </dgm:prSet>
      <dgm:spPr/>
      <dgm:t>
        <a:bodyPr/>
        <a:lstStyle/>
        <a:p>
          <a:endParaRPr lang="en-US"/>
        </a:p>
      </dgm:t>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t>
        <a:bodyPr/>
        <a:lstStyle/>
        <a:p>
          <a:endParaRPr lang="en-US"/>
        </a:p>
      </dgm:t>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t>
        <a:bodyPr/>
        <a:lstStyle/>
        <a:p>
          <a:endParaRPr lang="en-US"/>
        </a:p>
      </dgm:t>
    </dgm:pt>
    <dgm:pt modelId="{D865B79C-0930-C042-ADB5-25A0D1DA2B7F}" type="pres">
      <dgm:prSet presAssocID="{F3872A23-839C-1747-AB33-A007ED5DF65D}" presName="parentText" presStyleLbl="node1" presStyleIdx="1" presStyleCnt="3">
        <dgm:presLayoutVars>
          <dgm:chMax val="0"/>
          <dgm:bulletEnabled val="1"/>
        </dgm:presLayoutVars>
      </dgm:prSet>
      <dgm:spPr/>
      <dgm:t>
        <a:bodyPr/>
        <a:lstStyle/>
        <a:p>
          <a:endParaRPr lang="en-US"/>
        </a:p>
      </dgm:t>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t>
        <a:bodyPr/>
        <a:lstStyle/>
        <a:p>
          <a:endParaRPr lang="en-US"/>
        </a:p>
      </dgm:t>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t>
        <a:bodyPr/>
        <a:lstStyle/>
        <a:p>
          <a:endParaRPr lang="en-US"/>
        </a:p>
      </dgm:t>
    </dgm:pt>
    <dgm:pt modelId="{667DCDD7-116F-2549-8EDA-F2F25FC22E3F}" type="pres">
      <dgm:prSet presAssocID="{8E786CE7-B556-B840-8BF5-6292FDE95AEE}" presName="parentText" presStyleLbl="node1" presStyleIdx="2" presStyleCnt="3">
        <dgm:presLayoutVars>
          <dgm:chMax val="0"/>
          <dgm:bulletEnabled val="1"/>
        </dgm:presLayoutVars>
      </dgm:prSet>
      <dgm:spPr/>
      <dgm:t>
        <a:bodyPr/>
        <a:lstStyle/>
        <a:p>
          <a:endParaRPr lang="en-US"/>
        </a:p>
      </dgm:t>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t>
        <a:bodyPr/>
        <a:lstStyle/>
        <a:p>
          <a:endParaRPr lang="en-US"/>
        </a:p>
      </dgm:t>
    </dgm:pt>
  </dgm:ptLst>
  <dgm:cxnLst>
    <dgm:cxn modelId="{52862A91-4742-9046-AABC-1F22D701418F}" srcId="{2567974E-4399-F548-A0B8-9EB94BC45965}" destId="{F3872A23-839C-1747-AB33-A007ED5DF65D}" srcOrd="1" destOrd="0" parTransId="{EEC11D0C-BB0A-F943-AF4F-730C5809D2BC}" sibTransId="{CDD11628-B4FB-FE42-B97F-A4ACD852F9CF}"/>
    <dgm:cxn modelId="{98C022A0-9568-4E03-BB4A-4248E8033256}" type="presOf" srcId="{238094CB-19D6-4CBA-A1D5-9DE20CBE1929}" destId="{4DA3C829-4C77-2E4B-ACF0-22E49FD0F419}" srcOrd="0" destOrd="1" presId="urn:microsoft.com/office/officeart/2005/8/layout/list1"/>
    <dgm:cxn modelId="{51724904-CCE2-4FFC-A44E-E19B12D68359}" type="presOf" srcId="{45259E00-E977-40CE-BC1E-C171ADFA7D72}" destId="{5A498C14-EC1A-C044-AC9A-2483F9CB7F7A}" srcOrd="0" destOrd="2" presId="urn:microsoft.com/office/officeart/2005/8/layout/list1"/>
    <dgm:cxn modelId="{C0ED1F73-19FA-4347-BFA9-88092C8EA421}" srcId="{8E786CE7-B556-B840-8BF5-6292FDE95AEE}" destId="{A06EF79B-B678-0A4D-B154-D65B70B0BE8B}" srcOrd="0" destOrd="0" parTransId="{6FA206AC-30F8-C544-9604-2CA8E53FFCEF}" sibTransId="{4467D7CD-857D-764C-811B-82D854FAD4EF}"/>
    <dgm:cxn modelId="{E385DA9C-5323-43E0-8C6E-F982538EAA88}" type="presOf" srcId="{2567974E-4399-F548-A0B8-9EB94BC45965}" destId="{34173FFC-40F5-D74A-B8CF-1587B7364017}" srcOrd="0" destOrd="0" presId="urn:microsoft.com/office/officeart/2005/8/layout/list1"/>
    <dgm:cxn modelId="{07CF7A8A-344A-40F0-9602-12205741B718}" srcId="{8E786CE7-B556-B840-8BF5-6292FDE95AEE}" destId="{CAB1693D-1D91-44B8-9A1F-5764232A4314}" srcOrd="1" destOrd="0" parTransId="{DC2B0834-1BF6-4A95-B64C-44546912654C}" sibTransId="{21C6FCC4-9BF1-47B5-8896-9D078EFA0033}"/>
    <dgm:cxn modelId="{BA726DB5-EDCA-4F9F-BF07-1E7A7A40C211}" type="presOf" srcId="{318A4174-A7E5-9F48-9C92-954100843372}" destId="{6049758F-6852-7E48-A5F6-439FA44B34F9}" srcOrd="1" destOrd="0" presId="urn:microsoft.com/office/officeart/2005/8/layout/list1"/>
    <dgm:cxn modelId="{1A0C63BB-E837-FC47-BF44-A889B511BE1E}" srcId="{2567974E-4399-F548-A0B8-9EB94BC45965}" destId="{8E786CE7-B556-B840-8BF5-6292FDE95AEE}" srcOrd="2" destOrd="0" parTransId="{D7C53212-50CB-E041-B8A6-7C37BFF256F2}" sibTransId="{00A03D01-DA6F-F048-BC29-58C578B54D42}"/>
    <dgm:cxn modelId="{03EA8A66-1D70-4ACE-A9B1-88D819707E74}" srcId="{8E786CE7-B556-B840-8BF5-6292FDE95AEE}" destId="{90A5BDBF-3275-4B51-BB7B-4F1EEAAF3047}" srcOrd="2" destOrd="0" parTransId="{AA9C6017-D4C5-4B87-8638-30169299D5D8}" sibTransId="{9EDF5FC3-DD24-47CE-9527-880D2F5C3BDF}"/>
    <dgm:cxn modelId="{C9359340-0D11-4D60-A749-162F7314D10F}" srcId="{F3872A23-839C-1747-AB33-A007ED5DF65D}" destId="{238094CB-19D6-4CBA-A1D5-9DE20CBE1929}" srcOrd="1" destOrd="0" parTransId="{3ED4A212-8534-4F2E-B252-188D39D71291}" sibTransId="{0E2B6407-D450-44FC-B46A-2409AA7729D4}"/>
    <dgm:cxn modelId="{4B93B752-D7FD-45F9-B9E0-2EB5A303EBEF}" type="presOf" srcId="{7BD72990-5B33-4BB8-AE2E-0F486AD38D2F}" destId="{5A498C14-EC1A-C044-AC9A-2483F9CB7F7A}" srcOrd="0" destOrd="1" presId="urn:microsoft.com/office/officeart/2005/8/layout/list1"/>
    <dgm:cxn modelId="{26A1D411-BCB7-490F-AA58-0EC3DD57489F}" type="presOf" srcId="{CAB1693D-1D91-44B8-9A1F-5764232A4314}" destId="{CC27436A-1E4D-D84D-A7FC-05F0DE392564}" srcOrd="0" destOrd="1" presId="urn:microsoft.com/office/officeart/2005/8/layout/list1"/>
    <dgm:cxn modelId="{33C1B122-093F-4D38-966C-E4CA5CE66590}" type="presOf" srcId="{318A4174-A7E5-9F48-9C92-954100843372}" destId="{51A02C84-5188-D145-814C-E8418EA6DECE}" srcOrd="0" destOrd="0" presId="urn:microsoft.com/office/officeart/2005/8/layout/list1"/>
    <dgm:cxn modelId="{3AB4F480-70BA-4E32-B482-162EFF2260A0}" srcId="{318A4174-A7E5-9F48-9C92-954100843372}" destId="{7BD72990-5B33-4BB8-AE2E-0F486AD38D2F}" srcOrd="1" destOrd="0" parTransId="{BBA8092E-DE23-45AD-A07F-D194370F738A}" sibTransId="{F5AE97DA-C375-41C4-B9DE-A1B5C2992FB5}"/>
    <dgm:cxn modelId="{B9B6ED57-E82A-4153-BECF-B90D89570F8B}" type="presOf" srcId="{90A5BDBF-3275-4B51-BB7B-4F1EEAAF3047}" destId="{CC27436A-1E4D-D84D-A7FC-05F0DE392564}" srcOrd="0" destOrd="2" presId="urn:microsoft.com/office/officeart/2005/8/layout/list1"/>
    <dgm:cxn modelId="{B770CAD8-F11C-4425-BC80-1D22AF596D0A}" type="presOf" srcId="{F3872A23-839C-1747-AB33-A007ED5DF65D}" destId="{45CC6D00-5084-F54C-BAB6-84E192FA5172}" srcOrd="0" destOrd="0" presId="urn:microsoft.com/office/officeart/2005/8/layout/list1"/>
    <dgm:cxn modelId="{4E102964-1303-482C-B016-D0E245D732E5}" type="presOf" srcId="{8E786CE7-B556-B840-8BF5-6292FDE95AEE}" destId="{66FCA555-5B0A-5E4D-9599-E70C35274D14}" srcOrd="0" destOrd="0"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96F7D10C-5CC1-4484-9243-0EFB694C4049}" type="presOf" srcId="{8E786CE7-B556-B840-8BF5-6292FDE95AEE}" destId="{667DCDD7-116F-2549-8EDA-F2F25FC22E3F}" srcOrd="1" destOrd="0"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B4B7DB61-EBF5-4FB5-8352-A2A0A916A043}" type="presOf" srcId="{A06EF79B-B678-0A4D-B154-D65B70B0BE8B}" destId="{CC27436A-1E4D-D84D-A7FC-05F0DE392564}" srcOrd="0" destOrd="0" presId="urn:microsoft.com/office/officeart/2005/8/layout/list1"/>
    <dgm:cxn modelId="{6DC77991-D6D9-41DB-94CC-A8784791E68C}" type="presOf" srcId="{30C38FF5-4429-4F4C-911B-2DB9C33D340B}" destId="{4DA3C829-4C77-2E4B-ACF0-22E49FD0F419}" srcOrd="0" destOrd="0" presId="urn:microsoft.com/office/officeart/2005/8/layout/list1"/>
    <dgm:cxn modelId="{D4702FAA-35FE-4C92-B440-53B6FBAB9899}" srcId="{318A4174-A7E5-9F48-9C92-954100843372}" destId="{45259E00-E977-40CE-BC1E-C171ADFA7D72}" srcOrd="2" destOrd="0" parTransId="{5C7075E9-6B5B-47C4-8A64-DC83AC5FFD2E}" sibTransId="{23490C1D-B4FD-46F5-A473-99F71168279D}"/>
    <dgm:cxn modelId="{765A72B7-DAF4-4ABA-8373-C52859076306}" srcId="{F3872A23-839C-1747-AB33-A007ED5DF65D}" destId="{335897F7-81B4-499C-9CC3-7F0FFC71E39F}" srcOrd="2" destOrd="0" parTransId="{66967C2A-DE91-4AC1-AD15-368652C46A73}" sibTransId="{E3256453-33E8-40CD-ADF4-80143775DD6C}"/>
    <dgm:cxn modelId="{5D1E4B99-C0B3-47EF-B83E-79C212A98A8D}" type="presOf" srcId="{F3872A23-839C-1747-AB33-A007ED5DF65D}" destId="{D865B79C-0930-C042-ADB5-25A0D1DA2B7F}" srcOrd="1" destOrd="0" presId="urn:microsoft.com/office/officeart/2005/8/layout/list1"/>
    <dgm:cxn modelId="{0A74E7D0-0264-4B66-BF70-670E2861885D}" type="presOf" srcId="{335897F7-81B4-499C-9CC3-7F0FFC71E39F}" destId="{4DA3C829-4C77-2E4B-ACF0-22E49FD0F419}" srcOrd="0" destOrd="2" presId="urn:microsoft.com/office/officeart/2005/8/layout/list1"/>
    <dgm:cxn modelId="{8953D3BF-2230-534A-9B89-056768195C29}" srcId="{F3872A23-839C-1747-AB33-A007ED5DF65D}" destId="{30C38FF5-4429-4F4C-911B-2DB9C33D340B}" srcOrd="0" destOrd="0" parTransId="{8DBD0CAE-0231-974F-9D69-6657F24E7DCA}" sibTransId="{B9D7464F-75F1-024C-93FF-ED77A560A090}"/>
    <dgm:cxn modelId="{58E9B33C-534B-4A52-B81C-9A6C50DAA15E}" type="presOf" srcId="{21A9F706-8CA7-D446-8BEA-2B90D05E4FEB}" destId="{5A498C14-EC1A-C044-AC9A-2483F9CB7F7A}" srcOrd="0" destOrd="0" presId="urn:microsoft.com/office/officeart/2005/8/layout/list1"/>
    <dgm:cxn modelId="{A79C62C9-E2A7-4631-ADF7-B073493C8F48}" type="presParOf" srcId="{34173FFC-40F5-D74A-B8CF-1587B7364017}" destId="{F2778957-62DF-9344-B516-61D513DAD32B}" srcOrd="0" destOrd="0" presId="urn:microsoft.com/office/officeart/2005/8/layout/list1"/>
    <dgm:cxn modelId="{0D939235-4214-4870-9555-21F5F6FA3866}" type="presParOf" srcId="{F2778957-62DF-9344-B516-61D513DAD32B}" destId="{51A02C84-5188-D145-814C-E8418EA6DECE}" srcOrd="0" destOrd="0" presId="urn:microsoft.com/office/officeart/2005/8/layout/list1"/>
    <dgm:cxn modelId="{D0C6E05E-A262-44C5-8811-8DA485F2F3C5}" type="presParOf" srcId="{F2778957-62DF-9344-B516-61D513DAD32B}" destId="{6049758F-6852-7E48-A5F6-439FA44B34F9}" srcOrd="1" destOrd="0" presId="urn:microsoft.com/office/officeart/2005/8/layout/list1"/>
    <dgm:cxn modelId="{5AD5CCF0-C2BC-4E73-B27A-C2FA32D8C8A8}" type="presParOf" srcId="{34173FFC-40F5-D74A-B8CF-1587B7364017}" destId="{0F1C9714-B9E4-2444-8242-5DE4BF09B262}" srcOrd="1" destOrd="0" presId="urn:microsoft.com/office/officeart/2005/8/layout/list1"/>
    <dgm:cxn modelId="{79D0BF54-F15C-4605-89C8-E443516EFC82}" type="presParOf" srcId="{34173FFC-40F5-D74A-B8CF-1587B7364017}" destId="{5A498C14-EC1A-C044-AC9A-2483F9CB7F7A}" srcOrd="2" destOrd="0" presId="urn:microsoft.com/office/officeart/2005/8/layout/list1"/>
    <dgm:cxn modelId="{1E7FCE55-903E-4944-8366-B98B0D83597C}" type="presParOf" srcId="{34173FFC-40F5-D74A-B8CF-1587B7364017}" destId="{90DA03B9-90CC-8D4F-907E-0596F46D16FC}" srcOrd="3" destOrd="0" presId="urn:microsoft.com/office/officeart/2005/8/layout/list1"/>
    <dgm:cxn modelId="{8A215B32-F9AD-4333-8035-47D97855CF20}" type="presParOf" srcId="{34173FFC-40F5-D74A-B8CF-1587B7364017}" destId="{29355B7F-2627-0D4A-9C3A-95C48F034156}" srcOrd="4" destOrd="0" presId="urn:microsoft.com/office/officeart/2005/8/layout/list1"/>
    <dgm:cxn modelId="{D397B56F-65E8-43B0-B407-C5EED0B8EB43}" type="presParOf" srcId="{29355B7F-2627-0D4A-9C3A-95C48F034156}" destId="{45CC6D00-5084-F54C-BAB6-84E192FA5172}" srcOrd="0" destOrd="0" presId="urn:microsoft.com/office/officeart/2005/8/layout/list1"/>
    <dgm:cxn modelId="{3985438B-8E2C-4FE0-A58B-AE0C0E26C94D}" type="presParOf" srcId="{29355B7F-2627-0D4A-9C3A-95C48F034156}" destId="{D865B79C-0930-C042-ADB5-25A0D1DA2B7F}" srcOrd="1" destOrd="0" presId="urn:microsoft.com/office/officeart/2005/8/layout/list1"/>
    <dgm:cxn modelId="{E79D58DB-868C-415A-A2B4-29DD0CC20A67}" type="presParOf" srcId="{34173FFC-40F5-D74A-B8CF-1587B7364017}" destId="{743197F5-FBF3-E943-B6CF-FBF8CC91D332}" srcOrd="5" destOrd="0" presId="urn:microsoft.com/office/officeart/2005/8/layout/list1"/>
    <dgm:cxn modelId="{EE544397-AA0D-446A-A61F-90918A0CA4A5}" type="presParOf" srcId="{34173FFC-40F5-D74A-B8CF-1587B7364017}" destId="{4DA3C829-4C77-2E4B-ACF0-22E49FD0F419}" srcOrd="6" destOrd="0" presId="urn:microsoft.com/office/officeart/2005/8/layout/list1"/>
    <dgm:cxn modelId="{AF32385D-013B-476A-A196-000F6F4DC8D2}" type="presParOf" srcId="{34173FFC-40F5-D74A-B8CF-1587B7364017}" destId="{4E102965-0CE4-7648-BC6E-A7036732A0A2}" srcOrd="7" destOrd="0" presId="urn:microsoft.com/office/officeart/2005/8/layout/list1"/>
    <dgm:cxn modelId="{0212F431-7DDE-4E4B-8AEC-D473ABB27B12}" type="presParOf" srcId="{34173FFC-40F5-D74A-B8CF-1587B7364017}" destId="{9D6EEB7C-6CF8-3F45-82A4-66F4F2BD0126}" srcOrd="8" destOrd="0" presId="urn:microsoft.com/office/officeart/2005/8/layout/list1"/>
    <dgm:cxn modelId="{1D55912B-D18E-4134-9D48-D5F9B1E52F1C}" type="presParOf" srcId="{9D6EEB7C-6CF8-3F45-82A4-66F4F2BD0126}" destId="{66FCA555-5B0A-5E4D-9599-E70C35274D14}" srcOrd="0" destOrd="0" presId="urn:microsoft.com/office/officeart/2005/8/layout/list1"/>
    <dgm:cxn modelId="{56CFF02E-D154-4AA7-8902-D28FF28C7FD2}" type="presParOf" srcId="{9D6EEB7C-6CF8-3F45-82A4-66F4F2BD0126}" destId="{667DCDD7-116F-2549-8EDA-F2F25FC22E3F}" srcOrd="1" destOrd="0" presId="urn:microsoft.com/office/officeart/2005/8/layout/list1"/>
    <dgm:cxn modelId="{32ED56A8-ECCD-4F32-915F-F0D691EF1C8B}" type="presParOf" srcId="{34173FFC-40F5-D74A-B8CF-1587B7364017}" destId="{CC16871E-D7A3-A244-8DA3-5F2C4D567BEE}" srcOrd="9" destOrd="0" presId="urn:microsoft.com/office/officeart/2005/8/layout/list1"/>
    <dgm:cxn modelId="{8270F1D7-C81A-429A-A82D-A31F6BF63334}"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B08B88F-A009-1948-9A73-AB7494904C9E}">
      <dgm:prSet/>
      <dgm:spPr/>
      <dgm:t>
        <a:bodyPr/>
        <a:lstStyle/>
        <a:p>
          <a:pPr rtl="0"/>
          <a:r>
            <a:rPr lang="en-US" dirty="0" smtClean="0">
              <a:solidFill>
                <a:schemeClr val="tx2">
                  <a:lumMod val="75000"/>
                </a:schemeClr>
              </a:solidFill>
              <a:effectLst>
                <a:outerShdw blurRad="38100" dist="38100" dir="2700000" algn="tl">
                  <a:srgbClr val="000000">
                    <a:alpha val="43137"/>
                  </a:srgbClr>
                </a:outerShdw>
              </a:effectLst>
            </a:rPr>
            <a:t>Masquerade</a:t>
          </a:r>
          <a:endParaRPr lang="en-US" dirty="0">
            <a:solidFill>
              <a:schemeClr val="tx2">
                <a:lumMod val="75000"/>
              </a:schemeClr>
            </a:solidFill>
            <a:effectLst>
              <a:outerShdw blurRad="38100" dist="38100" dir="2700000" algn="tl">
                <a:srgbClr val="000000">
                  <a:alpha val="43137"/>
                </a:srgbClr>
              </a:outerShdw>
            </a:effectLst>
          </a:endParaRP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smtClean="0"/>
            <a:t>Takes place when one entity pretends to be a different entity</a:t>
          </a:r>
          <a:endParaRPr lang="en-US" dirty="0"/>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smtClean="0"/>
            <a:t>Usually includes one of the other forms of active attack</a:t>
          </a:r>
          <a:endParaRPr lang="en-US" dirty="0"/>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dirty="0" smtClean="0">
              <a:solidFill>
                <a:schemeClr val="tx2">
                  <a:lumMod val="75000"/>
                </a:schemeClr>
              </a:solidFill>
              <a:effectLst>
                <a:outerShdw blurRad="38100" dist="38100" dir="2700000" algn="tl">
                  <a:srgbClr val="000000">
                    <a:alpha val="43137"/>
                  </a:srgbClr>
                </a:outerShdw>
              </a:effectLst>
            </a:rPr>
            <a:t>Replay</a:t>
          </a:r>
          <a:endParaRPr lang="en-US" dirty="0">
            <a:solidFill>
              <a:schemeClr val="tx2">
                <a:lumMod val="75000"/>
              </a:schemeClr>
            </a:solidFill>
            <a:effectLst>
              <a:outerShdw blurRad="38100" dist="38100" dir="2700000" algn="tl">
                <a:srgbClr val="000000">
                  <a:alpha val="43137"/>
                </a:srgbClr>
              </a:outerShdw>
            </a:effectLst>
          </a:endParaRP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smtClean="0"/>
            <a:t>Involves the passive capture of a data unit and its subsequent retransmission to produce an unauthorized effect</a:t>
          </a:r>
          <a:endParaRPr lang="en-US" dirty="0"/>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dirty="0" smtClean="0">
              <a:solidFill>
                <a:schemeClr val="tx2">
                  <a:lumMod val="75000"/>
                </a:schemeClr>
              </a:solidFill>
              <a:effectLst>
                <a:outerShdw blurRad="38100" dist="38100" dir="2700000" algn="tl">
                  <a:srgbClr val="000000">
                    <a:alpha val="43137"/>
                  </a:srgbClr>
                </a:outerShdw>
              </a:effectLst>
            </a:rPr>
            <a:t>Modification of messages </a:t>
          </a:r>
          <a:endParaRPr lang="en-US" dirty="0">
            <a:solidFill>
              <a:schemeClr val="tx2">
                <a:lumMod val="75000"/>
              </a:schemeClr>
            </a:solidFill>
            <a:effectLst>
              <a:outerShdw blurRad="38100" dist="38100" dir="2700000" algn="tl">
                <a:srgbClr val="000000">
                  <a:alpha val="43137"/>
                </a:srgbClr>
              </a:outerShdw>
            </a:effectLst>
          </a:endParaRP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smtClean="0"/>
            <a:t>Some portion of a legitimate message is altered, or messages are delayed or reordered to produce an unauthorized effect</a:t>
          </a:r>
          <a:endParaRPr lang="en-US" dirty="0"/>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dirty="0" smtClean="0">
              <a:solidFill>
                <a:schemeClr val="tx2">
                  <a:lumMod val="75000"/>
                </a:schemeClr>
              </a:solidFill>
              <a:effectLst>
                <a:outerShdw blurRad="38100" dist="38100" dir="2700000" algn="tl">
                  <a:srgbClr val="000000">
                    <a:alpha val="43137"/>
                  </a:srgbClr>
                </a:outerShdw>
              </a:effectLst>
            </a:rPr>
            <a:t>Denial of service</a:t>
          </a:r>
          <a:endParaRPr lang="en-US" dirty="0">
            <a:solidFill>
              <a:schemeClr val="tx2">
                <a:lumMod val="75000"/>
              </a:schemeClr>
            </a:solidFill>
            <a:effectLst>
              <a:outerShdw blurRad="38100" dist="38100" dir="2700000" algn="tl">
                <a:srgbClr val="000000">
                  <a:alpha val="43137"/>
                </a:srgbClr>
              </a:outerShdw>
            </a:effectLst>
          </a:endParaRP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smtClean="0"/>
            <a:t>Prevents or inhibits the normal use or management of communications facilities</a:t>
          </a:r>
          <a:endParaRPr lang="en-US" dirty="0"/>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t>
        <a:bodyPr/>
        <a:lstStyle/>
        <a:p>
          <a:endParaRPr lang="en-US"/>
        </a:p>
      </dgm:t>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t>
        <a:bodyPr/>
        <a:lstStyle/>
        <a:p>
          <a:endParaRPr lang="en-US"/>
        </a:p>
      </dgm:t>
    </dgm:pt>
    <dgm:pt modelId="{AA6F287F-54BE-A94E-BE50-7A86606A3A77}" type="pres">
      <dgm:prSet presAssocID="{6B08B88F-A009-1948-9A73-AB7494904C9E}" presName="descendantText" presStyleLbl="alignAccFollowNode1" presStyleIdx="0" presStyleCnt="4">
        <dgm:presLayoutVars>
          <dgm:bulletEnabled val="1"/>
        </dgm:presLayoutVars>
      </dgm:prSet>
      <dgm:spPr/>
      <dgm:t>
        <a:bodyPr/>
        <a:lstStyle/>
        <a:p>
          <a:endParaRPr lang="en-US"/>
        </a:p>
      </dgm:t>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t>
        <a:bodyPr/>
        <a:lstStyle/>
        <a:p>
          <a:endParaRPr lang="en-US"/>
        </a:p>
      </dgm:t>
    </dgm:pt>
    <dgm:pt modelId="{E9892E3E-9DF2-BD4B-A6CD-F416208DABBC}" type="pres">
      <dgm:prSet presAssocID="{684654ED-11BD-C940-9C72-F844DFF81F0E}" presName="descendantText" presStyleLbl="alignAccFollowNode1" presStyleIdx="1" presStyleCnt="4">
        <dgm:presLayoutVars>
          <dgm:bulletEnabled val="1"/>
        </dgm:presLayoutVars>
      </dgm:prSet>
      <dgm:spPr/>
      <dgm:t>
        <a:bodyPr/>
        <a:lstStyle/>
        <a:p>
          <a:endParaRPr lang="en-US"/>
        </a:p>
      </dgm:t>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t>
        <a:bodyPr/>
        <a:lstStyle/>
        <a:p>
          <a:endParaRPr lang="en-US"/>
        </a:p>
      </dgm:t>
    </dgm:pt>
    <dgm:pt modelId="{9EB773CD-5155-AE49-A39A-DB646F837512}" type="pres">
      <dgm:prSet presAssocID="{08F38FFA-8ADF-244C-B24E-9DC9EBBE1C4A}" presName="descendantText" presStyleLbl="alignAccFollowNode1" presStyleIdx="2" presStyleCnt="4">
        <dgm:presLayoutVars>
          <dgm:bulletEnabled val="1"/>
        </dgm:presLayoutVars>
      </dgm:prSet>
      <dgm:spPr/>
      <dgm:t>
        <a:bodyPr/>
        <a:lstStyle/>
        <a:p>
          <a:endParaRPr lang="en-US"/>
        </a:p>
      </dgm:t>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t>
        <a:bodyPr/>
        <a:lstStyle/>
        <a:p>
          <a:endParaRPr lang="en-US"/>
        </a:p>
      </dgm:t>
    </dgm:pt>
    <dgm:pt modelId="{AF865629-E949-B24E-AF0F-CDFF322825BD}" type="pres">
      <dgm:prSet presAssocID="{30ADB79F-CA4C-6F4A-A35A-DE0761546418}" presName="descendantText" presStyleLbl="alignAccFollowNode1" presStyleIdx="3" presStyleCnt="4">
        <dgm:presLayoutVars>
          <dgm:bulletEnabled val="1"/>
        </dgm:presLayoutVars>
      </dgm:prSet>
      <dgm:spPr/>
      <dgm:t>
        <a:bodyPr/>
        <a:lstStyle/>
        <a:p>
          <a:endParaRPr lang="en-US"/>
        </a:p>
      </dgm:t>
    </dgm:pt>
  </dgm:ptLst>
  <dgm:cxnLst>
    <dgm:cxn modelId="{D82CA145-A2E3-694F-8DA8-9F347C5A584E}" type="presOf" srcId="{F29AC745-5B80-1540-A77A-8EFC6343F5CF}" destId="{E9892E3E-9DF2-BD4B-A6CD-F416208DABBC}"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34439DAA-AACE-1F48-BCD5-A061B0AFD3F8}" srcId="{684654ED-11BD-C940-9C72-F844DFF81F0E}" destId="{F29AC745-5B80-1540-A77A-8EFC6343F5CF}" srcOrd="0" destOrd="0" parTransId="{E0733D8E-7962-234C-810C-90C4C4DF3E31}" sibTransId="{CB541CEA-6765-054F-94D6-EA9035F2DB48}"/>
    <dgm:cxn modelId="{862E9881-04D2-1549-831C-5C2E7FDCAF96}" type="presOf" srcId="{CC1C70FB-85AF-6244-B643-6B95499E6E93}" destId="{9EB773CD-5155-AE49-A39A-DB646F837512}" srcOrd="0" destOrd="0" presId="urn:microsoft.com/office/officeart/2005/8/layout/vList5"/>
    <dgm:cxn modelId="{2ED8735D-059E-A440-8ED3-666BEB46165C}" type="presOf" srcId="{6B08B88F-A009-1948-9A73-AB7494904C9E}" destId="{44488AAB-A78F-8047-B4DF-837F0C5AD89D}" srcOrd="0" destOrd="0" presId="urn:microsoft.com/office/officeart/2005/8/layout/vList5"/>
    <dgm:cxn modelId="{16398D4C-26B7-794D-829E-D81E2A24715B}" srcId="{8A23DCF8-72E3-144A-A633-71F28C732000}" destId="{08F38FFA-8ADF-244C-B24E-9DC9EBBE1C4A}" srcOrd="2" destOrd="0" parTransId="{7E87CB23-FAAC-B546-B850-2DB1E9D89BA2}" sibTransId="{EF949317-1634-8C48-A6B0-543CEA09999F}"/>
    <dgm:cxn modelId="{21C33BDF-CACE-0F4D-BB0A-0771A61AF058}" srcId="{8A23DCF8-72E3-144A-A633-71F28C732000}" destId="{684654ED-11BD-C940-9C72-F844DFF81F0E}" srcOrd="1" destOrd="0" parTransId="{3EB481BD-EEE5-894D-986B-49F64ADBCD4B}" sibTransId="{CE6651BB-25BA-274D-9E08-EC94B1877C65}"/>
    <dgm:cxn modelId="{1D749D12-4B04-A440-9661-EEA1A922595F}" type="presOf" srcId="{51CBC6AB-F765-0E48-BAB6-3306A69BFB80}" destId="{AF865629-E949-B24E-AF0F-CDFF322825BD}" srcOrd="0" destOrd="0" presId="urn:microsoft.com/office/officeart/2005/8/layout/vList5"/>
    <dgm:cxn modelId="{83A57E6C-1020-7642-8FB5-FD7A8F73221C}" srcId="{6B08B88F-A009-1948-9A73-AB7494904C9E}" destId="{85A25129-D75F-8547-9C34-AB3C73204E9D}" srcOrd="1" destOrd="0" parTransId="{18809EE1-A86D-CF4F-B0CE-9891BBCC5EB7}" sibTransId="{BB8F67A8-EB49-8E4C-855F-5A0354C6E9E1}"/>
    <dgm:cxn modelId="{D11F5749-0EF5-454B-B549-A77BBA8FC2EE}" srcId="{30ADB79F-CA4C-6F4A-A35A-DE0761546418}" destId="{51CBC6AB-F765-0E48-BAB6-3306A69BFB80}" srcOrd="0" destOrd="0" parTransId="{4FB1C887-E474-F149-AF8A-C71581115502}" sibTransId="{630C2376-8BC4-604A-8CFA-8E02CE2826BE}"/>
    <dgm:cxn modelId="{BCB84A2D-559B-C24F-AB0C-B91D6622BE68}" srcId="{8A23DCF8-72E3-144A-A633-71F28C732000}" destId="{6B08B88F-A009-1948-9A73-AB7494904C9E}" srcOrd="0" destOrd="0" parTransId="{BABD4BF5-0E42-354D-A9E1-85E860D66F46}" sibTransId="{4F397F3A-444F-734E-BDEE-61A6DF37E628}"/>
    <dgm:cxn modelId="{436B4A1E-20D9-3B43-BC32-A45D09F45486}" type="presOf" srcId="{08F38FFA-8ADF-244C-B24E-9DC9EBBE1C4A}" destId="{2CDB3922-7DE2-9442-911D-A27BD9574D07}" srcOrd="0" destOrd="0" presId="urn:microsoft.com/office/officeart/2005/8/layout/vList5"/>
    <dgm:cxn modelId="{B48477C2-A6A0-8647-BCA5-EB3291B8EC62}" type="presOf" srcId="{E9FDC65B-0D60-1F4F-B97F-0EA7C0235755}" destId="{AA6F287F-54BE-A94E-BE50-7A86606A3A77}" srcOrd="0" destOrd="0" presId="urn:microsoft.com/office/officeart/2005/8/layout/vList5"/>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7CF4FD84-92C8-CB47-915C-E5C062209235}" srcId="{8A23DCF8-72E3-144A-A633-71F28C732000}" destId="{30ADB79F-CA4C-6F4A-A35A-DE0761546418}" srcOrd="3" destOrd="0" parTransId="{19330D82-32F4-C344-B9C8-258F409B90D0}" sibTransId="{6D2724A0-2B2E-5D48-B49A-5179AE5B6F9F}"/>
    <dgm:cxn modelId="{CB8A5855-FBA5-8242-B066-73017C3F2C66}" type="presOf" srcId="{684654ED-11BD-C940-9C72-F844DFF81F0E}" destId="{0E6340F7-C0A4-1F48-82F3-FF986F32634E}" srcOrd="0" destOrd="0" presId="urn:microsoft.com/office/officeart/2005/8/layout/vList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smtClean="0"/>
            <a:t>Two specific authentication services are defined in  X.800:</a:t>
          </a:r>
          <a:endParaRPr lang="en-US" dirty="0"/>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r>
            <a:rPr lang="en-US" smtClean="0"/>
            <a:t>Peer entity authentication</a:t>
          </a:r>
          <a:endParaRPr lang="en-US" dirty="0" smtClean="0"/>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r>
            <a:rPr lang="en-US" smtClean="0"/>
            <a:t>Data origin authentication</a:t>
          </a:r>
          <a:endParaRPr lang="en-US" dirty="0"/>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t>
        <a:bodyPr/>
        <a:lstStyle/>
        <a:p>
          <a:endParaRPr lang="en-US"/>
        </a:p>
      </dgm:t>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t>
        <a:bodyPr/>
        <a:lstStyle/>
        <a:p>
          <a:endParaRPr lang="en-US"/>
        </a:p>
      </dgm:t>
    </dgm:pt>
    <dgm:pt modelId="{0327DD84-63DC-3D4B-88CB-97969678C59D}" type="pres">
      <dgm:prSet presAssocID="{6AF6D1B2-990C-DE42-8049-D062E5F41D23}" presName="desTx" presStyleLbl="alignAccFollowNode1" presStyleIdx="0" presStyleCnt="1">
        <dgm:presLayoutVars>
          <dgm:bulletEnabled val="1"/>
        </dgm:presLayoutVars>
      </dgm:prSet>
      <dgm:spPr/>
      <dgm:t>
        <a:bodyPr/>
        <a:lstStyle/>
        <a:p>
          <a:endParaRPr lang="en-US"/>
        </a:p>
      </dgm:t>
    </dgm:pt>
  </dgm:ptLst>
  <dgm:cxnLst>
    <dgm:cxn modelId="{179A0A0E-245F-5C42-9FEE-FB0CC790B3D4}" srcId="{5E01539A-5051-EC48-8A82-834F18ADEDDB}" destId="{6AF6D1B2-990C-DE42-8049-D062E5F41D23}" srcOrd="0" destOrd="0" parTransId="{05049BDB-EC85-DF4A-9B1D-4A9164DE2742}" sibTransId="{5CDDC435-BA27-0F4A-9BED-95F4A32C7E4A}"/>
    <dgm:cxn modelId="{39499BB2-4AC9-7D4F-B79C-88588D17A0BA}" srcId="{6AF6D1B2-990C-DE42-8049-D062E5F41D23}" destId="{A69C24B3-FE79-5F4F-B491-8B287CD690F0}" srcOrd="0" destOrd="0" parTransId="{5FB57DA3-06CE-F645-8D08-1F754FAD6785}" sibTransId="{20C83FF1-7EAA-D44E-9582-1F2A9FFBA55F}"/>
    <dgm:cxn modelId="{87DCC65C-4789-D041-AFD2-07289AD75B0E}" type="presOf" srcId="{5E01539A-5051-EC48-8A82-834F18ADEDDB}" destId="{51CFFA34-E468-444D-8882-D5194AFA75F6}" srcOrd="0" destOrd="0" presId="urn:microsoft.com/office/officeart/2005/8/layout/hList1"/>
    <dgm:cxn modelId="{BCDEFF7C-0E1E-DD4D-B094-7311F3FD32EC}" type="presOf" srcId="{5F3454E3-C413-724A-AD0A-DA53D7DE7FFA}" destId="{0327DD84-63DC-3D4B-88CB-97969678C59D}" srcOrd="0" destOrd="1" presId="urn:microsoft.com/office/officeart/2005/8/layout/hList1"/>
    <dgm:cxn modelId="{DE0370FE-BB5C-A845-99E6-07C25EC285F2}" type="presOf" srcId="{A69C24B3-FE79-5F4F-B491-8B287CD690F0}" destId="{0327DD84-63DC-3D4B-88CB-97969678C59D}" srcOrd="0" destOrd="0" presId="urn:microsoft.com/office/officeart/2005/8/layout/hList1"/>
    <dgm:cxn modelId="{7FFF68F1-FC95-3F45-9199-B9297C69EFA1}" type="presOf" srcId="{6AF6D1B2-990C-DE42-8049-D062E5F41D23}" destId="{1A63D57E-BD21-BD4F-AD59-FF51C76AFE55}" srcOrd="0" destOrd="0"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dgm:spPr/>
      <dgm:t>
        <a:bodyPr/>
        <a:lstStyle/>
        <a:p>
          <a:endParaRPr lang="en-US"/>
        </a:p>
      </dgm:t>
    </dgm:pt>
    <dgm:pt modelId="{78604162-7F55-C047-BE94-13ED11E97062}">
      <dgm:prSet/>
      <dgm:spPr/>
      <dgm:t>
        <a:bodyPr/>
        <a:lstStyle/>
        <a:p>
          <a:pPr rtl="0"/>
          <a:r>
            <a:rPr lang="en-US" dirty="0" smtClean="0"/>
            <a:t>Can apply to a stream of messages, a single message, or selected fields within a message</a:t>
          </a:r>
          <a:endParaRPr lang="en-US" dirty="0"/>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smtClean="0"/>
            <a:t>Connection-oriented integrity service, one that deals with a stream of messages, assures that messages are received as sent with no duplication, insertion, modification, reordering, or replays</a:t>
          </a:r>
          <a:endParaRPr lang="en-US" dirty="0"/>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smtClean="0"/>
            <a:t>A connectionless integrity service, one that deals with individual messages without regard to any larger context, generally provides protection against message modification only</a:t>
          </a:r>
          <a:endParaRPr lang="en-US" dirty="0"/>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t>
        <a:bodyPr/>
        <a:lstStyle/>
        <a:p>
          <a:endParaRPr lang="en-US"/>
        </a:p>
      </dgm:t>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t>
        <a:bodyPr/>
        <a:lstStyle/>
        <a:p>
          <a:endParaRPr lang="en-US"/>
        </a:p>
      </dgm:t>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t>
        <a:bodyPr/>
        <a:lstStyle/>
        <a:p>
          <a:endParaRPr lang="en-US"/>
        </a:p>
      </dgm:t>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t>
        <a:bodyPr/>
        <a:lstStyle/>
        <a:p>
          <a:endParaRPr lang="en-US"/>
        </a:p>
      </dgm:t>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t>
        <a:bodyPr/>
        <a:lstStyle/>
        <a:p>
          <a:endParaRPr lang="en-US"/>
        </a:p>
      </dgm:t>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t>
        <a:bodyPr/>
        <a:lstStyle/>
        <a:p>
          <a:endParaRPr lang="en-US"/>
        </a:p>
      </dgm:t>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t>
        <a:bodyPr/>
        <a:lstStyle/>
        <a:p>
          <a:endParaRPr lang="en-US"/>
        </a:p>
      </dgm:t>
    </dgm:pt>
  </dgm:ptLst>
  <dgm:cxnLst>
    <dgm:cxn modelId="{9DE49B1B-A120-5942-975D-B7C77A415DC3}" srcId="{7840BB69-795F-DC44-9039-EFE386C8DA42}" destId="{EACD3E88-C1DE-AD4D-ABD5-C72E5F9F6EF2}" srcOrd="1" destOrd="0" parTransId="{B2ACB307-BE4D-F74B-BB65-CD2BA8FAAC9B}" sibTransId="{9BD7C4EC-B487-9B40-959A-D29C0522FA75}"/>
    <dgm:cxn modelId="{E907AB8B-7630-444B-9046-C4B9CB2B2A3C}" type="presOf" srcId="{7840BB69-795F-DC44-9039-EFE386C8DA42}" destId="{C45F6EED-CF4E-0E44-92A7-E9EAFC55CADD}" srcOrd="0"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69A9C1E6-FC15-E745-8EFC-15DDF95FCD9B}" type="presOf" srcId="{88515058-E016-784D-86C9-F8BFA4539E65}" destId="{6773C79A-A7DA-5D43-9C7B-903C427EC509}"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A922A1FE-6854-F243-9F84-976D96B3C16F}" type="presOf" srcId="{EACD3E88-C1DE-AD4D-ABD5-C72E5F9F6EF2}" destId="{1FEB0DB6-FA4E-CF4E-8B72-2D86613E2D39}" srcOrd="0" destOrd="0" presId="urn:microsoft.com/office/officeart/2005/8/layout/target3"/>
    <dgm:cxn modelId="{88C8C017-345A-AF4B-BF89-FFCBDA0A123A}" type="presOf" srcId="{EACD3E88-C1DE-AD4D-ABD5-C72E5F9F6EF2}" destId="{46B2491C-959D-9341-B5E5-3708E7ECB676}" srcOrd="1" destOrd="0" presId="urn:microsoft.com/office/officeart/2005/8/layout/target3"/>
    <dgm:cxn modelId="{9E5E0E28-339E-2E48-B758-98606CA6D3CA}" type="presOf" srcId="{78604162-7F55-C047-BE94-13ED11E97062}" destId="{2E67184D-F9BA-A749-88A9-C737856676D7}" srcOrd="1"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3EC47-BC92-44E9-A366-A77160004FE5}">
      <dsp:nvSpPr>
        <dsp:cNvPr id="0" name=""/>
        <dsp:cNvSpPr/>
      </dsp:nvSpPr>
      <dsp:spPr>
        <a:xfrm>
          <a:off x="0" y="740132"/>
          <a:ext cx="6943216" cy="676358"/>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Cryptographic algorithms and protocols</a:t>
          </a:r>
          <a:endParaRPr lang="en-US" sz="2600" kern="1200" dirty="0"/>
        </a:p>
      </dsp:txBody>
      <dsp:txXfrm>
        <a:off x="33017" y="773149"/>
        <a:ext cx="6877182" cy="610324"/>
      </dsp:txXfrm>
    </dsp:sp>
    <dsp:sp modelId="{2C0E384A-EAA1-4886-90F9-C96C22E9B49F}">
      <dsp:nvSpPr>
        <dsp:cNvPr id="0" name=""/>
        <dsp:cNvSpPr/>
      </dsp:nvSpPr>
      <dsp:spPr>
        <a:xfrm>
          <a:off x="0" y="1711981"/>
          <a:ext cx="6943216" cy="669665"/>
        </a:xfrm>
        <a:prstGeom prst="roundRect">
          <a:avLst/>
        </a:prstGeom>
        <a:solidFill>
          <a:schemeClr val="accent1">
            <a:hueOff val="0"/>
            <a:satOff val="0"/>
            <a:lumOff val="0"/>
            <a:alphaOff val="0"/>
          </a:schemeClr>
        </a:solidFill>
        <a:ln w="508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Network and Internet security</a:t>
          </a:r>
          <a:endParaRPr lang="en-US" sz="2600" kern="1200" dirty="0"/>
        </a:p>
      </dsp:txBody>
      <dsp:txXfrm>
        <a:off x="32690" y="1744671"/>
        <a:ext cx="6877836" cy="604285"/>
      </dsp:txXfrm>
    </dsp:sp>
    <dsp:sp modelId="{797CF4FC-5621-48E7-91B6-990702329BD1}">
      <dsp:nvSpPr>
        <dsp:cNvPr id="0" name=""/>
        <dsp:cNvSpPr/>
      </dsp:nvSpPr>
      <dsp:spPr>
        <a:xfrm>
          <a:off x="0" y="2260412"/>
          <a:ext cx="6943216"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47" tIns="35560" rIns="199136" bIns="35560" numCol="1" spcCol="1270" anchor="t" anchorCtr="0">
          <a:noAutofit/>
        </a:bodyPr>
        <a:lstStyle/>
        <a:p>
          <a:pPr marL="285750" lvl="1" indent="-285750" algn="l" defTabSz="1244600">
            <a:lnSpc>
              <a:spcPct val="90000"/>
            </a:lnSpc>
            <a:spcBef>
              <a:spcPct val="0"/>
            </a:spcBef>
            <a:spcAft>
              <a:spcPct val="20000"/>
            </a:spcAft>
            <a:buChar char="••"/>
          </a:pPr>
          <a:endParaRPr lang="en-US" sz="2800" kern="1200" dirty="0"/>
        </a:p>
      </dsp:txBody>
      <dsp:txXfrm>
        <a:off x="0" y="2260412"/>
        <a:ext cx="6943216" cy="1076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E651-6549-064C-9D52-FD2B41F3DAA4}">
      <dsp:nvSpPr>
        <dsp:cNvPr id="0" name=""/>
        <dsp:cNvSpPr/>
      </dsp:nvSpPr>
      <dsp:spPr>
        <a:xfrm>
          <a:off x="0" y="-3"/>
          <a:ext cx="8686800" cy="5105406"/>
        </a:xfrm>
        <a:prstGeom prst="leftRightRibbon">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lumMod val="75000"/>
              <a:alpha val="75000"/>
            </a:schemeClr>
          </a:glow>
          <a:softEdge rad="63500"/>
        </a:effectLst>
      </dsp:spPr>
      <dsp:style>
        <a:lnRef idx="0">
          <a:scrgbClr r="0" g="0" b="0"/>
        </a:lnRef>
        <a:fillRef idx="3">
          <a:scrgbClr r="0" g="0" b="0"/>
        </a:fillRef>
        <a:effectRef idx="2">
          <a:scrgbClr r="0" g="0" b="0"/>
        </a:effectRef>
        <a:fontRef idx="minor">
          <a:schemeClr val="lt1"/>
        </a:fontRef>
      </dsp:style>
    </dsp:sp>
    <dsp:sp modelId="{A75EB7A7-A6D0-1B4F-A513-893F77D03598}">
      <dsp:nvSpPr>
        <dsp:cNvPr id="0" name=""/>
        <dsp:cNvSpPr/>
      </dsp:nvSpPr>
      <dsp:spPr>
        <a:xfrm>
          <a:off x="1524012" y="1219204"/>
          <a:ext cx="2866644"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lvl="0" algn="l" defTabSz="711200" rtl="0">
            <a:lnSpc>
              <a:spcPct val="90000"/>
            </a:lnSpc>
            <a:spcBef>
              <a:spcPct val="0"/>
            </a:spcBef>
            <a:spcAft>
              <a:spcPct val="35000"/>
            </a:spcAft>
          </a:pPr>
          <a:r>
            <a:rPr lang="en-US" sz="1600" b="1" i="0" kern="1200" dirty="0" smtClean="0">
              <a:solidFill>
                <a:schemeClr val="bg1"/>
              </a:solidFill>
              <a:effectLst>
                <a:outerShdw blurRad="38100" dist="38100" dir="2700000" algn="tl">
                  <a:srgbClr val="000000">
                    <a:alpha val="43137"/>
                  </a:srgbClr>
                </a:outerShdw>
              </a:effectLst>
            </a:rPr>
            <a:t>Specific Security Mechanisms</a:t>
          </a:r>
          <a:endParaRPr lang="en-US" sz="1600" b="1" i="0"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AU" sz="1600" b="1" kern="1200" dirty="0" err="1" smtClean="0">
              <a:solidFill>
                <a:schemeClr val="bg1"/>
              </a:solidFill>
              <a:effectLst>
                <a:outerShdw blurRad="38100" dist="38100" dir="2700000" algn="tl">
                  <a:srgbClr val="000000">
                    <a:alpha val="43137"/>
                  </a:srgbClr>
                </a:outerShdw>
              </a:effectLst>
            </a:rPr>
            <a:t>Encipherment</a:t>
          </a:r>
          <a:endParaRPr lang="en-AU"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Digital signatures</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Access controls</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Data integrity</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Authentication exchange</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Traffic padding</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Routing control</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Notarization</a:t>
          </a:r>
          <a:endParaRPr lang="en-US" sz="1600" b="1" kern="1200" dirty="0">
            <a:solidFill>
              <a:schemeClr val="bg1"/>
            </a:solidFill>
            <a:effectLst>
              <a:outerShdw blurRad="38100" dist="38100" dir="2700000" algn="tl">
                <a:srgbClr val="000000">
                  <a:alpha val="43137"/>
                </a:srgbClr>
              </a:outerShdw>
            </a:effectLst>
          </a:endParaRPr>
        </a:p>
      </dsp:txBody>
      <dsp:txXfrm>
        <a:off x="1524012" y="1219204"/>
        <a:ext cx="2866644" cy="1702612"/>
      </dsp:txXfrm>
    </dsp:sp>
    <dsp:sp modelId="{CE5350B2-C681-2649-9AD1-2BCD3ACBE439}">
      <dsp:nvSpPr>
        <dsp:cNvPr id="0" name=""/>
        <dsp:cNvSpPr/>
      </dsp:nvSpPr>
      <dsp:spPr>
        <a:xfrm>
          <a:off x="4800590" y="2057401"/>
          <a:ext cx="3387852" cy="1702612"/>
        </a:xfrm>
        <a:prstGeom prst="rect">
          <a:avLst/>
        </a:prstGeom>
        <a:noFill/>
        <a:ln>
          <a:noFill/>
        </a:ln>
        <a:effectLst>
          <a:outerShdw blurRad="38100" dist="25400" dir="5400000" rotWithShape="0">
            <a:srgbClr val="000000">
              <a:alpha val="50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56896" rIns="0" bIns="60960" numCol="1" spcCol="1270" anchor="ctr" anchorCtr="0">
          <a:noAutofit/>
        </a:bodyPr>
        <a:lstStyle/>
        <a:p>
          <a:pPr lvl="0" algn="l" defTabSz="711200" rtl="0">
            <a:lnSpc>
              <a:spcPct val="90000"/>
            </a:lnSpc>
            <a:spcBef>
              <a:spcPct val="0"/>
            </a:spcBef>
            <a:spcAft>
              <a:spcPct val="35000"/>
            </a:spcAft>
          </a:pPr>
          <a:r>
            <a:rPr lang="en-US" sz="1600" b="1" i="0" kern="1200" dirty="0" smtClean="0">
              <a:solidFill>
                <a:schemeClr val="bg1"/>
              </a:solidFill>
              <a:effectLst>
                <a:outerShdw blurRad="38100" dist="38100" dir="2700000" algn="tl">
                  <a:srgbClr val="000000">
                    <a:alpha val="43137"/>
                  </a:srgbClr>
                </a:outerShdw>
              </a:effectLst>
            </a:rPr>
            <a:t>Pervasive Security Mechanisms</a:t>
          </a:r>
          <a:endParaRPr lang="en-US" sz="1600" b="1" i="0"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Trusted functionality</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Security labels</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Event detection</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Security audit trails</a:t>
          </a:r>
          <a:endParaRPr lang="en-US" sz="1600" b="1" kern="1200" dirty="0">
            <a:solidFill>
              <a:schemeClr val="bg1"/>
            </a:solidFill>
            <a:effectLst>
              <a:outerShdw blurRad="38100" dist="38100" dir="2700000" algn="tl">
                <a:srgbClr val="000000">
                  <a:alpha val="43137"/>
                </a:srgbClr>
              </a:outerShdw>
            </a:effectLs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effectLst>
                <a:outerShdw blurRad="38100" dist="38100" dir="2700000" algn="tl">
                  <a:srgbClr val="000000">
                    <a:alpha val="43137"/>
                  </a:srgbClr>
                </a:outerShdw>
              </a:effectLst>
            </a:rPr>
            <a:t>Security recovery</a:t>
          </a:r>
          <a:endParaRPr lang="en-AU" sz="1600" b="1" kern="1200" dirty="0">
            <a:solidFill>
              <a:schemeClr val="bg1"/>
            </a:solidFill>
            <a:effectLst>
              <a:outerShdw blurRad="38100" dist="38100" dir="2700000" algn="tl">
                <a:srgbClr val="000000">
                  <a:alpha val="43137"/>
                </a:srgbClr>
              </a:outerShdw>
            </a:effectLst>
          </a:endParaRPr>
        </a:p>
      </dsp:txBody>
      <dsp:txXfrm>
        <a:off x="4800590" y="2057401"/>
        <a:ext cx="3387852" cy="1702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C5A46-702C-B343-9136-AB5170F54F3C}">
      <dsp:nvSpPr>
        <dsp:cNvPr id="0" name=""/>
        <dsp:cNvSpPr/>
      </dsp:nvSpPr>
      <dsp:spPr>
        <a:xfrm>
          <a:off x="0" y="27558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NIST is a U.S. federal agency that deals with measurement science, standards, and technology related to U.S. government use and to the promotion of U.S. private-sector innovation</a:t>
          </a:r>
          <a:endParaRPr lang="en-US" sz="1200" kern="1200" dirty="0"/>
        </a:p>
        <a:p>
          <a:pPr marL="114300" lvl="1" indent="-114300" algn="l" defTabSz="533400" rtl="0">
            <a:lnSpc>
              <a:spcPct val="90000"/>
            </a:lnSpc>
            <a:spcBef>
              <a:spcPct val="0"/>
            </a:spcBef>
            <a:spcAft>
              <a:spcPct val="15000"/>
            </a:spcAft>
            <a:buChar char="••"/>
          </a:pPr>
          <a:r>
            <a:rPr lang="en-US" sz="1200" kern="1200" dirty="0" smtClean="0"/>
            <a:t>Despite its national scope, NIST Federal Information Processing Standards (FIPS) and Special Publications (SP) have a worldwide impact</a:t>
          </a:r>
          <a:endParaRPr lang="en-US" sz="1200" kern="1200" dirty="0"/>
        </a:p>
      </dsp:txBody>
      <dsp:txXfrm>
        <a:off x="0" y="275580"/>
        <a:ext cx="8534400" cy="1039500"/>
      </dsp:txXfrm>
    </dsp:sp>
    <dsp:sp modelId="{BCF9C8F0-68F8-B341-B9FB-F7E3E9F4E56A}">
      <dsp:nvSpPr>
        <dsp:cNvPr id="0" name=""/>
        <dsp:cNvSpPr/>
      </dsp:nvSpPr>
      <dsp:spPr>
        <a:xfrm>
          <a:off x="426720" y="98459"/>
          <a:ext cx="5974080" cy="3542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rtl="0">
            <a:lnSpc>
              <a:spcPct val="90000"/>
            </a:lnSpc>
            <a:spcBef>
              <a:spcPct val="0"/>
            </a:spcBef>
            <a:spcAft>
              <a:spcPct val="35000"/>
            </a:spcAft>
          </a:pPr>
          <a:r>
            <a:rPr lang="en-US" sz="1200" b="1" kern="1200" dirty="0" smtClean="0">
              <a:solidFill>
                <a:schemeClr val="tx2"/>
              </a:solidFill>
            </a:rPr>
            <a:t>National Institute of Standards and Technology</a:t>
          </a:r>
          <a:endParaRPr lang="en-US" sz="1200" b="1" kern="1200" dirty="0">
            <a:solidFill>
              <a:schemeClr val="tx2"/>
            </a:solidFill>
          </a:endParaRPr>
        </a:p>
      </dsp:txBody>
      <dsp:txXfrm>
        <a:off x="444013" y="115752"/>
        <a:ext cx="5939494" cy="319654"/>
      </dsp:txXfrm>
    </dsp:sp>
    <dsp:sp modelId="{58795C35-8A72-8A45-A47B-D78F12077FB7}">
      <dsp:nvSpPr>
        <dsp:cNvPr id="0" name=""/>
        <dsp:cNvSpPr/>
      </dsp:nvSpPr>
      <dsp:spPr>
        <a:xfrm>
          <a:off x="0" y="1557000"/>
          <a:ext cx="8534400" cy="869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ISOC is a professional membership society with world-wide organizational and individual membership</a:t>
          </a:r>
          <a:endParaRPr lang="en-US" sz="1200" kern="1200" dirty="0"/>
        </a:p>
        <a:p>
          <a:pPr marL="114300" lvl="1" indent="-114300" algn="l" defTabSz="533400" rtl="0">
            <a:lnSpc>
              <a:spcPct val="90000"/>
            </a:lnSpc>
            <a:spcBef>
              <a:spcPct val="0"/>
            </a:spcBef>
            <a:spcAft>
              <a:spcPct val="15000"/>
            </a:spcAft>
            <a:buChar char="••"/>
          </a:pPr>
          <a:r>
            <a:rPr lang="en-US" sz="1200" kern="1200" dirty="0" smtClean="0"/>
            <a:t>Provides leadership in addressing issues that confront the future of the Internet and is the organization home for the groups responsible for Internet infrastructure standards</a:t>
          </a:r>
          <a:endParaRPr lang="en-US" sz="1200" kern="1200" dirty="0"/>
        </a:p>
      </dsp:txBody>
      <dsp:txXfrm>
        <a:off x="0" y="1557000"/>
        <a:ext cx="8534400" cy="869400"/>
      </dsp:txXfrm>
    </dsp:sp>
    <dsp:sp modelId="{DBA2CFEF-B2B5-8B4F-BC05-CB0DA64B16E1}">
      <dsp:nvSpPr>
        <dsp:cNvPr id="0" name=""/>
        <dsp:cNvSpPr/>
      </dsp:nvSpPr>
      <dsp:spPr>
        <a:xfrm>
          <a:off x="426720" y="1379880"/>
          <a:ext cx="5974080" cy="3542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rtl="0">
            <a:lnSpc>
              <a:spcPct val="90000"/>
            </a:lnSpc>
            <a:spcBef>
              <a:spcPct val="0"/>
            </a:spcBef>
            <a:spcAft>
              <a:spcPct val="35000"/>
            </a:spcAft>
          </a:pPr>
          <a:r>
            <a:rPr lang="en-US" sz="1200" b="1" kern="1200" dirty="0" smtClean="0">
              <a:solidFill>
                <a:schemeClr val="tx2"/>
              </a:solidFill>
            </a:rPr>
            <a:t>Internet Society</a:t>
          </a:r>
          <a:endParaRPr lang="en-US" sz="1200" b="1" kern="1200" dirty="0">
            <a:solidFill>
              <a:schemeClr val="tx2"/>
            </a:solidFill>
          </a:endParaRPr>
        </a:p>
      </dsp:txBody>
      <dsp:txXfrm>
        <a:off x="444013" y="1397173"/>
        <a:ext cx="5939494" cy="319654"/>
      </dsp:txXfrm>
    </dsp:sp>
    <dsp:sp modelId="{925506CD-1B8C-C847-9C6A-E6F8022A8894}">
      <dsp:nvSpPr>
        <dsp:cNvPr id="0" name=""/>
        <dsp:cNvSpPr/>
      </dsp:nvSpPr>
      <dsp:spPr>
        <a:xfrm>
          <a:off x="0" y="2668320"/>
          <a:ext cx="8534400" cy="10395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The International Telecommunication Union (ITU) is an international organization within the United Nations System in which governments and the private sector coordinate global telecom networks and services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The ITU Telecommunication Standardization Sector (ITU-T) is one of the three sectors of the ITU and whose mission is the development of technical standards covering all fields of telecommunications</a:t>
          </a:r>
          <a:endParaRPr lang="en-US" sz="1200" kern="1200" dirty="0"/>
        </a:p>
      </dsp:txBody>
      <dsp:txXfrm>
        <a:off x="0" y="2668320"/>
        <a:ext cx="8534400" cy="1039500"/>
      </dsp:txXfrm>
    </dsp:sp>
    <dsp:sp modelId="{62EEEA88-3D40-6B43-B24A-FF9A9B399188}">
      <dsp:nvSpPr>
        <dsp:cNvPr id="0" name=""/>
        <dsp:cNvSpPr/>
      </dsp:nvSpPr>
      <dsp:spPr>
        <a:xfrm>
          <a:off x="426720" y="2491200"/>
          <a:ext cx="5974080" cy="3542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rtl="0">
            <a:lnSpc>
              <a:spcPct val="90000"/>
            </a:lnSpc>
            <a:spcBef>
              <a:spcPct val="0"/>
            </a:spcBef>
            <a:spcAft>
              <a:spcPct val="35000"/>
            </a:spcAft>
          </a:pPr>
          <a:r>
            <a:rPr lang="en-US" sz="1200" b="1" kern="1200" dirty="0" smtClean="0">
              <a:solidFill>
                <a:schemeClr val="tx2"/>
              </a:solidFill>
            </a:rPr>
            <a:t>ITU-T</a:t>
          </a:r>
          <a:endParaRPr lang="en-US" sz="1200" b="1" kern="1200" dirty="0">
            <a:solidFill>
              <a:schemeClr val="tx2"/>
            </a:solidFill>
          </a:endParaRPr>
        </a:p>
      </dsp:txBody>
      <dsp:txXfrm>
        <a:off x="444013" y="2508493"/>
        <a:ext cx="5939494" cy="319654"/>
      </dsp:txXfrm>
    </dsp:sp>
    <dsp:sp modelId="{151348D4-9B53-5C4B-9063-9D9DE442A2DC}">
      <dsp:nvSpPr>
        <dsp:cNvPr id="0" name=""/>
        <dsp:cNvSpPr/>
      </dsp:nvSpPr>
      <dsp:spPr>
        <a:xfrm>
          <a:off x="0" y="3949740"/>
          <a:ext cx="8534400" cy="1209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62364" tIns="249936" rIns="662364" bIns="85344"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The International Organization for Standardization is a world-wide federation of national standards bodies from more than 140 countries</a:t>
          </a:r>
          <a:endParaRPr lang="en-US" sz="1200" kern="1200" dirty="0"/>
        </a:p>
        <a:p>
          <a:pPr marL="114300" lvl="1" indent="-114300" algn="l" defTabSz="533400" rtl="0">
            <a:lnSpc>
              <a:spcPct val="90000"/>
            </a:lnSpc>
            <a:spcBef>
              <a:spcPct val="0"/>
            </a:spcBef>
            <a:spcAft>
              <a:spcPct val="15000"/>
            </a:spcAft>
            <a:buChar char="••"/>
          </a:pPr>
          <a:r>
            <a:rPr lang="en-US" sz="1200" kern="1200" dirty="0" smtClean="0"/>
            <a:t>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a:t>
          </a:r>
          <a:endParaRPr lang="en-US" sz="1200" kern="1200" dirty="0"/>
        </a:p>
      </dsp:txBody>
      <dsp:txXfrm>
        <a:off x="0" y="3949740"/>
        <a:ext cx="8534400" cy="1209600"/>
      </dsp:txXfrm>
    </dsp:sp>
    <dsp:sp modelId="{F75D3E4E-BA91-D74C-9CC9-AB6DE78B0ED0}">
      <dsp:nvSpPr>
        <dsp:cNvPr id="0" name=""/>
        <dsp:cNvSpPr/>
      </dsp:nvSpPr>
      <dsp:spPr>
        <a:xfrm>
          <a:off x="426720" y="3772620"/>
          <a:ext cx="5974080" cy="3542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5806" tIns="0" rIns="225806" bIns="0" numCol="1" spcCol="1270" anchor="ctr" anchorCtr="0">
          <a:noAutofit/>
        </a:bodyPr>
        <a:lstStyle/>
        <a:p>
          <a:pPr lvl="0" algn="l" defTabSz="533400" rtl="0">
            <a:lnSpc>
              <a:spcPct val="90000"/>
            </a:lnSpc>
            <a:spcBef>
              <a:spcPct val="0"/>
            </a:spcBef>
            <a:spcAft>
              <a:spcPct val="35000"/>
            </a:spcAft>
          </a:pPr>
          <a:r>
            <a:rPr lang="en-US" sz="1200" b="1" kern="1200" dirty="0" smtClean="0">
              <a:solidFill>
                <a:schemeClr val="tx2"/>
              </a:solidFill>
            </a:rPr>
            <a:t>ISO</a:t>
          </a:r>
          <a:endParaRPr lang="en-US" sz="1200" b="1" kern="1200" dirty="0">
            <a:solidFill>
              <a:schemeClr val="tx2"/>
            </a:solidFill>
          </a:endParaRPr>
        </a:p>
      </dsp:txBody>
      <dsp:txXfrm>
        <a:off x="444013" y="3789913"/>
        <a:ext cx="593949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2D17F-FDC7-5E41-913C-7320207E3EFD}">
      <dsp:nvSpPr>
        <dsp:cNvPr id="0" name=""/>
        <dsp:cNvSpPr/>
      </dsp:nvSpPr>
      <dsp:spPr>
        <a:xfrm>
          <a:off x="0" y="0"/>
          <a:ext cx="4289424" cy="4289424"/>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DE61423-D6AA-924B-BA21-65B335249D0C}">
      <dsp:nvSpPr>
        <dsp:cNvPr id="0" name=""/>
        <dsp:cNvSpPr/>
      </dsp:nvSpPr>
      <dsp:spPr>
        <a:xfrm>
          <a:off x="2144712" y="0"/>
          <a:ext cx="5426074" cy="428942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measures to deter, prevent, detect, and correct security </a:t>
          </a:r>
          <a:r>
            <a:rPr lang="en-US" sz="4000" kern="1200" dirty="0" smtClean="0">
              <a:solidFill>
                <a:srgbClr val="00B0F0"/>
              </a:solidFill>
            </a:rPr>
            <a:t>violations</a:t>
          </a:r>
          <a:r>
            <a:rPr lang="en-US" sz="4000" kern="1200" dirty="0" smtClean="0"/>
            <a:t> that involve the transmission of information</a:t>
          </a:r>
          <a:endParaRPr lang="en-US" sz="4000" kern="1200" dirty="0"/>
        </a:p>
      </dsp:txBody>
      <dsp:txXfrm>
        <a:off x="2144712" y="0"/>
        <a:ext cx="5426074" cy="4289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109890"/>
          <a:ext cx="8839200" cy="20286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Data confidentiality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private or confidential information is not made available or disclosed to unauthorized individuals</a:t>
          </a:r>
          <a:endParaRPr lang="en-US" sz="1600" kern="1200" dirty="0"/>
        </a:p>
        <a:p>
          <a:pPr marL="171450" lvl="1" indent="-171450" algn="l" defTabSz="800100" rtl="0">
            <a:lnSpc>
              <a:spcPct val="90000"/>
            </a:lnSpc>
            <a:spcBef>
              <a:spcPct val="0"/>
            </a:spcBef>
            <a:spcAft>
              <a:spcPct val="15000"/>
            </a:spcAft>
            <a:buChar char="••"/>
          </a:pPr>
          <a:r>
            <a:rPr lang="en-US" sz="1800" kern="1200" dirty="0" smtClean="0"/>
            <a:t>Privacy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individuals control or influence what information related to them may be collected and stored and by whom and to whom that information may be disclosed</a:t>
          </a:r>
          <a:endParaRPr lang="en-US" sz="1600" kern="1200" dirty="0"/>
        </a:p>
      </dsp:txBody>
      <dsp:txXfrm>
        <a:off x="0" y="109890"/>
        <a:ext cx="8839200" cy="2028600"/>
      </dsp:txXfrm>
    </dsp:sp>
    <dsp:sp modelId="{6049758F-6852-7E48-A5F6-439FA44B34F9}">
      <dsp:nvSpPr>
        <dsp:cNvPr id="0" name=""/>
        <dsp:cNvSpPr/>
      </dsp:nvSpPr>
      <dsp:spPr>
        <a:xfrm>
          <a:off x="441960" y="6570"/>
          <a:ext cx="6187440" cy="2066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Confidentiality</a:t>
          </a:r>
          <a:endParaRPr lang="en-US" sz="2400" kern="1200" dirty="0">
            <a:solidFill>
              <a:srgbClr val="FF0000"/>
            </a:solidFill>
            <a:effectLst>
              <a:outerShdw blurRad="38100" dist="38100" dir="2700000" algn="tl">
                <a:srgbClr val="000000">
                  <a:alpha val="43137"/>
                </a:srgbClr>
              </a:outerShdw>
            </a:effectLst>
          </a:endParaRPr>
        </a:p>
      </dsp:txBody>
      <dsp:txXfrm>
        <a:off x="452047" y="16657"/>
        <a:ext cx="6167266" cy="186466"/>
      </dsp:txXfrm>
    </dsp:sp>
    <dsp:sp modelId="{4DA3C829-4C77-2E4B-ACF0-22E49FD0F419}">
      <dsp:nvSpPr>
        <dsp:cNvPr id="0" name=""/>
        <dsp:cNvSpPr/>
      </dsp:nvSpPr>
      <dsp:spPr>
        <a:xfrm>
          <a:off x="0" y="2279610"/>
          <a:ext cx="8839200" cy="18080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Data integrity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information and programs are changed only in a specified and authorized manner</a:t>
          </a:r>
          <a:endParaRPr lang="en-US" sz="1600" kern="1200" dirty="0"/>
        </a:p>
        <a:p>
          <a:pPr marL="171450" lvl="1" indent="-171450" algn="l" defTabSz="800100" rtl="0">
            <a:lnSpc>
              <a:spcPct val="90000"/>
            </a:lnSpc>
            <a:spcBef>
              <a:spcPct val="0"/>
            </a:spcBef>
            <a:spcAft>
              <a:spcPct val="15000"/>
            </a:spcAft>
            <a:buChar char="••"/>
          </a:pPr>
          <a:r>
            <a:rPr lang="en-US" sz="1800" kern="1200" dirty="0" smtClean="0"/>
            <a:t>System integrity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a system performs its intended function in an unimpaired manner, free from deliberate or inadvertent unauthorized manipulation of the system</a:t>
          </a:r>
          <a:endParaRPr lang="en-US" sz="1600" kern="1200" dirty="0"/>
        </a:p>
      </dsp:txBody>
      <dsp:txXfrm>
        <a:off x="0" y="2279610"/>
        <a:ext cx="8839200" cy="1808099"/>
      </dsp:txXfrm>
    </dsp:sp>
    <dsp:sp modelId="{D865B79C-0930-C042-ADB5-25A0D1DA2B7F}">
      <dsp:nvSpPr>
        <dsp:cNvPr id="0" name=""/>
        <dsp:cNvSpPr/>
      </dsp:nvSpPr>
      <dsp:spPr>
        <a:xfrm>
          <a:off x="441960" y="2176290"/>
          <a:ext cx="6187440" cy="2066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Integrity</a:t>
          </a:r>
          <a:endParaRPr lang="en-US" sz="2400" kern="1200" dirty="0">
            <a:solidFill>
              <a:srgbClr val="FF0000"/>
            </a:solidFill>
            <a:effectLst>
              <a:outerShdw blurRad="38100" dist="38100" dir="2700000" algn="tl">
                <a:srgbClr val="000000">
                  <a:alpha val="43137"/>
                </a:srgbClr>
              </a:outerShdw>
            </a:effectLst>
          </a:endParaRPr>
        </a:p>
      </dsp:txBody>
      <dsp:txXfrm>
        <a:off x="452047" y="2186377"/>
        <a:ext cx="6167266" cy="186466"/>
      </dsp:txXfrm>
    </dsp:sp>
    <dsp:sp modelId="{CC27436A-1E4D-D84D-A7FC-05F0DE392564}">
      <dsp:nvSpPr>
        <dsp:cNvPr id="0" name=""/>
        <dsp:cNvSpPr/>
      </dsp:nvSpPr>
      <dsp:spPr>
        <a:xfrm>
          <a:off x="0" y="4228829"/>
          <a:ext cx="8839200" cy="7938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4579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Assures that systems work promptly and service is not denied to authorized users</a:t>
          </a:r>
          <a:endParaRPr lang="en-US" sz="1800" kern="1200" dirty="0"/>
        </a:p>
      </dsp:txBody>
      <dsp:txXfrm>
        <a:off x="0" y="4228829"/>
        <a:ext cx="8839200" cy="793800"/>
      </dsp:txXfrm>
    </dsp:sp>
    <dsp:sp modelId="{667DCDD7-116F-2549-8EDA-F2F25FC22E3F}">
      <dsp:nvSpPr>
        <dsp:cNvPr id="0" name=""/>
        <dsp:cNvSpPr/>
      </dsp:nvSpPr>
      <dsp:spPr>
        <a:xfrm>
          <a:off x="441960" y="4125509"/>
          <a:ext cx="6187440" cy="2066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Availability</a:t>
          </a:r>
          <a:endParaRPr lang="en-US" sz="2400" kern="1200" dirty="0">
            <a:solidFill>
              <a:srgbClr val="FF0000"/>
            </a:solidFill>
            <a:effectLst>
              <a:outerShdw blurRad="38100" dist="38100" dir="2700000" algn="tl">
                <a:srgbClr val="000000">
                  <a:alpha val="43137"/>
                </a:srgbClr>
              </a:outerShdw>
            </a:effectLst>
          </a:endParaRPr>
        </a:p>
      </dsp:txBody>
      <dsp:txXfrm>
        <a:off x="452047" y="4135596"/>
        <a:ext cx="6167266" cy="1864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01696" y="0"/>
          <a:ext cx="5632704"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severe or catastrophic adverse effect on organizational operations, organizational assets, or individuals </a:t>
          </a:r>
          <a:endParaRPr lang="en-US" sz="1600" kern="1200" dirty="0"/>
        </a:p>
      </dsp:txBody>
      <dsp:txXfrm rot="10800000">
        <a:off x="3868928" y="0"/>
        <a:ext cx="4665472" cy="1625599"/>
      </dsp:txXfrm>
    </dsp:sp>
    <dsp:sp modelId="{323F2C42-63B1-9D46-8116-55010DB641B3}">
      <dsp:nvSpPr>
        <dsp:cNvPr id="0" name=""/>
        <dsp:cNvSpPr/>
      </dsp:nvSpPr>
      <dsp:spPr>
        <a:xfrm>
          <a:off x="1934464" y="0"/>
          <a:ext cx="1934464" cy="1625599"/>
        </a:xfrm>
        <a:prstGeom prst="trapezoid">
          <a:avLst>
            <a:gd name="adj" fmla="val 59500"/>
          </a:avLst>
        </a:prstGeom>
        <a:solidFill>
          <a:schemeClr val="accent4"/>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en-US" sz="3600" kern="1200" dirty="0" smtClean="0"/>
            <a:t>High</a:t>
          </a:r>
          <a:endParaRPr lang="en-US" sz="3600" kern="1200" dirty="0"/>
        </a:p>
      </dsp:txBody>
      <dsp:txXfrm>
        <a:off x="1934464" y="0"/>
        <a:ext cx="1934464" cy="1625599"/>
      </dsp:txXfrm>
    </dsp:sp>
    <dsp:sp modelId="{EDEB3454-1F7E-594F-B14B-175BDB7A3CA0}">
      <dsp:nvSpPr>
        <dsp:cNvPr id="0" name=""/>
        <dsp:cNvSpPr/>
      </dsp:nvSpPr>
      <dsp:spPr>
        <a:xfrm rot="10800000">
          <a:off x="3868928" y="1625599"/>
          <a:ext cx="4665472"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serious adverse effect on organizational operations, organizational assets, or individuals</a:t>
          </a:r>
          <a:endParaRPr lang="en-US" sz="1600" kern="1200" dirty="0"/>
        </a:p>
      </dsp:txBody>
      <dsp:txXfrm rot="10800000">
        <a:off x="4836160" y="1625599"/>
        <a:ext cx="3698240" cy="1625599"/>
      </dsp:txXfrm>
    </dsp:sp>
    <dsp:sp modelId="{BD8A4DA2-4774-2747-9C4E-431FEDEE116B}">
      <dsp:nvSpPr>
        <dsp:cNvPr id="0" name=""/>
        <dsp:cNvSpPr/>
      </dsp:nvSpPr>
      <dsp:spPr>
        <a:xfrm>
          <a:off x="967232" y="1625599"/>
          <a:ext cx="3868928" cy="1625599"/>
        </a:xfrm>
        <a:prstGeom prst="trapezoid">
          <a:avLst>
            <a:gd name="adj" fmla="val 59500"/>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rtl="0">
            <a:lnSpc>
              <a:spcPct val="90000"/>
            </a:lnSpc>
            <a:spcBef>
              <a:spcPct val="0"/>
            </a:spcBef>
            <a:spcAft>
              <a:spcPct val="35000"/>
            </a:spcAft>
          </a:pPr>
          <a:r>
            <a:rPr lang="en-US" sz="4500" kern="1200" dirty="0" smtClean="0"/>
            <a:t>Moderate</a:t>
          </a:r>
          <a:endParaRPr lang="en-US" sz="4500" kern="1200" dirty="0"/>
        </a:p>
      </dsp:txBody>
      <dsp:txXfrm>
        <a:off x="1644294" y="1625599"/>
        <a:ext cx="2514803" cy="1625599"/>
      </dsp:txXfrm>
    </dsp:sp>
    <dsp:sp modelId="{63798C49-604C-6D4F-B502-7E4BA45356A1}">
      <dsp:nvSpPr>
        <dsp:cNvPr id="0" name=""/>
        <dsp:cNvSpPr/>
      </dsp:nvSpPr>
      <dsp:spPr>
        <a:xfrm rot="10800000">
          <a:off x="4836160" y="3251199"/>
          <a:ext cx="3698239"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limited adverse effect on organizational operations, organizational assets, or individuals</a:t>
          </a:r>
          <a:endParaRPr lang="en-US" sz="1600" kern="1200" dirty="0"/>
        </a:p>
        <a:p>
          <a:pPr marL="171450" lvl="1" indent="-171450" algn="l" defTabSz="711200" rtl="0">
            <a:lnSpc>
              <a:spcPct val="90000"/>
            </a:lnSpc>
            <a:spcBef>
              <a:spcPct val="0"/>
            </a:spcBef>
            <a:spcAft>
              <a:spcPct val="15000"/>
            </a:spcAft>
            <a:buChar char="••"/>
          </a:pPr>
          <a:endParaRPr lang="en-US" sz="1600" kern="1200" dirty="0"/>
        </a:p>
      </dsp:txBody>
      <dsp:txXfrm rot="10800000">
        <a:off x="5803392" y="3251199"/>
        <a:ext cx="2731007" cy="1625599"/>
      </dsp:txXfrm>
    </dsp:sp>
    <dsp:sp modelId="{680880A8-997B-A541-ADD6-12677C70DBB4}">
      <dsp:nvSpPr>
        <dsp:cNvPr id="0" name=""/>
        <dsp:cNvSpPr/>
      </dsp:nvSpPr>
      <dsp:spPr>
        <a:xfrm>
          <a:off x="0" y="3251199"/>
          <a:ext cx="5803392" cy="1625599"/>
        </a:xfrm>
        <a:prstGeom prst="trapezoid">
          <a:avLst>
            <a:gd name="adj" fmla="val 59500"/>
          </a:avLst>
        </a:prstGeom>
        <a:solidFill>
          <a:schemeClr val="bg2"/>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rtl="0">
            <a:lnSpc>
              <a:spcPct val="90000"/>
            </a:lnSpc>
            <a:spcBef>
              <a:spcPct val="0"/>
            </a:spcBef>
            <a:spcAft>
              <a:spcPct val="35000"/>
            </a:spcAft>
          </a:pPr>
          <a:r>
            <a:rPr lang="en-US" sz="4500" kern="1200" dirty="0" smtClean="0"/>
            <a:t>Low</a:t>
          </a:r>
          <a:endParaRPr lang="en-US" sz="4500" kern="1200" dirty="0"/>
        </a:p>
      </dsp:txBody>
      <dsp:txXfrm>
        <a:off x="1015593" y="3251199"/>
        <a:ext cx="3772204" cy="1625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289214"/>
          <a:ext cx="8839200" cy="1338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35407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Students grade (high)</a:t>
          </a:r>
          <a:endParaRPr lang="en-US" sz="1800" kern="1200" dirty="0"/>
        </a:p>
        <a:p>
          <a:pPr marL="171450" lvl="1" indent="-171450" algn="l" defTabSz="800100" rtl="0">
            <a:lnSpc>
              <a:spcPct val="90000"/>
            </a:lnSpc>
            <a:spcBef>
              <a:spcPct val="0"/>
            </a:spcBef>
            <a:spcAft>
              <a:spcPct val="15000"/>
            </a:spcAft>
            <a:buChar char="••"/>
          </a:pPr>
          <a:r>
            <a:rPr lang="en-US" sz="1800" kern="1200" dirty="0" smtClean="0"/>
            <a:t>Students enrollment information (moderate)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List of students (low)</a:t>
          </a:r>
          <a:endParaRPr lang="en-US" sz="1800" kern="1200" dirty="0"/>
        </a:p>
      </dsp:txBody>
      <dsp:txXfrm>
        <a:off x="0" y="289214"/>
        <a:ext cx="8839200" cy="1338750"/>
      </dsp:txXfrm>
    </dsp:sp>
    <dsp:sp modelId="{6049758F-6852-7E48-A5F6-439FA44B34F9}">
      <dsp:nvSpPr>
        <dsp:cNvPr id="0" name=""/>
        <dsp:cNvSpPr/>
      </dsp:nvSpPr>
      <dsp:spPr>
        <a:xfrm>
          <a:off x="441960" y="38294"/>
          <a:ext cx="6187440" cy="5018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Confidentiality</a:t>
          </a:r>
          <a:endParaRPr lang="en-US" sz="2400" kern="1200" dirty="0">
            <a:solidFill>
              <a:srgbClr val="FF0000"/>
            </a:solidFill>
            <a:effectLst>
              <a:outerShdw blurRad="38100" dist="38100" dir="2700000" algn="tl">
                <a:srgbClr val="000000">
                  <a:alpha val="43137"/>
                </a:srgbClr>
              </a:outerShdw>
            </a:effectLst>
          </a:endParaRPr>
        </a:p>
      </dsp:txBody>
      <dsp:txXfrm>
        <a:off x="466458" y="62792"/>
        <a:ext cx="6138444" cy="452844"/>
      </dsp:txXfrm>
    </dsp:sp>
    <dsp:sp modelId="{4DA3C829-4C77-2E4B-ACF0-22E49FD0F419}">
      <dsp:nvSpPr>
        <dsp:cNvPr id="0" name=""/>
        <dsp:cNvSpPr/>
      </dsp:nvSpPr>
      <dsp:spPr>
        <a:xfrm>
          <a:off x="0" y="1970684"/>
          <a:ext cx="8839200" cy="1338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35407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Hospital patient’s allergy information (high)</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 website offering a forum to discuss some specific topic (moderate)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Anonymous online poll (low)</a:t>
          </a:r>
          <a:endParaRPr lang="en-US" sz="1800" kern="1200" dirty="0"/>
        </a:p>
      </dsp:txBody>
      <dsp:txXfrm>
        <a:off x="0" y="1970684"/>
        <a:ext cx="8839200" cy="1338750"/>
      </dsp:txXfrm>
    </dsp:sp>
    <dsp:sp modelId="{D865B79C-0930-C042-ADB5-25A0D1DA2B7F}">
      <dsp:nvSpPr>
        <dsp:cNvPr id="0" name=""/>
        <dsp:cNvSpPr/>
      </dsp:nvSpPr>
      <dsp:spPr>
        <a:xfrm>
          <a:off x="441960" y="1719764"/>
          <a:ext cx="6187440" cy="5018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Integrity</a:t>
          </a:r>
          <a:endParaRPr lang="en-US" sz="2400" kern="1200" dirty="0">
            <a:solidFill>
              <a:srgbClr val="FF0000"/>
            </a:solidFill>
            <a:effectLst>
              <a:outerShdw blurRad="38100" dist="38100" dir="2700000" algn="tl">
                <a:srgbClr val="000000">
                  <a:alpha val="43137"/>
                </a:srgbClr>
              </a:outerShdw>
            </a:effectLst>
          </a:endParaRPr>
        </a:p>
      </dsp:txBody>
      <dsp:txXfrm>
        <a:off x="466458" y="1744262"/>
        <a:ext cx="6138444" cy="452844"/>
      </dsp:txXfrm>
    </dsp:sp>
    <dsp:sp modelId="{CC27436A-1E4D-D84D-A7FC-05F0DE392564}">
      <dsp:nvSpPr>
        <dsp:cNvPr id="0" name=""/>
        <dsp:cNvSpPr/>
      </dsp:nvSpPr>
      <dsp:spPr>
        <a:xfrm>
          <a:off x="0" y="3652155"/>
          <a:ext cx="8839200" cy="13387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354076"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Authentication services for critical systems, applications, and devices (high)</a:t>
          </a:r>
          <a:endParaRPr lang="en-US" sz="1800" kern="1200" dirty="0"/>
        </a:p>
        <a:p>
          <a:pPr marL="171450" lvl="1" indent="-171450" algn="l" defTabSz="800100" rtl="0">
            <a:lnSpc>
              <a:spcPct val="90000"/>
            </a:lnSpc>
            <a:spcBef>
              <a:spcPct val="0"/>
            </a:spcBef>
            <a:spcAft>
              <a:spcPct val="15000"/>
            </a:spcAft>
            <a:buChar char="••"/>
          </a:pPr>
          <a:r>
            <a:rPr lang="en-US" sz="1800" kern="1200" dirty="0" smtClean="0"/>
            <a:t>Public Web site for a university (moderate)</a:t>
          </a:r>
          <a:endParaRPr lang="en-US" sz="1800" kern="1200" dirty="0"/>
        </a:p>
        <a:p>
          <a:pPr marL="171450" lvl="1" indent="-171450" algn="l" defTabSz="800100" rtl="0">
            <a:lnSpc>
              <a:spcPct val="90000"/>
            </a:lnSpc>
            <a:spcBef>
              <a:spcPct val="0"/>
            </a:spcBef>
            <a:spcAft>
              <a:spcPct val="15000"/>
            </a:spcAft>
            <a:buChar char="••"/>
          </a:pPr>
          <a:r>
            <a:rPr lang="en-US" sz="1800" kern="1200" dirty="0" smtClean="0"/>
            <a:t>Online telephone directory lookup application (low)</a:t>
          </a:r>
          <a:endParaRPr lang="en-US" sz="1800" kern="1200" dirty="0"/>
        </a:p>
      </dsp:txBody>
      <dsp:txXfrm>
        <a:off x="0" y="3652155"/>
        <a:ext cx="8839200" cy="1338750"/>
      </dsp:txXfrm>
    </dsp:sp>
    <dsp:sp modelId="{667DCDD7-116F-2549-8EDA-F2F25FC22E3F}">
      <dsp:nvSpPr>
        <dsp:cNvPr id="0" name=""/>
        <dsp:cNvSpPr/>
      </dsp:nvSpPr>
      <dsp:spPr>
        <a:xfrm>
          <a:off x="441960" y="3401235"/>
          <a:ext cx="6187440" cy="50184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solidFill>
                <a:srgbClr val="FF0000"/>
              </a:solidFill>
              <a:effectLst>
                <a:outerShdw blurRad="38100" dist="38100" dir="2700000" algn="tl">
                  <a:srgbClr val="000000">
                    <a:alpha val="43137"/>
                  </a:srgbClr>
                </a:outerShdw>
              </a:effectLst>
            </a:rPr>
            <a:t>Availability</a:t>
          </a:r>
          <a:endParaRPr lang="en-US" sz="2400" kern="1200" dirty="0">
            <a:solidFill>
              <a:srgbClr val="FF0000"/>
            </a:solidFill>
            <a:effectLst>
              <a:outerShdw blurRad="38100" dist="38100" dir="2700000" algn="tl">
                <a:srgbClr val="000000">
                  <a:alpha val="43137"/>
                </a:srgbClr>
              </a:outerShdw>
            </a:effectLst>
          </a:endParaRPr>
        </a:p>
      </dsp:txBody>
      <dsp:txXfrm>
        <a:off x="466458" y="3425733"/>
        <a:ext cx="6138444"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Takes place when one entity pretends to be a different entity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Usually includes one of the other forms of active attack</a:t>
          </a:r>
          <a:endParaRPr lang="en-US" sz="1300" kern="1200" dirty="0"/>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lumMod val="75000"/>
                </a:schemeClr>
              </a:solidFill>
              <a:effectLst>
                <a:outerShdw blurRad="38100" dist="38100" dir="2700000" algn="tl">
                  <a:srgbClr val="000000">
                    <a:alpha val="43137"/>
                  </a:srgbClr>
                </a:outerShdw>
              </a:effectLst>
            </a:rPr>
            <a:t>Masquerade</a:t>
          </a:r>
          <a:endParaRPr lang="en-US" sz="1800" kern="1200" dirty="0">
            <a:solidFill>
              <a:schemeClr val="tx2">
                <a:lumMod val="75000"/>
              </a:schemeClr>
            </a:solidFill>
            <a:effectLst>
              <a:outerShdw blurRad="38100" dist="38100" dir="2700000" algn="tl">
                <a:srgbClr val="000000">
                  <a:alpha val="43137"/>
                </a:srgbClr>
              </a:outerShdw>
            </a:effectLst>
          </a:endParaRP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Involves the passive capture of a data unit and its subsequent retransmission to produce an unauthorized effect</a:t>
          </a:r>
          <a:endParaRPr lang="en-US" sz="1300" kern="1200" dirty="0"/>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lumMod val="75000"/>
                </a:schemeClr>
              </a:solidFill>
              <a:effectLst>
                <a:outerShdw blurRad="38100" dist="38100" dir="2700000" algn="tl">
                  <a:srgbClr val="000000">
                    <a:alpha val="43137"/>
                  </a:srgbClr>
                </a:outerShdw>
              </a:effectLst>
            </a:rPr>
            <a:t>Replay</a:t>
          </a:r>
          <a:endParaRPr lang="en-US" sz="1800" kern="1200" dirty="0">
            <a:solidFill>
              <a:schemeClr val="tx2">
                <a:lumMod val="75000"/>
              </a:schemeClr>
            </a:solidFill>
            <a:effectLst>
              <a:outerShdw blurRad="38100" dist="38100" dir="2700000" algn="tl">
                <a:srgbClr val="000000">
                  <a:alpha val="43137"/>
                </a:srgbClr>
              </a:outerShdw>
            </a:effectLst>
          </a:endParaRP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Some portion of a legitimate message is altered, or messages are delayed or reordered to produce an unauthorized effect</a:t>
          </a:r>
          <a:endParaRPr lang="en-US" sz="1300" kern="1200" dirty="0"/>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lumMod val="75000"/>
                </a:schemeClr>
              </a:solidFill>
              <a:effectLst>
                <a:outerShdw blurRad="38100" dist="38100" dir="2700000" algn="tl">
                  <a:srgbClr val="000000">
                    <a:alpha val="43137"/>
                  </a:srgbClr>
                </a:outerShdw>
              </a:effectLst>
            </a:rPr>
            <a:t>Modification of messages </a:t>
          </a:r>
          <a:endParaRPr lang="en-US" sz="1800" kern="1200" dirty="0">
            <a:solidFill>
              <a:schemeClr val="tx2">
                <a:lumMod val="75000"/>
              </a:schemeClr>
            </a:solidFill>
            <a:effectLst>
              <a:outerShdw blurRad="38100" dist="38100" dir="2700000" algn="tl">
                <a:srgbClr val="000000">
                  <a:alpha val="43137"/>
                </a:srgbClr>
              </a:outerShdw>
            </a:effectLst>
          </a:endParaRP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Prevents or inhibits the normal use or management of communications facilities</a:t>
          </a:r>
          <a:endParaRPr lang="en-US" sz="1300" kern="1200" dirty="0"/>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solidFill>
                <a:schemeClr val="tx2">
                  <a:lumMod val="75000"/>
                </a:schemeClr>
              </a:solidFill>
              <a:effectLst>
                <a:outerShdw blurRad="38100" dist="38100" dir="2700000" algn="tl">
                  <a:srgbClr val="000000">
                    <a:alpha val="43137"/>
                  </a:srgbClr>
                </a:outerShdw>
              </a:effectLst>
            </a:rPr>
            <a:t>Denial of service</a:t>
          </a:r>
          <a:endParaRPr lang="en-US" sz="1800" kern="1200" dirty="0">
            <a:solidFill>
              <a:schemeClr val="tx2">
                <a:lumMod val="75000"/>
              </a:schemeClr>
            </a:solidFill>
            <a:effectLst>
              <a:outerShdw blurRad="38100" dist="38100" dir="2700000" algn="tl">
                <a:srgbClr val="000000">
                  <a:alpha val="43137"/>
                </a:srgbClr>
              </a:outerShdw>
            </a:effectLst>
          </a:endParaRPr>
        </a:p>
      </dsp:txBody>
      <dsp:txXfrm>
        <a:off x="58203" y="3816424"/>
        <a:ext cx="1474649" cy="10758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53240"/>
          <a:ext cx="5181600" cy="460800"/>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Two specific authentication services are defined in  X.800:</a:t>
          </a:r>
          <a:endParaRPr lang="en-US" sz="1600" kern="1200" dirty="0"/>
        </a:p>
      </dsp:txBody>
      <dsp:txXfrm>
        <a:off x="0" y="53240"/>
        <a:ext cx="5181600" cy="460800"/>
      </dsp:txXfrm>
    </dsp:sp>
    <dsp:sp modelId="{0327DD84-63DC-3D4B-88CB-97969678C59D}">
      <dsp:nvSpPr>
        <dsp:cNvPr id="0" name=""/>
        <dsp:cNvSpPr/>
      </dsp:nvSpPr>
      <dsp:spPr>
        <a:xfrm>
          <a:off x="0" y="514040"/>
          <a:ext cx="5181600" cy="70272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smtClean="0"/>
            <a:t>Peer entity authentication</a:t>
          </a:r>
          <a:endParaRPr lang="en-US" sz="1600" kern="1200" dirty="0" smtClean="0"/>
        </a:p>
        <a:p>
          <a:pPr marL="171450" lvl="1" indent="-171450" algn="l" defTabSz="711200">
            <a:lnSpc>
              <a:spcPct val="90000"/>
            </a:lnSpc>
            <a:spcBef>
              <a:spcPct val="0"/>
            </a:spcBef>
            <a:spcAft>
              <a:spcPct val="15000"/>
            </a:spcAft>
            <a:buChar char="••"/>
          </a:pPr>
          <a:r>
            <a:rPr lang="en-US" sz="1600" kern="1200" smtClean="0"/>
            <a:t>Data origin authentication</a:t>
          </a:r>
          <a:endParaRPr lang="en-US" sz="1600" kern="1200" dirty="0"/>
        </a:p>
      </dsp:txBody>
      <dsp:txXfrm>
        <a:off x="0" y="514040"/>
        <a:ext cx="5181600" cy="702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Can apply to a stream of messages, a single message, or selected fields within a message</a:t>
          </a:r>
          <a:endParaRPr lang="en-US" sz="2000" kern="1200" dirty="0"/>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Connection-oriented integrity service, one that deals with a stream of messages, assures that messages are received as sent with no duplication, insertion, modification, reordering, or replays</a:t>
          </a:r>
          <a:endParaRPr lang="en-US" sz="2000" kern="1200" dirty="0"/>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t>A connectionless integrity service, one that deals with individual messages without regard to any larger context, generally provides protection against message modification only</a:t>
          </a:r>
          <a:endParaRPr lang="en-US" sz="2000" kern="1200" dirty="0"/>
        </a:p>
      </dsp:txBody>
      <dsp:txXfrm>
        <a:off x="2395537" y="2874646"/>
        <a:ext cx="5757862" cy="1437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extLst>
      <p:ext uri="{BB962C8B-B14F-4D97-AF65-F5344CB8AC3E}">
        <p14:creationId xmlns:p14="http://schemas.microsoft.com/office/powerpoint/2010/main" val="457302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extLst>
      <p:ext uri="{BB962C8B-B14F-4D97-AF65-F5344CB8AC3E}">
        <p14:creationId xmlns:p14="http://schemas.microsoft.com/office/powerpoint/2010/main" val="11581132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Arial" pitchFamily="-1" charset="0"/>
                <a:ea typeface="ＭＳ Ｐゴシック" pitchFamily="-1" charset="-128"/>
                <a:cs typeface="ＭＳ Ｐゴシック" pitchFamily="-1" charset="-128"/>
              </a:rPr>
              <a:t> This book focuses on two broad areas: cryptographic algorithms and protocols, which</a:t>
            </a:r>
          </a:p>
          <a:p>
            <a:r>
              <a:rPr lang="en-US" dirty="0" smtClean="0">
                <a:latin typeface="Arial" pitchFamily="-1" charset="0"/>
                <a:ea typeface="ＭＳ Ｐゴシック" pitchFamily="-1" charset="-128"/>
                <a:cs typeface="ＭＳ Ｐゴシック" pitchFamily="-1" charset="-128"/>
              </a:rPr>
              <a:t>have a broad range of applications; and network and Internet security, which rely</a:t>
            </a:r>
          </a:p>
          <a:p>
            <a:r>
              <a:rPr lang="en-US" dirty="0" smtClean="0">
                <a:latin typeface="Arial" pitchFamily="-1" charset="0"/>
                <a:ea typeface="ＭＳ Ｐゴシック" pitchFamily="-1" charset="-128"/>
                <a:cs typeface="ＭＳ Ｐゴシック" pitchFamily="-1" charset="-128"/>
              </a:rPr>
              <a:t>heavily on cryptographic techniques.</a:t>
            </a:r>
          </a:p>
          <a:p>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a:t>
            </a:fld>
            <a:endParaRPr lang="en-AU" dirty="0"/>
          </a:p>
        </p:txBody>
      </p:sp>
    </p:spTree>
    <p:extLst>
      <p:ext uri="{BB962C8B-B14F-4D97-AF65-F5344CB8AC3E}">
        <p14:creationId xmlns:p14="http://schemas.microsoft.com/office/powerpoint/2010/main" val="37517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smtClean="0"/>
              <a:t>This definition introduces three key objectives that are at the heart of computer</a:t>
            </a:r>
          </a:p>
          <a:p>
            <a:pPr>
              <a:defRPr/>
            </a:pPr>
            <a:r>
              <a:rPr lang="en-US" dirty="0" smtClean="0"/>
              <a:t>security:</a:t>
            </a:r>
          </a:p>
          <a:p>
            <a:pPr>
              <a:defRPr/>
            </a:pPr>
            <a:endParaRPr lang="en-US" dirty="0" smtClean="0"/>
          </a:p>
          <a:p>
            <a:pPr>
              <a:defRPr/>
            </a:pPr>
            <a:r>
              <a:rPr lang="en-US" dirty="0" smtClean="0"/>
              <a:t>• Confidentiality:  This term covers two related concepts:</a:t>
            </a:r>
          </a:p>
          <a:p>
            <a:pPr>
              <a:defRPr/>
            </a:pPr>
            <a:endParaRPr lang="en-US" dirty="0" smtClean="0"/>
          </a:p>
          <a:p>
            <a:pPr>
              <a:defRPr/>
            </a:pPr>
            <a:r>
              <a:rPr lang="en-US" dirty="0" smtClean="0"/>
              <a:t>Data confidentiality:  Assures that private or confidential information is</a:t>
            </a:r>
          </a:p>
          <a:p>
            <a:pPr>
              <a:defRPr/>
            </a:pPr>
            <a:r>
              <a:rPr lang="en-US" dirty="0" smtClean="0"/>
              <a:t>not made available or disclosed to unauthorized individuals.</a:t>
            </a:r>
          </a:p>
          <a:p>
            <a:pPr>
              <a:defRPr/>
            </a:pPr>
            <a:endParaRPr lang="en-US" dirty="0" smtClean="0"/>
          </a:p>
          <a:p>
            <a:pPr>
              <a:defRPr/>
            </a:pPr>
            <a:r>
              <a:rPr lang="en-US" dirty="0" smtClean="0"/>
              <a:t> Privacy: Assures that individuals control or influence what information</a:t>
            </a:r>
          </a:p>
          <a:p>
            <a:pPr>
              <a:defRPr/>
            </a:pPr>
            <a:r>
              <a:rPr lang="en-US" dirty="0" smtClean="0"/>
              <a:t>related to them may be collected and stored and by whom and to whom</a:t>
            </a:r>
          </a:p>
          <a:p>
            <a:pPr>
              <a:defRPr/>
            </a:pPr>
            <a:r>
              <a:rPr lang="en-US" dirty="0" smtClean="0"/>
              <a:t>that information may be disclosed.</a:t>
            </a:r>
          </a:p>
          <a:p>
            <a:pPr>
              <a:defRPr/>
            </a:pPr>
            <a:endParaRPr lang="en-US" dirty="0" smtClean="0"/>
          </a:p>
          <a:p>
            <a:pPr>
              <a:defRPr/>
            </a:pPr>
            <a:r>
              <a:rPr lang="en-US" dirty="0" smtClean="0"/>
              <a:t>•Integrity: This term covers two related concepts:</a:t>
            </a:r>
          </a:p>
          <a:p>
            <a:pPr>
              <a:defRPr/>
            </a:pPr>
            <a:r>
              <a:rPr lang="en-US" dirty="0" smtClean="0"/>
              <a:t> </a:t>
            </a:r>
          </a:p>
          <a:p>
            <a:pPr>
              <a:defRPr/>
            </a:pPr>
            <a:r>
              <a:rPr lang="en-US" dirty="0" smtClean="0"/>
              <a:t>Data integrity: Assures that information and programs are changed only in</a:t>
            </a:r>
          </a:p>
          <a:p>
            <a:pPr>
              <a:defRPr/>
            </a:pPr>
            <a:r>
              <a:rPr lang="en-US" dirty="0" smtClean="0"/>
              <a:t>a specified and authorized manner.</a:t>
            </a:r>
          </a:p>
          <a:p>
            <a:pPr>
              <a:defRPr/>
            </a:pPr>
            <a:endParaRPr lang="en-US" dirty="0" smtClean="0"/>
          </a:p>
          <a:p>
            <a:pPr>
              <a:defRPr/>
            </a:pPr>
            <a:r>
              <a:rPr lang="en-US" dirty="0" smtClean="0"/>
              <a:t> System integrity: Assures that a system performs its intended function in</a:t>
            </a:r>
          </a:p>
          <a:p>
            <a:pPr>
              <a:defRPr/>
            </a:pPr>
            <a:r>
              <a:rPr lang="en-US" dirty="0" smtClean="0"/>
              <a:t>an unimpaired manner, free from deliberate or inadvertent unauthorized</a:t>
            </a:r>
          </a:p>
          <a:p>
            <a:pPr>
              <a:defRPr/>
            </a:pPr>
            <a:r>
              <a:rPr lang="en-US" dirty="0" smtClean="0"/>
              <a:t>manipulation of the system.</a:t>
            </a:r>
          </a:p>
          <a:p>
            <a:pPr>
              <a:defRPr/>
            </a:pPr>
            <a:endParaRPr lang="en-US" dirty="0" smtClean="0"/>
          </a:p>
          <a:p>
            <a:pPr>
              <a:defRPr/>
            </a:pPr>
            <a:r>
              <a:rPr lang="en-US" dirty="0" smtClean="0"/>
              <a:t>•  Availability: Assures that systems work promptly and service is not denied to</a:t>
            </a:r>
          </a:p>
          <a:p>
            <a:pPr>
              <a:defRPr/>
            </a:pPr>
            <a:r>
              <a:rPr lang="en-US" dirty="0" smtClean="0"/>
              <a:t>authorized users.</a:t>
            </a:r>
            <a:endParaRPr lang="en-US" dirty="0"/>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20</a:t>
            </a:fld>
            <a:endParaRPr lang="en-AU" smtClean="0">
              <a:latin typeface="Arial" pitchFamily="-1" charset="0"/>
            </a:endParaRPr>
          </a:p>
        </p:txBody>
      </p:sp>
    </p:spTree>
    <p:extLst>
      <p:ext uri="{BB962C8B-B14F-4D97-AF65-F5344CB8AC3E}">
        <p14:creationId xmlns:p14="http://schemas.microsoft.com/office/powerpoint/2010/main" val="71699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smtClean="0">
                <a:latin typeface="Arial" pitchFamily="-1" charset="0"/>
                <a:ea typeface="ＭＳ Ｐゴシック" pitchFamily="-1" charset="-128"/>
                <a:cs typeface="ＭＳ Ｐゴシック" pitchFamily="-1" charset="-128"/>
              </a:rPr>
              <a:t>reasons follow:</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smtClean="0">
                <a:latin typeface="Arial" pitchFamily="-1" charset="0"/>
                <a:ea typeface="ＭＳ Ｐゴシック" pitchFamily="-1" charset="-128"/>
                <a:cs typeface="ＭＳ Ｐゴシック" pitchFamily="-1" charset="-128"/>
              </a:rPr>
              <a:t>seem to be straightforward; indeed, most of the major requirements</a:t>
            </a:r>
          </a:p>
          <a:p>
            <a:r>
              <a:rPr lang="en-US" dirty="0" smtClean="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smtClean="0">
                <a:latin typeface="Arial" pitchFamily="-1" charset="0"/>
                <a:ea typeface="ＭＳ Ｐゴシック" pitchFamily="-1" charset="-128"/>
                <a:cs typeface="ＭＳ Ｐゴシック" pitchFamily="-1" charset="-128"/>
              </a:rPr>
              <a:t>authentication, </a:t>
            </a:r>
            <a:r>
              <a:rPr lang="en-US" dirty="0" err="1" smtClean="0">
                <a:latin typeface="Arial" pitchFamily="-1" charset="0"/>
                <a:ea typeface="ＭＳ Ｐゴシック" pitchFamily="-1" charset="-128"/>
                <a:cs typeface="ＭＳ Ｐゴシック" pitchFamily="-1" charset="-128"/>
              </a:rPr>
              <a:t>nonrepudiation</a:t>
            </a:r>
            <a:r>
              <a:rPr lang="en-US" dirty="0" smtClean="0">
                <a:latin typeface="Arial" pitchFamily="-1" charset="0"/>
                <a:ea typeface="ＭＳ Ｐゴシック" pitchFamily="-1" charset="-128"/>
                <a:cs typeface="ＭＳ Ｐゴシック" pitchFamily="-1" charset="-128"/>
              </a:rPr>
              <a:t>, or integrity. But the mechanisms used</a:t>
            </a:r>
          </a:p>
          <a:p>
            <a:r>
              <a:rPr lang="en-US" dirty="0" smtClean="0">
                <a:latin typeface="Arial" pitchFamily="-1" charset="0"/>
                <a:ea typeface="ＭＳ Ｐゴシック" pitchFamily="-1" charset="-128"/>
                <a:cs typeface="ＭＳ Ｐゴシック" pitchFamily="-1" charset="-128"/>
              </a:rPr>
              <a:t> to meet those requirements can be quite complex, and understanding them</a:t>
            </a:r>
          </a:p>
          <a:p>
            <a:r>
              <a:rPr lang="en-US" dirty="0" smtClean="0">
                <a:latin typeface="Arial" pitchFamily="-1" charset="0"/>
                <a:ea typeface="ＭＳ Ｐゴシック" pitchFamily="-1" charset="-128"/>
                <a:cs typeface="ＭＳ Ｐゴシック" pitchFamily="-1" charset="-128"/>
              </a:rPr>
              <a:t>may involve rather subtle reasoning.</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smtClean="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smtClean="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smtClean="0">
                <a:latin typeface="Arial" pitchFamily="-1" charset="0"/>
                <a:ea typeface="ＭＳ Ｐゴシック" pitchFamily="-1" charset="-128"/>
                <a:cs typeface="ＭＳ Ｐゴシック" pitchFamily="-1" charset="-128"/>
              </a:rPr>
              <a:t>therefore exploiting an unexpected weakness in the mechanism.</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smtClean="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smtClean="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smtClean="0">
                <a:latin typeface="Arial" pitchFamily="-1" charset="0"/>
                <a:ea typeface="ＭＳ Ｐゴシック" pitchFamily="-1" charset="-128"/>
                <a:cs typeface="ＭＳ Ｐゴシック" pitchFamily="-1" charset="-128"/>
              </a:rPr>
              <a:t>measures are needed. It is only when the various aspects of the threat are</a:t>
            </a:r>
          </a:p>
          <a:p>
            <a:r>
              <a:rPr lang="en-US" dirty="0" smtClean="0">
                <a:latin typeface="Arial" pitchFamily="-1" charset="0"/>
                <a:ea typeface="ＭＳ Ｐゴシック" pitchFamily="-1" charset="-128"/>
                <a:cs typeface="ＭＳ Ｐゴシック" pitchFamily="-1" charset="-128"/>
              </a:rPr>
              <a:t>considered that elaborate security mechanisms make sense.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smtClean="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smtClean="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smtClean="0">
                <a:latin typeface="Arial" pitchFamily="-1" charset="0"/>
                <a:ea typeface="ＭＳ Ｐゴシック" pitchFamily="-1" charset="-128"/>
                <a:cs typeface="ＭＳ Ｐゴシック" pitchFamily="-1" charset="-128"/>
              </a:rPr>
              <a:t>(e.g., at what layer or layers of an architecture such as TCP/IP [Transmission</a:t>
            </a:r>
          </a:p>
          <a:p>
            <a:r>
              <a:rPr lang="en-US" dirty="0" smtClean="0">
                <a:latin typeface="Arial" pitchFamily="-1" charset="0"/>
                <a:ea typeface="ＭＳ Ｐゴシック" pitchFamily="-1" charset="-128"/>
                <a:cs typeface="ＭＳ Ｐゴシック" pitchFamily="-1" charset="-128"/>
              </a:rPr>
              <a:t>Control Protocol/Internet Protocol] should mechanisms be placed).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smtClean="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smtClean="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smtClean="0">
                <a:latin typeface="Arial" pitchFamily="-1" charset="0"/>
                <a:ea typeface="ＭＳ Ｐゴシック" pitchFamily="-1" charset="-128"/>
                <a:cs typeface="ＭＳ Ｐゴシック" pitchFamily="-1" charset="-128"/>
              </a:rPr>
              <a:t>distribution, and protection of that secret information. There also may</a:t>
            </a:r>
          </a:p>
          <a:p>
            <a:r>
              <a:rPr lang="en-US" dirty="0" smtClean="0">
                <a:latin typeface="Arial" pitchFamily="-1" charset="0"/>
                <a:ea typeface="ＭＳ Ｐゴシック" pitchFamily="-1" charset="-128"/>
                <a:cs typeface="ＭＳ Ｐゴシック" pitchFamily="-1" charset="-128"/>
              </a:rPr>
              <a:t>be a reliance on communications protocols whose behavior may complicate</a:t>
            </a:r>
          </a:p>
          <a:p>
            <a:r>
              <a:rPr lang="en-US" dirty="0" smtClean="0">
                <a:latin typeface="Arial" pitchFamily="-1" charset="0"/>
                <a:ea typeface="ＭＳ Ｐゴシック" pitchFamily="-1" charset="-128"/>
                <a:cs typeface="ＭＳ Ｐゴシック" pitchFamily="-1" charset="-128"/>
              </a:rPr>
              <a:t>the task of developing the security mechanism. For example, if the proper</a:t>
            </a:r>
          </a:p>
          <a:p>
            <a:r>
              <a:rPr lang="en-US" dirty="0" smtClean="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smtClean="0">
                <a:latin typeface="Arial" pitchFamily="-1" charset="0"/>
                <a:ea typeface="ＭＳ Ｐゴシック" pitchFamily="-1" charset="-128"/>
                <a:cs typeface="ＭＳ Ｐゴシック" pitchFamily="-1" charset="-128"/>
              </a:rPr>
              <a:t>time of a message from sender to receiver, then any protocol or network</a:t>
            </a:r>
          </a:p>
          <a:p>
            <a:r>
              <a:rPr lang="en-US" dirty="0" smtClean="0">
                <a:latin typeface="Arial" pitchFamily="-1" charset="0"/>
                <a:ea typeface="ＭＳ Ｐゴシック" pitchFamily="-1" charset="-128"/>
                <a:cs typeface="ＭＳ Ｐゴシック" pitchFamily="-1" charset="-128"/>
              </a:rPr>
              <a:t>that introduces variable, unpredictable delays may render such time limits</a:t>
            </a:r>
          </a:p>
          <a:p>
            <a:r>
              <a:rPr lang="en-US" dirty="0" smtClean="0">
                <a:latin typeface="Arial" pitchFamily="-1" charset="0"/>
                <a:ea typeface="ＭＳ Ｐゴシック" pitchFamily="-1" charset="-128"/>
                <a:cs typeface="ＭＳ Ｐゴシック" pitchFamily="-1" charset="-128"/>
              </a:rPr>
              <a:t>meaningless.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smtClean="0">
                <a:latin typeface="Arial" pitchFamily="-1" charset="0"/>
                <a:ea typeface="ＭＳ Ｐゴシック" pitchFamily="-1" charset="-128"/>
                <a:cs typeface="ＭＳ Ｐゴシック" pitchFamily="-1" charset="-128"/>
              </a:rPr>
              <a:t>who tries to find holes and the designer or administrator who tries to</a:t>
            </a:r>
          </a:p>
          <a:p>
            <a:r>
              <a:rPr lang="en-US" dirty="0" smtClean="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smtClean="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smtClean="0">
                <a:latin typeface="Arial" pitchFamily="-1" charset="0"/>
                <a:ea typeface="ＭＳ Ｐゴシック" pitchFamily="-1" charset="-128"/>
                <a:cs typeface="ＭＳ Ｐゴシック" pitchFamily="-1" charset="-128"/>
              </a:rPr>
              <a:t>weaknesses to achieve perfect security.</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smtClean="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smtClean="0">
                <a:latin typeface="Arial" pitchFamily="-1" charset="0"/>
                <a:ea typeface="ＭＳ Ｐゴシック" pitchFamily="-1" charset="-128"/>
                <a:cs typeface="ＭＳ Ｐゴシック" pitchFamily="-1" charset="-128"/>
              </a:rPr>
              <a:t>today’s short-term, overloaded environment.</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smtClean="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smtClean="0">
                <a:latin typeface="Arial" pitchFamily="-1" charset="0"/>
                <a:ea typeface="ＭＳ Ｐゴシック" pitchFamily="-1" charset="-128"/>
                <a:cs typeface="ＭＳ Ｐゴシック" pitchFamily="-1" charset="-128"/>
              </a:rPr>
              <a:t>process.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smtClean="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smtClean="0">
                <a:latin typeface="Arial" pitchFamily="-1" charset="0"/>
                <a:ea typeface="ＭＳ Ｐゴシック" pitchFamily="-1" charset="-128"/>
                <a:cs typeface="ＭＳ Ｐゴシック" pitchFamily="-1" charset="-128"/>
              </a:rPr>
              <a:t>information.</a:t>
            </a:r>
            <a:endParaRPr lang="en-US" sz="1100" dirty="0" smtClean="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21</a:t>
            </a:fld>
            <a:endParaRPr lang="en-AU" smtClean="0">
              <a:latin typeface="Arial" pitchFamily="-1" charset="0"/>
            </a:endParaRPr>
          </a:p>
        </p:txBody>
      </p:sp>
    </p:spTree>
    <p:extLst>
      <p:ext uri="{BB962C8B-B14F-4D97-AF65-F5344CB8AC3E}">
        <p14:creationId xmlns:p14="http://schemas.microsoft.com/office/powerpoint/2010/main" val="133325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22</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smtClean="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smtClean="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smtClean="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smtClean="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smtClean="0">
                <a:latin typeface="Arial" pitchFamily="-1" charset="0"/>
                <a:ea typeface="ＭＳ Ｐゴシック" pitchFamily="-1" charset="-128"/>
                <a:cs typeface="ＭＳ Ｐゴシック" pitchFamily="-1" charset="-128"/>
              </a:rPr>
              <a:t>the problems are compounded.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ITU-T  Recommendation X.800, Security Architecture for OSI , defines such a</a:t>
            </a:r>
          </a:p>
          <a:p>
            <a:r>
              <a:rPr lang="en-US" dirty="0" smtClean="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smtClean="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smtClean="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smtClean="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smtClean="0">
                <a:latin typeface="Arial" pitchFamily="-1" charset="0"/>
                <a:ea typeface="ＭＳ Ｐゴシック" pitchFamily="-1" charset="-128"/>
                <a:cs typeface="ＭＳ Ｐゴシック" pitchFamily="-1" charset="-128"/>
              </a:rPr>
              <a:t>structured definition of services and mechanisms.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smtClean="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smtClean="0">
                <a:latin typeface="Arial" pitchFamily="-1" charset="0"/>
                <a:ea typeface="ＭＳ Ｐゴシック" pitchFamily="-1" charset="-128"/>
                <a:cs typeface="ＭＳ Ｐゴシック" pitchFamily="-1" charset="-128"/>
              </a:rPr>
              <a:t>focuses on security attacks, mechanisms, and services. These can be defined</a:t>
            </a:r>
          </a:p>
          <a:p>
            <a:r>
              <a:rPr lang="en-US" dirty="0" smtClean="0">
                <a:latin typeface="Arial" pitchFamily="-1" charset="0"/>
                <a:ea typeface="ＭＳ Ｐゴシック" pitchFamily="-1" charset="-128"/>
                <a:cs typeface="ＭＳ Ｐゴシック" pitchFamily="-1" charset="-128"/>
              </a:rPr>
              <a:t>briefly as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attack:  Any action that compromises the security of information</a:t>
            </a:r>
          </a:p>
          <a:p>
            <a:r>
              <a:rPr lang="en-US" dirty="0" smtClean="0">
                <a:latin typeface="Arial" pitchFamily="-1" charset="0"/>
                <a:ea typeface="ＭＳ Ｐゴシック" pitchFamily="-1" charset="-128"/>
                <a:cs typeface="ＭＳ Ｐゴシック" pitchFamily="-1" charset="-128"/>
              </a:rPr>
              <a:t>owned by an organization.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mechanism:  A process (or a device incorporating such a process) that</a:t>
            </a:r>
          </a:p>
          <a:p>
            <a:r>
              <a:rPr lang="en-US" dirty="0" smtClean="0">
                <a:latin typeface="Arial" pitchFamily="-1" charset="0"/>
                <a:ea typeface="ＭＳ Ｐゴシック" pitchFamily="-1" charset="-128"/>
                <a:cs typeface="ＭＳ Ｐゴシック" pitchFamily="-1" charset="-128"/>
              </a:rPr>
              <a:t>is designed to detect, prevent, or recover from a security attack.</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service:  A processing or communication service that enhances the</a:t>
            </a:r>
          </a:p>
          <a:p>
            <a:r>
              <a:rPr lang="en-US" dirty="0" smtClean="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smtClean="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smtClean="0">
                <a:latin typeface="Arial" pitchFamily="-1" charset="0"/>
                <a:ea typeface="ＭＳ Ｐゴシック" pitchFamily="-1" charset="-128"/>
                <a:cs typeface="ＭＳ Ｐゴシック" pitchFamily="-1" charset="-128"/>
              </a:rPr>
              <a:t>make use of one or more security mechanisms to provide the service.</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30975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In the literature, the terms threat  and attack  are commonly used to mean more</a:t>
            </a:r>
          </a:p>
          <a:p>
            <a:r>
              <a:rPr lang="en-US" smtClean="0">
                <a:latin typeface="Arial" pitchFamily="-1" charset="0"/>
                <a:ea typeface="ＭＳ Ｐゴシック" pitchFamily="-1" charset="-128"/>
                <a:cs typeface="ＭＳ Ｐゴシック" pitchFamily="-1" charset="-128"/>
              </a:rPr>
              <a:t>or less the same thing. Table 1.1 provides definitions taken from RFC 4949, Internet</a:t>
            </a:r>
          </a:p>
          <a:p>
            <a:r>
              <a:rPr lang="en-US" smtClean="0">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23</a:t>
            </a:fld>
            <a:endParaRPr lang="en-AU" smtClean="0">
              <a:latin typeface="Arial" pitchFamily="-1" charset="0"/>
            </a:endParaRPr>
          </a:p>
        </p:txBody>
      </p:sp>
    </p:spTree>
    <p:extLst>
      <p:ext uri="{BB962C8B-B14F-4D97-AF65-F5344CB8AC3E}">
        <p14:creationId xmlns:p14="http://schemas.microsoft.com/office/powerpoint/2010/main" val="2359148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24</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 useful means of classifying security attacks, used both in X.800 and RFC 4949, is in</a:t>
            </a:r>
          </a:p>
          <a:p>
            <a:r>
              <a:rPr lang="en-US" dirty="0" smtClean="0">
                <a:latin typeface="Arial" pitchFamily="-1" charset="0"/>
                <a:ea typeface="ＭＳ Ｐゴシック" pitchFamily="-1" charset="-128"/>
                <a:cs typeface="ＭＳ Ｐゴシック" pitchFamily="-1" charset="-128"/>
              </a:rPr>
              <a:t>terms of passive attacks  and active attacks  (Figure 1.2). A passive attack attempts to</a:t>
            </a:r>
          </a:p>
          <a:p>
            <a:r>
              <a:rPr lang="en-US" dirty="0" smtClean="0">
                <a:latin typeface="Arial" pitchFamily="-1" charset="0"/>
                <a:ea typeface="ＭＳ Ｐゴシック" pitchFamily="-1" charset="-128"/>
                <a:cs typeface="ＭＳ Ｐゴシック" pitchFamily="-1" charset="-128"/>
              </a:rPr>
              <a:t>learn or make use of information from the system but does not affect system resources.</a:t>
            </a:r>
          </a:p>
          <a:p>
            <a:r>
              <a:rPr lang="en-US" dirty="0" smtClean="0">
                <a:latin typeface="Arial" pitchFamily="-1" charset="0"/>
                <a:ea typeface="ＭＳ Ｐゴシック" pitchFamily="-1" charset="-128"/>
                <a:cs typeface="ＭＳ Ｐゴシック" pitchFamily="-1" charset="-128"/>
              </a:rPr>
              <a:t>An active attack attempts to alter system resources or affect their operation.</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58605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 Passive attacks (Figure 1.2a) are in the nature of eavesdropping on, or monitoring</a:t>
            </a:r>
          </a:p>
          <a:p>
            <a:pPr>
              <a:defRPr/>
            </a:pPr>
            <a:r>
              <a:rPr lang="en-US" dirty="0" smtClean="0"/>
              <a:t>of, transmissions. The goal of the opponent is to obtain information that is being</a:t>
            </a:r>
          </a:p>
          <a:p>
            <a:pPr>
              <a:defRPr/>
            </a:pPr>
            <a:r>
              <a:rPr lang="en-US" dirty="0" smtClean="0"/>
              <a:t>transmitted. Two types of passive attacks are the release of message contents and</a:t>
            </a:r>
          </a:p>
          <a:p>
            <a:pPr>
              <a:defRPr/>
            </a:pPr>
            <a:r>
              <a:rPr lang="en-US" dirty="0" smtClean="0"/>
              <a:t>traffic analysis.</a:t>
            </a:r>
          </a:p>
          <a:p>
            <a:pPr>
              <a:defRPr/>
            </a:pPr>
            <a:endParaRPr lang="en-US" dirty="0" smtClean="0"/>
          </a:p>
          <a:p>
            <a:pPr>
              <a:defRPr/>
            </a:pPr>
            <a:r>
              <a:rPr lang="en-US" dirty="0" smtClean="0"/>
              <a:t>The release of message contents  is easily understood. A telephone conversation,</a:t>
            </a:r>
          </a:p>
          <a:p>
            <a:pPr>
              <a:defRPr/>
            </a:pPr>
            <a:r>
              <a:rPr lang="en-US" dirty="0" smtClean="0"/>
              <a:t>an electronic mail message, and a transferred file may contain sensitive or</a:t>
            </a:r>
          </a:p>
          <a:p>
            <a:pPr>
              <a:defRPr/>
            </a:pPr>
            <a:r>
              <a:rPr lang="en-US" dirty="0" smtClean="0"/>
              <a:t>confidential information. We would like to prevent an opponent from learning the</a:t>
            </a:r>
          </a:p>
          <a:p>
            <a:pPr>
              <a:defRPr/>
            </a:pPr>
            <a:r>
              <a:rPr lang="en-US" dirty="0" smtClean="0"/>
              <a:t>contents of these transmissions.</a:t>
            </a:r>
          </a:p>
          <a:p>
            <a:pPr>
              <a:defRPr/>
            </a:pPr>
            <a:endParaRPr lang="en-US" dirty="0" smtClean="0"/>
          </a:p>
          <a:p>
            <a:pPr>
              <a:defRPr/>
            </a:pPr>
            <a:r>
              <a:rPr lang="en-US" dirty="0" smtClean="0"/>
              <a:t>A second type of passive attack, traffic analysis , is subtler. Suppose that we</a:t>
            </a:r>
          </a:p>
          <a:p>
            <a:pPr>
              <a:defRPr/>
            </a:pPr>
            <a:r>
              <a:rPr lang="en-US" dirty="0" smtClean="0"/>
              <a:t>had a way of masking the contents of messages or other information traffic so that</a:t>
            </a:r>
          </a:p>
          <a:p>
            <a:pPr>
              <a:defRPr/>
            </a:pPr>
            <a:r>
              <a:rPr lang="en-US" dirty="0" smtClean="0"/>
              <a:t>opponents, even if they captured the message, could not extract the information</a:t>
            </a:r>
          </a:p>
          <a:p>
            <a:pPr>
              <a:defRPr/>
            </a:pPr>
            <a:r>
              <a:rPr lang="en-US" dirty="0" smtClean="0"/>
              <a:t>from the message. The common technique for masking contents is encryption. If we</a:t>
            </a:r>
          </a:p>
          <a:p>
            <a:pPr>
              <a:defRPr/>
            </a:pPr>
            <a:r>
              <a:rPr lang="en-US" dirty="0" smtClean="0"/>
              <a:t>had encryption protection in place, an opponent might still be able to observe the</a:t>
            </a:r>
          </a:p>
          <a:p>
            <a:pPr>
              <a:defRPr/>
            </a:pPr>
            <a:r>
              <a:rPr lang="en-US" dirty="0" smtClean="0"/>
              <a:t>pattern of these messages. The opponent could determine the location and identity</a:t>
            </a:r>
          </a:p>
          <a:p>
            <a:pPr>
              <a:defRPr/>
            </a:pPr>
            <a:r>
              <a:rPr lang="en-US" dirty="0" smtClean="0"/>
              <a:t>of communicating hosts and could observe the frequency and length of messages</a:t>
            </a:r>
          </a:p>
          <a:p>
            <a:pPr>
              <a:defRPr/>
            </a:pPr>
            <a:r>
              <a:rPr lang="en-US" dirty="0" smtClean="0"/>
              <a:t>being exchanged. This information might be useful in guessing the nature of the</a:t>
            </a:r>
          </a:p>
          <a:p>
            <a:pPr>
              <a:defRPr/>
            </a:pPr>
            <a:r>
              <a:rPr lang="en-US" dirty="0" smtClean="0"/>
              <a:t>communication that was taking place.</a:t>
            </a:r>
          </a:p>
          <a:p>
            <a:pPr>
              <a:defRPr/>
            </a:pPr>
            <a:endParaRPr lang="en-US" dirty="0" smtClean="0"/>
          </a:p>
          <a:p>
            <a:pPr>
              <a:defRPr/>
            </a:pPr>
            <a:r>
              <a:rPr lang="en-US" dirty="0" smtClean="0"/>
              <a:t>Passive attacks are very difficult to detect, because they do not involve any</a:t>
            </a:r>
          </a:p>
          <a:p>
            <a:pPr>
              <a:defRPr/>
            </a:pPr>
            <a:r>
              <a:rPr lang="en-US" dirty="0" smtClean="0"/>
              <a:t>alteration of the data. Typically, the message traffic is sent and received in an apparently</a:t>
            </a:r>
          </a:p>
          <a:p>
            <a:pPr>
              <a:defRPr/>
            </a:pPr>
            <a:r>
              <a:rPr lang="en-US" dirty="0" smtClean="0"/>
              <a:t>normal fashion, and neither the sender nor receiver is aware that a third party</a:t>
            </a:r>
          </a:p>
          <a:p>
            <a:pPr>
              <a:defRPr/>
            </a:pPr>
            <a:r>
              <a:rPr lang="en-US" dirty="0" smtClean="0"/>
              <a:t>has read the messages or observed the traffic pattern. However, it is feasible to prevent</a:t>
            </a:r>
          </a:p>
          <a:p>
            <a:pPr>
              <a:defRPr/>
            </a:pPr>
            <a:r>
              <a:rPr lang="en-US" dirty="0" smtClean="0"/>
              <a:t>the success of these attacks, usually by means of encryption. Thus, the emphasis</a:t>
            </a:r>
          </a:p>
          <a:p>
            <a:pPr>
              <a:defRPr/>
            </a:pPr>
            <a:r>
              <a:rPr lang="en-US" dirty="0" smtClean="0"/>
              <a:t>in dealing with passive attacks is on prevention rather than detection.</a:t>
            </a:r>
            <a:endParaRPr lang="en-US" dirty="0"/>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25</a:t>
            </a:fld>
            <a:endParaRPr lang="en-AU" smtClean="0">
              <a:latin typeface="Arial" pitchFamily="-1" charset="0"/>
            </a:endParaRPr>
          </a:p>
        </p:txBody>
      </p:sp>
    </p:spTree>
    <p:extLst>
      <p:ext uri="{BB962C8B-B14F-4D97-AF65-F5344CB8AC3E}">
        <p14:creationId xmlns:p14="http://schemas.microsoft.com/office/powerpoint/2010/main" val="908997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26</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Active attacks (Figure 1.2b) involve some modification of the data stream or the</a:t>
            </a:r>
          </a:p>
          <a:p>
            <a:r>
              <a:rPr lang="en-US" dirty="0" smtClean="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smtClean="0">
                <a:latin typeface="Arial" pitchFamily="-1" charset="0"/>
                <a:ea typeface="ＭＳ Ｐゴシック" pitchFamily="-1" charset="-128"/>
                <a:cs typeface="ＭＳ Ｐゴシック" pitchFamily="-1" charset="-128"/>
              </a:rPr>
              <a:t>replay, modification of messages, and denial of service.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 masquerade  takes place when one entity pretends to be a different entity</a:t>
            </a:r>
          </a:p>
          <a:p>
            <a:r>
              <a:rPr lang="en-US" dirty="0" smtClean="0">
                <a:latin typeface="Arial" pitchFamily="-1" charset="0"/>
                <a:ea typeface="ＭＳ Ｐゴシック" pitchFamily="-1" charset="-128"/>
                <a:cs typeface="ＭＳ Ｐゴシック" pitchFamily="-1" charset="-128"/>
              </a:rPr>
              <a:t>(path 2 of Figure 1.2b is active). A masquerade attack usually includes one of the</a:t>
            </a:r>
          </a:p>
          <a:p>
            <a:r>
              <a:rPr lang="en-US" dirty="0" smtClean="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smtClean="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smtClean="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smtClean="0">
                <a:latin typeface="Arial" pitchFamily="-1" charset="0"/>
                <a:ea typeface="ＭＳ Ｐゴシック" pitchFamily="-1" charset="-128"/>
                <a:cs typeface="ＭＳ Ｐゴシック" pitchFamily="-1" charset="-128"/>
              </a:rPr>
              <a:t>entity that has those privileges.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Replay  involves the passive capture of a data unit and its subsequent retransmission</a:t>
            </a:r>
          </a:p>
          <a:p>
            <a:r>
              <a:rPr lang="en-US" dirty="0" smtClean="0">
                <a:latin typeface="Arial" pitchFamily="-1" charset="0"/>
                <a:ea typeface="ＭＳ Ｐゴシック" pitchFamily="-1" charset="-128"/>
                <a:cs typeface="ＭＳ Ｐゴシック" pitchFamily="-1" charset="-128"/>
              </a:rPr>
              <a:t>to produce an unauthorized effect (paths 1, 2, and 3 active).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Modification of messages  simply means that some portion of a legitimate</a:t>
            </a:r>
          </a:p>
          <a:p>
            <a:r>
              <a:rPr lang="en-US" dirty="0" smtClean="0">
                <a:latin typeface="Arial" pitchFamily="-1" charset="0"/>
                <a:ea typeface="ＭＳ Ｐゴシック" pitchFamily="-1" charset="-128"/>
                <a:cs typeface="ＭＳ Ｐゴシック" pitchFamily="-1" charset="-128"/>
              </a:rPr>
              <a:t>message is altered, or that messages are delayed or reordered, to produce an</a:t>
            </a:r>
          </a:p>
          <a:p>
            <a:r>
              <a:rPr lang="en-US" dirty="0" smtClean="0">
                <a:latin typeface="Arial" pitchFamily="-1" charset="0"/>
                <a:ea typeface="ＭＳ Ｐゴシック" pitchFamily="-1" charset="-128"/>
                <a:cs typeface="ＭＳ Ｐゴシック" pitchFamily="-1" charset="-128"/>
              </a:rPr>
              <a:t>unauthorized effect (paths 1 and 2 active). For example, a message meaning “Allow</a:t>
            </a:r>
          </a:p>
          <a:p>
            <a:r>
              <a:rPr lang="en-US" dirty="0" smtClean="0">
                <a:latin typeface="Arial" pitchFamily="-1" charset="0"/>
                <a:ea typeface="ＭＳ Ｐゴシック" pitchFamily="-1" charset="-128"/>
                <a:cs typeface="ＭＳ Ｐゴシック" pitchFamily="-1" charset="-128"/>
              </a:rPr>
              <a:t>John Smith to read confidential file accounts ” is modified to mean “Allow Fred</a:t>
            </a:r>
          </a:p>
          <a:p>
            <a:r>
              <a:rPr lang="en-US" dirty="0" smtClean="0">
                <a:latin typeface="Arial" pitchFamily="-1" charset="0"/>
                <a:ea typeface="ＭＳ Ｐゴシック" pitchFamily="-1" charset="-128"/>
                <a:cs typeface="ＭＳ Ｐゴシック" pitchFamily="-1" charset="-128"/>
              </a:rPr>
              <a:t>Brown to read confidential file accounts. ”</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The denial of service  prevents or inhibits the normal use or management of</a:t>
            </a:r>
          </a:p>
          <a:p>
            <a:r>
              <a:rPr lang="en-US" dirty="0" smtClean="0">
                <a:latin typeface="Arial" pitchFamily="-1" charset="0"/>
                <a:ea typeface="ＭＳ Ｐゴシック" pitchFamily="-1" charset="-128"/>
                <a:cs typeface="ＭＳ Ｐゴシック" pitchFamily="-1" charset="-128"/>
              </a:rPr>
              <a:t>communications facilities (path 3 active). This attack may have a specific target; for</a:t>
            </a:r>
          </a:p>
          <a:p>
            <a:r>
              <a:rPr lang="en-US" dirty="0" smtClean="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smtClean="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smtClean="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smtClean="0">
                <a:latin typeface="Arial" pitchFamily="-1" charset="0"/>
                <a:ea typeface="ＭＳ Ｐゴシック" pitchFamily="-1" charset="-128"/>
                <a:cs typeface="ＭＳ Ｐゴシック" pitchFamily="-1" charset="-128"/>
              </a:rPr>
              <a:t>messages so as to degrade performance.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smtClean="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smtClean="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smtClean="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smtClean="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smtClean="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smtClean="0">
                <a:latin typeface="Arial" pitchFamily="-1" charset="0"/>
                <a:ea typeface="ＭＳ Ｐゴシック" pitchFamily="-1" charset="-128"/>
                <a:cs typeface="ＭＳ Ｐゴシック" pitchFamily="-1" charset="-128"/>
              </a:rPr>
              <a:t>contribute to prevention.</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780401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417404D0-5512-DA46-AC9A-89250F476031}" type="slidenum">
              <a:rPr lang="en-AU">
                <a:latin typeface="Arial" pitchFamily="-1" charset="0"/>
              </a:rPr>
              <a:pPr/>
              <a:t>27</a:t>
            </a:fld>
            <a:endParaRPr lang="en-AU">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X.800 defines a security service as a service that is provided by a protocol layer of</a:t>
            </a:r>
          </a:p>
          <a:p>
            <a:r>
              <a:rPr lang="en-US" dirty="0" smtClean="0">
                <a:latin typeface="Arial" pitchFamily="-1" charset="0"/>
                <a:ea typeface="ＭＳ Ｐゴシック" pitchFamily="-1" charset="-128"/>
                <a:cs typeface="ＭＳ Ｐゴシック" pitchFamily="-1" charset="-128"/>
              </a:rPr>
              <a:t>communicating open systems and that ensures adequate security of the systems</a:t>
            </a:r>
          </a:p>
          <a:p>
            <a:r>
              <a:rPr lang="en-US" dirty="0" smtClean="0">
                <a:latin typeface="Arial" pitchFamily="-1" charset="0"/>
                <a:ea typeface="ＭＳ Ｐゴシック" pitchFamily="-1" charset="-128"/>
                <a:cs typeface="ＭＳ Ｐゴシック" pitchFamily="-1" charset="-128"/>
              </a:rPr>
              <a:t>or of data transfers. Perhaps a clearer definition is found in RFC 4949, which</a:t>
            </a:r>
          </a:p>
          <a:p>
            <a:r>
              <a:rPr lang="en-US" dirty="0" smtClean="0">
                <a:latin typeface="Arial" pitchFamily="-1" charset="0"/>
                <a:ea typeface="ＭＳ Ｐゴシック" pitchFamily="-1" charset="-128"/>
                <a:cs typeface="ＭＳ Ｐゴシック" pitchFamily="-1" charset="-128"/>
              </a:rPr>
              <a:t>provides the following definition: a processing or communication service that is</a:t>
            </a:r>
          </a:p>
          <a:p>
            <a:r>
              <a:rPr lang="en-US" dirty="0" smtClean="0">
                <a:latin typeface="Arial" pitchFamily="-1" charset="0"/>
                <a:ea typeface="ＭＳ Ｐゴシック" pitchFamily="-1" charset="-128"/>
                <a:cs typeface="ＭＳ Ｐゴシック" pitchFamily="-1" charset="-128"/>
              </a:rPr>
              <a:t>provided by a system to give a specific kind of protection to system resources;</a:t>
            </a:r>
          </a:p>
          <a:p>
            <a:r>
              <a:rPr lang="en-US" dirty="0" smtClean="0">
                <a:latin typeface="Arial" pitchFamily="-1" charset="0"/>
                <a:ea typeface="ＭＳ Ｐゴシック" pitchFamily="-1" charset="-128"/>
                <a:cs typeface="ＭＳ Ｐゴシック" pitchFamily="-1" charset="-128"/>
              </a:rPr>
              <a:t>security services implement security policies and are implemented by security</a:t>
            </a:r>
          </a:p>
          <a:p>
            <a:r>
              <a:rPr lang="en-US" dirty="0" smtClean="0">
                <a:latin typeface="Arial" pitchFamily="-1" charset="0"/>
                <a:ea typeface="ＭＳ Ｐゴシック" pitchFamily="-1" charset="-128"/>
                <a:cs typeface="ＭＳ Ｐゴシック" pitchFamily="-1" charset="-128"/>
              </a:rPr>
              <a:t>mechanisms.</a:t>
            </a:r>
            <a:endParaRPr lang="en-US" dirty="0" smtClean="0">
              <a:solidFill>
                <a:srgbClr val="000000"/>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943666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X.800 divides these services into five categories and fourteen specific services</a:t>
            </a:r>
          </a:p>
          <a:p>
            <a:r>
              <a:rPr lang="en-US" smtClean="0">
                <a:latin typeface="Arial" pitchFamily="-1" charset="0"/>
                <a:ea typeface="ＭＳ Ｐゴシック" pitchFamily="-1" charset="-128"/>
                <a:cs typeface="ＭＳ Ｐゴシック" pitchFamily="-1" charset="-128"/>
              </a:rPr>
              <a:t>(Table 1.2).</a:t>
            </a:r>
          </a:p>
        </p:txBody>
      </p:sp>
      <p:sp>
        <p:nvSpPr>
          <p:cNvPr id="65540" name="Slide Number Placeholder 3"/>
          <p:cNvSpPr>
            <a:spLocks noGrp="1"/>
          </p:cNvSpPr>
          <p:nvPr>
            <p:ph type="sldNum" sz="quarter" idx="5"/>
          </p:nvPr>
        </p:nvSpPr>
        <p:spPr>
          <a:noFill/>
        </p:spPr>
        <p:txBody>
          <a:bodyPr/>
          <a:lstStyle/>
          <a:p>
            <a:fld id="{985DE770-AB8F-A040-8A67-2EF0035AA0BA}" type="slidenum">
              <a:rPr lang="en-AU" smtClean="0">
                <a:latin typeface="Arial" pitchFamily="-1" charset="0"/>
              </a:rPr>
              <a:pPr/>
              <a:t>28</a:t>
            </a:fld>
            <a:endParaRPr lang="en-AU" smtClean="0">
              <a:latin typeface="Arial" pitchFamily="-1" charset="0"/>
            </a:endParaRPr>
          </a:p>
        </p:txBody>
      </p:sp>
    </p:spTree>
    <p:extLst>
      <p:ext uri="{BB962C8B-B14F-4D97-AF65-F5344CB8AC3E}">
        <p14:creationId xmlns:p14="http://schemas.microsoft.com/office/powerpoint/2010/main" val="31931845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29</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smtClean="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smtClean="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smtClean="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smtClean="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smtClean="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smtClean="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smtClean="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smtClean="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smtClean="0">
                <a:latin typeface="Arial" pitchFamily="-1" charset="0"/>
                <a:ea typeface="ＭＳ Ｐゴシック" pitchFamily="-1" charset="-128"/>
                <a:cs typeface="ＭＳ Ｐゴシック" pitchFamily="-1" charset="-128"/>
              </a:rPr>
              <a:t>unauthorized transmission or reception.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Two specific authentication services are defined in X.800:</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Peer entity authentication:  Provides for the corroboration of the identity</a:t>
            </a:r>
          </a:p>
          <a:p>
            <a:r>
              <a:rPr lang="en-US" dirty="0" smtClean="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smtClean="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smtClean="0">
                <a:latin typeface="Arial" pitchFamily="-1" charset="0"/>
                <a:ea typeface="ＭＳ Ｐゴシック" pitchFamily="-1" charset="-128"/>
                <a:cs typeface="ＭＳ Ｐゴシック" pitchFamily="-1" charset="-128"/>
              </a:rPr>
              <a:t>in two communicating systems. Peer entity authentication is provided for</a:t>
            </a:r>
          </a:p>
          <a:p>
            <a:r>
              <a:rPr lang="en-US" dirty="0" smtClean="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smtClean="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smtClean="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Data origin authentication:  Provides for the corroboration of the source of a</a:t>
            </a:r>
          </a:p>
          <a:p>
            <a:r>
              <a:rPr lang="en-US" dirty="0" smtClean="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smtClean="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smtClean="0">
                <a:latin typeface="Arial" pitchFamily="-1" charset="0"/>
                <a:ea typeface="ＭＳ Ｐゴシック" pitchFamily="-1" charset="-128"/>
                <a:cs typeface="ＭＳ Ｐゴシック" pitchFamily="-1" charset="-128"/>
              </a:rPr>
              <a:t>where there are no prior interactions between the communicating entities.</a:t>
            </a:r>
            <a:endParaRPr lang="en-US" dirty="0" smtClean="0">
              <a:solidFill>
                <a:srgbClr val="0000FF"/>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00943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7</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7/e, by William Stallings.  Chapter 1, “Computer</a:t>
            </a:r>
            <a:r>
              <a:rPr lang="en-US" baseline="0" dirty="0" smtClean="0">
                <a:latin typeface="Times New Roman" pitchFamily="-1" charset="0"/>
                <a:ea typeface="ＭＳ Ｐゴシック" pitchFamily="-1" charset="-128"/>
                <a:cs typeface="ＭＳ Ｐゴシック" pitchFamily="-1" charset="-128"/>
              </a:rPr>
              <a:t> and Network Security Concepts</a:t>
            </a:r>
            <a:r>
              <a:rPr lang="en-US" dirty="0" smtClean="0">
                <a:latin typeface="Times New Roman" pitchFamily="-1" charset="0"/>
                <a:ea typeface="ＭＳ Ｐゴシック" pitchFamily="-1" charset="-128"/>
                <a:cs typeface="ＭＳ Ｐゴシック" pitchFamily="-1" charset="-128"/>
              </a:rPr>
              <a:t>”.</a:t>
            </a:r>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97798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smtClean="0">
                <a:latin typeface="Arial" pitchFamily="-1" charset="0"/>
                <a:ea typeface="ＭＳ Ｐゴシック" pitchFamily="-1" charset="-128"/>
                <a:cs typeface="ＭＳ Ｐゴシック" pitchFamily="-1" charset="-128"/>
              </a:rPr>
              <a:t>the access to host systems and applications via communications links. To achieve</a:t>
            </a:r>
          </a:p>
          <a:p>
            <a:r>
              <a:rPr lang="en-US" smtClean="0">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smtClean="0">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30</a:t>
            </a:fld>
            <a:endParaRPr lang="en-AU" smtClean="0">
              <a:latin typeface="Arial" pitchFamily="-1" charset="0"/>
            </a:endParaRPr>
          </a:p>
        </p:txBody>
      </p:sp>
    </p:spTree>
    <p:extLst>
      <p:ext uri="{BB962C8B-B14F-4D97-AF65-F5344CB8AC3E}">
        <p14:creationId xmlns:p14="http://schemas.microsoft.com/office/powerpoint/2010/main" val="2689178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 Confidentiality is the protection of transmitted data from passive attacks. With</a:t>
            </a:r>
          </a:p>
          <a:p>
            <a:pPr>
              <a:defRPr/>
            </a:pPr>
            <a:r>
              <a:rPr lang="en-US" dirty="0" smtClean="0"/>
              <a:t>respect to the content of a data transmission, several levels of protection can be</a:t>
            </a:r>
          </a:p>
          <a:p>
            <a:pPr>
              <a:defRPr/>
            </a:pPr>
            <a:r>
              <a:rPr lang="en-US" dirty="0" smtClean="0"/>
              <a:t>identified. The broadest service protects all user data transmitted between two</a:t>
            </a:r>
          </a:p>
          <a:p>
            <a:pPr>
              <a:defRPr/>
            </a:pPr>
            <a:r>
              <a:rPr lang="en-US" dirty="0" smtClean="0"/>
              <a:t>users over a period of time. For example, when a TCP connection is set up between</a:t>
            </a:r>
          </a:p>
          <a:p>
            <a:pPr>
              <a:defRPr/>
            </a:pPr>
            <a:r>
              <a:rPr lang="en-US" dirty="0" smtClean="0"/>
              <a:t>two systems, this broad protection prevents the release of any user data transmitted</a:t>
            </a:r>
          </a:p>
          <a:p>
            <a:pPr>
              <a:defRPr/>
            </a:pPr>
            <a:r>
              <a:rPr lang="en-US" dirty="0" smtClean="0"/>
              <a:t>over the TCP connection. Narrower forms of this service can also be defined,</a:t>
            </a:r>
          </a:p>
          <a:p>
            <a:pPr>
              <a:defRPr/>
            </a:pPr>
            <a:r>
              <a:rPr lang="en-US" dirty="0" smtClean="0"/>
              <a:t>including the protection of a single message or even specific fields within a message.</a:t>
            </a:r>
          </a:p>
          <a:p>
            <a:pPr>
              <a:defRPr/>
            </a:pPr>
            <a:r>
              <a:rPr lang="en-US" dirty="0" smtClean="0"/>
              <a:t>These refinements are less useful than the broad approach and may even be more</a:t>
            </a:r>
          </a:p>
          <a:p>
            <a:pPr>
              <a:defRPr/>
            </a:pPr>
            <a:r>
              <a:rPr lang="en-US" dirty="0" smtClean="0"/>
              <a:t>complex and expensive to implement.</a:t>
            </a:r>
          </a:p>
          <a:p>
            <a:pPr>
              <a:defRPr/>
            </a:pPr>
            <a:endParaRPr lang="en-US" dirty="0" smtClean="0"/>
          </a:p>
          <a:p>
            <a:pPr>
              <a:defRPr/>
            </a:pPr>
            <a:r>
              <a:rPr lang="en-US" dirty="0" smtClean="0"/>
              <a:t>The other aspect of confidentiality is the protection of traffic flow from analysis.</a:t>
            </a:r>
          </a:p>
          <a:p>
            <a:pPr>
              <a:defRPr/>
            </a:pPr>
            <a:r>
              <a:rPr lang="en-US" dirty="0" smtClean="0"/>
              <a:t>This requires that an attacker not be able to observe the source and destination, frequency,</a:t>
            </a:r>
          </a:p>
          <a:p>
            <a:pPr>
              <a:defRPr/>
            </a:pPr>
            <a:r>
              <a:rPr lang="en-US" dirty="0" smtClean="0"/>
              <a:t>length, or other characteristics of the traffic on a communications facility.</a:t>
            </a:r>
            <a:endParaRPr lang="en-US" dirty="0"/>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31</a:t>
            </a:fld>
            <a:endParaRPr lang="en-AU" smtClean="0">
              <a:latin typeface="Arial" pitchFamily="-1" charset="0"/>
            </a:endParaRPr>
          </a:p>
        </p:txBody>
      </p:sp>
    </p:spTree>
    <p:extLst>
      <p:ext uri="{BB962C8B-B14F-4D97-AF65-F5344CB8AC3E}">
        <p14:creationId xmlns:p14="http://schemas.microsoft.com/office/powerpoint/2010/main" val="40659797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smtClean="0"/>
              <a:t> As with confidentiality, integrity can apply to a stream of messages, a single message,</a:t>
            </a:r>
          </a:p>
          <a:p>
            <a:pPr>
              <a:defRPr/>
            </a:pPr>
            <a:r>
              <a:rPr lang="en-US" dirty="0" smtClean="0"/>
              <a:t>or selected fields within a message. Again, the most useful and straightforward</a:t>
            </a:r>
          </a:p>
          <a:p>
            <a:pPr>
              <a:defRPr/>
            </a:pPr>
            <a:r>
              <a:rPr lang="en-US" dirty="0" smtClean="0"/>
              <a:t>approach is total stream protection.</a:t>
            </a:r>
          </a:p>
          <a:p>
            <a:pPr>
              <a:defRPr/>
            </a:pPr>
            <a:endParaRPr lang="en-US" dirty="0" smtClean="0"/>
          </a:p>
          <a:p>
            <a:pPr>
              <a:defRPr/>
            </a:pPr>
            <a:r>
              <a:rPr lang="en-US" dirty="0" smtClean="0"/>
              <a:t>A connection-oriented integrity service, one that deals with a stream of messages,</a:t>
            </a:r>
          </a:p>
          <a:p>
            <a:pPr>
              <a:defRPr/>
            </a:pPr>
            <a:r>
              <a:rPr lang="en-US" dirty="0" smtClean="0"/>
              <a:t>assures that messages are received as sent with no duplication, insertion,</a:t>
            </a:r>
          </a:p>
          <a:p>
            <a:pPr>
              <a:defRPr/>
            </a:pPr>
            <a:r>
              <a:rPr lang="en-US" dirty="0" smtClean="0"/>
              <a:t>modification, reordering, or replays. The destruction of data is also covered under</a:t>
            </a:r>
          </a:p>
          <a:p>
            <a:pPr>
              <a:defRPr/>
            </a:pPr>
            <a:r>
              <a:rPr lang="en-US" dirty="0" smtClean="0"/>
              <a:t>this service. Thus, the connection-oriented integrity service addresses both message</a:t>
            </a:r>
          </a:p>
          <a:p>
            <a:pPr>
              <a:defRPr/>
            </a:pPr>
            <a:r>
              <a:rPr lang="en-US" dirty="0" smtClean="0"/>
              <a:t>stream modification and denial of service. On the other hand, a connectionless integrity</a:t>
            </a:r>
          </a:p>
          <a:p>
            <a:pPr>
              <a:defRPr/>
            </a:pPr>
            <a:r>
              <a:rPr lang="en-US" dirty="0" smtClean="0"/>
              <a:t>service, one that deals with individual messages without regard to any larger</a:t>
            </a:r>
          </a:p>
          <a:p>
            <a:pPr>
              <a:defRPr/>
            </a:pPr>
            <a:r>
              <a:rPr lang="en-US" dirty="0" smtClean="0"/>
              <a:t>context, generally provides protection against message modification only.</a:t>
            </a:r>
          </a:p>
          <a:p>
            <a:pPr>
              <a:defRPr/>
            </a:pPr>
            <a:endParaRPr lang="en-US" dirty="0" smtClean="0"/>
          </a:p>
          <a:p>
            <a:pPr>
              <a:defRPr/>
            </a:pPr>
            <a:r>
              <a:rPr lang="en-US" dirty="0" smtClean="0"/>
              <a:t>We can make a distinction between service with and without recovery.</a:t>
            </a:r>
          </a:p>
          <a:p>
            <a:pPr>
              <a:defRPr/>
            </a:pPr>
            <a:r>
              <a:rPr lang="en-US" dirty="0" smtClean="0"/>
              <a:t>Because the integrity service relates to active attacks, we are concerned with detection</a:t>
            </a:r>
          </a:p>
          <a:p>
            <a:pPr>
              <a:defRPr/>
            </a:pPr>
            <a:r>
              <a:rPr lang="en-US" dirty="0" smtClean="0"/>
              <a:t>rather than prevention. If a violation of integrity is detected, then the service</a:t>
            </a:r>
          </a:p>
          <a:p>
            <a:pPr>
              <a:defRPr/>
            </a:pPr>
            <a:r>
              <a:rPr lang="en-US" dirty="0" smtClean="0"/>
              <a:t>may simply report this violation, and some other portion of software or human</a:t>
            </a:r>
          </a:p>
          <a:p>
            <a:pPr>
              <a:defRPr/>
            </a:pPr>
            <a:r>
              <a:rPr lang="en-US" dirty="0" smtClean="0"/>
              <a:t>intervention is required to recover from the violation. Alternatively, there are</a:t>
            </a:r>
          </a:p>
          <a:p>
            <a:pPr>
              <a:defRPr/>
            </a:pPr>
            <a:r>
              <a:rPr lang="en-US" dirty="0" smtClean="0"/>
              <a:t>mechanisms available to recover from the loss of integrity of data, as we will review</a:t>
            </a:r>
          </a:p>
          <a:p>
            <a:pPr>
              <a:defRPr/>
            </a:pPr>
            <a:r>
              <a:rPr lang="en-US" dirty="0" smtClean="0"/>
              <a:t>subsequently. The incorporation of automated recovery mechanisms is, in general,</a:t>
            </a:r>
          </a:p>
          <a:p>
            <a:pPr>
              <a:defRPr/>
            </a:pPr>
            <a:r>
              <a:rPr lang="en-US" dirty="0" smtClean="0"/>
              <a:t>the more attractive alternative.</a:t>
            </a:r>
            <a:endParaRPr lang="en-US" dirty="0"/>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32</a:t>
            </a:fld>
            <a:endParaRPr lang="en-AU" smtClean="0">
              <a:latin typeface="Arial" pitchFamily="-1" charset="0"/>
            </a:endParaRPr>
          </a:p>
        </p:txBody>
      </p:sp>
    </p:spTree>
    <p:extLst>
      <p:ext uri="{BB962C8B-B14F-4D97-AF65-F5344CB8AC3E}">
        <p14:creationId xmlns:p14="http://schemas.microsoft.com/office/powerpoint/2010/main" val="187532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t>
            </a:r>
            <a:r>
              <a:rPr lang="en-US" dirty="0" err="1" smtClean="0">
                <a:latin typeface="Arial" pitchFamily="-1" charset="0"/>
                <a:ea typeface="ＭＳ Ｐゴシック" pitchFamily="-1" charset="-128"/>
                <a:cs typeface="ＭＳ Ｐゴシック" pitchFamily="-1" charset="-128"/>
              </a:rPr>
              <a:t>Nonrepudiation</a:t>
            </a:r>
            <a:r>
              <a:rPr lang="en-US" dirty="0" smtClean="0">
                <a:latin typeface="Arial" pitchFamily="-1" charset="0"/>
                <a:ea typeface="ＭＳ Ｐゴシック" pitchFamily="-1" charset="-128"/>
                <a:cs typeface="ＭＳ Ｐゴシック" pitchFamily="-1" charset="-128"/>
              </a:rPr>
              <a:t> prevents either sender or receiver from denying a transmitted message.</a:t>
            </a:r>
          </a:p>
          <a:p>
            <a:r>
              <a:rPr lang="en-US" dirty="0" smtClean="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smtClean="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smtClean="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33</a:t>
            </a:fld>
            <a:endParaRPr lang="en-AU" smtClean="0">
              <a:latin typeface="Arial" pitchFamily="-1" charset="0"/>
            </a:endParaRPr>
          </a:p>
        </p:txBody>
      </p:sp>
    </p:spTree>
    <p:extLst>
      <p:ext uri="{BB962C8B-B14F-4D97-AF65-F5344CB8AC3E}">
        <p14:creationId xmlns:p14="http://schemas.microsoft.com/office/powerpoint/2010/main" val="3988567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Both X.800 and RFC 4949 define availability to be the property of a system or a</a:t>
            </a:r>
          </a:p>
          <a:p>
            <a:r>
              <a:rPr lang="en-US" sz="1200" kern="1200" baseline="0" dirty="0" smtClean="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smtClean="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smtClean="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smtClean="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smtClean="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smtClean="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smtClean="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smtClean="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smtClean="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smtClean="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smtClean="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smtClean="0">
                <a:solidFill>
                  <a:schemeClr val="tx1"/>
                </a:solidFill>
                <a:latin typeface="Arial" charset="0"/>
                <a:ea typeface="ＭＳ Ｐゴシック" charset="-128"/>
                <a:cs typeface="ＭＳ Ｐゴシック" charset="-128"/>
              </a:rPr>
              <a:t>control service and other security services.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34</a:t>
            </a:fld>
            <a:endParaRPr lang="en-AU" dirty="0"/>
          </a:p>
        </p:txBody>
      </p:sp>
    </p:spTree>
    <p:extLst>
      <p:ext uri="{BB962C8B-B14F-4D97-AF65-F5344CB8AC3E}">
        <p14:creationId xmlns:p14="http://schemas.microsoft.com/office/powerpoint/2010/main" val="1757524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35</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latin typeface="Arial" pitchFamily="-1" charset="0"/>
                <a:ea typeface="ＭＳ Ｐゴシック" pitchFamily="-1" charset="-128"/>
                <a:cs typeface="ＭＳ Ｐゴシック" pitchFamily="-1" charset="-128"/>
              </a:rPr>
              <a:t>X.800 security mechanisms.</a:t>
            </a:r>
            <a:endParaRPr lang="en-AU"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174291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85075787-43E7-BB4D-8EF0-D4AA9275B0C1}" type="slidenum">
              <a:rPr lang="en-AU">
                <a:latin typeface="Arial" pitchFamily="-1" charset="0"/>
              </a:rPr>
              <a:pPr/>
              <a:t>36</a:t>
            </a:fld>
            <a:endParaRPr lang="en-AU">
              <a:latin typeface="Arial" pitchFamily="-1"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Table 1.3 lists the security mechanisms defined in X.800. The mechanisms are</a:t>
            </a:r>
          </a:p>
          <a:p>
            <a:r>
              <a:rPr lang="en-US" dirty="0" smtClean="0">
                <a:latin typeface="Arial" pitchFamily="-1" charset="0"/>
                <a:ea typeface="ＭＳ Ｐゴシック" pitchFamily="-1" charset="-128"/>
                <a:cs typeface="ＭＳ Ｐゴシック" pitchFamily="-1" charset="-128"/>
              </a:rPr>
              <a:t>divided into those that are implemented in a specific protocol layer, such as TCP</a:t>
            </a:r>
          </a:p>
          <a:p>
            <a:r>
              <a:rPr lang="en-US" dirty="0" smtClean="0">
                <a:latin typeface="Arial" pitchFamily="-1" charset="0"/>
                <a:ea typeface="ＭＳ Ｐゴシック" pitchFamily="-1" charset="-128"/>
                <a:cs typeface="ＭＳ Ｐゴシック" pitchFamily="-1" charset="-128"/>
              </a:rPr>
              <a:t>or an application-layer protocol, and those that are not specific to any particular</a:t>
            </a:r>
          </a:p>
          <a:p>
            <a:r>
              <a:rPr lang="en-US" dirty="0" smtClean="0">
                <a:latin typeface="Arial" pitchFamily="-1" charset="0"/>
                <a:ea typeface="ＭＳ Ｐゴシック" pitchFamily="-1" charset="-128"/>
                <a:cs typeface="ＭＳ Ｐゴシック" pitchFamily="-1" charset="-128"/>
              </a:rPr>
              <a:t>protocol layer or security service. These mechanisms will be covered in the</a:t>
            </a:r>
          </a:p>
          <a:p>
            <a:r>
              <a:rPr lang="en-US" dirty="0" smtClean="0">
                <a:latin typeface="Arial" pitchFamily="-1" charset="0"/>
                <a:ea typeface="ＭＳ Ｐゴシック" pitchFamily="-1" charset="-128"/>
                <a:cs typeface="ＭＳ Ｐゴシック" pitchFamily="-1" charset="-128"/>
              </a:rPr>
              <a:t>appropriate places in the book. So we do not elaborate now, except to comment</a:t>
            </a:r>
          </a:p>
          <a:p>
            <a:r>
              <a:rPr lang="en-US" dirty="0" smtClean="0">
                <a:latin typeface="Arial" pitchFamily="-1" charset="0"/>
                <a:ea typeface="ＭＳ Ｐゴシック" pitchFamily="-1" charset="-128"/>
                <a:cs typeface="ＭＳ Ｐゴシック" pitchFamily="-1" charset="-128"/>
              </a:rPr>
              <a:t>on the definition of </a:t>
            </a:r>
            <a:r>
              <a:rPr lang="en-US" dirty="0" err="1" smtClean="0">
                <a:latin typeface="Arial" pitchFamily="-1" charset="0"/>
                <a:ea typeface="ＭＳ Ｐゴシック" pitchFamily="-1" charset="-128"/>
                <a:cs typeface="ＭＳ Ｐゴシック" pitchFamily="-1" charset="-128"/>
              </a:rPr>
              <a:t>encipherment</a:t>
            </a:r>
            <a:r>
              <a:rPr lang="en-US" dirty="0" smtClean="0">
                <a:latin typeface="Arial" pitchFamily="-1" charset="0"/>
                <a:ea typeface="ＭＳ Ｐゴシック" pitchFamily="-1" charset="-128"/>
                <a:cs typeface="ＭＳ Ｐゴシック" pitchFamily="-1" charset="-128"/>
              </a:rPr>
              <a:t>. X.800 distinguishes between reversible </a:t>
            </a:r>
            <a:r>
              <a:rPr lang="en-US" dirty="0" err="1" smtClean="0">
                <a:latin typeface="Arial" pitchFamily="-1" charset="0"/>
                <a:ea typeface="ＭＳ Ｐゴシック" pitchFamily="-1" charset="-128"/>
                <a:cs typeface="ＭＳ Ｐゴシック" pitchFamily="-1" charset="-128"/>
              </a:rPr>
              <a:t>encipherment</a:t>
            </a:r>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mechanisms and irreversible </a:t>
            </a:r>
            <a:r>
              <a:rPr lang="en-US" dirty="0" err="1" smtClean="0">
                <a:latin typeface="Arial" pitchFamily="-1" charset="0"/>
                <a:ea typeface="ＭＳ Ｐゴシック" pitchFamily="-1" charset="-128"/>
                <a:cs typeface="ＭＳ Ｐゴシック" pitchFamily="-1" charset="-128"/>
              </a:rPr>
              <a:t>encipherment</a:t>
            </a:r>
            <a:r>
              <a:rPr lang="en-US" dirty="0" smtClean="0">
                <a:latin typeface="Arial" pitchFamily="-1" charset="0"/>
                <a:ea typeface="ＭＳ Ｐゴシック" pitchFamily="-1" charset="-128"/>
                <a:cs typeface="ＭＳ Ｐゴシック" pitchFamily="-1" charset="-128"/>
              </a:rPr>
              <a:t> mechanisms. A reversible</a:t>
            </a:r>
          </a:p>
          <a:p>
            <a:r>
              <a:rPr lang="en-US" dirty="0" smtClean="0">
                <a:latin typeface="Arial" pitchFamily="-1" charset="0"/>
                <a:ea typeface="ＭＳ Ｐゴシック" pitchFamily="-1" charset="-128"/>
                <a:cs typeface="ＭＳ Ｐゴシック" pitchFamily="-1" charset="-128"/>
              </a:rPr>
              <a:t> </a:t>
            </a:r>
            <a:r>
              <a:rPr lang="en-US" dirty="0" err="1" smtClean="0">
                <a:latin typeface="Arial" pitchFamily="-1" charset="0"/>
                <a:ea typeface="ＭＳ Ｐゴシック" pitchFamily="-1" charset="-128"/>
                <a:cs typeface="ＭＳ Ｐゴシック" pitchFamily="-1" charset="-128"/>
              </a:rPr>
              <a:t>encipherment</a:t>
            </a:r>
            <a:r>
              <a:rPr lang="en-US" dirty="0" smtClean="0">
                <a:latin typeface="Arial" pitchFamily="-1" charset="0"/>
                <a:ea typeface="ＭＳ Ｐゴシック" pitchFamily="-1" charset="-128"/>
                <a:cs typeface="ＭＳ Ｐゴシック" pitchFamily="-1" charset="-128"/>
              </a:rPr>
              <a:t> mechanism is simply an encryption algorithm that allows data to</a:t>
            </a:r>
          </a:p>
          <a:p>
            <a:r>
              <a:rPr lang="en-US" dirty="0" smtClean="0">
                <a:latin typeface="Arial" pitchFamily="-1" charset="0"/>
                <a:ea typeface="ＭＳ Ｐゴシック" pitchFamily="-1" charset="-128"/>
                <a:cs typeface="ＭＳ Ｐゴシック" pitchFamily="-1" charset="-128"/>
              </a:rPr>
              <a:t>be encrypted and subsequently decrypted. Irreversible </a:t>
            </a:r>
            <a:r>
              <a:rPr lang="en-US" dirty="0" err="1" smtClean="0">
                <a:latin typeface="Arial" pitchFamily="-1" charset="0"/>
                <a:ea typeface="ＭＳ Ｐゴシック" pitchFamily="-1" charset="-128"/>
                <a:cs typeface="ＭＳ Ｐゴシック" pitchFamily="-1" charset="-128"/>
              </a:rPr>
              <a:t>encipherment</a:t>
            </a:r>
            <a:r>
              <a:rPr lang="en-US" dirty="0" smtClean="0">
                <a:latin typeface="Arial" pitchFamily="-1" charset="0"/>
                <a:ea typeface="ＭＳ Ｐゴシック" pitchFamily="-1" charset="-128"/>
                <a:cs typeface="ＭＳ Ｐゴシック" pitchFamily="-1" charset="-128"/>
              </a:rPr>
              <a:t> mechanisms</a:t>
            </a:r>
          </a:p>
          <a:p>
            <a:r>
              <a:rPr lang="en-US" dirty="0" smtClean="0">
                <a:latin typeface="Arial" pitchFamily="-1" charset="0"/>
                <a:ea typeface="ＭＳ Ｐゴシック" pitchFamily="-1" charset="-128"/>
                <a:cs typeface="ＭＳ Ｐゴシック" pitchFamily="-1" charset="-128"/>
              </a:rPr>
              <a:t>include hash algorithms and message authentication codes, which are used in digital</a:t>
            </a:r>
          </a:p>
          <a:p>
            <a:r>
              <a:rPr lang="en-US" dirty="0" smtClean="0">
                <a:latin typeface="Arial" pitchFamily="-1" charset="0"/>
                <a:ea typeface="ＭＳ Ｐゴシック" pitchFamily="-1" charset="-128"/>
                <a:cs typeface="ＭＳ Ｐゴシック" pitchFamily="-1" charset="-128"/>
              </a:rPr>
              <a:t>signature and message authentication applications.</a:t>
            </a:r>
          </a:p>
        </p:txBody>
      </p:sp>
    </p:spTree>
    <p:extLst>
      <p:ext uri="{BB962C8B-B14F-4D97-AF65-F5344CB8AC3E}">
        <p14:creationId xmlns:p14="http://schemas.microsoft.com/office/powerpoint/2010/main" val="385065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charset="-128"/>
                <a:cs typeface="ＭＳ Ｐゴシック" charset="-128"/>
              </a:rPr>
              <a:t> Despite years of research and development, it has not been possible to develop</a:t>
            </a:r>
          </a:p>
          <a:p>
            <a:r>
              <a:rPr lang="en-US" sz="1200" kern="1200" baseline="0" dirty="0" smtClean="0">
                <a:solidFill>
                  <a:schemeClr val="tx1"/>
                </a:solidFill>
                <a:latin typeface="Arial" charset="0"/>
                <a:ea typeface="ＭＳ Ｐゴシック" charset="-128"/>
                <a:cs typeface="ＭＳ Ｐゴシック" charset="-128"/>
              </a:rPr>
              <a:t>security design and implementation techniques that systematically exclude security</a:t>
            </a:r>
          </a:p>
          <a:p>
            <a:r>
              <a:rPr lang="en-US" sz="1200" kern="1200" baseline="0" dirty="0" smtClean="0">
                <a:solidFill>
                  <a:schemeClr val="tx1"/>
                </a:solidFill>
                <a:latin typeface="Arial" charset="0"/>
                <a:ea typeface="ＭＳ Ｐゴシック" charset="-128"/>
                <a:cs typeface="ＭＳ Ｐゴシック" charset="-128"/>
              </a:rPr>
              <a:t>flaws and prevent all unauthorized actions. In the absence of such foolproof techniques,</a:t>
            </a:r>
          </a:p>
          <a:p>
            <a:r>
              <a:rPr lang="en-US" sz="1200" kern="1200" baseline="0" dirty="0" smtClean="0">
                <a:solidFill>
                  <a:schemeClr val="tx1"/>
                </a:solidFill>
                <a:latin typeface="Arial" charset="0"/>
                <a:ea typeface="ＭＳ Ｐゴシック" charset="-128"/>
                <a:cs typeface="ＭＳ Ｐゴシック" charset="-128"/>
              </a:rPr>
              <a:t>it is useful to have a set of widely agreed design principles that can guide</a:t>
            </a:r>
          </a:p>
          <a:p>
            <a:r>
              <a:rPr lang="en-US" sz="1200" kern="1200" baseline="0" dirty="0" smtClean="0">
                <a:solidFill>
                  <a:schemeClr val="tx1"/>
                </a:solidFill>
                <a:latin typeface="Arial" charset="0"/>
                <a:ea typeface="ＭＳ Ｐゴシック" charset="-128"/>
                <a:cs typeface="ＭＳ Ｐゴシック" charset="-128"/>
              </a:rPr>
              <a:t>the development of protection mechanisms. The National Centers of Academic</a:t>
            </a:r>
          </a:p>
          <a:p>
            <a:r>
              <a:rPr lang="en-US" sz="1200" kern="1200" baseline="0" dirty="0" smtClean="0">
                <a:solidFill>
                  <a:schemeClr val="tx1"/>
                </a:solidFill>
                <a:latin typeface="Arial" charset="0"/>
                <a:ea typeface="ＭＳ Ｐゴシック" charset="-128"/>
                <a:cs typeface="ＭＳ Ｐゴシック" charset="-128"/>
              </a:rPr>
              <a:t>Excellence in Information Assurance/Cyber Defense, which is jointly sponsored by</a:t>
            </a:r>
          </a:p>
          <a:p>
            <a:r>
              <a:rPr lang="en-US" sz="1200" kern="1200" baseline="0" dirty="0" smtClean="0">
                <a:solidFill>
                  <a:schemeClr val="tx1"/>
                </a:solidFill>
                <a:latin typeface="Arial" charset="0"/>
                <a:ea typeface="ＭＳ Ｐゴシック" charset="-128"/>
                <a:cs typeface="ＭＳ Ｐゴシック" charset="-128"/>
              </a:rPr>
              <a:t>the U.S. National Security Agency and the U.S. Department of Homeland Security,</a:t>
            </a:r>
          </a:p>
          <a:p>
            <a:r>
              <a:rPr lang="en-US" sz="1200" kern="1200" baseline="0" dirty="0" smtClean="0">
                <a:solidFill>
                  <a:schemeClr val="tx1"/>
                </a:solidFill>
                <a:latin typeface="Arial" charset="0"/>
                <a:ea typeface="ＭＳ Ｐゴシック" charset="-128"/>
                <a:cs typeface="ＭＳ Ｐゴシック" charset="-128"/>
              </a:rPr>
              <a:t>list the following as fundamental </a:t>
            </a:r>
            <a:r>
              <a:rPr lang="en-US" sz="1200" b="0" kern="1200" baseline="0" dirty="0" smtClean="0">
                <a:solidFill>
                  <a:schemeClr val="tx1"/>
                </a:solidFill>
                <a:latin typeface="Arial" charset="0"/>
                <a:ea typeface="ＭＳ Ｐゴシック" charset="-128"/>
                <a:cs typeface="ＭＳ Ｐゴシック" charset="-128"/>
              </a:rPr>
              <a:t>security design principles [NCAE13]:</a:t>
            </a:r>
          </a:p>
          <a:p>
            <a:r>
              <a:rPr lang="en-US" sz="1200" b="0" kern="1200" baseline="0" dirty="0" smtClean="0">
                <a:solidFill>
                  <a:schemeClr val="tx1"/>
                </a:solidFill>
                <a:latin typeface="Arial" charset="0"/>
                <a:ea typeface="ＭＳ Ｐゴシック" charset="-128"/>
                <a:cs typeface="ＭＳ Ｐゴシック" charset="-128"/>
              </a:rPr>
              <a:t>■■  Economy of mechanism</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Fail-safe defaults</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Complete mediation</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Open design</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Separation of privilege</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Least privilege</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Least common mechanism</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Psychological acceptability</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Isolation</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Encapsulation</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Modularity</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Layering</a:t>
            </a:r>
          </a:p>
          <a:p>
            <a:pPr marL="228600" indent="-228600">
              <a:buFont typeface="+mj-lt"/>
              <a:buNone/>
            </a:pPr>
            <a:r>
              <a:rPr lang="en-US" sz="1200" b="0" kern="1200" baseline="0" dirty="0" smtClean="0">
                <a:solidFill>
                  <a:schemeClr val="tx1"/>
                </a:solidFill>
                <a:latin typeface="Arial" charset="0"/>
                <a:ea typeface="ＭＳ Ｐゴシック" charset="-128"/>
                <a:cs typeface="ＭＳ Ｐゴシック" charset="-128"/>
              </a:rPr>
              <a:t>■■  Least astonishmen</a:t>
            </a:r>
            <a:r>
              <a:rPr lang="en-US" sz="1200" b="1" kern="1200" baseline="0" dirty="0" smtClean="0">
                <a:solidFill>
                  <a:schemeClr val="tx1"/>
                </a:solidFill>
                <a:latin typeface="Arial" charset="0"/>
                <a:ea typeface="ＭＳ Ｐゴシック" charset="-128"/>
                <a:cs typeface="ＭＳ Ｐゴシック" charset="-128"/>
              </a:rPr>
              <a:t>t</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first eight listed principles were first proposed in [SALT75] and have withstood</a:t>
            </a:r>
          </a:p>
          <a:p>
            <a:r>
              <a:rPr lang="en-US" sz="1200" kern="1200" baseline="0" dirty="0" smtClean="0">
                <a:solidFill>
                  <a:schemeClr val="tx1"/>
                </a:solidFill>
                <a:latin typeface="Arial" charset="0"/>
                <a:ea typeface="ＭＳ Ｐゴシック" charset="-128"/>
                <a:cs typeface="ＭＳ Ｐゴシック" charset="-128"/>
              </a:rPr>
              <a:t>the test of time.</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38</a:t>
            </a:fld>
            <a:endParaRPr lang="en-AU" dirty="0"/>
          </a:p>
        </p:txBody>
      </p:sp>
    </p:spTree>
    <p:extLst>
      <p:ext uri="{BB962C8B-B14F-4D97-AF65-F5344CB8AC3E}">
        <p14:creationId xmlns:p14="http://schemas.microsoft.com/office/powerpoint/2010/main" val="1234690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charset="0"/>
                <a:ea typeface="ＭＳ Ｐゴシック" charset="-128"/>
                <a:cs typeface="ＭＳ Ｐゴシック" charset="-128"/>
              </a:rPr>
              <a:t>Economy of mechanism means that the design of security measures embodied</a:t>
            </a:r>
          </a:p>
          <a:p>
            <a:r>
              <a:rPr lang="en-US" sz="1200" kern="1200" baseline="0" dirty="0" smtClean="0">
                <a:solidFill>
                  <a:schemeClr val="tx1"/>
                </a:solidFill>
                <a:latin typeface="Arial" charset="0"/>
                <a:ea typeface="ＭＳ Ｐゴシック" charset="-128"/>
                <a:cs typeface="ＭＳ Ｐゴシック" charset="-128"/>
              </a:rPr>
              <a:t>in both hardware and software should be as simple and small as possible.</a:t>
            </a:r>
          </a:p>
          <a:p>
            <a:r>
              <a:rPr lang="en-US" sz="1200" kern="1200" baseline="0" dirty="0" smtClean="0">
                <a:solidFill>
                  <a:schemeClr val="tx1"/>
                </a:solidFill>
                <a:latin typeface="Arial" charset="0"/>
                <a:ea typeface="ＭＳ Ｐゴシック" charset="-128"/>
                <a:cs typeface="ＭＳ Ｐゴシック" charset="-128"/>
              </a:rPr>
              <a:t>The motivation for this principle is that relatively simple, small design is easier</a:t>
            </a:r>
          </a:p>
          <a:p>
            <a:r>
              <a:rPr lang="en-US" sz="1200" kern="1200" baseline="0" dirty="0" smtClean="0">
                <a:solidFill>
                  <a:schemeClr val="tx1"/>
                </a:solidFill>
                <a:latin typeface="Arial" charset="0"/>
                <a:ea typeface="ＭＳ Ｐゴシック" charset="-128"/>
                <a:cs typeface="ＭＳ Ｐゴシック" charset="-128"/>
              </a:rPr>
              <a:t>to test and verify thoroughly. With a complex design, there are many more</a:t>
            </a:r>
          </a:p>
          <a:p>
            <a:r>
              <a:rPr lang="en-US" sz="1200" kern="1200" baseline="0" dirty="0" smtClean="0">
                <a:solidFill>
                  <a:schemeClr val="tx1"/>
                </a:solidFill>
                <a:latin typeface="Arial" charset="0"/>
                <a:ea typeface="ＭＳ Ｐゴシック" charset="-128"/>
                <a:cs typeface="ＭＳ Ｐゴシック" charset="-128"/>
              </a:rPr>
              <a:t>opportunities for an adversary to discover subtle weaknesses to exploit that may</a:t>
            </a:r>
          </a:p>
          <a:p>
            <a:r>
              <a:rPr lang="en-US" sz="1200" kern="1200" baseline="0" dirty="0" smtClean="0">
                <a:solidFill>
                  <a:schemeClr val="tx1"/>
                </a:solidFill>
                <a:latin typeface="Arial" charset="0"/>
                <a:ea typeface="ＭＳ Ｐゴシック" charset="-128"/>
                <a:cs typeface="ＭＳ Ｐゴシック" charset="-128"/>
              </a:rPr>
              <a:t>be difficult to spot ahead of time. The more complex the mechanism, the more</a:t>
            </a:r>
          </a:p>
          <a:p>
            <a:r>
              <a:rPr lang="en-US" sz="1200" kern="1200" baseline="0" dirty="0" smtClean="0">
                <a:solidFill>
                  <a:schemeClr val="tx1"/>
                </a:solidFill>
                <a:latin typeface="Arial" charset="0"/>
                <a:ea typeface="ＭＳ Ｐゴシック" charset="-128"/>
                <a:cs typeface="ＭＳ Ｐゴシック" charset="-128"/>
              </a:rPr>
              <a:t>likely it is to possess exploitable flaws. Simple mechanisms tend to have fewer</a:t>
            </a:r>
          </a:p>
          <a:p>
            <a:r>
              <a:rPr lang="en-US" sz="1200" kern="1200" baseline="0" dirty="0" smtClean="0">
                <a:solidFill>
                  <a:schemeClr val="tx1"/>
                </a:solidFill>
                <a:latin typeface="Arial" charset="0"/>
                <a:ea typeface="ＭＳ Ｐゴシック" charset="-128"/>
                <a:cs typeface="ＭＳ Ｐゴシック" charset="-128"/>
              </a:rPr>
              <a:t>exploitable flaws and require less maintenance. Further, because configuration</a:t>
            </a:r>
          </a:p>
          <a:p>
            <a:r>
              <a:rPr lang="en-US" sz="1200" kern="1200" baseline="0" dirty="0" smtClean="0">
                <a:solidFill>
                  <a:schemeClr val="tx1"/>
                </a:solidFill>
                <a:latin typeface="Arial" charset="0"/>
                <a:ea typeface="ＭＳ Ｐゴシック" charset="-128"/>
                <a:cs typeface="ＭＳ Ｐゴシック" charset="-128"/>
              </a:rPr>
              <a:t>management issues are simplified, updating or replacing a simple mechanism</a:t>
            </a:r>
          </a:p>
          <a:p>
            <a:r>
              <a:rPr lang="en-US" sz="1200" kern="1200" baseline="0" dirty="0" smtClean="0">
                <a:solidFill>
                  <a:schemeClr val="tx1"/>
                </a:solidFill>
                <a:latin typeface="Arial" charset="0"/>
                <a:ea typeface="ＭＳ Ｐゴシック" charset="-128"/>
                <a:cs typeface="ＭＳ Ｐゴシック" charset="-128"/>
              </a:rPr>
              <a:t>becomes a less intensive process. In practice, this is perhaps the most difficult</a:t>
            </a:r>
          </a:p>
          <a:p>
            <a:r>
              <a:rPr lang="en-US" sz="1200" kern="1200" baseline="0" dirty="0" smtClean="0">
                <a:solidFill>
                  <a:schemeClr val="tx1"/>
                </a:solidFill>
                <a:latin typeface="Arial" charset="0"/>
                <a:ea typeface="ＭＳ Ｐゴシック" charset="-128"/>
                <a:cs typeface="ＭＳ Ｐゴシック" charset="-128"/>
              </a:rPr>
              <a:t>principle to honor. There is a constant demand for new features in both hardware</a:t>
            </a:r>
          </a:p>
          <a:p>
            <a:r>
              <a:rPr lang="en-US" sz="1200" kern="1200" baseline="0" dirty="0" smtClean="0">
                <a:solidFill>
                  <a:schemeClr val="tx1"/>
                </a:solidFill>
                <a:latin typeface="Arial" charset="0"/>
                <a:ea typeface="ＭＳ Ｐゴシック" charset="-128"/>
                <a:cs typeface="ＭＳ Ｐゴシック" charset="-128"/>
              </a:rPr>
              <a:t>and software, complicating the security design task. The best that can be</a:t>
            </a:r>
          </a:p>
          <a:p>
            <a:r>
              <a:rPr lang="en-US" sz="1200" kern="1200" baseline="0" dirty="0" smtClean="0">
                <a:solidFill>
                  <a:schemeClr val="tx1"/>
                </a:solidFill>
                <a:latin typeface="Arial" charset="0"/>
                <a:ea typeface="ＭＳ Ｐゴシック" charset="-128"/>
                <a:cs typeface="ＭＳ Ｐゴシック" charset="-128"/>
              </a:rPr>
              <a:t>done is to keep this principle in mind during system design to try to eliminate</a:t>
            </a:r>
          </a:p>
          <a:p>
            <a:r>
              <a:rPr lang="en-US" sz="1200" kern="1200" baseline="0" dirty="0" smtClean="0">
                <a:solidFill>
                  <a:schemeClr val="tx1"/>
                </a:solidFill>
                <a:latin typeface="Arial" charset="0"/>
                <a:ea typeface="ＭＳ Ｐゴシック" charset="-128"/>
                <a:cs typeface="ＭＳ Ｐゴシック" charset="-128"/>
              </a:rPr>
              <a:t>unnecessary complexity.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Fail-safe defaults means that access decisions should be based on permission</a:t>
            </a:r>
          </a:p>
          <a:p>
            <a:r>
              <a:rPr lang="en-US" sz="1200" kern="1200" baseline="0" dirty="0" smtClean="0">
                <a:solidFill>
                  <a:schemeClr val="tx1"/>
                </a:solidFill>
                <a:latin typeface="Arial" charset="0"/>
                <a:ea typeface="ＭＳ Ｐゴシック" charset="-128"/>
                <a:cs typeface="ＭＳ Ｐゴシック" charset="-128"/>
              </a:rPr>
              <a:t>rather than exclusion. That is, the default situation is lack of access, and the protection</a:t>
            </a:r>
          </a:p>
          <a:p>
            <a:r>
              <a:rPr lang="en-US" sz="1200" kern="1200" baseline="0" dirty="0" smtClean="0">
                <a:solidFill>
                  <a:schemeClr val="tx1"/>
                </a:solidFill>
                <a:latin typeface="Arial" charset="0"/>
                <a:ea typeface="ＭＳ Ｐゴシック" charset="-128"/>
                <a:cs typeface="ＭＳ Ｐゴシック" charset="-128"/>
              </a:rPr>
              <a:t>scheme identifies conditions under which access is permitted. This approach</a:t>
            </a:r>
          </a:p>
          <a:p>
            <a:r>
              <a:rPr lang="en-US" sz="1200" kern="1200" baseline="0" dirty="0" smtClean="0">
                <a:solidFill>
                  <a:schemeClr val="tx1"/>
                </a:solidFill>
                <a:latin typeface="Arial" charset="0"/>
                <a:ea typeface="ＭＳ Ｐゴシック" charset="-128"/>
                <a:cs typeface="ＭＳ Ｐゴシック" charset="-128"/>
              </a:rPr>
              <a:t> exhibits a better failure mode than the alternative approach, where the default is</a:t>
            </a:r>
          </a:p>
          <a:p>
            <a:r>
              <a:rPr lang="en-US" sz="1200" kern="1200" baseline="0" dirty="0" smtClean="0">
                <a:solidFill>
                  <a:schemeClr val="tx1"/>
                </a:solidFill>
                <a:latin typeface="Arial" charset="0"/>
                <a:ea typeface="ＭＳ Ｐゴシック" charset="-128"/>
                <a:cs typeface="ＭＳ Ｐゴシック" charset="-128"/>
              </a:rPr>
              <a:t>to permit access. A design or implementation mistake in a mechanism that gives</a:t>
            </a:r>
          </a:p>
          <a:p>
            <a:r>
              <a:rPr lang="en-US" sz="1200" kern="1200" baseline="0" dirty="0" smtClean="0">
                <a:solidFill>
                  <a:schemeClr val="tx1"/>
                </a:solidFill>
                <a:latin typeface="Arial" charset="0"/>
                <a:ea typeface="ＭＳ Ｐゴシック" charset="-128"/>
                <a:cs typeface="ＭＳ Ｐゴシック" charset="-128"/>
              </a:rPr>
              <a:t>explicit permission tends to fail by refusing permission, a safe situation that can</a:t>
            </a:r>
          </a:p>
          <a:p>
            <a:r>
              <a:rPr lang="en-US" sz="1200" kern="1200" baseline="0" dirty="0" smtClean="0">
                <a:solidFill>
                  <a:schemeClr val="tx1"/>
                </a:solidFill>
                <a:latin typeface="Arial" charset="0"/>
                <a:ea typeface="ＭＳ Ｐゴシック" charset="-128"/>
                <a:cs typeface="ＭＳ Ｐゴシック" charset="-128"/>
              </a:rPr>
              <a:t>be quickly detected. On the other hand, a design or implementation mistake in a</a:t>
            </a:r>
          </a:p>
          <a:p>
            <a:r>
              <a:rPr lang="en-US" sz="1200" kern="1200" baseline="0" dirty="0" smtClean="0">
                <a:solidFill>
                  <a:schemeClr val="tx1"/>
                </a:solidFill>
                <a:latin typeface="Arial" charset="0"/>
                <a:ea typeface="ＭＳ Ｐゴシック" charset="-128"/>
                <a:cs typeface="ＭＳ Ｐゴシック" charset="-128"/>
              </a:rPr>
              <a:t>mechanism that explicitly excludes access tends to fail by allowing access, a failure</a:t>
            </a:r>
          </a:p>
          <a:p>
            <a:r>
              <a:rPr lang="en-US" sz="1200" kern="1200" baseline="0" dirty="0" smtClean="0">
                <a:solidFill>
                  <a:schemeClr val="tx1"/>
                </a:solidFill>
                <a:latin typeface="Arial" charset="0"/>
                <a:ea typeface="ＭＳ Ｐゴシック" charset="-128"/>
                <a:cs typeface="ＭＳ Ｐゴシック" charset="-128"/>
              </a:rPr>
              <a:t>that may long go unnoticed in normal use. Most file access systems and virtually all</a:t>
            </a:r>
          </a:p>
          <a:p>
            <a:r>
              <a:rPr lang="en-US" sz="1200" kern="1200" baseline="0" dirty="0" smtClean="0">
                <a:solidFill>
                  <a:schemeClr val="tx1"/>
                </a:solidFill>
                <a:latin typeface="Arial" charset="0"/>
                <a:ea typeface="ＭＳ Ｐゴシック" charset="-128"/>
                <a:cs typeface="ＭＳ Ｐゴシック" charset="-128"/>
              </a:rPr>
              <a:t>protected services on client/server systems use fail-safe defaults.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39</a:t>
            </a:fld>
            <a:endParaRPr lang="en-AU" dirty="0"/>
          </a:p>
        </p:txBody>
      </p:sp>
    </p:spTree>
    <p:extLst>
      <p:ext uri="{BB962C8B-B14F-4D97-AF65-F5344CB8AC3E}">
        <p14:creationId xmlns:p14="http://schemas.microsoft.com/office/powerpoint/2010/main" val="355793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charset="-128"/>
                <a:cs typeface="ＭＳ Ｐゴシック" charset="-128"/>
              </a:rPr>
              <a:t>Complete mediation means that every access must be checked against the</a:t>
            </a:r>
          </a:p>
          <a:p>
            <a:r>
              <a:rPr lang="en-US" sz="1200" kern="1200" baseline="0" dirty="0" smtClean="0">
                <a:solidFill>
                  <a:schemeClr val="tx1"/>
                </a:solidFill>
                <a:latin typeface="Arial" charset="0"/>
                <a:ea typeface="ＭＳ Ｐゴシック" charset="-128"/>
                <a:cs typeface="ＭＳ Ｐゴシック" charset="-128"/>
              </a:rPr>
              <a:t>Access control mechanism. Systems should not rely on access decisions retrieved</a:t>
            </a:r>
          </a:p>
          <a:p>
            <a:r>
              <a:rPr lang="en-US" sz="1200" kern="1200" baseline="0" dirty="0" smtClean="0">
                <a:solidFill>
                  <a:schemeClr val="tx1"/>
                </a:solidFill>
                <a:latin typeface="Arial" charset="0"/>
                <a:ea typeface="ＭＳ Ｐゴシック" charset="-128"/>
                <a:cs typeface="ＭＳ Ｐゴシック" charset="-128"/>
              </a:rPr>
              <a:t>from a cache. In a system designed to operate continuously, this principle requires</a:t>
            </a:r>
          </a:p>
          <a:p>
            <a:r>
              <a:rPr lang="en-US" sz="1200" kern="1200" baseline="0" dirty="0" smtClean="0">
                <a:solidFill>
                  <a:schemeClr val="tx1"/>
                </a:solidFill>
                <a:latin typeface="Arial" charset="0"/>
                <a:ea typeface="ＭＳ Ｐゴシック" charset="-128"/>
                <a:cs typeface="ＭＳ Ｐゴシック" charset="-128"/>
              </a:rPr>
              <a:t>that, if access decisions are remembered for future use, careful consideration be</a:t>
            </a:r>
          </a:p>
          <a:p>
            <a:r>
              <a:rPr lang="en-US" sz="1200" kern="1200" baseline="0" dirty="0" smtClean="0">
                <a:solidFill>
                  <a:schemeClr val="tx1"/>
                </a:solidFill>
                <a:latin typeface="Arial" charset="0"/>
                <a:ea typeface="ＭＳ Ｐゴシック" charset="-128"/>
                <a:cs typeface="ＭＳ Ｐゴシック" charset="-128"/>
              </a:rPr>
              <a:t>given to how changes in authority are propagated into such local memories. File</a:t>
            </a:r>
          </a:p>
          <a:p>
            <a:r>
              <a:rPr lang="en-US" sz="1200" kern="1200" baseline="0" dirty="0" smtClean="0">
                <a:solidFill>
                  <a:schemeClr val="tx1"/>
                </a:solidFill>
                <a:latin typeface="Arial" charset="0"/>
                <a:ea typeface="ＭＳ Ｐゴシック" charset="-128"/>
                <a:cs typeface="ＭＳ Ｐゴシック" charset="-128"/>
              </a:rPr>
              <a:t>access systems appear to provide an example of a system that complies with this</a:t>
            </a:r>
          </a:p>
          <a:p>
            <a:r>
              <a:rPr lang="en-US" sz="1200" kern="1200" baseline="0" dirty="0" smtClean="0">
                <a:solidFill>
                  <a:schemeClr val="tx1"/>
                </a:solidFill>
                <a:latin typeface="Arial" charset="0"/>
                <a:ea typeface="ＭＳ Ｐゴシック" charset="-128"/>
                <a:cs typeface="ＭＳ Ｐゴシック" charset="-128"/>
              </a:rPr>
              <a:t>principle. However, typically, once a user has opened a file, no check is made to see</a:t>
            </a:r>
          </a:p>
          <a:p>
            <a:r>
              <a:rPr lang="en-US" sz="1200" kern="1200" baseline="0" dirty="0" smtClean="0">
                <a:solidFill>
                  <a:schemeClr val="tx1"/>
                </a:solidFill>
                <a:latin typeface="Arial" charset="0"/>
                <a:ea typeface="ＭＳ Ｐゴシック" charset="-128"/>
                <a:cs typeface="ＭＳ Ｐゴシック" charset="-128"/>
              </a:rPr>
              <a:t>if permissions change. To fully implement complete mediation, every time a user</a:t>
            </a:r>
          </a:p>
          <a:p>
            <a:r>
              <a:rPr lang="en-US" sz="1200" kern="1200" baseline="0" dirty="0" smtClean="0">
                <a:solidFill>
                  <a:schemeClr val="tx1"/>
                </a:solidFill>
                <a:latin typeface="Arial" charset="0"/>
                <a:ea typeface="ＭＳ Ｐゴシック" charset="-128"/>
                <a:cs typeface="ＭＳ Ｐゴシック" charset="-128"/>
              </a:rPr>
              <a:t>reads a field or record in a file, or a data item in a database, the system must exercise</a:t>
            </a:r>
          </a:p>
          <a:p>
            <a:r>
              <a:rPr lang="en-US" sz="1200" kern="1200" baseline="0" dirty="0" smtClean="0">
                <a:solidFill>
                  <a:schemeClr val="tx1"/>
                </a:solidFill>
                <a:latin typeface="Arial" charset="0"/>
                <a:ea typeface="ＭＳ Ｐゴシック" charset="-128"/>
                <a:cs typeface="ＭＳ Ｐゴシック" charset="-128"/>
              </a:rPr>
              <a:t>access control. This resource-intensive approach is rarely used.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Open design means that the design of a security mechanism should be open</a:t>
            </a:r>
          </a:p>
          <a:p>
            <a:r>
              <a:rPr lang="en-US" sz="1200" kern="1200" baseline="0" dirty="0" smtClean="0">
                <a:solidFill>
                  <a:schemeClr val="tx1"/>
                </a:solidFill>
                <a:latin typeface="Arial" charset="0"/>
                <a:ea typeface="ＭＳ Ｐゴシック" charset="-128"/>
                <a:cs typeface="ＭＳ Ｐゴシック" charset="-128"/>
              </a:rPr>
              <a:t>rather than secret. For example, although encryption keys must be secret, encryption</a:t>
            </a:r>
          </a:p>
          <a:p>
            <a:r>
              <a:rPr lang="en-US" sz="1200" kern="1200" baseline="0" dirty="0" smtClean="0">
                <a:solidFill>
                  <a:schemeClr val="tx1"/>
                </a:solidFill>
                <a:latin typeface="Arial" charset="0"/>
                <a:ea typeface="ＭＳ Ｐゴシック" charset="-128"/>
                <a:cs typeface="ＭＳ Ｐゴシック" charset="-128"/>
              </a:rPr>
              <a:t>algorithms should be open to public scrutiny. The algorithms can then be reviewed</a:t>
            </a:r>
          </a:p>
          <a:p>
            <a:r>
              <a:rPr lang="en-US" sz="1200" kern="1200" baseline="0" dirty="0" smtClean="0">
                <a:solidFill>
                  <a:schemeClr val="tx1"/>
                </a:solidFill>
                <a:latin typeface="Arial" charset="0"/>
                <a:ea typeface="ＭＳ Ｐゴシック" charset="-128"/>
                <a:cs typeface="ＭＳ Ｐゴシック" charset="-128"/>
              </a:rPr>
              <a:t>by many experts, and users can therefore have high confidence in them. This is the</a:t>
            </a:r>
          </a:p>
          <a:p>
            <a:r>
              <a:rPr lang="en-US" sz="1200" kern="1200" baseline="0" dirty="0" smtClean="0">
                <a:solidFill>
                  <a:schemeClr val="tx1"/>
                </a:solidFill>
                <a:latin typeface="Arial" charset="0"/>
                <a:ea typeface="ＭＳ Ｐゴシック" charset="-128"/>
                <a:cs typeface="ＭＳ Ｐゴシック" charset="-128"/>
              </a:rPr>
              <a:t>philosophy behind the National Institute of Standards and Technology (NIST)</a:t>
            </a:r>
          </a:p>
          <a:p>
            <a:r>
              <a:rPr lang="en-US" sz="1200" kern="1200" baseline="0" dirty="0" smtClean="0">
                <a:solidFill>
                  <a:schemeClr val="tx1"/>
                </a:solidFill>
                <a:latin typeface="Arial" charset="0"/>
                <a:ea typeface="ＭＳ Ｐゴシック" charset="-128"/>
                <a:cs typeface="ＭＳ Ｐゴシック" charset="-128"/>
              </a:rPr>
              <a:t>Program of standardizing encryption and hash algorithms, and has led to the widespread </a:t>
            </a:r>
          </a:p>
          <a:p>
            <a:r>
              <a:rPr lang="en-US" sz="1200" kern="1200" baseline="0" dirty="0" smtClean="0">
                <a:solidFill>
                  <a:schemeClr val="tx1"/>
                </a:solidFill>
                <a:latin typeface="Arial" charset="0"/>
                <a:ea typeface="ＭＳ Ｐゴシック" charset="-128"/>
                <a:cs typeface="ＭＳ Ｐゴシック" charset="-128"/>
              </a:rPr>
              <a:t>adoption of NIST-approved algorithms.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40</a:t>
            </a:fld>
            <a:endParaRPr lang="en-AU" dirty="0"/>
          </a:p>
        </p:txBody>
      </p:sp>
    </p:spTree>
    <p:extLst>
      <p:ext uri="{BB962C8B-B14F-4D97-AF65-F5344CB8AC3E}">
        <p14:creationId xmlns:p14="http://schemas.microsoft.com/office/powerpoint/2010/main" val="2023056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8</a:t>
            </a:fld>
            <a:endParaRPr lang="en-AU" smtClean="0">
              <a:latin typeface="Arial" pitchFamily="-1" charset="0"/>
            </a:endParaRPr>
          </a:p>
        </p:txBody>
      </p:sp>
    </p:spTree>
    <p:extLst>
      <p:ext uri="{BB962C8B-B14F-4D97-AF65-F5344CB8AC3E}">
        <p14:creationId xmlns:p14="http://schemas.microsoft.com/office/powerpoint/2010/main" val="2103336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charset="0"/>
                <a:ea typeface="ＭＳ Ｐゴシック" charset="-128"/>
                <a:cs typeface="ＭＳ Ｐゴシック" charset="-128"/>
              </a:rPr>
              <a:t>Separation of privilege is defined in [SALT75] as a practice in which multiple</a:t>
            </a:r>
          </a:p>
          <a:p>
            <a:r>
              <a:rPr lang="en-US" sz="1200" kern="1200" baseline="0" dirty="0" smtClean="0">
                <a:solidFill>
                  <a:schemeClr val="tx1"/>
                </a:solidFill>
                <a:latin typeface="Arial" charset="0"/>
                <a:ea typeface="ＭＳ Ｐゴシック" charset="-128"/>
                <a:cs typeface="ＭＳ Ｐゴシック" charset="-128"/>
              </a:rPr>
              <a:t>privilege attributes are required to achieve access to a restricted resource.</a:t>
            </a:r>
          </a:p>
          <a:p>
            <a:r>
              <a:rPr lang="en-US" sz="1200" kern="1200" baseline="0" dirty="0" smtClean="0">
                <a:solidFill>
                  <a:schemeClr val="tx1"/>
                </a:solidFill>
                <a:latin typeface="Arial" charset="0"/>
                <a:ea typeface="ＭＳ Ｐゴシック" charset="-128"/>
                <a:cs typeface="ＭＳ Ｐゴシック" charset="-128"/>
              </a:rPr>
              <a:t>A good example of this is multifactor user authentication, which requires the use of</a:t>
            </a:r>
          </a:p>
          <a:p>
            <a:r>
              <a:rPr lang="en-US" sz="1200" kern="1200" baseline="0" dirty="0" smtClean="0">
                <a:solidFill>
                  <a:schemeClr val="tx1"/>
                </a:solidFill>
                <a:latin typeface="Arial" charset="0"/>
                <a:ea typeface="ＭＳ Ｐゴシック" charset="-128"/>
                <a:cs typeface="ＭＳ Ｐゴシック" charset="-128"/>
              </a:rPr>
              <a:t>multiple techniques, such as a password and a smart card, to authorize a user. The</a:t>
            </a:r>
          </a:p>
          <a:p>
            <a:r>
              <a:rPr lang="en-US" sz="1200" kern="1200" baseline="0" dirty="0" smtClean="0">
                <a:solidFill>
                  <a:schemeClr val="tx1"/>
                </a:solidFill>
                <a:latin typeface="Arial" charset="0"/>
                <a:ea typeface="ＭＳ Ｐゴシック" charset="-128"/>
                <a:cs typeface="ＭＳ Ｐゴシック" charset="-128"/>
              </a:rPr>
              <a:t>term is also now applied to any technique in which a program is divided into parts</a:t>
            </a:r>
          </a:p>
          <a:p>
            <a:r>
              <a:rPr lang="en-US" sz="1200" kern="1200" baseline="0" dirty="0" smtClean="0">
                <a:solidFill>
                  <a:schemeClr val="tx1"/>
                </a:solidFill>
                <a:latin typeface="Arial" charset="0"/>
                <a:ea typeface="ＭＳ Ｐゴシック" charset="-128"/>
                <a:cs typeface="ＭＳ Ｐゴシック" charset="-128"/>
              </a:rPr>
              <a:t>that are limited to the specific privileges they require in order to perform a specific</a:t>
            </a:r>
          </a:p>
          <a:p>
            <a:r>
              <a:rPr lang="en-US" sz="1200" kern="1200" baseline="0" dirty="0" smtClean="0">
                <a:solidFill>
                  <a:schemeClr val="tx1"/>
                </a:solidFill>
                <a:latin typeface="Arial" charset="0"/>
                <a:ea typeface="ＭＳ Ｐゴシック" charset="-128"/>
                <a:cs typeface="ＭＳ Ｐゴシック" charset="-128"/>
              </a:rPr>
              <a:t>task. This is used to mitigate the potential damage of a computer security attack.</a:t>
            </a:r>
          </a:p>
          <a:p>
            <a:r>
              <a:rPr lang="en-US" sz="1200" kern="1200" baseline="0" dirty="0" smtClean="0">
                <a:solidFill>
                  <a:schemeClr val="tx1"/>
                </a:solidFill>
                <a:latin typeface="Arial" charset="0"/>
                <a:ea typeface="ＭＳ Ｐゴシック" charset="-128"/>
                <a:cs typeface="ＭＳ Ｐゴシック" charset="-128"/>
              </a:rPr>
              <a:t>One example of this latter interpretation of the principle is removing high privilege</a:t>
            </a:r>
          </a:p>
          <a:p>
            <a:r>
              <a:rPr lang="en-US" sz="1200" kern="1200" baseline="0" dirty="0" smtClean="0">
                <a:solidFill>
                  <a:schemeClr val="tx1"/>
                </a:solidFill>
                <a:latin typeface="Arial" charset="0"/>
                <a:ea typeface="ＭＳ Ｐゴシック" charset="-128"/>
                <a:cs typeface="ＭＳ Ｐゴシック" charset="-128"/>
              </a:rPr>
              <a:t>operations to another process and running that process with the higher privileges</a:t>
            </a:r>
          </a:p>
          <a:p>
            <a:r>
              <a:rPr lang="en-US" sz="1200" kern="1200" baseline="0" dirty="0" smtClean="0">
                <a:solidFill>
                  <a:schemeClr val="tx1"/>
                </a:solidFill>
                <a:latin typeface="Arial" charset="0"/>
                <a:ea typeface="ＭＳ Ｐゴシック" charset="-128"/>
                <a:cs typeface="ＭＳ Ｐゴシック" charset="-128"/>
              </a:rPr>
              <a:t>required to perform its tasks. Day-to-day interfaces are executed in a lower privileged</a:t>
            </a:r>
          </a:p>
          <a:p>
            <a:r>
              <a:rPr lang="en-US" sz="1200" kern="1200" baseline="0" dirty="0" smtClean="0">
                <a:solidFill>
                  <a:schemeClr val="tx1"/>
                </a:solidFill>
                <a:latin typeface="Arial" charset="0"/>
                <a:ea typeface="ＭＳ Ｐゴシック" charset="-128"/>
                <a:cs typeface="ＭＳ Ｐゴシック" charset="-128"/>
              </a:rPr>
              <a:t>process.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Least privilege means that every process and every user of the system should</a:t>
            </a:r>
          </a:p>
          <a:p>
            <a:r>
              <a:rPr lang="en-US" sz="1200" kern="1200" baseline="0" dirty="0" smtClean="0">
                <a:solidFill>
                  <a:schemeClr val="tx1"/>
                </a:solidFill>
                <a:latin typeface="Arial" charset="0"/>
                <a:ea typeface="ＭＳ Ｐゴシック" charset="-128"/>
                <a:cs typeface="ＭＳ Ｐゴシック" charset="-128"/>
              </a:rPr>
              <a:t>operate using the least set of privileges necessary to perform the task. A good</a:t>
            </a:r>
          </a:p>
          <a:p>
            <a:r>
              <a:rPr lang="en-US" sz="1200" kern="1200" baseline="0" dirty="0" smtClean="0">
                <a:solidFill>
                  <a:schemeClr val="tx1"/>
                </a:solidFill>
                <a:latin typeface="Arial" charset="0"/>
                <a:ea typeface="ＭＳ Ｐゴシック" charset="-128"/>
                <a:cs typeface="ＭＳ Ｐゴシック" charset="-128"/>
              </a:rPr>
              <a:t>example of the use of this principle is role-based access control. The system security</a:t>
            </a:r>
          </a:p>
          <a:p>
            <a:r>
              <a:rPr lang="en-US" sz="1200" kern="1200" baseline="0" dirty="0" smtClean="0">
                <a:solidFill>
                  <a:schemeClr val="tx1"/>
                </a:solidFill>
                <a:latin typeface="Arial" charset="0"/>
                <a:ea typeface="ＭＳ Ｐゴシック" charset="-128"/>
                <a:cs typeface="ＭＳ Ｐゴシック" charset="-128"/>
              </a:rPr>
              <a:t>policy can identify and define the various roles of users or processes. Each role is</a:t>
            </a:r>
          </a:p>
          <a:p>
            <a:r>
              <a:rPr lang="en-US" sz="1200" kern="1200" baseline="0" dirty="0" smtClean="0">
                <a:solidFill>
                  <a:schemeClr val="tx1"/>
                </a:solidFill>
                <a:latin typeface="Arial" charset="0"/>
                <a:ea typeface="ＭＳ Ｐゴシック" charset="-128"/>
                <a:cs typeface="ＭＳ Ｐゴシック" charset="-128"/>
              </a:rPr>
              <a:t>assigned only those permissions needed to perform its functions. Each permission</a:t>
            </a:r>
          </a:p>
          <a:p>
            <a:r>
              <a:rPr lang="en-US" sz="1200" kern="1200" baseline="0" dirty="0" smtClean="0">
                <a:solidFill>
                  <a:schemeClr val="tx1"/>
                </a:solidFill>
                <a:latin typeface="Arial" charset="0"/>
                <a:ea typeface="ＭＳ Ｐゴシック" charset="-128"/>
                <a:cs typeface="ＭＳ Ｐゴシック" charset="-128"/>
              </a:rPr>
              <a:t>specifies a permitted access to a particular resource (such as read and write access</a:t>
            </a:r>
          </a:p>
          <a:p>
            <a:r>
              <a:rPr lang="en-US" sz="1200" kern="1200" baseline="0" dirty="0" smtClean="0">
                <a:solidFill>
                  <a:schemeClr val="tx1"/>
                </a:solidFill>
                <a:latin typeface="Arial" charset="0"/>
                <a:ea typeface="ＭＳ Ｐゴシック" charset="-128"/>
                <a:cs typeface="ＭＳ Ｐゴシック" charset="-128"/>
              </a:rPr>
              <a:t>to a specified file or directory, connect access to a given host and port). Unless a</a:t>
            </a:r>
          </a:p>
          <a:p>
            <a:r>
              <a:rPr lang="en-US" sz="1200" kern="1200" baseline="0" dirty="0" smtClean="0">
                <a:solidFill>
                  <a:schemeClr val="tx1"/>
                </a:solidFill>
                <a:latin typeface="Arial" charset="0"/>
                <a:ea typeface="ＭＳ Ｐゴシック" charset="-128"/>
                <a:cs typeface="ＭＳ Ｐゴシック" charset="-128"/>
              </a:rPr>
              <a:t>permission is granted explicitly, the user or process should not be able to access the</a:t>
            </a:r>
          </a:p>
          <a:p>
            <a:r>
              <a:rPr lang="en-US" sz="1200" kern="1200" baseline="0" dirty="0" smtClean="0">
                <a:solidFill>
                  <a:schemeClr val="tx1"/>
                </a:solidFill>
                <a:latin typeface="Arial" charset="0"/>
                <a:ea typeface="ＭＳ Ｐゴシック" charset="-128"/>
                <a:cs typeface="ＭＳ Ｐゴシック" charset="-128"/>
              </a:rPr>
              <a:t>protected resource. More generally, any access control system should allow each</a:t>
            </a:r>
          </a:p>
          <a:p>
            <a:r>
              <a:rPr lang="en-US" sz="1200" kern="1200" baseline="0" dirty="0" smtClean="0">
                <a:solidFill>
                  <a:schemeClr val="tx1"/>
                </a:solidFill>
                <a:latin typeface="Arial" charset="0"/>
                <a:ea typeface="ＭＳ Ｐゴシック" charset="-128"/>
                <a:cs typeface="ＭＳ Ｐゴシック" charset="-128"/>
              </a:rPr>
              <a:t>user only the privileges that are authorized for that user. There is also a temporal</a:t>
            </a:r>
          </a:p>
          <a:p>
            <a:r>
              <a:rPr lang="en-US" sz="1200" kern="1200" baseline="0" dirty="0" smtClean="0">
                <a:solidFill>
                  <a:schemeClr val="tx1"/>
                </a:solidFill>
                <a:latin typeface="Arial" charset="0"/>
                <a:ea typeface="ＭＳ Ｐゴシック" charset="-128"/>
                <a:cs typeface="ＭＳ Ｐゴシック" charset="-128"/>
              </a:rPr>
              <a:t>aspect to the least privilege principle. For example, system programs or administrators</a:t>
            </a:r>
          </a:p>
          <a:p>
            <a:r>
              <a:rPr lang="en-US" sz="1200" kern="1200" baseline="0" dirty="0" smtClean="0">
                <a:solidFill>
                  <a:schemeClr val="tx1"/>
                </a:solidFill>
                <a:latin typeface="Arial" charset="0"/>
                <a:ea typeface="ＭＳ Ｐゴシック" charset="-128"/>
                <a:cs typeface="ＭＳ Ｐゴシック" charset="-128"/>
              </a:rPr>
              <a:t>who have special privileges should have those privileges only when necessary; </a:t>
            </a:r>
          </a:p>
          <a:p>
            <a:r>
              <a:rPr lang="en-US" sz="1200" kern="1200" baseline="0" dirty="0" smtClean="0">
                <a:solidFill>
                  <a:schemeClr val="tx1"/>
                </a:solidFill>
                <a:latin typeface="Arial" charset="0"/>
                <a:ea typeface="ＭＳ Ｐゴシック" charset="-128"/>
                <a:cs typeface="ＭＳ Ｐゴシック" charset="-128"/>
              </a:rPr>
              <a:t>when they are doing ordinary activities the privileges should be withdrawn. Leaving</a:t>
            </a:r>
          </a:p>
          <a:p>
            <a:r>
              <a:rPr lang="en-US" sz="1200" kern="1200" baseline="0" dirty="0" smtClean="0">
                <a:solidFill>
                  <a:schemeClr val="tx1"/>
                </a:solidFill>
                <a:latin typeface="Arial" charset="0"/>
                <a:ea typeface="ＭＳ Ｐゴシック" charset="-128"/>
                <a:cs typeface="ＭＳ Ｐゴシック" charset="-128"/>
              </a:rPr>
              <a:t>them in place just opens the door to accidents.</a:t>
            </a:r>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41</a:t>
            </a:fld>
            <a:endParaRPr lang="en-AU" dirty="0"/>
          </a:p>
        </p:txBody>
      </p:sp>
    </p:spTree>
    <p:extLst>
      <p:ext uri="{BB962C8B-B14F-4D97-AF65-F5344CB8AC3E}">
        <p14:creationId xmlns:p14="http://schemas.microsoft.com/office/powerpoint/2010/main" val="1139655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charset="-128"/>
                <a:cs typeface="ＭＳ Ｐゴシック" charset="-128"/>
              </a:rPr>
              <a:t>Least common mechanism means that the design should minimize the functions</a:t>
            </a:r>
          </a:p>
          <a:p>
            <a:r>
              <a:rPr lang="en-US" sz="1200" kern="1200" baseline="0" dirty="0" smtClean="0">
                <a:solidFill>
                  <a:schemeClr val="tx1"/>
                </a:solidFill>
                <a:latin typeface="Arial" charset="0"/>
                <a:ea typeface="ＭＳ Ｐゴシック" charset="-128"/>
                <a:cs typeface="ＭＳ Ｐゴシック" charset="-128"/>
              </a:rPr>
              <a:t>shared by different users, providing mutual security. This principle helps</a:t>
            </a:r>
          </a:p>
          <a:p>
            <a:r>
              <a:rPr lang="en-US" sz="1200" kern="1200" baseline="0" dirty="0" smtClean="0">
                <a:solidFill>
                  <a:schemeClr val="tx1"/>
                </a:solidFill>
                <a:latin typeface="Arial" charset="0"/>
                <a:ea typeface="ＭＳ Ｐゴシック" charset="-128"/>
                <a:cs typeface="ＭＳ Ｐゴシック" charset="-128"/>
              </a:rPr>
              <a:t>reduce the number of unintended communication paths and reduces the amount of</a:t>
            </a:r>
          </a:p>
          <a:p>
            <a:r>
              <a:rPr lang="en-US" sz="1200" kern="1200" baseline="0" dirty="0" smtClean="0">
                <a:solidFill>
                  <a:schemeClr val="tx1"/>
                </a:solidFill>
                <a:latin typeface="Arial" charset="0"/>
                <a:ea typeface="ＭＳ Ｐゴシック" charset="-128"/>
                <a:cs typeface="ＭＳ Ｐゴシック" charset="-128"/>
              </a:rPr>
              <a:t>hardware and software on which all users depend, thus making it easier to verify if</a:t>
            </a:r>
          </a:p>
          <a:p>
            <a:r>
              <a:rPr lang="en-US" sz="1200" kern="1200" baseline="0" dirty="0" smtClean="0">
                <a:solidFill>
                  <a:schemeClr val="tx1"/>
                </a:solidFill>
                <a:latin typeface="Arial" charset="0"/>
                <a:ea typeface="ＭＳ Ｐゴシック" charset="-128"/>
                <a:cs typeface="ＭＳ Ｐゴシック" charset="-128"/>
              </a:rPr>
              <a:t>there are any undesirable security implications.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Psychological acceptability implies that the security mechanisms should not</a:t>
            </a:r>
          </a:p>
          <a:p>
            <a:r>
              <a:rPr lang="en-US" sz="1200" kern="1200" baseline="0" dirty="0" smtClean="0">
                <a:solidFill>
                  <a:schemeClr val="tx1"/>
                </a:solidFill>
                <a:latin typeface="Arial" charset="0"/>
                <a:ea typeface="ＭＳ Ｐゴシック" charset="-128"/>
                <a:cs typeface="ＭＳ Ｐゴシック" charset="-128"/>
              </a:rPr>
              <a:t>interfere unduly with the work of users, while at the same time meeting the needs of</a:t>
            </a:r>
          </a:p>
          <a:p>
            <a:r>
              <a:rPr lang="en-US" sz="1200" kern="1200" baseline="0" dirty="0" smtClean="0">
                <a:solidFill>
                  <a:schemeClr val="tx1"/>
                </a:solidFill>
                <a:latin typeface="Arial" charset="0"/>
                <a:ea typeface="ＭＳ Ｐゴシック" charset="-128"/>
                <a:cs typeface="ＭＳ Ｐゴシック" charset="-128"/>
              </a:rPr>
              <a:t>those who authorize access. If security mechanisms hinder the usability or accessibility</a:t>
            </a:r>
          </a:p>
          <a:p>
            <a:r>
              <a:rPr lang="en-US" sz="1200" kern="1200" baseline="0" dirty="0" smtClean="0">
                <a:solidFill>
                  <a:schemeClr val="tx1"/>
                </a:solidFill>
                <a:latin typeface="Arial" charset="0"/>
                <a:ea typeface="ＭＳ Ｐゴシック" charset="-128"/>
                <a:cs typeface="ＭＳ Ｐゴシック" charset="-128"/>
              </a:rPr>
              <a:t>of resources, then users may opt to turn off those mechanisms. Where possible,</a:t>
            </a:r>
          </a:p>
          <a:p>
            <a:r>
              <a:rPr lang="en-US" sz="1200" kern="1200" baseline="0" dirty="0" smtClean="0">
                <a:solidFill>
                  <a:schemeClr val="tx1"/>
                </a:solidFill>
                <a:latin typeface="Arial" charset="0"/>
                <a:ea typeface="ＭＳ Ｐゴシック" charset="-128"/>
                <a:cs typeface="ＭＳ Ｐゴシック" charset="-128"/>
              </a:rPr>
              <a:t>security mechanisms should be transparent to the users of the system or at most</a:t>
            </a:r>
          </a:p>
          <a:p>
            <a:r>
              <a:rPr lang="en-US" sz="1200" kern="1200" baseline="0" dirty="0" smtClean="0">
                <a:solidFill>
                  <a:schemeClr val="tx1"/>
                </a:solidFill>
                <a:latin typeface="Arial" charset="0"/>
                <a:ea typeface="ＭＳ Ｐゴシック" charset="-128"/>
                <a:cs typeface="ＭＳ Ｐゴシック" charset="-128"/>
              </a:rPr>
              <a:t>introduce minimal obstruction. In addition to not being intrusive or burdensome,</a:t>
            </a:r>
          </a:p>
          <a:p>
            <a:r>
              <a:rPr lang="en-US" sz="1200" kern="1200" baseline="0" dirty="0" smtClean="0">
                <a:solidFill>
                  <a:schemeClr val="tx1"/>
                </a:solidFill>
                <a:latin typeface="Arial" charset="0"/>
                <a:ea typeface="ＭＳ Ｐゴシック" charset="-128"/>
                <a:cs typeface="ＭＳ Ｐゴシック" charset="-128"/>
              </a:rPr>
              <a:t>security procedures must reflect the user’s mental model of protection. If the protection</a:t>
            </a:r>
          </a:p>
          <a:p>
            <a:r>
              <a:rPr lang="en-US" sz="1200" kern="1200" baseline="0" dirty="0" smtClean="0">
                <a:solidFill>
                  <a:schemeClr val="tx1"/>
                </a:solidFill>
                <a:latin typeface="Arial" charset="0"/>
                <a:ea typeface="ＭＳ Ｐゴシック" charset="-128"/>
                <a:cs typeface="ＭＳ Ｐゴシック" charset="-128"/>
              </a:rPr>
              <a:t>procedures do not make sense to the user or if the user must translate his image</a:t>
            </a:r>
          </a:p>
          <a:p>
            <a:r>
              <a:rPr lang="en-US" sz="1200" kern="1200" baseline="0" dirty="0" smtClean="0">
                <a:solidFill>
                  <a:schemeClr val="tx1"/>
                </a:solidFill>
                <a:latin typeface="Arial" charset="0"/>
                <a:ea typeface="ＭＳ Ｐゴシック" charset="-128"/>
                <a:cs typeface="ＭＳ Ｐゴシック" charset="-128"/>
              </a:rPr>
              <a:t>of protection into a substantially different protocol, the user is likely to make errors.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42</a:t>
            </a:fld>
            <a:endParaRPr lang="en-AU" dirty="0"/>
          </a:p>
        </p:txBody>
      </p:sp>
    </p:spTree>
    <p:extLst>
      <p:ext uri="{BB962C8B-B14F-4D97-AF65-F5344CB8AC3E}">
        <p14:creationId xmlns:p14="http://schemas.microsoft.com/office/powerpoint/2010/main" val="2095699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charset="-128"/>
                <a:cs typeface="ＭＳ Ｐゴシック" charset="-128"/>
              </a:rPr>
              <a:t>Isolation is a principle that applies in three contexts. First, public access systems</a:t>
            </a:r>
          </a:p>
          <a:p>
            <a:r>
              <a:rPr lang="en-US" sz="1200" kern="1200" baseline="0" dirty="0" smtClean="0">
                <a:solidFill>
                  <a:schemeClr val="tx1"/>
                </a:solidFill>
                <a:latin typeface="Arial" charset="0"/>
                <a:ea typeface="ＭＳ Ｐゴシック" charset="-128"/>
                <a:cs typeface="ＭＳ Ｐゴシック" charset="-128"/>
              </a:rPr>
              <a:t>should be isolated from critical resources (data, processes, etc.) to prevent disclosure</a:t>
            </a:r>
          </a:p>
          <a:p>
            <a:r>
              <a:rPr lang="en-US" sz="1200" kern="1200" baseline="0" dirty="0" smtClean="0">
                <a:solidFill>
                  <a:schemeClr val="tx1"/>
                </a:solidFill>
                <a:latin typeface="Arial" charset="0"/>
                <a:ea typeface="ＭＳ Ｐゴシック" charset="-128"/>
                <a:cs typeface="ＭＳ Ｐゴシック" charset="-128"/>
              </a:rPr>
              <a:t>or tampering. In cases where the sensitivity or criticality of the information</a:t>
            </a:r>
          </a:p>
          <a:p>
            <a:r>
              <a:rPr lang="en-US" sz="1200" kern="1200" baseline="0" dirty="0" smtClean="0">
                <a:solidFill>
                  <a:schemeClr val="tx1"/>
                </a:solidFill>
                <a:latin typeface="Arial" charset="0"/>
                <a:ea typeface="ＭＳ Ｐゴシック" charset="-128"/>
                <a:cs typeface="ＭＳ Ｐゴシック" charset="-128"/>
              </a:rPr>
              <a:t>is high, organizations may want to limit the number of systems on which that data is</a:t>
            </a:r>
          </a:p>
          <a:p>
            <a:r>
              <a:rPr lang="en-US" sz="1200" kern="1200" baseline="0" dirty="0" smtClean="0">
                <a:solidFill>
                  <a:schemeClr val="tx1"/>
                </a:solidFill>
                <a:latin typeface="Arial" charset="0"/>
                <a:ea typeface="ＭＳ Ｐゴシック" charset="-128"/>
                <a:cs typeface="ＭＳ Ｐゴシック" charset="-128"/>
              </a:rPr>
              <a:t>stored and isolate them, either physically or logically. Physical isolation may include</a:t>
            </a:r>
          </a:p>
          <a:p>
            <a:r>
              <a:rPr lang="en-US" sz="1200" kern="1200" baseline="0" dirty="0" smtClean="0">
                <a:solidFill>
                  <a:schemeClr val="tx1"/>
                </a:solidFill>
                <a:latin typeface="Arial" charset="0"/>
                <a:ea typeface="ＭＳ Ｐゴシック" charset="-128"/>
                <a:cs typeface="ＭＳ Ｐゴシック" charset="-128"/>
              </a:rPr>
              <a:t>ensuring that no physical connection exists between an organization’s public access</a:t>
            </a:r>
          </a:p>
          <a:p>
            <a:r>
              <a:rPr lang="en-US" sz="1200" kern="1200" baseline="0" dirty="0" smtClean="0">
                <a:solidFill>
                  <a:schemeClr val="tx1"/>
                </a:solidFill>
                <a:latin typeface="Arial" charset="0"/>
                <a:ea typeface="ＭＳ Ｐゴシック" charset="-128"/>
                <a:cs typeface="ＭＳ Ｐゴシック" charset="-128"/>
              </a:rPr>
              <a:t>information resources and an organization’s critical information. When implementing</a:t>
            </a:r>
          </a:p>
          <a:p>
            <a:r>
              <a:rPr lang="en-US" sz="1200" kern="1200" baseline="0" dirty="0" smtClean="0">
                <a:solidFill>
                  <a:schemeClr val="tx1"/>
                </a:solidFill>
                <a:latin typeface="Arial" charset="0"/>
                <a:ea typeface="ＭＳ Ｐゴシック" charset="-128"/>
                <a:cs typeface="ＭＳ Ｐゴシック" charset="-128"/>
              </a:rPr>
              <a:t>logical isolation solutions, layers of security services and mechanisms should be</a:t>
            </a:r>
          </a:p>
          <a:p>
            <a:r>
              <a:rPr lang="en-US" sz="1200" kern="1200" baseline="0" dirty="0" smtClean="0">
                <a:solidFill>
                  <a:schemeClr val="tx1"/>
                </a:solidFill>
                <a:latin typeface="Arial" charset="0"/>
                <a:ea typeface="ＭＳ Ｐゴシック" charset="-128"/>
                <a:cs typeface="ＭＳ Ｐゴシック" charset="-128"/>
              </a:rPr>
              <a:t>established between public systems and secure systems responsible for protecting</a:t>
            </a:r>
          </a:p>
          <a:p>
            <a:r>
              <a:rPr lang="en-US" sz="1200" kern="1200" baseline="0" dirty="0" smtClean="0">
                <a:solidFill>
                  <a:schemeClr val="tx1"/>
                </a:solidFill>
                <a:latin typeface="Arial" charset="0"/>
                <a:ea typeface="ＭＳ Ｐゴシック" charset="-128"/>
                <a:cs typeface="ＭＳ Ｐゴシック" charset="-128"/>
              </a:rPr>
              <a:t>critical resources. Second, the processes and files of individual users should be isolated</a:t>
            </a:r>
          </a:p>
          <a:p>
            <a:r>
              <a:rPr lang="en-US" sz="1200" kern="1200" baseline="0" dirty="0" smtClean="0">
                <a:solidFill>
                  <a:schemeClr val="tx1"/>
                </a:solidFill>
                <a:latin typeface="Arial" charset="0"/>
                <a:ea typeface="ＭＳ Ｐゴシック" charset="-128"/>
                <a:cs typeface="ＭＳ Ｐゴシック" charset="-128"/>
              </a:rPr>
              <a:t>from one another except where it is explicitly desired. All modern operating</a:t>
            </a:r>
          </a:p>
          <a:p>
            <a:r>
              <a:rPr lang="en-US" sz="1200" kern="1200" baseline="0" dirty="0" smtClean="0">
                <a:solidFill>
                  <a:schemeClr val="tx1"/>
                </a:solidFill>
                <a:latin typeface="Arial" charset="0"/>
                <a:ea typeface="ＭＳ Ｐゴシック" charset="-128"/>
                <a:cs typeface="ＭＳ Ｐゴシック" charset="-128"/>
              </a:rPr>
              <a:t>systems provide facilities for such isolation, so that individual users have separate,</a:t>
            </a:r>
          </a:p>
          <a:p>
            <a:r>
              <a:rPr lang="en-US" sz="1200" kern="1200" baseline="0" dirty="0" smtClean="0">
                <a:solidFill>
                  <a:schemeClr val="tx1"/>
                </a:solidFill>
                <a:latin typeface="Arial" charset="0"/>
                <a:ea typeface="ＭＳ Ｐゴシック" charset="-128"/>
                <a:cs typeface="ＭＳ Ｐゴシック" charset="-128"/>
              </a:rPr>
              <a:t>isolated process space, memory space, and file space, with protections for preventing</a:t>
            </a:r>
          </a:p>
          <a:p>
            <a:r>
              <a:rPr lang="en-US" sz="1200" kern="1200" baseline="0" dirty="0" smtClean="0">
                <a:solidFill>
                  <a:schemeClr val="tx1"/>
                </a:solidFill>
                <a:latin typeface="Arial" charset="0"/>
                <a:ea typeface="ＭＳ Ｐゴシック" charset="-128"/>
                <a:cs typeface="ＭＳ Ｐゴシック" charset="-128"/>
              </a:rPr>
              <a:t>unauthorized access. And finally, security mechanisms should be isolated in the</a:t>
            </a:r>
          </a:p>
          <a:p>
            <a:r>
              <a:rPr lang="en-US" sz="1200" kern="1200" baseline="0" dirty="0" smtClean="0">
                <a:solidFill>
                  <a:schemeClr val="tx1"/>
                </a:solidFill>
                <a:latin typeface="Arial" charset="0"/>
                <a:ea typeface="ＭＳ Ｐゴシック" charset="-128"/>
                <a:cs typeface="ＭＳ Ｐゴシック" charset="-128"/>
              </a:rPr>
              <a:t>sense of preventing access to those mechanisms. For example, logical access control</a:t>
            </a:r>
          </a:p>
          <a:p>
            <a:r>
              <a:rPr lang="en-US" sz="1200" kern="1200" baseline="0" dirty="0" smtClean="0">
                <a:solidFill>
                  <a:schemeClr val="tx1"/>
                </a:solidFill>
                <a:latin typeface="Arial" charset="0"/>
                <a:ea typeface="ＭＳ Ｐゴシック" charset="-128"/>
                <a:cs typeface="ＭＳ Ｐゴシック" charset="-128"/>
              </a:rPr>
              <a:t>may provide a means of isolating cryptographic software from other parts of the</a:t>
            </a:r>
          </a:p>
          <a:p>
            <a:r>
              <a:rPr lang="en-US" sz="1200" kern="1200" baseline="0" dirty="0" smtClean="0">
                <a:solidFill>
                  <a:schemeClr val="tx1"/>
                </a:solidFill>
                <a:latin typeface="Arial" charset="0"/>
                <a:ea typeface="ＭＳ Ｐゴシック" charset="-128"/>
                <a:cs typeface="ＭＳ Ｐゴシック" charset="-128"/>
              </a:rPr>
              <a:t>host system and for protecting cryptographic software from tampering and the keys</a:t>
            </a:r>
          </a:p>
          <a:p>
            <a:r>
              <a:rPr lang="en-US" sz="1200" kern="1200" baseline="0" dirty="0" smtClean="0">
                <a:solidFill>
                  <a:schemeClr val="tx1"/>
                </a:solidFill>
                <a:latin typeface="Arial" charset="0"/>
                <a:ea typeface="ＭＳ Ｐゴシック" charset="-128"/>
                <a:cs typeface="ＭＳ Ｐゴシック" charset="-128"/>
              </a:rPr>
              <a:t>from replacement or disclosure.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Encapsulation can be viewed as a specific form of isolation based on object-oriented</a:t>
            </a:r>
          </a:p>
          <a:p>
            <a:r>
              <a:rPr lang="en-US" sz="1200" kern="1200" baseline="0" dirty="0" smtClean="0">
                <a:solidFill>
                  <a:schemeClr val="tx1"/>
                </a:solidFill>
                <a:latin typeface="Arial" charset="0"/>
                <a:ea typeface="ＭＳ Ｐゴシック" charset="-128"/>
                <a:cs typeface="ＭＳ Ｐゴシック" charset="-128"/>
              </a:rPr>
              <a:t>functionality. Protection is provided by encapsulating a collection of procedures</a:t>
            </a:r>
          </a:p>
          <a:p>
            <a:r>
              <a:rPr lang="en-US" sz="1200" kern="1200" baseline="0" dirty="0" smtClean="0">
                <a:solidFill>
                  <a:schemeClr val="tx1"/>
                </a:solidFill>
                <a:latin typeface="Arial" charset="0"/>
                <a:ea typeface="ＭＳ Ｐゴシック" charset="-128"/>
                <a:cs typeface="ＭＳ Ｐゴシック" charset="-128"/>
              </a:rPr>
              <a:t>and data objects in a domain of its own so that the internal structure of a</a:t>
            </a:r>
          </a:p>
          <a:p>
            <a:r>
              <a:rPr lang="en-US" sz="1200" kern="1200" baseline="0" dirty="0" smtClean="0">
                <a:solidFill>
                  <a:schemeClr val="tx1"/>
                </a:solidFill>
                <a:latin typeface="Arial" charset="0"/>
                <a:ea typeface="ＭＳ Ｐゴシック" charset="-128"/>
                <a:cs typeface="ＭＳ Ｐゴシック" charset="-128"/>
              </a:rPr>
              <a:t>data object is accessible only to the procedures of the protected subsystem, and the</a:t>
            </a:r>
          </a:p>
          <a:p>
            <a:r>
              <a:rPr lang="en-US" sz="1200" kern="1200" baseline="0" dirty="0" smtClean="0">
                <a:solidFill>
                  <a:schemeClr val="tx1"/>
                </a:solidFill>
                <a:latin typeface="Arial" charset="0"/>
                <a:ea typeface="ＭＳ Ｐゴシック" charset="-128"/>
                <a:cs typeface="ＭＳ Ｐゴシック" charset="-128"/>
              </a:rPr>
              <a:t>procedures may be called only at designated domain entry points.</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43</a:t>
            </a:fld>
            <a:endParaRPr lang="en-AU" dirty="0"/>
          </a:p>
        </p:txBody>
      </p:sp>
    </p:spTree>
    <p:extLst>
      <p:ext uri="{BB962C8B-B14F-4D97-AF65-F5344CB8AC3E}">
        <p14:creationId xmlns:p14="http://schemas.microsoft.com/office/powerpoint/2010/main" val="3781777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Arial" charset="0"/>
                <a:ea typeface="ＭＳ Ｐゴシック" charset="-128"/>
                <a:cs typeface="ＭＳ Ｐゴシック" charset="-128"/>
              </a:rPr>
              <a:t>Modularity in the context of security refers both to the development of security</a:t>
            </a:r>
          </a:p>
          <a:p>
            <a:r>
              <a:rPr lang="en-US" sz="1200" kern="1200" baseline="0" dirty="0" smtClean="0">
                <a:solidFill>
                  <a:schemeClr val="tx1"/>
                </a:solidFill>
                <a:latin typeface="Arial" charset="0"/>
                <a:ea typeface="ＭＳ Ｐゴシック" charset="-128"/>
                <a:cs typeface="ＭＳ Ｐゴシック" charset="-128"/>
              </a:rPr>
              <a:t>functions as separate, protected modules and to the use of a modular architecture for</a:t>
            </a:r>
          </a:p>
          <a:p>
            <a:r>
              <a:rPr lang="en-US" sz="1200" kern="1200" baseline="0" dirty="0" smtClean="0">
                <a:solidFill>
                  <a:schemeClr val="tx1"/>
                </a:solidFill>
                <a:latin typeface="Arial" charset="0"/>
                <a:ea typeface="ＭＳ Ｐゴシック" charset="-128"/>
                <a:cs typeface="ＭＳ Ｐゴシック" charset="-128"/>
              </a:rPr>
              <a:t>mechanism design and implementation. With respect to the use of separate security</a:t>
            </a:r>
          </a:p>
          <a:p>
            <a:r>
              <a:rPr lang="en-US" sz="1200" kern="1200" baseline="0" dirty="0" smtClean="0">
                <a:solidFill>
                  <a:schemeClr val="tx1"/>
                </a:solidFill>
                <a:latin typeface="Arial" charset="0"/>
                <a:ea typeface="ＭＳ Ｐゴシック" charset="-128"/>
                <a:cs typeface="ＭＳ Ｐゴシック" charset="-128"/>
              </a:rPr>
              <a:t>modules, the design goal here is to provide common security functions and services,</a:t>
            </a:r>
          </a:p>
          <a:p>
            <a:r>
              <a:rPr lang="en-US" sz="1200" kern="1200" baseline="0" dirty="0" smtClean="0">
                <a:solidFill>
                  <a:schemeClr val="tx1"/>
                </a:solidFill>
                <a:latin typeface="Arial" charset="0"/>
                <a:ea typeface="ＭＳ Ｐゴシック" charset="-128"/>
                <a:cs typeface="ＭＳ Ｐゴシック" charset="-128"/>
              </a:rPr>
              <a:t>such as cryptographic functions, as common modules. For example, numerous protocols</a:t>
            </a:r>
          </a:p>
          <a:p>
            <a:r>
              <a:rPr lang="en-US" sz="1200" kern="1200" baseline="0" dirty="0" smtClean="0">
                <a:solidFill>
                  <a:schemeClr val="tx1"/>
                </a:solidFill>
                <a:latin typeface="Arial" charset="0"/>
                <a:ea typeface="ＭＳ Ｐゴシック" charset="-128"/>
                <a:cs typeface="ＭＳ Ｐゴシック" charset="-128"/>
              </a:rPr>
              <a:t>and applications make use of cryptographic functions. Rather than implementing</a:t>
            </a:r>
          </a:p>
          <a:p>
            <a:r>
              <a:rPr lang="en-US" sz="1200" kern="1200" baseline="0" dirty="0" smtClean="0">
                <a:solidFill>
                  <a:schemeClr val="tx1"/>
                </a:solidFill>
                <a:latin typeface="Arial" charset="0"/>
                <a:ea typeface="ＭＳ Ｐゴシック" charset="-128"/>
                <a:cs typeface="ＭＳ Ｐゴシック" charset="-128"/>
              </a:rPr>
              <a:t>such functions in each protocol or application, a more secure design is provided</a:t>
            </a:r>
          </a:p>
          <a:p>
            <a:r>
              <a:rPr lang="en-US" sz="1200" kern="1200" baseline="0" dirty="0" smtClean="0">
                <a:solidFill>
                  <a:schemeClr val="tx1"/>
                </a:solidFill>
                <a:latin typeface="Arial" charset="0"/>
                <a:ea typeface="ＭＳ Ｐゴシック" charset="-128"/>
                <a:cs typeface="ＭＳ Ｐゴシック" charset="-128"/>
              </a:rPr>
              <a:t>by developing a common cryptographic module that can be invoked by numerous</a:t>
            </a:r>
          </a:p>
          <a:p>
            <a:r>
              <a:rPr lang="en-US" sz="1200" kern="1200" baseline="0" dirty="0" smtClean="0">
                <a:solidFill>
                  <a:schemeClr val="tx1"/>
                </a:solidFill>
                <a:latin typeface="Arial" charset="0"/>
                <a:ea typeface="ＭＳ Ｐゴシック" charset="-128"/>
                <a:cs typeface="ＭＳ Ｐゴシック" charset="-128"/>
              </a:rPr>
              <a:t> protocols and applications. The design and implementation effort can then focus on</a:t>
            </a:r>
          </a:p>
          <a:p>
            <a:r>
              <a:rPr lang="en-US" sz="1200" kern="1200" baseline="0" dirty="0" smtClean="0">
                <a:solidFill>
                  <a:schemeClr val="tx1"/>
                </a:solidFill>
                <a:latin typeface="Arial" charset="0"/>
                <a:ea typeface="ＭＳ Ｐゴシック" charset="-128"/>
                <a:cs typeface="ＭＳ Ｐゴシック" charset="-128"/>
              </a:rPr>
              <a:t>the secure design and implementation of a single cryptographic module and including</a:t>
            </a:r>
          </a:p>
          <a:p>
            <a:r>
              <a:rPr lang="en-US" sz="1200" kern="1200" baseline="0" dirty="0" smtClean="0">
                <a:solidFill>
                  <a:schemeClr val="tx1"/>
                </a:solidFill>
                <a:latin typeface="Arial" charset="0"/>
                <a:ea typeface="ＭＳ Ｐゴシック" charset="-128"/>
                <a:cs typeface="ＭＳ Ｐゴシック" charset="-128"/>
              </a:rPr>
              <a:t>mechanisms to protect the module from tampering. With respect to the use of a</a:t>
            </a:r>
          </a:p>
          <a:p>
            <a:r>
              <a:rPr lang="en-US" sz="1200" kern="1200" baseline="0" dirty="0" smtClean="0">
                <a:solidFill>
                  <a:schemeClr val="tx1"/>
                </a:solidFill>
                <a:latin typeface="Arial" charset="0"/>
                <a:ea typeface="ＭＳ Ｐゴシック" charset="-128"/>
                <a:cs typeface="ＭＳ Ｐゴシック" charset="-128"/>
              </a:rPr>
              <a:t>modular architecture, each security mechanism should be able to support migration</a:t>
            </a:r>
          </a:p>
          <a:p>
            <a:r>
              <a:rPr lang="en-US" sz="1200" kern="1200" baseline="0" dirty="0" smtClean="0">
                <a:solidFill>
                  <a:schemeClr val="tx1"/>
                </a:solidFill>
                <a:latin typeface="Arial" charset="0"/>
                <a:ea typeface="ＭＳ Ｐゴシック" charset="-128"/>
                <a:cs typeface="ＭＳ Ｐゴシック" charset="-128"/>
              </a:rPr>
              <a:t>to new technology or upgrade of new features without requiring an entire system</a:t>
            </a:r>
          </a:p>
          <a:p>
            <a:r>
              <a:rPr lang="en-US" sz="1200" kern="1200" baseline="0" dirty="0" smtClean="0">
                <a:solidFill>
                  <a:schemeClr val="tx1"/>
                </a:solidFill>
                <a:latin typeface="Arial" charset="0"/>
                <a:ea typeface="ＭＳ Ｐゴシック" charset="-128"/>
                <a:cs typeface="ＭＳ Ｐゴシック" charset="-128"/>
              </a:rPr>
              <a:t>redesign. The security design should be modular so that individual parts of the security</a:t>
            </a:r>
          </a:p>
          <a:p>
            <a:r>
              <a:rPr lang="en-US" sz="1200" kern="1200" baseline="0" dirty="0" smtClean="0">
                <a:solidFill>
                  <a:schemeClr val="tx1"/>
                </a:solidFill>
                <a:latin typeface="Arial" charset="0"/>
                <a:ea typeface="ＭＳ Ｐゴシック" charset="-128"/>
                <a:cs typeface="ＭＳ Ｐゴシック" charset="-128"/>
              </a:rPr>
              <a:t>design can be upgraded without the requirement to modify the entire system.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Layering  refers to the use of multiple, overlapping protection approaches</a:t>
            </a:r>
          </a:p>
          <a:p>
            <a:r>
              <a:rPr lang="en-US" sz="1200" kern="1200" baseline="0" dirty="0" smtClean="0">
                <a:solidFill>
                  <a:schemeClr val="tx1"/>
                </a:solidFill>
                <a:latin typeface="Arial" charset="0"/>
                <a:ea typeface="ＭＳ Ｐゴシック" charset="-128"/>
                <a:cs typeface="ＭＳ Ｐゴシック" charset="-128"/>
              </a:rPr>
              <a:t>addressing the people, technology, and operational aspects of information systems.</a:t>
            </a:r>
          </a:p>
          <a:p>
            <a:r>
              <a:rPr lang="en-US" sz="1200" kern="1200" baseline="0" dirty="0" smtClean="0">
                <a:solidFill>
                  <a:schemeClr val="tx1"/>
                </a:solidFill>
                <a:latin typeface="Arial" charset="0"/>
                <a:ea typeface="ＭＳ Ｐゴシック" charset="-128"/>
                <a:cs typeface="ＭＳ Ｐゴシック" charset="-128"/>
              </a:rPr>
              <a:t>By using multiple, overlapping protection approaches, the failure or circumvention</a:t>
            </a:r>
          </a:p>
          <a:p>
            <a:r>
              <a:rPr lang="en-US" sz="1200" kern="1200" baseline="0" dirty="0" smtClean="0">
                <a:solidFill>
                  <a:schemeClr val="tx1"/>
                </a:solidFill>
                <a:latin typeface="Arial" charset="0"/>
                <a:ea typeface="ＭＳ Ｐゴシック" charset="-128"/>
                <a:cs typeface="ＭＳ Ｐゴシック" charset="-128"/>
              </a:rPr>
              <a:t>of any individual protection approach will not leave the system unprotected.</a:t>
            </a:r>
          </a:p>
          <a:p>
            <a:r>
              <a:rPr lang="en-US" sz="1200" kern="1200" baseline="0" dirty="0" smtClean="0">
                <a:solidFill>
                  <a:schemeClr val="tx1"/>
                </a:solidFill>
                <a:latin typeface="Arial" charset="0"/>
                <a:ea typeface="ＭＳ Ｐゴシック" charset="-128"/>
                <a:cs typeface="ＭＳ Ｐゴシック" charset="-128"/>
              </a:rPr>
              <a:t>We will see throughout this book that a layering approach is often used to provide</a:t>
            </a:r>
          </a:p>
          <a:p>
            <a:r>
              <a:rPr lang="en-US" sz="1200" kern="1200" baseline="0" dirty="0" smtClean="0">
                <a:solidFill>
                  <a:schemeClr val="tx1"/>
                </a:solidFill>
                <a:latin typeface="Arial" charset="0"/>
                <a:ea typeface="ＭＳ Ｐゴシック" charset="-128"/>
                <a:cs typeface="ＭＳ Ｐゴシック" charset="-128"/>
              </a:rPr>
              <a:t>multiple barriers between an adversary and protected information or services. This</a:t>
            </a:r>
          </a:p>
          <a:p>
            <a:r>
              <a:rPr lang="en-US" sz="1200" kern="1200" baseline="0" dirty="0" smtClean="0">
                <a:solidFill>
                  <a:schemeClr val="tx1"/>
                </a:solidFill>
                <a:latin typeface="Arial" charset="0"/>
                <a:ea typeface="ＭＳ Ｐゴシック" charset="-128"/>
                <a:cs typeface="ＭＳ Ｐゴシック" charset="-128"/>
              </a:rPr>
              <a:t>technique is often referred to as defense in depth .</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44</a:t>
            </a:fld>
            <a:endParaRPr lang="en-AU" dirty="0"/>
          </a:p>
        </p:txBody>
      </p:sp>
    </p:spTree>
    <p:extLst>
      <p:ext uri="{BB962C8B-B14F-4D97-AF65-F5344CB8AC3E}">
        <p14:creationId xmlns:p14="http://schemas.microsoft.com/office/powerpoint/2010/main" val="12044810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Least astonishment means that a program or user interface should always</a:t>
            </a:r>
          </a:p>
          <a:p>
            <a:r>
              <a:rPr lang="en-US" sz="1200" kern="1200" baseline="0" dirty="0" smtClean="0">
                <a:solidFill>
                  <a:schemeClr val="tx1"/>
                </a:solidFill>
                <a:latin typeface="Arial" charset="0"/>
                <a:ea typeface="ＭＳ Ｐゴシック" charset="-128"/>
                <a:cs typeface="ＭＳ Ｐゴシック" charset="-128"/>
              </a:rPr>
              <a:t>respond in the way that is least likely to astonish the user. For example, the mechanism</a:t>
            </a:r>
          </a:p>
          <a:p>
            <a:r>
              <a:rPr lang="en-US" sz="1200" kern="1200" baseline="0" dirty="0" smtClean="0">
                <a:solidFill>
                  <a:schemeClr val="tx1"/>
                </a:solidFill>
                <a:latin typeface="Arial" charset="0"/>
                <a:ea typeface="ＭＳ Ｐゴシック" charset="-128"/>
                <a:cs typeface="ＭＳ Ｐゴシック" charset="-128"/>
              </a:rPr>
              <a:t>for authorization should be transparent enough to a user that the user has a good intuitive</a:t>
            </a:r>
          </a:p>
          <a:p>
            <a:r>
              <a:rPr lang="en-US" sz="1200" kern="1200" baseline="0" dirty="0" smtClean="0">
                <a:solidFill>
                  <a:schemeClr val="tx1"/>
                </a:solidFill>
                <a:latin typeface="Arial" charset="0"/>
                <a:ea typeface="ＭＳ Ｐゴシック" charset="-128"/>
                <a:cs typeface="ＭＳ Ｐゴシック" charset="-128"/>
              </a:rPr>
              <a:t>understanding of how the security goals map to the provided security mechanism.</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45</a:t>
            </a:fld>
            <a:endParaRPr lang="en-AU" dirty="0"/>
          </a:p>
        </p:txBody>
      </p:sp>
    </p:spTree>
    <p:extLst>
      <p:ext uri="{BB962C8B-B14F-4D97-AF65-F5344CB8AC3E}">
        <p14:creationId xmlns:p14="http://schemas.microsoft.com/office/powerpoint/2010/main" val="1758781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smtClean="0">
                <a:solidFill>
                  <a:schemeClr val="tx1"/>
                </a:solidFill>
                <a:latin typeface="Arial" charset="0"/>
                <a:ea typeface="ＭＳ Ｐゴシック" charset="-128"/>
                <a:cs typeface="ＭＳ Ｐゴシック" charset="-128"/>
              </a:rPr>
              <a:t> An attack surface consists of the reachable and exploitable vulnerabilities in a system</a:t>
            </a:r>
          </a:p>
          <a:p>
            <a:r>
              <a:rPr lang="en-US" sz="1200" b="0" kern="1200" baseline="0" dirty="0" smtClean="0">
                <a:solidFill>
                  <a:schemeClr val="tx1"/>
                </a:solidFill>
                <a:latin typeface="Arial" charset="0"/>
                <a:ea typeface="ＭＳ Ｐゴシック" charset="-128"/>
                <a:cs typeface="ＭＳ Ｐゴシック" charset="-128"/>
              </a:rPr>
              <a:t>[MANA11, HOWA03]. Examples of attack surfaces are the following:</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Open ports on outward facing Web and other servers, and code listening on</a:t>
            </a:r>
          </a:p>
          <a:p>
            <a:r>
              <a:rPr lang="en-US" sz="1200" b="0" kern="1200" baseline="0" dirty="0" smtClean="0">
                <a:solidFill>
                  <a:schemeClr val="tx1"/>
                </a:solidFill>
                <a:latin typeface="Arial" charset="0"/>
                <a:ea typeface="ＭＳ Ｐゴシック" charset="-128"/>
                <a:cs typeface="ＭＳ Ｐゴシック" charset="-128"/>
              </a:rPr>
              <a:t>those ports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Services available on the inside of a firewall</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Code that processes incoming data, email, XML, office documents, and industry-</a:t>
            </a:r>
          </a:p>
          <a:p>
            <a:r>
              <a:rPr lang="en-US" sz="1200" b="0" kern="1200" baseline="0" dirty="0" smtClean="0">
                <a:solidFill>
                  <a:schemeClr val="tx1"/>
                </a:solidFill>
                <a:latin typeface="Arial" charset="0"/>
                <a:ea typeface="ＭＳ Ｐゴシック" charset="-128"/>
                <a:cs typeface="ＭＳ Ｐゴシック" charset="-128"/>
              </a:rPr>
              <a:t>specific custom data exchange formats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Interfaces, SQL, and Web forms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An employee with access to sensitive information vulnerable to a social</a:t>
            </a:r>
          </a:p>
          <a:p>
            <a:r>
              <a:rPr lang="en-US" sz="1200" b="0" kern="1200" baseline="0" dirty="0" smtClean="0">
                <a:solidFill>
                  <a:schemeClr val="tx1"/>
                </a:solidFill>
                <a:latin typeface="Arial" charset="0"/>
                <a:ea typeface="ＭＳ Ｐゴシック" charset="-128"/>
                <a:cs typeface="ＭＳ Ｐゴシック" charset="-128"/>
              </a:rPr>
              <a:t>Engineering attack</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46</a:t>
            </a:fld>
            <a:endParaRPr lang="en-AU" dirty="0"/>
          </a:p>
        </p:txBody>
      </p:sp>
    </p:spTree>
    <p:extLst>
      <p:ext uri="{BB962C8B-B14F-4D97-AF65-F5344CB8AC3E}">
        <p14:creationId xmlns:p14="http://schemas.microsoft.com/office/powerpoint/2010/main" val="554949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Attack surfaces can be categorized as 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Network attack surface:  This category refers to vulnerabilities over an enterprise</a:t>
            </a:r>
          </a:p>
          <a:p>
            <a:r>
              <a:rPr lang="en-US" sz="1200" b="0" kern="1200" baseline="0" dirty="0" smtClean="0">
                <a:solidFill>
                  <a:schemeClr val="tx1"/>
                </a:solidFill>
                <a:latin typeface="Arial" charset="0"/>
                <a:ea typeface="ＭＳ Ｐゴシック" charset="-128"/>
                <a:cs typeface="ＭＳ Ｐゴシック" charset="-128"/>
              </a:rPr>
              <a:t>network, wide-area network, or the Internet. Included in this category are network</a:t>
            </a:r>
          </a:p>
          <a:p>
            <a:r>
              <a:rPr lang="en-US" sz="1200" b="0" kern="1200" baseline="0" dirty="0" smtClean="0">
                <a:solidFill>
                  <a:schemeClr val="tx1"/>
                </a:solidFill>
                <a:latin typeface="Arial" charset="0"/>
                <a:ea typeface="ＭＳ Ｐゴシック" charset="-128"/>
                <a:cs typeface="ＭＳ Ｐゴシック" charset="-128"/>
              </a:rPr>
              <a:t>protocol vulnerabilities, such as those used for a denial-of-service attack,</a:t>
            </a:r>
          </a:p>
          <a:p>
            <a:r>
              <a:rPr lang="en-US" sz="1200" b="0" kern="1200" baseline="0" dirty="0" smtClean="0">
                <a:solidFill>
                  <a:schemeClr val="tx1"/>
                </a:solidFill>
                <a:latin typeface="Arial" charset="0"/>
                <a:ea typeface="ＭＳ Ｐゴシック" charset="-128"/>
                <a:cs typeface="ＭＳ Ｐゴシック" charset="-128"/>
              </a:rPr>
              <a:t>disruption of communications links, and various forms of intruder attacks.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Software attack surface: This refers to vulnerabilities in application, utility,</a:t>
            </a:r>
          </a:p>
          <a:p>
            <a:r>
              <a:rPr lang="en-US" sz="1200" b="0" kern="1200" baseline="0" dirty="0" smtClean="0">
                <a:solidFill>
                  <a:schemeClr val="tx1"/>
                </a:solidFill>
                <a:latin typeface="Arial" charset="0"/>
                <a:ea typeface="ＭＳ Ｐゴシック" charset="-128"/>
                <a:cs typeface="ＭＳ Ｐゴシック" charset="-128"/>
              </a:rPr>
              <a:t>or operating system code. A particular focus in this category is Web server</a:t>
            </a:r>
          </a:p>
          <a:p>
            <a:r>
              <a:rPr lang="en-US" sz="1200" b="0" kern="1200" baseline="0" dirty="0" smtClean="0">
                <a:solidFill>
                  <a:schemeClr val="tx1"/>
                </a:solidFill>
                <a:latin typeface="Arial" charset="0"/>
                <a:ea typeface="ＭＳ Ｐゴシック" charset="-128"/>
                <a:cs typeface="ＭＳ Ｐゴシック" charset="-128"/>
              </a:rPr>
              <a:t>Software.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Human attack surface: This category refers to vulnerabilities created by</a:t>
            </a:r>
          </a:p>
          <a:p>
            <a:r>
              <a:rPr lang="en-US" sz="1200" b="0" kern="1200" baseline="0" dirty="0" smtClean="0">
                <a:solidFill>
                  <a:schemeClr val="tx1"/>
                </a:solidFill>
                <a:latin typeface="Arial" charset="0"/>
                <a:ea typeface="ＭＳ Ｐゴシック" charset="-128"/>
                <a:cs typeface="ＭＳ Ｐゴシック" charset="-128"/>
              </a:rPr>
              <a:t>personnel or outsiders, such as social engineering, human error, and trusted</a:t>
            </a:r>
          </a:p>
          <a:p>
            <a:r>
              <a:rPr lang="en-US" sz="1200" b="0" kern="1200" baseline="0" dirty="0" smtClean="0">
                <a:solidFill>
                  <a:schemeClr val="tx1"/>
                </a:solidFill>
                <a:latin typeface="Arial" charset="0"/>
                <a:ea typeface="ＭＳ Ｐゴシック" charset="-128"/>
                <a:cs typeface="ＭＳ Ｐゴシック" charset="-128"/>
              </a:rPr>
              <a:t>insiders.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47</a:t>
            </a:fld>
            <a:endParaRPr lang="en-AU" dirty="0"/>
          </a:p>
        </p:txBody>
      </p:sp>
    </p:spTree>
    <p:extLst>
      <p:ext uri="{BB962C8B-B14F-4D97-AF65-F5344CB8AC3E}">
        <p14:creationId xmlns:p14="http://schemas.microsoft.com/office/powerpoint/2010/main" val="3387464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An attack surface analysis is a useful technique for assessing the scale and</a:t>
            </a:r>
          </a:p>
          <a:p>
            <a:r>
              <a:rPr lang="en-US" sz="1200" kern="1200" baseline="0" dirty="0" smtClean="0">
                <a:solidFill>
                  <a:schemeClr val="tx1"/>
                </a:solidFill>
                <a:latin typeface="Arial" charset="0"/>
                <a:ea typeface="ＭＳ Ｐゴシック" charset="-128"/>
                <a:cs typeface="ＭＳ Ｐゴシック" charset="-128"/>
              </a:rPr>
              <a:t>severity of threats to a system. A systematic analysis of points of vulnerability</a:t>
            </a:r>
          </a:p>
          <a:p>
            <a:r>
              <a:rPr lang="en-US" sz="1200" kern="1200" baseline="0" dirty="0" smtClean="0">
                <a:solidFill>
                  <a:schemeClr val="tx1"/>
                </a:solidFill>
                <a:latin typeface="Arial" charset="0"/>
                <a:ea typeface="ＭＳ Ｐゴシック" charset="-128"/>
                <a:cs typeface="ＭＳ Ｐゴシック" charset="-128"/>
              </a:rPr>
              <a:t>makes developers and security analysts aware of where security mechanisms are</a:t>
            </a:r>
          </a:p>
          <a:p>
            <a:r>
              <a:rPr lang="en-US" sz="1200" kern="1200" baseline="0" dirty="0" smtClean="0">
                <a:solidFill>
                  <a:schemeClr val="tx1"/>
                </a:solidFill>
                <a:latin typeface="Arial" charset="0"/>
                <a:ea typeface="ＭＳ Ｐゴシック" charset="-128"/>
                <a:cs typeface="ＭＳ Ｐゴシック" charset="-128"/>
              </a:rPr>
              <a:t>required. Once an attack surface is defined, designers may be able to find ways to</a:t>
            </a:r>
          </a:p>
          <a:p>
            <a:r>
              <a:rPr lang="en-US" sz="1200" kern="1200" baseline="0" dirty="0" smtClean="0">
                <a:solidFill>
                  <a:schemeClr val="tx1"/>
                </a:solidFill>
                <a:latin typeface="Arial" charset="0"/>
                <a:ea typeface="ＭＳ Ｐゴシック" charset="-128"/>
                <a:cs typeface="ＭＳ Ｐゴシック" charset="-128"/>
              </a:rPr>
              <a:t>make the surface smaller, thus making the task of the adversary more difficult. The</a:t>
            </a:r>
          </a:p>
          <a:p>
            <a:r>
              <a:rPr lang="en-US" sz="1200" kern="1200" baseline="0" dirty="0" smtClean="0">
                <a:solidFill>
                  <a:schemeClr val="tx1"/>
                </a:solidFill>
                <a:latin typeface="Arial" charset="0"/>
                <a:ea typeface="ＭＳ Ｐゴシック" charset="-128"/>
                <a:cs typeface="ＭＳ Ｐゴシック" charset="-128"/>
              </a:rPr>
              <a:t>attack surface also provides guidance on setting priorities for testing, strengthening</a:t>
            </a:r>
          </a:p>
          <a:p>
            <a:r>
              <a:rPr lang="en-US" sz="1200" kern="1200" baseline="0" dirty="0" smtClean="0">
                <a:solidFill>
                  <a:schemeClr val="tx1"/>
                </a:solidFill>
                <a:latin typeface="Arial" charset="0"/>
                <a:ea typeface="ＭＳ Ｐゴシック" charset="-128"/>
                <a:cs typeface="ＭＳ Ｐゴシック" charset="-128"/>
              </a:rPr>
              <a:t>security measures, and modifying the service or application.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As illustrated in Figure 1.3, the use of layering, or defense in depth, and attack</a:t>
            </a:r>
          </a:p>
          <a:p>
            <a:r>
              <a:rPr lang="en-US" sz="1200" kern="1200" baseline="0" dirty="0" smtClean="0">
                <a:solidFill>
                  <a:schemeClr val="tx1"/>
                </a:solidFill>
                <a:latin typeface="Arial" charset="0"/>
                <a:ea typeface="ＭＳ Ｐゴシック" charset="-128"/>
                <a:cs typeface="ＭＳ Ｐゴシック" charset="-128"/>
              </a:rPr>
              <a:t>surface reduction complement each other in mitigating security risk.</a:t>
            </a:r>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48</a:t>
            </a:fld>
            <a:endParaRPr lang="en-AU" dirty="0"/>
          </a:p>
        </p:txBody>
      </p:sp>
    </p:spTree>
    <p:extLst>
      <p:ext uri="{BB962C8B-B14F-4D97-AF65-F5344CB8AC3E}">
        <p14:creationId xmlns:p14="http://schemas.microsoft.com/office/powerpoint/2010/main" val="30807228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smtClean="0">
                <a:solidFill>
                  <a:schemeClr val="tx1"/>
                </a:solidFill>
                <a:latin typeface="Arial" charset="0"/>
                <a:ea typeface="ＭＳ Ｐゴシック" charset="-128"/>
                <a:cs typeface="ＭＳ Ｐゴシック" charset="-128"/>
              </a:rPr>
              <a:t> An attack tree is a branching, hierarchical data structure that represents a set of potential</a:t>
            </a:r>
          </a:p>
          <a:p>
            <a:r>
              <a:rPr lang="en-US" sz="1200" kern="1200" baseline="0" dirty="0" smtClean="0">
                <a:solidFill>
                  <a:schemeClr val="tx1"/>
                </a:solidFill>
                <a:latin typeface="Arial" charset="0"/>
                <a:ea typeface="ＭＳ Ｐゴシック" charset="-128"/>
                <a:cs typeface="ＭＳ Ｐゴシック" charset="-128"/>
              </a:rPr>
              <a:t>techniques for exploiting security vulnerabilities [MAUW05, MOOR01, SCHN99].</a:t>
            </a:r>
          </a:p>
          <a:p>
            <a:r>
              <a:rPr lang="en-US" sz="1200" kern="1200" baseline="0" dirty="0" smtClean="0">
                <a:solidFill>
                  <a:schemeClr val="tx1"/>
                </a:solidFill>
                <a:latin typeface="Arial" charset="0"/>
                <a:ea typeface="ＭＳ Ｐゴシック" charset="-128"/>
                <a:cs typeface="ＭＳ Ｐゴシック" charset="-128"/>
              </a:rPr>
              <a:t>The security incident that is the goal of the attack is represented as the root node of</a:t>
            </a:r>
          </a:p>
          <a:p>
            <a:r>
              <a:rPr lang="en-US" sz="1200" kern="1200" baseline="0" dirty="0" smtClean="0">
                <a:solidFill>
                  <a:schemeClr val="tx1"/>
                </a:solidFill>
                <a:latin typeface="Arial" charset="0"/>
                <a:ea typeface="ＭＳ Ｐゴシック" charset="-128"/>
                <a:cs typeface="ＭＳ Ｐゴシック" charset="-128"/>
              </a:rPr>
              <a:t>the tree, and the ways that an attacker could reach that goal are iteratively and incrementally</a:t>
            </a:r>
          </a:p>
          <a:p>
            <a:r>
              <a:rPr lang="en-US" sz="1200" kern="1200" baseline="0" dirty="0" smtClean="0">
                <a:solidFill>
                  <a:schemeClr val="tx1"/>
                </a:solidFill>
                <a:latin typeface="Arial" charset="0"/>
                <a:ea typeface="ＭＳ Ｐゴシック" charset="-128"/>
                <a:cs typeface="ＭＳ Ｐゴシック" charset="-128"/>
              </a:rPr>
              <a:t>represented as branches and </a:t>
            </a:r>
            <a:r>
              <a:rPr lang="en-US" sz="1200" kern="1200" baseline="0" dirty="0" err="1" smtClean="0">
                <a:solidFill>
                  <a:schemeClr val="tx1"/>
                </a:solidFill>
                <a:latin typeface="Arial" charset="0"/>
                <a:ea typeface="ＭＳ Ｐゴシック" charset="-128"/>
                <a:cs typeface="ＭＳ Ｐゴシック" charset="-128"/>
              </a:rPr>
              <a:t>subnodes</a:t>
            </a:r>
            <a:r>
              <a:rPr lang="en-US" sz="1200" kern="1200" baseline="0" dirty="0" smtClean="0">
                <a:solidFill>
                  <a:schemeClr val="tx1"/>
                </a:solidFill>
                <a:latin typeface="Arial" charset="0"/>
                <a:ea typeface="ＭＳ Ｐゴシック" charset="-128"/>
                <a:cs typeface="ＭＳ Ｐゴシック" charset="-128"/>
              </a:rPr>
              <a:t> of the tree. Each </a:t>
            </a:r>
            <a:r>
              <a:rPr lang="en-US" sz="1200" kern="1200" baseline="0" dirty="0" err="1" smtClean="0">
                <a:solidFill>
                  <a:schemeClr val="tx1"/>
                </a:solidFill>
                <a:latin typeface="Arial" charset="0"/>
                <a:ea typeface="ＭＳ Ｐゴシック" charset="-128"/>
                <a:cs typeface="ＭＳ Ｐゴシック" charset="-128"/>
              </a:rPr>
              <a:t>subnode</a:t>
            </a:r>
            <a:r>
              <a:rPr lang="en-US" sz="1200" kern="1200" baseline="0" dirty="0" smtClean="0">
                <a:solidFill>
                  <a:schemeClr val="tx1"/>
                </a:solidFill>
                <a:latin typeface="Arial" charset="0"/>
                <a:ea typeface="ＭＳ Ｐゴシック" charset="-128"/>
                <a:cs typeface="ＭＳ Ｐゴシック" charset="-128"/>
              </a:rPr>
              <a:t> defines a</a:t>
            </a:r>
          </a:p>
          <a:p>
            <a:r>
              <a:rPr lang="en-US" sz="1200" kern="1200" baseline="0" dirty="0" err="1" smtClean="0">
                <a:solidFill>
                  <a:schemeClr val="tx1"/>
                </a:solidFill>
                <a:latin typeface="Arial" charset="0"/>
                <a:ea typeface="ＭＳ Ｐゴシック" charset="-128"/>
                <a:cs typeface="ＭＳ Ｐゴシック" charset="-128"/>
              </a:rPr>
              <a:t>subgoal</a:t>
            </a:r>
            <a:r>
              <a:rPr lang="en-US" sz="1200" kern="1200" baseline="0" dirty="0" smtClean="0">
                <a:solidFill>
                  <a:schemeClr val="tx1"/>
                </a:solidFill>
                <a:latin typeface="Arial" charset="0"/>
                <a:ea typeface="ＭＳ Ｐゴシック" charset="-128"/>
                <a:cs typeface="ＭＳ Ｐゴシック" charset="-128"/>
              </a:rPr>
              <a:t>, and each </a:t>
            </a:r>
            <a:r>
              <a:rPr lang="en-US" sz="1200" kern="1200" baseline="0" dirty="0" err="1" smtClean="0">
                <a:solidFill>
                  <a:schemeClr val="tx1"/>
                </a:solidFill>
                <a:latin typeface="Arial" charset="0"/>
                <a:ea typeface="ＭＳ Ｐゴシック" charset="-128"/>
                <a:cs typeface="ＭＳ Ｐゴシック" charset="-128"/>
              </a:rPr>
              <a:t>subgoal</a:t>
            </a:r>
            <a:r>
              <a:rPr lang="en-US" sz="1200" kern="1200" baseline="0" dirty="0" smtClean="0">
                <a:solidFill>
                  <a:schemeClr val="tx1"/>
                </a:solidFill>
                <a:latin typeface="Arial" charset="0"/>
                <a:ea typeface="ＭＳ Ｐゴシック" charset="-128"/>
                <a:cs typeface="ＭＳ Ｐゴシック" charset="-128"/>
              </a:rPr>
              <a:t> may have its own set of further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 and so on. The</a:t>
            </a:r>
          </a:p>
          <a:p>
            <a:r>
              <a:rPr lang="en-US" sz="1200" kern="1200" baseline="0" dirty="0" smtClean="0">
                <a:solidFill>
                  <a:schemeClr val="tx1"/>
                </a:solidFill>
                <a:latin typeface="Arial" charset="0"/>
                <a:ea typeface="ＭＳ Ｐゴシック" charset="-128"/>
                <a:cs typeface="ＭＳ Ｐゴシック" charset="-128"/>
              </a:rPr>
              <a:t>final nodes on the paths outward from the root, that is, the leaf nodes, represent different</a:t>
            </a:r>
          </a:p>
          <a:p>
            <a:r>
              <a:rPr lang="en-US" sz="1200" kern="1200" baseline="0" dirty="0" smtClean="0">
                <a:solidFill>
                  <a:schemeClr val="tx1"/>
                </a:solidFill>
                <a:latin typeface="Arial" charset="0"/>
                <a:ea typeface="ＭＳ Ｐゴシック" charset="-128"/>
                <a:cs typeface="ＭＳ Ｐゴシック" charset="-128"/>
              </a:rPr>
              <a:t>ways to initiate an attack. Each node other than a leaf is either an AND-node or an</a:t>
            </a:r>
          </a:p>
          <a:p>
            <a:r>
              <a:rPr lang="en-US" sz="1200" kern="1200" baseline="0" dirty="0" smtClean="0">
                <a:solidFill>
                  <a:schemeClr val="tx1"/>
                </a:solidFill>
                <a:latin typeface="Arial" charset="0"/>
                <a:ea typeface="ＭＳ Ｐゴシック" charset="-128"/>
                <a:cs typeface="ＭＳ Ｐゴシック" charset="-128"/>
              </a:rPr>
              <a:t>OR-node. To achieve the goal represented by an AND-node, the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 represented</a:t>
            </a:r>
          </a:p>
          <a:p>
            <a:r>
              <a:rPr lang="en-US" sz="1200" kern="1200" baseline="0" dirty="0" smtClean="0">
                <a:solidFill>
                  <a:schemeClr val="tx1"/>
                </a:solidFill>
                <a:latin typeface="Arial" charset="0"/>
                <a:ea typeface="ＭＳ Ｐゴシック" charset="-128"/>
                <a:cs typeface="ＭＳ Ｐゴシック" charset="-128"/>
              </a:rPr>
              <a:t>by all of that node’s </a:t>
            </a:r>
            <a:r>
              <a:rPr lang="en-US" sz="1200" kern="1200" baseline="0" dirty="0" err="1" smtClean="0">
                <a:solidFill>
                  <a:schemeClr val="tx1"/>
                </a:solidFill>
                <a:latin typeface="Arial" charset="0"/>
                <a:ea typeface="ＭＳ Ｐゴシック" charset="-128"/>
                <a:cs typeface="ＭＳ Ｐゴシック" charset="-128"/>
              </a:rPr>
              <a:t>subnodes</a:t>
            </a:r>
            <a:r>
              <a:rPr lang="en-US" sz="1200" kern="1200" baseline="0" dirty="0" smtClean="0">
                <a:solidFill>
                  <a:schemeClr val="tx1"/>
                </a:solidFill>
                <a:latin typeface="Arial" charset="0"/>
                <a:ea typeface="ＭＳ Ｐゴシック" charset="-128"/>
                <a:cs typeface="ＭＳ Ｐゴシック" charset="-128"/>
              </a:rPr>
              <a:t> must be achieved; and for an OR-node, at least one of</a:t>
            </a:r>
          </a:p>
          <a:p>
            <a:r>
              <a:rPr lang="en-US" sz="1200" kern="1200" baseline="0" dirty="0" smtClean="0">
                <a:solidFill>
                  <a:schemeClr val="tx1"/>
                </a:solidFill>
                <a:latin typeface="Arial" charset="0"/>
                <a:ea typeface="ＭＳ Ｐゴシック" charset="-128"/>
                <a:cs typeface="ＭＳ Ｐゴシック" charset="-128"/>
              </a:rPr>
              <a:t>the </a:t>
            </a:r>
            <a:r>
              <a:rPr lang="en-US" sz="1200" kern="1200" baseline="0" dirty="0" err="1" smtClean="0">
                <a:solidFill>
                  <a:schemeClr val="tx1"/>
                </a:solidFill>
                <a:latin typeface="Arial" charset="0"/>
                <a:ea typeface="ＭＳ Ｐゴシック" charset="-128"/>
                <a:cs typeface="ＭＳ Ｐゴシック" charset="-128"/>
              </a:rPr>
              <a:t>subgoals</a:t>
            </a:r>
            <a:r>
              <a:rPr lang="en-US" sz="1200" kern="1200" baseline="0" dirty="0" smtClean="0">
                <a:solidFill>
                  <a:schemeClr val="tx1"/>
                </a:solidFill>
                <a:latin typeface="Arial" charset="0"/>
                <a:ea typeface="ＭＳ Ｐゴシック" charset="-128"/>
                <a:cs typeface="ＭＳ Ｐゴシック" charset="-128"/>
              </a:rPr>
              <a:t> must be achieved. Branches can be labeled with values representing difficulty,</a:t>
            </a:r>
          </a:p>
          <a:p>
            <a:r>
              <a:rPr lang="en-US" sz="1200" kern="1200" baseline="0" dirty="0" smtClean="0">
                <a:solidFill>
                  <a:schemeClr val="tx1"/>
                </a:solidFill>
                <a:latin typeface="Arial" charset="0"/>
                <a:ea typeface="ＭＳ Ｐゴシック" charset="-128"/>
                <a:cs typeface="ＭＳ Ｐゴシック" charset="-128"/>
              </a:rPr>
              <a:t>cost, or other attack attributes, so that alternative attacks can be compared.</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 The motivation for the use of attack trees is to effectively exploit the information</a:t>
            </a:r>
          </a:p>
          <a:p>
            <a:r>
              <a:rPr lang="en-US" sz="1200" kern="1200" baseline="0" dirty="0" smtClean="0">
                <a:solidFill>
                  <a:schemeClr val="tx1"/>
                </a:solidFill>
                <a:latin typeface="Arial" charset="0"/>
                <a:ea typeface="ＭＳ Ｐゴシック" charset="-128"/>
                <a:cs typeface="ＭＳ Ｐゴシック" charset="-128"/>
              </a:rPr>
              <a:t>available on attack patterns. Organizations such as CERT publish security</a:t>
            </a:r>
          </a:p>
          <a:p>
            <a:r>
              <a:rPr lang="en-US" sz="1200" kern="1200" baseline="0" dirty="0" smtClean="0">
                <a:solidFill>
                  <a:schemeClr val="tx1"/>
                </a:solidFill>
                <a:latin typeface="Arial" charset="0"/>
                <a:ea typeface="ＭＳ Ｐゴシック" charset="-128"/>
                <a:cs typeface="ＭＳ Ｐゴシック" charset="-128"/>
              </a:rPr>
              <a:t>advisories that have enabled the development of a body of knowledge about both</a:t>
            </a:r>
          </a:p>
          <a:p>
            <a:r>
              <a:rPr lang="en-US" sz="1200" kern="1200" baseline="0" dirty="0" smtClean="0">
                <a:solidFill>
                  <a:schemeClr val="tx1"/>
                </a:solidFill>
                <a:latin typeface="Arial" charset="0"/>
                <a:ea typeface="ＭＳ Ｐゴシック" charset="-128"/>
                <a:cs typeface="ＭＳ Ｐゴシック" charset="-128"/>
              </a:rPr>
              <a:t>general attack strategies and specific attack patterns. Security analysts can use the</a:t>
            </a:r>
          </a:p>
          <a:p>
            <a:r>
              <a:rPr lang="en-US" sz="1200" kern="1200" baseline="0" dirty="0" smtClean="0">
                <a:solidFill>
                  <a:schemeClr val="tx1"/>
                </a:solidFill>
                <a:latin typeface="Arial" charset="0"/>
                <a:ea typeface="ＭＳ Ｐゴシック" charset="-128"/>
                <a:cs typeface="ＭＳ Ｐゴシック" charset="-128"/>
              </a:rPr>
              <a:t>attack tree to document security attacks in a structured form that reveals key vulnerabilities.</a:t>
            </a:r>
          </a:p>
          <a:p>
            <a:r>
              <a:rPr lang="en-US" sz="1200" kern="1200" baseline="0" dirty="0" smtClean="0">
                <a:solidFill>
                  <a:schemeClr val="tx1"/>
                </a:solidFill>
                <a:latin typeface="Arial" charset="0"/>
                <a:ea typeface="ＭＳ Ｐゴシック" charset="-128"/>
                <a:cs typeface="ＭＳ Ｐゴシック" charset="-128"/>
              </a:rPr>
              <a:t>The attack tree can guide both the design of systems and applications,</a:t>
            </a:r>
          </a:p>
          <a:p>
            <a:r>
              <a:rPr lang="en-US" sz="1200" kern="1200" baseline="0" dirty="0" smtClean="0">
                <a:solidFill>
                  <a:schemeClr val="tx1"/>
                </a:solidFill>
                <a:latin typeface="Arial" charset="0"/>
                <a:ea typeface="ＭＳ Ｐゴシック" charset="-128"/>
                <a:cs typeface="ＭＳ Ｐゴシック" charset="-128"/>
              </a:rPr>
              <a:t>and the choice and strength of countermeasures.</a:t>
            </a:r>
          </a:p>
          <a:p>
            <a:endParaRPr lang="en-US" sz="1200" kern="1200" baseline="0" dirty="0" smtClean="0">
              <a:solidFill>
                <a:schemeClr val="tx1"/>
              </a:solidFill>
              <a:latin typeface="Arial" charset="0"/>
              <a:ea typeface="ＭＳ Ｐゴシック" charset="-128"/>
              <a:cs typeface="ＭＳ Ｐゴシック" charset="-128"/>
            </a:endParaRPr>
          </a:p>
          <a:p>
            <a:endParaRPr lang="en-US"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49</a:t>
            </a:fld>
            <a:endParaRPr lang="en-AU" dirty="0"/>
          </a:p>
        </p:txBody>
      </p:sp>
    </p:spTree>
    <p:extLst>
      <p:ext uri="{BB962C8B-B14F-4D97-AF65-F5344CB8AC3E}">
        <p14:creationId xmlns:p14="http://schemas.microsoft.com/office/powerpoint/2010/main" val="218461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sz="1200" b="0" kern="1200" baseline="0" dirty="0" smtClean="0">
                <a:solidFill>
                  <a:schemeClr val="tx1"/>
                </a:solidFill>
                <a:latin typeface="Arial" charset="0"/>
                <a:ea typeface="ＭＳ Ｐゴシック" charset="-128"/>
                <a:cs typeface="ＭＳ Ｐゴシック" charset="-128"/>
              </a:rPr>
              <a:t> Figure 1.4, based on a figure in [DIMI07], is an example of an attack tree</a:t>
            </a:r>
          </a:p>
          <a:p>
            <a:r>
              <a:rPr lang="en-US" sz="1200" b="0" kern="1200" baseline="0" dirty="0" smtClean="0">
                <a:solidFill>
                  <a:schemeClr val="tx1"/>
                </a:solidFill>
                <a:latin typeface="Arial" charset="0"/>
                <a:ea typeface="ＭＳ Ｐゴシック" charset="-128"/>
                <a:cs typeface="ＭＳ Ｐゴシック" charset="-128"/>
              </a:rPr>
              <a:t>analysis for an Internet banking authentication application. The root of the tree is</a:t>
            </a:r>
          </a:p>
          <a:p>
            <a:r>
              <a:rPr lang="en-US" sz="1200" b="0" kern="1200" baseline="0" dirty="0" smtClean="0">
                <a:solidFill>
                  <a:schemeClr val="tx1"/>
                </a:solidFill>
                <a:latin typeface="Arial" charset="0"/>
                <a:ea typeface="ＭＳ Ｐゴシック" charset="-128"/>
                <a:cs typeface="ＭＳ Ｐゴシック" charset="-128"/>
              </a:rPr>
              <a:t>the objective of the attacker, which is to compromise a user’s account. The shaded</a:t>
            </a:r>
          </a:p>
          <a:p>
            <a:r>
              <a:rPr lang="en-US" sz="1200" b="0" kern="1200" baseline="0" dirty="0" smtClean="0">
                <a:solidFill>
                  <a:schemeClr val="tx1"/>
                </a:solidFill>
                <a:latin typeface="Arial" charset="0"/>
                <a:ea typeface="ＭＳ Ｐゴシック" charset="-128"/>
                <a:cs typeface="ＭＳ Ｐゴシック" charset="-128"/>
              </a:rPr>
              <a:t>boxes on the tree are the leaf nodes, which represent events that comprise the</a:t>
            </a:r>
          </a:p>
          <a:p>
            <a:r>
              <a:rPr lang="en-US" sz="1200" b="0" kern="1200" baseline="0" dirty="0" smtClean="0">
                <a:solidFill>
                  <a:schemeClr val="tx1"/>
                </a:solidFill>
                <a:latin typeface="Arial" charset="0"/>
                <a:ea typeface="ＭＳ Ｐゴシック" charset="-128"/>
                <a:cs typeface="ＭＳ Ｐゴシック" charset="-128"/>
              </a:rPr>
              <a:t>attacks. Note that in this tree, all the nodes other than leaf nodes are OR-nodes.</a:t>
            </a:r>
          </a:p>
          <a:p>
            <a:r>
              <a:rPr lang="en-US" sz="1200" b="0" kern="1200" baseline="0" dirty="0" smtClean="0">
                <a:solidFill>
                  <a:schemeClr val="tx1"/>
                </a:solidFill>
                <a:latin typeface="Arial" charset="0"/>
                <a:ea typeface="ＭＳ Ｐゴシック" charset="-128"/>
                <a:cs typeface="ＭＳ Ｐゴシック" charset="-128"/>
              </a:rPr>
              <a:t>The analysis to generate this tree considered the three components involved in</a:t>
            </a:r>
          </a:p>
          <a:p>
            <a:r>
              <a:rPr lang="en-US" sz="1200" b="0" kern="1200" baseline="0" dirty="0" smtClean="0">
                <a:solidFill>
                  <a:schemeClr val="tx1"/>
                </a:solidFill>
                <a:latin typeface="Arial" charset="0"/>
                <a:ea typeface="ＭＳ Ｐゴシック" charset="-128"/>
                <a:cs typeface="ＭＳ Ｐゴシック" charset="-128"/>
              </a:rPr>
              <a:t>authentication: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User terminal and user (UT/U): These attacks target the user equipment,</a:t>
            </a:r>
          </a:p>
          <a:p>
            <a:r>
              <a:rPr lang="en-US" sz="1200" b="0" kern="1200" baseline="0" dirty="0" smtClean="0">
                <a:solidFill>
                  <a:schemeClr val="tx1"/>
                </a:solidFill>
                <a:latin typeface="Arial" charset="0"/>
                <a:ea typeface="ＭＳ Ｐゴシック" charset="-128"/>
                <a:cs typeface="ＭＳ Ｐゴシック" charset="-128"/>
              </a:rPr>
              <a:t>including the tokens that may be involved, such as smartcards or other password</a:t>
            </a:r>
          </a:p>
          <a:p>
            <a:r>
              <a:rPr lang="en-US" sz="1200" b="0" kern="1200" baseline="0" dirty="0" smtClean="0">
                <a:solidFill>
                  <a:schemeClr val="tx1"/>
                </a:solidFill>
                <a:latin typeface="Arial" charset="0"/>
                <a:ea typeface="ＭＳ Ｐゴシック" charset="-128"/>
                <a:cs typeface="ＭＳ Ｐゴシック" charset="-128"/>
              </a:rPr>
              <a:t>generators, as well as the actions of the user.</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Communications channel (CC): This type of attack focuses on communication</a:t>
            </a:r>
          </a:p>
          <a:p>
            <a:r>
              <a:rPr lang="en-US" sz="1200" b="0" kern="1200" baseline="0" dirty="0" smtClean="0">
                <a:solidFill>
                  <a:schemeClr val="tx1"/>
                </a:solidFill>
                <a:latin typeface="Arial" charset="0"/>
                <a:ea typeface="ＭＳ Ｐゴシック" charset="-128"/>
                <a:cs typeface="ＭＳ Ｐゴシック" charset="-128"/>
              </a:rPr>
              <a:t>links.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Internet banking server (IBS): These types of attacks are offline attacks against</a:t>
            </a:r>
          </a:p>
          <a:p>
            <a:r>
              <a:rPr lang="en-US" sz="1200" b="0" kern="1200" baseline="0" dirty="0" smtClean="0">
                <a:solidFill>
                  <a:schemeClr val="tx1"/>
                </a:solidFill>
                <a:latin typeface="Arial" charset="0"/>
                <a:ea typeface="ＭＳ Ｐゴシック" charset="-128"/>
                <a:cs typeface="ＭＳ Ｐゴシック" charset="-128"/>
              </a:rPr>
              <a:t>the servers that host the Internet banking application.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Five overall attack strategies can be identified, each of which exploits one or</a:t>
            </a:r>
          </a:p>
          <a:p>
            <a:r>
              <a:rPr lang="en-US" sz="1200" b="0" kern="1200" baseline="0" dirty="0" smtClean="0">
                <a:solidFill>
                  <a:schemeClr val="tx1"/>
                </a:solidFill>
                <a:latin typeface="Arial" charset="0"/>
                <a:ea typeface="ＭＳ Ｐゴシック" charset="-128"/>
                <a:cs typeface="ＭＳ Ｐゴシック" charset="-128"/>
              </a:rPr>
              <a:t>more of the three components. The five strategies are as 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User credential compromise:  This strategy can be used against many elements</a:t>
            </a:r>
          </a:p>
          <a:p>
            <a:r>
              <a:rPr lang="en-US" sz="1200" b="0" kern="1200" baseline="0" dirty="0" smtClean="0">
                <a:solidFill>
                  <a:schemeClr val="tx1"/>
                </a:solidFill>
                <a:latin typeface="Arial" charset="0"/>
                <a:ea typeface="ＭＳ Ｐゴシック" charset="-128"/>
                <a:cs typeface="ＭＳ Ｐゴシック" charset="-128"/>
              </a:rPr>
              <a:t>of the attack surface. There are procedural attacks, such as monitoring</a:t>
            </a:r>
          </a:p>
          <a:p>
            <a:r>
              <a:rPr lang="en-US" sz="1200" b="0" kern="1200" baseline="0" dirty="0" smtClean="0">
                <a:solidFill>
                  <a:schemeClr val="tx1"/>
                </a:solidFill>
                <a:latin typeface="Arial" charset="0"/>
                <a:ea typeface="ＭＳ Ｐゴシック" charset="-128"/>
                <a:cs typeface="ＭＳ Ｐゴシック" charset="-128"/>
              </a:rPr>
              <a:t>a user’s action to observe a PIN or other credential, or theft of the user’s</a:t>
            </a:r>
          </a:p>
          <a:p>
            <a:r>
              <a:rPr lang="en-US" sz="1200" b="0" kern="1200" baseline="0" dirty="0" smtClean="0">
                <a:solidFill>
                  <a:schemeClr val="tx1"/>
                </a:solidFill>
                <a:latin typeface="Arial" charset="0"/>
                <a:ea typeface="ＭＳ Ｐゴシック" charset="-128"/>
                <a:cs typeface="ＭＳ Ｐゴシック" charset="-128"/>
              </a:rPr>
              <a:t>token or handwritten notes. An adversary may also compromise token</a:t>
            </a:r>
          </a:p>
          <a:p>
            <a:r>
              <a:rPr lang="en-US" sz="1200" b="0" kern="1200" baseline="0" dirty="0" smtClean="0">
                <a:solidFill>
                  <a:schemeClr val="tx1"/>
                </a:solidFill>
                <a:latin typeface="Arial" charset="0"/>
                <a:ea typeface="ＭＳ Ｐゴシック" charset="-128"/>
                <a:cs typeface="ＭＳ Ｐゴシック" charset="-128"/>
              </a:rPr>
              <a:t>information using a variety of token attack tools, such as hacking the smartcard</a:t>
            </a:r>
          </a:p>
          <a:p>
            <a:r>
              <a:rPr lang="en-US" sz="1200" b="0" kern="1200" baseline="0" dirty="0" smtClean="0">
                <a:solidFill>
                  <a:schemeClr val="tx1"/>
                </a:solidFill>
                <a:latin typeface="Arial" charset="0"/>
                <a:ea typeface="ＭＳ Ｐゴシック" charset="-128"/>
                <a:cs typeface="ＭＳ Ｐゴシック" charset="-128"/>
              </a:rPr>
              <a:t>or using a brute force approach to guess the PIN. Another possible</a:t>
            </a:r>
          </a:p>
          <a:p>
            <a:r>
              <a:rPr lang="en-US" sz="1200" b="0" kern="1200" baseline="0" dirty="0" smtClean="0">
                <a:solidFill>
                  <a:schemeClr val="tx1"/>
                </a:solidFill>
                <a:latin typeface="Arial" charset="0"/>
                <a:ea typeface="ＭＳ Ｐゴシック" charset="-128"/>
                <a:cs typeface="ＭＳ Ｐゴシック" charset="-128"/>
              </a:rPr>
              <a:t>strategy is to embed malicious software to compromise the user’s login and</a:t>
            </a:r>
          </a:p>
          <a:p>
            <a:r>
              <a:rPr lang="en-US" sz="1200" b="0" kern="1200" baseline="0" dirty="0" smtClean="0">
                <a:solidFill>
                  <a:schemeClr val="tx1"/>
                </a:solidFill>
                <a:latin typeface="Arial" charset="0"/>
                <a:ea typeface="ＭＳ Ｐゴシック" charset="-128"/>
                <a:cs typeface="ＭＳ Ｐゴシック" charset="-128"/>
              </a:rPr>
              <a:t>password. An adversary may also attempt to obtain credential information</a:t>
            </a:r>
          </a:p>
          <a:p>
            <a:r>
              <a:rPr lang="en-US" sz="1200" b="0" kern="1200" baseline="0" dirty="0" smtClean="0">
                <a:solidFill>
                  <a:schemeClr val="tx1"/>
                </a:solidFill>
                <a:latin typeface="Arial" charset="0"/>
                <a:ea typeface="ＭＳ Ｐゴシック" charset="-128"/>
                <a:cs typeface="ＭＳ Ｐゴシック" charset="-128"/>
              </a:rPr>
              <a:t>via the communication channel (sniffing). Finally, an adversary may use</a:t>
            </a:r>
          </a:p>
          <a:p>
            <a:r>
              <a:rPr lang="en-US" sz="1200" b="0" kern="1200" baseline="0" dirty="0" smtClean="0">
                <a:solidFill>
                  <a:schemeClr val="tx1"/>
                </a:solidFill>
                <a:latin typeface="Arial" charset="0"/>
                <a:ea typeface="ＭＳ Ｐゴシック" charset="-128"/>
                <a:cs typeface="ＭＳ Ｐゴシック" charset="-128"/>
              </a:rPr>
              <a:t>various means to engage in communication with the target user, as shown</a:t>
            </a:r>
          </a:p>
          <a:p>
            <a:r>
              <a:rPr lang="en-US" sz="1200" b="0" kern="1200" baseline="0" dirty="0" smtClean="0">
                <a:solidFill>
                  <a:schemeClr val="tx1"/>
                </a:solidFill>
                <a:latin typeface="Arial" charset="0"/>
                <a:ea typeface="ＭＳ Ｐゴシック" charset="-128"/>
                <a:cs typeface="ＭＳ Ｐゴシック" charset="-128"/>
              </a:rPr>
              <a:t>in Figure 1.4.</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Injection of commands:  In this type of attack, the attacker is able to intercept</a:t>
            </a:r>
          </a:p>
          <a:p>
            <a:r>
              <a:rPr lang="en-US" sz="1200" b="0" kern="1200" baseline="0" dirty="0" smtClean="0">
                <a:solidFill>
                  <a:schemeClr val="tx1"/>
                </a:solidFill>
                <a:latin typeface="Arial" charset="0"/>
                <a:ea typeface="ＭＳ Ｐゴシック" charset="-128"/>
                <a:cs typeface="ＭＳ Ｐゴシック" charset="-128"/>
              </a:rPr>
              <a:t>communication between the UT and the IBS. Various schemes can be used</a:t>
            </a:r>
          </a:p>
          <a:p>
            <a:r>
              <a:rPr lang="en-US" sz="1200" b="0" kern="1200" baseline="0" dirty="0" smtClean="0">
                <a:solidFill>
                  <a:schemeClr val="tx1"/>
                </a:solidFill>
                <a:latin typeface="Arial" charset="0"/>
                <a:ea typeface="ＭＳ Ｐゴシック" charset="-128"/>
                <a:cs typeface="ＭＳ Ｐゴシック" charset="-128"/>
              </a:rPr>
              <a:t>to be able to impersonate the valid user and so gain access to the banking</a:t>
            </a:r>
          </a:p>
          <a:p>
            <a:r>
              <a:rPr lang="en-US" sz="1200" b="0" kern="1200" baseline="0" dirty="0" smtClean="0">
                <a:solidFill>
                  <a:schemeClr val="tx1"/>
                </a:solidFill>
                <a:latin typeface="Arial" charset="0"/>
                <a:ea typeface="ＭＳ Ｐゴシック" charset="-128"/>
                <a:cs typeface="ＭＳ Ｐゴシック" charset="-128"/>
              </a:rPr>
              <a:t>system.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User credential guessing:  It is reported in [HILT06] that brute force attacks</a:t>
            </a:r>
          </a:p>
          <a:p>
            <a:r>
              <a:rPr lang="en-US" sz="1200" b="0" kern="1200" baseline="0" dirty="0" smtClean="0">
                <a:solidFill>
                  <a:schemeClr val="tx1"/>
                </a:solidFill>
                <a:latin typeface="Arial" charset="0"/>
                <a:ea typeface="ＭＳ Ｐゴシック" charset="-128"/>
                <a:cs typeface="ＭＳ Ｐゴシック" charset="-128"/>
              </a:rPr>
              <a:t>against some banking authentication schemes are feasible by sending random</a:t>
            </a:r>
          </a:p>
          <a:p>
            <a:r>
              <a:rPr lang="en-US" sz="1200" b="0" kern="1200" baseline="0" dirty="0" smtClean="0">
                <a:solidFill>
                  <a:schemeClr val="tx1"/>
                </a:solidFill>
                <a:latin typeface="Arial" charset="0"/>
                <a:ea typeface="ＭＳ Ｐゴシック" charset="-128"/>
                <a:cs typeface="ＭＳ Ｐゴシック" charset="-128"/>
              </a:rPr>
              <a:t>usernames and passwords. The attack mechanism is based on distributed</a:t>
            </a:r>
          </a:p>
          <a:p>
            <a:r>
              <a:rPr lang="en-US" sz="1200" b="0" kern="1200" baseline="0" dirty="0" smtClean="0">
                <a:solidFill>
                  <a:schemeClr val="tx1"/>
                </a:solidFill>
                <a:latin typeface="Arial" charset="0"/>
                <a:ea typeface="ＭＳ Ｐゴシック" charset="-128"/>
                <a:cs typeface="ＭＳ Ｐゴシック" charset="-128"/>
              </a:rPr>
              <a:t>zombie personal computers, hosting automated programs for username- or</a:t>
            </a:r>
          </a:p>
          <a:p>
            <a:r>
              <a:rPr lang="en-US" sz="1200" b="0" kern="1200" baseline="0" dirty="0" smtClean="0">
                <a:solidFill>
                  <a:schemeClr val="tx1"/>
                </a:solidFill>
                <a:latin typeface="Arial" charset="0"/>
                <a:ea typeface="ＭＳ Ｐゴシック" charset="-128"/>
                <a:cs typeface="ＭＳ Ｐゴシック" charset="-128"/>
              </a:rPr>
              <a:t>password-based calculation.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Security policy violation:  For example, violating the bank’s security policy</a:t>
            </a:r>
          </a:p>
          <a:p>
            <a:r>
              <a:rPr lang="en-US" sz="1200" b="0" kern="1200" baseline="0" dirty="0" smtClean="0">
                <a:solidFill>
                  <a:schemeClr val="tx1"/>
                </a:solidFill>
                <a:latin typeface="Arial" charset="0"/>
                <a:ea typeface="ＭＳ Ｐゴシック" charset="-128"/>
                <a:cs typeface="ＭＳ Ｐゴシック" charset="-128"/>
              </a:rPr>
              <a:t>in combination with weak access control and logging mechanisms, an employee</a:t>
            </a:r>
          </a:p>
          <a:p>
            <a:r>
              <a:rPr lang="en-US" sz="1200" b="0" kern="1200" baseline="0" dirty="0" smtClean="0">
                <a:solidFill>
                  <a:schemeClr val="tx1"/>
                </a:solidFill>
                <a:latin typeface="Arial" charset="0"/>
                <a:ea typeface="ＭＳ Ｐゴシック" charset="-128"/>
                <a:cs typeface="ＭＳ Ｐゴシック" charset="-128"/>
              </a:rPr>
              <a:t>may cause an internal security incident and expose a customer’s</a:t>
            </a:r>
          </a:p>
          <a:p>
            <a:r>
              <a:rPr lang="en-US" sz="1200" b="0" kern="1200" baseline="0" dirty="0" smtClean="0">
                <a:solidFill>
                  <a:schemeClr val="tx1"/>
                </a:solidFill>
                <a:latin typeface="Arial" charset="0"/>
                <a:ea typeface="ＭＳ Ｐゴシック" charset="-128"/>
                <a:cs typeface="ＭＳ Ｐゴシック" charset="-128"/>
              </a:rPr>
              <a:t>account.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Use of known authenticated session:  This type of attack persuades or forces</a:t>
            </a:r>
          </a:p>
          <a:p>
            <a:r>
              <a:rPr lang="en-US" sz="1200" b="0" kern="1200" baseline="0" dirty="0" smtClean="0">
                <a:solidFill>
                  <a:schemeClr val="tx1"/>
                </a:solidFill>
                <a:latin typeface="Arial" charset="0"/>
                <a:ea typeface="ＭＳ Ｐゴシック" charset="-128"/>
                <a:cs typeface="ＭＳ Ｐゴシック" charset="-128"/>
              </a:rPr>
              <a:t>the user to connect to the IBS with a preset session ID. Once the user authenticates</a:t>
            </a:r>
          </a:p>
          <a:p>
            <a:r>
              <a:rPr lang="en-US" sz="1200" b="0" kern="1200" baseline="0" dirty="0" smtClean="0">
                <a:solidFill>
                  <a:schemeClr val="tx1"/>
                </a:solidFill>
                <a:latin typeface="Arial" charset="0"/>
                <a:ea typeface="ＭＳ Ｐゴシック" charset="-128"/>
                <a:cs typeface="ＭＳ Ｐゴシック" charset="-128"/>
              </a:rPr>
              <a:t>to the server, the attacker may utilize the known session ID to send</a:t>
            </a:r>
          </a:p>
          <a:p>
            <a:r>
              <a:rPr lang="en-US" sz="1200" b="0" kern="1200" baseline="0" dirty="0" smtClean="0">
                <a:solidFill>
                  <a:schemeClr val="tx1"/>
                </a:solidFill>
                <a:latin typeface="Arial" charset="0"/>
                <a:ea typeface="ＭＳ Ｐゴシック" charset="-128"/>
                <a:cs typeface="ＭＳ Ｐゴシック" charset="-128"/>
              </a:rPr>
              <a:t>packets to the IBS, spoofing the user’s identity.</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Figure 1.4 provides a thorough view of the different types of attacks on an</a:t>
            </a:r>
          </a:p>
          <a:p>
            <a:r>
              <a:rPr lang="en-US" sz="1200" b="0" kern="1200" baseline="0" dirty="0" smtClean="0">
                <a:solidFill>
                  <a:schemeClr val="tx1"/>
                </a:solidFill>
                <a:latin typeface="Arial" charset="0"/>
                <a:ea typeface="ＭＳ Ｐゴシック" charset="-128"/>
                <a:cs typeface="ＭＳ Ｐゴシック" charset="-128"/>
              </a:rPr>
              <a:t>Internet banking authentication application. Using this tree as a starting point, security</a:t>
            </a:r>
          </a:p>
          <a:p>
            <a:r>
              <a:rPr lang="en-US" sz="1200" b="0" kern="1200" baseline="0" dirty="0" smtClean="0">
                <a:solidFill>
                  <a:schemeClr val="tx1"/>
                </a:solidFill>
                <a:latin typeface="Arial" charset="0"/>
                <a:ea typeface="ＭＳ Ｐゴシック" charset="-128"/>
                <a:cs typeface="ＭＳ Ｐゴシック" charset="-128"/>
              </a:rPr>
              <a:t>analysts can assess the risk of each attack and, using the design principles outlined</a:t>
            </a:r>
          </a:p>
          <a:p>
            <a:r>
              <a:rPr lang="en-US" sz="1200" b="0" kern="1200" baseline="0" dirty="0" smtClean="0">
                <a:solidFill>
                  <a:schemeClr val="tx1"/>
                </a:solidFill>
                <a:latin typeface="Arial" charset="0"/>
                <a:ea typeface="ＭＳ Ｐゴシック" charset="-128"/>
                <a:cs typeface="ＭＳ Ｐゴシック" charset="-128"/>
              </a:rPr>
              <a:t>in the preceding section, design a comprehensive security facility. [DIMO07]</a:t>
            </a:r>
          </a:p>
          <a:p>
            <a:r>
              <a:rPr lang="en-US" sz="1200" b="0" kern="1200" baseline="0" dirty="0" smtClean="0">
                <a:solidFill>
                  <a:schemeClr val="tx1"/>
                </a:solidFill>
                <a:latin typeface="Arial" charset="0"/>
                <a:ea typeface="ＭＳ Ｐゴシック" charset="-128"/>
                <a:cs typeface="ＭＳ Ｐゴシック" charset="-128"/>
              </a:rPr>
              <a:t>provides a good account of the results of this design effort.</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50</a:t>
            </a:fld>
            <a:endParaRPr lang="en-AU" dirty="0"/>
          </a:p>
        </p:txBody>
      </p:sp>
    </p:spTree>
    <p:extLst>
      <p:ext uri="{BB962C8B-B14F-4D97-AF65-F5344CB8AC3E}">
        <p14:creationId xmlns:p14="http://schemas.microsoft.com/office/powerpoint/2010/main" val="107240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Cryptographic algorithms and protocols can be grouped into four main areas: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Symmetric encryption: Used to conceal the contents of blocks or streams of</a:t>
            </a:r>
          </a:p>
          <a:p>
            <a:r>
              <a:rPr lang="en-US" dirty="0" smtClean="0">
                <a:latin typeface="Arial" pitchFamily="-1" charset="0"/>
                <a:ea typeface="ＭＳ Ｐゴシック" pitchFamily="-1" charset="-128"/>
                <a:cs typeface="ＭＳ Ｐゴシック" pitchFamily="-1" charset="-128"/>
              </a:rPr>
              <a:t>data of any size, including messages, files, encryption keys, and passwords.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Asymmetric encryption: Used to conceal small blocks of data, such as encryption</a:t>
            </a:r>
          </a:p>
          <a:p>
            <a:r>
              <a:rPr lang="en-US" dirty="0" smtClean="0">
                <a:latin typeface="Arial" pitchFamily="-1" charset="0"/>
                <a:ea typeface="ＭＳ Ｐゴシック" pitchFamily="-1" charset="-128"/>
                <a:cs typeface="ＭＳ Ｐゴシック" pitchFamily="-1" charset="-128"/>
              </a:rPr>
              <a:t>keys and hash function values, which are used in digital signatures.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Data integrity algorithms: Used to protect blocks of data, such as messages,</a:t>
            </a:r>
          </a:p>
          <a:p>
            <a:r>
              <a:rPr lang="en-US" dirty="0" smtClean="0">
                <a:latin typeface="Arial" pitchFamily="-1" charset="0"/>
                <a:ea typeface="ＭＳ Ｐゴシック" pitchFamily="-1" charset="-128"/>
                <a:cs typeface="ＭＳ Ｐゴシック" pitchFamily="-1" charset="-128"/>
              </a:rPr>
              <a:t>from alteration.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Authentication protocols: These are schemes based on the use of cryptographic</a:t>
            </a:r>
          </a:p>
          <a:p>
            <a:r>
              <a:rPr lang="en-US" dirty="0" smtClean="0">
                <a:latin typeface="Arial" pitchFamily="-1" charset="0"/>
                <a:ea typeface="ＭＳ Ｐゴシック" pitchFamily="-1" charset="-128"/>
                <a:cs typeface="ＭＳ Ｐゴシック" pitchFamily="-1" charset="-128"/>
              </a:rPr>
              <a:t>algorithms designed to authenticate the identity of entities.</a:t>
            </a:r>
          </a:p>
        </p:txBody>
      </p:sp>
      <p:sp>
        <p:nvSpPr>
          <p:cNvPr id="24580" name="Slide Number Placeholder 3"/>
          <p:cNvSpPr>
            <a:spLocks noGrp="1"/>
          </p:cNvSpPr>
          <p:nvPr>
            <p:ph type="sldNum" sz="quarter" idx="5"/>
          </p:nvPr>
        </p:nvSpPr>
        <p:spPr>
          <a:noFill/>
        </p:spPr>
        <p:txBody>
          <a:bodyPr/>
          <a:lstStyle/>
          <a:p>
            <a:fld id="{676B4810-A0B7-9B45-8528-BF4B4B90E884}" type="slidenum">
              <a:rPr lang="en-AU" smtClean="0">
                <a:latin typeface="Arial" pitchFamily="-1" charset="0"/>
              </a:rPr>
              <a:pPr/>
              <a:t>9</a:t>
            </a:fld>
            <a:endParaRPr lang="en-AU" smtClean="0">
              <a:latin typeface="Arial" pitchFamily="-1" charset="0"/>
            </a:endParaRPr>
          </a:p>
        </p:txBody>
      </p:sp>
    </p:spTree>
    <p:extLst>
      <p:ext uri="{BB962C8B-B14F-4D97-AF65-F5344CB8AC3E}">
        <p14:creationId xmlns:p14="http://schemas.microsoft.com/office/powerpoint/2010/main" val="21205423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D7A896FB-C67D-694F-AB19-4BF09E693C14}" type="slidenum">
              <a:rPr lang="en-AU">
                <a:latin typeface="Arial" pitchFamily="-1" charset="0"/>
              </a:rPr>
              <a:pPr/>
              <a:t>51</a:t>
            </a:fld>
            <a:endParaRPr lang="en-AU">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A model for much of what we will be discussing is captured, in very general terms, in</a:t>
            </a:r>
          </a:p>
          <a:p>
            <a:r>
              <a:rPr lang="en-US" sz="1200" b="0" kern="1200" baseline="0" dirty="0" smtClean="0">
                <a:solidFill>
                  <a:schemeClr val="tx1"/>
                </a:solidFill>
                <a:latin typeface="Arial" charset="0"/>
                <a:ea typeface="ＭＳ Ｐゴシック" charset="-128"/>
                <a:cs typeface="ＭＳ Ｐゴシック" charset="-128"/>
              </a:rPr>
              <a:t>Figure 1.5. A message is to be transferred from one party to another across some sort</a:t>
            </a:r>
          </a:p>
          <a:p>
            <a:r>
              <a:rPr lang="en-US" sz="1200" b="0" kern="1200" baseline="0" dirty="0" smtClean="0">
                <a:solidFill>
                  <a:schemeClr val="tx1"/>
                </a:solidFill>
                <a:latin typeface="Arial" charset="0"/>
                <a:ea typeface="ＭＳ Ｐゴシック" charset="-128"/>
                <a:cs typeface="ＭＳ Ｐゴシック" charset="-128"/>
              </a:rPr>
              <a:t>of Internet service. The two parties, who are the principals  in this transaction, must</a:t>
            </a:r>
          </a:p>
          <a:p>
            <a:r>
              <a:rPr lang="en-US" sz="1200" b="0" kern="1200" baseline="0" dirty="0" smtClean="0">
                <a:solidFill>
                  <a:schemeClr val="tx1"/>
                </a:solidFill>
                <a:latin typeface="Arial" charset="0"/>
                <a:ea typeface="ＭＳ Ｐゴシック" charset="-128"/>
                <a:cs typeface="ＭＳ Ｐゴシック" charset="-128"/>
              </a:rPr>
              <a:t>cooperate for the exchange to take place. A logical information channel is established</a:t>
            </a:r>
          </a:p>
          <a:p>
            <a:r>
              <a:rPr lang="en-US" sz="1200" b="0" kern="1200" baseline="0" dirty="0" smtClean="0">
                <a:solidFill>
                  <a:schemeClr val="tx1"/>
                </a:solidFill>
                <a:latin typeface="Arial" charset="0"/>
                <a:ea typeface="ＭＳ Ｐゴシック" charset="-128"/>
                <a:cs typeface="ＭＳ Ｐゴシック" charset="-128"/>
              </a:rPr>
              <a:t>by defining a route through the Internet from source to destination and by the cooperative</a:t>
            </a:r>
          </a:p>
          <a:p>
            <a:r>
              <a:rPr lang="en-US" sz="1200" b="0" kern="1200" baseline="0" dirty="0" smtClean="0">
                <a:solidFill>
                  <a:schemeClr val="tx1"/>
                </a:solidFill>
                <a:latin typeface="Arial" charset="0"/>
                <a:ea typeface="ＭＳ Ｐゴシック" charset="-128"/>
                <a:cs typeface="ＭＳ Ｐゴシック" charset="-128"/>
              </a:rPr>
              <a:t>use of communication protocols (e.g., TCP/IP) by the two principals.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Security aspects come into play when it is necessary or desirable to protect the</a:t>
            </a:r>
          </a:p>
          <a:p>
            <a:r>
              <a:rPr lang="en-US" sz="1200" b="0" kern="1200" baseline="0" dirty="0" smtClean="0">
                <a:solidFill>
                  <a:schemeClr val="tx1"/>
                </a:solidFill>
                <a:latin typeface="Arial" charset="0"/>
                <a:ea typeface="ＭＳ Ｐゴシック" charset="-128"/>
                <a:cs typeface="ＭＳ Ｐゴシック" charset="-128"/>
              </a:rPr>
              <a:t>information transmission from an opponent who may present a threat to confidentiality,</a:t>
            </a:r>
          </a:p>
          <a:p>
            <a:r>
              <a:rPr lang="en-US" sz="1200" b="0" kern="1200" baseline="0" dirty="0" smtClean="0">
                <a:solidFill>
                  <a:schemeClr val="tx1"/>
                </a:solidFill>
                <a:latin typeface="Arial" charset="0"/>
                <a:ea typeface="ＭＳ Ｐゴシック" charset="-128"/>
                <a:cs typeface="ＭＳ Ｐゴシック" charset="-128"/>
              </a:rPr>
              <a:t>authenticity, and so on. All the techniques for providing security have two components: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 security-related transformation on the information to be sent. Examples</a:t>
            </a:r>
          </a:p>
          <a:p>
            <a:r>
              <a:rPr lang="en-US" sz="1200" b="0" kern="1200" baseline="0" dirty="0" smtClean="0">
                <a:solidFill>
                  <a:schemeClr val="tx1"/>
                </a:solidFill>
                <a:latin typeface="Arial" charset="0"/>
                <a:ea typeface="ＭＳ Ｐゴシック" charset="-128"/>
                <a:cs typeface="ＭＳ Ｐゴシック" charset="-128"/>
              </a:rPr>
              <a:t>include the encryption of the message, which scrambles the message so that it</a:t>
            </a:r>
          </a:p>
          <a:p>
            <a:r>
              <a:rPr lang="en-US" sz="1200" b="0" kern="1200" baseline="0" dirty="0" smtClean="0">
                <a:solidFill>
                  <a:schemeClr val="tx1"/>
                </a:solidFill>
                <a:latin typeface="Arial" charset="0"/>
                <a:ea typeface="ＭＳ Ｐゴシック" charset="-128"/>
                <a:cs typeface="ＭＳ Ｐゴシック" charset="-128"/>
              </a:rPr>
              <a:t>is unreadable by the opponent, and the addition of a code based on the contents</a:t>
            </a:r>
          </a:p>
          <a:p>
            <a:r>
              <a:rPr lang="en-US" sz="1200" b="0" kern="1200" baseline="0" dirty="0" smtClean="0">
                <a:solidFill>
                  <a:schemeClr val="tx1"/>
                </a:solidFill>
                <a:latin typeface="Arial" charset="0"/>
                <a:ea typeface="ＭＳ Ｐゴシック" charset="-128"/>
                <a:cs typeface="ＭＳ Ｐゴシック" charset="-128"/>
              </a:rPr>
              <a:t>of the message, which can be used to verify the identity of the sender.</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Some secret information shared by the two principals and, it is hoped,</a:t>
            </a:r>
          </a:p>
          <a:p>
            <a:r>
              <a:rPr lang="en-US" sz="1200" b="0" kern="1200" baseline="0" dirty="0" smtClean="0">
                <a:solidFill>
                  <a:schemeClr val="tx1"/>
                </a:solidFill>
                <a:latin typeface="Arial" charset="0"/>
                <a:ea typeface="ＭＳ Ｐゴシック" charset="-128"/>
                <a:cs typeface="ＭＳ Ｐゴシック" charset="-128"/>
              </a:rPr>
              <a:t>Unknown to the opponent. An example is an encryption key used in conjunction</a:t>
            </a:r>
          </a:p>
          <a:p>
            <a:r>
              <a:rPr lang="en-US" sz="1200" b="0" kern="1200" baseline="0" dirty="0" smtClean="0">
                <a:solidFill>
                  <a:schemeClr val="tx1"/>
                </a:solidFill>
                <a:latin typeface="Arial" charset="0"/>
                <a:ea typeface="ＭＳ Ｐゴシック" charset="-128"/>
                <a:cs typeface="ＭＳ Ｐゴシック" charset="-128"/>
              </a:rPr>
              <a:t>with the transformation to scramble the message before transmission and unscramble it on reception.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 trusted third party may be needed to achieve secure transmission. For</a:t>
            </a:r>
          </a:p>
          <a:p>
            <a:r>
              <a:rPr lang="en-US" sz="1200" b="0" kern="1200" baseline="0" dirty="0" smtClean="0">
                <a:solidFill>
                  <a:schemeClr val="tx1"/>
                </a:solidFill>
                <a:latin typeface="Arial" charset="0"/>
                <a:ea typeface="ＭＳ Ｐゴシック" charset="-128"/>
                <a:cs typeface="ＭＳ Ｐゴシック" charset="-128"/>
              </a:rPr>
              <a:t>example, a third party may be responsible for distributing the secret information</a:t>
            </a:r>
          </a:p>
          <a:p>
            <a:r>
              <a:rPr lang="en-US" sz="1200" kern="1200" baseline="0" dirty="0" smtClean="0">
                <a:solidFill>
                  <a:schemeClr val="tx1"/>
                </a:solidFill>
                <a:latin typeface="Arial" charset="0"/>
                <a:ea typeface="ＭＳ Ｐゴシック" charset="-128"/>
                <a:cs typeface="ＭＳ Ｐゴシック" charset="-128"/>
              </a:rPr>
              <a:t> to the two principals while keeping it from any opponent. Or a third party may be</a:t>
            </a:r>
          </a:p>
          <a:p>
            <a:r>
              <a:rPr lang="en-US" sz="1200" kern="1200" baseline="0" dirty="0" smtClean="0">
                <a:solidFill>
                  <a:schemeClr val="tx1"/>
                </a:solidFill>
                <a:latin typeface="Arial" charset="0"/>
                <a:ea typeface="ＭＳ Ｐゴシック" charset="-128"/>
                <a:cs typeface="ＭＳ Ｐゴシック" charset="-128"/>
              </a:rPr>
              <a:t>needed to arbitrate disputes between the two principals concerning the authenticity</a:t>
            </a:r>
          </a:p>
          <a:p>
            <a:r>
              <a:rPr lang="en-US" sz="1200" kern="1200" baseline="0" dirty="0" smtClean="0">
                <a:solidFill>
                  <a:schemeClr val="tx1"/>
                </a:solidFill>
                <a:latin typeface="Arial" charset="0"/>
                <a:ea typeface="ＭＳ Ｐゴシック" charset="-128"/>
                <a:cs typeface="ＭＳ Ｐゴシック" charset="-128"/>
              </a:rPr>
              <a:t>of a message transmission.</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This general model shows that there are four basic tasks in designing a particular</a:t>
            </a:r>
          </a:p>
          <a:p>
            <a:r>
              <a:rPr lang="en-US" sz="1200" kern="1200" baseline="0" dirty="0" smtClean="0">
                <a:solidFill>
                  <a:schemeClr val="tx1"/>
                </a:solidFill>
                <a:latin typeface="Arial" charset="0"/>
                <a:ea typeface="ＭＳ Ｐゴシック" charset="-128"/>
                <a:cs typeface="ＭＳ Ｐゴシック" charset="-128"/>
              </a:rPr>
              <a:t>security service: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1.  Design an algorithm for performing the security-related transformation. The</a:t>
            </a:r>
          </a:p>
          <a:p>
            <a:r>
              <a:rPr lang="en-US" sz="1200" kern="1200" baseline="0" dirty="0" smtClean="0">
                <a:solidFill>
                  <a:schemeClr val="tx1"/>
                </a:solidFill>
                <a:latin typeface="Arial" charset="0"/>
                <a:ea typeface="ＭＳ Ｐゴシック" charset="-128"/>
                <a:cs typeface="ＭＳ Ｐゴシック" charset="-128"/>
              </a:rPr>
              <a:t>algorithm should be such that an opponent cannot defeat its purpose.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2.  Generate the secret information to be used with the algorithm.</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3.  Develop methods for the distribution and sharing of the secret information.</a:t>
            </a:r>
          </a:p>
          <a:p>
            <a:pPr marL="228600" indent="-228600">
              <a:buAutoNum type="arabicPeriod" startAt="4"/>
            </a:pPr>
            <a:endParaRPr lang="en-US" sz="1200" kern="1200" baseline="0" dirty="0" smtClean="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smtClean="0">
                <a:solidFill>
                  <a:schemeClr val="tx1"/>
                </a:solidFill>
                <a:latin typeface="Arial" charset="0"/>
                <a:ea typeface="ＭＳ Ｐゴシック" charset="-128"/>
                <a:cs typeface="ＭＳ Ｐゴシック" charset="-128"/>
              </a:rPr>
              <a:t>Specify a protocol to be used by the two principals that makes use of the</a:t>
            </a:r>
          </a:p>
          <a:p>
            <a:pPr marL="228600" indent="-228600">
              <a:buAutoNum type="arabicPeriod" startAt="4"/>
            </a:pPr>
            <a:endParaRPr lang="en-US" sz="1200" kern="1200" baseline="0" dirty="0" smtClean="0">
              <a:solidFill>
                <a:schemeClr val="tx1"/>
              </a:solidFill>
              <a:latin typeface="Arial" charset="0"/>
              <a:ea typeface="ＭＳ Ｐゴシック" charset="-128"/>
              <a:cs typeface="ＭＳ Ｐゴシック" charset="-128"/>
            </a:endParaRPr>
          </a:p>
          <a:p>
            <a:pPr marL="228600" indent="-228600">
              <a:buAutoNum type="arabicPeriod" startAt="4"/>
            </a:pPr>
            <a:r>
              <a:rPr lang="en-US" sz="1200" kern="1200" baseline="0" dirty="0" smtClean="0">
                <a:solidFill>
                  <a:schemeClr val="tx1"/>
                </a:solidFill>
                <a:latin typeface="Arial" charset="0"/>
                <a:ea typeface="ＭＳ Ｐゴシック" charset="-128"/>
                <a:cs typeface="ＭＳ Ｐゴシック" charset="-128"/>
              </a:rPr>
              <a:t>security algorithm and the secret information to achieve a particular security</a:t>
            </a:r>
          </a:p>
          <a:p>
            <a:r>
              <a:rPr lang="en-US" sz="1200" kern="1200" baseline="0" dirty="0" smtClean="0">
                <a:solidFill>
                  <a:schemeClr val="tx1"/>
                </a:solidFill>
                <a:latin typeface="Arial" charset="0"/>
                <a:ea typeface="ＭＳ Ｐゴシック" charset="-128"/>
                <a:cs typeface="ＭＳ Ｐゴシック" charset="-128"/>
              </a:rPr>
              <a:t>service.</a:t>
            </a:r>
            <a:endParaRPr lang="en-AU" b="0"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583167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smtClean="0"/>
              <a:t> Parts One through Five of this book concentrate on the types of security mechanisms</a:t>
            </a:r>
          </a:p>
          <a:p>
            <a:pPr>
              <a:defRPr/>
            </a:pPr>
            <a:r>
              <a:rPr lang="en-US" dirty="0" smtClean="0"/>
              <a:t>and services that fit into the model shown in Figure 1.5. However, there are</a:t>
            </a:r>
          </a:p>
          <a:p>
            <a:pPr>
              <a:defRPr/>
            </a:pPr>
            <a:r>
              <a:rPr lang="en-US" dirty="0" smtClean="0"/>
              <a:t>other security-related situations of interest that do not neatly fit this model but are</a:t>
            </a:r>
          </a:p>
          <a:p>
            <a:pPr>
              <a:defRPr/>
            </a:pPr>
            <a:r>
              <a:rPr lang="en-US" dirty="0" smtClean="0"/>
              <a:t>considered in this book. A general model of these other situations is illustrated in</a:t>
            </a:r>
          </a:p>
          <a:p>
            <a:pPr>
              <a:defRPr/>
            </a:pPr>
            <a:r>
              <a:rPr lang="en-US" dirty="0" smtClean="0"/>
              <a:t>Figure 1.6, which reflects a concern for protecting an information system from unwanted</a:t>
            </a:r>
          </a:p>
          <a:p>
            <a:pPr>
              <a:defRPr/>
            </a:pPr>
            <a:r>
              <a:rPr lang="en-US" dirty="0" smtClean="0"/>
              <a:t>access. Most readers are familiar with the concerns caused by the existence</a:t>
            </a:r>
          </a:p>
          <a:p>
            <a:pPr>
              <a:defRPr/>
            </a:pPr>
            <a:r>
              <a:rPr lang="en-US" dirty="0" smtClean="0"/>
              <a:t>of hackers, who attempt to penetrate systems that can be accessed over a network.</a:t>
            </a:r>
          </a:p>
          <a:p>
            <a:pPr>
              <a:defRPr/>
            </a:pPr>
            <a:r>
              <a:rPr lang="en-US" dirty="0" smtClean="0"/>
              <a:t>The hacker can be someone who, with no malign intent, simply gets satisfaction</a:t>
            </a:r>
          </a:p>
          <a:p>
            <a:pPr>
              <a:defRPr/>
            </a:pPr>
            <a:r>
              <a:rPr lang="en-US" dirty="0" smtClean="0"/>
              <a:t>from breaking and entering a computer system. The intruder can be a disgruntled</a:t>
            </a:r>
          </a:p>
          <a:p>
            <a:pPr>
              <a:defRPr/>
            </a:pPr>
            <a:r>
              <a:rPr lang="en-US" dirty="0" smtClean="0"/>
              <a:t>employee who wishes to do damage or a criminal who seeks to exploit computer</a:t>
            </a:r>
          </a:p>
          <a:p>
            <a:pPr>
              <a:defRPr/>
            </a:pPr>
            <a:r>
              <a:rPr lang="en-US" dirty="0" smtClean="0"/>
              <a:t>assets for financial gain (e.g., obtaining credit card numbers or performing illegal</a:t>
            </a:r>
          </a:p>
          <a:p>
            <a:pPr>
              <a:defRPr/>
            </a:pPr>
            <a:r>
              <a:rPr lang="en-US" dirty="0" smtClean="0"/>
              <a:t>money transfers).</a:t>
            </a:r>
            <a:endParaRPr lang="en-US" dirty="0"/>
          </a:p>
        </p:txBody>
      </p:sp>
      <p:sp>
        <p:nvSpPr>
          <p:cNvPr id="73732" name="Slide Number Placeholder 3"/>
          <p:cNvSpPr>
            <a:spLocks noGrp="1"/>
          </p:cNvSpPr>
          <p:nvPr>
            <p:ph type="sldNum" sz="quarter" idx="5"/>
          </p:nvPr>
        </p:nvSpPr>
        <p:spPr>
          <a:noFill/>
        </p:spPr>
        <p:txBody>
          <a:bodyPr/>
          <a:lstStyle/>
          <a:p>
            <a:fld id="{2617559F-AEC0-5A41-A400-F4C7356D2B21}" type="slidenum">
              <a:rPr lang="en-AU" smtClean="0">
                <a:latin typeface="Arial" pitchFamily="-1" charset="0"/>
              </a:rPr>
              <a:pPr/>
              <a:t>52</a:t>
            </a:fld>
            <a:endParaRPr lang="en-AU" smtClean="0">
              <a:latin typeface="Arial" pitchFamily="-1" charset="0"/>
            </a:endParaRPr>
          </a:p>
        </p:txBody>
      </p:sp>
    </p:spTree>
    <p:extLst>
      <p:ext uri="{BB962C8B-B14F-4D97-AF65-F5344CB8AC3E}">
        <p14:creationId xmlns:p14="http://schemas.microsoft.com/office/powerpoint/2010/main" val="445200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Another type of unwanted access is the placement in a computer system</a:t>
            </a:r>
          </a:p>
          <a:p>
            <a:pPr>
              <a:defRPr/>
            </a:pPr>
            <a:r>
              <a:rPr lang="en-US" dirty="0" smtClean="0"/>
              <a:t>of logic that exploits vulnerabilities in the system and that can affect application</a:t>
            </a:r>
          </a:p>
          <a:p>
            <a:pPr>
              <a:defRPr/>
            </a:pPr>
            <a:r>
              <a:rPr lang="en-US" dirty="0" smtClean="0"/>
              <a:t>programs as well as utility programs, such as editors and compilers. Programs can</a:t>
            </a:r>
          </a:p>
          <a:p>
            <a:pPr>
              <a:defRPr/>
            </a:pPr>
            <a:r>
              <a:rPr lang="en-US" dirty="0" smtClean="0"/>
              <a:t>present two kinds of threats:</a:t>
            </a:r>
          </a:p>
          <a:p>
            <a:pPr>
              <a:defRPr/>
            </a:pPr>
            <a:endParaRPr lang="en-US" dirty="0" smtClean="0"/>
          </a:p>
          <a:p>
            <a:pPr>
              <a:defRPr/>
            </a:pPr>
            <a:r>
              <a:rPr lang="en-US" dirty="0" smtClean="0"/>
              <a:t>• Information access threats:  Intercept or modify data on behalf of users who</a:t>
            </a:r>
          </a:p>
          <a:p>
            <a:pPr>
              <a:defRPr/>
            </a:pPr>
            <a:r>
              <a:rPr lang="en-US" dirty="0" smtClean="0"/>
              <a:t>should not have access to that data.</a:t>
            </a:r>
          </a:p>
          <a:p>
            <a:pPr>
              <a:defRPr/>
            </a:pPr>
            <a:endParaRPr lang="en-US" dirty="0" smtClean="0"/>
          </a:p>
          <a:p>
            <a:pPr>
              <a:defRPr/>
            </a:pPr>
            <a:r>
              <a:rPr lang="en-US" dirty="0" smtClean="0"/>
              <a:t>• Service threats:  Exploit service flaws in computers to inhibit use by legitimate</a:t>
            </a:r>
          </a:p>
          <a:p>
            <a:pPr>
              <a:defRPr/>
            </a:pPr>
            <a:r>
              <a:rPr lang="en-US" dirty="0" smtClean="0"/>
              <a:t>users.</a:t>
            </a:r>
          </a:p>
          <a:p>
            <a:pPr>
              <a:defRPr/>
            </a:pPr>
            <a:endParaRPr lang="en-US" dirty="0" smtClean="0"/>
          </a:p>
          <a:p>
            <a:pPr>
              <a:defRPr/>
            </a:pPr>
            <a:r>
              <a:rPr lang="en-US" dirty="0" smtClean="0"/>
              <a:t>Viruses and worms are two examples of software attacks. Such attacks can be</a:t>
            </a:r>
          </a:p>
          <a:p>
            <a:pPr>
              <a:defRPr/>
            </a:pPr>
            <a:r>
              <a:rPr lang="en-US" dirty="0" smtClean="0"/>
              <a:t>introduced into a system by means of a disk that contains the unwanted logic concealed</a:t>
            </a:r>
          </a:p>
          <a:p>
            <a:pPr>
              <a:defRPr/>
            </a:pPr>
            <a:r>
              <a:rPr lang="en-US" dirty="0" smtClean="0"/>
              <a:t>in otherwise useful software. They can also be inserted into a system across a</a:t>
            </a:r>
          </a:p>
          <a:p>
            <a:pPr>
              <a:defRPr/>
            </a:pPr>
            <a:r>
              <a:rPr lang="en-US" dirty="0" smtClean="0"/>
              <a:t>network; this latter mechanism is of more concern in network security.</a:t>
            </a:r>
          </a:p>
          <a:p>
            <a:pPr>
              <a:defRPr/>
            </a:pPr>
            <a:endParaRPr lang="en-US" dirty="0" smtClean="0"/>
          </a:p>
          <a:p>
            <a:pPr>
              <a:defRPr/>
            </a:pPr>
            <a:r>
              <a:rPr lang="en-US" dirty="0" smtClean="0"/>
              <a:t>The security mechanisms needed to cope with unwanted access fall into</a:t>
            </a:r>
          </a:p>
          <a:p>
            <a:pPr>
              <a:defRPr/>
            </a:pPr>
            <a:r>
              <a:rPr lang="en-US" dirty="0" smtClean="0"/>
              <a:t>two broad categories (see Figure 1.6). The first category might be termed a gatekeeper</a:t>
            </a:r>
          </a:p>
          <a:p>
            <a:pPr>
              <a:defRPr/>
            </a:pPr>
            <a:r>
              <a:rPr lang="en-US" dirty="0" smtClean="0"/>
              <a:t>function. It includes password-based login procedures that are designed</a:t>
            </a:r>
          </a:p>
          <a:p>
            <a:pPr>
              <a:defRPr/>
            </a:pPr>
            <a:r>
              <a:rPr lang="en-US" dirty="0" smtClean="0"/>
              <a:t>to deny access to all but authorized users and screening logic that is designed</a:t>
            </a:r>
          </a:p>
          <a:p>
            <a:pPr>
              <a:defRPr/>
            </a:pPr>
            <a:r>
              <a:rPr lang="en-US" dirty="0" smtClean="0"/>
              <a:t>to detect and reject worms, viruses, and other similar attacks. Once either an</a:t>
            </a:r>
          </a:p>
          <a:p>
            <a:pPr>
              <a:defRPr/>
            </a:pPr>
            <a:r>
              <a:rPr lang="en-US" dirty="0" smtClean="0"/>
              <a:t>unwanted user or unwanted software gains access, the second line of defense</a:t>
            </a:r>
          </a:p>
          <a:p>
            <a:pPr>
              <a:defRPr/>
            </a:pPr>
            <a:r>
              <a:rPr lang="en-US" dirty="0" smtClean="0"/>
              <a:t>consists of a variety of internal controls that monitor activity and analyze stored</a:t>
            </a:r>
          </a:p>
          <a:p>
            <a:pPr>
              <a:defRPr/>
            </a:pPr>
            <a:r>
              <a:rPr lang="en-US" dirty="0" smtClean="0"/>
              <a:t>information in an attempt to detect the presence of unwanted intruders. These</a:t>
            </a:r>
          </a:p>
          <a:p>
            <a:pPr>
              <a:defRPr/>
            </a:pPr>
            <a:r>
              <a:rPr lang="en-US" dirty="0" smtClean="0"/>
              <a:t>issues are explored in Part Six.</a:t>
            </a: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53</a:t>
            </a:fld>
            <a:endParaRPr lang="en-AU" smtClean="0">
              <a:latin typeface="Arial" pitchFamily="-1" charset="0"/>
            </a:endParaRPr>
          </a:p>
        </p:txBody>
      </p:sp>
    </p:spTree>
    <p:extLst>
      <p:ext uri="{BB962C8B-B14F-4D97-AF65-F5344CB8AC3E}">
        <p14:creationId xmlns:p14="http://schemas.microsoft.com/office/powerpoint/2010/main" val="3739395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smtClean="0">
                <a:solidFill>
                  <a:schemeClr val="tx1"/>
                </a:solidFill>
                <a:latin typeface="Arial" charset="0"/>
                <a:ea typeface="ＭＳ Ｐゴシック" charset="-128"/>
                <a:cs typeface="ＭＳ Ｐゴシック" charset="-128"/>
              </a:rPr>
              <a:t>Many of the security techniques and applications described in this book have been</a:t>
            </a:r>
          </a:p>
          <a:p>
            <a:r>
              <a:rPr lang="en-US" sz="1200" b="0" kern="1200" baseline="0" dirty="0" smtClean="0">
                <a:solidFill>
                  <a:schemeClr val="tx1"/>
                </a:solidFill>
                <a:latin typeface="Arial" charset="0"/>
                <a:ea typeface="ＭＳ Ｐゴシック" charset="-128"/>
                <a:cs typeface="ＭＳ Ｐゴシック" charset="-128"/>
              </a:rPr>
              <a:t>specified as standards. Additionally, standards have been developed to cover management</a:t>
            </a:r>
          </a:p>
          <a:p>
            <a:r>
              <a:rPr lang="en-US" sz="1200" b="0" kern="1200" baseline="0" dirty="0" smtClean="0">
                <a:solidFill>
                  <a:schemeClr val="tx1"/>
                </a:solidFill>
                <a:latin typeface="Arial" charset="0"/>
                <a:ea typeface="ＭＳ Ｐゴシック" charset="-128"/>
                <a:cs typeface="ＭＳ Ｐゴシック" charset="-128"/>
              </a:rPr>
              <a:t>practices and the overall architecture of security mechanisms and services.</a:t>
            </a:r>
          </a:p>
          <a:p>
            <a:r>
              <a:rPr lang="en-US" sz="1200" b="0" kern="1200" baseline="0" dirty="0" smtClean="0">
                <a:solidFill>
                  <a:schemeClr val="tx1"/>
                </a:solidFill>
                <a:latin typeface="Arial" charset="0"/>
                <a:ea typeface="ＭＳ Ｐゴシック" charset="-128"/>
                <a:cs typeface="ＭＳ Ｐゴシック" charset="-128"/>
              </a:rPr>
              <a:t>Throughout this book, we describe the most important standards in use or that are</a:t>
            </a:r>
          </a:p>
          <a:p>
            <a:r>
              <a:rPr lang="en-US" sz="1200" b="0" kern="1200" baseline="0" dirty="0" smtClean="0">
                <a:solidFill>
                  <a:schemeClr val="tx1"/>
                </a:solidFill>
                <a:latin typeface="Arial" charset="0"/>
                <a:ea typeface="ＭＳ Ｐゴシック" charset="-128"/>
                <a:cs typeface="ＭＳ Ｐゴシック" charset="-128"/>
              </a:rPr>
              <a:t>being developed for various aspects of cryptography and network security. Various</a:t>
            </a:r>
          </a:p>
          <a:p>
            <a:r>
              <a:rPr lang="en-US" sz="1200" b="0" kern="1200" baseline="0" dirty="0" smtClean="0">
                <a:solidFill>
                  <a:schemeClr val="tx1"/>
                </a:solidFill>
                <a:latin typeface="Arial" charset="0"/>
                <a:ea typeface="ＭＳ Ｐゴシック" charset="-128"/>
                <a:cs typeface="ＭＳ Ｐゴシック" charset="-128"/>
              </a:rPr>
              <a:t>organizations have been involved in the development or promotion of these standards.</a:t>
            </a:r>
          </a:p>
          <a:p>
            <a:r>
              <a:rPr lang="en-US" sz="1200" b="0" kern="1200" baseline="0" dirty="0" smtClean="0">
                <a:solidFill>
                  <a:schemeClr val="tx1"/>
                </a:solidFill>
                <a:latin typeface="Arial" charset="0"/>
                <a:ea typeface="ＭＳ Ｐゴシック" charset="-128"/>
                <a:cs typeface="ＭＳ Ｐゴシック" charset="-128"/>
              </a:rPr>
              <a:t>The most important (in the current context) of these organizations are as</a:t>
            </a:r>
          </a:p>
          <a:p>
            <a:r>
              <a:rPr lang="en-US" sz="1200" b="0" kern="1200" baseline="0" dirty="0" smtClean="0">
                <a:solidFill>
                  <a:schemeClr val="tx1"/>
                </a:solidFill>
                <a:latin typeface="Arial" charset="0"/>
                <a:ea typeface="ＭＳ Ｐゴシック" charset="-128"/>
                <a:cs typeface="ＭＳ Ｐゴシック" charset="-128"/>
              </a:rPr>
              <a:t>follows: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National Institute of Standards and Technology:  NIST is a U.S. federal agency</a:t>
            </a:r>
          </a:p>
          <a:p>
            <a:r>
              <a:rPr lang="en-US" sz="1200" b="0" kern="1200" baseline="0" dirty="0" smtClean="0">
                <a:solidFill>
                  <a:schemeClr val="tx1"/>
                </a:solidFill>
                <a:latin typeface="Arial" charset="0"/>
                <a:ea typeface="ＭＳ Ｐゴシック" charset="-128"/>
                <a:cs typeface="ＭＳ Ｐゴシック" charset="-128"/>
              </a:rPr>
              <a:t>that deals with measurement science, standards, and technology related to</a:t>
            </a:r>
          </a:p>
          <a:p>
            <a:r>
              <a:rPr lang="en-US" sz="1200" b="0" kern="1200" baseline="0" dirty="0" smtClean="0">
                <a:solidFill>
                  <a:schemeClr val="tx1"/>
                </a:solidFill>
                <a:latin typeface="Arial" charset="0"/>
                <a:ea typeface="ＭＳ Ｐゴシック" charset="-128"/>
                <a:cs typeface="ＭＳ Ｐゴシック" charset="-128"/>
              </a:rPr>
              <a:t>U.S. government use and to the promotion of U.S. private-sector innovation.</a:t>
            </a:r>
          </a:p>
          <a:p>
            <a:r>
              <a:rPr lang="en-US" sz="1200" b="0" kern="1200" baseline="0" dirty="0" smtClean="0">
                <a:solidFill>
                  <a:schemeClr val="tx1"/>
                </a:solidFill>
                <a:latin typeface="Arial" charset="0"/>
                <a:ea typeface="ＭＳ Ｐゴシック" charset="-128"/>
                <a:cs typeface="ＭＳ Ｐゴシック" charset="-128"/>
              </a:rPr>
              <a:t>Despite its national scope, NIST Federal Information Processing Standards</a:t>
            </a:r>
          </a:p>
          <a:p>
            <a:r>
              <a:rPr lang="en-US" sz="1200" b="0" kern="1200" baseline="0" dirty="0" smtClean="0">
                <a:solidFill>
                  <a:schemeClr val="tx1"/>
                </a:solidFill>
                <a:latin typeface="Arial" charset="0"/>
                <a:ea typeface="ＭＳ Ｐゴシック" charset="-128"/>
                <a:cs typeface="ＭＳ Ｐゴシック" charset="-128"/>
              </a:rPr>
              <a:t>(FIPS) and Special Publications (SP) have a worldwide impact.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Internet Society:  ISOC is a professional membership society with worldwide</a:t>
            </a:r>
          </a:p>
          <a:p>
            <a:r>
              <a:rPr lang="en-US" sz="1200" b="0" kern="1200" baseline="0" dirty="0" smtClean="0">
                <a:solidFill>
                  <a:schemeClr val="tx1"/>
                </a:solidFill>
                <a:latin typeface="Arial" charset="0"/>
                <a:ea typeface="ＭＳ Ｐゴシック" charset="-128"/>
                <a:cs typeface="ＭＳ Ｐゴシック" charset="-128"/>
              </a:rPr>
              <a:t>organizational and individual membership. It provides leadership in</a:t>
            </a:r>
          </a:p>
          <a:p>
            <a:r>
              <a:rPr lang="en-US" sz="1200" b="0" kern="1200" baseline="0" dirty="0" smtClean="0">
                <a:solidFill>
                  <a:schemeClr val="tx1"/>
                </a:solidFill>
                <a:latin typeface="Arial" charset="0"/>
                <a:ea typeface="ＭＳ Ｐゴシック" charset="-128"/>
                <a:cs typeface="ＭＳ Ｐゴシック" charset="-128"/>
              </a:rPr>
              <a:t>addressing issues that confront the future of the Internet and is the organization</a:t>
            </a:r>
          </a:p>
          <a:p>
            <a:r>
              <a:rPr lang="en-US" sz="1200" b="0" kern="1200" baseline="0" dirty="0" smtClean="0">
                <a:solidFill>
                  <a:schemeClr val="tx1"/>
                </a:solidFill>
                <a:latin typeface="Arial" charset="0"/>
                <a:ea typeface="ＭＳ Ｐゴシック" charset="-128"/>
                <a:cs typeface="ＭＳ Ｐゴシック" charset="-128"/>
              </a:rPr>
              <a:t>home for the groups responsible for Internet infrastructure standards,</a:t>
            </a:r>
          </a:p>
          <a:p>
            <a:r>
              <a:rPr lang="en-US" sz="1200" b="0" kern="1200" baseline="0" dirty="0" smtClean="0">
                <a:solidFill>
                  <a:schemeClr val="tx1"/>
                </a:solidFill>
                <a:latin typeface="Arial" charset="0"/>
                <a:ea typeface="ＭＳ Ｐゴシック" charset="-128"/>
                <a:cs typeface="ＭＳ Ｐゴシック" charset="-128"/>
              </a:rPr>
              <a:t>including the Internet Engineering Task Force (IETF) and the Internet</a:t>
            </a:r>
          </a:p>
          <a:p>
            <a:r>
              <a:rPr lang="en-US" sz="1200" b="0" kern="1200" baseline="0" dirty="0" smtClean="0">
                <a:solidFill>
                  <a:schemeClr val="tx1"/>
                </a:solidFill>
                <a:latin typeface="Arial" charset="0"/>
                <a:ea typeface="ＭＳ Ｐゴシック" charset="-128"/>
                <a:cs typeface="ＭＳ Ｐゴシック" charset="-128"/>
              </a:rPr>
              <a:t>Architecture Board (IAB). These organizations develop Internet standards</a:t>
            </a:r>
          </a:p>
          <a:p>
            <a:r>
              <a:rPr lang="en-US" sz="1200" b="0" kern="1200" baseline="0" dirty="0" smtClean="0">
                <a:solidFill>
                  <a:schemeClr val="tx1"/>
                </a:solidFill>
                <a:latin typeface="Arial" charset="0"/>
                <a:ea typeface="ＭＳ Ｐゴシック" charset="-128"/>
                <a:cs typeface="ＭＳ Ｐゴシック" charset="-128"/>
              </a:rPr>
              <a:t>and related specifications, all of which are published as Requests for</a:t>
            </a:r>
          </a:p>
          <a:p>
            <a:r>
              <a:rPr lang="en-US" sz="1200" b="0" kern="1200" baseline="0" dirty="0" smtClean="0">
                <a:solidFill>
                  <a:schemeClr val="tx1"/>
                </a:solidFill>
                <a:latin typeface="Arial" charset="0"/>
                <a:ea typeface="ＭＳ Ｐゴシック" charset="-128"/>
                <a:cs typeface="ＭＳ Ｐゴシック" charset="-128"/>
              </a:rPr>
              <a:t>Comments (</a:t>
            </a:r>
            <a:r>
              <a:rPr lang="en-US" sz="1200" b="0" kern="1200" baseline="0" dirty="0" err="1" smtClean="0">
                <a:solidFill>
                  <a:schemeClr val="tx1"/>
                </a:solidFill>
                <a:latin typeface="Arial" charset="0"/>
                <a:ea typeface="ＭＳ Ｐゴシック" charset="-128"/>
                <a:cs typeface="ＭＳ Ｐゴシック" charset="-128"/>
              </a:rPr>
              <a:t>RFCs</a:t>
            </a:r>
            <a:r>
              <a:rPr lang="en-US" sz="1200" b="0" kern="1200" baseline="0" dirty="0" smtClean="0">
                <a:solidFill>
                  <a:schemeClr val="tx1"/>
                </a:solidFill>
                <a:latin typeface="Arial" charset="0"/>
                <a:ea typeface="ＭＳ Ｐゴシック" charset="-128"/>
                <a:cs typeface="ＭＳ Ｐゴシック" charset="-128"/>
              </a:rPr>
              <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ITU-T:  The International Telecommunication Union (ITU) is an international</a:t>
            </a:r>
          </a:p>
          <a:p>
            <a:r>
              <a:rPr lang="en-US" sz="1200" b="0" kern="1200" baseline="0" dirty="0" smtClean="0">
                <a:solidFill>
                  <a:schemeClr val="tx1"/>
                </a:solidFill>
                <a:latin typeface="Arial" charset="0"/>
                <a:ea typeface="ＭＳ Ｐゴシック" charset="-128"/>
                <a:cs typeface="ＭＳ Ｐゴシック" charset="-128"/>
              </a:rPr>
              <a:t>organization within the United Nations System in which governments</a:t>
            </a:r>
          </a:p>
          <a:p>
            <a:r>
              <a:rPr lang="en-US" sz="1200" b="0" kern="1200" baseline="0" dirty="0" smtClean="0">
                <a:solidFill>
                  <a:schemeClr val="tx1"/>
                </a:solidFill>
                <a:latin typeface="Arial" charset="0"/>
                <a:ea typeface="ＭＳ Ｐゴシック" charset="-128"/>
                <a:cs typeface="ＭＳ Ｐゴシック" charset="-128"/>
              </a:rPr>
              <a:t>and the private sector coordinate global telecom networks and services. The</a:t>
            </a:r>
          </a:p>
          <a:p>
            <a:r>
              <a:rPr lang="en-US" sz="1200" b="0" kern="1200" baseline="0" dirty="0" smtClean="0">
                <a:solidFill>
                  <a:schemeClr val="tx1"/>
                </a:solidFill>
                <a:latin typeface="Arial" charset="0"/>
                <a:ea typeface="ＭＳ Ｐゴシック" charset="-128"/>
                <a:cs typeface="ＭＳ Ｐゴシック" charset="-128"/>
              </a:rPr>
              <a:t>ITU Telecommunication Standardization Sector (ITU-T) is one of the three</a:t>
            </a:r>
          </a:p>
          <a:p>
            <a:r>
              <a:rPr lang="en-US" sz="1200" b="0" kern="1200" baseline="0" dirty="0" smtClean="0">
                <a:solidFill>
                  <a:schemeClr val="tx1"/>
                </a:solidFill>
                <a:latin typeface="Arial" charset="0"/>
                <a:ea typeface="ＭＳ Ｐゴシック" charset="-128"/>
                <a:cs typeface="ＭＳ Ｐゴシック" charset="-128"/>
              </a:rPr>
              <a:t>sectors of the ITU. ITU-T’s mission is the development of technical standards</a:t>
            </a:r>
          </a:p>
          <a:p>
            <a:r>
              <a:rPr lang="en-US" sz="1200" b="0" kern="1200" baseline="0" dirty="0" smtClean="0">
                <a:solidFill>
                  <a:schemeClr val="tx1"/>
                </a:solidFill>
                <a:latin typeface="Arial" charset="0"/>
                <a:ea typeface="ＭＳ Ｐゴシック" charset="-128"/>
                <a:cs typeface="ＭＳ Ｐゴシック" charset="-128"/>
              </a:rPr>
              <a:t>covering all fields of telecommunications. ITU-T standards are referred to as</a:t>
            </a:r>
          </a:p>
          <a:p>
            <a:r>
              <a:rPr lang="en-US" sz="1200" b="0" kern="1200" baseline="0" dirty="0" smtClean="0">
                <a:solidFill>
                  <a:schemeClr val="tx1"/>
                </a:solidFill>
                <a:latin typeface="Arial" charset="0"/>
                <a:ea typeface="ＭＳ Ｐゴシック" charset="-128"/>
                <a:cs typeface="ＭＳ Ｐゴシック" charset="-128"/>
              </a:rPr>
              <a:t>Recommendations.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ISO: The International Organization for Standardization (ISO) is a worldwide</a:t>
            </a:r>
          </a:p>
          <a:p>
            <a:r>
              <a:rPr lang="en-US" sz="1200" b="0" kern="1200" baseline="0" dirty="0" smtClean="0">
                <a:solidFill>
                  <a:schemeClr val="tx1"/>
                </a:solidFill>
                <a:latin typeface="Arial" charset="0"/>
                <a:ea typeface="ＭＳ Ｐゴシック" charset="-128"/>
                <a:cs typeface="ＭＳ Ｐゴシック" charset="-128"/>
              </a:rPr>
              <a:t>federation of national standards bodies from more than 140 countries,</a:t>
            </a:r>
          </a:p>
          <a:p>
            <a:r>
              <a:rPr lang="en-US" sz="1200" b="0" kern="1200" baseline="0" dirty="0" smtClean="0">
                <a:solidFill>
                  <a:schemeClr val="tx1"/>
                </a:solidFill>
                <a:latin typeface="Arial" charset="0"/>
                <a:ea typeface="ＭＳ Ｐゴシック" charset="-128"/>
                <a:cs typeface="ＭＳ Ｐゴシック" charset="-128"/>
              </a:rPr>
              <a:t>one from each country. ISO is a nongovernmental organization that promotes</a:t>
            </a:r>
          </a:p>
          <a:p>
            <a:r>
              <a:rPr lang="en-US" sz="1200" b="0" kern="1200" baseline="0" dirty="0" smtClean="0">
                <a:solidFill>
                  <a:schemeClr val="tx1"/>
                </a:solidFill>
                <a:latin typeface="Arial" charset="0"/>
                <a:ea typeface="ＭＳ Ｐゴシック" charset="-128"/>
                <a:cs typeface="ＭＳ Ｐゴシック" charset="-128"/>
              </a:rPr>
              <a:t>the development of standardization and related activities with a view to facilitating</a:t>
            </a:r>
          </a:p>
          <a:p>
            <a:r>
              <a:rPr lang="en-US" sz="1200" b="0" kern="1200" baseline="0" dirty="0" smtClean="0">
                <a:solidFill>
                  <a:schemeClr val="tx1"/>
                </a:solidFill>
                <a:latin typeface="Arial" charset="0"/>
                <a:ea typeface="ＭＳ Ｐゴシック" charset="-128"/>
                <a:cs typeface="ＭＳ Ｐゴシック" charset="-128"/>
              </a:rPr>
              <a:t>the international exchange of goods and services and to developing</a:t>
            </a:r>
          </a:p>
          <a:p>
            <a:r>
              <a:rPr lang="en-US" sz="1200" b="0" kern="1200" baseline="0" dirty="0" smtClean="0">
                <a:solidFill>
                  <a:schemeClr val="tx1"/>
                </a:solidFill>
                <a:latin typeface="Arial" charset="0"/>
                <a:ea typeface="ＭＳ Ｐゴシック" charset="-128"/>
                <a:cs typeface="ＭＳ Ｐゴシック" charset="-128"/>
              </a:rPr>
              <a:t>cooperation in the spheres of intellectual, scientific, technological, and economic</a:t>
            </a:r>
          </a:p>
          <a:p>
            <a:r>
              <a:rPr lang="en-US" sz="1200" b="0" kern="1200" baseline="0" dirty="0" smtClean="0">
                <a:solidFill>
                  <a:schemeClr val="tx1"/>
                </a:solidFill>
                <a:latin typeface="Arial" charset="0"/>
                <a:ea typeface="ＭＳ Ｐゴシック" charset="-128"/>
                <a:cs typeface="ＭＳ Ｐゴシック" charset="-128"/>
              </a:rPr>
              <a:t>activity. ISO’s work results in international agreements that are published</a:t>
            </a:r>
          </a:p>
          <a:p>
            <a:r>
              <a:rPr lang="en-US" sz="1200" b="0" kern="1200" baseline="0" dirty="0" smtClean="0">
                <a:solidFill>
                  <a:schemeClr val="tx1"/>
                </a:solidFill>
                <a:latin typeface="Arial" charset="0"/>
                <a:ea typeface="ＭＳ Ｐゴシック" charset="-128"/>
                <a:cs typeface="ＭＳ Ｐゴシック" charset="-128"/>
              </a:rPr>
              <a:t>as International Standards.</a:t>
            </a:r>
            <a:endParaRPr lang="en-US" b="0" dirty="0"/>
          </a:p>
        </p:txBody>
      </p:sp>
      <p:sp>
        <p:nvSpPr>
          <p:cNvPr id="4" name="Slide Number Placeholder 3"/>
          <p:cNvSpPr>
            <a:spLocks noGrp="1"/>
          </p:cNvSpPr>
          <p:nvPr>
            <p:ph type="sldNum" sz="quarter" idx="10"/>
          </p:nvPr>
        </p:nvSpPr>
        <p:spPr/>
        <p:txBody>
          <a:bodyPr/>
          <a:lstStyle/>
          <a:p>
            <a:pPr>
              <a:defRPr/>
            </a:pPr>
            <a:fld id="{057EF538-FAB5-E04E-9D94-DFF0DAB23243}" type="slidenum">
              <a:rPr lang="en-AU" smtClean="0"/>
              <a:pPr>
                <a:defRPr/>
              </a:pPr>
              <a:t>54</a:t>
            </a:fld>
            <a:endParaRPr lang="en-AU" dirty="0"/>
          </a:p>
        </p:txBody>
      </p:sp>
    </p:spTree>
    <p:extLst>
      <p:ext uri="{BB962C8B-B14F-4D97-AF65-F5344CB8AC3E}">
        <p14:creationId xmlns:p14="http://schemas.microsoft.com/office/powerpoint/2010/main" val="31057398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55</a:t>
            </a:fld>
            <a:endParaRPr lang="en-AU">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atin typeface="Arial" pitchFamily="-1" charset="0"/>
                <a:ea typeface="ＭＳ Ｐゴシック" pitchFamily="-1" charset="-128"/>
                <a:cs typeface="ＭＳ Ｐゴシック" pitchFamily="-1" charset="-128"/>
              </a:rPr>
              <a:t>Chapter 1 summary.</a:t>
            </a:r>
          </a:p>
        </p:txBody>
      </p:sp>
    </p:spTree>
    <p:extLst>
      <p:ext uri="{BB962C8B-B14F-4D97-AF65-F5344CB8AC3E}">
        <p14:creationId xmlns:p14="http://schemas.microsoft.com/office/powerpoint/2010/main" val="208092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The field of network and Internet security  consists of measures to deter, prevent,</a:t>
            </a:r>
          </a:p>
          <a:p>
            <a:r>
              <a:rPr lang="en-US" dirty="0" smtClean="0">
                <a:latin typeface="Arial" pitchFamily="-1" charset="0"/>
                <a:ea typeface="ＭＳ Ｐゴシック" pitchFamily="-1" charset="-128"/>
                <a:cs typeface="ＭＳ Ｐゴシック" pitchFamily="-1" charset="-128"/>
              </a:rPr>
              <a:t>detect, and correct security violations that involve the transmission of information.</a:t>
            </a:r>
          </a:p>
          <a:p>
            <a:r>
              <a:rPr lang="en-US" dirty="0" smtClean="0">
                <a:latin typeface="Arial" pitchFamily="-1" charset="0"/>
                <a:ea typeface="ＭＳ Ｐゴシック" pitchFamily="-1" charset="-128"/>
                <a:cs typeface="ＭＳ Ｐゴシック" pitchFamily="-1" charset="-128"/>
              </a:rPr>
              <a:t>That is a broad statement that covers a host of possibilities.</a:t>
            </a:r>
          </a:p>
        </p:txBody>
      </p:sp>
      <p:sp>
        <p:nvSpPr>
          <p:cNvPr id="26628" name="Slide Number Placeholder 3"/>
          <p:cNvSpPr>
            <a:spLocks noGrp="1"/>
          </p:cNvSpPr>
          <p:nvPr>
            <p:ph type="sldNum" sz="quarter" idx="5"/>
          </p:nvPr>
        </p:nvSpPr>
        <p:spPr>
          <a:noFill/>
        </p:spPr>
        <p:txBody>
          <a:bodyPr/>
          <a:lstStyle/>
          <a:p>
            <a:fld id="{39FF7C3E-15CD-3A46-A621-2283D5F5557E}" type="slidenum">
              <a:rPr lang="en-AU" smtClean="0">
                <a:latin typeface="Arial" pitchFamily="-1" charset="0"/>
              </a:rPr>
              <a:pPr/>
              <a:t>10</a:t>
            </a:fld>
            <a:endParaRPr lang="en-AU" smtClean="0">
              <a:latin typeface="Arial" pitchFamily="-1" charset="0"/>
            </a:endParaRPr>
          </a:p>
        </p:txBody>
      </p:sp>
    </p:spTree>
    <p:extLst>
      <p:ext uri="{BB962C8B-B14F-4D97-AF65-F5344CB8AC3E}">
        <p14:creationId xmlns:p14="http://schemas.microsoft.com/office/powerpoint/2010/main" val="195881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16</a:t>
            </a:fld>
            <a:endParaRPr lang="en-AU">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The NIST Computer Security Handbook  [NIST95] defines the term computer security</a:t>
            </a:r>
          </a:p>
          <a:p>
            <a:r>
              <a:rPr lang="en-US" dirty="0" smtClean="0">
                <a:latin typeface="Arial" pitchFamily="-1" charset="0"/>
                <a:ea typeface="ＭＳ Ｐゴシック" pitchFamily="-1" charset="-128"/>
                <a:cs typeface="ＭＳ Ｐゴシック" pitchFamily="-1" charset="-128"/>
              </a:rPr>
              <a:t> as follows: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Computer Security:  The protection afforded to an automated information system</a:t>
            </a:r>
          </a:p>
          <a:p>
            <a:r>
              <a:rPr lang="en-US" dirty="0" smtClean="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dirty="0" smtClean="0">
                <a:latin typeface="Arial" pitchFamily="-1" charset="0"/>
                <a:ea typeface="ＭＳ Ｐゴシック" pitchFamily="-1" charset="-128"/>
                <a:cs typeface="ＭＳ Ｐゴシック" pitchFamily="-1" charset="-128"/>
              </a:rPr>
              <a:t>and confidentiality of information system resources (includes hardware, software,</a:t>
            </a:r>
          </a:p>
          <a:p>
            <a:r>
              <a:rPr lang="en-US" dirty="0" smtClean="0">
                <a:latin typeface="Arial" pitchFamily="-1" charset="0"/>
                <a:ea typeface="ＭＳ Ｐゴシック" pitchFamily="-1" charset="-128"/>
                <a:cs typeface="ＭＳ Ｐゴシック" pitchFamily="-1" charset="-128"/>
              </a:rPr>
              <a:t>firmware, information/data, and telecommunications).</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635509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smtClean="0"/>
              <a:t>This definition introduces three key objectives that are at the heart of computer</a:t>
            </a:r>
          </a:p>
          <a:p>
            <a:pPr>
              <a:defRPr/>
            </a:pPr>
            <a:r>
              <a:rPr lang="en-US" dirty="0" smtClean="0"/>
              <a:t>security:</a:t>
            </a:r>
          </a:p>
          <a:p>
            <a:pPr>
              <a:defRPr/>
            </a:pPr>
            <a:endParaRPr lang="en-US" dirty="0" smtClean="0"/>
          </a:p>
          <a:p>
            <a:pPr>
              <a:defRPr/>
            </a:pPr>
            <a:r>
              <a:rPr lang="en-US" dirty="0" smtClean="0"/>
              <a:t>• Confidentiality:  This term covers two related concepts:</a:t>
            </a:r>
          </a:p>
          <a:p>
            <a:pPr>
              <a:defRPr/>
            </a:pPr>
            <a:endParaRPr lang="en-US" dirty="0" smtClean="0"/>
          </a:p>
          <a:p>
            <a:pPr>
              <a:defRPr/>
            </a:pPr>
            <a:r>
              <a:rPr lang="en-US" dirty="0" smtClean="0"/>
              <a:t>Data confidentiality:  Assures that private or confidential information is</a:t>
            </a:r>
          </a:p>
          <a:p>
            <a:pPr>
              <a:defRPr/>
            </a:pPr>
            <a:r>
              <a:rPr lang="en-US" dirty="0" smtClean="0"/>
              <a:t>not made available or disclosed to unauthorized individuals.</a:t>
            </a:r>
          </a:p>
          <a:p>
            <a:pPr>
              <a:defRPr/>
            </a:pPr>
            <a:endParaRPr lang="en-US" dirty="0" smtClean="0"/>
          </a:p>
          <a:p>
            <a:pPr>
              <a:defRPr/>
            </a:pPr>
            <a:r>
              <a:rPr lang="en-US" dirty="0" smtClean="0"/>
              <a:t> Privacy: Assures that individuals control or influence what information</a:t>
            </a:r>
          </a:p>
          <a:p>
            <a:pPr>
              <a:defRPr/>
            </a:pPr>
            <a:r>
              <a:rPr lang="en-US" dirty="0" smtClean="0"/>
              <a:t>related to them may be collected and stored and by whom and to whom</a:t>
            </a:r>
          </a:p>
          <a:p>
            <a:pPr>
              <a:defRPr/>
            </a:pPr>
            <a:r>
              <a:rPr lang="en-US" dirty="0" smtClean="0"/>
              <a:t>that information may be disclosed.</a:t>
            </a:r>
          </a:p>
          <a:p>
            <a:pPr>
              <a:defRPr/>
            </a:pPr>
            <a:endParaRPr lang="en-US" dirty="0" smtClean="0"/>
          </a:p>
          <a:p>
            <a:pPr>
              <a:defRPr/>
            </a:pPr>
            <a:r>
              <a:rPr lang="en-US" dirty="0" smtClean="0"/>
              <a:t>•Integrity: This term covers two related concepts:</a:t>
            </a:r>
          </a:p>
          <a:p>
            <a:pPr>
              <a:defRPr/>
            </a:pPr>
            <a:r>
              <a:rPr lang="en-US" dirty="0" smtClean="0"/>
              <a:t> </a:t>
            </a:r>
          </a:p>
          <a:p>
            <a:pPr>
              <a:defRPr/>
            </a:pPr>
            <a:r>
              <a:rPr lang="en-US" dirty="0" smtClean="0"/>
              <a:t>Data integrity: Assures that information and programs are changed only in</a:t>
            </a:r>
          </a:p>
          <a:p>
            <a:pPr>
              <a:defRPr/>
            </a:pPr>
            <a:r>
              <a:rPr lang="en-US" dirty="0" smtClean="0"/>
              <a:t>a specified and authorized manner.</a:t>
            </a:r>
          </a:p>
          <a:p>
            <a:pPr>
              <a:defRPr/>
            </a:pPr>
            <a:endParaRPr lang="en-US" dirty="0" smtClean="0"/>
          </a:p>
          <a:p>
            <a:pPr>
              <a:defRPr/>
            </a:pPr>
            <a:r>
              <a:rPr lang="en-US" dirty="0" smtClean="0"/>
              <a:t> System integrity: Assures that a system performs its intended function in</a:t>
            </a:r>
          </a:p>
          <a:p>
            <a:pPr>
              <a:defRPr/>
            </a:pPr>
            <a:r>
              <a:rPr lang="en-US" dirty="0" smtClean="0"/>
              <a:t>an unimpaired manner, free from deliberate or inadvertent unauthorized</a:t>
            </a:r>
          </a:p>
          <a:p>
            <a:pPr>
              <a:defRPr/>
            </a:pPr>
            <a:r>
              <a:rPr lang="en-US" dirty="0" smtClean="0"/>
              <a:t>manipulation of the system.</a:t>
            </a:r>
          </a:p>
          <a:p>
            <a:pPr>
              <a:defRPr/>
            </a:pPr>
            <a:endParaRPr lang="en-US" dirty="0" smtClean="0"/>
          </a:p>
          <a:p>
            <a:pPr>
              <a:defRPr/>
            </a:pPr>
            <a:r>
              <a:rPr lang="en-US" dirty="0" smtClean="0"/>
              <a:t>•  Availability: Assures that systems work promptly and service is not denied to</a:t>
            </a:r>
          </a:p>
          <a:p>
            <a:pPr>
              <a:defRPr/>
            </a:pPr>
            <a:r>
              <a:rPr lang="en-US" dirty="0" smtClean="0"/>
              <a:t>authorized users.</a:t>
            </a:r>
            <a:endParaRPr lang="en-US" dirty="0"/>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17</a:t>
            </a:fld>
            <a:endParaRPr lang="en-AU" smtClean="0">
              <a:latin typeface="Arial" pitchFamily="-1" charset="0"/>
            </a:endParaRPr>
          </a:p>
        </p:txBody>
      </p:sp>
    </p:spTree>
    <p:extLst>
      <p:ext uri="{BB962C8B-B14F-4D97-AF65-F5344CB8AC3E}">
        <p14:creationId xmlns:p14="http://schemas.microsoft.com/office/powerpoint/2010/main" val="229994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dirty="0" smtClean="0">
                <a:latin typeface="Arial" pitchFamily="-1" charset="0"/>
                <a:ea typeface="ＭＳ Ｐゴシック" pitchFamily="-1" charset="-128"/>
                <a:cs typeface="ＭＳ Ｐゴシック" pitchFamily="-1" charset="-128"/>
              </a:rPr>
              <a:t>These three concepts form what is often referred to as the CIA triad . The three</a:t>
            </a:r>
          </a:p>
          <a:p>
            <a:r>
              <a:rPr lang="en-US" dirty="0" smtClean="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smtClean="0">
                <a:latin typeface="Arial" pitchFamily="-1" charset="0"/>
                <a:ea typeface="ＭＳ Ｐゴシック" pitchFamily="-1" charset="-128"/>
                <a:cs typeface="ＭＳ Ｐゴシック" pitchFamily="-1" charset="-128"/>
              </a:rPr>
              <a:t>and computing services. For example, the NIST standard FIPS 199 (Standards</a:t>
            </a:r>
          </a:p>
          <a:p>
            <a:r>
              <a:rPr lang="en-US" dirty="0" smtClean="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smtClean="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smtClean="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smtClean="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smtClean="0">
                <a:latin typeface="Arial" pitchFamily="-1" charset="0"/>
                <a:ea typeface="ＭＳ Ｐゴシック" pitchFamily="-1" charset="-128"/>
                <a:cs typeface="ＭＳ Ｐゴシック" pitchFamily="-1" charset="-128"/>
              </a:rPr>
              <a:t>in each category:</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Confidentiality:  Preserving authorized restrictions on information access</a:t>
            </a:r>
          </a:p>
          <a:p>
            <a:r>
              <a:rPr lang="en-US" dirty="0" smtClean="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smtClean="0">
                <a:latin typeface="Arial" pitchFamily="-1" charset="0"/>
                <a:ea typeface="ＭＳ Ｐゴシック" pitchFamily="-1" charset="-128"/>
                <a:cs typeface="ＭＳ Ｐゴシック" pitchFamily="-1" charset="-128"/>
              </a:rPr>
              <a:t>information. A loss of confidentiality is the unauthorized disclosure of</a:t>
            </a:r>
          </a:p>
          <a:p>
            <a:r>
              <a:rPr lang="en-US" dirty="0" smtClean="0">
                <a:latin typeface="Arial" pitchFamily="-1" charset="0"/>
                <a:ea typeface="ＭＳ Ｐゴシック" pitchFamily="-1" charset="-128"/>
                <a:cs typeface="ＭＳ Ｐゴシック" pitchFamily="-1" charset="-128"/>
              </a:rPr>
              <a:t>information.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Integrity:  Guarding against improper information modification or destruction,</a:t>
            </a:r>
          </a:p>
          <a:p>
            <a:r>
              <a:rPr lang="en-US" dirty="0" smtClean="0">
                <a:latin typeface="Arial" pitchFamily="-1" charset="0"/>
                <a:ea typeface="ＭＳ Ｐゴシック" pitchFamily="-1" charset="-128"/>
                <a:cs typeface="ＭＳ Ｐゴシック" pitchFamily="-1" charset="-128"/>
              </a:rPr>
              <a:t>including ensuring information </a:t>
            </a:r>
            <a:r>
              <a:rPr lang="en-US" dirty="0" err="1" smtClean="0">
                <a:latin typeface="Arial" pitchFamily="-1" charset="0"/>
                <a:ea typeface="ＭＳ Ｐゴシック" pitchFamily="-1" charset="-128"/>
                <a:cs typeface="ＭＳ Ｐゴシック" pitchFamily="-1" charset="-128"/>
              </a:rPr>
              <a:t>nonrepudiation</a:t>
            </a:r>
            <a:r>
              <a:rPr lang="en-US" dirty="0" smtClean="0">
                <a:latin typeface="Arial" pitchFamily="-1" charset="0"/>
                <a:ea typeface="ＭＳ Ｐゴシック" pitchFamily="-1" charset="-128"/>
                <a:cs typeface="ＭＳ Ｐゴシック" pitchFamily="-1" charset="-128"/>
              </a:rPr>
              <a:t> and authenticity. A loss</a:t>
            </a:r>
          </a:p>
          <a:p>
            <a:r>
              <a:rPr lang="en-US" dirty="0" smtClean="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Availability:  Ensuring timely and reliable access to and use of information.</a:t>
            </a:r>
          </a:p>
          <a:p>
            <a:r>
              <a:rPr lang="en-US" dirty="0" smtClean="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smtClean="0">
                <a:latin typeface="Arial" pitchFamily="-1" charset="0"/>
                <a:ea typeface="ＭＳ Ｐゴシック" pitchFamily="-1" charset="-128"/>
                <a:cs typeface="ＭＳ Ｐゴシック" pitchFamily="-1" charset="-128"/>
              </a:rPr>
              <a:t>information system.</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smtClean="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smtClean="0">
                <a:latin typeface="Arial" pitchFamily="-1" charset="0"/>
                <a:ea typeface="ＭＳ Ｐゴシック" pitchFamily="-1" charset="-128"/>
                <a:cs typeface="ＭＳ Ｐゴシック" pitchFamily="-1" charset="-128"/>
              </a:rPr>
              <a:t>a complete picture. Two of the most commonly mentioned are as follows: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smtClean="0">
                <a:latin typeface="Arial" pitchFamily="-1" charset="0"/>
                <a:ea typeface="ＭＳ Ｐゴシック" pitchFamily="-1" charset="-128"/>
                <a:cs typeface="ＭＳ Ｐゴシック" pitchFamily="-1" charset="-128"/>
              </a:rPr>
              <a:t>trusted; confidence in the validity of a transmission, a message, or message</a:t>
            </a:r>
          </a:p>
          <a:p>
            <a:r>
              <a:rPr lang="en-US" dirty="0" smtClean="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smtClean="0">
                <a:latin typeface="Arial" pitchFamily="-1" charset="0"/>
                <a:ea typeface="ＭＳ Ｐゴシック" pitchFamily="-1" charset="-128"/>
                <a:cs typeface="ＭＳ Ｐゴシック" pitchFamily="-1" charset="-128"/>
              </a:rPr>
              <a:t>each input arriving at the system came from a trusted source.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Accountability:  The security goal that generates the requirement for actions</a:t>
            </a:r>
          </a:p>
          <a:p>
            <a:r>
              <a:rPr lang="en-US" dirty="0" smtClean="0">
                <a:latin typeface="Arial" pitchFamily="-1" charset="0"/>
                <a:ea typeface="ＭＳ Ｐゴシック" pitchFamily="-1" charset="-128"/>
                <a:cs typeface="ＭＳ Ｐゴシック" pitchFamily="-1" charset="-128"/>
              </a:rPr>
              <a:t>of an entity to be traced uniquely to that entity. This supports </a:t>
            </a:r>
            <a:r>
              <a:rPr lang="en-US" dirty="0" err="1" smtClean="0">
                <a:latin typeface="Arial" pitchFamily="-1" charset="0"/>
                <a:ea typeface="ＭＳ Ｐゴシック" pitchFamily="-1" charset="-128"/>
                <a:cs typeface="ＭＳ Ｐゴシック" pitchFamily="-1" charset="-128"/>
              </a:rPr>
              <a:t>nonrepudiation</a:t>
            </a:r>
            <a:r>
              <a:rPr lang="en-US" dirty="0" smtClean="0">
                <a:latin typeface="Arial" pitchFamily="-1" charset="0"/>
                <a:ea typeface="ＭＳ Ｐゴシック" pitchFamily="-1" charset="-128"/>
                <a:cs typeface="ＭＳ Ｐゴシック" pitchFamily="-1" charset="-128"/>
              </a:rPr>
              <a:t>,</a:t>
            </a:r>
          </a:p>
          <a:p>
            <a:r>
              <a:rPr lang="en-US" dirty="0" smtClean="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smtClean="0">
                <a:latin typeface="Arial" pitchFamily="-1" charset="0"/>
                <a:ea typeface="ＭＳ Ｐゴシック" pitchFamily="-1" charset="-128"/>
                <a:cs typeface="ＭＳ Ｐゴシック" pitchFamily="-1" charset="-128"/>
              </a:rPr>
              <a:t>recovery and legal action. Because truly secure systems are not yet an</a:t>
            </a:r>
          </a:p>
          <a:p>
            <a:r>
              <a:rPr lang="en-US" dirty="0" smtClean="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smtClean="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smtClean="0">
                <a:latin typeface="Arial" pitchFamily="-1" charset="0"/>
                <a:ea typeface="ＭＳ Ｐゴシック" pitchFamily="-1" charset="-128"/>
                <a:cs typeface="ＭＳ Ｐゴシック" pitchFamily="-1" charset="-128"/>
              </a:rPr>
              <a:t>analysis to trace security breaches or to aid in transaction disputes.</a:t>
            </a:r>
          </a:p>
          <a:p>
            <a:endParaRPr lang="en-US" dirty="0" smtClean="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18</a:t>
            </a:fld>
            <a:endParaRPr lang="en-AU" smtClean="0">
              <a:latin typeface="Arial" pitchFamily="-1" charset="0"/>
            </a:endParaRPr>
          </a:p>
        </p:txBody>
      </p:sp>
    </p:spTree>
    <p:extLst>
      <p:ext uri="{BB962C8B-B14F-4D97-AF65-F5344CB8AC3E}">
        <p14:creationId xmlns:p14="http://schemas.microsoft.com/office/powerpoint/2010/main" val="159042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We use three levels of impact on organizations or</a:t>
            </a:r>
          </a:p>
          <a:p>
            <a:r>
              <a:rPr lang="en-US" dirty="0" smtClean="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smtClean="0">
                <a:latin typeface="Arial" pitchFamily="-1" charset="0"/>
                <a:ea typeface="ＭＳ Ｐゴシック" pitchFamily="-1" charset="-128"/>
                <a:cs typeface="ＭＳ Ｐゴシック" pitchFamily="-1" charset="-128"/>
              </a:rPr>
              <a:t>or availability). These levels are defined in FIPS PUB 199:</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smtClean="0">
                <a:latin typeface="Arial" pitchFamily="-1" charset="0"/>
                <a:ea typeface="ＭＳ Ｐゴシック" pitchFamily="-1" charset="-128"/>
                <a:cs typeface="ＭＳ Ｐゴシック" pitchFamily="-1" charset="-128"/>
              </a:rPr>
              <a:t>operations, organizational assets, or individuals. A limited adverse</a:t>
            </a:r>
          </a:p>
          <a:p>
            <a:r>
              <a:rPr lang="en-US" dirty="0" smtClean="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smtClean="0">
                <a:latin typeface="Arial" pitchFamily="-1" charset="0"/>
                <a:ea typeface="ＭＳ Ｐゴシック" pitchFamily="-1" charset="-128"/>
                <a:cs typeface="ＭＳ Ｐゴシック" pitchFamily="-1" charset="-128"/>
              </a:rPr>
              <a:t>might (</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degradation in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smtClean="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smtClean="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smtClean="0">
                <a:latin typeface="Arial" pitchFamily="-1" charset="0"/>
                <a:ea typeface="ＭＳ Ｐゴシック" pitchFamily="-1" charset="-128"/>
                <a:cs typeface="ＭＳ Ｐゴシック" pitchFamily="-1" charset="-128"/>
              </a:rPr>
              <a:t>minor harm to individuals.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Moderate:  The loss could be expected to have a serious adverse effect on</a:t>
            </a:r>
          </a:p>
          <a:p>
            <a:r>
              <a:rPr lang="en-US" dirty="0" smtClean="0">
                <a:latin typeface="Arial" pitchFamily="-1" charset="0"/>
                <a:ea typeface="ＭＳ Ｐゴシック" pitchFamily="-1" charset="-128"/>
                <a:cs typeface="ＭＳ Ｐゴシック" pitchFamily="-1" charset="-128"/>
              </a:rPr>
              <a:t>organizational operations, organizational assets, or individuals. A serious</a:t>
            </a:r>
          </a:p>
          <a:p>
            <a:r>
              <a:rPr lang="en-US" dirty="0" smtClean="0">
                <a:latin typeface="Arial" pitchFamily="-1" charset="0"/>
                <a:ea typeface="ＭＳ Ｐゴシック" pitchFamily="-1" charset="-128"/>
                <a:cs typeface="ＭＳ Ｐゴシック" pitchFamily="-1" charset="-128"/>
              </a:rPr>
              <a:t>adverse effect means that, for example, the loss might (</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significant</a:t>
            </a:r>
          </a:p>
          <a:p>
            <a:r>
              <a:rPr lang="en-US" dirty="0" smtClean="0">
                <a:latin typeface="Arial" pitchFamily="-1" charset="0"/>
                <a:ea typeface="ＭＳ Ｐゴシック" pitchFamily="-1" charset="-128"/>
                <a:cs typeface="ＭＳ Ｐゴシック" pitchFamily="-1" charset="-128"/>
              </a:rPr>
              <a:t>degradation in mission capability to an extent and duration that the</a:t>
            </a:r>
          </a:p>
          <a:p>
            <a:r>
              <a:rPr lang="en-US" dirty="0" smtClean="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smtClean="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smtClean="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smtClean="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smtClean="0">
                <a:latin typeface="Arial" pitchFamily="-1" charset="0"/>
                <a:ea typeface="ＭＳ Ｐゴシック" pitchFamily="-1" charset="-128"/>
                <a:cs typeface="ＭＳ Ｐゴシック" pitchFamily="-1" charset="-128"/>
              </a:rPr>
              <a:t>life-threatening injuries.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High:  The loss could be expected to have a severe or catastrophic adverse</a:t>
            </a:r>
          </a:p>
          <a:p>
            <a:r>
              <a:rPr lang="en-US" dirty="0" smtClean="0">
                <a:latin typeface="Arial" pitchFamily="-1" charset="0"/>
                <a:ea typeface="ＭＳ Ｐゴシック" pitchFamily="-1" charset="-128"/>
                <a:cs typeface="ＭＳ Ｐゴシック" pitchFamily="-1" charset="-128"/>
              </a:rPr>
              <a:t>effect on organizational operations, organizational assets, or individuals.</a:t>
            </a:r>
          </a:p>
          <a:p>
            <a:r>
              <a:rPr lang="en-US" dirty="0" smtClean="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smtClean="0">
                <a:latin typeface="Arial" pitchFamily="-1" charset="0"/>
                <a:ea typeface="ＭＳ Ｐゴシック" pitchFamily="-1" charset="-128"/>
                <a:cs typeface="ＭＳ Ｐゴシック" pitchFamily="-1" charset="-128"/>
              </a:rPr>
              <a:t>(</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severe degradation in or loss of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smtClean="0">
                <a:latin typeface="Arial" pitchFamily="-1" charset="0"/>
                <a:ea typeface="ＭＳ Ｐゴシック" pitchFamily="-1" charset="-128"/>
                <a:cs typeface="ＭＳ Ｐゴシック" pitchFamily="-1" charset="-128"/>
              </a:rPr>
              <a:t>functions; (ii) result in major damage to organizational assets; (iii) result</a:t>
            </a:r>
          </a:p>
          <a:p>
            <a:r>
              <a:rPr lang="en-US" dirty="0" smtClean="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smtClean="0">
                <a:latin typeface="Arial" pitchFamily="-1" charset="0"/>
                <a:ea typeface="ＭＳ Ｐゴシック" pitchFamily="-1" charset="-128"/>
                <a:cs typeface="ＭＳ Ｐゴシック" pitchFamily="-1" charset="-128"/>
              </a:rPr>
              <a:t>involving loss of life or serious, life-threatening injuries.</a:t>
            </a:r>
            <a:endParaRPr lang="en-US" sz="1100" dirty="0" smtClean="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19</a:t>
            </a:fld>
            <a:endParaRPr lang="en-AU" smtClean="0">
              <a:latin typeface="Arial" pitchFamily="-1" charset="0"/>
            </a:endParaRPr>
          </a:p>
        </p:txBody>
      </p:sp>
    </p:spTree>
    <p:extLst>
      <p:ext uri="{BB962C8B-B14F-4D97-AF65-F5344CB8AC3E}">
        <p14:creationId xmlns:p14="http://schemas.microsoft.com/office/powerpoint/2010/main" val="18651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r>
              <a:rPr lang="en-US" dirty="0" smtClean="0"/>
              <a:t>© 2017 Pearson Education, Ltd., All rights reserved.</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smtClean="0"/>
              <a:t>© 2017 Pearson Education, Ltd., All rights reserved.</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smtClean="0"/>
              <a:t>© 2017 Pearson Education, Ltd., All rights reserved.</a:t>
            </a:r>
            <a:endParaRPr lang="en-US" dirty="0"/>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course</a:t>
            </a:r>
            <a:endParaRPr lang="en-US" dirty="0"/>
          </a:p>
        </p:txBody>
      </p:sp>
      <p:sp>
        <p:nvSpPr>
          <p:cNvPr id="3" name="Subtitle 2"/>
          <p:cNvSpPr>
            <a:spLocks noGrp="1"/>
          </p:cNvSpPr>
          <p:nvPr>
            <p:ph type="subTitle" idx="1"/>
          </p:nvPr>
        </p:nvSpPr>
        <p:spPr/>
        <p:txBody>
          <a:bodyPr/>
          <a:lstStyle/>
          <a:p>
            <a:r>
              <a:rPr lang="en-US" dirty="0" err="1" smtClean="0"/>
              <a:t>Zeinab</a:t>
            </a:r>
            <a:r>
              <a:rPr lang="en-US" dirty="0" smtClean="0"/>
              <a:t> Movahedi</a:t>
            </a:r>
            <a:endParaRPr lang="en-US" dirty="0"/>
          </a:p>
        </p:txBody>
      </p:sp>
    </p:spTree>
    <p:extLst>
      <p:ext uri="{BB962C8B-B14F-4D97-AF65-F5344CB8AC3E}">
        <p14:creationId xmlns:p14="http://schemas.microsoft.com/office/powerpoint/2010/main" val="873753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7"/>
          <p:cNvSpPr>
            <a:spLocks noGrp="1"/>
          </p:cNvSpPr>
          <p:nvPr>
            <p:ph type="title"/>
          </p:nvPr>
        </p:nvSpPr>
        <p:spPr>
          <a:xfrm>
            <a:off x="0" y="457200"/>
            <a:ext cx="9144000" cy="1103313"/>
          </a:xfrm>
        </p:spPr>
        <p:txBody>
          <a:bodyPr/>
          <a:lstStyle/>
          <a:p>
            <a:pPr eaLnBrk="1" hangingPunct="1">
              <a:lnSpc>
                <a:spcPct val="75000"/>
              </a:lnSpc>
            </a:pPr>
            <a:r>
              <a:rPr lang="en-US" sz="4000" smtClean="0"/>
              <a:t>The field of network and </a:t>
            </a:r>
            <a:br>
              <a:rPr lang="en-US" sz="4000" smtClean="0"/>
            </a:br>
            <a:r>
              <a:rPr lang="en-US" sz="4000" smtClean="0"/>
              <a:t>Internet security consists of:</a:t>
            </a:r>
            <a:r>
              <a:rPr lang="en-US" smtClean="0"/>
              <a:t/>
            </a:r>
            <a:br>
              <a:rPr lang="en-US" smtClean="0"/>
            </a:br>
            <a:endParaRPr lang="en-US" smtClean="0"/>
          </a:p>
        </p:txBody>
      </p:sp>
      <p:graphicFrame>
        <p:nvGraphicFramePr>
          <p:cNvPr id="21" name="Content Placeholder 20"/>
          <p:cNvGraphicFramePr>
            <a:graphicFrameLocks noGrp="1"/>
          </p:cNvGraphicFramePr>
          <p:nvPr>
            <p:ph idx="1"/>
            <p:extLst>
              <p:ext uri="{D42A27DB-BD31-4B8C-83A1-F6EECF244321}">
                <p14:modId xmlns:p14="http://schemas.microsoft.com/office/powerpoint/2010/main" val="3385039526"/>
              </p:ext>
            </p:extLst>
          </p:nvPr>
        </p:nvGraphicFramePr>
        <p:xfrm>
          <a:off x="838200" y="1905000"/>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371600" y="3200400"/>
            <a:ext cx="1420813" cy="1615025"/>
          </a:xfrm>
          <a:prstGeom prst="rect">
            <a:avLst/>
          </a:prstGeom>
        </p:spPr>
      </p:pic>
      <p:sp>
        <p:nvSpPr>
          <p:cNvPr id="6" name="Footer Placeholder 5"/>
          <p:cNvSpPr>
            <a:spLocks noGrp="1"/>
          </p:cNvSpPr>
          <p:nvPr>
            <p:ph type="ftr" sz="quarter" idx="11"/>
          </p:nvPr>
        </p:nvSpPr>
        <p:spPr>
          <a:xfrm>
            <a:off x="0" y="6492875"/>
            <a:ext cx="51054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security violations</a:t>
            </a:r>
            <a:endParaRPr lang="en-US" dirty="0"/>
          </a:p>
        </p:txBody>
      </p:sp>
      <p:sp>
        <p:nvSpPr>
          <p:cNvPr id="3" name="Content Placeholder 2"/>
          <p:cNvSpPr>
            <a:spLocks noGrp="1"/>
          </p:cNvSpPr>
          <p:nvPr>
            <p:ph idx="1"/>
          </p:nvPr>
        </p:nvSpPr>
        <p:spPr/>
        <p:txBody>
          <a:bodyPr/>
          <a:lstStyle/>
          <a:p>
            <a:pPr marL="0" indent="0" algn="just">
              <a:buNone/>
            </a:pPr>
            <a:r>
              <a:rPr lang="en-US" b="1" dirty="0" smtClean="0"/>
              <a:t>Example 1</a:t>
            </a:r>
          </a:p>
          <a:p>
            <a:pPr algn="just"/>
            <a:r>
              <a:rPr lang="en-US" dirty="0" smtClean="0"/>
              <a:t>User </a:t>
            </a:r>
            <a:r>
              <a:rPr lang="en-US" dirty="0"/>
              <a:t>A transmits a file </a:t>
            </a:r>
            <a:r>
              <a:rPr lang="en-US" dirty="0" smtClean="0"/>
              <a:t>containing </a:t>
            </a:r>
            <a:r>
              <a:rPr lang="en-US" dirty="0"/>
              <a:t>sensitive information (e.g., payroll records) </a:t>
            </a:r>
            <a:r>
              <a:rPr lang="en-US" dirty="0" smtClean="0"/>
              <a:t>to </a:t>
            </a:r>
            <a:r>
              <a:rPr lang="en-US" dirty="0"/>
              <a:t>user B. </a:t>
            </a:r>
            <a:endParaRPr lang="en-US" dirty="0" smtClean="0"/>
          </a:p>
          <a:p>
            <a:pPr algn="just"/>
            <a:r>
              <a:rPr lang="en-US" dirty="0" smtClean="0"/>
              <a:t>User </a:t>
            </a:r>
            <a:r>
              <a:rPr lang="en-US" dirty="0"/>
              <a:t>C, who </a:t>
            </a:r>
            <a:r>
              <a:rPr lang="en-US" dirty="0" smtClean="0"/>
              <a:t>is not </a:t>
            </a:r>
            <a:r>
              <a:rPr lang="en-US" dirty="0"/>
              <a:t>authorized to read the file, </a:t>
            </a:r>
            <a:r>
              <a:rPr lang="en-US" dirty="0" smtClean="0"/>
              <a:t>is able to monitor </a:t>
            </a:r>
            <a:r>
              <a:rPr lang="en-US" dirty="0"/>
              <a:t>the transmission and </a:t>
            </a:r>
            <a:r>
              <a:rPr lang="en-US" dirty="0" smtClean="0"/>
              <a:t>capture a </a:t>
            </a:r>
            <a:r>
              <a:rPr lang="en-US" dirty="0"/>
              <a:t>copy of the file during its transmission.</a:t>
            </a:r>
          </a:p>
        </p:txBody>
      </p:sp>
      <p:sp>
        <p:nvSpPr>
          <p:cNvPr id="4" name="Footer Placeholder 3"/>
          <p:cNvSpPr>
            <a:spLocks noGrp="1"/>
          </p:cNvSpPr>
          <p:nvPr>
            <p:ph type="ftr" sz="quarter" idx="11"/>
          </p:nvPr>
        </p:nvSpPr>
        <p:spPr/>
        <p:txBody>
          <a:bodyPr/>
          <a:lstStyle/>
          <a:p>
            <a:pPr>
              <a:defRPr/>
            </a:pPr>
            <a:r>
              <a:rPr lang="en-US" smtClean="0"/>
              <a:t>© 2017 Pearson Education, Ltd., All rights reserved.</a:t>
            </a:r>
            <a:endParaRPr lang="en-US" dirty="0"/>
          </a:p>
        </p:txBody>
      </p:sp>
    </p:spTree>
    <p:extLst>
      <p:ext uri="{BB962C8B-B14F-4D97-AF65-F5344CB8AC3E}">
        <p14:creationId xmlns:p14="http://schemas.microsoft.com/office/powerpoint/2010/main" val="21263601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security violations</a:t>
            </a:r>
            <a:endParaRPr lang="en-US" dirty="0"/>
          </a:p>
        </p:txBody>
      </p:sp>
      <p:sp>
        <p:nvSpPr>
          <p:cNvPr id="3" name="Content Placeholder 2"/>
          <p:cNvSpPr>
            <a:spLocks noGrp="1"/>
          </p:cNvSpPr>
          <p:nvPr>
            <p:ph idx="1"/>
          </p:nvPr>
        </p:nvSpPr>
        <p:spPr>
          <a:xfrm>
            <a:off x="792163" y="1762125"/>
            <a:ext cx="7812285" cy="4289425"/>
          </a:xfrm>
        </p:spPr>
        <p:txBody>
          <a:bodyPr/>
          <a:lstStyle/>
          <a:p>
            <a:pPr marL="0" indent="0" algn="just">
              <a:buNone/>
            </a:pPr>
            <a:r>
              <a:rPr lang="en-US" b="1" dirty="0" smtClean="0"/>
              <a:t>Example 2</a:t>
            </a:r>
          </a:p>
          <a:p>
            <a:pPr algn="just"/>
            <a:r>
              <a:rPr lang="en-US" sz="2200" dirty="0"/>
              <a:t>A network manager, D, transmits a message to a computer, E, under its </a:t>
            </a:r>
            <a:r>
              <a:rPr lang="en-US" sz="2200" dirty="0" smtClean="0"/>
              <a:t>management to </a:t>
            </a:r>
            <a:r>
              <a:rPr lang="en-US" sz="2200" dirty="0"/>
              <a:t>update an authorization file </a:t>
            </a:r>
            <a:r>
              <a:rPr lang="en-US" sz="2200" dirty="0" smtClean="0"/>
              <a:t>to include </a:t>
            </a:r>
            <a:r>
              <a:rPr lang="en-US" sz="2200" dirty="0"/>
              <a:t>the identities of a number of new users who are to be given access </a:t>
            </a:r>
            <a:r>
              <a:rPr lang="en-US" sz="2200" dirty="0" smtClean="0"/>
              <a:t>to that </a:t>
            </a:r>
            <a:r>
              <a:rPr lang="en-US" sz="2200" dirty="0"/>
              <a:t>computer. </a:t>
            </a:r>
            <a:endParaRPr lang="en-US" sz="2200" dirty="0" smtClean="0"/>
          </a:p>
          <a:p>
            <a:pPr algn="just"/>
            <a:r>
              <a:rPr lang="en-US" sz="2200" dirty="0" smtClean="0"/>
              <a:t>User </a:t>
            </a:r>
            <a:r>
              <a:rPr lang="en-US" sz="2200" dirty="0"/>
              <a:t>F intercepts the message, alters its contents to add or </a:t>
            </a:r>
            <a:r>
              <a:rPr lang="en-US" sz="2200" dirty="0" smtClean="0"/>
              <a:t>delete entries</a:t>
            </a:r>
            <a:r>
              <a:rPr lang="en-US" sz="2200" dirty="0"/>
              <a:t>, and then forwards the message to computer </a:t>
            </a:r>
            <a:r>
              <a:rPr lang="en-US" sz="2200" dirty="0" smtClean="0"/>
              <a:t>E</a:t>
            </a:r>
          </a:p>
          <a:p>
            <a:pPr algn="just"/>
            <a:r>
              <a:rPr lang="en-US" sz="2200" dirty="0" smtClean="0"/>
              <a:t>Computer E accepts </a:t>
            </a:r>
            <a:r>
              <a:rPr lang="en-US" sz="2200" dirty="0"/>
              <a:t>the </a:t>
            </a:r>
            <a:r>
              <a:rPr lang="en-US" sz="2200" dirty="0" smtClean="0"/>
              <a:t>message as </a:t>
            </a:r>
            <a:r>
              <a:rPr lang="en-US" sz="2200" dirty="0"/>
              <a:t>coming from manager D and updates its authorization file accordingly.</a:t>
            </a:r>
          </a:p>
        </p:txBody>
      </p:sp>
      <p:sp>
        <p:nvSpPr>
          <p:cNvPr id="4" name="Footer Placeholder 3"/>
          <p:cNvSpPr>
            <a:spLocks noGrp="1"/>
          </p:cNvSpPr>
          <p:nvPr>
            <p:ph type="ftr" sz="quarter" idx="11"/>
          </p:nvPr>
        </p:nvSpPr>
        <p:spPr/>
        <p:txBody>
          <a:bodyPr/>
          <a:lstStyle/>
          <a:p>
            <a:pPr>
              <a:defRPr/>
            </a:pPr>
            <a:r>
              <a:rPr lang="en-US" smtClean="0"/>
              <a:t>© 2017 Pearson Education, Ltd., All rights reserved.</a:t>
            </a:r>
            <a:endParaRPr lang="en-US" dirty="0"/>
          </a:p>
        </p:txBody>
      </p:sp>
    </p:spTree>
    <p:extLst>
      <p:ext uri="{BB962C8B-B14F-4D97-AF65-F5344CB8AC3E}">
        <p14:creationId xmlns:p14="http://schemas.microsoft.com/office/powerpoint/2010/main" val="4135549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security violations</a:t>
            </a:r>
            <a:endParaRPr lang="en-US" dirty="0"/>
          </a:p>
        </p:txBody>
      </p:sp>
      <p:sp>
        <p:nvSpPr>
          <p:cNvPr id="3" name="Content Placeholder 2"/>
          <p:cNvSpPr>
            <a:spLocks noGrp="1"/>
          </p:cNvSpPr>
          <p:nvPr>
            <p:ph idx="1"/>
          </p:nvPr>
        </p:nvSpPr>
        <p:spPr/>
        <p:txBody>
          <a:bodyPr/>
          <a:lstStyle/>
          <a:p>
            <a:pPr marL="0" indent="0" algn="just">
              <a:buNone/>
            </a:pPr>
            <a:r>
              <a:rPr lang="en-US" b="1" dirty="0" smtClean="0"/>
              <a:t>Example 3</a:t>
            </a:r>
          </a:p>
          <a:p>
            <a:r>
              <a:rPr lang="en-US" dirty="0" smtClean="0"/>
              <a:t>User </a:t>
            </a:r>
            <a:r>
              <a:rPr lang="en-US" dirty="0"/>
              <a:t>F constructs its own message with </a:t>
            </a:r>
            <a:r>
              <a:rPr lang="en-US" dirty="0" smtClean="0"/>
              <a:t>the desired </a:t>
            </a:r>
            <a:r>
              <a:rPr lang="en-US" dirty="0"/>
              <a:t>entries and transmits that message to computer E as if it had </a:t>
            </a:r>
            <a:r>
              <a:rPr lang="en-US" dirty="0" smtClean="0"/>
              <a:t>come from </a:t>
            </a:r>
            <a:r>
              <a:rPr lang="en-US" dirty="0"/>
              <a:t>manager </a:t>
            </a:r>
            <a:r>
              <a:rPr lang="en-US" dirty="0" smtClean="0"/>
              <a:t>D.</a:t>
            </a:r>
          </a:p>
          <a:p>
            <a:r>
              <a:rPr lang="en-US" dirty="0" smtClean="0"/>
              <a:t>Computer </a:t>
            </a:r>
            <a:r>
              <a:rPr lang="en-US" dirty="0"/>
              <a:t>E accepts the message as coming from manager </a:t>
            </a:r>
            <a:r>
              <a:rPr lang="en-US" dirty="0" smtClean="0"/>
              <a:t>D and </a:t>
            </a:r>
            <a:r>
              <a:rPr lang="en-US" dirty="0"/>
              <a:t>updates its authorization file accordingly.</a:t>
            </a:r>
          </a:p>
        </p:txBody>
      </p:sp>
      <p:sp>
        <p:nvSpPr>
          <p:cNvPr id="4" name="Footer Placeholder 3"/>
          <p:cNvSpPr>
            <a:spLocks noGrp="1"/>
          </p:cNvSpPr>
          <p:nvPr>
            <p:ph type="ftr" sz="quarter" idx="11"/>
          </p:nvPr>
        </p:nvSpPr>
        <p:spPr/>
        <p:txBody>
          <a:bodyPr/>
          <a:lstStyle/>
          <a:p>
            <a:pPr>
              <a:defRPr/>
            </a:pPr>
            <a:r>
              <a:rPr lang="en-US" smtClean="0"/>
              <a:t>© 2017 Pearson Education, Ltd., All rights reserved.</a:t>
            </a:r>
            <a:endParaRPr lang="en-US" dirty="0"/>
          </a:p>
        </p:txBody>
      </p:sp>
    </p:spTree>
    <p:extLst>
      <p:ext uri="{BB962C8B-B14F-4D97-AF65-F5344CB8AC3E}">
        <p14:creationId xmlns:p14="http://schemas.microsoft.com/office/powerpoint/2010/main" val="53944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security violations</a:t>
            </a:r>
            <a:endParaRPr lang="en-US" dirty="0"/>
          </a:p>
        </p:txBody>
      </p:sp>
      <p:sp>
        <p:nvSpPr>
          <p:cNvPr id="3" name="Content Placeholder 2"/>
          <p:cNvSpPr>
            <a:spLocks noGrp="1"/>
          </p:cNvSpPr>
          <p:nvPr>
            <p:ph idx="1"/>
          </p:nvPr>
        </p:nvSpPr>
        <p:spPr>
          <a:xfrm>
            <a:off x="792163" y="1762125"/>
            <a:ext cx="7812285" cy="4289425"/>
          </a:xfrm>
        </p:spPr>
        <p:txBody>
          <a:bodyPr/>
          <a:lstStyle/>
          <a:p>
            <a:pPr marL="0" indent="0" algn="just">
              <a:buNone/>
            </a:pPr>
            <a:r>
              <a:rPr lang="en-US" b="1" dirty="0" smtClean="0"/>
              <a:t>Example 4</a:t>
            </a:r>
          </a:p>
          <a:p>
            <a:pPr algn="just"/>
            <a:r>
              <a:rPr lang="en-US" sz="2000" dirty="0" smtClean="0"/>
              <a:t>The </a:t>
            </a:r>
            <a:r>
              <a:rPr lang="en-US" sz="2000" dirty="0"/>
              <a:t>personnel manager sends a </a:t>
            </a:r>
            <a:r>
              <a:rPr lang="en-US" sz="2000" dirty="0" smtClean="0"/>
              <a:t>message to </a:t>
            </a:r>
            <a:r>
              <a:rPr lang="en-US" sz="2000" dirty="0"/>
              <a:t>a server system to invalidate </a:t>
            </a:r>
            <a:r>
              <a:rPr lang="en-US" sz="2000" dirty="0" smtClean="0"/>
              <a:t>a fired </a:t>
            </a:r>
            <a:r>
              <a:rPr lang="en-US" sz="2000" dirty="0"/>
              <a:t>employee’s account. </a:t>
            </a:r>
            <a:endParaRPr lang="en-US" sz="2000" dirty="0" smtClean="0"/>
          </a:p>
          <a:p>
            <a:pPr algn="just"/>
            <a:r>
              <a:rPr lang="en-US" sz="2000" dirty="0" smtClean="0"/>
              <a:t>The </a:t>
            </a:r>
            <a:r>
              <a:rPr lang="en-US" sz="2000" dirty="0"/>
              <a:t>server is to post a notice to the employee’s file </a:t>
            </a:r>
            <a:r>
              <a:rPr lang="en-US" sz="2000" dirty="0" smtClean="0"/>
              <a:t>as confirmation </a:t>
            </a:r>
            <a:r>
              <a:rPr lang="en-US" sz="2000" dirty="0"/>
              <a:t>of the action. </a:t>
            </a:r>
            <a:endParaRPr lang="en-US" sz="2000" dirty="0" smtClean="0"/>
          </a:p>
          <a:p>
            <a:pPr algn="just"/>
            <a:r>
              <a:rPr lang="en-US" sz="2000" dirty="0" smtClean="0"/>
              <a:t>The </a:t>
            </a:r>
            <a:r>
              <a:rPr lang="en-US" sz="2000" dirty="0"/>
              <a:t>employee </a:t>
            </a:r>
            <a:r>
              <a:rPr lang="en-US" sz="2000" dirty="0" smtClean="0"/>
              <a:t>intercepts </a:t>
            </a:r>
            <a:r>
              <a:rPr lang="en-US" sz="2000" dirty="0"/>
              <a:t>the message </a:t>
            </a:r>
            <a:r>
              <a:rPr lang="en-US" sz="2000" dirty="0" smtClean="0"/>
              <a:t>and delays </a:t>
            </a:r>
            <a:r>
              <a:rPr lang="en-US" sz="2000" dirty="0"/>
              <a:t>it long enough to make a final access to the server to retrieve </a:t>
            </a:r>
            <a:r>
              <a:rPr lang="en-US" sz="2000" dirty="0" smtClean="0"/>
              <a:t>sensitive information</a:t>
            </a:r>
            <a:r>
              <a:rPr lang="en-US" sz="2000" dirty="0"/>
              <a:t>. </a:t>
            </a:r>
            <a:endParaRPr lang="en-US" sz="2000" dirty="0" smtClean="0"/>
          </a:p>
          <a:p>
            <a:pPr algn="just"/>
            <a:r>
              <a:rPr lang="en-US" sz="2000" dirty="0" smtClean="0"/>
              <a:t>The </a:t>
            </a:r>
            <a:r>
              <a:rPr lang="en-US" sz="2000" dirty="0"/>
              <a:t>message is then forwarded, the action taken, and the </a:t>
            </a:r>
            <a:r>
              <a:rPr lang="en-US" sz="2000" dirty="0" smtClean="0"/>
              <a:t>confirmation posted</a:t>
            </a:r>
            <a:r>
              <a:rPr lang="en-US" sz="2000" dirty="0"/>
              <a:t>. </a:t>
            </a:r>
          </a:p>
        </p:txBody>
      </p:sp>
      <p:sp>
        <p:nvSpPr>
          <p:cNvPr id="4" name="Footer Placeholder 3"/>
          <p:cNvSpPr>
            <a:spLocks noGrp="1"/>
          </p:cNvSpPr>
          <p:nvPr>
            <p:ph type="ftr" sz="quarter" idx="11"/>
          </p:nvPr>
        </p:nvSpPr>
        <p:spPr/>
        <p:txBody>
          <a:bodyPr/>
          <a:lstStyle/>
          <a:p>
            <a:pPr>
              <a:defRPr/>
            </a:pPr>
            <a:r>
              <a:rPr lang="en-US" smtClean="0"/>
              <a:t>© 2017 Pearson Education, Ltd., All rights reserved.</a:t>
            </a:r>
            <a:endParaRPr lang="en-US" dirty="0"/>
          </a:p>
        </p:txBody>
      </p:sp>
    </p:spTree>
    <p:extLst>
      <p:ext uri="{BB962C8B-B14F-4D97-AF65-F5344CB8AC3E}">
        <p14:creationId xmlns:p14="http://schemas.microsoft.com/office/powerpoint/2010/main" val="1016847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security violations</a:t>
            </a:r>
            <a:endParaRPr lang="en-US" dirty="0"/>
          </a:p>
        </p:txBody>
      </p:sp>
      <p:sp>
        <p:nvSpPr>
          <p:cNvPr id="3" name="Content Placeholder 2"/>
          <p:cNvSpPr>
            <a:spLocks noGrp="1"/>
          </p:cNvSpPr>
          <p:nvPr>
            <p:ph idx="1"/>
          </p:nvPr>
        </p:nvSpPr>
        <p:spPr/>
        <p:txBody>
          <a:bodyPr/>
          <a:lstStyle/>
          <a:p>
            <a:pPr marL="0" indent="0" algn="just">
              <a:buNone/>
            </a:pPr>
            <a:r>
              <a:rPr lang="en-US" b="1" dirty="0" smtClean="0"/>
              <a:t>Example 5</a:t>
            </a:r>
          </a:p>
          <a:p>
            <a:pPr algn="just"/>
            <a:r>
              <a:rPr lang="en-US" dirty="0"/>
              <a:t>A message is sent from a customer to a stockbroker with instructions for </a:t>
            </a:r>
            <a:r>
              <a:rPr lang="en-US" dirty="0" smtClean="0"/>
              <a:t>various transactions</a:t>
            </a:r>
            <a:r>
              <a:rPr lang="en-US" dirty="0"/>
              <a:t>. </a:t>
            </a:r>
            <a:endParaRPr lang="en-US" dirty="0" smtClean="0"/>
          </a:p>
          <a:p>
            <a:pPr algn="just"/>
            <a:r>
              <a:rPr lang="en-US" dirty="0" smtClean="0"/>
              <a:t>Subsequently</a:t>
            </a:r>
            <a:r>
              <a:rPr lang="en-US" dirty="0"/>
              <a:t>, the investments lose value and the </a:t>
            </a:r>
            <a:r>
              <a:rPr lang="en-US" dirty="0" smtClean="0"/>
              <a:t>customer denies </a:t>
            </a:r>
            <a:r>
              <a:rPr lang="en-US" dirty="0"/>
              <a:t>sending the message.</a:t>
            </a:r>
          </a:p>
        </p:txBody>
      </p:sp>
      <p:sp>
        <p:nvSpPr>
          <p:cNvPr id="4" name="Footer Placeholder 3"/>
          <p:cNvSpPr>
            <a:spLocks noGrp="1"/>
          </p:cNvSpPr>
          <p:nvPr>
            <p:ph type="ftr" sz="quarter" idx="11"/>
          </p:nvPr>
        </p:nvSpPr>
        <p:spPr/>
        <p:txBody>
          <a:bodyPr/>
          <a:lstStyle/>
          <a:p>
            <a:pPr>
              <a:defRPr/>
            </a:pPr>
            <a:r>
              <a:rPr lang="en-US" smtClean="0"/>
              <a:t>© 2017 Pearson Education, Ltd., All rights reserved.</a:t>
            </a:r>
            <a:endParaRPr lang="en-US" dirty="0"/>
          </a:p>
        </p:txBody>
      </p:sp>
    </p:spTree>
    <p:extLst>
      <p:ext uri="{BB962C8B-B14F-4D97-AF65-F5344CB8AC3E}">
        <p14:creationId xmlns:p14="http://schemas.microsoft.com/office/powerpoint/2010/main" val="343526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Computer Security</a:t>
            </a:r>
            <a:endParaRPr lang="en-AU" smtClean="0"/>
          </a:p>
        </p:txBody>
      </p:sp>
      <p:sp>
        <p:nvSpPr>
          <p:cNvPr id="27651" name="Rectangle 3"/>
          <p:cNvSpPr>
            <a:spLocks noGrp="1" noChangeArrowheads="1"/>
          </p:cNvSpPr>
          <p:nvPr>
            <p:ph idx="1"/>
          </p:nvPr>
        </p:nvSpPr>
        <p:spPr>
          <a:xfrm>
            <a:off x="457200" y="1219200"/>
            <a:ext cx="8229600" cy="5257800"/>
          </a:xfrm>
        </p:spPr>
        <p:txBody>
          <a:bodyPr/>
          <a:lstStyle/>
          <a:p>
            <a:pPr eaLnBrk="1" hangingPunct="1">
              <a:buFont typeface="Wingdings" pitchFamily="-1" charset="2"/>
              <a:buChar char="Ø"/>
            </a:pPr>
            <a:endParaRPr lang="en-US" dirty="0" smtClean="0"/>
          </a:p>
          <a:p>
            <a:pPr eaLnBrk="1" hangingPunct="1">
              <a:buNone/>
            </a:pPr>
            <a:r>
              <a:rPr lang="en-US" dirty="0" smtClean="0"/>
              <a:t> 	The NIST </a:t>
            </a:r>
            <a:r>
              <a:rPr lang="en-US" i="1" dirty="0" smtClean="0"/>
              <a:t>Computer Security Handbook</a:t>
            </a:r>
            <a:r>
              <a:rPr lang="en-US" dirty="0" smtClean="0"/>
              <a:t> defines the      term computer security as:</a:t>
            </a:r>
          </a:p>
          <a:p>
            <a:pPr eaLnBrk="1" hangingPunct="1">
              <a:buFont typeface="Candara" pitchFamily="-1" charset="0"/>
              <a:buNone/>
            </a:pPr>
            <a:r>
              <a:rPr lang="en-US" dirty="0" smtClean="0"/>
              <a:t>		“the </a:t>
            </a:r>
            <a:r>
              <a:rPr lang="en-US" dirty="0" smtClean="0">
                <a:solidFill>
                  <a:srgbClr val="FF0000"/>
                </a:solidFill>
              </a:rPr>
              <a:t>protection</a:t>
            </a:r>
            <a:r>
              <a:rPr lang="en-US" dirty="0" smtClean="0"/>
              <a:t> afforded to an automated 	information system in order to attain the 	applicable objectives of preserving the 	</a:t>
            </a:r>
            <a:r>
              <a:rPr lang="en-US" dirty="0" smtClean="0">
                <a:solidFill>
                  <a:srgbClr val="FF0000"/>
                </a:solidFill>
              </a:rPr>
              <a:t>integrity, availability and confidentiality </a:t>
            </a:r>
            <a:r>
              <a:rPr lang="en-US" dirty="0" smtClean="0"/>
              <a:t>of 	information system resources” (includes 	hardware, software, firmware, information/	data, and telecommunications)</a:t>
            </a:r>
            <a:endParaRPr lang="en-AU" dirty="0" smtClean="0"/>
          </a:p>
        </p:txBody>
      </p:sp>
      <p:sp>
        <p:nvSpPr>
          <p:cNvPr id="4" name="Footer Placeholder 3"/>
          <p:cNvSpPr>
            <a:spLocks noGrp="1"/>
          </p:cNvSpPr>
          <p:nvPr>
            <p:ph type="ftr" sz="quarter" idx="11"/>
          </p:nvPr>
        </p:nvSpPr>
        <p:spPr>
          <a:xfrm>
            <a:off x="152400" y="6492875"/>
            <a:ext cx="57912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9688"/>
            <a:ext cx="9144000" cy="1412875"/>
          </a:xfrm>
        </p:spPr>
        <p:txBody>
          <a:bodyPr/>
          <a:lstStyle/>
          <a:p>
            <a:pPr eaLnBrk="1" hangingPunct="1"/>
            <a:r>
              <a:rPr lang="en-US" smtClean="0"/>
              <a:t>Computer Security Objectives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96129150"/>
              </p:ext>
            </p:extLst>
          </p:nvPr>
        </p:nvGraphicFramePr>
        <p:xfrm>
          <a:off x="152400" y="1524000"/>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1818" b="24545"/>
              <a:stretch>
                <a:fillRect/>
              </a:stretch>
            </p:blipFill>
          </mc:Choice>
          <mc:Fallback>
            <p:blipFill>
              <a:blip r:embed="rId4"/>
              <a:srcRect t="21818" b="24545"/>
              <a:stretch>
                <a:fillRect/>
              </a:stretch>
            </p:blipFill>
          </mc:Fallback>
        </mc:AlternateContent>
        <p:spPr>
          <a:xfrm>
            <a:off x="-381000" y="-198138"/>
            <a:ext cx="10165595" cy="7056138"/>
          </a:xfrm>
          <a:prstGeom prst="rect">
            <a:avLst/>
          </a:prstGeom>
          <a:solidFill>
            <a:schemeClr val="bg2"/>
          </a:solidFill>
        </p:spPr>
      </p:pic>
      <p:sp>
        <p:nvSpPr>
          <p:cNvPr id="11" name="Footer Placeholder 10"/>
          <p:cNvSpPr>
            <a:spLocks noGrp="1"/>
          </p:cNvSpPr>
          <p:nvPr>
            <p:ph type="ftr" sz="quarter" idx="11"/>
          </p:nvPr>
        </p:nvSpPr>
        <p:spPr>
          <a:xfrm>
            <a:off x="304800" y="6492875"/>
            <a:ext cx="5486400" cy="365125"/>
          </a:xfrm>
        </p:spPr>
        <p:txBody>
          <a:bodyPr/>
          <a:lstStyle/>
          <a:p>
            <a:pPr>
              <a:defRPr/>
            </a:pPr>
            <a:r>
              <a:rPr lang="en-US" sz="900" dirty="0" smtClean="0">
                <a:solidFill>
                  <a:schemeClr val="tx2"/>
                </a:solidFill>
              </a:rPr>
              <a:t>© 2017 Pearson Education, Ltd., All rights reserved.</a:t>
            </a:r>
            <a:endParaRPr lang="en-US" sz="900" dirty="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556481" y="-99"/>
            <a:ext cx="8183438" cy="1412875"/>
          </a:xfrm>
        </p:spPr>
        <p:txBody>
          <a:bodyPr/>
          <a:lstStyle/>
          <a:p>
            <a:pPr eaLnBrk="1" hangingPunct="1"/>
            <a:r>
              <a:rPr lang="en-US" sz="4000" dirty="0" smtClean="0"/>
              <a:t>Breach of Security Levels of Impact</a:t>
            </a:r>
            <a:br>
              <a:rPr lang="en-US" sz="4000" dirty="0" smtClean="0"/>
            </a:br>
            <a:r>
              <a:rPr lang="en-US" sz="3200" dirty="0"/>
              <a:t>FIPS PUB 199</a:t>
            </a:r>
            <a:endParaRPr lang="en-US" sz="3200" dirty="0" smtClean="0"/>
          </a:p>
        </p:txBody>
      </p:sp>
      <p:graphicFrame>
        <p:nvGraphicFramePr>
          <p:cNvPr id="6" name="Content Placeholder 5"/>
          <p:cNvGraphicFramePr>
            <a:graphicFrameLocks noGrp="1"/>
          </p:cNvGraphicFramePr>
          <p:nvPr>
            <p:ph idx="1"/>
          </p:nvPr>
        </p:nvGraphicFramePr>
        <p:xfrm>
          <a:off x="381000" y="1600200"/>
          <a:ext cx="8534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9436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899592" y="2568575"/>
            <a:ext cx="7570787" cy="4289425"/>
          </a:xfrm>
        </p:spPr>
        <p:txBody>
          <a:bodyPr/>
          <a:lstStyle/>
          <a:p>
            <a:pPr eaLnBrk="1" hangingPunct="1">
              <a:lnSpc>
                <a:spcPct val="90000"/>
              </a:lnSpc>
              <a:buFont typeface="Wingdings" panose="05000000000000000000" pitchFamily="2" charset="2"/>
              <a:buNone/>
            </a:pPr>
            <a:r>
              <a:rPr lang="en-AU" altLang="en-US" i="1" dirty="0">
                <a:ea typeface="ＭＳ Ｐゴシック" panose="020B0600070205080204" pitchFamily="34" charset="-128"/>
              </a:rPr>
              <a:t>The art of war teaches us to rely not on the likelihood of the enemy's not coming, but on our own readiness to receive him; not on the chance of his not attacking, but rather on the fact that we have made our position unassailable. </a:t>
            </a:r>
          </a:p>
          <a:p>
            <a:pPr eaLnBrk="1" hangingPunct="1">
              <a:lnSpc>
                <a:spcPct val="90000"/>
              </a:lnSpc>
              <a:buFont typeface="Wingdings" panose="05000000000000000000" pitchFamily="2" charset="2"/>
              <a:buNone/>
            </a:pPr>
            <a:r>
              <a:rPr lang="en-AU" altLang="en-US" b="1" dirty="0">
                <a:ea typeface="ＭＳ Ｐゴシック" panose="020B0600070205080204" pitchFamily="34" charset="-128"/>
              </a:rPr>
              <a:t>	—</a:t>
            </a:r>
            <a:r>
              <a:rPr lang="en-AU" altLang="en-US" b="1" i="1" dirty="0">
                <a:ea typeface="ＭＳ Ｐゴシック" panose="020B0600070205080204" pitchFamily="34" charset="-128"/>
              </a:rPr>
              <a:t>The Art of War, </a:t>
            </a:r>
            <a:r>
              <a:rPr lang="en-AU" altLang="en-US" b="1" dirty="0">
                <a:ea typeface="ＭＳ Ｐゴシック" panose="020B0600070205080204" pitchFamily="34" charset="-128"/>
              </a:rPr>
              <a:t>Sun Tzu</a:t>
            </a: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36428300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33173841"/>
              </p:ext>
            </p:extLst>
          </p:nvPr>
        </p:nvGraphicFramePr>
        <p:xfrm>
          <a:off x="152400" y="1524000"/>
          <a:ext cx="88392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562600" cy="365125"/>
          </a:xfrm>
        </p:spPr>
        <p:txBody>
          <a:bodyPr/>
          <a:lstStyle/>
          <a:p>
            <a:pPr>
              <a:defRPr/>
            </a:pPr>
            <a:r>
              <a:rPr lang="en-US" sz="900" dirty="0" smtClean="0"/>
              <a:t>© 2017 Pearson Education, Ltd., All rights reserved.</a:t>
            </a:r>
            <a:endParaRPr lang="en-US" sz="900" dirty="0"/>
          </a:p>
        </p:txBody>
      </p:sp>
      <p:sp>
        <p:nvSpPr>
          <p:cNvPr id="2" name="Title 1"/>
          <p:cNvSpPr>
            <a:spLocks noGrp="1"/>
          </p:cNvSpPr>
          <p:nvPr>
            <p:ph type="title"/>
          </p:nvPr>
        </p:nvSpPr>
        <p:spPr/>
        <p:txBody>
          <a:bodyPr/>
          <a:lstStyle/>
          <a:p>
            <a:endParaRPr lang="en-US"/>
          </a:p>
        </p:txBody>
      </p:sp>
      <p:sp>
        <p:nvSpPr>
          <p:cNvPr id="6" name="Title 1"/>
          <p:cNvSpPr txBox="1">
            <a:spLocks/>
          </p:cNvSpPr>
          <p:nvPr/>
        </p:nvSpPr>
        <p:spPr bwMode="auto">
          <a:xfrm>
            <a:off x="556481" y="-99"/>
            <a:ext cx="8183438"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a:lstStyle>
          <a:p>
            <a:pPr eaLnBrk="1" hangingPunct="1"/>
            <a:r>
              <a:rPr lang="en-US" sz="4000" dirty="0" smtClean="0"/>
              <a:t>Breach of Security Levels of Impact</a:t>
            </a:r>
            <a:br>
              <a:rPr lang="en-US" sz="4000" dirty="0" smtClean="0"/>
            </a:br>
            <a:r>
              <a:rPr lang="en-US" sz="3200" dirty="0" smtClean="0"/>
              <a:t>Examples</a:t>
            </a:r>
          </a:p>
        </p:txBody>
      </p:sp>
    </p:spTree>
    <p:extLst>
      <p:ext uri="{BB962C8B-B14F-4D97-AF65-F5344CB8AC3E}">
        <p14:creationId xmlns:p14="http://schemas.microsoft.com/office/powerpoint/2010/main" val="17179565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smtClean="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smtClean="0"/>
              <a:t>Security is not simple</a:t>
            </a:r>
          </a:p>
          <a:p>
            <a:pPr eaLnBrk="1" hangingPunct="1">
              <a:defRPr/>
            </a:pPr>
            <a:r>
              <a:rPr lang="en-US" dirty="0" smtClean="0"/>
              <a:t>Potential attacks on the security features need to be considered</a:t>
            </a:r>
          </a:p>
          <a:p>
            <a:pPr eaLnBrk="1" hangingPunct="1">
              <a:defRPr/>
            </a:pPr>
            <a:r>
              <a:rPr lang="en-US" dirty="0" smtClean="0"/>
              <a:t>Procedures used to provide particular services are often counter-intuitive</a:t>
            </a:r>
          </a:p>
          <a:p>
            <a:pPr eaLnBrk="1" hangingPunct="1">
              <a:defRPr/>
            </a:pPr>
            <a:r>
              <a:rPr lang="en-US" dirty="0" smtClean="0"/>
              <a:t>It is necessary to decide where to use the various security mechanisms</a:t>
            </a:r>
          </a:p>
          <a:p>
            <a:pPr eaLnBrk="1" hangingPunct="1">
              <a:defRPr/>
            </a:pPr>
            <a:r>
              <a:rPr lang="en-US" dirty="0" smtClean="0"/>
              <a:t>Requires constant monitoring</a:t>
            </a:r>
          </a:p>
          <a:p>
            <a:pPr eaLnBrk="1" hangingPunct="1">
              <a:defRPr/>
            </a:pPr>
            <a:r>
              <a:rPr lang="en-US" dirty="0" smtClean="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smtClean="0"/>
              <a:t>Security mechanisms typically involve more than a particular algorithm or protocol</a:t>
            </a:r>
          </a:p>
          <a:p>
            <a:pPr eaLnBrk="1" hangingPunct="1">
              <a:defRPr/>
            </a:pPr>
            <a:r>
              <a:rPr lang="en-US" dirty="0" smtClean="0"/>
              <a:t>Security is essentially a battle of wits between a perpetrator and the designer</a:t>
            </a:r>
          </a:p>
          <a:p>
            <a:pPr eaLnBrk="1" hangingPunct="1">
              <a:defRPr/>
            </a:pPr>
            <a:r>
              <a:rPr lang="en-US" dirty="0" smtClean="0"/>
              <a:t>Little benefit from security investment is perceived until a security failure occurs</a:t>
            </a:r>
          </a:p>
          <a:p>
            <a:pPr eaLnBrk="1" hangingPunct="1">
              <a:defRPr/>
            </a:pPr>
            <a:r>
              <a:rPr lang="en-US" dirty="0" smtClean="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524000"/>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
        <p:nvSpPr>
          <p:cNvPr id="7" name="Footer Placeholder 6"/>
          <p:cNvSpPr>
            <a:spLocks noGrp="1"/>
          </p:cNvSpPr>
          <p:nvPr>
            <p:ph type="ftr" sz="quarter" idx="11"/>
          </p:nvPr>
        </p:nvSpPr>
        <p:spPr>
          <a:xfrm>
            <a:off x="228600" y="6492875"/>
            <a:ext cx="55721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dirty="0" smtClean="0"/>
              <a:t>OSI Security Architecture</a:t>
            </a:r>
            <a:br>
              <a:rPr lang="en-AU" dirty="0" smtClean="0"/>
            </a:br>
            <a:r>
              <a:rPr lang="en-AU" sz="3200" dirty="0" smtClean="0"/>
              <a:t>ITU-T Recommendation X.800</a:t>
            </a:r>
          </a:p>
        </p:txBody>
      </p:sp>
      <p:sp>
        <p:nvSpPr>
          <p:cNvPr id="5" name="Content Placeholder 4"/>
          <p:cNvSpPr>
            <a:spLocks noGrp="1"/>
          </p:cNvSpPr>
          <p:nvPr>
            <p:ph idx="1"/>
          </p:nvPr>
        </p:nvSpPr>
        <p:spPr>
          <a:xfrm>
            <a:off x="609600" y="1828800"/>
            <a:ext cx="7924800" cy="4867275"/>
          </a:xfrm>
        </p:spPr>
        <p:txBody>
          <a:bodyPr>
            <a:normAutofit fontScale="85000" lnSpcReduction="20000"/>
          </a:bodyPr>
          <a:lstStyle/>
          <a:p>
            <a:pPr eaLnBrk="1" hangingPunct="1">
              <a:defRPr/>
            </a:pPr>
            <a:r>
              <a:rPr lang="en-US" dirty="0" smtClean="0"/>
              <a:t>Security attack</a:t>
            </a:r>
          </a:p>
          <a:p>
            <a:pPr lvl="1" eaLnBrk="1" hangingPunct="1">
              <a:defRPr/>
            </a:pPr>
            <a:r>
              <a:rPr lang="en-US" dirty="0" smtClean="0"/>
              <a:t>Any action that compromises the security of information owned by an organization</a:t>
            </a:r>
          </a:p>
          <a:p>
            <a:pPr eaLnBrk="1" hangingPunct="1">
              <a:defRPr/>
            </a:pPr>
            <a:r>
              <a:rPr lang="en-US" dirty="0" smtClean="0"/>
              <a:t>Security mechanism</a:t>
            </a:r>
          </a:p>
          <a:p>
            <a:pPr lvl="1" eaLnBrk="1" hangingPunct="1">
              <a:defRPr/>
            </a:pPr>
            <a:r>
              <a:rPr lang="en-US" dirty="0" smtClean="0"/>
              <a:t>A process (or a device incorporating such a process) that is designed to detect, prevent, or recover from a security attack</a:t>
            </a:r>
          </a:p>
          <a:p>
            <a:pPr eaLnBrk="1" hangingPunct="1">
              <a:defRPr/>
            </a:pPr>
            <a:r>
              <a:rPr lang="en-US" dirty="0" smtClean="0"/>
              <a:t>Security service</a:t>
            </a:r>
          </a:p>
          <a:p>
            <a:pPr lvl="1" eaLnBrk="1" hangingPunct="1">
              <a:defRPr/>
            </a:pPr>
            <a:r>
              <a:rPr lang="en-US" dirty="0" smtClean="0"/>
              <a:t>A processing or communication service that enhances the security of the data processing systems and the information transfers of an organization</a:t>
            </a:r>
          </a:p>
          <a:p>
            <a:pPr lvl="1" eaLnBrk="1" hangingPunct="1">
              <a:defRPr/>
            </a:pPr>
            <a:r>
              <a:rPr lang="en-US" dirty="0" smtClean="0"/>
              <a:t>Intended to counter security attacks, and they make use of one or more security mechanisms to provide the service</a:t>
            </a:r>
            <a:endParaRPr lang="en-US" dirty="0"/>
          </a:p>
        </p:txBody>
      </p:sp>
      <p:sp>
        <p:nvSpPr>
          <p:cNvPr id="4" name="Footer Placeholder 3"/>
          <p:cNvSpPr>
            <a:spLocks noGrp="1"/>
          </p:cNvSpPr>
          <p:nvPr>
            <p:ph type="ftr" sz="quarter" idx="11"/>
          </p:nvPr>
        </p:nvSpPr>
        <p:spPr>
          <a:xfrm>
            <a:off x="152400" y="6492875"/>
            <a:ext cx="60293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381000"/>
            <a:ext cx="9144000" cy="1412875"/>
          </a:xfrm>
        </p:spPr>
        <p:txBody>
          <a:bodyPr/>
          <a:lstStyle/>
          <a:p>
            <a:pPr eaLnBrk="1" hangingPunct="1"/>
            <a:r>
              <a:rPr lang="en-US" sz="5000" b="1" smtClean="0"/>
              <a:t>Table 1.1   </a:t>
            </a:r>
            <a:r>
              <a:rPr lang="en-US" b="1" smtClean="0"/>
              <a:t/>
            </a:r>
            <a:br>
              <a:rPr lang="en-US" b="1" smtClean="0"/>
            </a:br>
            <a:r>
              <a:rPr lang="en-US" sz="4700" b="1" smtClean="0"/>
              <a:t>Threats and Attacks (RFC 4949)</a:t>
            </a:r>
            <a:r>
              <a:rPr lang="en-US" sz="4700" smtClean="0"/>
              <a:t/>
            </a:r>
            <a:br>
              <a:rPr lang="en-US" sz="4700" smtClean="0"/>
            </a:br>
            <a:endParaRPr lang="en-US" sz="4700" smtClean="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733800"/>
            <a:ext cx="8687364" cy="2609842"/>
          </a:xfrm>
          <a:prstGeom prst="rect">
            <a:avLst/>
          </a:prstGeom>
          <a:solidFill>
            <a:schemeClr val="accent3"/>
          </a:solidFill>
        </p:spPr>
      </p:pic>
      <p:pic>
        <p:nvPicPr>
          <p:cNvPr id="41988" name="Picture 56"/>
          <p:cNvPicPr>
            <a:picLocks noChangeAspect="1"/>
          </p:cNvPicPr>
          <p:nvPr/>
        </p:nvPicPr>
        <p:blipFill>
          <a:blip r:embed="rId4"/>
          <a:srcRect/>
          <a:stretch>
            <a:fillRect/>
          </a:stretch>
        </p:blipFill>
        <p:spPr bwMode="auto">
          <a:xfrm>
            <a:off x="3505200" y="1828800"/>
            <a:ext cx="1509713" cy="1574800"/>
          </a:xfrm>
          <a:prstGeom prst="rect">
            <a:avLst/>
          </a:prstGeom>
          <a:noFill/>
          <a:ln w="9525">
            <a:noFill/>
            <a:miter lim="800000"/>
            <a:headEnd/>
            <a:tailEnd/>
          </a:ln>
        </p:spPr>
      </p:pic>
      <p:sp>
        <p:nvSpPr>
          <p:cNvPr id="5" name="Footer Placeholder 4"/>
          <p:cNvSpPr>
            <a:spLocks noGrp="1"/>
          </p:cNvSpPr>
          <p:nvPr>
            <p:ph type="ftr" sz="quarter" idx="11"/>
          </p:nvPr>
        </p:nvSpPr>
        <p:spPr>
          <a:xfrm>
            <a:off x="228600" y="6492875"/>
            <a:ext cx="69437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0"/>
          <p:cNvSpPr>
            <a:spLocks noGrp="1"/>
          </p:cNvSpPr>
          <p:nvPr>
            <p:ph type="title"/>
          </p:nvPr>
        </p:nvSpPr>
        <p:spPr>
          <a:xfrm>
            <a:off x="381000" y="0"/>
            <a:ext cx="3613150" cy="1066800"/>
          </a:xfrm>
        </p:spPr>
        <p:txBody>
          <a:bodyPr/>
          <a:lstStyle/>
          <a:p>
            <a:pPr eaLnBrk="1" hangingPunct="1"/>
            <a:r>
              <a:rPr lang="en-US" dirty="0" smtClean="0"/>
              <a:t>Security Attacks</a:t>
            </a:r>
            <a:br>
              <a:rPr lang="en-US" dirty="0" smtClean="0"/>
            </a:br>
            <a:r>
              <a:rPr lang="en-US" sz="2800" dirty="0" smtClean="0"/>
              <a:t>x.800 &amp; RFC4949</a:t>
            </a:r>
          </a:p>
        </p:txBody>
      </p:sp>
      <p:sp>
        <p:nvSpPr>
          <p:cNvPr id="15" name="Text Placeholder 14"/>
          <p:cNvSpPr>
            <a:spLocks noGrp="1"/>
          </p:cNvSpPr>
          <p:nvPr>
            <p:ph type="body" sz="half" idx="2"/>
          </p:nvPr>
        </p:nvSpPr>
        <p:spPr>
          <a:xfrm>
            <a:off x="381000" y="1371600"/>
            <a:ext cx="3613150" cy="4724400"/>
          </a:xfrm>
        </p:spPr>
        <p:txBody>
          <a:bodyPr>
            <a:noAutofit/>
          </a:bodyPr>
          <a:lstStyle/>
          <a:p>
            <a:pPr algn="l" eaLnBrk="1" hangingPunct="1">
              <a:buClr>
                <a:schemeClr val="accent1">
                  <a:lumMod val="50000"/>
                </a:schemeClr>
              </a:buClr>
              <a:buSzPct val="135000"/>
              <a:buFont typeface="Arial"/>
              <a:buChar char="•"/>
              <a:defRPr/>
            </a:pPr>
            <a:endParaRPr lang="en-US" sz="2400" dirty="0" smtClean="0"/>
          </a:p>
          <a:p>
            <a:pPr algn="l" eaLnBrk="1" hangingPunct="1">
              <a:buClr>
                <a:schemeClr val="accent1">
                  <a:lumMod val="50000"/>
                </a:schemeClr>
              </a:buClr>
              <a:buSzPct val="135000"/>
              <a:buFont typeface="Arial"/>
              <a:buChar char="•"/>
              <a:defRPr/>
            </a:pPr>
            <a:r>
              <a:rPr lang="en-US" sz="2400" dirty="0" smtClean="0"/>
              <a:t>A </a:t>
            </a:r>
            <a:r>
              <a:rPr lang="en-US" sz="2400" i="1" dirty="0" smtClean="0">
                <a:solidFill>
                  <a:srgbClr val="FF0000"/>
                </a:solidFill>
              </a:rPr>
              <a:t>passive attack </a:t>
            </a:r>
            <a:r>
              <a:rPr lang="en-US" sz="2400" dirty="0" smtClean="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400" dirty="0" smtClean="0"/>
              <a:t>An </a:t>
            </a:r>
            <a:r>
              <a:rPr lang="en-US" sz="2400" i="1" dirty="0" smtClean="0">
                <a:solidFill>
                  <a:srgbClr val="FF0000"/>
                </a:solidFill>
              </a:rPr>
              <a:t>active attack </a:t>
            </a:r>
            <a:r>
              <a:rPr lang="en-US" sz="2400" dirty="0" smtClean="0"/>
              <a:t>attempts to alter system resources or affect their operation</a:t>
            </a:r>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267200" y="0"/>
            <a:ext cx="5299364" cy="7239000"/>
          </a:xfrm>
          <a:prstGeom prst="rect">
            <a:avLst/>
          </a:prstGeom>
        </p:spPr>
      </p:pic>
      <p:sp>
        <p:nvSpPr>
          <p:cNvPr id="6" name="Footer Placeholder 5"/>
          <p:cNvSpPr>
            <a:spLocks noGrp="1"/>
          </p:cNvSpPr>
          <p:nvPr>
            <p:ph type="ftr" sz="quarter" idx="11"/>
          </p:nvPr>
        </p:nvSpPr>
        <p:spPr>
          <a:xfrm>
            <a:off x="0" y="6553199"/>
            <a:ext cx="4648200" cy="304801"/>
          </a:xfrm>
        </p:spPr>
        <p:txBody>
          <a:bodyPr/>
          <a:lstStyle/>
          <a:p>
            <a:pPr>
              <a:defRPr/>
            </a:pPr>
            <a:r>
              <a:rPr lang="en-US" sz="900" dirty="0" smtClean="0"/>
              <a:t>© 2017 Pearson Education, Inc., Hoboken, NJ.  All rights reserved.</a:t>
            </a:r>
            <a:endParaRPr lang="en-US" sz="900" dirty="0"/>
          </a:p>
        </p:txBody>
      </p:sp>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smtClean="0"/>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smtClean="0"/>
              <a:t>Two types of passive attacks are:</a:t>
            </a:r>
          </a:p>
          <a:p>
            <a:pPr lvl="1" eaLnBrk="1" hangingPunct="1"/>
            <a:r>
              <a:rPr lang="en-US" smtClean="0"/>
              <a:t>The release of message contents</a:t>
            </a:r>
          </a:p>
          <a:p>
            <a:pPr lvl="1" eaLnBrk="1" hangingPunct="1"/>
            <a:r>
              <a:rPr lang="en-US" smtClean="0"/>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smtClean="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smtClean="0"/>
              <a:t> Goal of the opponent is to obtain information that is being transmitted</a:t>
            </a:r>
          </a:p>
          <a:p>
            <a:pPr eaLnBrk="1" hangingPunct="1">
              <a:defRPr/>
            </a:pPr>
            <a:endParaRPr lang="en-US" dirty="0" smtClean="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4876800" cy="365125"/>
          </a:xfrm>
        </p:spPr>
        <p:txBody>
          <a:bodyPr/>
          <a:lstStyle/>
          <a:p>
            <a:pPr>
              <a:defRPr/>
            </a:pPr>
            <a:r>
              <a:rPr lang="en-US" sz="900" dirty="0" smtClean="0"/>
              <a:t>© 2017 Pearson Education, Ltd., All rights reserved.</a:t>
            </a:r>
            <a:endParaRPr lang="en-US" sz="900" dirty="0"/>
          </a:p>
        </p:txBody>
      </p:sp>
      <p:sp>
        <p:nvSpPr>
          <p:cNvPr id="2" name="Rounded Rectangle 1"/>
          <p:cNvSpPr/>
          <p:nvPr/>
        </p:nvSpPr>
        <p:spPr>
          <a:xfrm>
            <a:off x="4894065" y="6099373"/>
            <a:ext cx="381642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prevention rather than detection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smtClean="0"/>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smtClean="0"/>
              <a:t>Involve some modification of the data stream or the creation of a false stream</a:t>
            </a:r>
          </a:p>
          <a:p>
            <a:pPr eaLnBrk="1" hangingPunct="1">
              <a:defRPr/>
            </a:pPr>
            <a:r>
              <a:rPr lang="en-US" sz="1700" dirty="0" smtClean="0"/>
              <a:t>Difficult to prevent because of the wide variety of potential physical, software, and network vulnerabilities</a:t>
            </a:r>
          </a:p>
          <a:p>
            <a:pPr eaLnBrk="1" hangingPunct="1">
              <a:defRPr/>
            </a:pPr>
            <a:r>
              <a:rPr lang="en-US" sz="1700" dirty="0" smtClean="0"/>
              <a:t>Goal is to detect attacks and to recover from any disruption or delays caused by them</a:t>
            </a:r>
            <a:endParaRPr lang="en-US" sz="1700" dirty="0"/>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524000" y="4953000"/>
            <a:ext cx="1239224" cy="1426680"/>
          </a:xfrm>
          <a:prstGeom prst="rect">
            <a:avLst/>
          </a:prstGeom>
          <a:noFill/>
          <a:ln w="9525">
            <a:noFill/>
            <a:miter lim="800000"/>
            <a:headEnd/>
            <a:tailEnd/>
          </a:ln>
        </p:spPr>
      </p:pic>
      <p:sp>
        <p:nvSpPr>
          <p:cNvPr id="6" name="Footer Placeholder 5"/>
          <p:cNvSpPr>
            <a:spLocks noGrp="1"/>
          </p:cNvSpPr>
          <p:nvPr>
            <p:ph type="ftr" sz="quarter" idx="11"/>
          </p:nvPr>
        </p:nvSpPr>
        <p:spPr>
          <a:xfrm>
            <a:off x="0" y="6492875"/>
            <a:ext cx="5410200" cy="365125"/>
          </a:xfrm>
        </p:spPr>
        <p:txBody>
          <a:bodyPr/>
          <a:lstStyle/>
          <a:p>
            <a:pPr>
              <a:defRPr/>
            </a:pPr>
            <a:r>
              <a:rPr lang="en-US" sz="900"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t>Security Services</a:t>
            </a:r>
            <a:endParaRPr lang="en-AU" dirty="0"/>
          </a:p>
        </p:txBody>
      </p:sp>
      <p:sp>
        <p:nvSpPr>
          <p:cNvPr id="48131" name="Rectangle 1027"/>
          <p:cNvSpPr>
            <a:spLocks noGrp="1" noChangeArrowheads="1"/>
          </p:cNvSpPr>
          <p:nvPr>
            <p:ph idx="1"/>
          </p:nvPr>
        </p:nvSpPr>
        <p:spPr>
          <a:xfrm>
            <a:off x="457200" y="2057400"/>
            <a:ext cx="8229600" cy="5410200"/>
          </a:xfrm>
        </p:spPr>
        <p:txBody>
          <a:bodyPr/>
          <a:lstStyle/>
          <a:p>
            <a:pPr marL="0" indent="0" eaLnBrk="1" hangingPunct="1">
              <a:lnSpc>
                <a:spcPct val="90000"/>
              </a:lnSpc>
              <a:buClr>
                <a:schemeClr val="accent3"/>
              </a:buClr>
              <a:buSzPct val="135000"/>
              <a:buFont typeface="Arial"/>
              <a:buChar char="•"/>
              <a:defRPr/>
            </a:pPr>
            <a:r>
              <a:rPr lang="en-AU" dirty="0" smtClean="0"/>
              <a:t> Defined by X.800 as:</a:t>
            </a:r>
          </a:p>
          <a:p>
            <a:pPr marL="342900" lvl="1" indent="0" eaLnBrk="1" hangingPunct="1">
              <a:lnSpc>
                <a:spcPct val="90000"/>
              </a:lnSpc>
              <a:buClr>
                <a:schemeClr val="accent1">
                  <a:lumMod val="50000"/>
                </a:schemeClr>
              </a:buClr>
              <a:buSzPct val="135000"/>
              <a:buFont typeface="Arial"/>
              <a:buChar char="•"/>
              <a:defRPr/>
            </a:pPr>
            <a:r>
              <a:rPr lang="en-AU" dirty="0" smtClean="0">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dirty="0" smtClean="0">
              <a:cs typeface="ＭＳ Ｐゴシック" pitchFamily="-1" charset="-128"/>
            </a:endParaRPr>
          </a:p>
          <a:p>
            <a:pPr marL="0" lvl="1" indent="0" eaLnBrk="1" hangingPunct="1">
              <a:lnSpc>
                <a:spcPct val="90000"/>
              </a:lnSpc>
              <a:spcBef>
                <a:spcPts val="2400"/>
              </a:spcBef>
              <a:buClr>
                <a:schemeClr val="accent3"/>
              </a:buClr>
              <a:buSzPct val="135000"/>
              <a:buFont typeface="Arial"/>
              <a:buChar char="•"/>
              <a:defRPr/>
            </a:pPr>
            <a:r>
              <a:rPr lang="en-AU" sz="2800" dirty="0" smtClean="0">
                <a:cs typeface="ＭＳ Ｐゴシック" pitchFamily="-1" charset="-128"/>
              </a:rPr>
              <a:t> Defined by RFC 4949 as:</a:t>
            </a:r>
            <a:endParaRPr lang="en-AU" dirty="0" smtClean="0"/>
          </a:p>
          <a:p>
            <a:pPr marL="342900" lvl="1" indent="0" eaLnBrk="1" hangingPunct="1">
              <a:lnSpc>
                <a:spcPct val="90000"/>
              </a:lnSpc>
              <a:buClr>
                <a:schemeClr val="accent1">
                  <a:lumMod val="50000"/>
                </a:schemeClr>
              </a:buClr>
              <a:buSzPct val="135000"/>
              <a:buFont typeface="Arial"/>
              <a:buChar char="•"/>
              <a:defRPr/>
            </a:pPr>
            <a:r>
              <a:rPr lang="en-AU" dirty="0" smtClean="0">
                <a:cs typeface="ＭＳ Ｐゴシック" pitchFamily="-1" charset="-128"/>
              </a:rPr>
              <a:t> A processing or communication service provided by a system to give a specific kind of protection to system resources</a:t>
            </a:r>
          </a:p>
        </p:txBody>
      </p:sp>
      <p:sp>
        <p:nvSpPr>
          <p:cNvPr id="4" name="Footer Placeholder 3"/>
          <p:cNvSpPr>
            <a:spLocks noGrp="1"/>
          </p:cNvSpPr>
          <p:nvPr>
            <p:ph type="ftr" sz="quarter" idx="11"/>
          </p:nvPr>
        </p:nvSpPr>
        <p:spPr>
          <a:xfrm>
            <a:off x="152400" y="6492875"/>
            <a:ext cx="5029199"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4514" name="Picture 3"/>
          <p:cNvPicPr>
            <a:picLocks noChangeAspect="1"/>
          </p:cNvPicPr>
          <p:nvPr/>
        </p:nvPicPr>
        <p:blipFill>
          <a:blip r:embed="rId3"/>
          <a:srcRect b="1259"/>
          <a:stretch>
            <a:fillRect/>
          </a:stretch>
        </p:blipFill>
        <p:spPr bwMode="auto">
          <a:xfrm>
            <a:off x="0" y="0"/>
            <a:ext cx="5816600" cy="6858000"/>
          </a:xfrm>
          <a:prstGeom prst="rect">
            <a:avLst/>
          </a:prstGeom>
          <a:noFill/>
          <a:ln w="9525">
            <a:noFill/>
            <a:miter lim="800000"/>
            <a:headEnd/>
            <a:tailEnd/>
          </a:ln>
        </p:spPr>
      </p:pic>
      <p:sp>
        <p:nvSpPr>
          <p:cNvPr id="8" name="Rectangle 7"/>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1.2</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Services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 </a:t>
            </a:r>
            <a:r>
              <a:rPr lang="en-US" sz="2000" dirty="0" smtClean="0">
                <a:solidFill>
                  <a:schemeClr val="tx2"/>
                </a:solidFill>
                <a:latin typeface="+mn-lt"/>
                <a:ea typeface="ＭＳ Ｐゴシック" pitchFamily="-1" charset="-128"/>
                <a:cs typeface="ＭＳ Ｐゴシック" pitchFamily="-1" charset="-128"/>
              </a:rPr>
              <a:t>30 </a:t>
            </a:r>
            <a:r>
              <a:rPr lang="en-US" sz="2000" dirty="0">
                <a:solidFill>
                  <a:schemeClr val="tx2"/>
                </a:solidFill>
                <a:latin typeface="+mn-lt"/>
                <a:ea typeface="ＭＳ Ｐゴシック" pitchFamily="-1" charset="-128"/>
                <a:cs typeface="ＭＳ Ｐゴシック" pitchFamily="-1" charset="-128"/>
              </a:rPr>
              <a:t>in textbook)</a:t>
            </a:r>
          </a:p>
        </p:txBody>
      </p:sp>
      <p:sp>
        <p:nvSpPr>
          <p:cNvPr id="4" name="Footer Placeholder 3"/>
          <p:cNvSpPr>
            <a:spLocks noGrp="1"/>
          </p:cNvSpPr>
          <p:nvPr>
            <p:ph type="ftr" sz="quarter" idx="11"/>
          </p:nvPr>
        </p:nvSpPr>
        <p:spPr>
          <a:xfrm>
            <a:off x="0" y="6324600"/>
            <a:ext cx="3267075" cy="365125"/>
          </a:xfrm>
        </p:spPr>
        <p:txBody>
          <a:bodyPr/>
          <a:lstStyle/>
          <a:p>
            <a:pPr>
              <a:defRPr/>
            </a:pPr>
            <a:r>
              <a:rPr lang="en-US" sz="900" dirty="0" smtClean="0"/>
              <a:t>© 2017 Pearson Education, Ltd., All rights reserved.</a:t>
            </a:r>
            <a:endParaRPr lang="en-US" sz="900" dirty="0"/>
          </a:p>
        </p:txBody>
      </p:sp>
      <p:sp>
        <p:nvSpPr>
          <p:cNvPr id="5" name="Rounded Rectangle 4"/>
          <p:cNvSpPr/>
          <p:nvPr/>
        </p:nvSpPr>
        <p:spPr>
          <a:xfrm>
            <a:off x="134413" y="5877272"/>
            <a:ext cx="2565379" cy="4473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 availability service</a:t>
            </a:r>
            <a:endParaRPr lang="en-US" dirty="0"/>
          </a:p>
        </p:txBody>
      </p:sp>
    </p:spTree>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t>Authentication</a:t>
            </a:r>
            <a:endParaRPr lang="en-AU" smtClean="0"/>
          </a:p>
        </p:txBody>
      </p:sp>
      <p:sp>
        <p:nvSpPr>
          <p:cNvPr id="4" name="Content Placeholder 3"/>
          <p:cNvSpPr>
            <a:spLocks noGrp="1"/>
          </p:cNvSpPr>
          <p:nvPr>
            <p:ph idx="1"/>
          </p:nvPr>
        </p:nvSpPr>
        <p:spPr>
          <a:xfrm>
            <a:off x="685800" y="1676400"/>
            <a:ext cx="7924800" cy="3495675"/>
          </a:xfrm>
        </p:spPr>
        <p:txBody>
          <a:bodyPr>
            <a:normAutofit fontScale="92500" lnSpcReduction="10000"/>
          </a:bodyPr>
          <a:lstStyle/>
          <a:p>
            <a:pPr eaLnBrk="1" hangingPunct="1">
              <a:defRPr/>
            </a:pPr>
            <a:r>
              <a:rPr lang="en-US" dirty="0" smtClean="0"/>
              <a:t>Concerned with assuring that a communication is authentic</a:t>
            </a:r>
          </a:p>
          <a:p>
            <a:pPr lvl="1" eaLnBrk="1" hangingPunct="1">
              <a:defRPr/>
            </a:pPr>
            <a:r>
              <a:rPr lang="en-US" dirty="0" smtClean="0"/>
              <a:t>In the case of a single message, assures the recipient that the message is from the source that it claims to be from</a:t>
            </a:r>
          </a:p>
          <a:p>
            <a:pPr lvl="1" eaLnBrk="1" hangingPunct="1">
              <a:defRPr/>
            </a:pPr>
            <a:r>
              <a:rPr lang="en-US" dirty="0" smtClean="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nvGraphicFramePr>
        <p:xfrm>
          <a:off x="1981200" y="5105400"/>
          <a:ext cx="5181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 y="6492875"/>
            <a:ext cx="7162800" cy="365125"/>
          </a:xfrm>
        </p:spPr>
        <p:txBody>
          <a:bodyPr/>
          <a:lstStyle/>
          <a:p>
            <a:pPr>
              <a:defRPr/>
            </a:pPr>
            <a:r>
              <a:rPr lang="en-US" sz="900"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a:xfrm>
            <a:off x="792629" y="2562695"/>
            <a:ext cx="7570787" cy="4289425"/>
          </a:xfrm>
        </p:spPr>
        <p:txBody>
          <a:bodyPr/>
          <a:lstStyle/>
          <a:p>
            <a:pPr eaLnBrk="1" hangingPunct="1"/>
            <a:r>
              <a:rPr lang="en-US" altLang="en-US" i="1" dirty="0">
                <a:ea typeface="ＭＳ Ｐゴシック" panose="020B0600070205080204" pitchFamily="34" charset="-128"/>
              </a:rPr>
              <a:t>The combination of space, time, and strength that must be considered as the basic elements of this theory of defense makes this a fairly complicated matter. Consequently, it is not easy to find a fixed point of departure.</a:t>
            </a:r>
            <a:r>
              <a:rPr lang="en-AU" altLang="en-US" i="1" dirty="0">
                <a:ea typeface="ＭＳ Ｐゴシック" panose="020B0600070205080204" pitchFamily="34" charset="-128"/>
              </a:rPr>
              <a:t>. </a:t>
            </a:r>
          </a:p>
          <a:p>
            <a:pPr eaLnBrk="1" hangingPunct="1">
              <a:lnSpc>
                <a:spcPct val="90000"/>
              </a:lnSpc>
              <a:buFont typeface="Wingdings" panose="05000000000000000000" pitchFamily="2" charset="2"/>
              <a:buNone/>
            </a:pPr>
            <a:r>
              <a:rPr lang="en-AU" altLang="en-US" b="1" dirty="0">
                <a:ea typeface="ＭＳ Ｐゴシック" panose="020B0600070205080204" pitchFamily="34" charset="-128"/>
              </a:rPr>
              <a:t>	— </a:t>
            </a:r>
            <a:r>
              <a:rPr lang="en-US" altLang="en-US" b="1" i="1" dirty="0">
                <a:ea typeface="ＭＳ Ｐゴシック" panose="020B0600070205080204" pitchFamily="34" charset="-128"/>
              </a:rPr>
              <a:t>On War, Carl Von Clausewitz</a:t>
            </a:r>
            <a:endParaRPr lang="en-AU" altLang="en-US" dirty="0">
              <a:ea typeface="ＭＳ Ｐゴシック" panose="020B0600070205080204" pitchFamily="34" charset="-128"/>
            </a:endParaRPr>
          </a:p>
          <a:p>
            <a:pPr eaLnBrk="1" hangingPunct="1">
              <a:lnSpc>
                <a:spcPct val="90000"/>
              </a:lnSpc>
            </a:pPr>
            <a:endParaRPr lang="en-AU" altLang="en-US"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14020265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smtClean="0"/>
              <a:t>The ability to limit and control the access to host systems and applications via communications links</a:t>
            </a:r>
          </a:p>
          <a:p>
            <a:pPr eaLnBrk="1" hangingPunct="1"/>
            <a:r>
              <a:rPr lang="en-US" dirty="0" smtClean="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
        <p:nvSpPr>
          <p:cNvPr id="5" name="Footer Placeholder 4"/>
          <p:cNvSpPr>
            <a:spLocks noGrp="1"/>
          </p:cNvSpPr>
          <p:nvPr>
            <p:ph type="ftr" sz="quarter" idx="11"/>
          </p:nvPr>
        </p:nvSpPr>
        <p:spPr>
          <a:xfrm>
            <a:off x="381000" y="6492875"/>
            <a:ext cx="51149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Data Confidentiality</a:t>
            </a:r>
          </a:p>
        </p:txBody>
      </p:sp>
      <p:sp>
        <p:nvSpPr>
          <p:cNvPr id="3" name="Content Placeholder 2"/>
          <p:cNvSpPr>
            <a:spLocks noGrp="1"/>
          </p:cNvSpPr>
          <p:nvPr>
            <p:ph idx="1"/>
          </p:nvPr>
        </p:nvSpPr>
        <p:spPr>
          <a:xfrm>
            <a:off x="533400" y="1762125"/>
            <a:ext cx="8153400" cy="4791075"/>
          </a:xfrm>
        </p:spPr>
        <p:txBody>
          <a:bodyPr>
            <a:normAutofit fontScale="92500"/>
          </a:bodyPr>
          <a:lstStyle/>
          <a:p>
            <a:pPr eaLnBrk="1" hangingPunct="1">
              <a:defRPr/>
            </a:pPr>
            <a:r>
              <a:rPr lang="en-US" dirty="0" smtClean="0"/>
              <a:t>The protection of transmitted data from passive attacks</a:t>
            </a:r>
          </a:p>
          <a:p>
            <a:pPr lvl="1" eaLnBrk="1" hangingPunct="1">
              <a:defRPr/>
            </a:pPr>
            <a:r>
              <a:rPr lang="en-US" dirty="0" smtClean="0"/>
              <a:t>Broadest service protects all user data transmitted between two users over a period of time</a:t>
            </a:r>
          </a:p>
          <a:p>
            <a:pPr lvl="1" eaLnBrk="1" hangingPunct="1">
              <a:defRPr/>
            </a:pPr>
            <a:r>
              <a:rPr lang="en-US" dirty="0" smtClean="0"/>
              <a:t>Narrower forms of service includes the protection of a single message or even specific fields within a message</a:t>
            </a:r>
          </a:p>
          <a:p>
            <a:pPr eaLnBrk="1" hangingPunct="1">
              <a:defRPr/>
            </a:pPr>
            <a:r>
              <a:rPr lang="en-US" dirty="0" smtClean="0"/>
              <a:t>The protection of traffic flow from analysis</a:t>
            </a:r>
          </a:p>
          <a:p>
            <a:pPr lvl="1" eaLnBrk="1" hangingPunct="1">
              <a:defRPr/>
            </a:pPr>
            <a:r>
              <a:rPr lang="en-US" dirty="0" smtClean="0"/>
              <a:t>This requires that an attacker not be able to observe the source and destination, frequency, length, or other characteristics of the traffic on a communications facility</a:t>
            </a:r>
            <a:endParaRPr lang="en-US" dirty="0"/>
          </a:p>
        </p:txBody>
      </p:sp>
      <p:sp>
        <p:nvSpPr>
          <p:cNvPr id="4" name="Footer Placeholder 3"/>
          <p:cNvSpPr>
            <a:spLocks noGrp="1"/>
          </p:cNvSpPr>
          <p:nvPr>
            <p:ph type="ftr" sz="quarter" idx="11"/>
          </p:nvPr>
        </p:nvSpPr>
        <p:spPr>
          <a:xfrm>
            <a:off x="228600" y="6492875"/>
            <a:ext cx="53435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t>Data Integrity</a:t>
            </a:r>
          </a:p>
        </p:txBody>
      </p:sp>
      <p:graphicFrame>
        <p:nvGraphicFramePr>
          <p:cNvPr id="8" name="Content Placeholder 7"/>
          <p:cNvGraphicFramePr>
            <a:graphicFrameLocks noGrp="1"/>
          </p:cNvGraphicFramePr>
          <p:nvPr>
            <p:ph idx="1"/>
          </p:nvPr>
        </p:nvGraphicFramePr>
        <p:xfrm>
          <a:off x="533400" y="1600200"/>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70961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Nonrepudiation </a:t>
            </a:r>
          </a:p>
        </p:txBody>
      </p:sp>
      <p:sp>
        <p:nvSpPr>
          <p:cNvPr id="62467" name="Content Placeholder 2"/>
          <p:cNvSpPr>
            <a:spLocks noGrp="1"/>
          </p:cNvSpPr>
          <p:nvPr>
            <p:ph idx="1"/>
          </p:nvPr>
        </p:nvSpPr>
        <p:spPr/>
        <p:txBody>
          <a:bodyPr/>
          <a:lstStyle/>
          <a:p>
            <a:pPr eaLnBrk="1" hangingPunct="1"/>
            <a:r>
              <a:rPr lang="en-US" smtClean="0"/>
              <a:t>Prevents either sender or receiver from denying a transmitted message</a:t>
            </a:r>
          </a:p>
          <a:p>
            <a:pPr eaLnBrk="1" hangingPunct="1"/>
            <a:r>
              <a:rPr lang="en-US" smtClean="0"/>
              <a:t>When a message is sent, the receiver can prove that the alleged sender in fact sent the message</a:t>
            </a:r>
          </a:p>
          <a:p>
            <a:pPr eaLnBrk="1" hangingPunct="1"/>
            <a:r>
              <a:rPr lang="en-US" smtClean="0"/>
              <a:t>When a message is received, the sender can prove that the alleged receiver in fact received the message</a:t>
            </a:r>
          </a:p>
        </p:txBody>
      </p:sp>
      <p:sp>
        <p:nvSpPr>
          <p:cNvPr id="4" name="Footer Placeholder 3"/>
          <p:cNvSpPr>
            <a:spLocks noGrp="1"/>
          </p:cNvSpPr>
          <p:nvPr>
            <p:ph type="ftr" sz="quarter" idx="11"/>
          </p:nvPr>
        </p:nvSpPr>
        <p:spPr>
          <a:xfrm>
            <a:off x="0" y="6492875"/>
            <a:ext cx="5572125" cy="365125"/>
          </a:xfrm>
        </p:spPr>
        <p:txBody>
          <a:bodyPr/>
          <a:lstStyle/>
          <a:p>
            <a:pPr>
              <a:defRPr/>
            </a:pPr>
            <a:r>
              <a:rPr lang="en-US" sz="900" dirty="0" smtClean="0"/>
              <a:t>© 2017 Pearson Education, Ltd., All rights reserved.</a:t>
            </a:r>
            <a:endParaRPr lang="en-US" sz="900" dirty="0"/>
          </a:p>
        </p:txBody>
      </p:sp>
      <p:pic>
        <p:nvPicPr>
          <p:cNvPr id="5" name="Picture 4"/>
          <p:cNvPicPr>
            <a:picLocks noChangeAspect="1"/>
          </p:cNvPicPr>
          <p:nvPr/>
        </p:nvPicPr>
        <p:blipFill>
          <a:blip r:embed="rId3"/>
          <a:stretch>
            <a:fillRect/>
          </a:stretch>
        </p:blipFill>
        <p:spPr>
          <a:xfrm>
            <a:off x="7543800" y="1828800"/>
            <a:ext cx="1139825" cy="113982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Service</a:t>
            </a:r>
            <a:endParaRPr lang="en-US" dirty="0"/>
          </a:p>
        </p:txBody>
      </p:sp>
      <p:sp>
        <p:nvSpPr>
          <p:cNvPr id="3" name="Content Placeholder 2"/>
          <p:cNvSpPr>
            <a:spLocks noGrp="1"/>
          </p:cNvSpPr>
          <p:nvPr>
            <p:ph idx="1"/>
          </p:nvPr>
        </p:nvSpPr>
        <p:spPr>
          <a:xfrm>
            <a:off x="838200" y="2057400"/>
            <a:ext cx="7570787" cy="4289425"/>
          </a:xfrm>
        </p:spPr>
        <p:txBody>
          <a:bodyPr/>
          <a:lstStyle/>
          <a:p>
            <a:r>
              <a:rPr lang="en-US" dirty="0" smtClean="0"/>
              <a:t>Protects a system to ensure its availability</a:t>
            </a:r>
          </a:p>
          <a:p>
            <a:r>
              <a:rPr lang="en-US" dirty="0" smtClean="0"/>
              <a:t>This service addresses the security concerns raised by denial-of-service attacks</a:t>
            </a:r>
          </a:p>
          <a:p>
            <a:r>
              <a:rPr lang="en-US" dirty="0" smtClean="0"/>
              <a:t>It depends on proper management and control of system resources and thus depends on access control service and other security services</a:t>
            </a:r>
          </a:p>
        </p:txBody>
      </p:sp>
      <p:sp>
        <p:nvSpPr>
          <p:cNvPr id="4" name="Footer Placeholder 3"/>
          <p:cNvSpPr>
            <a:spLocks noGrp="1"/>
          </p:cNvSpPr>
          <p:nvPr>
            <p:ph type="ftr" sz="quarter" idx="11"/>
          </p:nvPr>
        </p:nvSpPr>
        <p:spPr>
          <a:xfrm>
            <a:off x="228600" y="6492875"/>
            <a:ext cx="6105526" cy="365125"/>
          </a:xfrm>
        </p:spPr>
        <p:txBody>
          <a:bodyPr/>
          <a:lstStyle/>
          <a:p>
            <a:pPr>
              <a:defRPr/>
            </a:pPr>
            <a:r>
              <a:rPr lang="en-US" sz="900"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8763000" cy="1412875"/>
          </a:xfrm>
        </p:spPr>
        <p:txBody>
          <a:bodyPr/>
          <a:lstStyle/>
          <a:p>
            <a:pPr eaLnBrk="1" hangingPunct="1"/>
            <a:r>
              <a:rPr lang="en-US" dirty="0"/>
              <a:t>Security Mechanisms (X.800)</a:t>
            </a:r>
            <a:endParaRPr lang="en-AU" dirty="0"/>
          </a:p>
        </p:txBody>
      </p:sp>
      <p:graphicFrame>
        <p:nvGraphicFramePr>
          <p:cNvPr id="14" name="Content Placeholder 13"/>
          <p:cNvGraphicFramePr>
            <a:graphicFrameLocks noGrp="1"/>
          </p:cNvGraphicFramePr>
          <p:nvPr>
            <p:ph sz="half" idx="4294967295"/>
          </p:nvPr>
        </p:nvGraphicFramePr>
        <p:xfrm>
          <a:off x="228600" y="1600200"/>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228600" y="6492875"/>
            <a:ext cx="62579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8610" name="Picture 4"/>
          <p:cNvPicPr>
            <a:picLocks noChangeAspect="1"/>
          </p:cNvPicPr>
          <p:nvPr/>
        </p:nvPicPr>
        <p:blipFill>
          <a:blip r:embed="rId3"/>
          <a:srcRect t="-1222" b="1222"/>
          <a:stretch>
            <a:fillRect/>
          </a:stretch>
        </p:blipFill>
        <p:spPr bwMode="auto">
          <a:xfrm>
            <a:off x="0" y="-133350"/>
            <a:ext cx="5686425" cy="6991350"/>
          </a:xfrm>
          <a:prstGeom prst="rect">
            <a:avLst/>
          </a:prstGeom>
          <a:noFill/>
          <a:ln w="9525">
            <a:noFill/>
            <a:miter lim="800000"/>
            <a:headEnd/>
            <a:tailEnd/>
          </a:ln>
        </p:spPr>
      </p:pic>
      <p:sp>
        <p:nvSpPr>
          <p:cNvPr id="7" name="Rectangle 6"/>
          <p:cNvSpPr/>
          <p:nvPr/>
        </p:nvSpPr>
        <p:spPr>
          <a:xfrm>
            <a:off x="5867400" y="990600"/>
            <a:ext cx="3124200" cy="5324475"/>
          </a:xfrm>
          <a:prstGeom prst="rect">
            <a:avLst/>
          </a:prstGeom>
        </p:spPr>
        <p:txBody>
          <a:bodyPr>
            <a:spAutoFit/>
          </a:bodyPr>
          <a:lstStyle/>
          <a:p>
            <a:pPr algn="ctr">
              <a:defRPr/>
            </a:pPr>
            <a:r>
              <a:rPr lang="en-US" sz="4000" dirty="0">
                <a:solidFill>
                  <a:schemeClr val="tx2"/>
                </a:solidFill>
                <a:latin typeface="+mn-lt"/>
                <a:ea typeface="ＭＳ Ｐゴシック" pitchFamily="-1" charset="-128"/>
                <a:cs typeface="ＭＳ Ｐゴシック" pitchFamily="-1" charset="-128"/>
              </a:rPr>
              <a:t>Table 1.3</a:t>
            </a:r>
          </a:p>
          <a:p>
            <a:pPr algn="ctr">
              <a:defRPr/>
            </a:pPr>
            <a:r>
              <a:rPr lang="en-US" sz="4000" dirty="0">
                <a:solidFill>
                  <a:schemeClr val="tx2"/>
                </a:solidFill>
                <a:latin typeface="+mn-lt"/>
                <a:ea typeface="ＭＳ Ｐゴシック" pitchFamily="-1" charset="-128"/>
                <a:cs typeface="ＭＳ Ｐゴシック" pitchFamily="-1" charset="-128"/>
              </a:rPr>
              <a:t>   </a:t>
            </a:r>
          </a:p>
          <a:p>
            <a:pPr algn="ctr">
              <a:defRPr/>
            </a:pPr>
            <a:r>
              <a:rPr lang="en-US" sz="3600" dirty="0">
                <a:solidFill>
                  <a:schemeClr val="tx2"/>
                </a:solidFill>
                <a:latin typeface="+mn-lt"/>
                <a:ea typeface="ＭＳ Ｐゴシック" pitchFamily="-1" charset="-128"/>
                <a:cs typeface="ＭＳ Ｐゴシック" pitchFamily="-1" charset="-128"/>
              </a:rPr>
              <a:t>Security Mechanisms </a:t>
            </a:r>
          </a:p>
          <a:p>
            <a:pPr algn="ctr">
              <a:defRPr/>
            </a:pPr>
            <a:r>
              <a:rPr lang="en-US" sz="3600" dirty="0">
                <a:solidFill>
                  <a:schemeClr val="tx2"/>
                </a:solidFill>
                <a:latin typeface="+mn-lt"/>
                <a:ea typeface="ＭＳ Ｐゴシック" pitchFamily="-1" charset="-128"/>
                <a:cs typeface="ＭＳ Ｐゴシック" pitchFamily="-1" charset="-128"/>
              </a:rPr>
              <a:t>(X.800) </a:t>
            </a: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36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endParaRPr lang="en-US" sz="2000" dirty="0">
              <a:solidFill>
                <a:schemeClr val="tx2"/>
              </a:solidFill>
              <a:latin typeface="+mn-lt"/>
              <a:ea typeface="ＭＳ Ｐゴシック" pitchFamily="-1" charset="-128"/>
              <a:cs typeface="ＭＳ Ｐゴシック" pitchFamily="-1" charset="-128"/>
            </a:endParaRPr>
          </a:p>
          <a:p>
            <a:pPr algn="ctr">
              <a:defRPr/>
            </a:pPr>
            <a:r>
              <a:rPr lang="en-US" sz="2000" dirty="0">
                <a:solidFill>
                  <a:schemeClr val="tx2"/>
                </a:solidFill>
                <a:latin typeface="+mn-lt"/>
                <a:ea typeface="ＭＳ Ｐゴシック" pitchFamily="-1" charset="-128"/>
                <a:cs typeface="ＭＳ Ｐゴシック" pitchFamily="-1" charset="-128"/>
              </a:rPr>
              <a:t>(This table is found on pages</a:t>
            </a:r>
            <a:r>
              <a:rPr lang="en-US" sz="2000" dirty="0" smtClean="0">
                <a:solidFill>
                  <a:schemeClr val="tx2"/>
                </a:solidFill>
                <a:latin typeface="+mn-lt"/>
                <a:ea typeface="ＭＳ Ｐゴシック" pitchFamily="-1" charset="-128"/>
                <a:cs typeface="ＭＳ Ｐゴシック" pitchFamily="-1" charset="-128"/>
              </a:rPr>
              <a:t> 32-33 </a:t>
            </a:r>
            <a:r>
              <a:rPr lang="en-US" sz="2000" dirty="0">
                <a:solidFill>
                  <a:schemeClr val="tx2"/>
                </a:solidFill>
                <a:latin typeface="+mn-lt"/>
                <a:ea typeface="ＭＳ Ｐゴシック" pitchFamily="-1" charset="-128"/>
                <a:cs typeface="ＭＳ Ｐゴシック" pitchFamily="-1" charset="-128"/>
              </a:rPr>
              <a:t>in textbook)</a:t>
            </a:r>
          </a:p>
        </p:txBody>
      </p:sp>
      <p:sp>
        <p:nvSpPr>
          <p:cNvPr id="4" name="Footer Placeholder 3"/>
          <p:cNvSpPr>
            <a:spLocks noGrp="1"/>
          </p:cNvSpPr>
          <p:nvPr>
            <p:ph type="ftr" sz="quarter" idx="11"/>
          </p:nvPr>
        </p:nvSpPr>
        <p:spPr>
          <a:xfrm>
            <a:off x="1743075" y="6492875"/>
            <a:ext cx="7400925" cy="365125"/>
          </a:xfrm>
        </p:spPr>
        <p:txBody>
          <a:bodyPr/>
          <a:lstStyle/>
          <a:p>
            <a:pPr algn="r">
              <a:defRPr/>
            </a:pPr>
            <a:r>
              <a:rPr lang="en-US" sz="900" dirty="0" smtClean="0">
                <a:solidFill>
                  <a:schemeClr val="tx2"/>
                </a:solidFill>
              </a:rPr>
              <a:t>© 2017 Pearson Education, Ltd., All rights reserved.</a:t>
            </a:r>
            <a:endParaRPr lang="en-US" sz="900" dirty="0">
              <a:solidFill>
                <a:schemeClr val="tx2"/>
              </a:solidFill>
            </a:endParaRPr>
          </a:p>
        </p:txBody>
      </p:sp>
      <p:sp>
        <p:nvSpPr>
          <p:cNvPr id="2" name="TextBox 1"/>
          <p:cNvSpPr txBox="1"/>
          <p:nvPr/>
        </p:nvSpPr>
        <p:spPr>
          <a:xfrm>
            <a:off x="5867400" y="4293096"/>
            <a:ext cx="3025080" cy="646331"/>
          </a:xfrm>
          <a:prstGeom prst="rect">
            <a:avLst/>
          </a:prstGeom>
          <a:noFill/>
          <a:ln>
            <a:solidFill>
              <a:schemeClr val="tx2">
                <a:lumMod val="60000"/>
                <a:lumOff val="40000"/>
              </a:schemeClr>
            </a:solidFill>
          </a:ln>
        </p:spPr>
        <p:txBody>
          <a:bodyPr wrap="square" rtlCol="0">
            <a:spAutoFit/>
          </a:bodyPr>
          <a:lstStyle/>
          <a:p>
            <a:pPr algn="ctr"/>
            <a:r>
              <a:rPr lang="en-US" dirty="0" smtClean="0"/>
              <a:t>Reversible vs. irreversible </a:t>
            </a:r>
            <a:r>
              <a:rPr lang="en-US" dirty="0" err="1" smtClean="0"/>
              <a:t>encipherement</a:t>
            </a:r>
            <a:endParaRPr lang="en-US" dirty="0"/>
          </a:p>
        </p:txBody>
      </p:sp>
      <p:cxnSp>
        <p:nvCxnSpPr>
          <p:cNvPr id="5" name="Straight Arrow Connector 4"/>
          <p:cNvCxnSpPr/>
          <p:nvPr/>
        </p:nvCxnSpPr>
        <p:spPr>
          <a:xfrm>
            <a:off x="2267744" y="1772816"/>
            <a:ext cx="4248472" cy="2376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Relationship between security services &amp; mechanisms</a:t>
            </a:r>
            <a:endParaRPr lang="en-US" sz="3600"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pPr>
              <a:defRPr/>
            </a:pPr>
            <a:r>
              <a:rPr lang="en-US" smtClean="0"/>
              <a:t>© 2017 Pearson Education, Ltd., All rights reserved.</a:t>
            </a:r>
            <a:endParaRPr lang="en-US" dirty="0"/>
          </a:p>
        </p:txBody>
      </p:sp>
      <p:pic>
        <p:nvPicPr>
          <p:cNvPr id="6" name="Picture 5"/>
          <p:cNvPicPr>
            <a:picLocks noChangeAspect="1"/>
          </p:cNvPicPr>
          <p:nvPr/>
        </p:nvPicPr>
        <p:blipFill>
          <a:blip r:embed="rId2"/>
          <a:stretch>
            <a:fillRect/>
          </a:stretch>
        </p:blipFill>
        <p:spPr>
          <a:xfrm>
            <a:off x="1003038" y="1523220"/>
            <a:ext cx="7118781" cy="4806922"/>
          </a:xfrm>
          <a:prstGeom prst="rect">
            <a:avLst/>
          </a:prstGeom>
        </p:spPr>
      </p:pic>
    </p:spTree>
    <p:extLst>
      <p:ext uri="{BB962C8B-B14F-4D97-AF65-F5344CB8AC3E}">
        <p14:creationId xmlns:p14="http://schemas.microsoft.com/office/powerpoint/2010/main" val="2891430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Security Design Principles</a:t>
            </a:r>
            <a:endParaRPr lang="en-US" dirty="0"/>
          </a:p>
        </p:txBody>
      </p:sp>
      <p:sp>
        <p:nvSpPr>
          <p:cNvPr id="3" name="Content Placeholder 2"/>
          <p:cNvSpPr>
            <a:spLocks noGrp="1"/>
          </p:cNvSpPr>
          <p:nvPr>
            <p:ph sz="half" idx="1"/>
          </p:nvPr>
        </p:nvSpPr>
        <p:spPr>
          <a:xfrm>
            <a:off x="762000" y="2286000"/>
            <a:ext cx="3566160" cy="4303713"/>
          </a:xfrm>
        </p:spPr>
        <p:txBody>
          <a:bodyPr>
            <a:normAutofit/>
          </a:bodyPr>
          <a:lstStyle/>
          <a:p>
            <a:pPr>
              <a:spcBef>
                <a:spcPts val="600"/>
              </a:spcBef>
            </a:pPr>
            <a:r>
              <a:rPr lang="en-US" dirty="0" smtClean="0"/>
              <a:t>Economy of mechanism</a:t>
            </a:r>
          </a:p>
          <a:p>
            <a:pPr>
              <a:spcBef>
                <a:spcPts val="600"/>
              </a:spcBef>
            </a:pPr>
            <a:r>
              <a:rPr lang="en-US" dirty="0" smtClean="0"/>
              <a:t>Fail-safe defaults</a:t>
            </a:r>
          </a:p>
          <a:p>
            <a:pPr>
              <a:spcBef>
                <a:spcPts val="600"/>
              </a:spcBef>
            </a:pPr>
            <a:r>
              <a:rPr lang="en-US" dirty="0" smtClean="0"/>
              <a:t>Complete meditation</a:t>
            </a:r>
          </a:p>
          <a:p>
            <a:pPr>
              <a:spcBef>
                <a:spcPts val="600"/>
              </a:spcBef>
            </a:pPr>
            <a:r>
              <a:rPr lang="en-US" dirty="0" smtClean="0"/>
              <a:t>Open design</a:t>
            </a:r>
          </a:p>
          <a:p>
            <a:pPr>
              <a:spcBef>
                <a:spcPts val="600"/>
              </a:spcBef>
            </a:pPr>
            <a:r>
              <a:rPr lang="en-US" dirty="0" smtClean="0"/>
              <a:t>Separation of privilege</a:t>
            </a:r>
          </a:p>
          <a:p>
            <a:pPr>
              <a:spcBef>
                <a:spcPts val="600"/>
              </a:spcBef>
            </a:pPr>
            <a:r>
              <a:rPr lang="en-US" dirty="0" smtClean="0"/>
              <a:t>Least privilege</a:t>
            </a:r>
          </a:p>
        </p:txBody>
      </p:sp>
      <p:sp>
        <p:nvSpPr>
          <p:cNvPr id="5" name="Content Placeholder 4"/>
          <p:cNvSpPr>
            <a:spLocks noGrp="1"/>
          </p:cNvSpPr>
          <p:nvPr>
            <p:ph sz="half" idx="2"/>
          </p:nvPr>
        </p:nvSpPr>
        <p:spPr>
          <a:xfrm>
            <a:off x="4876800" y="2133600"/>
            <a:ext cx="3566160" cy="4456113"/>
          </a:xfrm>
        </p:spPr>
        <p:txBody>
          <a:bodyPr>
            <a:normAutofit/>
          </a:bodyPr>
          <a:lstStyle/>
          <a:p>
            <a:pPr>
              <a:spcBef>
                <a:spcPts val="600"/>
              </a:spcBef>
            </a:pPr>
            <a:r>
              <a:rPr lang="en-US" dirty="0" smtClean="0"/>
              <a:t>Least common mechanism</a:t>
            </a:r>
          </a:p>
          <a:p>
            <a:pPr>
              <a:spcBef>
                <a:spcPts val="600"/>
              </a:spcBef>
            </a:pPr>
            <a:r>
              <a:rPr lang="en-US" dirty="0" smtClean="0"/>
              <a:t>Psychological acceptability</a:t>
            </a:r>
          </a:p>
          <a:p>
            <a:pPr>
              <a:spcBef>
                <a:spcPts val="600"/>
              </a:spcBef>
            </a:pPr>
            <a:r>
              <a:rPr lang="en-US" dirty="0" smtClean="0"/>
              <a:t>Isolation</a:t>
            </a:r>
          </a:p>
          <a:p>
            <a:pPr>
              <a:spcBef>
                <a:spcPts val="600"/>
              </a:spcBef>
            </a:pPr>
            <a:r>
              <a:rPr lang="en-US" dirty="0" smtClean="0"/>
              <a:t>Encapsulation</a:t>
            </a:r>
          </a:p>
          <a:p>
            <a:pPr>
              <a:spcBef>
                <a:spcPts val="600"/>
              </a:spcBef>
            </a:pPr>
            <a:r>
              <a:rPr lang="en-US" dirty="0" smtClean="0"/>
              <a:t>Modularity</a:t>
            </a:r>
          </a:p>
          <a:p>
            <a:pPr>
              <a:spcBef>
                <a:spcPts val="600"/>
              </a:spcBef>
            </a:pPr>
            <a:r>
              <a:rPr lang="en-US" dirty="0" smtClean="0"/>
              <a:t>Layering</a:t>
            </a:r>
          </a:p>
          <a:p>
            <a:pPr>
              <a:spcBef>
                <a:spcPts val="600"/>
              </a:spcBef>
            </a:pPr>
            <a:r>
              <a:rPr lang="en-US" dirty="0" smtClean="0"/>
              <a:t>Least astonishment</a:t>
            </a:r>
            <a:endParaRPr lang="en-US" dirty="0"/>
          </a:p>
        </p:txBody>
      </p:sp>
      <p:sp>
        <p:nvSpPr>
          <p:cNvPr id="8" name="Footer Placeholder 7"/>
          <p:cNvSpPr>
            <a:spLocks noGrp="1"/>
          </p:cNvSpPr>
          <p:nvPr>
            <p:ph type="ftr" sz="quarter" idx="11"/>
          </p:nvPr>
        </p:nvSpPr>
        <p:spPr>
          <a:xfrm>
            <a:off x="152400" y="6492875"/>
            <a:ext cx="58769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US" sz="4000" dirty="0" smtClean="0"/>
              <a:t>Fundamental Security Design Principles</a:t>
            </a:r>
            <a:endParaRPr lang="en-US" sz="4000" dirty="0"/>
          </a:p>
        </p:txBody>
      </p:sp>
      <p:sp>
        <p:nvSpPr>
          <p:cNvPr id="6" name="Text Placeholder 5"/>
          <p:cNvSpPr>
            <a:spLocks noGrp="1"/>
          </p:cNvSpPr>
          <p:nvPr>
            <p:ph type="body" idx="1"/>
          </p:nvPr>
        </p:nvSpPr>
        <p:spPr/>
        <p:txBody>
          <a:bodyPr/>
          <a:lstStyle/>
          <a:p>
            <a:r>
              <a:rPr lang="en-US" sz="2400" b="1" dirty="0" smtClean="0"/>
              <a:t>Economy of mechanism</a:t>
            </a:r>
            <a:endParaRPr lang="en-US" sz="2400" b="1" dirty="0"/>
          </a:p>
        </p:txBody>
      </p:sp>
      <p:sp>
        <p:nvSpPr>
          <p:cNvPr id="7" name="Content Placeholder 6"/>
          <p:cNvSpPr>
            <a:spLocks noGrp="1"/>
          </p:cNvSpPr>
          <p:nvPr>
            <p:ph sz="half" idx="2"/>
          </p:nvPr>
        </p:nvSpPr>
        <p:spPr>
          <a:xfrm>
            <a:off x="777240" y="2590799"/>
            <a:ext cx="3566160" cy="3886201"/>
          </a:xfrm>
        </p:spPr>
        <p:txBody>
          <a:bodyPr>
            <a:normAutofit fontScale="77500" lnSpcReduction="20000"/>
          </a:bodyPr>
          <a:lstStyle/>
          <a:p>
            <a:r>
              <a:rPr lang="en-US" dirty="0" smtClean="0"/>
              <a:t>Means that the design of security measures embodied in both hardware and software should be as simple and small as possible</a:t>
            </a:r>
          </a:p>
          <a:p>
            <a:r>
              <a:rPr lang="en-US" dirty="0" smtClean="0"/>
              <a:t>Relatively simple, small design is easier to test and verify thoroughly</a:t>
            </a:r>
          </a:p>
          <a:p>
            <a:r>
              <a:rPr lang="en-US" dirty="0" smtClean="0"/>
              <a:t>With a complex design, there are many more opportunities for an adversary to discover subtle weaknesses to exploit that may be difficult to spot ahead of time</a:t>
            </a:r>
            <a:endParaRPr lang="en-US" dirty="0"/>
          </a:p>
        </p:txBody>
      </p:sp>
      <p:sp>
        <p:nvSpPr>
          <p:cNvPr id="8" name="Text Placeholder 7"/>
          <p:cNvSpPr>
            <a:spLocks noGrp="1"/>
          </p:cNvSpPr>
          <p:nvPr>
            <p:ph type="body" sz="quarter" idx="3"/>
          </p:nvPr>
        </p:nvSpPr>
        <p:spPr/>
        <p:txBody>
          <a:bodyPr/>
          <a:lstStyle/>
          <a:p>
            <a:r>
              <a:rPr lang="en-US" sz="2400" b="1" dirty="0" smtClean="0"/>
              <a:t>Fail-safe defaults</a:t>
            </a:r>
            <a:endParaRPr lang="en-US" sz="2400" b="1" dirty="0"/>
          </a:p>
        </p:txBody>
      </p:sp>
      <p:sp>
        <p:nvSpPr>
          <p:cNvPr id="9" name="Content Placeholder 8"/>
          <p:cNvSpPr>
            <a:spLocks noGrp="1"/>
          </p:cNvSpPr>
          <p:nvPr>
            <p:ph sz="quarter" idx="4"/>
          </p:nvPr>
        </p:nvSpPr>
        <p:spPr/>
        <p:txBody>
          <a:bodyPr>
            <a:normAutofit fontScale="77500" lnSpcReduction="20000"/>
          </a:bodyPr>
          <a:lstStyle/>
          <a:p>
            <a:r>
              <a:rPr lang="en-US" dirty="0" smtClean="0"/>
              <a:t>Means that access decisions should be based on permission rather than exclusion</a:t>
            </a:r>
          </a:p>
          <a:p>
            <a:r>
              <a:rPr lang="en-US" dirty="0" smtClean="0"/>
              <a:t>The default situation is lack of access, and the protection scheme identifies conditions under which access is permitted</a:t>
            </a:r>
          </a:p>
          <a:p>
            <a:r>
              <a:rPr lang="en-US" dirty="0" smtClean="0"/>
              <a:t>Most file access systems and virtually all protected services on client/server use fail-safe defaults</a:t>
            </a:r>
            <a:endParaRPr lang="en-US" dirty="0"/>
          </a:p>
        </p:txBody>
      </p:sp>
      <p:sp>
        <p:nvSpPr>
          <p:cNvPr id="10" name="Footer Placeholder 9"/>
          <p:cNvSpPr>
            <a:spLocks noGrp="1"/>
          </p:cNvSpPr>
          <p:nvPr>
            <p:ph type="ftr" sz="quarter" idx="11"/>
          </p:nvPr>
        </p:nvSpPr>
        <p:spPr>
          <a:xfrm>
            <a:off x="0" y="6492875"/>
            <a:ext cx="70961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graphicFrame>
        <p:nvGraphicFramePr>
          <p:cNvPr id="6" name="Diagram 5"/>
          <p:cNvGraphicFramePr/>
          <p:nvPr>
            <p:extLst>
              <p:ext uri="{D42A27DB-BD31-4B8C-83A1-F6EECF244321}">
                <p14:modId xmlns:p14="http://schemas.microsoft.com/office/powerpoint/2010/main" val="2024619797"/>
              </p:ext>
            </p:extLst>
          </p:nvPr>
        </p:nvGraphicFramePr>
        <p:xfrm>
          <a:off x="1835697" y="1628800"/>
          <a:ext cx="694321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rved Down Arrow 6"/>
          <p:cNvSpPr/>
          <p:nvPr/>
        </p:nvSpPr>
        <p:spPr>
          <a:xfrm rot="16534523">
            <a:off x="865596" y="2855556"/>
            <a:ext cx="1272083" cy="598934"/>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ontent Placeholder 2"/>
          <p:cNvSpPr>
            <a:spLocks noGrp="1"/>
          </p:cNvSpPr>
          <p:nvPr>
            <p:ph idx="1"/>
          </p:nvPr>
        </p:nvSpPr>
        <p:spPr>
          <a:xfrm>
            <a:off x="467544" y="1641742"/>
            <a:ext cx="8784976" cy="2440881"/>
          </a:xfrm>
        </p:spPr>
        <p:txBody>
          <a:bodyPr/>
          <a:lstStyle/>
          <a:p>
            <a:pPr algn="l">
              <a:buFont typeface="Arial" panose="020B0604020202020204" pitchFamily="34" charset="0"/>
              <a:buChar char="•"/>
            </a:pPr>
            <a:r>
              <a:rPr lang="en-US" b="1" dirty="0" smtClean="0">
                <a:cs typeface="B Nazanin" panose="00000400000000000000" pitchFamily="2" charset="-78"/>
              </a:rPr>
              <a:t>Theoretical part</a:t>
            </a:r>
          </a:p>
          <a:p>
            <a:pPr algn="l">
              <a:buFont typeface="Arial" panose="020B0604020202020204" pitchFamily="34" charset="0"/>
              <a:buChar char="•"/>
            </a:pPr>
            <a:endParaRPr lang="en-US" b="1" dirty="0">
              <a:cs typeface="B Nazanin" panose="00000400000000000000" pitchFamily="2" charset="-78"/>
            </a:endParaRPr>
          </a:p>
          <a:p>
            <a:pPr marL="0" indent="0" algn="l">
              <a:buNone/>
            </a:pPr>
            <a:endParaRPr lang="en-US" b="1" dirty="0" smtClean="0">
              <a:cs typeface="B Nazanin" panose="00000400000000000000" pitchFamily="2" charset="-78"/>
            </a:endParaRPr>
          </a:p>
          <a:p>
            <a:pPr algn="l">
              <a:buFont typeface="Arial" panose="020B0604020202020204" pitchFamily="34" charset="0"/>
              <a:buChar char="•"/>
            </a:pPr>
            <a:endParaRPr lang="en-US" b="1" dirty="0" smtClean="0">
              <a:cs typeface="B Nazanin" panose="00000400000000000000" pitchFamily="2" charset="-78"/>
            </a:endParaRPr>
          </a:p>
          <a:p>
            <a:pPr algn="l">
              <a:buFont typeface="Arial" panose="020B0604020202020204" pitchFamily="34" charset="0"/>
              <a:buChar char="•"/>
            </a:pPr>
            <a:r>
              <a:rPr lang="en-US" b="1" dirty="0" smtClean="0">
                <a:cs typeface="B Nazanin" panose="00000400000000000000" pitchFamily="2" charset="-78"/>
              </a:rPr>
              <a:t>Practical part</a:t>
            </a:r>
          </a:p>
          <a:p>
            <a:pPr lvl="1">
              <a:buFont typeface="Arial" panose="020B0604020202020204" pitchFamily="34" charset="0"/>
              <a:buChar char="•"/>
            </a:pPr>
            <a:r>
              <a:rPr lang="en-US" dirty="0" smtClean="0">
                <a:cs typeface="B Nazanin" panose="00000400000000000000" pitchFamily="2" charset="-78"/>
              </a:rPr>
              <a:t>Implementation of security attacks</a:t>
            </a:r>
          </a:p>
          <a:p>
            <a:pPr lvl="1">
              <a:buFont typeface="Arial" panose="020B0604020202020204" pitchFamily="34" charset="0"/>
              <a:buChar char="•"/>
            </a:pPr>
            <a:r>
              <a:rPr lang="en-US" dirty="0" smtClean="0">
                <a:cs typeface="B Nazanin" panose="00000400000000000000" pitchFamily="2" charset="-78"/>
              </a:rPr>
              <a:t>Evaluations of impacts of security attacks</a:t>
            </a:r>
          </a:p>
          <a:p>
            <a:pPr marL="0" indent="0">
              <a:buNone/>
            </a:pPr>
            <a:endParaRPr lang="en-US" b="1" dirty="0" smtClean="0">
              <a:cs typeface="B Nazanin" panose="00000400000000000000" pitchFamily="2" charset="-78"/>
            </a:endParaRPr>
          </a:p>
        </p:txBody>
      </p:sp>
    </p:spTree>
    <p:extLst>
      <p:ext uri="{BB962C8B-B14F-4D97-AF65-F5344CB8AC3E}">
        <p14:creationId xmlns:p14="http://schemas.microsoft.com/office/powerpoint/2010/main" val="3890283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US" sz="4000" dirty="0" smtClean="0"/>
              <a:t>Fundamental Security Design Principles</a:t>
            </a:r>
          </a:p>
        </p:txBody>
      </p:sp>
      <p:sp>
        <p:nvSpPr>
          <p:cNvPr id="6" name="Text Placeholder 5"/>
          <p:cNvSpPr>
            <a:spLocks noGrp="1"/>
          </p:cNvSpPr>
          <p:nvPr>
            <p:ph type="body" idx="1"/>
          </p:nvPr>
        </p:nvSpPr>
        <p:spPr/>
        <p:txBody>
          <a:bodyPr/>
          <a:lstStyle/>
          <a:p>
            <a:r>
              <a:rPr lang="en-US" b="1" dirty="0" smtClean="0"/>
              <a:t>Complete mediation</a:t>
            </a:r>
            <a:endParaRPr lang="en-US" b="1" dirty="0"/>
          </a:p>
        </p:txBody>
      </p:sp>
      <p:sp>
        <p:nvSpPr>
          <p:cNvPr id="7" name="Content Placeholder 6"/>
          <p:cNvSpPr>
            <a:spLocks noGrp="1"/>
          </p:cNvSpPr>
          <p:nvPr>
            <p:ph sz="half" idx="2"/>
          </p:nvPr>
        </p:nvSpPr>
        <p:spPr>
          <a:xfrm>
            <a:off x="777240" y="2590799"/>
            <a:ext cx="3566160" cy="3810001"/>
          </a:xfrm>
        </p:spPr>
        <p:txBody>
          <a:bodyPr>
            <a:normAutofit fontScale="77500" lnSpcReduction="20000"/>
          </a:bodyPr>
          <a:lstStyle/>
          <a:p>
            <a:r>
              <a:rPr lang="en-US" dirty="0" smtClean="0"/>
              <a:t>Means that every access must be checked against the access control mechanism</a:t>
            </a:r>
          </a:p>
          <a:p>
            <a:r>
              <a:rPr lang="en-US" dirty="0" smtClean="0"/>
              <a:t>Systems should not rely on access decisions retrieved from a cache</a:t>
            </a:r>
          </a:p>
          <a:p>
            <a:r>
              <a:rPr lang="en-US" dirty="0" smtClean="0"/>
              <a:t>To fully implement this, every time a user reads a field or record in a file, or a data item in a database, the system must exercise access control</a:t>
            </a:r>
          </a:p>
          <a:p>
            <a:r>
              <a:rPr lang="en-US" dirty="0" smtClean="0"/>
              <a:t>This resource-intensive approach is rarely used</a:t>
            </a:r>
            <a:endParaRPr lang="en-US" dirty="0"/>
          </a:p>
        </p:txBody>
      </p:sp>
      <p:sp>
        <p:nvSpPr>
          <p:cNvPr id="8" name="Text Placeholder 7"/>
          <p:cNvSpPr>
            <a:spLocks noGrp="1"/>
          </p:cNvSpPr>
          <p:nvPr>
            <p:ph type="body" sz="quarter" idx="3"/>
          </p:nvPr>
        </p:nvSpPr>
        <p:spPr/>
        <p:txBody>
          <a:bodyPr/>
          <a:lstStyle/>
          <a:p>
            <a:r>
              <a:rPr lang="en-US" b="1" dirty="0" smtClean="0"/>
              <a:t>Open design</a:t>
            </a:r>
            <a:endParaRPr lang="en-US" b="1" dirty="0"/>
          </a:p>
        </p:txBody>
      </p:sp>
      <p:sp>
        <p:nvSpPr>
          <p:cNvPr id="9" name="Content Placeholder 8"/>
          <p:cNvSpPr>
            <a:spLocks noGrp="1"/>
          </p:cNvSpPr>
          <p:nvPr>
            <p:ph sz="quarter" idx="4"/>
          </p:nvPr>
        </p:nvSpPr>
        <p:spPr>
          <a:xfrm>
            <a:off x="4800600" y="2819400"/>
            <a:ext cx="3844552" cy="3657601"/>
          </a:xfrm>
        </p:spPr>
        <p:txBody>
          <a:bodyPr>
            <a:normAutofit/>
          </a:bodyPr>
          <a:lstStyle/>
          <a:p>
            <a:r>
              <a:rPr lang="en-US" sz="1700" dirty="0" smtClean="0"/>
              <a:t>Means that the design of a security mechanism should be open rather than secret</a:t>
            </a:r>
          </a:p>
          <a:p>
            <a:r>
              <a:rPr lang="en-US" sz="1700" dirty="0" smtClean="0"/>
              <a:t>Although encryption keys must be secret, encryption algorithms should be open to public scrutiny</a:t>
            </a:r>
          </a:p>
          <a:p>
            <a:r>
              <a:rPr lang="en-US" sz="1700" dirty="0" smtClean="0"/>
              <a:t>Is the philosophy behind the NIST program of standardizing encryption and hash algorithms</a:t>
            </a:r>
            <a:endParaRPr lang="en-US" sz="1700" dirty="0"/>
          </a:p>
        </p:txBody>
      </p:sp>
      <p:sp>
        <p:nvSpPr>
          <p:cNvPr id="10" name="Footer Placeholder 9"/>
          <p:cNvSpPr>
            <a:spLocks noGrp="1"/>
          </p:cNvSpPr>
          <p:nvPr>
            <p:ph type="ftr" sz="quarter" idx="11"/>
          </p:nvPr>
        </p:nvSpPr>
        <p:spPr>
          <a:xfrm>
            <a:off x="152400" y="6492875"/>
            <a:ext cx="65627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Fundamental Security Design Principles</a:t>
            </a:r>
          </a:p>
        </p:txBody>
      </p:sp>
      <p:sp>
        <p:nvSpPr>
          <p:cNvPr id="5" name="Text Placeholder 4"/>
          <p:cNvSpPr>
            <a:spLocks noGrp="1"/>
          </p:cNvSpPr>
          <p:nvPr>
            <p:ph type="body" idx="1"/>
          </p:nvPr>
        </p:nvSpPr>
        <p:spPr>
          <a:xfrm>
            <a:off x="609600" y="1879320"/>
            <a:ext cx="3886200" cy="639762"/>
          </a:xfrm>
        </p:spPr>
        <p:txBody>
          <a:bodyPr/>
          <a:lstStyle/>
          <a:p>
            <a:r>
              <a:rPr lang="en-US" b="1" dirty="0" smtClean="0"/>
              <a:t>Separation of privilege</a:t>
            </a:r>
          </a:p>
        </p:txBody>
      </p:sp>
      <p:sp>
        <p:nvSpPr>
          <p:cNvPr id="3" name="Content Placeholder 2"/>
          <p:cNvSpPr>
            <a:spLocks noGrp="1"/>
          </p:cNvSpPr>
          <p:nvPr>
            <p:ph sz="half" idx="2"/>
          </p:nvPr>
        </p:nvSpPr>
        <p:spPr/>
        <p:txBody>
          <a:bodyPr>
            <a:normAutofit fontScale="70000" lnSpcReduction="20000"/>
          </a:bodyPr>
          <a:lstStyle/>
          <a:p>
            <a:r>
              <a:rPr lang="en-US" sz="2800" dirty="0" smtClean="0"/>
              <a:t>Defined as a practice in which multiple privilege attributes are required to achieve access to a restricted resource</a:t>
            </a:r>
          </a:p>
          <a:p>
            <a:r>
              <a:rPr lang="en-US" sz="2800" dirty="0" smtClean="0"/>
              <a:t>Multifactor user authentication is an example which requires the use of multiple techniques, such as a password and a smart card, to authorize a user</a:t>
            </a:r>
          </a:p>
        </p:txBody>
      </p:sp>
      <p:sp>
        <p:nvSpPr>
          <p:cNvPr id="6" name="Text Placeholder 5"/>
          <p:cNvSpPr>
            <a:spLocks noGrp="1"/>
          </p:cNvSpPr>
          <p:nvPr>
            <p:ph type="body" sz="quarter" idx="3"/>
          </p:nvPr>
        </p:nvSpPr>
        <p:spPr/>
        <p:txBody>
          <a:bodyPr/>
          <a:lstStyle/>
          <a:p>
            <a:r>
              <a:rPr lang="en-US" b="1" dirty="0" smtClean="0"/>
              <a:t>Least privilege</a:t>
            </a:r>
          </a:p>
        </p:txBody>
      </p:sp>
      <p:sp>
        <p:nvSpPr>
          <p:cNvPr id="4" name="Content Placeholder 3"/>
          <p:cNvSpPr>
            <a:spLocks noGrp="1"/>
          </p:cNvSpPr>
          <p:nvPr>
            <p:ph sz="quarter" idx="4"/>
          </p:nvPr>
        </p:nvSpPr>
        <p:spPr>
          <a:xfrm>
            <a:off x="4766048" y="2590799"/>
            <a:ext cx="3566160" cy="3733801"/>
          </a:xfrm>
        </p:spPr>
        <p:txBody>
          <a:bodyPr>
            <a:normAutofit fontScale="62500" lnSpcReduction="20000"/>
          </a:bodyPr>
          <a:lstStyle/>
          <a:p>
            <a:r>
              <a:rPr lang="en-US" sz="2800" dirty="0" smtClean="0"/>
              <a:t>Means that every process and every user of the system should operate using the least set of privileges necessary to perform the task</a:t>
            </a:r>
          </a:p>
          <a:p>
            <a:r>
              <a:rPr lang="en-US" sz="2800" dirty="0" smtClean="0"/>
              <a:t>An example of the use of this principle is role-based access control; the system security policy can identify and define the various roles of users or processes and each role is assigned only those permissions needed to perform its functions</a:t>
            </a:r>
          </a:p>
        </p:txBody>
      </p:sp>
      <p:sp>
        <p:nvSpPr>
          <p:cNvPr id="7" name="Footer Placeholder 6"/>
          <p:cNvSpPr>
            <a:spLocks noGrp="1"/>
          </p:cNvSpPr>
          <p:nvPr>
            <p:ph type="ftr" sz="quarter" idx="11"/>
          </p:nvPr>
        </p:nvSpPr>
        <p:spPr>
          <a:xfrm>
            <a:off x="152400" y="6492875"/>
            <a:ext cx="67151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Fundamental Security Design Principles</a:t>
            </a:r>
          </a:p>
        </p:txBody>
      </p:sp>
      <p:sp>
        <p:nvSpPr>
          <p:cNvPr id="5" name="Text Placeholder 4"/>
          <p:cNvSpPr>
            <a:spLocks noGrp="1"/>
          </p:cNvSpPr>
          <p:nvPr>
            <p:ph type="body" idx="1"/>
          </p:nvPr>
        </p:nvSpPr>
        <p:spPr/>
        <p:txBody>
          <a:bodyPr/>
          <a:lstStyle/>
          <a:p>
            <a:r>
              <a:rPr lang="en-US" b="1" dirty="0" smtClean="0"/>
              <a:t>Least common mechanism</a:t>
            </a:r>
          </a:p>
        </p:txBody>
      </p:sp>
      <p:sp>
        <p:nvSpPr>
          <p:cNvPr id="6" name="Content Placeholder 5"/>
          <p:cNvSpPr>
            <a:spLocks noGrp="1"/>
          </p:cNvSpPr>
          <p:nvPr>
            <p:ph sz="half" idx="2"/>
          </p:nvPr>
        </p:nvSpPr>
        <p:spPr>
          <a:xfrm>
            <a:off x="777240" y="2590799"/>
            <a:ext cx="3566160" cy="3886201"/>
          </a:xfrm>
        </p:spPr>
        <p:txBody>
          <a:bodyPr>
            <a:normAutofit fontScale="92500" lnSpcReduction="20000"/>
          </a:bodyPr>
          <a:lstStyle/>
          <a:p>
            <a:r>
              <a:rPr lang="en-US" dirty="0" smtClean="0"/>
              <a:t>Means that the design should minimize the functions shared by different users, providing mutual security</a:t>
            </a:r>
          </a:p>
          <a:p>
            <a:r>
              <a:rPr lang="en-US" dirty="0" smtClean="0"/>
              <a:t>This principle helps reduce the number of unintended communication paths and reduces the amount of hardware and software on which all users depend, thus making it easier to verify if there are any undesirable security implications</a:t>
            </a:r>
            <a:endParaRPr lang="en-US" dirty="0"/>
          </a:p>
        </p:txBody>
      </p:sp>
      <p:sp>
        <p:nvSpPr>
          <p:cNvPr id="7" name="Text Placeholder 6"/>
          <p:cNvSpPr>
            <a:spLocks noGrp="1"/>
          </p:cNvSpPr>
          <p:nvPr>
            <p:ph type="body" sz="quarter" idx="3"/>
          </p:nvPr>
        </p:nvSpPr>
        <p:spPr>
          <a:xfrm>
            <a:off x="4766048" y="1879320"/>
            <a:ext cx="3920752" cy="639762"/>
          </a:xfrm>
        </p:spPr>
        <p:txBody>
          <a:bodyPr/>
          <a:lstStyle/>
          <a:p>
            <a:r>
              <a:rPr lang="en-US" b="1" dirty="0" smtClean="0"/>
              <a:t>Psychological acceptability</a:t>
            </a:r>
          </a:p>
        </p:txBody>
      </p:sp>
      <p:sp>
        <p:nvSpPr>
          <p:cNvPr id="8" name="Content Placeholder 7"/>
          <p:cNvSpPr>
            <a:spLocks noGrp="1"/>
          </p:cNvSpPr>
          <p:nvPr>
            <p:ph sz="quarter" idx="4"/>
          </p:nvPr>
        </p:nvSpPr>
        <p:spPr>
          <a:xfrm>
            <a:off x="4766048" y="2590799"/>
            <a:ext cx="3920752" cy="4114801"/>
          </a:xfrm>
        </p:spPr>
        <p:txBody>
          <a:bodyPr>
            <a:normAutofit/>
          </a:bodyPr>
          <a:lstStyle/>
          <a:p>
            <a:pPr>
              <a:spcBef>
                <a:spcPts val="1200"/>
              </a:spcBef>
            </a:pPr>
            <a:r>
              <a:rPr lang="en-US" sz="1700" dirty="0" smtClean="0"/>
              <a:t>Implies that the security mechanisms should not interfere unduly with the work of users, while at the same time meeting the needs of those who authorize access</a:t>
            </a:r>
          </a:p>
          <a:p>
            <a:pPr>
              <a:spcBef>
                <a:spcPts val="1200"/>
              </a:spcBef>
            </a:pPr>
            <a:r>
              <a:rPr lang="en-US" sz="1700" dirty="0" smtClean="0"/>
              <a:t>Where possible, security mechanisms should be transparent to the users of the system or, at most, introduce minimal obstruction</a:t>
            </a:r>
          </a:p>
          <a:p>
            <a:pPr>
              <a:spcBef>
                <a:spcPts val="1200"/>
              </a:spcBef>
            </a:pPr>
            <a:r>
              <a:rPr lang="en-US" sz="1700" dirty="0" smtClean="0"/>
              <a:t>In addition to not being intrusive or burdensome, security procedures must reflect the user’s mental model of protection</a:t>
            </a:r>
          </a:p>
        </p:txBody>
      </p:sp>
      <p:sp>
        <p:nvSpPr>
          <p:cNvPr id="9" name="Footer Placeholder 8"/>
          <p:cNvSpPr>
            <a:spLocks noGrp="1"/>
          </p:cNvSpPr>
          <p:nvPr>
            <p:ph type="ftr" sz="quarter" idx="11"/>
          </p:nvPr>
        </p:nvSpPr>
        <p:spPr>
          <a:xfrm>
            <a:off x="152400" y="6492875"/>
            <a:ext cx="68675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Fundamental Security Design Principles</a:t>
            </a:r>
          </a:p>
        </p:txBody>
      </p:sp>
      <p:sp>
        <p:nvSpPr>
          <p:cNvPr id="5" name="Text Placeholder 4"/>
          <p:cNvSpPr>
            <a:spLocks noGrp="1"/>
          </p:cNvSpPr>
          <p:nvPr>
            <p:ph type="body" idx="1"/>
          </p:nvPr>
        </p:nvSpPr>
        <p:spPr>
          <a:xfrm>
            <a:off x="609600" y="1879320"/>
            <a:ext cx="3733800" cy="639762"/>
          </a:xfrm>
        </p:spPr>
        <p:txBody>
          <a:bodyPr/>
          <a:lstStyle/>
          <a:p>
            <a:r>
              <a:rPr lang="en-US" b="1" dirty="0" smtClean="0"/>
              <a:t>Isolation</a:t>
            </a:r>
          </a:p>
        </p:txBody>
      </p:sp>
      <p:sp>
        <p:nvSpPr>
          <p:cNvPr id="6" name="Content Placeholder 5"/>
          <p:cNvSpPr>
            <a:spLocks noGrp="1"/>
          </p:cNvSpPr>
          <p:nvPr>
            <p:ph sz="half" idx="2"/>
          </p:nvPr>
        </p:nvSpPr>
        <p:spPr>
          <a:xfrm>
            <a:off x="609600" y="2590799"/>
            <a:ext cx="3733800" cy="3962401"/>
          </a:xfrm>
        </p:spPr>
        <p:txBody>
          <a:bodyPr>
            <a:normAutofit fontScale="92500" lnSpcReduction="20000"/>
          </a:bodyPr>
          <a:lstStyle/>
          <a:p>
            <a:r>
              <a:rPr lang="en-US" dirty="0" smtClean="0"/>
              <a:t>Applies in three contexts:</a:t>
            </a:r>
          </a:p>
          <a:p>
            <a:pPr lvl="1"/>
            <a:r>
              <a:rPr lang="en-US" dirty="0" smtClean="0"/>
              <a:t>Public access systems should be isolated from critical resources to prevent disclosure or tampering</a:t>
            </a:r>
          </a:p>
          <a:p>
            <a:pPr lvl="1"/>
            <a:r>
              <a:rPr lang="en-US" dirty="0" smtClean="0"/>
              <a:t>Processes and files of individual users should be isolated from one another except where it is explicitly desired</a:t>
            </a:r>
          </a:p>
          <a:p>
            <a:pPr lvl="1"/>
            <a:r>
              <a:rPr lang="en-US" dirty="0" smtClean="0"/>
              <a:t>Security mechanisms should be isolated in the sense of preventing access to those mechanisms</a:t>
            </a:r>
            <a:endParaRPr lang="en-US" dirty="0"/>
          </a:p>
        </p:txBody>
      </p:sp>
      <p:sp>
        <p:nvSpPr>
          <p:cNvPr id="7" name="Text Placeholder 6"/>
          <p:cNvSpPr>
            <a:spLocks noGrp="1"/>
          </p:cNvSpPr>
          <p:nvPr>
            <p:ph type="body" sz="quarter" idx="3"/>
          </p:nvPr>
        </p:nvSpPr>
        <p:spPr/>
        <p:txBody>
          <a:bodyPr/>
          <a:lstStyle/>
          <a:p>
            <a:r>
              <a:rPr lang="en-US" b="1" dirty="0" smtClean="0"/>
              <a:t>Encapsulation </a:t>
            </a:r>
          </a:p>
        </p:txBody>
      </p:sp>
      <p:sp>
        <p:nvSpPr>
          <p:cNvPr id="8" name="Content Placeholder 7"/>
          <p:cNvSpPr>
            <a:spLocks noGrp="1"/>
          </p:cNvSpPr>
          <p:nvPr>
            <p:ph sz="quarter" idx="4"/>
          </p:nvPr>
        </p:nvSpPr>
        <p:spPr>
          <a:xfrm>
            <a:off x="4766048" y="2590799"/>
            <a:ext cx="3566160" cy="3962401"/>
          </a:xfrm>
        </p:spPr>
        <p:txBody>
          <a:bodyPr>
            <a:normAutofit fontScale="85000" lnSpcReduction="20000"/>
          </a:bodyPr>
          <a:lstStyle/>
          <a:p>
            <a:r>
              <a:rPr lang="en-US" dirty="0" smtClean="0"/>
              <a:t>Can be viewed as a specific form of isolation based on object-oriented functionality</a:t>
            </a:r>
          </a:p>
          <a:p>
            <a:r>
              <a:rPr lang="en-US" dirty="0" smtClean="0"/>
              <a:t>Protection is provided by encapsulating a collection of procedures and data objects in a domain of its own so that the internal structure of a data object is accessible only to the procedures of the protected subsystem, and the procedures may be called only at designated domain entry points</a:t>
            </a:r>
            <a:endParaRPr lang="en-US" dirty="0"/>
          </a:p>
        </p:txBody>
      </p:sp>
      <p:sp>
        <p:nvSpPr>
          <p:cNvPr id="9" name="Footer Placeholder 8"/>
          <p:cNvSpPr>
            <a:spLocks noGrp="1"/>
          </p:cNvSpPr>
          <p:nvPr>
            <p:ph type="ftr" sz="quarter" idx="11"/>
          </p:nvPr>
        </p:nvSpPr>
        <p:spPr>
          <a:xfrm>
            <a:off x="0" y="6492875"/>
            <a:ext cx="60293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Fundamental Security Design Principles</a:t>
            </a:r>
          </a:p>
        </p:txBody>
      </p:sp>
      <p:sp>
        <p:nvSpPr>
          <p:cNvPr id="5" name="Text Placeholder 4"/>
          <p:cNvSpPr>
            <a:spLocks noGrp="1"/>
          </p:cNvSpPr>
          <p:nvPr>
            <p:ph type="body" idx="1"/>
          </p:nvPr>
        </p:nvSpPr>
        <p:spPr/>
        <p:txBody>
          <a:bodyPr/>
          <a:lstStyle/>
          <a:p>
            <a:r>
              <a:rPr lang="en-US" b="1" dirty="0" smtClean="0"/>
              <a:t>Modularity</a:t>
            </a:r>
            <a:endParaRPr lang="en-US" b="1" dirty="0"/>
          </a:p>
        </p:txBody>
      </p:sp>
      <p:sp>
        <p:nvSpPr>
          <p:cNvPr id="6" name="Content Placeholder 5"/>
          <p:cNvSpPr>
            <a:spLocks noGrp="1"/>
          </p:cNvSpPr>
          <p:nvPr>
            <p:ph sz="half" idx="2"/>
          </p:nvPr>
        </p:nvSpPr>
        <p:spPr/>
        <p:txBody>
          <a:bodyPr/>
          <a:lstStyle/>
          <a:p>
            <a:r>
              <a:rPr lang="en-US" dirty="0" smtClean="0"/>
              <a:t>Refers both to the development of security functions as separate, protected modules and to the use of a modular architecture for mechanism design and implementation</a:t>
            </a:r>
            <a:endParaRPr lang="en-US" dirty="0"/>
          </a:p>
        </p:txBody>
      </p:sp>
      <p:sp>
        <p:nvSpPr>
          <p:cNvPr id="7" name="Text Placeholder 6"/>
          <p:cNvSpPr>
            <a:spLocks noGrp="1"/>
          </p:cNvSpPr>
          <p:nvPr>
            <p:ph type="body" sz="quarter" idx="3"/>
          </p:nvPr>
        </p:nvSpPr>
        <p:spPr/>
        <p:txBody>
          <a:bodyPr/>
          <a:lstStyle/>
          <a:p>
            <a:r>
              <a:rPr lang="en-US" b="1" dirty="0" smtClean="0"/>
              <a:t>Layering</a:t>
            </a:r>
            <a:endParaRPr lang="en-US" b="1" dirty="0"/>
          </a:p>
        </p:txBody>
      </p:sp>
      <p:sp>
        <p:nvSpPr>
          <p:cNvPr id="8" name="Content Placeholder 7"/>
          <p:cNvSpPr>
            <a:spLocks noGrp="1"/>
          </p:cNvSpPr>
          <p:nvPr>
            <p:ph sz="quarter" idx="4"/>
          </p:nvPr>
        </p:nvSpPr>
        <p:spPr/>
        <p:txBody>
          <a:bodyPr>
            <a:normAutofit fontScale="92500" lnSpcReduction="10000"/>
          </a:bodyPr>
          <a:lstStyle/>
          <a:p>
            <a:r>
              <a:rPr lang="en-US" dirty="0" smtClean="0"/>
              <a:t>Refers to the use of multiple, overlapping protection approaches addressing the people, technology, and operational aspects of information systems</a:t>
            </a:r>
          </a:p>
          <a:p>
            <a:r>
              <a:rPr lang="en-US" dirty="0" smtClean="0"/>
              <a:t>The failure or circumvention of any individual protection approach will not leave the system unprotected</a:t>
            </a:r>
            <a:endParaRPr lang="en-US" dirty="0"/>
          </a:p>
        </p:txBody>
      </p:sp>
      <p:sp>
        <p:nvSpPr>
          <p:cNvPr id="9" name="Footer Placeholder 8"/>
          <p:cNvSpPr>
            <a:spLocks noGrp="1"/>
          </p:cNvSpPr>
          <p:nvPr>
            <p:ph type="ftr" sz="quarter" idx="11"/>
          </p:nvPr>
        </p:nvSpPr>
        <p:spPr>
          <a:xfrm>
            <a:off x="152400" y="6492875"/>
            <a:ext cx="67913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Fundamental Security Design Principles</a:t>
            </a:r>
          </a:p>
        </p:txBody>
      </p:sp>
      <p:sp>
        <p:nvSpPr>
          <p:cNvPr id="5" name="Text Placeholder 4"/>
          <p:cNvSpPr>
            <a:spLocks noGrp="1"/>
          </p:cNvSpPr>
          <p:nvPr>
            <p:ph type="body" idx="1"/>
          </p:nvPr>
        </p:nvSpPr>
        <p:spPr>
          <a:xfrm>
            <a:off x="2819400" y="1828800"/>
            <a:ext cx="3566160" cy="639762"/>
          </a:xfrm>
        </p:spPr>
        <p:txBody>
          <a:bodyPr/>
          <a:lstStyle/>
          <a:p>
            <a:r>
              <a:rPr lang="en-US" b="1" dirty="0" smtClean="0"/>
              <a:t>Least astonishment</a:t>
            </a:r>
            <a:endParaRPr lang="en-US" b="1" dirty="0"/>
          </a:p>
        </p:txBody>
      </p:sp>
      <p:sp>
        <p:nvSpPr>
          <p:cNvPr id="6" name="Content Placeholder 5"/>
          <p:cNvSpPr>
            <a:spLocks noGrp="1"/>
          </p:cNvSpPr>
          <p:nvPr>
            <p:ph sz="half" idx="2"/>
          </p:nvPr>
        </p:nvSpPr>
        <p:spPr>
          <a:xfrm>
            <a:off x="1143000" y="2590799"/>
            <a:ext cx="6934200" cy="3487739"/>
          </a:xfrm>
        </p:spPr>
        <p:txBody>
          <a:bodyPr/>
          <a:lstStyle/>
          <a:p>
            <a:r>
              <a:rPr lang="en-US" dirty="0" smtClean="0"/>
              <a:t>Means that a program or user interface should always respond in the way that is least likely to astonish the user</a:t>
            </a:r>
          </a:p>
          <a:p>
            <a:r>
              <a:rPr lang="en-US" dirty="0" smtClean="0"/>
              <a:t>The mechanism for authorization should be transparent enough to a user that the user has a good intuitive understanding of how the security goals map to the provided security mechanism</a:t>
            </a:r>
            <a:endParaRPr lang="en-US" dirty="0"/>
          </a:p>
        </p:txBody>
      </p:sp>
      <p:sp>
        <p:nvSpPr>
          <p:cNvPr id="9" name="Footer Placeholder 8"/>
          <p:cNvSpPr>
            <a:spLocks noGrp="1"/>
          </p:cNvSpPr>
          <p:nvPr>
            <p:ph type="ftr" sz="quarter" idx="11"/>
          </p:nvPr>
        </p:nvSpPr>
        <p:spPr>
          <a:xfrm>
            <a:off x="152400" y="6492875"/>
            <a:ext cx="74009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Surfaces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 attack surface consists of the reachable and exploitable vulnerabilities in a system</a:t>
            </a:r>
          </a:p>
          <a:p>
            <a:r>
              <a:rPr lang="en-US" dirty="0" smtClean="0"/>
              <a:t>Examples:</a:t>
            </a:r>
          </a:p>
          <a:p>
            <a:pPr lvl="1"/>
            <a:r>
              <a:rPr lang="en-US" dirty="0" smtClean="0"/>
              <a:t>Open ports on outward facing Web and other servers, and code listening on those ports</a:t>
            </a:r>
          </a:p>
          <a:p>
            <a:pPr lvl="1"/>
            <a:r>
              <a:rPr lang="en-US" dirty="0" smtClean="0"/>
              <a:t>Services available on the inside of a firewall</a:t>
            </a:r>
          </a:p>
          <a:p>
            <a:pPr lvl="1"/>
            <a:r>
              <a:rPr lang="en-US" dirty="0" smtClean="0"/>
              <a:t>Code that processes incoming data, email, XML, office documents, and industry-specific custom data exchange formats</a:t>
            </a:r>
          </a:p>
          <a:p>
            <a:pPr lvl="1"/>
            <a:r>
              <a:rPr lang="en-US" dirty="0" smtClean="0"/>
              <a:t>Interfaces, SQL, and Web forms</a:t>
            </a:r>
          </a:p>
          <a:p>
            <a:pPr lvl="1"/>
            <a:r>
              <a:rPr lang="en-US" dirty="0" smtClean="0"/>
              <a:t>An employee with access to sensitive information vulnerable to a social engineering attack</a:t>
            </a:r>
            <a:endParaRPr lang="en-US" dirty="0"/>
          </a:p>
        </p:txBody>
      </p:sp>
      <p:sp>
        <p:nvSpPr>
          <p:cNvPr id="4" name="Footer Placeholder 3"/>
          <p:cNvSpPr>
            <a:spLocks noGrp="1"/>
          </p:cNvSpPr>
          <p:nvPr>
            <p:ph type="ftr" sz="quarter" idx="11"/>
          </p:nvPr>
        </p:nvSpPr>
        <p:spPr>
          <a:xfrm>
            <a:off x="371474" y="6356350"/>
            <a:ext cx="57245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smtClean="0"/>
              <a:t>Attack Surface Categories</a:t>
            </a:r>
            <a:endParaRPr lang="en-US" dirty="0"/>
          </a:p>
        </p:txBody>
      </p:sp>
      <p:sp>
        <p:nvSpPr>
          <p:cNvPr id="3" name="Content Placeholder 2"/>
          <p:cNvSpPr>
            <a:spLocks noGrp="1"/>
          </p:cNvSpPr>
          <p:nvPr>
            <p:ph idx="1"/>
          </p:nvPr>
        </p:nvSpPr>
        <p:spPr>
          <a:xfrm>
            <a:off x="838200" y="1828800"/>
            <a:ext cx="7570787" cy="4289425"/>
          </a:xfrm>
        </p:spPr>
        <p:txBody>
          <a:bodyPr>
            <a:normAutofit lnSpcReduction="10000"/>
          </a:bodyPr>
          <a:lstStyle/>
          <a:p>
            <a:r>
              <a:rPr lang="en-US" dirty="0" smtClean="0"/>
              <a:t>Network attack surface</a:t>
            </a:r>
          </a:p>
          <a:p>
            <a:pPr lvl="1"/>
            <a:r>
              <a:rPr lang="en-US" dirty="0" smtClean="0"/>
              <a:t>Refers to vulnerabilities over an enterprise network, wide-area network, or the Internet</a:t>
            </a:r>
          </a:p>
          <a:p>
            <a:r>
              <a:rPr lang="en-US" dirty="0" smtClean="0"/>
              <a:t>Software attack surface</a:t>
            </a:r>
          </a:p>
          <a:p>
            <a:pPr lvl="1"/>
            <a:r>
              <a:rPr lang="en-US" dirty="0" smtClean="0"/>
              <a:t>Refers to vulnerabilities in application, utility, or operating system code</a:t>
            </a:r>
          </a:p>
          <a:p>
            <a:r>
              <a:rPr lang="en-US" dirty="0" smtClean="0"/>
              <a:t>Human attack surface</a:t>
            </a:r>
          </a:p>
          <a:p>
            <a:pPr lvl="1"/>
            <a:r>
              <a:rPr lang="en-US" dirty="0" smtClean="0"/>
              <a:t>Refers to vulnerabilities created by personnel or outsiders</a:t>
            </a:r>
            <a:endParaRPr lang="en-US" dirty="0"/>
          </a:p>
        </p:txBody>
      </p:sp>
      <p:sp>
        <p:nvSpPr>
          <p:cNvPr id="4" name="Footer Placeholder 3"/>
          <p:cNvSpPr>
            <a:spLocks noGrp="1"/>
          </p:cNvSpPr>
          <p:nvPr>
            <p:ph type="ftr" sz="quarter" idx="11"/>
          </p:nvPr>
        </p:nvSpPr>
        <p:spPr>
          <a:xfrm>
            <a:off x="371474" y="6356350"/>
            <a:ext cx="65627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588" t="20909" r="11765" b="16364"/>
              <a:stretch>
                <a:fillRect/>
              </a:stretch>
            </p:blipFill>
          </mc:Choice>
          <mc:Fallback>
            <p:blipFill>
              <a:blip r:embed="rId4"/>
              <a:srcRect l="10588" t="20909" r="11765" b="16364"/>
              <a:stretch>
                <a:fillRect/>
              </a:stretch>
            </p:blipFill>
          </mc:Fallback>
        </mc:AlternateContent>
        <p:spPr>
          <a:xfrm>
            <a:off x="1219200" y="-304800"/>
            <a:ext cx="6675730" cy="6979238"/>
          </a:xfrm>
          <a:prstGeom prst="rect">
            <a:avLst/>
          </a:prstGeom>
        </p:spPr>
      </p:pic>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sp>
        <p:nvSpPr>
          <p:cNvPr id="24" name="Footer Placeholder 23"/>
          <p:cNvSpPr>
            <a:spLocks noGrp="1"/>
          </p:cNvSpPr>
          <p:nvPr>
            <p:ph type="ftr" sz="quarter" idx="11"/>
          </p:nvPr>
        </p:nvSpPr>
        <p:spPr>
          <a:xfrm>
            <a:off x="457200" y="6492875"/>
            <a:ext cx="7019925" cy="365125"/>
          </a:xfrm>
        </p:spPr>
        <p:txBody>
          <a:bodyPr/>
          <a:lstStyle/>
          <a:p>
            <a:pPr>
              <a:defRPr/>
            </a:pPr>
            <a:r>
              <a:rPr lang="en-US"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Tree</a:t>
            </a:r>
            <a:endParaRPr lang="en-US" dirty="0"/>
          </a:p>
        </p:txBody>
      </p:sp>
      <p:sp>
        <p:nvSpPr>
          <p:cNvPr id="3" name="Content Placeholder 2"/>
          <p:cNvSpPr>
            <a:spLocks noGrp="1"/>
          </p:cNvSpPr>
          <p:nvPr>
            <p:ph idx="1"/>
          </p:nvPr>
        </p:nvSpPr>
        <p:spPr>
          <a:xfrm>
            <a:off x="838200" y="1752600"/>
            <a:ext cx="7570787" cy="4867275"/>
          </a:xfrm>
        </p:spPr>
        <p:txBody>
          <a:bodyPr>
            <a:normAutofit fontScale="85000" lnSpcReduction="20000"/>
          </a:bodyPr>
          <a:lstStyle/>
          <a:p>
            <a:r>
              <a:rPr lang="en-US" dirty="0" smtClean="0"/>
              <a:t>A branching, hierarchical data structure that represents a set of potential techniques for exploiting security vulnerabilities</a:t>
            </a:r>
          </a:p>
          <a:p>
            <a:r>
              <a:rPr lang="en-US" dirty="0" smtClean="0"/>
              <a:t>The security incident that is the goal of the attack is represented as the root node of the tree, and the ways that an attacker could reach that goal are represented as branches and </a:t>
            </a:r>
            <a:r>
              <a:rPr lang="en-US" dirty="0" err="1" smtClean="0"/>
              <a:t>subnodes</a:t>
            </a:r>
            <a:r>
              <a:rPr lang="en-US" dirty="0" smtClean="0"/>
              <a:t> of the tree</a:t>
            </a:r>
          </a:p>
          <a:p>
            <a:r>
              <a:rPr lang="en-US" dirty="0" smtClean="0"/>
              <a:t>The final nodes on the paths outward from the root, (leaf nodes), represent different ways to initiate an attack</a:t>
            </a:r>
          </a:p>
          <a:p>
            <a:r>
              <a:rPr lang="en-US" dirty="0" smtClean="0"/>
              <a:t>The motivation for the use of attack trees is to effectively exploit the information available on attack patterns</a:t>
            </a:r>
          </a:p>
          <a:p>
            <a:endParaRPr lang="en-US" dirty="0"/>
          </a:p>
        </p:txBody>
      </p:sp>
      <p:sp>
        <p:nvSpPr>
          <p:cNvPr id="4" name="Footer Placeholder 3"/>
          <p:cNvSpPr>
            <a:spLocks noGrp="1"/>
          </p:cNvSpPr>
          <p:nvPr>
            <p:ph type="ftr" sz="quarter" idx="11"/>
          </p:nvPr>
        </p:nvSpPr>
        <p:spPr>
          <a:xfrm>
            <a:off x="381000" y="6492875"/>
            <a:ext cx="7248525" cy="365125"/>
          </a:xfrm>
        </p:spPr>
        <p:txBody>
          <a:bodyPr/>
          <a:lstStyle/>
          <a:p>
            <a:pPr>
              <a:defRPr/>
            </a:pPr>
            <a:r>
              <a:rPr lang="en-US" sz="900"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handbooks</a:t>
            </a:r>
            <a:endParaRPr lang="en-US"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b="1" dirty="0" smtClean="0">
                <a:cs typeface="B Nazanin" panose="00000400000000000000" pitchFamily="2" charset="-78"/>
              </a:rPr>
              <a:t>English books</a:t>
            </a:r>
          </a:p>
          <a:p>
            <a:pPr lvl="1">
              <a:buFont typeface="Arial" panose="020B0604020202020204" pitchFamily="34" charset="0"/>
              <a:buChar char="•"/>
            </a:pPr>
            <a:r>
              <a:rPr lang="en-US" dirty="0" smtClean="0">
                <a:cs typeface="B Nazanin" panose="00000400000000000000" pitchFamily="2" charset="-78"/>
              </a:rPr>
              <a:t>Cryptography and Network Security, Pearson, 7</a:t>
            </a:r>
            <a:r>
              <a:rPr lang="en-US" baseline="30000" dirty="0" smtClean="0">
                <a:cs typeface="B Nazanin" panose="00000400000000000000" pitchFamily="2" charset="-78"/>
              </a:rPr>
              <a:t>th</a:t>
            </a:r>
            <a:r>
              <a:rPr lang="en-US" dirty="0" smtClean="0">
                <a:cs typeface="B Nazanin" panose="00000400000000000000" pitchFamily="2" charset="-78"/>
              </a:rPr>
              <a:t> edition, William Stallings</a:t>
            </a:r>
          </a:p>
          <a:p>
            <a:pPr lvl="1">
              <a:buFont typeface="Arial" panose="020B0604020202020204" pitchFamily="34" charset="0"/>
              <a:buChar char="•"/>
            </a:pPr>
            <a:r>
              <a:rPr lang="en-US" dirty="0" smtClean="0">
                <a:cs typeface="B Nazanin" panose="00000400000000000000" pitchFamily="2" charset="-78"/>
              </a:rPr>
              <a:t>Network Security Essentials, Prentice Hall, 4</a:t>
            </a:r>
            <a:r>
              <a:rPr lang="en-US" baseline="30000" dirty="0" smtClean="0">
                <a:cs typeface="B Nazanin" panose="00000400000000000000" pitchFamily="2" charset="-78"/>
              </a:rPr>
              <a:t>th</a:t>
            </a:r>
            <a:r>
              <a:rPr lang="en-US" dirty="0" smtClean="0">
                <a:cs typeface="B Nazanin" panose="00000400000000000000" pitchFamily="2" charset="-78"/>
              </a:rPr>
              <a:t> edition</a:t>
            </a:r>
            <a:r>
              <a:rPr lang="en-US" dirty="0">
                <a:cs typeface="B Nazanin" panose="00000400000000000000" pitchFamily="2" charset="-78"/>
              </a:rPr>
              <a:t>, William </a:t>
            </a:r>
            <a:r>
              <a:rPr lang="en-US" dirty="0" smtClean="0">
                <a:cs typeface="B Nazanin" panose="00000400000000000000" pitchFamily="2" charset="-78"/>
              </a:rPr>
              <a:t>Stallings</a:t>
            </a:r>
            <a:endParaRPr lang="fa-IR" dirty="0" smtClean="0">
              <a:cs typeface="B Nazanin" panose="00000400000000000000" pitchFamily="2" charset="-78"/>
            </a:endParaRPr>
          </a:p>
          <a:p>
            <a:pPr algn="r" rtl="1">
              <a:buFont typeface="Arial" panose="020B0604020202020204" pitchFamily="34" charset="0"/>
              <a:buChar char="•"/>
            </a:pPr>
            <a:r>
              <a:rPr lang="fa-IR" b="1" dirty="0" smtClean="0">
                <a:cs typeface="B Nazanin" panose="00000400000000000000" pitchFamily="2" charset="-78"/>
              </a:rPr>
              <a:t>منبع فارسی</a:t>
            </a:r>
          </a:p>
          <a:p>
            <a:pPr lvl="1" algn="r" rtl="1">
              <a:buFont typeface="Arial" panose="020B0604020202020204" pitchFamily="34" charset="0"/>
              <a:buChar char="•"/>
            </a:pPr>
            <a:r>
              <a:rPr lang="fa-IR" b="1" dirty="0" smtClean="0">
                <a:cs typeface="B Nazanin" panose="00000400000000000000" pitchFamily="2" charset="-78"/>
              </a:rPr>
              <a:t>امنیت داد‌ها‏، انتشارات نص، چاپ سوم</a:t>
            </a:r>
          </a:p>
          <a:p>
            <a:pPr marL="688975" lvl="1" indent="0" algn="r" rtl="1">
              <a:buNone/>
            </a:pPr>
            <a:r>
              <a:rPr lang="fa-IR" b="1" dirty="0" smtClean="0">
                <a:cs typeface="B Nazanin" panose="00000400000000000000" pitchFamily="2" charset="-78"/>
              </a:rPr>
              <a:t>دکتر علی ذاکرحسینی، مهندس احسان ملکیان</a:t>
            </a:r>
            <a:endParaRPr lang="en-US" b="1" dirty="0" smtClean="0">
              <a:cs typeface="B Nazanin" panose="00000400000000000000" pitchFamily="2" charset="-78"/>
            </a:endParaRPr>
          </a:p>
        </p:txBody>
      </p:sp>
    </p:spTree>
    <p:extLst>
      <p:ext uri="{BB962C8B-B14F-4D97-AF65-F5344CB8AC3E}">
        <p14:creationId xmlns:p14="http://schemas.microsoft.com/office/powerpoint/2010/main" val="4016880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0" y="0"/>
            <a:ext cx="1447800" cy="6858000"/>
          </a:xfrm>
          <a:prstGeom prst="rect">
            <a:avLst/>
          </a:prstGeom>
          <a:solidFill>
            <a:schemeClr val="bg2"/>
          </a:solidFill>
        </p:spPr>
        <p:txBody>
          <a:bodyPr wrap="square" rtlCol="0">
            <a:spAutoFit/>
          </a:bodyPr>
          <a:lstStyle/>
          <a:p>
            <a:endParaRPr lang="en-US" dirty="0"/>
          </a:p>
        </p:txBody>
      </p:sp>
      <p:sp>
        <p:nvSpPr>
          <p:cNvPr id="23" name="TextBox 22"/>
          <p:cNvSpPr txBox="1"/>
          <p:nvPr/>
        </p:nvSpPr>
        <p:spPr>
          <a:xfrm>
            <a:off x="7696200" y="0"/>
            <a:ext cx="1447800" cy="6858000"/>
          </a:xfrm>
          <a:prstGeom prst="rect">
            <a:avLst/>
          </a:prstGeom>
          <a:solidFill>
            <a:schemeClr val="bg2"/>
          </a:solidFill>
        </p:spPr>
        <p:txBody>
          <a:bodyPr wrap="square" rtlCol="0">
            <a:spAutoFit/>
          </a:bodyPr>
          <a:lstStyle/>
          <a:p>
            <a:endParaRPr lang="en-US" dirty="0"/>
          </a:p>
        </p:txBody>
      </p:sp>
      <p:pic>
        <p:nvPicPr>
          <p:cNvPr id="6" name="Picture 5"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17273"/>
              <a:stretch>
                <a:fillRect/>
              </a:stretch>
            </p:blipFill>
          </mc:Choice>
          <mc:Fallback>
            <p:blipFill>
              <a:blip r:embed="rId4"/>
              <a:srcRect t="8182" b="17273"/>
              <a:stretch>
                <a:fillRect/>
              </a:stretch>
            </p:blipFill>
          </mc:Fallback>
        </mc:AlternateContent>
        <p:spPr>
          <a:xfrm>
            <a:off x="1219200" y="0"/>
            <a:ext cx="6635007" cy="6400800"/>
          </a:xfrm>
          <a:prstGeom prst="rect">
            <a:avLst/>
          </a:prstGeom>
        </p:spPr>
      </p:pic>
      <p:sp>
        <p:nvSpPr>
          <p:cNvPr id="7" name="Footer Placeholder 6"/>
          <p:cNvSpPr>
            <a:spLocks noGrp="1"/>
          </p:cNvSpPr>
          <p:nvPr>
            <p:ph type="ftr" sz="quarter" idx="11"/>
          </p:nvPr>
        </p:nvSpPr>
        <p:spPr>
          <a:xfrm>
            <a:off x="228600" y="6492875"/>
            <a:ext cx="63341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ea typeface="ＭＳ Ｐゴシック" pitchFamily="-107" charset="-128"/>
                <a:cs typeface="ＭＳ Ｐゴシック" pitchFamily="-107" charset="-128"/>
              </a:rPr>
              <a:t>Model for Network Security</a:t>
            </a:r>
            <a:endParaRPr lang="en-AU" dirty="0">
              <a:ea typeface="ＭＳ Ｐゴシック" pitchFamily="-107" charset="-128"/>
              <a:cs typeface="ＭＳ Ｐゴシック" pitchFamily="-107" charset="-128"/>
            </a:endParaRPr>
          </a:p>
        </p:txBody>
      </p:sp>
      <p:pic>
        <p:nvPicPr>
          <p:cNvPr id="4" name="Picture 3" descr="f0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381000"/>
            <a:ext cx="9386047" cy="7252854"/>
          </a:xfrm>
          <a:prstGeom prst="rect">
            <a:avLst/>
          </a:prstGeom>
        </p:spPr>
      </p:pic>
      <p:sp>
        <p:nvSpPr>
          <p:cNvPr id="5" name="Footer Placeholder 4"/>
          <p:cNvSpPr>
            <a:spLocks noGrp="1"/>
          </p:cNvSpPr>
          <p:nvPr>
            <p:ph type="ftr" sz="quarter" idx="11"/>
          </p:nvPr>
        </p:nvSpPr>
        <p:spPr>
          <a:xfrm>
            <a:off x="0" y="6492875"/>
            <a:ext cx="4572000" cy="365125"/>
          </a:xfrm>
        </p:spPr>
        <p:txBody>
          <a:bodyPr/>
          <a:lstStyle/>
          <a:p>
            <a:pPr>
              <a:defRPr/>
            </a:pPr>
            <a:r>
              <a:rPr lang="en-US" sz="900" dirty="0" smtClean="0"/>
              <a:t>© 2017 Pearson Education, Ltd., All rights reserved.</a:t>
            </a:r>
            <a:endParaRPr lang="en-US" sz="900" dirty="0"/>
          </a:p>
        </p:txBody>
      </p:sp>
    </p:spTree>
  </p:cSld>
  <p:clrMapOvr>
    <a:masterClrMapping/>
  </p:clrMapOvr>
  <p:transition>
    <p:dissolv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Network Access Security Model</a:t>
            </a:r>
          </a:p>
        </p:txBody>
      </p:sp>
      <p:pic>
        <p:nvPicPr>
          <p:cNvPr id="4" name="Picture 3" descr="f0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8182" b="34545"/>
              <a:stretch>
                <a:fillRect/>
              </a:stretch>
            </p:blipFill>
          </mc:Choice>
          <mc:Fallback>
            <p:blipFill>
              <a:blip r:embed="rId4"/>
              <a:srcRect t="28182" b="34545"/>
              <a:stretch>
                <a:fillRect/>
              </a:stretch>
            </p:blipFill>
          </mc:Fallback>
        </mc:AlternateContent>
        <p:spPr>
          <a:xfrm>
            <a:off x="-145914" y="1932596"/>
            <a:ext cx="9263291" cy="4468204"/>
          </a:xfrm>
          <a:prstGeom prst="rect">
            <a:avLst/>
          </a:prstGeom>
        </p:spPr>
      </p:pic>
      <p:sp>
        <p:nvSpPr>
          <p:cNvPr id="5" name="Footer Placeholder 4"/>
          <p:cNvSpPr>
            <a:spLocks noGrp="1"/>
          </p:cNvSpPr>
          <p:nvPr>
            <p:ph type="ftr" sz="quarter" idx="11"/>
          </p:nvPr>
        </p:nvSpPr>
        <p:spPr>
          <a:xfrm>
            <a:off x="152400" y="6492875"/>
            <a:ext cx="6867525" cy="365125"/>
          </a:xfrm>
        </p:spPr>
        <p:txBody>
          <a:bodyPr/>
          <a:lstStyle/>
          <a:p>
            <a:pPr>
              <a:defRPr/>
            </a:pPr>
            <a:r>
              <a:rPr lang="en-US" sz="900" dirty="0" smtClean="0"/>
              <a:t>© 2017 Pearson Education, Ltd., All rights reserved.</a:t>
            </a:r>
            <a:endParaRPr lang="en-US" sz="900" dirty="0"/>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Unwanted Access</a:t>
            </a:r>
          </a:p>
        </p:txBody>
      </p:sp>
      <p:sp>
        <p:nvSpPr>
          <p:cNvPr id="3" name="Content Placeholder 2"/>
          <p:cNvSpPr>
            <a:spLocks noGrp="1"/>
          </p:cNvSpPr>
          <p:nvPr>
            <p:ph idx="1"/>
          </p:nvPr>
        </p:nvSpPr>
        <p:spPr>
          <a:xfrm>
            <a:off x="685800" y="1752600"/>
            <a:ext cx="7570787" cy="4867275"/>
          </a:xfrm>
        </p:spPr>
        <p:txBody>
          <a:bodyPr>
            <a:normAutofit lnSpcReduction="10000"/>
          </a:bodyPr>
          <a:lstStyle/>
          <a:p>
            <a:pPr eaLnBrk="1" hangingPunct="1">
              <a:defRPr/>
            </a:pPr>
            <a:r>
              <a:rPr lang="en-US" dirty="0" smtClean="0"/>
              <a:t>Placement in a computer system of logic that exploits vulnerabilities in the system and that can affect application programs as well as utility programs such as editors and compilers</a:t>
            </a:r>
          </a:p>
          <a:p>
            <a:pPr eaLnBrk="1" hangingPunct="1">
              <a:defRPr/>
            </a:pPr>
            <a:r>
              <a:rPr lang="en-US" dirty="0" smtClean="0"/>
              <a:t>Programs can present two kinds of threats:</a:t>
            </a:r>
          </a:p>
          <a:p>
            <a:pPr lvl="1" eaLnBrk="1" hangingPunct="1">
              <a:defRPr/>
            </a:pPr>
            <a:r>
              <a:rPr lang="en-US" dirty="0" smtClean="0"/>
              <a:t>Information access threats</a:t>
            </a:r>
          </a:p>
          <a:p>
            <a:pPr lvl="2" eaLnBrk="1" hangingPunct="1">
              <a:defRPr/>
            </a:pPr>
            <a:r>
              <a:rPr lang="en-US" dirty="0" smtClean="0"/>
              <a:t>Intercept or modify data on behalf of users who should not have access to that data</a:t>
            </a:r>
          </a:p>
          <a:p>
            <a:pPr lvl="1" eaLnBrk="1" hangingPunct="1">
              <a:defRPr/>
            </a:pPr>
            <a:r>
              <a:rPr lang="en-US" dirty="0" smtClean="0"/>
              <a:t>Service threats</a:t>
            </a:r>
          </a:p>
          <a:p>
            <a:pPr lvl="2" eaLnBrk="1" hangingPunct="1">
              <a:defRPr/>
            </a:pPr>
            <a:r>
              <a:rPr lang="en-US" dirty="0" smtClean="0"/>
              <a:t>Exploit service flaws in computers to               inhibit use by legitimate users</a:t>
            </a:r>
            <a:endParaRPr lang="en-US" dirty="0"/>
          </a:p>
        </p:txBody>
      </p:sp>
      <p:pic>
        <p:nvPicPr>
          <p:cNvPr id="4" name="Picture 3"/>
          <p:cNvPicPr>
            <a:picLocks noChangeAspect="1"/>
          </p:cNvPicPr>
          <p:nvPr/>
        </p:nvPicPr>
        <p:blipFill>
          <a:blip r:embed="rId3"/>
          <a:stretch>
            <a:fillRect/>
          </a:stretch>
        </p:blipFill>
        <p:spPr>
          <a:xfrm>
            <a:off x="7573052" y="4953000"/>
            <a:ext cx="1570948" cy="1905000"/>
          </a:xfrm>
          <a:prstGeom prst="rect">
            <a:avLst/>
          </a:prstGeom>
        </p:spPr>
      </p:pic>
      <p:sp>
        <p:nvSpPr>
          <p:cNvPr id="5" name="Footer Placeholder 4"/>
          <p:cNvSpPr>
            <a:spLocks noGrp="1"/>
          </p:cNvSpPr>
          <p:nvPr>
            <p:ph type="ftr" sz="quarter" idx="11"/>
          </p:nvPr>
        </p:nvSpPr>
        <p:spPr>
          <a:xfrm>
            <a:off x="228600" y="6492875"/>
            <a:ext cx="5191125" cy="365125"/>
          </a:xfrm>
        </p:spPr>
        <p:txBody>
          <a:bodyPr/>
          <a:lstStyle/>
          <a:p>
            <a:pPr>
              <a:defRPr/>
            </a:pPr>
            <a:r>
              <a:rPr lang="en-US" sz="900" dirty="0" smtClean="0"/>
              <a:t>© 2017 Pearson Education, Ltd., All rights reserved.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2163" y="39689"/>
            <a:ext cx="7570787" cy="1255712"/>
          </a:xfrm>
        </p:spPr>
        <p:txBody>
          <a:bodyPr/>
          <a:lstStyle/>
          <a:p>
            <a:r>
              <a:rPr lang="en-US" dirty="0" smtClean="0"/>
              <a:t>Standards</a:t>
            </a:r>
            <a:endParaRPr lang="en-US" dirty="0"/>
          </a:p>
        </p:txBody>
      </p:sp>
      <p:graphicFrame>
        <p:nvGraphicFramePr>
          <p:cNvPr id="7" name="Content Placeholder 6"/>
          <p:cNvGraphicFramePr>
            <a:graphicFrameLocks noGrp="1"/>
          </p:cNvGraphicFramePr>
          <p:nvPr>
            <p:ph idx="1"/>
          </p:nvPr>
        </p:nvGraphicFramePr>
        <p:xfrm>
          <a:off x="381000" y="1447800"/>
          <a:ext cx="8534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7"/>
          <p:cNvSpPr>
            <a:spLocks noGrp="1"/>
          </p:cNvSpPr>
          <p:nvPr>
            <p:ph type="ftr" sz="quarter" idx="11"/>
          </p:nvPr>
        </p:nvSpPr>
        <p:spPr>
          <a:xfrm>
            <a:off x="152400" y="6492875"/>
            <a:ext cx="74009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Summary</a:t>
            </a:r>
            <a:endParaRPr lang="en-AU" smtClean="0"/>
          </a:p>
        </p:txBody>
      </p:sp>
      <p:sp>
        <p:nvSpPr>
          <p:cNvPr id="76803" name="Rectangle 3"/>
          <p:cNvSpPr>
            <a:spLocks noGrp="1" noChangeArrowheads="1"/>
          </p:cNvSpPr>
          <p:nvPr>
            <p:ph sz="half" idx="1"/>
          </p:nvPr>
        </p:nvSpPr>
        <p:spPr>
          <a:xfrm>
            <a:off x="457200" y="1752600"/>
            <a:ext cx="3565525" cy="4778375"/>
          </a:xfrm>
        </p:spPr>
        <p:txBody>
          <a:bodyPr>
            <a:normAutofit fontScale="92500" lnSpcReduction="20000"/>
          </a:bodyPr>
          <a:lstStyle/>
          <a:p>
            <a:pPr eaLnBrk="1" hangingPunct="1"/>
            <a:r>
              <a:rPr lang="en-US" dirty="0" smtClean="0"/>
              <a:t>Computer security concepts</a:t>
            </a:r>
          </a:p>
          <a:p>
            <a:pPr lvl="1" eaLnBrk="1" hangingPunct="1"/>
            <a:r>
              <a:rPr lang="en-US" dirty="0" smtClean="0"/>
              <a:t>Definition</a:t>
            </a:r>
          </a:p>
          <a:p>
            <a:pPr lvl="1" eaLnBrk="1" hangingPunct="1"/>
            <a:r>
              <a:rPr lang="en-US" dirty="0" smtClean="0"/>
              <a:t>Examples</a:t>
            </a:r>
          </a:p>
          <a:p>
            <a:pPr lvl="1" eaLnBrk="1" hangingPunct="1"/>
            <a:r>
              <a:rPr lang="en-US" dirty="0" smtClean="0"/>
              <a:t>Challenges </a:t>
            </a:r>
          </a:p>
          <a:p>
            <a:pPr eaLnBrk="1" hangingPunct="1"/>
            <a:r>
              <a:rPr lang="en-US" dirty="0" smtClean="0"/>
              <a:t>The OSI security architecture</a:t>
            </a:r>
          </a:p>
          <a:p>
            <a:pPr eaLnBrk="1" hangingPunct="1"/>
            <a:r>
              <a:rPr lang="en-US" dirty="0" smtClean="0"/>
              <a:t>Security attacks</a:t>
            </a:r>
          </a:p>
          <a:p>
            <a:pPr lvl="1" eaLnBrk="1" hangingPunct="1"/>
            <a:r>
              <a:rPr lang="en-US" dirty="0" smtClean="0"/>
              <a:t>Passive attacks</a:t>
            </a:r>
          </a:p>
          <a:p>
            <a:pPr lvl="1" eaLnBrk="1" hangingPunct="1"/>
            <a:r>
              <a:rPr lang="en-US" dirty="0" smtClean="0"/>
              <a:t>Active attacks</a:t>
            </a:r>
          </a:p>
          <a:p>
            <a:pPr marL="342900" lvl="1" indent="-342900" eaLnBrk="1" hangingPunct="1">
              <a:spcBef>
                <a:spcPts val="2400"/>
              </a:spcBef>
              <a:buClr>
                <a:srgbClr val="BAABE3"/>
              </a:buClr>
            </a:pPr>
            <a:r>
              <a:rPr lang="en-US" sz="2378" dirty="0" smtClean="0">
                <a:cs typeface="ＭＳ Ｐゴシック" pitchFamily="-1" charset="-128"/>
              </a:rPr>
              <a:t>Attack surfaces and </a:t>
            </a:r>
            <a:r>
              <a:rPr lang="en-US" sz="2378" smtClean="0">
                <a:cs typeface="ＭＳ Ｐゴシック" pitchFamily="-1" charset="-128"/>
              </a:rPr>
              <a:t>attack trees</a:t>
            </a:r>
            <a:endParaRPr lang="en-US" sz="2378" dirty="0" smtClean="0">
              <a:cs typeface="ＭＳ Ｐゴシック" pitchFamily="-1" charset="-128"/>
            </a:endParaRPr>
          </a:p>
        </p:txBody>
      </p:sp>
      <p:sp>
        <p:nvSpPr>
          <p:cNvPr id="76804" name="Content Placeholder 11"/>
          <p:cNvSpPr>
            <a:spLocks noGrp="1"/>
          </p:cNvSpPr>
          <p:nvPr>
            <p:ph sz="half" idx="2"/>
          </p:nvPr>
        </p:nvSpPr>
        <p:spPr>
          <a:xfrm>
            <a:off x="5410200" y="1752600"/>
            <a:ext cx="3565525" cy="5257800"/>
          </a:xfrm>
        </p:spPr>
        <p:txBody>
          <a:bodyPr>
            <a:normAutofit fontScale="92500" lnSpcReduction="20000"/>
          </a:bodyPr>
          <a:lstStyle/>
          <a:p>
            <a:pPr eaLnBrk="1" hangingPunct="1"/>
            <a:r>
              <a:rPr lang="en-US" dirty="0" smtClean="0"/>
              <a:t>Security services</a:t>
            </a:r>
          </a:p>
          <a:p>
            <a:pPr lvl="1" eaLnBrk="1" hangingPunct="1"/>
            <a:r>
              <a:rPr lang="en-US" dirty="0" smtClean="0"/>
              <a:t>Authentication</a:t>
            </a:r>
          </a:p>
          <a:p>
            <a:pPr lvl="1" eaLnBrk="1" hangingPunct="1"/>
            <a:r>
              <a:rPr lang="en-US" dirty="0" smtClean="0"/>
              <a:t>Access control</a:t>
            </a:r>
          </a:p>
          <a:p>
            <a:pPr lvl="1" eaLnBrk="1" hangingPunct="1"/>
            <a:r>
              <a:rPr lang="en-US" dirty="0" smtClean="0"/>
              <a:t>Data confidentiality</a:t>
            </a:r>
          </a:p>
          <a:p>
            <a:pPr lvl="1" eaLnBrk="1" hangingPunct="1"/>
            <a:r>
              <a:rPr lang="en-US" dirty="0" smtClean="0"/>
              <a:t>Data integrity</a:t>
            </a:r>
          </a:p>
          <a:p>
            <a:pPr lvl="1" eaLnBrk="1" hangingPunct="1"/>
            <a:r>
              <a:rPr lang="en-US" dirty="0" smtClean="0"/>
              <a:t>Nonrepudiation</a:t>
            </a:r>
          </a:p>
          <a:p>
            <a:pPr lvl="1" eaLnBrk="1" hangingPunct="1"/>
            <a:r>
              <a:rPr lang="en-US" dirty="0" smtClean="0"/>
              <a:t>Availability service</a:t>
            </a:r>
          </a:p>
          <a:p>
            <a:pPr eaLnBrk="1" hangingPunct="1"/>
            <a:r>
              <a:rPr lang="en-US" dirty="0" smtClean="0"/>
              <a:t>Security mechanisms</a:t>
            </a:r>
          </a:p>
          <a:p>
            <a:pPr eaLnBrk="1" hangingPunct="1"/>
            <a:r>
              <a:rPr lang="en-US" dirty="0" smtClean="0"/>
              <a:t>Fundamental security design principles</a:t>
            </a:r>
          </a:p>
          <a:p>
            <a:pPr eaLnBrk="1" hangingPunct="1"/>
            <a:r>
              <a:rPr lang="en-US" dirty="0" smtClean="0"/>
              <a:t>Network security model</a:t>
            </a:r>
          </a:p>
          <a:p>
            <a:pPr eaLnBrk="1" hangingPunct="1"/>
            <a:r>
              <a:rPr lang="en-US" dirty="0" smtClean="0"/>
              <a:t>Standards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3528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152400" y="6492875"/>
            <a:ext cx="5419725"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Policies </a:t>
            </a:r>
            <a:r>
              <a:rPr lang="en-US" sz="3000" dirty="0" smtClean="0"/>
              <a:t>(approximated)</a:t>
            </a:r>
            <a:endParaRPr lang="en-US" sz="3000" dirty="0"/>
          </a:p>
        </p:txBody>
      </p:sp>
      <p:sp>
        <p:nvSpPr>
          <p:cNvPr id="3" name="Content Placeholder 2"/>
          <p:cNvSpPr>
            <a:spLocks noGrp="1"/>
          </p:cNvSpPr>
          <p:nvPr>
            <p:ph idx="1"/>
          </p:nvPr>
        </p:nvSpPr>
        <p:spPr>
          <a:xfrm>
            <a:off x="311373" y="1474883"/>
            <a:ext cx="8532365" cy="4289425"/>
          </a:xfrm>
        </p:spPr>
        <p:txBody>
          <a:bodyPr/>
          <a:lstStyle/>
          <a:p>
            <a:pPr algn="l">
              <a:buFont typeface="Arial" panose="020B0604020202020204" pitchFamily="34" charset="0"/>
              <a:buChar char="•"/>
            </a:pPr>
            <a:r>
              <a:rPr lang="en-US" sz="2600" b="1" dirty="0" smtClean="0">
                <a:cs typeface="B Nazanin" panose="00000400000000000000" pitchFamily="2" charset="-78"/>
              </a:rPr>
              <a:t>Quizzes (each 0. 5 </a:t>
            </a:r>
            <a:r>
              <a:rPr lang="en-US" sz="2600" b="1" dirty="0" err="1" smtClean="0">
                <a:cs typeface="B Nazanin" panose="00000400000000000000" pitchFamily="2" charset="-78"/>
              </a:rPr>
              <a:t>pt</a:t>
            </a:r>
            <a:r>
              <a:rPr lang="en-US" sz="2600" b="1" dirty="0" smtClean="0">
                <a:cs typeface="B Nazanin" panose="00000400000000000000" pitchFamily="2" charset="-78"/>
              </a:rPr>
              <a:t>)</a:t>
            </a:r>
          </a:p>
          <a:p>
            <a:pPr lvl="1">
              <a:buFont typeface="Arial" panose="020B0604020202020204" pitchFamily="34" charset="0"/>
              <a:buChar char="•"/>
            </a:pPr>
            <a:r>
              <a:rPr lang="en-US" sz="2400" dirty="0" smtClean="0">
                <a:cs typeface="B Nazanin" panose="00000400000000000000" pitchFamily="2" charset="-78"/>
              </a:rPr>
              <a:t>2 unpredictable quizzes (1 before holidays and 1 after)</a:t>
            </a:r>
          </a:p>
          <a:p>
            <a:pPr algn="l">
              <a:buFont typeface="Arial" panose="020B0604020202020204" pitchFamily="34" charset="0"/>
              <a:buChar char="•"/>
            </a:pPr>
            <a:r>
              <a:rPr lang="en-US" sz="2600" b="1" dirty="0" smtClean="0">
                <a:cs typeface="B Nazanin" panose="00000400000000000000" pitchFamily="2" charset="-78"/>
              </a:rPr>
              <a:t>Midterm (each 2.5 pts)</a:t>
            </a:r>
          </a:p>
          <a:p>
            <a:pPr lvl="1">
              <a:buFont typeface="Arial" panose="020B0604020202020204" pitchFamily="34" charset="0"/>
              <a:buChar char="•"/>
            </a:pPr>
            <a:r>
              <a:rPr lang="en-US" sz="2400" dirty="0" smtClean="0">
                <a:cs typeface="B Nazanin" panose="00000400000000000000" pitchFamily="2" charset="-78"/>
              </a:rPr>
              <a:t>Theoretical Midterm (10th of </a:t>
            </a:r>
            <a:r>
              <a:rPr lang="en-US" sz="2400" dirty="0" err="1" smtClean="0">
                <a:cs typeface="B Nazanin" panose="00000400000000000000" pitchFamily="2" charset="-78"/>
              </a:rPr>
              <a:t>Ordibehesht</a:t>
            </a:r>
            <a:r>
              <a:rPr lang="en-US" sz="2400" dirty="0" smtClean="0">
                <a:cs typeface="B Nazanin" panose="00000400000000000000" pitchFamily="2" charset="-78"/>
              </a:rPr>
              <a:t>)</a:t>
            </a:r>
          </a:p>
          <a:p>
            <a:pPr lvl="1">
              <a:buFont typeface="Arial" panose="020B0604020202020204" pitchFamily="34" charset="0"/>
              <a:buChar char="•"/>
            </a:pPr>
            <a:r>
              <a:rPr lang="en-US" sz="2400" dirty="0" smtClean="0">
                <a:cs typeface="B Nazanin" panose="00000400000000000000" pitchFamily="2" charset="-78"/>
              </a:rPr>
              <a:t>Practical midterm (22th </a:t>
            </a:r>
            <a:r>
              <a:rPr lang="en-US" sz="2400" dirty="0" err="1">
                <a:cs typeface="B Nazanin" panose="00000400000000000000" pitchFamily="2" charset="-78"/>
              </a:rPr>
              <a:t>Ordibehesht</a:t>
            </a:r>
            <a:r>
              <a:rPr lang="en-US" sz="2400" dirty="0">
                <a:cs typeface="B Nazanin" panose="00000400000000000000" pitchFamily="2" charset="-78"/>
              </a:rPr>
              <a:t>)</a:t>
            </a:r>
            <a:endParaRPr lang="en-US" sz="2400" dirty="0" smtClean="0">
              <a:cs typeface="B Nazanin" panose="00000400000000000000" pitchFamily="2" charset="-78"/>
            </a:endParaRPr>
          </a:p>
          <a:p>
            <a:pPr algn="l">
              <a:buFont typeface="Arial" panose="020B0604020202020204" pitchFamily="34" charset="0"/>
              <a:buChar char="•"/>
            </a:pPr>
            <a:r>
              <a:rPr lang="en-US" sz="2600" b="1" dirty="0" smtClean="0">
                <a:cs typeface="B Nazanin" panose="00000400000000000000" pitchFamily="2" charset="-78"/>
              </a:rPr>
              <a:t>Final exam (8 pts)</a:t>
            </a:r>
          </a:p>
          <a:p>
            <a:pPr lvl="1">
              <a:buFont typeface="Arial" panose="020B0604020202020204" pitchFamily="34" charset="0"/>
              <a:buChar char="•"/>
            </a:pPr>
            <a:r>
              <a:rPr lang="en-US" sz="2400" dirty="0" smtClean="0">
                <a:cs typeface="B Nazanin" panose="00000400000000000000" pitchFamily="2" charset="-78"/>
              </a:rPr>
              <a:t>Only theoretical</a:t>
            </a:r>
          </a:p>
          <a:p>
            <a:pPr>
              <a:buFont typeface="Arial" panose="020B0604020202020204" pitchFamily="34" charset="0"/>
              <a:buChar char="•"/>
            </a:pPr>
            <a:r>
              <a:rPr lang="en-US" sz="2600" b="1" dirty="0" smtClean="0">
                <a:cs typeface="B Nazanin" panose="00000400000000000000" pitchFamily="2" charset="-78"/>
              </a:rPr>
              <a:t>Final seminar (2 pts)</a:t>
            </a:r>
          </a:p>
          <a:p>
            <a:pPr lvl="1">
              <a:buFont typeface="Arial" panose="020B0604020202020204" pitchFamily="34" charset="0"/>
              <a:buChar char="•"/>
            </a:pPr>
            <a:r>
              <a:rPr lang="en-US" sz="2400" dirty="0" smtClean="0">
                <a:cs typeface="B Nazanin" panose="00000400000000000000" pitchFamily="2" charset="-78"/>
              </a:rPr>
              <a:t>Voice </a:t>
            </a:r>
            <a:r>
              <a:rPr lang="en-US" sz="2400" dirty="0">
                <a:cs typeface="B Nazanin" panose="00000400000000000000" pitchFamily="2" charset="-78"/>
              </a:rPr>
              <a:t>recorded </a:t>
            </a:r>
            <a:r>
              <a:rPr lang="en-US" sz="2400" dirty="0" smtClean="0">
                <a:cs typeface="B Nazanin" panose="00000400000000000000" pitchFamily="2" charset="-78"/>
              </a:rPr>
              <a:t>slides</a:t>
            </a:r>
          </a:p>
          <a:p>
            <a:pPr lvl="1">
              <a:buFont typeface="Arial" panose="020B0604020202020204" pitchFamily="34" charset="0"/>
              <a:buChar char="•"/>
            </a:pPr>
            <a:r>
              <a:rPr lang="en-US" sz="2400" dirty="0" smtClean="0">
                <a:cs typeface="B Nazanin" panose="00000400000000000000" pitchFamily="2" charset="-78"/>
              </a:rPr>
              <a:t>Oral </a:t>
            </a:r>
            <a:r>
              <a:rPr lang="en-US" sz="2400" dirty="0">
                <a:cs typeface="B Nazanin" panose="00000400000000000000" pitchFamily="2" charset="-78"/>
              </a:rPr>
              <a:t>presentation 15 </a:t>
            </a:r>
            <a:r>
              <a:rPr lang="en-US" sz="2400" dirty="0" smtClean="0">
                <a:cs typeface="B Nazanin" panose="00000400000000000000" pitchFamily="2" charset="-78"/>
              </a:rPr>
              <a:t>minutes</a:t>
            </a:r>
          </a:p>
          <a:p>
            <a:pPr lvl="1">
              <a:buFont typeface="Arial" panose="020B0604020202020204" pitchFamily="34" charset="0"/>
              <a:buChar char="•"/>
            </a:pPr>
            <a:endParaRPr lang="en-US" sz="2400" b="1" dirty="0">
              <a:cs typeface="B Nazanin" panose="00000400000000000000" pitchFamily="2" charset="-78"/>
            </a:endParaRPr>
          </a:p>
          <a:p>
            <a:pPr lvl="1">
              <a:buFont typeface="Arial" panose="020B0604020202020204" pitchFamily="34" charset="0"/>
              <a:buChar char="•"/>
            </a:pPr>
            <a:endParaRPr lang="en-US" sz="2400" dirty="0" smtClean="0">
              <a:cs typeface="B Nazanin" panose="00000400000000000000" pitchFamily="2" charset="-78"/>
            </a:endParaRPr>
          </a:p>
        </p:txBody>
      </p:sp>
      <p:sp>
        <p:nvSpPr>
          <p:cNvPr id="6" name="Content Placeholder 2"/>
          <p:cNvSpPr txBox="1">
            <a:spLocks/>
          </p:cNvSpPr>
          <p:nvPr/>
        </p:nvSpPr>
        <p:spPr bwMode="auto">
          <a:xfrm>
            <a:off x="4355976" y="4221088"/>
            <a:ext cx="8532365"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600" b="1" dirty="0" smtClean="0">
                <a:cs typeface="B Nazanin" panose="00000400000000000000" pitchFamily="2" charset="-78"/>
              </a:rPr>
              <a:t>Long-term evaluations (5 pts)</a:t>
            </a:r>
          </a:p>
          <a:p>
            <a:pPr lvl="1">
              <a:buFont typeface="Arial" panose="020B0604020202020204" pitchFamily="34" charset="0"/>
              <a:buChar char="•"/>
            </a:pPr>
            <a:r>
              <a:rPr lang="en-US" sz="2400" dirty="0" smtClean="0">
                <a:cs typeface="B Nazanin" panose="00000400000000000000" pitchFamily="2" charset="-78"/>
              </a:rPr>
              <a:t>Attendance</a:t>
            </a:r>
          </a:p>
          <a:p>
            <a:pPr lvl="1">
              <a:buFont typeface="Arial" panose="020B0604020202020204" pitchFamily="34" charset="0"/>
              <a:buChar char="•"/>
            </a:pPr>
            <a:r>
              <a:rPr lang="en-US" sz="2400" dirty="0" smtClean="0">
                <a:cs typeface="B Nazanin" panose="00000400000000000000" pitchFamily="2" charset="-78"/>
              </a:rPr>
              <a:t>Homework</a:t>
            </a:r>
          </a:p>
          <a:p>
            <a:pPr lvl="1">
              <a:buFont typeface="Arial" panose="020B0604020202020204" pitchFamily="34" charset="0"/>
              <a:buChar char="•"/>
            </a:pPr>
            <a:r>
              <a:rPr lang="en-US" sz="2400" dirty="0" smtClean="0">
                <a:cs typeface="B Nazanin" panose="00000400000000000000" pitchFamily="2" charset="-78"/>
              </a:rPr>
              <a:t>Practical exercises</a:t>
            </a:r>
          </a:p>
          <a:p>
            <a:pPr lvl="1">
              <a:buFont typeface="Arial" panose="020B0604020202020204" pitchFamily="34" charset="0"/>
              <a:buChar char="•"/>
            </a:pPr>
            <a:endParaRPr lang="en-US" b="1" dirty="0" smtClean="0">
              <a:cs typeface="B Nazanin" panose="00000400000000000000" pitchFamily="2" charset="-78"/>
            </a:endParaRPr>
          </a:p>
          <a:p>
            <a:pPr lvl="1">
              <a:buFont typeface="Arial" panose="020B0604020202020204" pitchFamily="34" charset="0"/>
              <a:buChar char="•"/>
            </a:pPr>
            <a:endParaRPr lang="fa-IR" b="1" dirty="0" smtClean="0">
              <a:cs typeface="B Nazanin" panose="00000400000000000000" pitchFamily="2" charset="-78"/>
            </a:endParaRPr>
          </a:p>
        </p:txBody>
      </p:sp>
    </p:spTree>
    <p:extLst>
      <p:ext uri="{BB962C8B-B14F-4D97-AF65-F5344CB8AC3E}">
        <p14:creationId xmlns:p14="http://schemas.microsoft.com/office/powerpoint/2010/main" val="2748833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smtClean="0"/>
              <a:t>Seventh Edition, Global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grpSp>
        <p:nvGrpSpPr>
          <p:cNvPr id="16" name="Group 15"/>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3" name="Group 15"/>
            <p:cNvGrpSpPr>
              <a:grpSpLocks/>
            </p:cNvGrpSpPr>
            <p:nvPr/>
          </p:nvGrpSpPr>
          <p:grpSpPr bwMode="auto">
            <a:xfrm>
              <a:off x="7236296" y="-27384"/>
              <a:ext cx="205172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smtClean="0"/>
              <a:t>Chapter 1</a:t>
            </a:r>
            <a:endParaRPr lang="en-US" dirty="0"/>
          </a:p>
        </p:txBody>
      </p:sp>
      <p:sp>
        <p:nvSpPr>
          <p:cNvPr id="19459" name="Subtitle 13"/>
          <p:cNvSpPr>
            <a:spLocks noGrp="1"/>
          </p:cNvSpPr>
          <p:nvPr>
            <p:ph type="subTitle" idx="1"/>
          </p:nvPr>
        </p:nvSpPr>
        <p:spPr>
          <a:xfrm>
            <a:off x="1854200" y="5203825"/>
            <a:ext cx="5446713" cy="852488"/>
          </a:xfrm>
        </p:spPr>
        <p:txBody>
          <a:bodyPr>
            <a:normAutofit fontScale="85000" lnSpcReduction="20000"/>
          </a:bodyPr>
          <a:lstStyle/>
          <a:p>
            <a:pPr eaLnBrk="1" hangingPunct="1"/>
            <a:r>
              <a:rPr lang="en-US" sz="3600" dirty="0" smtClean="0"/>
              <a:t>Computer and Network Security Concepts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4864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2"/>
          <p:cNvSpPr>
            <a:spLocks noGrp="1"/>
          </p:cNvSpPr>
          <p:nvPr>
            <p:ph type="title"/>
          </p:nvPr>
        </p:nvSpPr>
        <p:spPr/>
        <p:txBody>
          <a:bodyPr/>
          <a:lstStyle/>
          <a:p>
            <a:pPr eaLnBrk="1" hangingPunct="1">
              <a:lnSpc>
                <a:spcPct val="100000"/>
              </a:lnSpc>
            </a:pPr>
            <a:r>
              <a:rPr lang="en-US" sz="3200" smtClean="0"/>
              <a:t>Cryptographic algorithms and protocols can be grouped into four main areas: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4010412"/>
              </p:ext>
            </p:extLst>
          </p:nvPr>
        </p:nvGraphicFramePr>
        <p:xfrm>
          <a:off x="8382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553200" cy="365125"/>
          </a:xfrm>
        </p:spPr>
        <p:txBody>
          <a:bodyPr/>
          <a:lstStyle/>
          <a:p>
            <a:pPr>
              <a:defRPr/>
            </a:pPr>
            <a:r>
              <a:rPr lang="en-US" sz="900" dirty="0" smtClean="0"/>
              <a:t>© 2017 Pearson Education, Ltd., All rights reserved.</a:t>
            </a:r>
            <a:endParaRPr lang="en-US" sz="9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Infusion.thmx</Template>
  <TotalTime>22448</TotalTime>
  <Words>12294</Words>
  <Application>Microsoft Office PowerPoint</Application>
  <PresentationFormat>On-screen Show (4:3)</PresentationFormat>
  <Paragraphs>1244</Paragraphs>
  <Slides>55</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ＭＳ Ｐゴシック</vt:lpstr>
      <vt:lpstr>Arial</vt:lpstr>
      <vt:lpstr>B Nazanin</vt:lpstr>
      <vt:lpstr>Candara</vt:lpstr>
      <vt:lpstr>Mistral</vt:lpstr>
      <vt:lpstr>Times New Roman</vt:lpstr>
      <vt:lpstr>Wingdings</vt:lpstr>
      <vt:lpstr>Infusion</vt:lpstr>
      <vt:lpstr>Network security course</vt:lpstr>
      <vt:lpstr>Course objectives</vt:lpstr>
      <vt:lpstr>Course objectives</vt:lpstr>
      <vt:lpstr>Course objectives</vt:lpstr>
      <vt:lpstr>Course handbooks</vt:lpstr>
      <vt:lpstr>Course Policies (approximated)</vt:lpstr>
      <vt:lpstr>PowerPoint Presentation</vt:lpstr>
      <vt:lpstr>Chapter 1</vt:lpstr>
      <vt:lpstr>Cryptographic algorithms and protocols can be grouped into four main areas:</vt:lpstr>
      <vt:lpstr>The field of network and  Internet security consists of: </vt:lpstr>
      <vt:lpstr>Examples of security violations</vt:lpstr>
      <vt:lpstr>Examples of security violations</vt:lpstr>
      <vt:lpstr>Examples of security violations</vt:lpstr>
      <vt:lpstr>Examples of security violations</vt:lpstr>
      <vt:lpstr>Examples of security violations</vt:lpstr>
      <vt:lpstr>Computer Security</vt:lpstr>
      <vt:lpstr>Computer Security Objectives</vt:lpstr>
      <vt:lpstr>PowerPoint Presentation</vt:lpstr>
      <vt:lpstr>Breach of Security Levels of Impact FIPS PUB 199</vt:lpstr>
      <vt:lpstr>PowerPoint Presentation</vt:lpstr>
      <vt:lpstr>Computer Security Challenges</vt:lpstr>
      <vt:lpstr>OSI Security Architecture ITU-T Recommendation X.800</vt:lpstr>
      <vt:lpstr>Table 1.1    Threats and Attacks (RFC 4949) </vt:lpstr>
      <vt:lpstr>Security Attacks x.800 &amp; RFC4949</vt:lpstr>
      <vt:lpstr>Passive Attacks</vt:lpstr>
      <vt:lpstr>Active Attacks</vt:lpstr>
      <vt:lpstr>Security Services</vt:lpstr>
      <vt:lpstr>PowerPoint Presentation</vt:lpstr>
      <vt:lpstr>Authentication</vt:lpstr>
      <vt:lpstr>Access Control</vt:lpstr>
      <vt:lpstr>Data Confidentiality</vt:lpstr>
      <vt:lpstr>Data Integrity</vt:lpstr>
      <vt:lpstr>Nonrepudiation </vt:lpstr>
      <vt:lpstr>Availability Service</vt:lpstr>
      <vt:lpstr>Security Mechanisms (X.800)</vt:lpstr>
      <vt:lpstr>PowerPoint Presentation</vt:lpstr>
      <vt:lpstr>Relationship between security services &amp; mechanisms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Fundamental Security Design Principles</vt:lpstr>
      <vt:lpstr>Attack Surfaces</vt:lpstr>
      <vt:lpstr>Attack Surface Categories</vt:lpstr>
      <vt:lpstr>PowerPoint Presentation</vt:lpstr>
      <vt:lpstr>Attack Tree</vt:lpstr>
      <vt:lpstr>PowerPoint Presentation</vt:lpstr>
      <vt:lpstr>Model for Network Security</vt:lpstr>
      <vt:lpstr>Network Access Security Model</vt:lpstr>
      <vt:lpstr>Unwanted Access</vt:lpstr>
      <vt:lpstr>Standards</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Dr. Movahedi</cp:lastModifiedBy>
  <cp:revision>125</cp:revision>
  <cp:lastPrinted>2005-09-02T04:15:44Z</cp:lastPrinted>
  <dcterms:created xsi:type="dcterms:W3CDTF">2016-03-13T02:07:27Z</dcterms:created>
  <dcterms:modified xsi:type="dcterms:W3CDTF">2019-02-24T13:07:29Z</dcterms:modified>
  <cp:category/>
</cp:coreProperties>
</file>