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 id="2147483725" r:id="rId2"/>
  </p:sldMasterIdLst>
  <p:notesMasterIdLst>
    <p:notesMasterId r:id="rId50"/>
  </p:notesMasterIdLst>
  <p:handoutMasterIdLst>
    <p:handoutMasterId r:id="rId51"/>
  </p:handoutMasterIdLst>
  <p:sldIdLst>
    <p:sldId id="317" r:id="rId3"/>
    <p:sldId id="318" r:id="rId4"/>
    <p:sldId id="257" r:id="rId5"/>
    <p:sldId id="328" r:id="rId6"/>
    <p:sldId id="275" r:id="rId7"/>
    <p:sldId id="330" r:id="rId8"/>
    <p:sldId id="320" r:id="rId9"/>
    <p:sldId id="279" r:id="rId10"/>
    <p:sldId id="313" r:id="rId11"/>
    <p:sldId id="280" r:id="rId12"/>
    <p:sldId id="281" r:id="rId13"/>
    <p:sldId id="282" r:id="rId14"/>
    <p:sldId id="283" r:id="rId15"/>
    <p:sldId id="284" r:id="rId16"/>
    <p:sldId id="285" r:id="rId17"/>
    <p:sldId id="286" r:id="rId18"/>
    <p:sldId id="321" r:id="rId19"/>
    <p:sldId id="287" r:id="rId20"/>
    <p:sldId id="331" r:id="rId21"/>
    <p:sldId id="322" r:id="rId22"/>
    <p:sldId id="290" r:id="rId23"/>
    <p:sldId id="293" r:id="rId24"/>
    <p:sldId id="294" r:id="rId25"/>
    <p:sldId id="332" r:id="rId26"/>
    <p:sldId id="333" r:id="rId27"/>
    <p:sldId id="334" r:id="rId28"/>
    <p:sldId id="323" r:id="rId29"/>
    <p:sldId id="324" r:id="rId30"/>
    <p:sldId id="297" r:id="rId31"/>
    <p:sldId id="298" r:id="rId32"/>
    <p:sldId id="299" r:id="rId33"/>
    <p:sldId id="337" r:id="rId34"/>
    <p:sldId id="338" r:id="rId35"/>
    <p:sldId id="339" r:id="rId36"/>
    <p:sldId id="325" r:id="rId37"/>
    <p:sldId id="315" r:id="rId38"/>
    <p:sldId id="340" r:id="rId39"/>
    <p:sldId id="304" r:id="rId40"/>
    <p:sldId id="326" r:id="rId41"/>
    <p:sldId id="306" r:id="rId42"/>
    <p:sldId id="307" r:id="rId43"/>
    <p:sldId id="341" r:id="rId44"/>
    <p:sldId id="309" r:id="rId45"/>
    <p:sldId id="310" r:id="rId46"/>
    <p:sldId id="327" r:id="rId47"/>
    <p:sldId id="329" r:id="rId48"/>
    <p:sldId id="319" r:id="rId4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3" autoAdjust="0"/>
    <p:restoredTop sz="85862" autoAdjust="0"/>
  </p:normalViewPr>
  <p:slideViewPr>
    <p:cSldViewPr>
      <p:cViewPr varScale="1">
        <p:scale>
          <a:sx n="75" d="100"/>
          <a:sy n="75" d="100"/>
        </p:scale>
        <p:origin x="18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A8902-7BDA-244C-A48B-F89500F94FC3}" type="doc">
      <dgm:prSet loTypeId="urn:microsoft.com/office/officeart/2005/8/layout/default#1" loCatId="list" qsTypeId="urn:microsoft.com/office/officeart/2005/8/quickstyle/simple4" qsCatId="simple" csTypeId="urn:microsoft.com/office/officeart/2005/8/colors/accent1_2" csCatId="accent1"/>
      <dgm:spPr/>
      <dgm:t>
        <a:bodyPr/>
        <a:lstStyle/>
        <a:p>
          <a:endParaRPr lang="en-US"/>
        </a:p>
      </dgm:t>
    </dgm:pt>
    <dgm:pt modelId="{5348727F-09B8-A14B-BC62-09ED120123D0}">
      <dgm:prSet custT="1"/>
      <dgm:spPr/>
      <dgm:t>
        <a:bodyPr/>
        <a:lstStyle/>
        <a:p>
          <a:pPr rtl="0"/>
          <a:r>
            <a:rPr lang="en-US" sz="2400" dirty="0" smtClean="0">
              <a:solidFill>
                <a:schemeClr val="tx2"/>
              </a:solidFill>
            </a:rPr>
            <a:t>Plaintext</a:t>
          </a:r>
          <a:endParaRPr lang="en-US" sz="2400" dirty="0">
            <a:solidFill>
              <a:schemeClr val="tx2"/>
            </a:solidFill>
          </a:endParaRPr>
        </a:p>
      </dgm:t>
    </dgm:pt>
    <dgm:pt modelId="{99AF3896-DBB8-564E-8859-FCD5851974B7}" type="parTrans" cxnId="{CC80416B-A9FC-5E4A-BD1C-ECBDAA79D231}">
      <dgm:prSet/>
      <dgm:spPr/>
      <dgm:t>
        <a:bodyPr/>
        <a:lstStyle/>
        <a:p>
          <a:endParaRPr lang="en-US"/>
        </a:p>
      </dgm:t>
    </dgm:pt>
    <dgm:pt modelId="{4A08013E-2624-2D4C-8849-EB6537AAABAC}" type="sibTrans" cxnId="{CC80416B-A9FC-5E4A-BD1C-ECBDAA79D231}">
      <dgm:prSet/>
      <dgm:spPr/>
      <dgm:t>
        <a:bodyPr/>
        <a:lstStyle/>
        <a:p>
          <a:endParaRPr lang="en-US"/>
        </a:p>
      </dgm:t>
    </dgm:pt>
    <dgm:pt modelId="{49EA308F-2173-AD47-B839-F08C48273A91}">
      <dgm:prSet custT="1"/>
      <dgm:spPr/>
      <dgm:t>
        <a:bodyPr/>
        <a:lstStyle/>
        <a:p>
          <a:pPr rtl="0"/>
          <a:r>
            <a:rPr lang="en-US" sz="1800" dirty="0" smtClean="0"/>
            <a:t>An original message</a:t>
          </a:r>
          <a:endParaRPr lang="en-US" sz="1800" dirty="0"/>
        </a:p>
      </dgm:t>
    </dgm:pt>
    <dgm:pt modelId="{3980553C-7CC4-554B-92AC-16634EF3168C}" type="parTrans" cxnId="{5380794A-847B-EA41-BA1F-9EA5CAC1C794}">
      <dgm:prSet/>
      <dgm:spPr/>
      <dgm:t>
        <a:bodyPr/>
        <a:lstStyle/>
        <a:p>
          <a:endParaRPr lang="en-US"/>
        </a:p>
      </dgm:t>
    </dgm:pt>
    <dgm:pt modelId="{D66BBF37-74D9-884C-8C42-4C9EAB57DEAC}" type="sibTrans" cxnId="{5380794A-847B-EA41-BA1F-9EA5CAC1C794}">
      <dgm:prSet/>
      <dgm:spPr/>
      <dgm:t>
        <a:bodyPr/>
        <a:lstStyle/>
        <a:p>
          <a:endParaRPr lang="en-US"/>
        </a:p>
      </dgm:t>
    </dgm:pt>
    <dgm:pt modelId="{A14C7065-ED96-B447-9CB1-AF877554F521}">
      <dgm:prSet custT="1"/>
      <dgm:spPr/>
      <dgm:t>
        <a:bodyPr/>
        <a:lstStyle/>
        <a:p>
          <a:pPr rtl="0"/>
          <a:r>
            <a:rPr lang="en-US" sz="2400" dirty="0" smtClean="0">
              <a:solidFill>
                <a:srgbClr val="2F1F58"/>
              </a:solidFill>
            </a:rPr>
            <a:t>Ciphertext</a:t>
          </a:r>
        </a:p>
      </dgm:t>
    </dgm:pt>
    <dgm:pt modelId="{06D12F0E-F2C7-174E-BC49-A91D40CB8A4C}" type="parTrans" cxnId="{608ACC3E-539D-B44B-B878-00EEEB34300D}">
      <dgm:prSet/>
      <dgm:spPr/>
      <dgm:t>
        <a:bodyPr/>
        <a:lstStyle/>
        <a:p>
          <a:endParaRPr lang="en-US"/>
        </a:p>
      </dgm:t>
    </dgm:pt>
    <dgm:pt modelId="{77EE5A90-F4E2-6841-B6FE-AFE5C526F469}" type="sibTrans" cxnId="{608ACC3E-539D-B44B-B878-00EEEB34300D}">
      <dgm:prSet/>
      <dgm:spPr/>
      <dgm:t>
        <a:bodyPr/>
        <a:lstStyle/>
        <a:p>
          <a:endParaRPr lang="en-US"/>
        </a:p>
      </dgm:t>
    </dgm:pt>
    <dgm:pt modelId="{F1D161F9-893D-D343-9FD0-64EACF4F059A}">
      <dgm:prSet custT="1"/>
      <dgm:spPr/>
      <dgm:t>
        <a:bodyPr/>
        <a:lstStyle/>
        <a:p>
          <a:pPr rtl="0"/>
          <a:r>
            <a:rPr lang="en-US" sz="1800" dirty="0" smtClean="0"/>
            <a:t>The coded message</a:t>
          </a:r>
          <a:endParaRPr lang="en-US" sz="1800" dirty="0"/>
        </a:p>
      </dgm:t>
    </dgm:pt>
    <dgm:pt modelId="{6303FF8C-E9A2-B148-ABD5-F8BF1CFDE6D7}" type="parTrans" cxnId="{6A3E42BF-4237-9E4A-95BC-6B6BF42BBE06}">
      <dgm:prSet/>
      <dgm:spPr/>
      <dgm:t>
        <a:bodyPr/>
        <a:lstStyle/>
        <a:p>
          <a:endParaRPr lang="en-US"/>
        </a:p>
      </dgm:t>
    </dgm:pt>
    <dgm:pt modelId="{7E678BC4-B86A-7749-B846-4F6CC826AAF5}" type="sibTrans" cxnId="{6A3E42BF-4237-9E4A-95BC-6B6BF42BBE06}">
      <dgm:prSet/>
      <dgm:spPr/>
      <dgm:t>
        <a:bodyPr/>
        <a:lstStyle/>
        <a:p>
          <a:endParaRPr lang="en-US"/>
        </a:p>
      </dgm:t>
    </dgm:pt>
    <dgm:pt modelId="{9D0F6B3A-5780-9E49-9D2C-E372D48F51D0}">
      <dgm:prSet custT="1"/>
      <dgm:spPr/>
      <dgm:t>
        <a:bodyPr/>
        <a:lstStyle/>
        <a:p>
          <a:pPr rtl="0"/>
          <a:r>
            <a:rPr lang="en-US" sz="2000" dirty="0" smtClean="0">
              <a:solidFill>
                <a:srgbClr val="2F1F58"/>
              </a:solidFill>
            </a:rPr>
            <a:t>Enciphering/encryption</a:t>
          </a:r>
        </a:p>
      </dgm:t>
    </dgm:pt>
    <dgm:pt modelId="{004EDDD8-1DE7-0940-908C-B4624DFA7295}" type="parTrans" cxnId="{0B7C064A-47AE-5A41-B4FC-039ADA4F71B1}">
      <dgm:prSet/>
      <dgm:spPr/>
      <dgm:t>
        <a:bodyPr/>
        <a:lstStyle/>
        <a:p>
          <a:endParaRPr lang="en-US"/>
        </a:p>
      </dgm:t>
    </dgm:pt>
    <dgm:pt modelId="{22E45BAC-791C-9C41-9E05-1EF961D80AF9}" type="sibTrans" cxnId="{0B7C064A-47AE-5A41-B4FC-039ADA4F71B1}">
      <dgm:prSet/>
      <dgm:spPr/>
      <dgm:t>
        <a:bodyPr/>
        <a:lstStyle/>
        <a:p>
          <a:endParaRPr lang="en-US"/>
        </a:p>
      </dgm:t>
    </dgm:pt>
    <dgm:pt modelId="{B047066D-BE71-BD40-B6C8-CEE3F4E4B5E2}">
      <dgm:prSet/>
      <dgm:spPr/>
      <dgm:t>
        <a:bodyPr/>
        <a:lstStyle/>
        <a:p>
          <a:pPr rtl="0"/>
          <a:r>
            <a:rPr lang="en-US" sz="1500" dirty="0" smtClean="0"/>
            <a:t>The process of converting from plaintext to ciphertext</a:t>
          </a:r>
          <a:endParaRPr lang="en-US" sz="1500" dirty="0"/>
        </a:p>
      </dgm:t>
    </dgm:pt>
    <dgm:pt modelId="{F5672B69-9443-BB49-9942-789B41742DC0}" type="parTrans" cxnId="{9F7D408B-E2EB-1A43-ADE1-3B853D398C47}">
      <dgm:prSet/>
      <dgm:spPr/>
      <dgm:t>
        <a:bodyPr/>
        <a:lstStyle/>
        <a:p>
          <a:endParaRPr lang="en-US"/>
        </a:p>
      </dgm:t>
    </dgm:pt>
    <dgm:pt modelId="{51AECFFC-6A7C-4643-B895-056E4A6CD05E}" type="sibTrans" cxnId="{9F7D408B-E2EB-1A43-ADE1-3B853D398C47}">
      <dgm:prSet/>
      <dgm:spPr/>
      <dgm:t>
        <a:bodyPr/>
        <a:lstStyle/>
        <a:p>
          <a:endParaRPr lang="en-US"/>
        </a:p>
      </dgm:t>
    </dgm:pt>
    <dgm:pt modelId="{D3F9B3D6-923E-4041-BBCB-6048A9B1B81C}">
      <dgm:prSet custT="1"/>
      <dgm:spPr/>
      <dgm:t>
        <a:bodyPr/>
        <a:lstStyle/>
        <a:p>
          <a:pPr rtl="0"/>
          <a:r>
            <a:rPr lang="en-US" sz="2000" dirty="0" smtClean="0">
              <a:solidFill>
                <a:srgbClr val="2F1F58"/>
              </a:solidFill>
            </a:rPr>
            <a:t>Deciphering/decryption</a:t>
          </a:r>
        </a:p>
      </dgm:t>
    </dgm:pt>
    <dgm:pt modelId="{19775A4A-7582-AB46-8138-AED544C1FCAA}" type="parTrans" cxnId="{61E3F4D1-7B39-C04C-824C-AF12E907E4B4}">
      <dgm:prSet/>
      <dgm:spPr/>
      <dgm:t>
        <a:bodyPr/>
        <a:lstStyle/>
        <a:p>
          <a:endParaRPr lang="en-US"/>
        </a:p>
      </dgm:t>
    </dgm:pt>
    <dgm:pt modelId="{82D84AAB-6C54-8042-8300-8206C787DDB1}" type="sibTrans" cxnId="{61E3F4D1-7B39-C04C-824C-AF12E907E4B4}">
      <dgm:prSet/>
      <dgm:spPr/>
      <dgm:t>
        <a:bodyPr/>
        <a:lstStyle/>
        <a:p>
          <a:endParaRPr lang="en-US"/>
        </a:p>
      </dgm:t>
    </dgm:pt>
    <dgm:pt modelId="{D742A2F0-8A3D-CD42-A1AB-266148473644}">
      <dgm:prSet/>
      <dgm:spPr/>
      <dgm:t>
        <a:bodyPr/>
        <a:lstStyle/>
        <a:p>
          <a:pPr rtl="0"/>
          <a:r>
            <a:rPr lang="en-US" sz="1500" dirty="0" smtClean="0"/>
            <a:t>Restoring the plaintext from the ciphertext</a:t>
          </a:r>
          <a:endParaRPr lang="en-US" sz="1500" dirty="0"/>
        </a:p>
      </dgm:t>
    </dgm:pt>
    <dgm:pt modelId="{0E5D1B14-0DCC-5340-BFAA-2DC1DCE59C33}" type="parTrans" cxnId="{49C4F98B-CDCC-FC43-B803-866F456B968B}">
      <dgm:prSet/>
      <dgm:spPr/>
      <dgm:t>
        <a:bodyPr/>
        <a:lstStyle/>
        <a:p>
          <a:endParaRPr lang="en-US"/>
        </a:p>
      </dgm:t>
    </dgm:pt>
    <dgm:pt modelId="{FFF4233B-9F35-644A-9BA8-ED6CC6D77EC3}" type="sibTrans" cxnId="{49C4F98B-CDCC-FC43-B803-866F456B968B}">
      <dgm:prSet/>
      <dgm:spPr/>
      <dgm:t>
        <a:bodyPr/>
        <a:lstStyle/>
        <a:p>
          <a:endParaRPr lang="en-US"/>
        </a:p>
      </dgm:t>
    </dgm:pt>
    <dgm:pt modelId="{88FDE07E-396E-0747-85E2-6EA4644FA247}">
      <dgm:prSet custT="1"/>
      <dgm:spPr/>
      <dgm:t>
        <a:bodyPr/>
        <a:lstStyle/>
        <a:p>
          <a:pPr rtl="0"/>
          <a:r>
            <a:rPr lang="en-US" sz="2400" dirty="0" smtClean="0">
              <a:solidFill>
                <a:srgbClr val="2F1F58"/>
              </a:solidFill>
            </a:rPr>
            <a:t>Cryptography</a:t>
          </a:r>
        </a:p>
      </dgm:t>
    </dgm:pt>
    <dgm:pt modelId="{67B4BD3D-FB69-484A-8564-B48E45A4FB07}" type="parTrans" cxnId="{1A718D7A-45CE-084D-8773-229F70D9AE3E}">
      <dgm:prSet/>
      <dgm:spPr/>
      <dgm:t>
        <a:bodyPr/>
        <a:lstStyle/>
        <a:p>
          <a:endParaRPr lang="en-US"/>
        </a:p>
      </dgm:t>
    </dgm:pt>
    <dgm:pt modelId="{40573E98-C772-654E-A56F-FBDCCFD17606}" type="sibTrans" cxnId="{1A718D7A-45CE-084D-8773-229F70D9AE3E}">
      <dgm:prSet/>
      <dgm:spPr/>
      <dgm:t>
        <a:bodyPr/>
        <a:lstStyle/>
        <a:p>
          <a:endParaRPr lang="en-US"/>
        </a:p>
      </dgm:t>
    </dgm:pt>
    <dgm:pt modelId="{74F8E69B-EB3C-5140-B6D5-618EF5F6BB0C}">
      <dgm:prSet/>
      <dgm:spPr/>
      <dgm:t>
        <a:bodyPr/>
        <a:lstStyle/>
        <a:p>
          <a:pPr rtl="0"/>
          <a:r>
            <a:rPr lang="en-US" sz="1500" dirty="0" smtClean="0"/>
            <a:t>The area of study of the many schemes used for encryption</a:t>
          </a:r>
          <a:endParaRPr lang="en-US" sz="1500" dirty="0"/>
        </a:p>
      </dgm:t>
    </dgm:pt>
    <dgm:pt modelId="{C0AEFE13-0805-7145-B4A6-59A50E7934FD}" type="parTrans" cxnId="{992B8104-F7B3-BF40-9882-A869A96F152B}">
      <dgm:prSet/>
      <dgm:spPr/>
      <dgm:t>
        <a:bodyPr/>
        <a:lstStyle/>
        <a:p>
          <a:endParaRPr lang="en-US"/>
        </a:p>
      </dgm:t>
    </dgm:pt>
    <dgm:pt modelId="{C1A7C8C8-2F84-694C-9795-8B097E6E331F}" type="sibTrans" cxnId="{992B8104-F7B3-BF40-9882-A869A96F152B}">
      <dgm:prSet/>
      <dgm:spPr/>
      <dgm:t>
        <a:bodyPr/>
        <a:lstStyle/>
        <a:p>
          <a:endParaRPr lang="en-US"/>
        </a:p>
      </dgm:t>
    </dgm:pt>
    <dgm:pt modelId="{18D2BECB-A6B1-C542-81EE-E42E56EEDFEA}">
      <dgm:prSet custT="1"/>
      <dgm:spPr/>
      <dgm:t>
        <a:bodyPr/>
        <a:lstStyle/>
        <a:p>
          <a:pPr rtl="0"/>
          <a:r>
            <a:rPr lang="en-US" sz="2000" dirty="0" smtClean="0">
              <a:solidFill>
                <a:srgbClr val="2F1F58"/>
              </a:solidFill>
            </a:rPr>
            <a:t>Cryptographic system/cipher</a:t>
          </a:r>
        </a:p>
      </dgm:t>
    </dgm:pt>
    <dgm:pt modelId="{563157EC-8622-A149-B15C-52466E9724A6}" type="parTrans" cxnId="{93148F9E-341E-D747-8297-631099CBF004}">
      <dgm:prSet/>
      <dgm:spPr/>
      <dgm:t>
        <a:bodyPr/>
        <a:lstStyle/>
        <a:p>
          <a:endParaRPr lang="en-US"/>
        </a:p>
      </dgm:t>
    </dgm:pt>
    <dgm:pt modelId="{070E067A-1952-5743-AD8C-9D31F3A25212}" type="sibTrans" cxnId="{93148F9E-341E-D747-8297-631099CBF004}">
      <dgm:prSet/>
      <dgm:spPr/>
      <dgm:t>
        <a:bodyPr/>
        <a:lstStyle/>
        <a:p>
          <a:endParaRPr lang="en-US"/>
        </a:p>
      </dgm:t>
    </dgm:pt>
    <dgm:pt modelId="{033A6F5F-BA6C-B64D-9976-55100202B6F1}">
      <dgm:prSet custT="1"/>
      <dgm:spPr/>
      <dgm:t>
        <a:bodyPr/>
        <a:lstStyle/>
        <a:p>
          <a:pPr rtl="0"/>
          <a:r>
            <a:rPr lang="en-US" sz="1800" dirty="0" smtClean="0"/>
            <a:t>A scheme</a:t>
          </a:r>
          <a:endParaRPr lang="en-US" sz="1800" dirty="0"/>
        </a:p>
      </dgm:t>
    </dgm:pt>
    <dgm:pt modelId="{D50B3FC1-48DB-684F-B7D5-F64AFFC2BF5D}" type="parTrans" cxnId="{8935692F-9108-C14F-8889-E4122AE4DE91}">
      <dgm:prSet/>
      <dgm:spPr/>
      <dgm:t>
        <a:bodyPr/>
        <a:lstStyle/>
        <a:p>
          <a:endParaRPr lang="en-US"/>
        </a:p>
      </dgm:t>
    </dgm:pt>
    <dgm:pt modelId="{3F85CB9B-1364-B542-BA7E-B24FD3F18EDF}" type="sibTrans" cxnId="{8935692F-9108-C14F-8889-E4122AE4DE91}">
      <dgm:prSet/>
      <dgm:spPr/>
      <dgm:t>
        <a:bodyPr/>
        <a:lstStyle/>
        <a:p>
          <a:endParaRPr lang="en-US"/>
        </a:p>
      </dgm:t>
    </dgm:pt>
    <dgm:pt modelId="{C50DE9CB-DF73-D34E-8DA3-3B868A3C6812}">
      <dgm:prSet custT="1"/>
      <dgm:spPr/>
      <dgm:t>
        <a:bodyPr/>
        <a:lstStyle/>
        <a:p>
          <a:pPr rtl="0"/>
          <a:r>
            <a:rPr lang="en-US" sz="2000" dirty="0" smtClean="0">
              <a:solidFill>
                <a:srgbClr val="2F1F58"/>
              </a:solidFill>
            </a:rPr>
            <a:t>Cryptanalysis</a:t>
          </a:r>
        </a:p>
      </dgm:t>
    </dgm:pt>
    <dgm:pt modelId="{F17C44B2-36C8-DC44-8EFA-F3E73BACBA10}" type="parTrans" cxnId="{41BCFB28-CE48-7A4C-99C8-E746402B0162}">
      <dgm:prSet/>
      <dgm:spPr/>
      <dgm:t>
        <a:bodyPr/>
        <a:lstStyle/>
        <a:p>
          <a:endParaRPr lang="en-US"/>
        </a:p>
      </dgm:t>
    </dgm:pt>
    <dgm:pt modelId="{1503D53D-2D11-DA4C-8EEC-73E7287F71B1}" type="sibTrans" cxnId="{41BCFB28-CE48-7A4C-99C8-E746402B0162}">
      <dgm:prSet/>
      <dgm:spPr/>
      <dgm:t>
        <a:bodyPr/>
        <a:lstStyle/>
        <a:p>
          <a:endParaRPr lang="en-US"/>
        </a:p>
      </dgm:t>
    </dgm:pt>
    <dgm:pt modelId="{273C13BF-D5E0-9947-BA66-F83953A05F71}">
      <dgm:prSet/>
      <dgm:spPr/>
      <dgm:t>
        <a:bodyPr/>
        <a:lstStyle/>
        <a:p>
          <a:pPr rtl="0"/>
          <a:r>
            <a:rPr lang="en-US" sz="1500" dirty="0" smtClean="0"/>
            <a:t>Techniques used for deciphering a message without any knowledge of the enciphering details</a:t>
          </a:r>
          <a:endParaRPr lang="en-US" sz="1500" dirty="0"/>
        </a:p>
      </dgm:t>
    </dgm:pt>
    <dgm:pt modelId="{C5D8B81A-3D1D-CB4D-9CBD-8AA29AE7042A}" type="parTrans" cxnId="{08B03873-F5B4-5E41-B289-F953417D446F}">
      <dgm:prSet/>
      <dgm:spPr/>
      <dgm:t>
        <a:bodyPr/>
        <a:lstStyle/>
        <a:p>
          <a:endParaRPr lang="en-US"/>
        </a:p>
      </dgm:t>
    </dgm:pt>
    <dgm:pt modelId="{C0BDBE91-A0E4-0F45-A5C7-03A1B0CA0A58}" type="sibTrans" cxnId="{08B03873-F5B4-5E41-B289-F953417D446F}">
      <dgm:prSet/>
      <dgm:spPr/>
      <dgm:t>
        <a:bodyPr/>
        <a:lstStyle/>
        <a:p>
          <a:endParaRPr lang="en-US"/>
        </a:p>
      </dgm:t>
    </dgm:pt>
    <dgm:pt modelId="{F0394E83-4F5A-2B4E-B9C0-844521745DAB}">
      <dgm:prSet custT="1"/>
      <dgm:spPr/>
      <dgm:t>
        <a:bodyPr/>
        <a:lstStyle/>
        <a:p>
          <a:pPr rtl="0"/>
          <a:r>
            <a:rPr lang="en-US" sz="2400" dirty="0" smtClean="0">
              <a:solidFill>
                <a:srgbClr val="2F1F58"/>
              </a:solidFill>
            </a:rPr>
            <a:t>Cryptology</a:t>
          </a:r>
        </a:p>
      </dgm:t>
    </dgm:pt>
    <dgm:pt modelId="{780247C8-A3C6-334A-812F-575BE9BDCFC0}" type="parTrans" cxnId="{B9B4A0DC-0AD9-2944-B2F3-976693F40B6B}">
      <dgm:prSet/>
      <dgm:spPr/>
      <dgm:t>
        <a:bodyPr/>
        <a:lstStyle/>
        <a:p>
          <a:endParaRPr lang="en-US"/>
        </a:p>
      </dgm:t>
    </dgm:pt>
    <dgm:pt modelId="{C2BBF6F5-619D-4B4A-9B2D-CC8974C171A7}" type="sibTrans" cxnId="{B9B4A0DC-0AD9-2944-B2F3-976693F40B6B}">
      <dgm:prSet/>
      <dgm:spPr/>
      <dgm:t>
        <a:bodyPr/>
        <a:lstStyle/>
        <a:p>
          <a:endParaRPr lang="en-US"/>
        </a:p>
      </dgm:t>
    </dgm:pt>
    <dgm:pt modelId="{847BBB0F-CC84-1646-BB7A-D80821C46046}">
      <dgm:prSet custT="1"/>
      <dgm:spPr/>
      <dgm:t>
        <a:bodyPr/>
        <a:lstStyle/>
        <a:p>
          <a:pPr rtl="0"/>
          <a:r>
            <a:rPr lang="en-US" sz="1500" dirty="0" smtClean="0"/>
            <a:t>The areas of cryptography and cryptanalysis</a:t>
          </a:r>
        </a:p>
      </dgm:t>
    </dgm:pt>
    <dgm:pt modelId="{AFDC6744-8294-F44A-B8B4-17349F454449}" type="parTrans" cxnId="{AA2A0AF1-7A18-EE4F-8A99-5F5B0A75098C}">
      <dgm:prSet/>
      <dgm:spPr/>
      <dgm:t>
        <a:bodyPr/>
        <a:lstStyle/>
        <a:p>
          <a:endParaRPr lang="en-US"/>
        </a:p>
      </dgm:t>
    </dgm:pt>
    <dgm:pt modelId="{81038317-A950-3545-89FF-913DC48CA0DD}" type="sibTrans" cxnId="{AA2A0AF1-7A18-EE4F-8A99-5F5B0A75098C}">
      <dgm:prSet/>
      <dgm:spPr/>
      <dgm:t>
        <a:bodyPr/>
        <a:lstStyle/>
        <a:p>
          <a:endParaRPr lang="en-US"/>
        </a:p>
      </dgm:t>
    </dgm:pt>
    <dgm:pt modelId="{4D2FC934-9758-5445-B3CC-8A521DC80CE4}" type="pres">
      <dgm:prSet presAssocID="{4FCA8902-7BDA-244C-A48B-F89500F94FC3}" presName="diagram" presStyleCnt="0">
        <dgm:presLayoutVars>
          <dgm:dir/>
          <dgm:resizeHandles val="exact"/>
        </dgm:presLayoutVars>
      </dgm:prSet>
      <dgm:spPr/>
      <dgm:t>
        <a:bodyPr/>
        <a:lstStyle/>
        <a:p>
          <a:endParaRPr lang="en-US"/>
        </a:p>
      </dgm:t>
    </dgm:pt>
    <dgm:pt modelId="{1BD6CD00-F3D1-8D40-8D28-A3BD5E82C475}" type="pres">
      <dgm:prSet presAssocID="{5348727F-09B8-A14B-BC62-09ED120123D0}" presName="node" presStyleLbl="node1" presStyleIdx="0" presStyleCnt="8">
        <dgm:presLayoutVars>
          <dgm:bulletEnabled val="1"/>
        </dgm:presLayoutVars>
      </dgm:prSet>
      <dgm:spPr/>
      <dgm:t>
        <a:bodyPr/>
        <a:lstStyle/>
        <a:p>
          <a:endParaRPr lang="en-US"/>
        </a:p>
      </dgm:t>
    </dgm:pt>
    <dgm:pt modelId="{96F253DF-30F3-1B4F-89BC-359AFC794146}" type="pres">
      <dgm:prSet presAssocID="{4A08013E-2624-2D4C-8849-EB6537AAABAC}" presName="sibTrans" presStyleCnt="0"/>
      <dgm:spPr/>
    </dgm:pt>
    <dgm:pt modelId="{B0966EE2-6F52-5048-A67C-57D12C898640}" type="pres">
      <dgm:prSet presAssocID="{A14C7065-ED96-B447-9CB1-AF877554F521}" presName="node" presStyleLbl="node1" presStyleIdx="1" presStyleCnt="8">
        <dgm:presLayoutVars>
          <dgm:bulletEnabled val="1"/>
        </dgm:presLayoutVars>
      </dgm:prSet>
      <dgm:spPr/>
      <dgm:t>
        <a:bodyPr/>
        <a:lstStyle/>
        <a:p>
          <a:endParaRPr lang="en-US"/>
        </a:p>
      </dgm:t>
    </dgm:pt>
    <dgm:pt modelId="{A95B953E-BD0D-A545-8FBD-690868FCA448}" type="pres">
      <dgm:prSet presAssocID="{77EE5A90-F4E2-6841-B6FE-AFE5C526F469}" presName="sibTrans" presStyleCnt="0"/>
      <dgm:spPr/>
    </dgm:pt>
    <dgm:pt modelId="{5AC2DC6E-FD4F-1D44-B057-7FBEEE8C82DC}" type="pres">
      <dgm:prSet presAssocID="{9D0F6B3A-5780-9E49-9D2C-E372D48F51D0}" presName="node" presStyleLbl="node1" presStyleIdx="2" presStyleCnt="8">
        <dgm:presLayoutVars>
          <dgm:bulletEnabled val="1"/>
        </dgm:presLayoutVars>
      </dgm:prSet>
      <dgm:spPr/>
      <dgm:t>
        <a:bodyPr/>
        <a:lstStyle/>
        <a:p>
          <a:endParaRPr lang="en-US"/>
        </a:p>
      </dgm:t>
    </dgm:pt>
    <dgm:pt modelId="{870DF698-0AEF-A047-9EB8-B01D9C510D42}" type="pres">
      <dgm:prSet presAssocID="{22E45BAC-791C-9C41-9E05-1EF961D80AF9}" presName="sibTrans" presStyleCnt="0"/>
      <dgm:spPr/>
    </dgm:pt>
    <dgm:pt modelId="{74FDB8DF-F763-CB41-A57A-E6507E52A162}" type="pres">
      <dgm:prSet presAssocID="{D3F9B3D6-923E-4041-BBCB-6048A9B1B81C}" presName="node" presStyleLbl="node1" presStyleIdx="3" presStyleCnt="8">
        <dgm:presLayoutVars>
          <dgm:bulletEnabled val="1"/>
        </dgm:presLayoutVars>
      </dgm:prSet>
      <dgm:spPr/>
      <dgm:t>
        <a:bodyPr/>
        <a:lstStyle/>
        <a:p>
          <a:endParaRPr lang="en-US"/>
        </a:p>
      </dgm:t>
    </dgm:pt>
    <dgm:pt modelId="{265A5939-2EEB-1D40-B0E6-012C5A1A999E}" type="pres">
      <dgm:prSet presAssocID="{82D84AAB-6C54-8042-8300-8206C787DDB1}" presName="sibTrans" presStyleCnt="0"/>
      <dgm:spPr/>
    </dgm:pt>
    <dgm:pt modelId="{54626824-0AF0-9046-9BBE-7C9BB249CE53}" type="pres">
      <dgm:prSet presAssocID="{88FDE07E-396E-0747-85E2-6EA4644FA247}" presName="node" presStyleLbl="node1" presStyleIdx="4" presStyleCnt="8">
        <dgm:presLayoutVars>
          <dgm:bulletEnabled val="1"/>
        </dgm:presLayoutVars>
      </dgm:prSet>
      <dgm:spPr/>
      <dgm:t>
        <a:bodyPr/>
        <a:lstStyle/>
        <a:p>
          <a:endParaRPr lang="en-US"/>
        </a:p>
      </dgm:t>
    </dgm:pt>
    <dgm:pt modelId="{8F6051FA-CF95-0041-9372-5104A06F3C7E}" type="pres">
      <dgm:prSet presAssocID="{40573E98-C772-654E-A56F-FBDCCFD17606}" presName="sibTrans" presStyleCnt="0"/>
      <dgm:spPr/>
    </dgm:pt>
    <dgm:pt modelId="{3CF59986-E6AA-A646-8838-D2E032E1435C}" type="pres">
      <dgm:prSet presAssocID="{18D2BECB-A6B1-C542-81EE-E42E56EEDFEA}" presName="node" presStyleLbl="node1" presStyleIdx="5" presStyleCnt="8">
        <dgm:presLayoutVars>
          <dgm:bulletEnabled val="1"/>
        </dgm:presLayoutVars>
      </dgm:prSet>
      <dgm:spPr/>
      <dgm:t>
        <a:bodyPr/>
        <a:lstStyle/>
        <a:p>
          <a:endParaRPr lang="en-US"/>
        </a:p>
      </dgm:t>
    </dgm:pt>
    <dgm:pt modelId="{2DCFB672-2F13-5442-BF08-D2D2F611DBA2}" type="pres">
      <dgm:prSet presAssocID="{070E067A-1952-5743-AD8C-9D31F3A25212}" presName="sibTrans" presStyleCnt="0"/>
      <dgm:spPr/>
    </dgm:pt>
    <dgm:pt modelId="{CA93F83E-92BE-D249-B0E2-CD17E7F2A410}" type="pres">
      <dgm:prSet presAssocID="{C50DE9CB-DF73-D34E-8DA3-3B868A3C6812}" presName="node" presStyleLbl="node1" presStyleIdx="6" presStyleCnt="8">
        <dgm:presLayoutVars>
          <dgm:bulletEnabled val="1"/>
        </dgm:presLayoutVars>
      </dgm:prSet>
      <dgm:spPr/>
      <dgm:t>
        <a:bodyPr/>
        <a:lstStyle/>
        <a:p>
          <a:endParaRPr lang="en-US"/>
        </a:p>
      </dgm:t>
    </dgm:pt>
    <dgm:pt modelId="{BC3D4535-DCA9-D24D-863F-D4F6BF6D405A}" type="pres">
      <dgm:prSet presAssocID="{1503D53D-2D11-DA4C-8EEC-73E7287F71B1}" presName="sibTrans" presStyleCnt="0"/>
      <dgm:spPr/>
    </dgm:pt>
    <dgm:pt modelId="{229FCA59-0238-9F47-B47E-35ED170315D3}" type="pres">
      <dgm:prSet presAssocID="{F0394E83-4F5A-2B4E-B9C0-844521745DAB}" presName="node" presStyleLbl="node1" presStyleIdx="7" presStyleCnt="8">
        <dgm:presLayoutVars>
          <dgm:bulletEnabled val="1"/>
        </dgm:presLayoutVars>
      </dgm:prSet>
      <dgm:spPr/>
      <dgm:t>
        <a:bodyPr/>
        <a:lstStyle/>
        <a:p>
          <a:endParaRPr lang="en-US"/>
        </a:p>
      </dgm:t>
    </dgm:pt>
  </dgm:ptLst>
  <dgm:cxnLst>
    <dgm:cxn modelId="{AA2A0AF1-7A18-EE4F-8A99-5F5B0A75098C}" srcId="{F0394E83-4F5A-2B4E-B9C0-844521745DAB}" destId="{847BBB0F-CC84-1646-BB7A-D80821C46046}" srcOrd="0" destOrd="0" parTransId="{AFDC6744-8294-F44A-B8B4-17349F454449}" sibTransId="{81038317-A950-3545-89FF-913DC48CA0DD}"/>
    <dgm:cxn modelId="{1A718D7A-45CE-084D-8773-229F70D9AE3E}" srcId="{4FCA8902-7BDA-244C-A48B-F89500F94FC3}" destId="{88FDE07E-396E-0747-85E2-6EA4644FA247}" srcOrd="4" destOrd="0" parTransId="{67B4BD3D-FB69-484A-8564-B48E45A4FB07}" sibTransId="{40573E98-C772-654E-A56F-FBDCCFD17606}"/>
    <dgm:cxn modelId="{19C4790B-89A9-4D43-89DA-80D10E54E9DD}" type="presOf" srcId="{88FDE07E-396E-0747-85E2-6EA4644FA247}" destId="{54626824-0AF0-9046-9BBE-7C9BB249CE53}" srcOrd="0" destOrd="0" presId="urn:microsoft.com/office/officeart/2005/8/layout/default#1"/>
    <dgm:cxn modelId="{8D82931F-278E-6442-99DB-C3E5CDEA4912}" type="presOf" srcId="{B047066D-BE71-BD40-B6C8-CEE3F4E4B5E2}" destId="{5AC2DC6E-FD4F-1D44-B057-7FBEEE8C82DC}" srcOrd="0" destOrd="1" presId="urn:microsoft.com/office/officeart/2005/8/layout/default#1"/>
    <dgm:cxn modelId="{3B664D02-5D0F-DC4E-8095-0FC8DC84D384}" type="presOf" srcId="{273C13BF-D5E0-9947-BA66-F83953A05F71}" destId="{CA93F83E-92BE-D249-B0E2-CD17E7F2A410}" srcOrd="0" destOrd="1" presId="urn:microsoft.com/office/officeart/2005/8/layout/default#1"/>
    <dgm:cxn modelId="{765B3658-0007-DB4B-B3E8-7108A9E6A767}" type="presOf" srcId="{F1D161F9-893D-D343-9FD0-64EACF4F059A}" destId="{B0966EE2-6F52-5048-A67C-57D12C898640}" srcOrd="0" destOrd="1" presId="urn:microsoft.com/office/officeart/2005/8/layout/default#1"/>
    <dgm:cxn modelId="{B92838B2-AD37-4141-BFE3-78A7A142D69B}" type="presOf" srcId="{847BBB0F-CC84-1646-BB7A-D80821C46046}" destId="{229FCA59-0238-9F47-B47E-35ED170315D3}" srcOrd="0" destOrd="1" presId="urn:microsoft.com/office/officeart/2005/8/layout/default#1"/>
    <dgm:cxn modelId="{E260DE97-CAA7-764D-8628-9DA302424B08}" type="presOf" srcId="{4FCA8902-7BDA-244C-A48B-F89500F94FC3}" destId="{4D2FC934-9758-5445-B3CC-8A521DC80CE4}" srcOrd="0" destOrd="0" presId="urn:microsoft.com/office/officeart/2005/8/layout/default#1"/>
    <dgm:cxn modelId="{EBA1332C-1523-5E4C-83CD-3D0499F62CE0}" type="presOf" srcId="{D742A2F0-8A3D-CD42-A1AB-266148473644}" destId="{74FDB8DF-F763-CB41-A57A-E6507E52A162}" srcOrd="0" destOrd="1" presId="urn:microsoft.com/office/officeart/2005/8/layout/default#1"/>
    <dgm:cxn modelId="{74127235-3BB6-BF46-B734-14CD122CE756}" type="presOf" srcId="{18D2BECB-A6B1-C542-81EE-E42E56EEDFEA}" destId="{3CF59986-E6AA-A646-8838-D2E032E1435C}" srcOrd="0" destOrd="0" presId="urn:microsoft.com/office/officeart/2005/8/layout/default#1"/>
    <dgm:cxn modelId="{F4E8B9DF-C1A3-1D4E-8664-38F2C803C429}" type="presOf" srcId="{033A6F5F-BA6C-B64D-9976-55100202B6F1}" destId="{3CF59986-E6AA-A646-8838-D2E032E1435C}" srcOrd="0" destOrd="1" presId="urn:microsoft.com/office/officeart/2005/8/layout/default#1"/>
    <dgm:cxn modelId="{5CD376C8-94A9-8E47-A1F4-FD6B60A06C7E}" type="presOf" srcId="{49EA308F-2173-AD47-B839-F08C48273A91}" destId="{1BD6CD00-F3D1-8D40-8D28-A3BD5E82C475}" srcOrd="0" destOrd="1" presId="urn:microsoft.com/office/officeart/2005/8/layout/default#1"/>
    <dgm:cxn modelId="{8935692F-9108-C14F-8889-E4122AE4DE91}" srcId="{18D2BECB-A6B1-C542-81EE-E42E56EEDFEA}" destId="{033A6F5F-BA6C-B64D-9976-55100202B6F1}" srcOrd="0" destOrd="0" parTransId="{D50B3FC1-48DB-684F-B7D5-F64AFFC2BF5D}" sibTransId="{3F85CB9B-1364-B542-BA7E-B24FD3F18EDF}"/>
    <dgm:cxn modelId="{B32F5CB2-866D-D54B-8F19-12AA740BBE08}" type="presOf" srcId="{74F8E69B-EB3C-5140-B6D5-618EF5F6BB0C}" destId="{54626824-0AF0-9046-9BBE-7C9BB249CE53}" srcOrd="0" destOrd="1" presId="urn:microsoft.com/office/officeart/2005/8/layout/default#1"/>
    <dgm:cxn modelId="{08B03873-F5B4-5E41-B289-F953417D446F}" srcId="{C50DE9CB-DF73-D34E-8DA3-3B868A3C6812}" destId="{273C13BF-D5E0-9947-BA66-F83953A05F71}" srcOrd="0" destOrd="0" parTransId="{C5D8B81A-3D1D-CB4D-9CBD-8AA29AE7042A}" sibTransId="{C0BDBE91-A0E4-0F45-A5C7-03A1B0CA0A58}"/>
    <dgm:cxn modelId="{5380794A-847B-EA41-BA1F-9EA5CAC1C794}" srcId="{5348727F-09B8-A14B-BC62-09ED120123D0}" destId="{49EA308F-2173-AD47-B839-F08C48273A91}" srcOrd="0" destOrd="0" parTransId="{3980553C-7CC4-554B-92AC-16634EF3168C}" sibTransId="{D66BBF37-74D9-884C-8C42-4C9EAB57DEAC}"/>
    <dgm:cxn modelId="{61E3F4D1-7B39-C04C-824C-AF12E907E4B4}" srcId="{4FCA8902-7BDA-244C-A48B-F89500F94FC3}" destId="{D3F9B3D6-923E-4041-BBCB-6048A9B1B81C}" srcOrd="3" destOrd="0" parTransId="{19775A4A-7582-AB46-8138-AED544C1FCAA}" sibTransId="{82D84AAB-6C54-8042-8300-8206C787DDB1}"/>
    <dgm:cxn modelId="{41BCFB28-CE48-7A4C-99C8-E746402B0162}" srcId="{4FCA8902-7BDA-244C-A48B-F89500F94FC3}" destId="{C50DE9CB-DF73-D34E-8DA3-3B868A3C6812}" srcOrd="6" destOrd="0" parTransId="{F17C44B2-36C8-DC44-8EFA-F3E73BACBA10}" sibTransId="{1503D53D-2D11-DA4C-8EEC-73E7287F71B1}"/>
    <dgm:cxn modelId="{49C4F98B-CDCC-FC43-B803-866F456B968B}" srcId="{D3F9B3D6-923E-4041-BBCB-6048A9B1B81C}" destId="{D742A2F0-8A3D-CD42-A1AB-266148473644}" srcOrd="0" destOrd="0" parTransId="{0E5D1B14-0DCC-5340-BFAA-2DC1DCE59C33}" sibTransId="{FFF4233B-9F35-644A-9BA8-ED6CC6D77EC3}"/>
    <dgm:cxn modelId="{608ACC3E-539D-B44B-B878-00EEEB34300D}" srcId="{4FCA8902-7BDA-244C-A48B-F89500F94FC3}" destId="{A14C7065-ED96-B447-9CB1-AF877554F521}" srcOrd="1" destOrd="0" parTransId="{06D12F0E-F2C7-174E-BC49-A91D40CB8A4C}" sibTransId="{77EE5A90-F4E2-6841-B6FE-AFE5C526F469}"/>
    <dgm:cxn modelId="{C614EF1B-3352-9D48-B266-2C7946C84FF1}" type="presOf" srcId="{A14C7065-ED96-B447-9CB1-AF877554F521}" destId="{B0966EE2-6F52-5048-A67C-57D12C898640}" srcOrd="0" destOrd="0" presId="urn:microsoft.com/office/officeart/2005/8/layout/default#1"/>
    <dgm:cxn modelId="{ED0DE613-E1FC-834D-995B-DAB37B7E7946}" type="presOf" srcId="{5348727F-09B8-A14B-BC62-09ED120123D0}" destId="{1BD6CD00-F3D1-8D40-8D28-A3BD5E82C475}" srcOrd="0" destOrd="0" presId="urn:microsoft.com/office/officeart/2005/8/layout/default#1"/>
    <dgm:cxn modelId="{B9B4A0DC-0AD9-2944-B2F3-976693F40B6B}" srcId="{4FCA8902-7BDA-244C-A48B-F89500F94FC3}" destId="{F0394E83-4F5A-2B4E-B9C0-844521745DAB}" srcOrd="7" destOrd="0" parTransId="{780247C8-A3C6-334A-812F-575BE9BDCFC0}" sibTransId="{C2BBF6F5-619D-4B4A-9B2D-CC8974C171A7}"/>
    <dgm:cxn modelId="{93148F9E-341E-D747-8297-631099CBF004}" srcId="{4FCA8902-7BDA-244C-A48B-F89500F94FC3}" destId="{18D2BECB-A6B1-C542-81EE-E42E56EEDFEA}" srcOrd="5" destOrd="0" parTransId="{563157EC-8622-A149-B15C-52466E9724A6}" sibTransId="{070E067A-1952-5743-AD8C-9D31F3A25212}"/>
    <dgm:cxn modelId="{031D9ACB-FD25-D049-85E6-7AA49153ACCE}" type="presOf" srcId="{9D0F6B3A-5780-9E49-9D2C-E372D48F51D0}" destId="{5AC2DC6E-FD4F-1D44-B057-7FBEEE8C82DC}" srcOrd="0" destOrd="0" presId="urn:microsoft.com/office/officeart/2005/8/layout/default#1"/>
    <dgm:cxn modelId="{6A3E42BF-4237-9E4A-95BC-6B6BF42BBE06}" srcId="{A14C7065-ED96-B447-9CB1-AF877554F521}" destId="{F1D161F9-893D-D343-9FD0-64EACF4F059A}" srcOrd="0" destOrd="0" parTransId="{6303FF8C-E9A2-B148-ABD5-F8BF1CFDE6D7}" sibTransId="{7E678BC4-B86A-7749-B846-4F6CC826AAF5}"/>
    <dgm:cxn modelId="{9F7D408B-E2EB-1A43-ADE1-3B853D398C47}" srcId="{9D0F6B3A-5780-9E49-9D2C-E372D48F51D0}" destId="{B047066D-BE71-BD40-B6C8-CEE3F4E4B5E2}" srcOrd="0" destOrd="0" parTransId="{F5672B69-9443-BB49-9942-789B41742DC0}" sibTransId="{51AECFFC-6A7C-4643-B895-056E4A6CD05E}"/>
    <dgm:cxn modelId="{0B7C064A-47AE-5A41-B4FC-039ADA4F71B1}" srcId="{4FCA8902-7BDA-244C-A48B-F89500F94FC3}" destId="{9D0F6B3A-5780-9E49-9D2C-E372D48F51D0}" srcOrd="2" destOrd="0" parTransId="{004EDDD8-1DE7-0940-908C-B4624DFA7295}" sibTransId="{22E45BAC-791C-9C41-9E05-1EF961D80AF9}"/>
    <dgm:cxn modelId="{8B0BA7C3-A469-8240-B4AD-315A06B5F7A2}" type="presOf" srcId="{C50DE9CB-DF73-D34E-8DA3-3B868A3C6812}" destId="{CA93F83E-92BE-D249-B0E2-CD17E7F2A410}" srcOrd="0" destOrd="0" presId="urn:microsoft.com/office/officeart/2005/8/layout/default#1"/>
    <dgm:cxn modelId="{66829804-59B7-7C47-AEA0-2ADD6C873C20}" type="presOf" srcId="{D3F9B3D6-923E-4041-BBCB-6048A9B1B81C}" destId="{74FDB8DF-F763-CB41-A57A-E6507E52A162}" srcOrd="0" destOrd="0" presId="urn:microsoft.com/office/officeart/2005/8/layout/default#1"/>
    <dgm:cxn modelId="{4890CD3E-0C5A-F341-ADBF-B91F2D9B483D}" type="presOf" srcId="{F0394E83-4F5A-2B4E-B9C0-844521745DAB}" destId="{229FCA59-0238-9F47-B47E-35ED170315D3}" srcOrd="0" destOrd="0" presId="urn:microsoft.com/office/officeart/2005/8/layout/default#1"/>
    <dgm:cxn modelId="{CC80416B-A9FC-5E4A-BD1C-ECBDAA79D231}" srcId="{4FCA8902-7BDA-244C-A48B-F89500F94FC3}" destId="{5348727F-09B8-A14B-BC62-09ED120123D0}" srcOrd="0" destOrd="0" parTransId="{99AF3896-DBB8-564E-8859-FCD5851974B7}" sibTransId="{4A08013E-2624-2D4C-8849-EB6537AAABAC}"/>
    <dgm:cxn modelId="{992B8104-F7B3-BF40-9882-A869A96F152B}" srcId="{88FDE07E-396E-0747-85E2-6EA4644FA247}" destId="{74F8E69B-EB3C-5140-B6D5-618EF5F6BB0C}" srcOrd="0" destOrd="0" parTransId="{C0AEFE13-0805-7145-B4A6-59A50E7934FD}" sibTransId="{C1A7C8C8-2F84-694C-9795-8B097E6E331F}"/>
    <dgm:cxn modelId="{0842F195-67B2-7841-8A6C-A572079259DF}" type="presParOf" srcId="{4D2FC934-9758-5445-B3CC-8A521DC80CE4}" destId="{1BD6CD00-F3D1-8D40-8D28-A3BD5E82C475}" srcOrd="0" destOrd="0" presId="urn:microsoft.com/office/officeart/2005/8/layout/default#1"/>
    <dgm:cxn modelId="{6600649A-21DA-F348-A891-86F7F6B2288D}" type="presParOf" srcId="{4D2FC934-9758-5445-B3CC-8A521DC80CE4}" destId="{96F253DF-30F3-1B4F-89BC-359AFC794146}" srcOrd="1" destOrd="0" presId="urn:microsoft.com/office/officeart/2005/8/layout/default#1"/>
    <dgm:cxn modelId="{1030EBB9-1205-1346-8E73-D8C3CFEFF826}" type="presParOf" srcId="{4D2FC934-9758-5445-B3CC-8A521DC80CE4}" destId="{B0966EE2-6F52-5048-A67C-57D12C898640}" srcOrd="2" destOrd="0" presId="urn:microsoft.com/office/officeart/2005/8/layout/default#1"/>
    <dgm:cxn modelId="{BC8CDBF3-FC6B-8441-AB58-4F4A8DAA0044}" type="presParOf" srcId="{4D2FC934-9758-5445-B3CC-8A521DC80CE4}" destId="{A95B953E-BD0D-A545-8FBD-690868FCA448}" srcOrd="3" destOrd="0" presId="urn:microsoft.com/office/officeart/2005/8/layout/default#1"/>
    <dgm:cxn modelId="{751E0D4F-911F-F94D-884B-56DF9CF74354}" type="presParOf" srcId="{4D2FC934-9758-5445-B3CC-8A521DC80CE4}" destId="{5AC2DC6E-FD4F-1D44-B057-7FBEEE8C82DC}" srcOrd="4" destOrd="0" presId="urn:microsoft.com/office/officeart/2005/8/layout/default#1"/>
    <dgm:cxn modelId="{EC7616F6-6BF5-2C49-9772-21A3D511FFF5}" type="presParOf" srcId="{4D2FC934-9758-5445-B3CC-8A521DC80CE4}" destId="{870DF698-0AEF-A047-9EB8-B01D9C510D42}" srcOrd="5" destOrd="0" presId="urn:microsoft.com/office/officeart/2005/8/layout/default#1"/>
    <dgm:cxn modelId="{C840DFDB-1699-1148-939F-80DA45B569E1}" type="presParOf" srcId="{4D2FC934-9758-5445-B3CC-8A521DC80CE4}" destId="{74FDB8DF-F763-CB41-A57A-E6507E52A162}" srcOrd="6" destOrd="0" presId="urn:microsoft.com/office/officeart/2005/8/layout/default#1"/>
    <dgm:cxn modelId="{849483AB-303E-104D-B42F-4A387F2B218A}" type="presParOf" srcId="{4D2FC934-9758-5445-B3CC-8A521DC80CE4}" destId="{265A5939-2EEB-1D40-B0E6-012C5A1A999E}" srcOrd="7" destOrd="0" presId="urn:microsoft.com/office/officeart/2005/8/layout/default#1"/>
    <dgm:cxn modelId="{514335CF-3EC6-274C-9429-4E05A43F1E37}" type="presParOf" srcId="{4D2FC934-9758-5445-B3CC-8A521DC80CE4}" destId="{54626824-0AF0-9046-9BBE-7C9BB249CE53}" srcOrd="8" destOrd="0" presId="urn:microsoft.com/office/officeart/2005/8/layout/default#1"/>
    <dgm:cxn modelId="{3502EEC5-B772-914C-A268-5FF633A02988}" type="presParOf" srcId="{4D2FC934-9758-5445-B3CC-8A521DC80CE4}" destId="{8F6051FA-CF95-0041-9372-5104A06F3C7E}" srcOrd="9" destOrd="0" presId="urn:microsoft.com/office/officeart/2005/8/layout/default#1"/>
    <dgm:cxn modelId="{2D06FBB2-5E9D-4C43-AC1D-3DD4F14BF13B}" type="presParOf" srcId="{4D2FC934-9758-5445-B3CC-8A521DC80CE4}" destId="{3CF59986-E6AA-A646-8838-D2E032E1435C}" srcOrd="10" destOrd="0" presId="urn:microsoft.com/office/officeart/2005/8/layout/default#1"/>
    <dgm:cxn modelId="{1035283E-50DB-0343-954D-4E5B6DE1386A}" type="presParOf" srcId="{4D2FC934-9758-5445-B3CC-8A521DC80CE4}" destId="{2DCFB672-2F13-5442-BF08-D2D2F611DBA2}" srcOrd="11" destOrd="0" presId="urn:microsoft.com/office/officeart/2005/8/layout/default#1"/>
    <dgm:cxn modelId="{54B19AE5-D51B-4A4E-8699-98AB6CC7442B}" type="presParOf" srcId="{4D2FC934-9758-5445-B3CC-8A521DC80CE4}" destId="{CA93F83E-92BE-D249-B0E2-CD17E7F2A410}" srcOrd="12" destOrd="0" presId="urn:microsoft.com/office/officeart/2005/8/layout/default#1"/>
    <dgm:cxn modelId="{81B019D2-58B1-8B42-A69C-2C890DF5BA1D}" type="presParOf" srcId="{4D2FC934-9758-5445-B3CC-8A521DC80CE4}" destId="{BC3D4535-DCA9-D24D-863F-D4F6BF6D405A}" srcOrd="13" destOrd="0" presId="urn:microsoft.com/office/officeart/2005/8/layout/default#1"/>
    <dgm:cxn modelId="{2A51DA48-E7C3-0C42-A5D4-88857A2402F4}" type="presParOf" srcId="{4D2FC934-9758-5445-B3CC-8A521DC80CE4}" destId="{229FCA59-0238-9F47-B47E-35ED170315D3}"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179B3-BE5D-4142-AB77-6AE34AE14AC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76956AC-EFF8-F348-9C47-5CB7BF58FA25}">
      <dgm:prSet phldrT="[Text]"/>
      <dgm:spPr>
        <a:ln>
          <a:solidFill>
            <a:schemeClr val="tx1"/>
          </a:solidFill>
        </a:ln>
      </dgm:spPr>
      <dgm:t>
        <a:bodyPr/>
        <a:lstStyle/>
        <a:p>
          <a:r>
            <a:rPr lang="en-US" dirty="0" smtClean="0"/>
            <a:t>The type of operations used for transforming plaintext to ciphertext</a:t>
          </a:r>
          <a:endParaRPr lang="en-US" dirty="0"/>
        </a:p>
      </dgm:t>
    </dgm:pt>
    <dgm:pt modelId="{669DA478-D211-0C40-A153-9C8AC383781C}" type="parTrans" cxnId="{DD77597B-8B15-EE4D-926F-9BFF9AE9AB4E}">
      <dgm:prSet/>
      <dgm:spPr/>
      <dgm:t>
        <a:bodyPr/>
        <a:lstStyle/>
        <a:p>
          <a:endParaRPr lang="en-US"/>
        </a:p>
      </dgm:t>
    </dgm:pt>
    <dgm:pt modelId="{67C397A1-D85A-704D-9E69-98D69194DB91}" type="sibTrans" cxnId="{DD77597B-8B15-EE4D-926F-9BFF9AE9AB4E}">
      <dgm:prSet/>
      <dgm:spPr/>
      <dgm:t>
        <a:bodyPr/>
        <a:lstStyle/>
        <a:p>
          <a:endParaRPr lang="en-US"/>
        </a:p>
      </dgm:t>
    </dgm:pt>
    <dgm:pt modelId="{15158232-5636-F54B-9E82-24A86B2CC40D}">
      <dgm:prSet/>
      <dgm:spPr>
        <a:ln>
          <a:solidFill>
            <a:schemeClr val="tx1"/>
          </a:solidFill>
        </a:ln>
      </dgm:spPr>
      <dgm:t>
        <a:bodyPr/>
        <a:lstStyle/>
        <a:p>
          <a:r>
            <a:rPr lang="en-US" smtClean="0"/>
            <a:t>Substitution</a:t>
          </a:r>
          <a:endParaRPr lang="en-US" dirty="0" smtClean="0"/>
        </a:p>
      </dgm:t>
    </dgm:pt>
    <dgm:pt modelId="{3788416C-4673-584E-B357-8CD978EB8C97}" type="parTrans" cxnId="{ED5294EA-EC3D-6146-AC11-0E2332656079}">
      <dgm:prSet/>
      <dgm:spPr/>
      <dgm:t>
        <a:bodyPr/>
        <a:lstStyle/>
        <a:p>
          <a:endParaRPr lang="en-US"/>
        </a:p>
      </dgm:t>
    </dgm:pt>
    <dgm:pt modelId="{8A0198D0-2666-FD46-A986-88F01249EE75}" type="sibTrans" cxnId="{ED5294EA-EC3D-6146-AC11-0E2332656079}">
      <dgm:prSet/>
      <dgm:spPr/>
      <dgm:t>
        <a:bodyPr/>
        <a:lstStyle/>
        <a:p>
          <a:endParaRPr lang="en-US"/>
        </a:p>
      </dgm:t>
    </dgm:pt>
    <dgm:pt modelId="{43FD649A-6D70-C048-ACE3-D29EFF662F0D}">
      <dgm:prSet/>
      <dgm:spPr>
        <a:ln>
          <a:solidFill>
            <a:schemeClr val="tx1"/>
          </a:solidFill>
        </a:ln>
      </dgm:spPr>
      <dgm:t>
        <a:bodyPr/>
        <a:lstStyle/>
        <a:p>
          <a:r>
            <a:rPr lang="en-US" dirty="0" smtClean="0"/>
            <a:t>Transposition </a:t>
          </a:r>
        </a:p>
      </dgm:t>
    </dgm:pt>
    <dgm:pt modelId="{2D44BCB4-9992-9B42-A2BC-C9F4625246F0}" type="parTrans" cxnId="{123BCA35-B99A-5B4A-9EC9-335C8D6DC519}">
      <dgm:prSet/>
      <dgm:spPr/>
      <dgm:t>
        <a:bodyPr/>
        <a:lstStyle/>
        <a:p>
          <a:endParaRPr lang="en-US"/>
        </a:p>
      </dgm:t>
    </dgm:pt>
    <dgm:pt modelId="{DD30BE0D-E940-FB4E-ACA7-CBBF67E63FB3}" type="sibTrans" cxnId="{123BCA35-B99A-5B4A-9EC9-335C8D6DC519}">
      <dgm:prSet/>
      <dgm:spPr/>
      <dgm:t>
        <a:bodyPr/>
        <a:lstStyle/>
        <a:p>
          <a:endParaRPr lang="en-US"/>
        </a:p>
      </dgm:t>
    </dgm:pt>
    <dgm:pt modelId="{7BD094F8-913A-BC4A-99AC-95E50E755F0C}">
      <dgm:prSet/>
      <dgm:spPr>
        <a:ln>
          <a:solidFill>
            <a:schemeClr val="tx1"/>
          </a:solidFill>
        </a:ln>
      </dgm:spPr>
      <dgm:t>
        <a:bodyPr/>
        <a:lstStyle/>
        <a:p>
          <a:r>
            <a:rPr lang="en-US" smtClean="0"/>
            <a:t>The number of keys used</a:t>
          </a:r>
          <a:endParaRPr lang="en-US" dirty="0" smtClean="0"/>
        </a:p>
      </dgm:t>
    </dgm:pt>
    <dgm:pt modelId="{F0A0612E-8F80-6442-BABA-B23CB08CC762}" type="parTrans" cxnId="{B1F46906-4C46-694E-B064-9116B6C22A74}">
      <dgm:prSet/>
      <dgm:spPr/>
      <dgm:t>
        <a:bodyPr/>
        <a:lstStyle/>
        <a:p>
          <a:endParaRPr lang="en-US"/>
        </a:p>
      </dgm:t>
    </dgm:pt>
    <dgm:pt modelId="{D417236E-5D90-DD40-848F-C43CD5017C1F}" type="sibTrans" cxnId="{B1F46906-4C46-694E-B064-9116B6C22A74}">
      <dgm:prSet/>
      <dgm:spPr/>
      <dgm:t>
        <a:bodyPr/>
        <a:lstStyle/>
        <a:p>
          <a:endParaRPr lang="en-US"/>
        </a:p>
      </dgm:t>
    </dgm:pt>
    <dgm:pt modelId="{0E078EEE-F30B-DC40-9FDD-A59097886534}">
      <dgm:prSet/>
      <dgm:spPr>
        <a:ln>
          <a:solidFill>
            <a:schemeClr val="tx1"/>
          </a:solidFill>
        </a:ln>
      </dgm:spPr>
      <dgm:t>
        <a:bodyPr/>
        <a:lstStyle/>
        <a:p>
          <a:r>
            <a:rPr lang="en-US" dirty="0" smtClean="0"/>
            <a:t>Symmetric, single-key, secret-key, conventional encryption</a:t>
          </a:r>
        </a:p>
      </dgm:t>
    </dgm:pt>
    <dgm:pt modelId="{EFE14EBC-FAFB-F447-9439-EDE1E62DE4CE}" type="parTrans" cxnId="{377051F4-319C-3E4D-BC2D-027E6CB425F8}">
      <dgm:prSet/>
      <dgm:spPr/>
      <dgm:t>
        <a:bodyPr/>
        <a:lstStyle/>
        <a:p>
          <a:endParaRPr lang="en-US"/>
        </a:p>
      </dgm:t>
    </dgm:pt>
    <dgm:pt modelId="{8B24B370-EF27-244A-9203-9B0EC86677C4}" type="sibTrans" cxnId="{377051F4-319C-3E4D-BC2D-027E6CB425F8}">
      <dgm:prSet/>
      <dgm:spPr/>
      <dgm:t>
        <a:bodyPr/>
        <a:lstStyle/>
        <a:p>
          <a:endParaRPr lang="en-US"/>
        </a:p>
      </dgm:t>
    </dgm:pt>
    <dgm:pt modelId="{86D473AD-F3F3-4048-8BC0-1AC6573A74E3}">
      <dgm:prSet/>
      <dgm:spPr>
        <a:ln>
          <a:solidFill>
            <a:schemeClr val="tx1"/>
          </a:solidFill>
        </a:ln>
      </dgm:spPr>
      <dgm:t>
        <a:bodyPr/>
        <a:lstStyle/>
        <a:p>
          <a:r>
            <a:rPr lang="en-US" smtClean="0"/>
            <a:t>Asymmetric, two-key, or public-key encryption</a:t>
          </a:r>
          <a:endParaRPr lang="en-US" dirty="0" smtClean="0"/>
        </a:p>
      </dgm:t>
    </dgm:pt>
    <dgm:pt modelId="{4DC18731-9099-B240-8DB8-04D8310D534A}" type="parTrans" cxnId="{55BCBCE4-F17E-D343-9020-8C15928D7F34}">
      <dgm:prSet/>
      <dgm:spPr/>
      <dgm:t>
        <a:bodyPr/>
        <a:lstStyle/>
        <a:p>
          <a:endParaRPr lang="en-US"/>
        </a:p>
      </dgm:t>
    </dgm:pt>
    <dgm:pt modelId="{FCEF4638-D522-6C4B-B4A6-8BE99DBEB8C7}" type="sibTrans" cxnId="{55BCBCE4-F17E-D343-9020-8C15928D7F34}">
      <dgm:prSet/>
      <dgm:spPr/>
      <dgm:t>
        <a:bodyPr/>
        <a:lstStyle/>
        <a:p>
          <a:endParaRPr lang="en-US"/>
        </a:p>
      </dgm:t>
    </dgm:pt>
    <dgm:pt modelId="{76045574-DA6B-F846-A68B-8E8FE2F3C975}">
      <dgm:prSet/>
      <dgm:spPr>
        <a:ln>
          <a:solidFill>
            <a:schemeClr val="tx1"/>
          </a:solidFill>
        </a:ln>
      </dgm:spPr>
      <dgm:t>
        <a:bodyPr/>
        <a:lstStyle/>
        <a:p>
          <a:r>
            <a:rPr lang="en-US" smtClean="0"/>
            <a:t>The way in which the plaintext is processed</a:t>
          </a:r>
          <a:endParaRPr lang="en-US" dirty="0" smtClean="0"/>
        </a:p>
      </dgm:t>
    </dgm:pt>
    <dgm:pt modelId="{D4136C0C-14FC-BE46-9FA0-B445DD03F538}" type="parTrans" cxnId="{DF5B02D5-B78E-324D-9616-205421D5EF40}">
      <dgm:prSet/>
      <dgm:spPr/>
      <dgm:t>
        <a:bodyPr/>
        <a:lstStyle/>
        <a:p>
          <a:endParaRPr lang="en-US"/>
        </a:p>
      </dgm:t>
    </dgm:pt>
    <dgm:pt modelId="{76C84DE2-21E7-5B42-B416-6374F0DB8833}" type="sibTrans" cxnId="{DF5B02D5-B78E-324D-9616-205421D5EF40}">
      <dgm:prSet/>
      <dgm:spPr/>
      <dgm:t>
        <a:bodyPr/>
        <a:lstStyle/>
        <a:p>
          <a:endParaRPr lang="en-US"/>
        </a:p>
      </dgm:t>
    </dgm:pt>
    <dgm:pt modelId="{F84D387D-20EE-E842-B722-C788E0C2879D}">
      <dgm:prSet/>
      <dgm:spPr>
        <a:ln>
          <a:solidFill>
            <a:schemeClr val="tx1"/>
          </a:solidFill>
        </a:ln>
      </dgm:spPr>
      <dgm:t>
        <a:bodyPr/>
        <a:lstStyle/>
        <a:p>
          <a:r>
            <a:rPr lang="en-US" smtClean="0"/>
            <a:t>Block cipher</a:t>
          </a:r>
          <a:endParaRPr lang="en-US" dirty="0" smtClean="0"/>
        </a:p>
      </dgm:t>
    </dgm:pt>
    <dgm:pt modelId="{EE900814-5820-BF4F-B343-E51425805490}" type="parTrans" cxnId="{64F51EF7-CB9E-1043-9060-2B1D28AFE2D5}">
      <dgm:prSet/>
      <dgm:spPr/>
      <dgm:t>
        <a:bodyPr/>
        <a:lstStyle/>
        <a:p>
          <a:endParaRPr lang="en-US"/>
        </a:p>
      </dgm:t>
    </dgm:pt>
    <dgm:pt modelId="{55C19B54-24E2-3F48-B6C2-976AF1C1360B}" type="sibTrans" cxnId="{64F51EF7-CB9E-1043-9060-2B1D28AFE2D5}">
      <dgm:prSet/>
      <dgm:spPr/>
      <dgm:t>
        <a:bodyPr/>
        <a:lstStyle/>
        <a:p>
          <a:endParaRPr lang="en-US"/>
        </a:p>
      </dgm:t>
    </dgm:pt>
    <dgm:pt modelId="{C63E959D-F32D-F34A-8F2D-B4FE2E53D9D9}">
      <dgm:prSet/>
      <dgm:spPr>
        <a:ln>
          <a:solidFill>
            <a:schemeClr val="tx1"/>
          </a:solidFill>
        </a:ln>
      </dgm:spPr>
      <dgm:t>
        <a:bodyPr/>
        <a:lstStyle/>
        <a:p>
          <a:r>
            <a:rPr lang="en-US" dirty="0" smtClean="0"/>
            <a:t>Stream cipher</a:t>
          </a:r>
          <a:endParaRPr lang="en-AU" dirty="0" smtClean="0"/>
        </a:p>
      </dgm:t>
    </dgm:pt>
    <dgm:pt modelId="{7C4B06E2-6F39-D14F-85D8-E507440C2E80}" type="parTrans" cxnId="{3BE02B31-27DB-F742-BD95-B714395E8FA1}">
      <dgm:prSet/>
      <dgm:spPr/>
      <dgm:t>
        <a:bodyPr/>
        <a:lstStyle/>
        <a:p>
          <a:endParaRPr lang="en-US"/>
        </a:p>
      </dgm:t>
    </dgm:pt>
    <dgm:pt modelId="{5EF57938-B8A6-C14C-AC53-243ED6C850A4}" type="sibTrans" cxnId="{3BE02B31-27DB-F742-BD95-B714395E8FA1}">
      <dgm:prSet/>
      <dgm:spPr/>
      <dgm:t>
        <a:bodyPr/>
        <a:lstStyle/>
        <a:p>
          <a:endParaRPr lang="en-US"/>
        </a:p>
      </dgm:t>
    </dgm:pt>
    <dgm:pt modelId="{91786F4A-90C9-994C-887B-4C7C898CCA39}" type="pres">
      <dgm:prSet presAssocID="{FDC179B3-BE5D-4142-AB77-6AE34AE14ACE}" presName="theList" presStyleCnt="0">
        <dgm:presLayoutVars>
          <dgm:dir/>
          <dgm:animLvl val="lvl"/>
          <dgm:resizeHandles val="exact"/>
        </dgm:presLayoutVars>
      </dgm:prSet>
      <dgm:spPr/>
      <dgm:t>
        <a:bodyPr/>
        <a:lstStyle/>
        <a:p>
          <a:endParaRPr lang="en-US"/>
        </a:p>
      </dgm:t>
    </dgm:pt>
    <dgm:pt modelId="{F41CB66E-4310-E347-BE1C-B1D44E032FEA}" type="pres">
      <dgm:prSet presAssocID="{E76956AC-EFF8-F348-9C47-5CB7BF58FA25}" presName="compNode" presStyleCnt="0"/>
      <dgm:spPr/>
    </dgm:pt>
    <dgm:pt modelId="{569AA357-20E8-8B4F-9641-8B0A0558D5C1}" type="pres">
      <dgm:prSet presAssocID="{E76956AC-EFF8-F348-9C47-5CB7BF58FA25}" presName="aNode" presStyleLbl="bgShp" presStyleIdx="0" presStyleCnt="3"/>
      <dgm:spPr/>
      <dgm:t>
        <a:bodyPr/>
        <a:lstStyle/>
        <a:p>
          <a:endParaRPr lang="en-US"/>
        </a:p>
      </dgm:t>
    </dgm:pt>
    <dgm:pt modelId="{9336B19B-5432-1E46-B703-26FB4A34E5C1}" type="pres">
      <dgm:prSet presAssocID="{E76956AC-EFF8-F348-9C47-5CB7BF58FA25}" presName="textNode" presStyleLbl="bgShp" presStyleIdx="0" presStyleCnt="3"/>
      <dgm:spPr/>
      <dgm:t>
        <a:bodyPr/>
        <a:lstStyle/>
        <a:p>
          <a:endParaRPr lang="en-US"/>
        </a:p>
      </dgm:t>
    </dgm:pt>
    <dgm:pt modelId="{13FFE0CD-1A33-9544-A75C-82FB4BA0C768}" type="pres">
      <dgm:prSet presAssocID="{E76956AC-EFF8-F348-9C47-5CB7BF58FA25}" presName="compChildNode" presStyleCnt="0"/>
      <dgm:spPr/>
    </dgm:pt>
    <dgm:pt modelId="{2203F66D-AD2C-264C-A99F-E71C4D3D7119}" type="pres">
      <dgm:prSet presAssocID="{E76956AC-EFF8-F348-9C47-5CB7BF58FA25}" presName="theInnerList" presStyleCnt="0"/>
      <dgm:spPr/>
    </dgm:pt>
    <dgm:pt modelId="{2BD908FB-9339-6045-9B70-D6C87F242750}" type="pres">
      <dgm:prSet presAssocID="{15158232-5636-F54B-9E82-24A86B2CC40D}" presName="childNode" presStyleLbl="node1" presStyleIdx="0" presStyleCnt="6">
        <dgm:presLayoutVars>
          <dgm:bulletEnabled val="1"/>
        </dgm:presLayoutVars>
      </dgm:prSet>
      <dgm:spPr/>
      <dgm:t>
        <a:bodyPr/>
        <a:lstStyle/>
        <a:p>
          <a:endParaRPr lang="en-US"/>
        </a:p>
      </dgm:t>
    </dgm:pt>
    <dgm:pt modelId="{690F47CB-9155-8F44-A97D-CAF9600886CB}" type="pres">
      <dgm:prSet presAssocID="{15158232-5636-F54B-9E82-24A86B2CC40D}" presName="aSpace2" presStyleCnt="0"/>
      <dgm:spPr/>
    </dgm:pt>
    <dgm:pt modelId="{1A983032-6FEA-1C4A-BE9F-4D806E17953C}" type="pres">
      <dgm:prSet presAssocID="{43FD649A-6D70-C048-ACE3-D29EFF662F0D}" presName="childNode" presStyleLbl="node1" presStyleIdx="1" presStyleCnt="6">
        <dgm:presLayoutVars>
          <dgm:bulletEnabled val="1"/>
        </dgm:presLayoutVars>
      </dgm:prSet>
      <dgm:spPr/>
      <dgm:t>
        <a:bodyPr/>
        <a:lstStyle/>
        <a:p>
          <a:endParaRPr lang="en-US"/>
        </a:p>
      </dgm:t>
    </dgm:pt>
    <dgm:pt modelId="{81DB49DF-7201-8544-8E21-E7071BB1B560}" type="pres">
      <dgm:prSet presAssocID="{E76956AC-EFF8-F348-9C47-5CB7BF58FA25}" presName="aSpace" presStyleCnt="0"/>
      <dgm:spPr/>
    </dgm:pt>
    <dgm:pt modelId="{98B6BD06-275B-FF4D-A3B0-C080D955E6CA}" type="pres">
      <dgm:prSet presAssocID="{7BD094F8-913A-BC4A-99AC-95E50E755F0C}" presName="compNode" presStyleCnt="0"/>
      <dgm:spPr/>
    </dgm:pt>
    <dgm:pt modelId="{8E35AEC5-6E5C-E94B-AC07-8F1C48704551}" type="pres">
      <dgm:prSet presAssocID="{7BD094F8-913A-BC4A-99AC-95E50E755F0C}" presName="aNode" presStyleLbl="bgShp" presStyleIdx="1" presStyleCnt="3"/>
      <dgm:spPr/>
      <dgm:t>
        <a:bodyPr/>
        <a:lstStyle/>
        <a:p>
          <a:endParaRPr lang="en-US"/>
        </a:p>
      </dgm:t>
    </dgm:pt>
    <dgm:pt modelId="{36A619AB-C091-7846-8D68-3476FF3695D9}" type="pres">
      <dgm:prSet presAssocID="{7BD094F8-913A-BC4A-99AC-95E50E755F0C}" presName="textNode" presStyleLbl="bgShp" presStyleIdx="1" presStyleCnt="3"/>
      <dgm:spPr/>
      <dgm:t>
        <a:bodyPr/>
        <a:lstStyle/>
        <a:p>
          <a:endParaRPr lang="en-US"/>
        </a:p>
      </dgm:t>
    </dgm:pt>
    <dgm:pt modelId="{304ABE30-1D09-8540-9C23-7985353E11E6}" type="pres">
      <dgm:prSet presAssocID="{7BD094F8-913A-BC4A-99AC-95E50E755F0C}" presName="compChildNode" presStyleCnt="0"/>
      <dgm:spPr/>
    </dgm:pt>
    <dgm:pt modelId="{0D8436CE-C706-044A-91A3-E9538CB5159C}" type="pres">
      <dgm:prSet presAssocID="{7BD094F8-913A-BC4A-99AC-95E50E755F0C}" presName="theInnerList" presStyleCnt="0"/>
      <dgm:spPr/>
    </dgm:pt>
    <dgm:pt modelId="{59F3607F-34BF-1445-8027-313F772320E6}" type="pres">
      <dgm:prSet presAssocID="{0E078EEE-F30B-DC40-9FDD-A59097886534}" presName="childNode" presStyleLbl="node1" presStyleIdx="2" presStyleCnt="6">
        <dgm:presLayoutVars>
          <dgm:bulletEnabled val="1"/>
        </dgm:presLayoutVars>
      </dgm:prSet>
      <dgm:spPr/>
      <dgm:t>
        <a:bodyPr/>
        <a:lstStyle/>
        <a:p>
          <a:endParaRPr lang="en-US"/>
        </a:p>
      </dgm:t>
    </dgm:pt>
    <dgm:pt modelId="{E5C9B3F6-326A-B04E-8A37-3DF462E50EAF}" type="pres">
      <dgm:prSet presAssocID="{0E078EEE-F30B-DC40-9FDD-A59097886534}" presName="aSpace2" presStyleCnt="0"/>
      <dgm:spPr/>
    </dgm:pt>
    <dgm:pt modelId="{AA328B5D-FEE6-4441-93D3-9724F5555524}" type="pres">
      <dgm:prSet presAssocID="{86D473AD-F3F3-4048-8BC0-1AC6573A74E3}" presName="childNode" presStyleLbl="node1" presStyleIdx="3" presStyleCnt="6">
        <dgm:presLayoutVars>
          <dgm:bulletEnabled val="1"/>
        </dgm:presLayoutVars>
      </dgm:prSet>
      <dgm:spPr/>
      <dgm:t>
        <a:bodyPr/>
        <a:lstStyle/>
        <a:p>
          <a:endParaRPr lang="en-US"/>
        </a:p>
      </dgm:t>
    </dgm:pt>
    <dgm:pt modelId="{D3DFA2FC-EA7F-FB47-AF27-1E4088069174}" type="pres">
      <dgm:prSet presAssocID="{7BD094F8-913A-BC4A-99AC-95E50E755F0C}" presName="aSpace" presStyleCnt="0"/>
      <dgm:spPr/>
    </dgm:pt>
    <dgm:pt modelId="{A5666ACB-AF86-314E-B1E8-5694D40CF557}" type="pres">
      <dgm:prSet presAssocID="{76045574-DA6B-F846-A68B-8E8FE2F3C975}" presName="compNode" presStyleCnt="0"/>
      <dgm:spPr/>
    </dgm:pt>
    <dgm:pt modelId="{240978C4-FA23-8641-B69E-A16881CE1E3A}" type="pres">
      <dgm:prSet presAssocID="{76045574-DA6B-F846-A68B-8E8FE2F3C975}" presName="aNode" presStyleLbl="bgShp" presStyleIdx="2" presStyleCnt="3"/>
      <dgm:spPr/>
      <dgm:t>
        <a:bodyPr/>
        <a:lstStyle/>
        <a:p>
          <a:endParaRPr lang="en-US"/>
        </a:p>
      </dgm:t>
    </dgm:pt>
    <dgm:pt modelId="{9504718C-E298-3746-85F8-A9FA9DD7EE5C}" type="pres">
      <dgm:prSet presAssocID="{76045574-DA6B-F846-A68B-8E8FE2F3C975}" presName="textNode" presStyleLbl="bgShp" presStyleIdx="2" presStyleCnt="3"/>
      <dgm:spPr/>
      <dgm:t>
        <a:bodyPr/>
        <a:lstStyle/>
        <a:p>
          <a:endParaRPr lang="en-US"/>
        </a:p>
      </dgm:t>
    </dgm:pt>
    <dgm:pt modelId="{C548C3E8-A1AB-8F47-8D19-93FC2B114AE5}" type="pres">
      <dgm:prSet presAssocID="{76045574-DA6B-F846-A68B-8E8FE2F3C975}" presName="compChildNode" presStyleCnt="0"/>
      <dgm:spPr/>
    </dgm:pt>
    <dgm:pt modelId="{1526371A-E736-2041-BBD9-3BA1ED6BAA6F}" type="pres">
      <dgm:prSet presAssocID="{76045574-DA6B-F846-A68B-8E8FE2F3C975}" presName="theInnerList" presStyleCnt="0"/>
      <dgm:spPr/>
    </dgm:pt>
    <dgm:pt modelId="{7B864D13-D033-6D46-85D8-4A1CC9B5D5AA}" type="pres">
      <dgm:prSet presAssocID="{F84D387D-20EE-E842-B722-C788E0C2879D}" presName="childNode" presStyleLbl="node1" presStyleIdx="4" presStyleCnt="6">
        <dgm:presLayoutVars>
          <dgm:bulletEnabled val="1"/>
        </dgm:presLayoutVars>
      </dgm:prSet>
      <dgm:spPr/>
      <dgm:t>
        <a:bodyPr/>
        <a:lstStyle/>
        <a:p>
          <a:endParaRPr lang="en-US"/>
        </a:p>
      </dgm:t>
    </dgm:pt>
    <dgm:pt modelId="{1FB884F6-273A-C744-A9E4-8C4201A04567}" type="pres">
      <dgm:prSet presAssocID="{F84D387D-20EE-E842-B722-C788E0C2879D}" presName="aSpace2" presStyleCnt="0"/>
      <dgm:spPr/>
    </dgm:pt>
    <dgm:pt modelId="{5D658181-6169-AE4F-AB98-9FC0BCA0966D}" type="pres">
      <dgm:prSet presAssocID="{C63E959D-F32D-F34A-8F2D-B4FE2E53D9D9}" presName="childNode" presStyleLbl="node1" presStyleIdx="5" presStyleCnt="6">
        <dgm:presLayoutVars>
          <dgm:bulletEnabled val="1"/>
        </dgm:presLayoutVars>
      </dgm:prSet>
      <dgm:spPr/>
      <dgm:t>
        <a:bodyPr/>
        <a:lstStyle/>
        <a:p>
          <a:endParaRPr lang="en-US"/>
        </a:p>
      </dgm:t>
    </dgm:pt>
  </dgm:ptLst>
  <dgm:cxnLst>
    <dgm:cxn modelId="{ED5294EA-EC3D-6146-AC11-0E2332656079}" srcId="{E76956AC-EFF8-F348-9C47-5CB7BF58FA25}" destId="{15158232-5636-F54B-9E82-24A86B2CC40D}" srcOrd="0" destOrd="0" parTransId="{3788416C-4673-584E-B357-8CD978EB8C97}" sibTransId="{8A0198D0-2666-FD46-A986-88F01249EE75}"/>
    <dgm:cxn modelId="{570D2D0B-EE18-7E4B-99A5-F039E507DED5}" type="presOf" srcId="{F84D387D-20EE-E842-B722-C788E0C2879D}" destId="{7B864D13-D033-6D46-85D8-4A1CC9B5D5AA}" srcOrd="0" destOrd="0" presId="urn:microsoft.com/office/officeart/2005/8/layout/lProcess2"/>
    <dgm:cxn modelId="{2BB34CAC-DC83-D946-8BEF-E76F678B02E2}" type="presOf" srcId="{76045574-DA6B-F846-A68B-8E8FE2F3C975}" destId="{240978C4-FA23-8641-B69E-A16881CE1E3A}" srcOrd="0" destOrd="0" presId="urn:microsoft.com/office/officeart/2005/8/layout/lProcess2"/>
    <dgm:cxn modelId="{377051F4-319C-3E4D-BC2D-027E6CB425F8}" srcId="{7BD094F8-913A-BC4A-99AC-95E50E755F0C}" destId="{0E078EEE-F30B-DC40-9FDD-A59097886534}" srcOrd="0" destOrd="0" parTransId="{EFE14EBC-FAFB-F447-9439-EDE1E62DE4CE}" sibTransId="{8B24B370-EF27-244A-9203-9B0EC86677C4}"/>
    <dgm:cxn modelId="{DD77597B-8B15-EE4D-926F-9BFF9AE9AB4E}" srcId="{FDC179B3-BE5D-4142-AB77-6AE34AE14ACE}" destId="{E76956AC-EFF8-F348-9C47-5CB7BF58FA25}" srcOrd="0" destOrd="0" parTransId="{669DA478-D211-0C40-A153-9C8AC383781C}" sibTransId="{67C397A1-D85A-704D-9E69-98D69194DB91}"/>
    <dgm:cxn modelId="{DF5B02D5-B78E-324D-9616-205421D5EF40}" srcId="{FDC179B3-BE5D-4142-AB77-6AE34AE14ACE}" destId="{76045574-DA6B-F846-A68B-8E8FE2F3C975}" srcOrd="2" destOrd="0" parTransId="{D4136C0C-14FC-BE46-9FA0-B445DD03F538}" sibTransId="{76C84DE2-21E7-5B42-B416-6374F0DB8833}"/>
    <dgm:cxn modelId="{A3EED23B-BB20-DF49-90C9-66999160B986}" type="presOf" srcId="{7BD094F8-913A-BC4A-99AC-95E50E755F0C}" destId="{36A619AB-C091-7846-8D68-3476FF3695D9}" srcOrd="1" destOrd="0" presId="urn:microsoft.com/office/officeart/2005/8/layout/lProcess2"/>
    <dgm:cxn modelId="{433FB50F-C840-7649-82E6-24DAD74DD564}" type="presOf" srcId="{43FD649A-6D70-C048-ACE3-D29EFF662F0D}" destId="{1A983032-6FEA-1C4A-BE9F-4D806E17953C}" srcOrd="0" destOrd="0" presId="urn:microsoft.com/office/officeart/2005/8/layout/lProcess2"/>
    <dgm:cxn modelId="{123BCA35-B99A-5B4A-9EC9-335C8D6DC519}" srcId="{E76956AC-EFF8-F348-9C47-5CB7BF58FA25}" destId="{43FD649A-6D70-C048-ACE3-D29EFF662F0D}" srcOrd="1" destOrd="0" parTransId="{2D44BCB4-9992-9B42-A2BC-C9F4625246F0}" sibTransId="{DD30BE0D-E940-FB4E-ACA7-CBBF67E63FB3}"/>
    <dgm:cxn modelId="{651EC8F2-E649-B34A-B16F-933D801EBDE9}" type="presOf" srcId="{E76956AC-EFF8-F348-9C47-5CB7BF58FA25}" destId="{9336B19B-5432-1E46-B703-26FB4A34E5C1}" srcOrd="1" destOrd="0" presId="urn:microsoft.com/office/officeart/2005/8/layout/lProcess2"/>
    <dgm:cxn modelId="{BB822887-04B1-5546-BADE-ECE2A19CEE9E}" type="presOf" srcId="{86D473AD-F3F3-4048-8BC0-1AC6573A74E3}" destId="{AA328B5D-FEE6-4441-93D3-9724F5555524}" srcOrd="0" destOrd="0" presId="urn:microsoft.com/office/officeart/2005/8/layout/lProcess2"/>
    <dgm:cxn modelId="{3BE02B31-27DB-F742-BD95-B714395E8FA1}" srcId="{76045574-DA6B-F846-A68B-8E8FE2F3C975}" destId="{C63E959D-F32D-F34A-8F2D-B4FE2E53D9D9}" srcOrd="1" destOrd="0" parTransId="{7C4B06E2-6F39-D14F-85D8-E507440C2E80}" sibTransId="{5EF57938-B8A6-C14C-AC53-243ED6C850A4}"/>
    <dgm:cxn modelId="{55BCBCE4-F17E-D343-9020-8C15928D7F34}" srcId="{7BD094F8-913A-BC4A-99AC-95E50E755F0C}" destId="{86D473AD-F3F3-4048-8BC0-1AC6573A74E3}" srcOrd="1" destOrd="0" parTransId="{4DC18731-9099-B240-8DB8-04D8310D534A}" sibTransId="{FCEF4638-D522-6C4B-B4A6-8BE99DBEB8C7}"/>
    <dgm:cxn modelId="{60F2041D-095A-9644-997C-79CF5251895F}" type="presOf" srcId="{FDC179B3-BE5D-4142-AB77-6AE34AE14ACE}" destId="{91786F4A-90C9-994C-887B-4C7C898CCA39}" srcOrd="0" destOrd="0" presId="urn:microsoft.com/office/officeart/2005/8/layout/lProcess2"/>
    <dgm:cxn modelId="{B1F46906-4C46-694E-B064-9116B6C22A74}" srcId="{FDC179B3-BE5D-4142-AB77-6AE34AE14ACE}" destId="{7BD094F8-913A-BC4A-99AC-95E50E755F0C}" srcOrd="1" destOrd="0" parTransId="{F0A0612E-8F80-6442-BABA-B23CB08CC762}" sibTransId="{D417236E-5D90-DD40-848F-C43CD5017C1F}"/>
    <dgm:cxn modelId="{45CF426B-B114-1641-A5D5-F260BC10CB08}" type="presOf" srcId="{76045574-DA6B-F846-A68B-8E8FE2F3C975}" destId="{9504718C-E298-3746-85F8-A9FA9DD7EE5C}" srcOrd="1" destOrd="0" presId="urn:microsoft.com/office/officeart/2005/8/layout/lProcess2"/>
    <dgm:cxn modelId="{F100E478-68F2-364A-8736-53E9D629C766}" type="presOf" srcId="{0E078EEE-F30B-DC40-9FDD-A59097886534}" destId="{59F3607F-34BF-1445-8027-313F772320E6}" srcOrd="0" destOrd="0" presId="urn:microsoft.com/office/officeart/2005/8/layout/lProcess2"/>
    <dgm:cxn modelId="{64F51EF7-CB9E-1043-9060-2B1D28AFE2D5}" srcId="{76045574-DA6B-F846-A68B-8E8FE2F3C975}" destId="{F84D387D-20EE-E842-B722-C788E0C2879D}" srcOrd="0" destOrd="0" parTransId="{EE900814-5820-BF4F-B343-E51425805490}" sibTransId="{55C19B54-24E2-3F48-B6C2-976AF1C1360B}"/>
    <dgm:cxn modelId="{DDF74426-F5A9-C64D-878D-D19BE93AB5D3}" type="presOf" srcId="{15158232-5636-F54B-9E82-24A86B2CC40D}" destId="{2BD908FB-9339-6045-9B70-D6C87F242750}" srcOrd="0" destOrd="0" presId="urn:microsoft.com/office/officeart/2005/8/layout/lProcess2"/>
    <dgm:cxn modelId="{A4C332A9-CCDA-D04A-976B-832B167F7786}" type="presOf" srcId="{C63E959D-F32D-F34A-8F2D-B4FE2E53D9D9}" destId="{5D658181-6169-AE4F-AB98-9FC0BCA0966D}" srcOrd="0" destOrd="0" presId="urn:microsoft.com/office/officeart/2005/8/layout/lProcess2"/>
    <dgm:cxn modelId="{52672F0A-140C-DA4E-8CA1-810F3EA363DD}" type="presOf" srcId="{E76956AC-EFF8-F348-9C47-5CB7BF58FA25}" destId="{569AA357-20E8-8B4F-9641-8B0A0558D5C1}" srcOrd="0" destOrd="0" presId="urn:microsoft.com/office/officeart/2005/8/layout/lProcess2"/>
    <dgm:cxn modelId="{64215637-22C7-C84D-BE07-0EC24000D470}" type="presOf" srcId="{7BD094F8-913A-BC4A-99AC-95E50E755F0C}" destId="{8E35AEC5-6E5C-E94B-AC07-8F1C48704551}" srcOrd="0" destOrd="0" presId="urn:microsoft.com/office/officeart/2005/8/layout/lProcess2"/>
    <dgm:cxn modelId="{9D25C875-4B90-0F41-80D5-AE7C1727E356}" type="presParOf" srcId="{91786F4A-90C9-994C-887B-4C7C898CCA39}" destId="{F41CB66E-4310-E347-BE1C-B1D44E032FEA}" srcOrd="0" destOrd="0" presId="urn:microsoft.com/office/officeart/2005/8/layout/lProcess2"/>
    <dgm:cxn modelId="{AEDECE43-0C77-6B45-8B00-FA5B05BEB4C9}" type="presParOf" srcId="{F41CB66E-4310-E347-BE1C-B1D44E032FEA}" destId="{569AA357-20E8-8B4F-9641-8B0A0558D5C1}" srcOrd="0" destOrd="0" presId="urn:microsoft.com/office/officeart/2005/8/layout/lProcess2"/>
    <dgm:cxn modelId="{DAA27D1B-FDDC-604B-9809-2A00BEF7BAE0}" type="presParOf" srcId="{F41CB66E-4310-E347-BE1C-B1D44E032FEA}" destId="{9336B19B-5432-1E46-B703-26FB4A34E5C1}" srcOrd="1" destOrd="0" presId="urn:microsoft.com/office/officeart/2005/8/layout/lProcess2"/>
    <dgm:cxn modelId="{379AA00E-980F-0A4C-9956-B018B6856A0D}" type="presParOf" srcId="{F41CB66E-4310-E347-BE1C-B1D44E032FEA}" destId="{13FFE0CD-1A33-9544-A75C-82FB4BA0C768}" srcOrd="2" destOrd="0" presId="urn:microsoft.com/office/officeart/2005/8/layout/lProcess2"/>
    <dgm:cxn modelId="{D9B8ACFE-1105-5149-A648-785BE2ED8ED6}" type="presParOf" srcId="{13FFE0CD-1A33-9544-A75C-82FB4BA0C768}" destId="{2203F66D-AD2C-264C-A99F-E71C4D3D7119}" srcOrd="0" destOrd="0" presId="urn:microsoft.com/office/officeart/2005/8/layout/lProcess2"/>
    <dgm:cxn modelId="{448D55EB-4F50-034F-A4F7-C46BDE05DC06}" type="presParOf" srcId="{2203F66D-AD2C-264C-A99F-E71C4D3D7119}" destId="{2BD908FB-9339-6045-9B70-D6C87F242750}" srcOrd="0" destOrd="0" presId="urn:microsoft.com/office/officeart/2005/8/layout/lProcess2"/>
    <dgm:cxn modelId="{3D369A34-FC7C-AC4F-9A50-E53DA9A54F0D}" type="presParOf" srcId="{2203F66D-AD2C-264C-A99F-E71C4D3D7119}" destId="{690F47CB-9155-8F44-A97D-CAF9600886CB}" srcOrd="1" destOrd="0" presId="urn:microsoft.com/office/officeart/2005/8/layout/lProcess2"/>
    <dgm:cxn modelId="{6F1D441F-F533-F743-8551-2FBA4A2A6534}" type="presParOf" srcId="{2203F66D-AD2C-264C-A99F-E71C4D3D7119}" destId="{1A983032-6FEA-1C4A-BE9F-4D806E17953C}" srcOrd="2" destOrd="0" presId="urn:microsoft.com/office/officeart/2005/8/layout/lProcess2"/>
    <dgm:cxn modelId="{DF32D6B9-5D29-534C-B867-50165F9A884D}" type="presParOf" srcId="{91786F4A-90C9-994C-887B-4C7C898CCA39}" destId="{81DB49DF-7201-8544-8E21-E7071BB1B560}" srcOrd="1" destOrd="0" presId="urn:microsoft.com/office/officeart/2005/8/layout/lProcess2"/>
    <dgm:cxn modelId="{93AEA990-89E3-D04A-825A-C7A72E00873C}" type="presParOf" srcId="{91786F4A-90C9-994C-887B-4C7C898CCA39}" destId="{98B6BD06-275B-FF4D-A3B0-C080D955E6CA}" srcOrd="2" destOrd="0" presId="urn:microsoft.com/office/officeart/2005/8/layout/lProcess2"/>
    <dgm:cxn modelId="{D11D0294-B597-1341-BD9F-42437993669F}" type="presParOf" srcId="{98B6BD06-275B-FF4D-A3B0-C080D955E6CA}" destId="{8E35AEC5-6E5C-E94B-AC07-8F1C48704551}" srcOrd="0" destOrd="0" presId="urn:microsoft.com/office/officeart/2005/8/layout/lProcess2"/>
    <dgm:cxn modelId="{BF7A2136-98B7-F446-9C68-2215227A53A0}" type="presParOf" srcId="{98B6BD06-275B-FF4D-A3B0-C080D955E6CA}" destId="{36A619AB-C091-7846-8D68-3476FF3695D9}" srcOrd="1" destOrd="0" presId="urn:microsoft.com/office/officeart/2005/8/layout/lProcess2"/>
    <dgm:cxn modelId="{4539F087-7281-D84D-88DC-C9C760DAFF70}" type="presParOf" srcId="{98B6BD06-275B-FF4D-A3B0-C080D955E6CA}" destId="{304ABE30-1D09-8540-9C23-7985353E11E6}" srcOrd="2" destOrd="0" presId="urn:microsoft.com/office/officeart/2005/8/layout/lProcess2"/>
    <dgm:cxn modelId="{12CF154C-E066-8D45-8F6F-53F1F14B721F}" type="presParOf" srcId="{304ABE30-1D09-8540-9C23-7985353E11E6}" destId="{0D8436CE-C706-044A-91A3-E9538CB5159C}" srcOrd="0" destOrd="0" presId="urn:microsoft.com/office/officeart/2005/8/layout/lProcess2"/>
    <dgm:cxn modelId="{46D2F037-F70E-6541-9070-8F9FC239161B}" type="presParOf" srcId="{0D8436CE-C706-044A-91A3-E9538CB5159C}" destId="{59F3607F-34BF-1445-8027-313F772320E6}" srcOrd="0" destOrd="0" presId="urn:microsoft.com/office/officeart/2005/8/layout/lProcess2"/>
    <dgm:cxn modelId="{D34D03B1-BF4B-AC42-ABC9-864B498A199A}" type="presParOf" srcId="{0D8436CE-C706-044A-91A3-E9538CB5159C}" destId="{E5C9B3F6-326A-B04E-8A37-3DF462E50EAF}" srcOrd="1" destOrd="0" presId="urn:microsoft.com/office/officeart/2005/8/layout/lProcess2"/>
    <dgm:cxn modelId="{0C247831-7531-104E-ACDF-A68004EBD548}" type="presParOf" srcId="{0D8436CE-C706-044A-91A3-E9538CB5159C}" destId="{AA328B5D-FEE6-4441-93D3-9724F5555524}" srcOrd="2" destOrd="0" presId="urn:microsoft.com/office/officeart/2005/8/layout/lProcess2"/>
    <dgm:cxn modelId="{330501C6-B3FB-784E-B748-2F8578038996}" type="presParOf" srcId="{91786F4A-90C9-994C-887B-4C7C898CCA39}" destId="{D3DFA2FC-EA7F-FB47-AF27-1E4088069174}" srcOrd="3" destOrd="0" presId="urn:microsoft.com/office/officeart/2005/8/layout/lProcess2"/>
    <dgm:cxn modelId="{8C1A1BB5-8988-9148-849C-DC4C3523C056}" type="presParOf" srcId="{91786F4A-90C9-994C-887B-4C7C898CCA39}" destId="{A5666ACB-AF86-314E-B1E8-5694D40CF557}" srcOrd="4" destOrd="0" presId="urn:microsoft.com/office/officeart/2005/8/layout/lProcess2"/>
    <dgm:cxn modelId="{F6DB5DFF-3D54-034C-8BD3-01BBD8CC9505}" type="presParOf" srcId="{A5666ACB-AF86-314E-B1E8-5694D40CF557}" destId="{240978C4-FA23-8641-B69E-A16881CE1E3A}" srcOrd="0" destOrd="0" presId="urn:microsoft.com/office/officeart/2005/8/layout/lProcess2"/>
    <dgm:cxn modelId="{DEDC9CB1-3596-3948-9A3D-A4F3CD9148AD}" type="presParOf" srcId="{A5666ACB-AF86-314E-B1E8-5694D40CF557}" destId="{9504718C-E298-3746-85F8-A9FA9DD7EE5C}" srcOrd="1" destOrd="0" presId="urn:microsoft.com/office/officeart/2005/8/layout/lProcess2"/>
    <dgm:cxn modelId="{37BB5C72-9312-6443-B316-1F2B0BE63A7A}" type="presParOf" srcId="{A5666ACB-AF86-314E-B1E8-5694D40CF557}" destId="{C548C3E8-A1AB-8F47-8D19-93FC2B114AE5}" srcOrd="2" destOrd="0" presId="urn:microsoft.com/office/officeart/2005/8/layout/lProcess2"/>
    <dgm:cxn modelId="{FD209F2B-6C7F-2B43-B7D3-53C21C9BD49D}" type="presParOf" srcId="{C548C3E8-A1AB-8F47-8D19-93FC2B114AE5}" destId="{1526371A-E736-2041-BBD9-3BA1ED6BAA6F}" srcOrd="0" destOrd="0" presId="urn:microsoft.com/office/officeart/2005/8/layout/lProcess2"/>
    <dgm:cxn modelId="{9C57971D-2AB5-E942-95EC-3C9BD2BFBF22}" type="presParOf" srcId="{1526371A-E736-2041-BBD9-3BA1ED6BAA6F}" destId="{7B864D13-D033-6D46-85D8-4A1CC9B5D5AA}" srcOrd="0" destOrd="0" presId="urn:microsoft.com/office/officeart/2005/8/layout/lProcess2"/>
    <dgm:cxn modelId="{957942C5-A65F-4642-926A-62D065B1F145}" type="presParOf" srcId="{1526371A-E736-2041-BBD9-3BA1ED6BAA6F}" destId="{1FB884F6-273A-C744-A9E4-8C4201A04567}" srcOrd="1" destOrd="0" presId="urn:microsoft.com/office/officeart/2005/8/layout/lProcess2"/>
    <dgm:cxn modelId="{E3C2BDF5-AD14-7247-94FC-CAA43F901CAB}" type="presParOf" srcId="{1526371A-E736-2041-BBD9-3BA1ED6BAA6F}" destId="{5D658181-6169-AE4F-AB98-9FC0BCA0966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E248D-E13C-564F-8E5B-EF027F1710E4}"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02E679F1-E7F3-C443-9A8B-469A373F867B}">
      <dgm:prSet/>
      <dgm:spPr>
        <a:ln w="15875">
          <a:solidFill>
            <a:schemeClr val="accent1">
              <a:lumMod val="50000"/>
            </a:schemeClr>
          </a:solidFill>
        </a:ln>
      </dgm:spPr>
      <dgm:t>
        <a:bodyPr/>
        <a:lstStyle/>
        <a:p>
          <a:pPr rtl="0"/>
          <a:r>
            <a:rPr lang="en-US" sz="1700" b="1" i="0" dirty="0" smtClean="0">
              <a:solidFill>
                <a:srgbClr val="2F1F58"/>
              </a:solidFill>
            </a:rPr>
            <a:t>Cryptanalysis</a:t>
          </a:r>
          <a:endParaRPr lang="en-US" sz="1700" b="1" i="0" dirty="0">
            <a:solidFill>
              <a:srgbClr val="2F1F58"/>
            </a:solidFill>
          </a:endParaRPr>
        </a:p>
      </dgm:t>
    </dgm:pt>
    <dgm:pt modelId="{5A6D8D90-3BF2-784E-B643-2264E0442808}" type="parTrans" cxnId="{914E6C7D-8429-9B47-B726-8658685FAB93}">
      <dgm:prSet/>
      <dgm:spPr/>
      <dgm:t>
        <a:bodyPr/>
        <a:lstStyle/>
        <a:p>
          <a:endParaRPr lang="en-US"/>
        </a:p>
      </dgm:t>
    </dgm:pt>
    <dgm:pt modelId="{FA93D9EC-5E81-F048-8664-159A5EA0A4D1}" type="sibTrans" cxnId="{914E6C7D-8429-9B47-B726-8658685FAB93}">
      <dgm:prSet/>
      <dgm:spPr/>
      <dgm:t>
        <a:bodyPr/>
        <a:lstStyle/>
        <a:p>
          <a:endParaRPr lang="en-US"/>
        </a:p>
      </dgm:t>
    </dgm:pt>
    <dgm:pt modelId="{B00A256E-93E8-684D-9769-D67BEA125840}">
      <dgm:prSet custT="1"/>
      <dgm:spPr>
        <a:ln w="15875">
          <a:solidFill>
            <a:schemeClr val="accent1">
              <a:lumMod val="50000"/>
            </a:schemeClr>
          </a:solidFill>
        </a:ln>
      </dgm:spPr>
      <dgm:t>
        <a:bodyPr/>
        <a:lstStyle/>
        <a:p>
          <a:pPr rtl="0"/>
          <a:r>
            <a:rPr lang="en-US" sz="1600" b="1" i="0" dirty="0" smtClean="0"/>
            <a:t>Attack relies on the nature of the algorithm plus some knowledge of the general characteristics of the plaintext</a:t>
          </a:r>
          <a:endParaRPr lang="en-US" sz="1600" b="1" i="0" dirty="0"/>
        </a:p>
      </dgm:t>
    </dgm:pt>
    <dgm:pt modelId="{003B6F70-6F81-FC45-BE07-ACA5CDF2B375}" type="parTrans" cxnId="{13ACF170-B697-0040-9E4D-4618419F2640}">
      <dgm:prSet/>
      <dgm:spPr/>
      <dgm:t>
        <a:bodyPr/>
        <a:lstStyle/>
        <a:p>
          <a:endParaRPr lang="en-US"/>
        </a:p>
      </dgm:t>
    </dgm:pt>
    <dgm:pt modelId="{7A972C39-E340-EA42-8A7C-70717FA76D33}" type="sibTrans" cxnId="{13ACF170-B697-0040-9E4D-4618419F2640}">
      <dgm:prSet/>
      <dgm:spPr/>
      <dgm:t>
        <a:bodyPr/>
        <a:lstStyle/>
        <a:p>
          <a:endParaRPr lang="en-US"/>
        </a:p>
      </dgm:t>
    </dgm:pt>
    <dgm:pt modelId="{BF249172-BC22-1742-B29E-3863D0A9A808}">
      <dgm:prSet custT="1"/>
      <dgm:spPr>
        <a:ln w="15875">
          <a:solidFill>
            <a:schemeClr val="accent1">
              <a:lumMod val="50000"/>
            </a:schemeClr>
          </a:solidFill>
        </a:ln>
      </dgm:spPr>
      <dgm:t>
        <a:bodyPr/>
        <a:lstStyle/>
        <a:p>
          <a:pPr rtl="0"/>
          <a:r>
            <a:rPr lang="en-US" sz="1600" b="1" i="0" dirty="0" smtClean="0"/>
            <a:t>Attack exploits the characteristics of the algorithm to attempt to deduce a specific plaintext or to deduce the key being used</a:t>
          </a:r>
          <a:endParaRPr lang="en-US" sz="1600" b="1" i="0" dirty="0"/>
        </a:p>
      </dgm:t>
    </dgm:pt>
    <dgm:pt modelId="{A1E3825D-B09C-234F-8DE7-6F83BB4B34B1}" type="parTrans" cxnId="{CD6C3934-A0F9-7E44-880E-4793DD849876}">
      <dgm:prSet/>
      <dgm:spPr/>
      <dgm:t>
        <a:bodyPr/>
        <a:lstStyle/>
        <a:p>
          <a:endParaRPr lang="en-US"/>
        </a:p>
      </dgm:t>
    </dgm:pt>
    <dgm:pt modelId="{78760BCF-4D44-1641-980D-34A6AD00E00C}" type="sibTrans" cxnId="{CD6C3934-A0F9-7E44-880E-4793DD849876}">
      <dgm:prSet/>
      <dgm:spPr/>
      <dgm:t>
        <a:bodyPr/>
        <a:lstStyle/>
        <a:p>
          <a:endParaRPr lang="en-US"/>
        </a:p>
      </dgm:t>
    </dgm:pt>
    <dgm:pt modelId="{3536EE49-9360-6748-BE7C-2CDECA014E48}">
      <dgm:prSet/>
      <dgm:spPr>
        <a:ln w="15875">
          <a:solidFill>
            <a:schemeClr val="accent1">
              <a:lumMod val="50000"/>
            </a:schemeClr>
          </a:solidFill>
        </a:ln>
      </dgm:spPr>
      <dgm:t>
        <a:bodyPr/>
        <a:lstStyle/>
        <a:p>
          <a:pPr rtl="0"/>
          <a:r>
            <a:rPr lang="en-US" sz="1700" b="1" i="0" dirty="0" smtClean="0">
              <a:solidFill>
                <a:srgbClr val="2F1F58"/>
              </a:solidFill>
            </a:rPr>
            <a:t>Brute-force attack</a:t>
          </a:r>
          <a:endParaRPr lang="en-US" sz="1700" b="1" i="0" dirty="0">
            <a:solidFill>
              <a:srgbClr val="2F1F58"/>
            </a:solidFill>
          </a:endParaRPr>
        </a:p>
      </dgm:t>
    </dgm:pt>
    <dgm:pt modelId="{AE48D6C5-8EDB-F54D-B495-A0CEABF578F7}" type="parTrans" cxnId="{E838774B-52E6-0C40-B3CA-1F45A2E00C26}">
      <dgm:prSet/>
      <dgm:spPr/>
      <dgm:t>
        <a:bodyPr/>
        <a:lstStyle/>
        <a:p>
          <a:endParaRPr lang="en-US"/>
        </a:p>
      </dgm:t>
    </dgm:pt>
    <dgm:pt modelId="{E3C1063E-9DDB-F54F-98F0-FDDCDB67C2EC}" type="sibTrans" cxnId="{E838774B-52E6-0C40-B3CA-1F45A2E00C26}">
      <dgm:prSet/>
      <dgm:spPr/>
      <dgm:t>
        <a:bodyPr/>
        <a:lstStyle/>
        <a:p>
          <a:endParaRPr lang="en-US"/>
        </a:p>
      </dgm:t>
    </dgm:pt>
    <dgm:pt modelId="{0F5F0910-B88B-8145-BA77-E1F400CA1E78}">
      <dgm:prSet custT="1"/>
      <dgm:spPr>
        <a:ln w="15875">
          <a:solidFill>
            <a:schemeClr val="accent1">
              <a:lumMod val="50000"/>
            </a:schemeClr>
          </a:solidFill>
        </a:ln>
      </dgm:spPr>
      <dgm:t>
        <a:bodyPr/>
        <a:lstStyle/>
        <a:p>
          <a:pPr rtl="0"/>
          <a:r>
            <a:rPr lang="en-US" sz="1600" b="1" i="0" dirty="0" smtClean="0"/>
            <a:t>Attacker tries every possible key on a piece of ciphertext until an intelligible translation into plaintext is obtained</a:t>
          </a:r>
          <a:endParaRPr lang="en-US" sz="1600" b="1" i="0" dirty="0"/>
        </a:p>
      </dgm:t>
    </dgm:pt>
    <dgm:pt modelId="{E87EA3A6-6ED1-CF49-B9F3-404185717F9F}" type="parTrans" cxnId="{EDA6E6D6-E6B1-9742-8B81-6B42DD4DF174}">
      <dgm:prSet/>
      <dgm:spPr/>
      <dgm:t>
        <a:bodyPr/>
        <a:lstStyle/>
        <a:p>
          <a:endParaRPr lang="en-US"/>
        </a:p>
      </dgm:t>
    </dgm:pt>
    <dgm:pt modelId="{4BBDF529-9380-6F48-AA57-6A609DBDBD9A}" type="sibTrans" cxnId="{EDA6E6D6-E6B1-9742-8B81-6B42DD4DF174}">
      <dgm:prSet/>
      <dgm:spPr/>
      <dgm:t>
        <a:bodyPr/>
        <a:lstStyle/>
        <a:p>
          <a:endParaRPr lang="en-US"/>
        </a:p>
      </dgm:t>
    </dgm:pt>
    <dgm:pt modelId="{D551D4F6-BF7E-0442-8C7C-EF75EF5264AE}">
      <dgm:prSet custT="1"/>
      <dgm:spPr>
        <a:ln w="15875">
          <a:solidFill>
            <a:schemeClr val="accent1">
              <a:lumMod val="50000"/>
            </a:schemeClr>
          </a:solidFill>
        </a:ln>
      </dgm:spPr>
      <dgm:t>
        <a:bodyPr/>
        <a:lstStyle/>
        <a:p>
          <a:pPr rtl="0"/>
          <a:r>
            <a:rPr lang="en-US" sz="1600" b="1" i="0" dirty="0" smtClean="0"/>
            <a:t>On average, half of all possible keys must be tried to achieve success</a:t>
          </a:r>
          <a:endParaRPr lang="en-US" sz="1600" b="1" i="0" dirty="0"/>
        </a:p>
      </dgm:t>
    </dgm:pt>
    <dgm:pt modelId="{9B291BF1-36D4-6E44-AEFB-C4EDCBC409DD}" type="parTrans" cxnId="{A45CEA81-FFBC-2647-B707-28C8E97C2425}">
      <dgm:prSet/>
      <dgm:spPr/>
      <dgm:t>
        <a:bodyPr/>
        <a:lstStyle/>
        <a:p>
          <a:endParaRPr lang="en-US"/>
        </a:p>
      </dgm:t>
    </dgm:pt>
    <dgm:pt modelId="{CBC09AA7-D182-4040-9CF8-B62CC792ACE7}" type="sibTrans" cxnId="{A45CEA81-FFBC-2647-B707-28C8E97C2425}">
      <dgm:prSet/>
      <dgm:spPr/>
      <dgm:t>
        <a:bodyPr/>
        <a:lstStyle/>
        <a:p>
          <a:endParaRPr lang="en-US"/>
        </a:p>
      </dgm:t>
    </dgm:pt>
    <dgm:pt modelId="{A7EB878A-CC20-314A-B808-AE5DD6F43793}" type="pres">
      <dgm:prSet presAssocID="{56BE248D-E13C-564F-8E5B-EF027F1710E4}" presName="cycle" presStyleCnt="0">
        <dgm:presLayoutVars>
          <dgm:dir/>
          <dgm:resizeHandles val="exact"/>
        </dgm:presLayoutVars>
      </dgm:prSet>
      <dgm:spPr/>
      <dgm:t>
        <a:bodyPr/>
        <a:lstStyle/>
        <a:p>
          <a:endParaRPr lang="en-US"/>
        </a:p>
      </dgm:t>
    </dgm:pt>
    <dgm:pt modelId="{4515F03F-816E-5E49-BB0C-C8627B372198}" type="pres">
      <dgm:prSet presAssocID="{02E679F1-E7F3-C443-9A8B-469A373F867B}" presName="arrow" presStyleLbl="node1" presStyleIdx="0" presStyleCnt="2" custScaleX="107765" custScaleY="109804">
        <dgm:presLayoutVars>
          <dgm:bulletEnabled val="1"/>
        </dgm:presLayoutVars>
      </dgm:prSet>
      <dgm:spPr/>
      <dgm:t>
        <a:bodyPr/>
        <a:lstStyle/>
        <a:p>
          <a:endParaRPr lang="en-US"/>
        </a:p>
      </dgm:t>
    </dgm:pt>
    <dgm:pt modelId="{A9D6B2B8-046A-AA47-AB10-DE4700B51C2F}" type="pres">
      <dgm:prSet presAssocID="{3536EE49-9360-6748-BE7C-2CDECA014E48}" presName="arrow" presStyleLbl="node1" presStyleIdx="1" presStyleCnt="2" custScaleX="107765" custScaleY="104784">
        <dgm:presLayoutVars>
          <dgm:bulletEnabled val="1"/>
        </dgm:presLayoutVars>
      </dgm:prSet>
      <dgm:spPr/>
      <dgm:t>
        <a:bodyPr/>
        <a:lstStyle/>
        <a:p>
          <a:endParaRPr lang="en-US"/>
        </a:p>
      </dgm:t>
    </dgm:pt>
  </dgm:ptLst>
  <dgm:cxnLst>
    <dgm:cxn modelId="{4676F88D-813F-E744-803B-EB8EB4C4C764}" type="presOf" srcId="{3536EE49-9360-6748-BE7C-2CDECA014E48}" destId="{A9D6B2B8-046A-AA47-AB10-DE4700B51C2F}" srcOrd="0" destOrd="0" presId="urn:microsoft.com/office/officeart/2005/8/layout/arrow1"/>
    <dgm:cxn modelId="{3F50E8A6-1346-2143-AF14-9106E4C829DC}" type="presOf" srcId="{D551D4F6-BF7E-0442-8C7C-EF75EF5264AE}" destId="{A9D6B2B8-046A-AA47-AB10-DE4700B51C2F}" srcOrd="0" destOrd="2" presId="urn:microsoft.com/office/officeart/2005/8/layout/arrow1"/>
    <dgm:cxn modelId="{34B0F9BD-9A2A-AA4C-A8FB-FE54C81BDB79}" type="presOf" srcId="{BF249172-BC22-1742-B29E-3863D0A9A808}" destId="{4515F03F-816E-5E49-BB0C-C8627B372198}" srcOrd="0" destOrd="2" presId="urn:microsoft.com/office/officeart/2005/8/layout/arrow1"/>
    <dgm:cxn modelId="{EDA6E6D6-E6B1-9742-8B81-6B42DD4DF174}" srcId="{3536EE49-9360-6748-BE7C-2CDECA014E48}" destId="{0F5F0910-B88B-8145-BA77-E1F400CA1E78}" srcOrd="0" destOrd="0" parTransId="{E87EA3A6-6ED1-CF49-B9F3-404185717F9F}" sibTransId="{4BBDF529-9380-6F48-AA57-6A609DBDBD9A}"/>
    <dgm:cxn modelId="{F99F9766-2242-164C-BB44-C6961417F1DC}" type="presOf" srcId="{0F5F0910-B88B-8145-BA77-E1F400CA1E78}" destId="{A9D6B2B8-046A-AA47-AB10-DE4700B51C2F}" srcOrd="0" destOrd="1" presId="urn:microsoft.com/office/officeart/2005/8/layout/arrow1"/>
    <dgm:cxn modelId="{E838774B-52E6-0C40-B3CA-1F45A2E00C26}" srcId="{56BE248D-E13C-564F-8E5B-EF027F1710E4}" destId="{3536EE49-9360-6748-BE7C-2CDECA014E48}" srcOrd="1" destOrd="0" parTransId="{AE48D6C5-8EDB-F54D-B495-A0CEABF578F7}" sibTransId="{E3C1063E-9DDB-F54F-98F0-FDDCDB67C2EC}"/>
    <dgm:cxn modelId="{CD6C3934-A0F9-7E44-880E-4793DD849876}" srcId="{02E679F1-E7F3-C443-9A8B-469A373F867B}" destId="{BF249172-BC22-1742-B29E-3863D0A9A808}" srcOrd="1" destOrd="0" parTransId="{A1E3825D-B09C-234F-8DE7-6F83BB4B34B1}" sibTransId="{78760BCF-4D44-1641-980D-34A6AD00E00C}"/>
    <dgm:cxn modelId="{A45CEA81-FFBC-2647-B707-28C8E97C2425}" srcId="{3536EE49-9360-6748-BE7C-2CDECA014E48}" destId="{D551D4F6-BF7E-0442-8C7C-EF75EF5264AE}" srcOrd="1" destOrd="0" parTransId="{9B291BF1-36D4-6E44-AEFB-C4EDCBC409DD}" sibTransId="{CBC09AA7-D182-4040-9CF8-B62CC792ACE7}"/>
    <dgm:cxn modelId="{13ACF170-B697-0040-9E4D-4618419F2640}" srcId="{02E679F1-E7F3-C443-9A8B-469A373F867B}" destId="{B00A256E-93E8-684D-9769-D67BEA125840}" srcOrd="0" destOrd="0" parTransId="{003B6F70-6F81-FC45-BE07-ACA5CDF2B375}" sibTransId="{7A972C39-E340-EA42-8A7C-70717FA76D33}"/>
    <dgm:cxn modelId="{4A04C1A0-8370-4246-8CF4-32645BB2EFA4}" type="presOf" srcId="{B00A256E-93E8-684D-9769-D67BEA125840}" destId="{4515F03F-816E-5E49-BB0C-C8627B372198}" srcOrd="0" destOrd="1" presId="urn:microsoft.com/office/officeart/2005/8/layout/arrow1"/>
    <dgm:cxn modelId="{3E541F5A-5B07-F245-8732-BA053F8D399D}" type="presOf" srcId="{56BE248D-E13C-564F-8E5B-EF027F1710E4}" destId="{A7EB878A-CC20-314A-B808-AE5DD6F43793}" srcOrd="0" destOrd="0" presId="urn:microsoft.com/office/officeart/2005/8/layout/arrow1"/>
    <dgm:cxn modelId="{914E6C7D-8429-9B47-B726-8658685FAB93}" srcId="{56BE248D-E13C-564F-8E5B-EF027F1710E4}" destId="{02E679F1-E7F3-C443-9A8B-469A373F867B}" srcOrd="0" destOrd="0" parTransId="{5A6D8D90-3BF2-784E-B643-2264E0442808}" sibTransId="{FA93D9EC-5E81-F048-8664-159A5EA0A4D1}"/>
    <dgm:cxn modelId="{249FE6C3-A088-D545-84F4-AD743892AF1E}" type="presOf" srcId="{02E679F1-E7F3-C443-9A8B-469A373F867B}" destId="{4515F03F-816E-5E49-BB0C-C8627B372198}" srcOrd="0" destOrd="0" presId="urn:microsoft.com/office/officeart/2005/8/layout/arrow1"/>
    <dgm:cxn modelId="{8D69E0E0-825B-E74B-8C2E-D4E68C253D95}" type="presParOf" srcId="{A7EB878A-CC20-314A-B808-AE5DD6F43793}" destId="{4515F03F-816E-5E49-BB0C-C8627B372198}" srcOrd="0" destOrd="0" presId="urn:microsoft.com/office/officeart/2005/8/layout/arrow1"/>
    <dgm:cxn modelId="{94A3E1B9-3B60-C14B-A918-3032DD32BBF6}" type="presParOf" srcId="{A7EB878A-CC20-314A-B808-AE5DD6F43793}" destId="{A9D6B2B8-046A-AA47-AB10-DE4700B51C2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5A748-A89C-AA4F-9C25-A6B6552924B3}"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4B58786D-6255-8441-BDF8-984DB0C66D62}">
      <dgm:prSet/>
      <dgm:spPr/>
      <dgm:t>
        <a:bodyPr/>
        <a:lstStyle/>
        <a:p>
          <a:pPr rtl="0"/>
          <a:r>
            <a:rPr lang="en-US" dirty="0" smtClean="0"/>
            <a:t>Involves trying every possible key until an intelligible translation of the ciphertext into plaintext is obtained</a:t>
          </a:r>
          <a:endParaRPr lang="en-US" dirty="0"/>
        </a:p>
      </dgm:t>
    </dgm:pt>
    <dgm:pt modelId="{236C4C3F-25E3-3D44-B4E2-C4DF1F3629C2}" type="parTrans" cxnId="{1C8DB6DB-D932-F54C-B818-877FC7E1D3ED}">
      <dgm:prSet/>
      <dgm:spPr/>
      <dgm:t>
        <a:bodyPr/>
        <a:lstStyle/>
        <a:p>
          <a:endParaRPr lang="en-US"/>
        </a:p>
      </dgm:t>
    </dgm:pt>
    <dgm:pt modelId="{6C324A1F-9D40-744A-ACF6-A0A19B7A4967}" type="sibTrans" cxnId="{1C8DB6DB-D932-F54C-B818-877FC7E1D3ED}">
      <dgm:prSet/>
      <dgm:spPr>
        <a:ln>
          <a:solidFill>
            <a:schemeClr val="accent1">
              <a:lumMod val="75000"/>
            </a:schemeClr>
          </a:solidFill>
        </a:ln>
      </dgm:spPr>
      <dgm:t>
        <a:bodyPr/>
        <a:lstStyle/>
        <a:p>
          <a:endParaRPr lang="en-US"/>
        </a:p>
      </dgm:t>
    </dgm:pt>
    <dgm:pt modelId="{A62F2046-765A-AF4A-B7F2-0D7EECCA9CCE}">
      <dgm:prSet/>
      <dgm:spPr/>
      <dgm:t>
        <a:bodyPr/>
        <a:lstStyle/>
        <a:p>
          <a:pPr rtl="0"/>
          <a:r>
            <a:rPr lang="en-US" dirty="0" smtClean="0"/>
            <a:t>On average, half of all possible keys must be tried to achieve success</a:t>
          </a:r>
          <a:endParaRPr lang="en-US" dirty="0"/>
        </a:p>
      </dgm:t>
    </dgm:pt>
    <dgm:pt modelId="{A8679D6A-896E-1444-A4F5-C46158A5F854}" type="parTrans" cxnId="{31A382E7-4C15-2F43-89F0-AA7DA8288401}">
      <dgm:prSet/>
      <dgm:spPr/>
      <dgm:t>
        <a:bodyPr/>
        <a:lstStyle/>
        <a:p>
          <a:endParaRPr lang="en-US"/>
        </a:p>
      </dgm:t>
    </dgm:pt>
    <dgm:pt modelId="{91BB27F2-C252-5E45-8C75-65E47EEEA4C0}" type="sibTrans" cxnId="{31A382E7-4C15-2F43-89F0-AA7DA8288401}">
      <dgm:prSet/>
      <dgm:spPr>
        <a:ln>
          <a:solidFill>
            <a:schemeClr val="accent1">
              <a:lumMod val="75000"/>
            </a:schemeClr>
          </a:solidFill>
        </a:ln>
      </dgm:spPr>
      <dgm:t>
        <a:bodyPr/>
        <a:lstStyle/>
        <a:p>
          <a:endParaRPr lang="en-US"/>
        </a:p>
      </dgm:t>
    </dgm:pt>
    <dgm:pt modelId="{F16D110F-13C3-AB4B-A868-8109E1776292}">
      <dgm:prSet/>
      <dgm:spPr/>
      <dgm:t>
        <a:bodyPr/>
        <a:lstStyle/>
        <a:p>
          <a:pPr rtl="0"/>
          <a:r>
            <a:rPr lang="en-AU" dirty="0" smtClean="0"/>
            <a:t>To supplement the brute-force approach, some degree of knowledge about the expected plaintext is needed, and some means of automatically distinguishing plaintext from garble is also needed</a:t>
          </a:r>
          <a:endParaRPr lang="en-US" dirty="0"/>
        </a:p>
      </dgm:t>
    </dgm:pt>
    <dgm:pt modelId="{5CF0D781-5B04-A14B-8DF0-A415D104FAAA}" type="parTrans" cxnId="{E809198C-A29E-2449-B160-026C6FFAA1B7}">
      <dgm:prSet/>
      <dgm:spPr/>
      <dgm:t>
        <a:bodyPr/>
        <a:lstStyle/>
        <a:p>
          <a:endParaRPr lang="en-US"/>
        </a:p>
      </dgm:t>
    </dgm:pt>
    <dgm:pt modelId="{A905C911-6C87-8443-BA92-EB1932053F2B}" type="sibTrans" cxnId="{E809198C-A29E-2449-B160-026C6FFAA1B7}">
      <dgm:prSet/>
      <dgm:spPr/>
      <dgm:t>
        <a:bodyPr/>
        <a:lstStyle/>
        <a:p>
          <a:endParaRPr lang="en-US"/>
        </a:p>
      </dgm:t>
    </dgm:pt>
    <dgm:pt modelId="{23EAF6F1-CBBE-7A4C-BDBB-F8F0383F5FD2}" type="pres">
      <dgm:prSet presAssocID="{0B15A748-A89C-AA4F-9C25-A6B6552924B3}" presName="outerComposite" presStyleCnt="0">
        <dgm:presLayoutVars>
          <dgm:chMax val="5"/>
          <dgm:dir/>
          <dgm:resizeHandles val="exact"/>
        </dgm:presLayoutVars>
      </dgm:prSet>
      <dgm:spPr/>
      <dgm:t>
        <a:bodyPr/>
        <a:lstStyle/>
        <a:p>
          <a:endParaRPr lang="en-US"/>
        </a:p>
      </dgm:t>
    </dgm:pt>
    <dgm:pt modelId="{A9D5F8EC-0487-7347-BF52-5E62935E4707}" type="pres">
      <dgm:prSet presAssocID="{0B15A748-A89C-AA4F-9C25-A6B6552924B3}" presName="dummyMaxCanvas" presStyleCnt="0">
        <dgm:presLayoutVars/>
      </dgm:prSet>
      <dgm:spPr/>
    </dgm:pt>
    <dgm:pt modelId="{299A7C9D-87BF-CD42-AA7C-FE94D20924FE}" type="pres">
      <dgm:prSet presAssocID="{0B15A748-A89C-AA4F-9C25-A6B6552924B3}" presName="ThreeNodes_1" presStyleLbl="node1" presStyleIdx="0" presStyleCnt="3">
        <dgm:presLayoutVars>
          <dgm:bulletEnabled val="1"/>
        </dgm:presLayoutVars>
      </dgm:prSet>
      <dgm:spPr/>
      <dgm:t>
        <a:bodyPr/>
        <a:lstStyle/>
        <a:p>
          <a:endParaRPr lang="en-US"/>
        </a:p>
      </dgm:t>
    </dgm:pt>
    <dgm:pt modelId="{F8E2679E-A04F-904E-82DB-28465952477A}" type="pres">
      <dgm:prSet presAssocID="{0B15A748-A89C-AA4F-9C25-A6B6552924B3}" presName="ThreeNodes_2" presStyleLbl="node1" presStyleIdx="1" presStyleCnt="3">
        <dgm:presLayoutVars>
          <dgm:bulletEnabled val="1"/>
        </dgm:presLayoutVars>
      </dgm:prSet>
      <dgm:spPr/>
      <dgm:t>
        <a:bodyPr/>
        <a:lstStyle/>
        <a:p>
          <a:endParaRPr lang="en-US"/>
        </a:p>
      </dgm:t>
    </dgm:pt>
    <dgm:pt modelId="{912E77E7-A946-8E44-BC90-3F69E61034C0}" type="pres">
      <dgm:prSet presAssocID="{0B15A748-A89C-AA4F-9C25-A6B6552924B3}" presName="ThreeNodes_3" presStyleLbl="node1" presStyleIdx="2" presStyleCnt="3">
        <dgm:presLayoutVars>
          <dgm:bulletEnabled val="1"/>
        </dgm:presLayoutVars>
      </dgm:prSet>
      <dgm:spPr/>
      <dgm:t>
        <a:bodyPr/>
        <a:lstStyle/>
        <a:p>
          <a:endParaRPr lang="en-US"/>
        </a:p>
      </dgm:t>
    </dgm:pt>
    <dgm:pt modelId="{3AB18B29-AC07-F547-9AF6-1CDFF6D8B642}" type="pres">
      <dgm:prSet presAssocID="{0B15A748-A89C-AA4F-9C25-A6B6552924B3}" presName="ThreeConn_1-2" presStyleLbl="fgAccFollowNode1" presStyleIdx="0" presStyleCnt="2">
        <dgm:presLayoutVars>
          <dgm:bulletEnabled val="1"/>
        </dgm:presLayoutVars>
      </dgm:prSet>
      <dgm:spPr/>
      <dgm:t>
        <a:bodyPr/>
        <a:lstStyle/>
        <a:p>
          <a:endParaRPr lang="en-US"/>
        </a:p>
      </dgm:t>
    </dgm:pt>
    <dgm:pt modelId="{BFAE0DD3-0D61-4446-A3F0-E88F1106B030}" type="pres">
      <dgm:prSet presAssocID="{0B15A748-A89C-AA4F-9C25-A6B6552924B3}" presName="ThreeConn_2-3" presStyleLbl="fgAccFollowNode1" presStyleIdx="1" presStyleCnt="2">
        <dgm:presLayoutVars>
          <dgm:bulletEnabled val="1"/>
        </dgm:presLayoutVars>
      </dgm:prSet>
      <dgm:spPr/>
      <dgm:t>
        <a:bodyPr/>
        <a:lstStyle/>
        <a:p>
          <a:endParaRPr lang="en-US"/>
        </a:p>
      </dgm:t>
    </dgm:pt>
    <dgm:pt modelId="{058FB15E-5066-9744-8EE7-BF871FE40FD6}" type="pres">
      <dgm:prSet presAssocID="{0B15A748-A89C-AA4F-9C25-A6B6552924B3}" presName="ThreeNodes_1_text" presStyleLbl="node1" presStyleIdx="2" presStyleCnt="3">
        <dgm:presLayoutVars>
          <dgm:bulletEnabled val="1"/>
        </dgm:presLayoutVars>
      </dgm:prSet>
      <dgm:spPr/>
      <dgm:t>
        <a:bodyPr/>
        <a:lstStyle/>
        <a:p>
          <a:endParaRPr lang="en-US"/>
        </a:p>
      </dgm:t>
    </dgm:pt>
    <dgm:pt modelId="{A370778B-3C60-654D-8FE9-F924E3ACF4A7}" type="pres">
      <dgm:prSet presAssocID="{0B15A748-A89C-AA4F-9C25-A6B6552924B3}" presName="ThreeNodes_2_text" presStyleLbl="node1" presStyleIdx="2" presStyleCnt="3">
        <dgm:presLayoutVars>
          <dgm:bulletEnabled val="1"/>
        </dgm:presLayoutVars>
      </dgm:prSet>
      <dgm:spPr/>
      <dgm:t>
        <a:bodyPr/>
        <a:lstStyle/>
        <a:p>
          <a:endParaRPr lang="en-US"/>
        </a:p>
      </dgm:t>
    </dgm:pt>
    <dgm:pt modelId="{499FDD94-30DC-9248-A2D9-EB7035F1457F}" type="pres">
      <dgm:prSet presAssocID="{0B15A748-A89C-AA4F-9C25-A6B6552924B3}" presName="ThreeNodes_3_text" presStyleLbl="node1" presStyleIdx="2" presStyleCnt="3">
        <dgm:presLayoutVars>
          <dgm:bulletEnabled val="1"/>
        </dgm:presLayoutVars>
      </dgm:prSet>
      <dgm:spPr/>
      <dgm:t>
        <a:bodyPr/>
        <a:lstStyle/>
        <a:p>
          <a:endParaRPr lang="en-US"/>
        </a:p>
      </dgm:t>
    </dgm:pt>
  </dgm:ptLst>
  <dgm:cxnLst>
    <dgm:cxn modelId="{97726A14-6B84-FD41-9937-FB2ADC336149}" type="presOf" srcId="{4B58786D-6255-8441-BDF8-984DB0C66D62}" destId="{299A7C9D-87BF-CD42-AA7C-FE94D20924FE}" srcOrd="0" destOrd="0" presId="urn:microsoft.com/office/officeart/2005/8/layout/vProcess5"/>
    <dgm:cxn modelId="{EF17B426-A83D-564B-AAF3-AB07ED56368F}" type="presOf" srcId="{91BB27F2-C252-5E45-8C75-65E47EEEA4C0}" destId="{BFAE0DD3-0D61-4446-A3F0-E88F1106B030}" srcOrd="0" destOrd="0" presId="urn:microsoft.com/office/officeart/2005/8/layout/vProcess5"/>
    <dgm:cxn modelId="{1314396E-0FB4-C44A-B76A-3A75B2DDCB82}" type="presOf" srcId="{A62F2046-765A-AF4A-B7F2-0D7EECCA9CCE}" destId="{F8E2679E-A04F-904E-82DB-28465952477A}" srcOrd="0" destOrd="0" presId="urn:microsoft.com/office/officeart/2005/8/layout/vProcess5"/>
    <dgm:cxn modelId="{9B19D16F-1035-A94B-AB30-366FDD24CB30}" type="presOf" srcId="{0B15A748-A89C-AA4F-9C25-A6B6552924B3}" destId="{23EAF6F1-CBBE-7A4C-BDBB-F8F0383F5FD2}" srcOrd="0" destOrd="0" presId="urn:microsoft.com/office/officeart/2005/8/layout/vProcess5"/>
    <dgm:cxn modelId="{31A382E7-4C15-2F43-89F0-AA7DA8288401}" srcId="{0B15A748-A89C-AA4F-9C25-A6B6552924B3}" destId="{A62F2046-765A-AF4A-B7F2-0D7EECCA9CCE}" srcOrd="1" destOrd="0" parTransId="{A8679D6A-896E-1444-A4F5-C46158A5F854}" sibTransId="{91BB27F2-C252-5E45-8C75-65E47EEEA4C0}"/>
    <dgm:cxn modelId="{75473354-0AF7-DB49-A29C-E47EAA36B6F5}" type="presOf" srcId="{6C324A1F-9D40-744A-ACF6-A0A19B7A4967}" destId="{3AB18B29-AC07-F547-9AF6-1CDFF6D8B642}" srcOrd="0" destOrd="0" presId="urn:microsoft.com/office/officeart/2005/8/layout/vProcess5"/>
    <dgm:cxn modelId="{1C8DB6DB-D932-F54C-B818-877FC7E1D3ED}" srcId="{0B15A748-A89C-AA4F-9C25-A6B6552924B3}" destId="{4B58786D-6255-8441-BDF8-984DB0C66D62}" srcOrd="0" destOrd="0" parTransId="{236C4C3F-25E3-3D44-B4E2-C4DF1F3629C2}" sibTransId="{6C324A1F-9D40-744A-ACF6-A0A19B7A4967}"/>
    <dgm:cxn modelId="{F883BAB6-F57E-D84E-9604-92CCB06B737A}" type="presOf" srcId="{A62F2046-765A-AF4A-B7F2-0D7EECCA9CCE}" destId="{A370778B-3C60-654D-8FE9-F924E3ACF4A7}" srcOrd="1" destOrd="0" presId="urn:microsoft.com/office/officeart/2005/8/layout/vProcess5"/>
    <dgm:cxn modelId="{A982924F-207F-9842-BB50-2ACFB5C77D32}" type="presOf" srcId="{4B58786D-6255-8441-BDF8-984DB0C66D62}" destId="{058FB15E-5066-9744-8EE7-BF871FE40FD6}" srcOrd="1" destOrd="0" presId="urn:microsoft.com/office/officeart/2005/8/layout/vProcess5"/>
    <dgm:cxn modelId="{E809198C-A29E-2449-B160-026C6FFAA1B7}" srcId="{0B15A748-A89C-AA4F-9C25-A6B6552924B3}" destId="{F16D110F-13C3-AB4B-A868-8109E1776292}" srcOrd="2" destOrd="0" parTransId="{5CF0D781-5B04-A14B-8DF0-A415D104FAAA}" sibTransId="{A905C911-6C87-8443-BA92-EB1932053F2B}"/>
    <dgm:cxn modelId="{7FE9FA3A-D42B-FC4C-985F-081BB4CC4C90}" type="presOf" srcId="{F16D110F-13C3-AB4B-A868-8109E1776292}" destId="{499FDD94-30DC-9248-A2D9-EB7035F1457F}" srcOrd="1" destOrd="0" presId="urn:microsoft.com/office/officeart/2005/8/layout/vProcess5"/>
    <dgm:cxn modelId="{5EBD263F-C534-BB41-9F4C-E467C605E51D}" type="presOf" srcId="{F16D110F-13C3-AB4B-A868-8109E1776292}" destId="{912E77E7-A946-8E44-BC90-3F69E61034C0}" srcOrd="0" destOrd="0" presId="urn:microsoft.com/office/officeart/2005/8/layout/vProcess5"/>
    <dgm:cxn modelId="{FE656E4F-7113-A64E-A30F-2C8682C1E5C4}" type="presParOf" srcId="{23EAF6F1-CBBE-7A4C-BDBB-F8F0383F5FD2}" destId="{A9D5F8EC-0487-7347-BF52-5E62935E4707}" srcOrd="0" destOrd="0" presId="urn:microsoft.com/office/officeart/2005/8/layout/vProcess5"/>
    <dgm:cxn modelId="{1BE7F32B-3156-E342-85B3-18087549E748}" type="presParOf" srcId="{23EAF6F1-CBBE-7A4C-BDBB-F8F0383F5FD2}" destId="{299A7C9D-87BF-CD42-AA7C-FE94D20924FE}" srcOrd="1" destOrd="0" presId="urn:microsoft.com/office/officeart/2005/8/layout/vProcess5"/>
    <dgm:cxn modelId="{DE62E082-4019-8E4F-BECC-1CDB846AC2FC}" type="presParOf" srcId="{23EAF6F1-CBBE-7A4C-BDBB-F8F0383F5FD2}" destId="{F8E2679E-A04F-904E-82DB-28465952477A}" srcOrd="2" destOrd="0" presId="urn:microsoft.com/office/officeart/2005/8/layout/vProcess5"/>
    <dgm:cxn modelId="{324556C8-4A98-044E-A50C-9B20C4623E41}" type="presParOf" srcId="{23EAF6F1-CBBE-7A4C-BDBB-F8F0383F5FD2}" destId="{912E77E7-A946-8E44-BC90-3F69E61034C0}" srcOrd="3" destOrd="0" presId="urn:microsoft.com/office/officeart/2005/8/layout/vProcess5"/>
    <dgm:cxn modelId="{C2DE3387-E4D6-F949-9CF8-84B8C1901EB3}" type="presParOf" srcId="{23EAF6F1-CBBE-7A4C-BDBB-F8F0383F5FD2}" destId="{3AB18B29-AC07-F547-9AF6-1CDFF6D8B642}" srcOrd="4" destOrd="0" presId="urn:microsoft.com/office/officeart/2005/8/layout/vProcess5"/>
    <dgm:cxn modelId="{3F7B2D96-7E26-CE4E-A6DE-C9799558CFE0}" type="presParOf" srcId="{23EAF6F1-CBBE-7A4C-BDBB-F8F0383F5FD2}" destId="{BFAE0DD3-0D61-4446-A3F0-E88F1106B030}" srcOrd="5" destOrd="0" presId="urn:microsoft.com/office/officeart/2005/8/layout/vProcess5"/>
    <dgm:cxn modelId="{D083EC70-2DEF-5D45-B9FD-3501337F4887}" type="presParOf" srcId="{23EAF6F1-CBBE-7A4C-BDBB-F8F0383F5FD2}" destId="{058FB15E-5066-9744-8EE7-BF871FE40FD6}" srcOrd="6" destOrd="0" presId="urn:microsoft.com/office/officeart/2005/8/layout/vProcess5"/>
    <dgm:cxn modelId="{284A0BA2-97DB-BB40-8706-F1FAFA2DEBC8}" type="presParOf" srcId="{23EAF6F1-CBBE-7A4C-BDBB-F8F0383F5FD2}" destId="{A370778B-3C60-654D-8FE9-F924E3ACF4A7}" srcOrd="7" destOrd="0" presId="urn:microsoft.com/office/officeart/2005/8/layout/vProcess5"/>
    <dgm:cxn modelId="{9199C2CB-5E83-3844-9D4F-3A9A9B39CBE2}" type="presParOf" srcId="{23EAF6F1-CBBE-7A4C-BDBB-F8F0383F5FD2}" destId="{499FDD94-30DC-9248-A2D9-EB7035F145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smtClean="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smtClean="0"/>
            <a:t>A set of related monoalphabetic substitution rules is used</a:t>
          </a:r>
          <a:endParaRPr lang="en-US" dirty="0" smtClean="0"/>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smtClean="0"/>
            <a:t>A key determines which particular rule is chosen for a given transformation</a:t>
          </a:r>
          <a:endParaRPr lang="en-US" dirty="0" smtClean="0"/>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t>
        <a:bodyPr/>
        <a:lstStyle/>
        <a:p>
          <a:endParaRPr lang="en-US"/>
        </a:p>
      </dgm:t>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t>
        <a:bodyPr/>
        <a:lstStyle/>
        <a:p>
          <a:endParaRPr lang="en-US"/>
        </a:p>
      </dgm:t>
    </dgm:pt>
    <dgm:pt modelId="{730AF66A-8B24-E04B-9DF8-6351AD37AE7A}" type="pres">
      <dgm:prSet presAssocID="{14A4020B-3ABA-894D-B05F-E2D168D99B45}" presName="desTx" presStyleLbl="alignAccFollowNode1" presStyleIdx="0" presStyleCnt="1">
        <dgm:presLayoutVars>
          <dgm:bulletEnabled val="1"/>
        </dgm:presLayoutVars>
      </dgm:prSet>
      <dgm:spPr/>
      <dgm:t>
        <a:bodyPr/>
        <a:lstStyle/>
        <a:p>
          <a:endParaRPr lang="en-US"/>
        </a:p>
      </dgm:t>
    </dgm:pt>
  </dgm:ptLst>
  <dgm:cxnLst>
    <dgm:cxn modelId="{3516E6DE-3A34-5B4D-AC9C-406570063A34}" srcId="{14A4020B-3ABA-894D-B05F-E2D168D99B45}" destId="{5CCDF724-9A0C-934F-B275-71E17055B932}" srcOrd="1" destOrd="0" parTransId="{E1B21F45-166E-3E4C-B296-B3584211C9B1}" sibTransId="{649810E6-8772-454E-B715-543DBFCD0D02}"/>
    <dgm:cxn modelId="{CC257470-3CA4-9042-8564-91745A1B0BB3}"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FD49213C-F653-FC4F-8E29-7FD5D2E834AC}" type="presOf" srcId="{5CCDF724-9A0C-934F-B275-71E17055B932}" destId="{730AF66A-8B24-E04B-9DF8-6351AD37AE7A}" srcOrd="0" destOrd="1" presId="urn:microsoft.com/office/officeart/2005/8/layout/hList1"/>
    <dgm:cxn modelId="{16D7CA81-A1C4-CF42-B813-0D9E2C18C42E}" srcId="{0FADB1E1-21AF-BD41-862F-87B22EA1461A}" destId="{14A4020B-3ABA-894D-B05F-E2D168D99B45}" srcOrd="0" destOrd="0" parTransId="{72D98EF3-054F-AA4C-9F92-E1B6296852AB}" sibTransId="{B808F235-BFD4-8547-9C21-E998291798FE}"/>
    <dgm:cxn modelId="{BF0BE55E-0A11-674C-8A21-C5C85AF07AFF}" type="presOf" srcId="{14A4020B-3ABA-894D-B05F-E2D168D99B45}" destId="{0A214FEC-2D56-5E4E-AB09-C40FA84A2430}" srcOrd="0" destOrd="0" presId="urn:microsoft.com/office/officeart/2005/8/layout/hList1"/>
    <dgm:cxn modelId="{B0EC8F8F-D51C-3D40-8DC7-18EAD5DE78F9}" type="presOf" srcId="{FE7A4EC5-4567-8C42-B718-7ED04ECD54C7}" destId="{730AF66A-8B24-E04B-9DF8-6351AD37AE7A}" srcOrd="0" destOrd="0" presId="urn:microsoft.com/office/officeart/2005/8/layout/hList1"/>
    <dgm:cxn modelId="{5263CC8B-273A-814C-A6AD-5BEBC134FFD7}" type="presParOf" srcId="{517E10FE-928C-8040-9468-4108DDA7FF84}" destId="{0C8BD19E-F806-EC47-89F5-669CFF52BB98}" srcOrd="0" destOrd="0" presId="urn:microsoft.com/office/officeart/2005/8/layout/hList1"/>
    <dgm:cxn modelId="{073A6829-3576-4C41-B457-A377EA515C47}" type="presParOf" srcId="{0C8BD19E-F806-EC47-89F5-669CFF52BB98}" destId="{0A214FEC-2D56-5E4E-AB09-C40FA84A2430}" srcOrd="0" destOrd="0" presId="urn:microsoft.com/office/officeart/2005/8/layout/hList1"/>
    <dgm:cxn modelId="{CCF1B8E8-C5FB-A049-9F71-56EDE2A7F6C0}"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A357-20E8-8B4F-9641-8B0A0558D5C1}">
      <dsp:nvSpPr>
        <dsp:cNvPr id="0" name=""/>
        <dsp:cNvSpPr/>
      </dsp:nvSpPr>
      <dsp:spPr>
        <a:xfrm>
          <a:off x="76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The type of operations used for transforming plaintext to ciphertext</a:t>
          </a:r>
          <a:endParaRPr lang="en-US" sz="1500" kern="1200" dirty="0"/>
        </a:p>
      </dsp:txBody>
      <dsp:txXfrm>
        <a:off x="762" y="0"/>
        <a:ext cx="1983134" cy="1234440"/>
      </dsp:txXfrm>
    </dsp:sp>
    <dsp:sp modelId="{2BD908FB-9339-6045-9B70-D6C87F242750}">
      <dsp:nvSpPr>
        <dsp:cNvPr id="0" name=""/>
        <dsp:cNvSpPr/>
      </dsp:nvSpPr>
      <dsp:spPr>
        <a:xfrm>
          <a:off x="199076"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Substitution</a:t>
          </a:r>
          <a:endParaRPr lang="en-US" sz="1500" kern="1200" dirty="0" smtClean="0"/>
        </a:p>
      </dsp:txBody>
      <dsp:txXfrm>
        <a:off x="235414" y="1271983"/>
        <a:ext cx="1513831" cy="1167992"/>
      </dsp:txXfrm>
    </dsp:sp>
    <dsp:sp modelId="{1A983032-6FEA-1C4A-BE9F-4D806E17953C}">
      <dsp:nvSpPr>
        <dsp:cNvPr id="0" name=""/>
        <dsp:cNvSpPr/>
      </dsp:nvSpPr>
      <dsp:spPr>
        <a:xfrm>
          <a:off x="199076"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Transposition </a:t>
          </a:r>
        </a:p>
      </dsp:txBody>
      <dsp:txXfrm>
        <a:off x="235414" y="2703524"/>
        <a:ext cx="1513831" cy="1167992"/>
      </dsp:txXfrm>
    </dsp:sp>
    <dsp:sp modelId="{8E35AEC5-6E5C-E94B-AC07-8F1C48704551}">
      <dsp:nvSpPr>
        <dsp:cNvPr id="0" name=""/>
        <dsp:cNvSpPr/>
      </dsp:nvSpPr>
      <dsp:spPr>
        <a:xfrm>
          <a:off x="213263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The number of keys used</a:t>
          </a:r>
          <a:endParaRPr lang="en-US" sz="1500" kern="1200" dirty="0" smtClean="0"/>
        </a:p>
      </dsp:txBody>
      <dsp:txXfrm>
        <a:off x="2132632" y="0"/>
        <a:ext cx="1983134" cy="1234440"/>
      </dsp:txXfrm>
    </dsp:sp>
    <dsp:sp modelId="{59F3607F-34BF-1445-8027-313F772320E6}">
      <dsp:nvSpPr>
        <dsp:cNvPr id="0" name=""/>
        <dsp:cNvSpPr/>
      </dsp:nvSpPr>
      <dsp:spPr>
        <a:xfrm>
          <a:off x="2330946"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Symmetric, single-key, secret-key, conventional encryption</a:t>
          </a:r>
        </a:p>
      </dsp:txBody>
      <dsp:txXfrm>
        <a:off x="2367284" y="1271983"/>
        <a:ext cx="1513831" cy="1167992"/>
      </dsp:txXfrm>
    </dsp:sp>
    <dsp:sp modelId="{AA328B5D-FEE6-4441-93D3-9724F5555524}">
      <dsp:nvSpPr>
        <dsp:cNvPr id="0" name=""/>
        <dsp:cNvSpPr/>
      </dsp:nvSpPr>
      <dsp:spPr>
        <a:xfrm>
          <a:off x="2330946"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Asymmetric, two-key, or public-key encryption</a:t>
          </a:r>
          <a:endParaRPr lang="en-US" sz="1500" kern="1200" dirty="0" smtClean="0"/>
        </a:p>
      </dsp:txBody>
      <dsp:txXfrm>
        <a:off x="2367284" y="2703524"/>
        <a:ext cx="1513831" cy="1167992"/>
      </dsp:txXfrm>
    </dsp:sp>
    <dsp:sp modelId="{240978C4-FA23-8641-B69E-A16881CE1E3A}">
      <dsp:nvSpPr>
        <dsp:cNvPr id="0" name=""/>
        <dsp:cNvSpPr/>
      </dsp:nvSpPr>
      <dsp:spPr>
        <a:xfrm>
          <a:off x="426450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smtClean="0"/>
            <a:t>The way in which the plaintext is processed</a:t>
          </a:r>
          <a:endParaRPr lang="en-US" sz="1500" kern="1200" dirty="0" smtClean="0"/>
        </a:p>
      </dsp:txBody>
      <dsp:txXfrm>
        <a:off x="4264502" y="0"/>
        <a:ext cx="1983134" cy="1234440"/>
      </dsp:txXfrm>
    </dsp:sp>
    <dsp:sp modelId="{7B864D13-D033-6D46-85D8-4A1CC9B5D5AA}">
      <dsp:nvSpPr>
        <dsp:cNvPr id="0" name=""/>
        <dsp:cNvSpPr/>
      </dsp:nvSpPr>
      <dsp:spPr>
        <a:xfrm>
          <a:off x="4462815" y="1235645"/>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smtClean="0"/>
            <a:t>Block cipher</a:t>
          </a:r>
          <a:endParaRPr lang="en-US" sz="1500" kern="1200" dirty="0" smtClean="0"/>
        </a:p>
      </dsp:txBody>
      <dsp:txXfrm>
        <a:off x="4499153" y="1271983"/>
        <a:ext cx="1513831" cy="1167992"/>
      </dsp:txXfrm>
    </dsp:sp>
    <dsp:sp modelId="{5D658181-6169-AE4F-AB98-9FC0BCA0966D}">
      <dsp:nvSpPr>
        <dsp:cNvPr id="0" name=""/>
        <dsp:cNvSpPr/>
      </dsp:nvSpPr>
      <dsp:spPr>
        <a:xfrm>
          <a:off x="4462815" y="2667186"/>
          <a:ext cx="1586507" cy="1240668"/>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Stream cipher</a:t>
          </a:r>
          <a:endParaRPr lang="en-AU" sz="1500" kern="1200" dirty="0" smtClean="0"/>
        </a:p>
      </dsp:txBody>
      <dsp:txXfrm>
        <a:off x="4499153" y="2703524"/>
        <a:ext cx="1513831" cy="1167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smtClean="0"/>
            <a:t>A set of related monoalphabetic substitution rules is used</a:t>
          </a:r>
          <a:endParaRPr lang="en-US" sz="2300" kern="1200" dirty="0" smtClean="0"/>
        </a:p>
        <a:p>
          <a:pPr marL="228600" lvl="1" indent="-228600" algn="l" defTabSz="1022350">
            <a:lnSpc>
              <a:spcPct val="90000"/>
            </a:lnSpc>
            <a:spcBef>
              <a:spcPct val="0"/>
            </a:spcBef>
            <a:spcAft>
              <a:spcPct val="15000"/>
            </a:spcAft>
            <a:buChar char="••"/>
          </a:pPr>
          <a:r>
            <a:rPr lang="en-US" sz="2300" kern="1200" smtClean="0"/>
            <a:t>A key determines which particular rule is chosen for a given transformation</a:t>
          </a:r>
          <a:endParaRPr lang="en-US" sz="2300" kern="1200" dirty="0" smtClean="0"/>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522F9-DEFC-5D48-8F12-A3D4BF31AE95}" type="datetimeFigureOut">
              <a:rPr lang="en-US" smtClean="0"/>
              <a:pPr/>
              <a:t>3/10/2019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682AA1-D6CD-2741-9A36-BE3B007CA979}" type="slidenum">
              <a:rPr lang="en-US" smtClean="0"/>
              <a:pPr/>
              <a:t>‹#›</a:t>
            </a:fld>
            <a:endParaRPr lang="en-US"/>
          </a:p>
        </p:txBody>
      </p:sp>
    </p:spTree>
    <p:extLst>
      <p:ext uri="{BB962C8B-B14F-4D97-AF65-F5344CB8AC3E}">
        <p14:creationId xmlns:p14="http://schemas.microsoft.com/office/powerpoint/2010/main" val="894416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extLst>
      <p:ext uri="{BB962C8B-B14F-4D97-AF65-F5344CB8AC3E}">
        <p14:creationId xmlns:p14="http://schemas.microsoft.com/office/powerpoint/2010/main" val="27198034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Lecture slides prepared for “Cryptography and Network Security”, 7/e, by William Stallings</a:t>
            </a:r>
            <a:r>
              <a:rPr lang="en-US" dirty="0" smtClean="0">
                <a:latin typeface="Arial" pitchFamily="-1" charset="0"/>
                <a:ea typeface="ＭＳ Ｐゴシック" pitchFamily="-1" charset="-128"/>
                <a:cs typeface="ＭＳ Ｐゴシック" pitchFamily="-1" charset="-128"/>
              </a:rPr>
              <a:t>, Chapter 3 – “</a:t>
            </a:r>
            <a:r>
              <a:rPr lang="en-AU" dirty="0" smtClean="0">
                <a:latin typeface="Arial" pitchFamily="-1" charset="0"/>
                <a:ea typeface="ＭＳ Ｐゴシック" pitchFamily="-1" charset="-128"/>
                <a:cs typeface="ＭＳ Ｐゴシック" pitchFamily="-1" charset="-128"/>
              </a:rPr>
              <a:t>Classical Encryption Techniques</a:t>
            </a:r>
            <a:r>
              <a:rPr lang="en-US" dirty="0" smtClean="0">
                <a:latin typeface="Arial" pitchFamily="-1" charset="0"/>
                <a:ea typeface="ＭＳ Ｐゴシック" pitchFamily="-1" charset="-128"/>
                <a:cs typeface="ＭＳ Ｐゴシック" pitchFamily="-1" charset="-128"/>
              </a:rPr>
              <a:t>”.</a:t>
            </a:r>
            <a:endParaRPr lang="en-AU" dirty="0" smtClean="0">
              <a:latin typeface="Arial" pitchFamily="-1" charset="0"/>
              <a:ea typeface="ＭＳ Ｐゴシック" pitchFamily="-1" charset="-128"/>
              <a:cs typeface="ＭＳ Ｐゴシック" pitchFamily="-1" charset="-128"/>
            </a:endParaRPr>
          </a:p>
          <a:p>
            <a:pPr eaLnBrk="1" hangingPunct="1"/>
            <a:endParaRPr lang="en-AU" dirty="0" smtClean="0">
              <a:latin typeface="Times New Roman" pitchFamily="-1" charset="0"/>
              <a:ea typeface="ＭＳ Ｐゴシック" pitchFamily="-1" charset="-128"/>
              <a:cs typeface="ＭＳ Ｐゴシック" pitchFamily="-1" charset="-128"/>
            </a:endParaRPr>
          </a:p>
          <a:p>
            <a:pPr eaLnBrk="1" hangingPunct="1"/>
            <a:endParaRPr lang="en-US"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949406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E25AE01-FF18-0148-9AA3-3F0C69B6DACC}" type="slidenum">
              <a:rPr lang="en-AU">
                <a:latin typeface="Arial" pitchFamily="-1" charset="0"/>
              </a:rPr>
              <a:pPr/>
              <a:t>10</a:t>
            </a:fld>
            <a:endParaRPr lang="en-AU" dirty="0">
              <a:latin typeface="Arial" pitchFamily="-1"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Table 3.1 summarizes the various types of cryptanalytic attacks  based on the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information known to the cryptanalyst. The most difficult problem is</a:t>
            </a:r>
          </a:p>
          <a:p>
            <a:r>
              <a:rPr lang="en-US" sz="1200" kern="1200" baseline="0" dirty="0" smtClean="0">
                <a:solidFill>
                  <a:schemeClr val="tx1"/>
                </a:solidFill>
                <a:latin typeface="Arial" charset="0"/>
                <a:ea typeface="ＭＳ Ｐゴシック" pitchFamily="-107" charset="-128"/>
                <a:cs typeface="ＭＳ Ｐゴシック" pitchFamily="-107" charset="-128"/>
              </a:rPr>
              <a:t>presented when all that is available is the ciphertext only . In some cases, not even</a:t>
            </a:r>
          </a:p>
          <a:p>
            <a:r>
              <a:rPr lang="en-US" sz="1200" kern="1200" baseline="0" dirty="0" smtClean="0">
                <a:solidFill>
                  <a:schemeClr val="tx1"/>
                </a:solidFill>
                <a:latin typeface="Arial" charset="0"/>
                <a:ea typeface="ＭＳ Ｐゴシック" pitchFamily="-107" charset="-128"/>
                <a:cs typeface="ＭＳ Ｐゴシック" pitchFamily="-107" charset="-128"/>
              </a:rPr>
              <a:t>the encryption algorithm is known, but in general, we can assume that the opponent</a:t>
            </a:r>
          </a:p>
          <a:p>
            <a:r>
              <a:rPr lang="en-US" sz="1200" kern="1200" baseline="0" dirty="0" smtClean="0">
                <a:solidFill>
                  <a:schemeClr val="tx1"/>
                </a:solidFill>
                <a:latin typeface="Arial" charset="0"/>
                <a:ea typeface="ＭＳ Ｐゴシック" pitchFamily="-107" charset="-128"/>
                <a:cs typeface="ＭＳ Ｐゴシック" pitchFamily="-107" charset="-128"/>
              </a:rPr>
              <a:t>does know the algorithm used for encryption. One possible attack under these</a:t>
            </a:r>
          </a:p>
          <a:p>
            <a:r>
              <a:rPr lang="en-US" sz="1200" kern="1200" baseline="0" dirty="0" smtClean="0">
                <a:solidFill>
                  <a:schemeClr val="tx1"/>
                </a:solidFill>
                <a:latin typeface="Arial" charset="0"/>
                <a:ea typeface="ＭＳ Ｐゴシック" pitchFamily="-107" charset="-128"/>
                <a:cs typeface="ＭＳ Ｐゴシック" pitchFamily="-107" charset="-128"/>
              </a:rPr>
              <a:t> circumstances is the brute-force approach of trying all possible keys. If the key space</a:t>
            </a:r>
          </a:p>
          <a:p>
            <a:r>
              <a:rPr lang="en-US" sz="1200" kern="1200" baseline="0" dirty="0" smtClean="0">
                <a:solidFill>
                  <a:schemeClr val="tx1"/>
                </a:solidFill>
                <a:latin typeface="Arial" charset="0"/>
                <a:ea typeface="ＭＳ Ｐゴシック" pitchFamily="-107" charset="-128"/>
                <a:cs typeface="ＭＳ Ｐゴシック" pitchFamily="-107" charset="-128"/>
              </a:rPr>
              <a:t>is very large, this becomes impractical. Thus, the opponent must rely on an analysis</a:t>
            </a:r>
          </a:p>
          <a:p>
            <a:r>
              <a:rPr lang="en-US" sz="1200" kern="1200" baseline="0" dirty="0" smtClean="0">
                <a:solidFill>
                  <a:schemeClr val="tx1"/>
                </a:solidFill>
                <a:latin typeface="Arial" charset="0"/>
                <a:ea typeface="ＭＳ Ｐゴシック" pitchFamily="-107" charset="-128"/>
                <a:cs typeface="ＭＳ Ｐゴシック" pitchFamily="-107" charset="-128"/>
              </a:rPr>
              <a:t>of the ciphertext itself, generally applying various statistical tests to it. To use this</a:t>
            </a:r>
          </a:p>
          <a:p>
            <a:r>
              <a:rPr lang="en-US" sz="1200" kern="1200" baseline="0" dirty="0" smtClean="0">
                <a:solidFill>
                  <a:schemeClr val="tx1"/>
                </a:solidFill>
                <a:latin typeface="Arial" charset="0"/>
                <a:ea typeface="ＭＳ Ｐゴシック" pitchFamily="-107" charset="-128"/>
                <a:cs typeface="ＭＳ Ｐゴシック" pitchFamily="-107" charset="-128"/>
              </a:rPr>
              <a:t>approach, the opponent must have some general idea of the type of plaintext that</a:t>
            </a:r>
          </a:p>
          <a:p>
            <a:r>
              <a:rPr lang="en-US" sz="1200" kern="1200" baseline="0" dirty="0" smtClean="0">
                <a:solidFill>
                  <a:schemeClr val="tx1"/>
                </a:solidFill>
                <a:latin typeface="Arial" charset="0"/>
                <a:ea typeface="ＭＳ Ｐゴシック" pitchFamily="-107" charset="-128"/>
                <a:cs typeface="ＭＳ Ｐゴシック" pitchFamily="-107" charset="-128"/>
              </a:rPr>
              <a:t>is concealed, such as English or French text, an EXE file, a Java source listing, an</a:t>
            </a:r>
          </a:p>
          <a:p>
            <a:r>
              <a:rPr lang="en-US" sz="1200" kern="1200" baseline="0" dirty="0" smtClean="0">
                <a:solidFill>
                  <a:schemeClr val="tx1"/>
                </a:solidFill>
                <a:latin typeface="Arial" charset="0"/>
                <a:ea typeface="ＭＳ Ｐゴシック" pitchFamily="-107" charset="-128"/>
                <a:cs typeface="ＭＳ Ｐゴシック" pitchFamily="-107" charset="-128"/>
              </a:rPr>
              <a:t>accounting file, and so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ciphertext-only attack is the easiest to defend against because the</a:t>
            </a:r>
          </a:p>
          <a:p>
            <a:r>
              <a:rPr lang="en-US" sz="1200" kern="1200" baseline="0" dirty="0" smtClean="0">
                <a:solidFill>
                  <a:schemeClr val="tx1"/>
                </a:solidFill>
                <a:latin typeface="Arial" charset="0"/>
                <a:ea typeface="ＭＳ Ｐゴシック" pitchFamily="-107" charset="-128"/>
                <a:cs typeface="ＭＳ Ｐゴシック" pitchFamily="-107" charset="-128"/>
              </a:rPr>
              <a:t>opponent has the least amount of information to work with. In many cases, however,</a:t>
            </a:r>
          </a:p>
          <a:p>
            <a:r>
              <a:rPr lang="en-US" sz="1200" kern="1200" baseline="0" dirty="0" smtClean="0">
                <a:solidFill>
                  <a:schemeClr val="tx1"/>
                </a:solidFill>
                <a:latin typeface="Arial" charset="0"/>
                <a:ea typeface="ＭＳ Ｐゴシック" pitchFamily="-107" charset="-128"/>
                <a:cs typeface="ＭＳ Ｐゴシック" pitchFamily="-107" charset="-128"/>
              </a:rPr>
              <a:t>the analyst has more information. The analyst may be able to capture one or more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messages as well as their encryptions. Or the analyst may know that certain</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patterns will appear in a message. For example, a file that is encoded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Postscript format always begins with the same pattern, or there may be a standardized</a:t>
            </a:r>
          </a:p>
          <a:p>
            <a:r>
              <a:rPr lang="en-US" sz="1200" kern="1200" baseline="0" dirty="0" smtClean="0">
                <a:solidFill>
                  <a:schemeClr val="tx1"/>
                </a:solidFill>
                <a:latin typeface="Arial" charset="0"/>
                <a:ea typeface="ＭＳ Ｐゴシック" pitchFamily="-107" charset="-128"/>
                <a:cs typeface="ＭＳ Ｐゴシック" pitchFamily="-107" charset="-128"/>
              </a:rPr>
              <a:t>header or banner to an electronic funds transfer message, and so on. All these are</a:t>
            </a:r>
          </a:p>
          <a:p>
            <a:r>
              <a:rPr lang="en-US" sz="1200" kern="1200" baseline="0" dirty="0" smtClean="0">
                <a:solidFill>
                  <a:schemeClr val="tx1"/>
                </a:solidFill>
                <a:latin typeface="Arial" charset="0"/>
                <a:ea typeface="ＭＳ Ｐゴシック" pitchFamily="-107" charset="-128"/>
                <a:cs typeface="ＭＳ Ｐゴシック" pitchFamily="-107" charset="-128"/>
              </a:rPr>
              <a:t>examples of known plaintext . With this knowledge, the analyst may be able to deduce</a:t>
            </a:r>
          </a:p>
          <a:p>
            <a:r>
              <a:rPr lang="en-US" sz="1200" kern="1200" baseline="0" dirty="0" smtClean="0">
                <a:solidFill>
                  <a:schemeClr val="tx1"/>
                </a:solidFill>
                <a:latin typeface="Arial" charset="0"/>
                <a:ea typeface="ＭＳ Ｐゴシック" pitchFamily="-107" charset="-128"/>
                <a:cs typeface="ＭＳ Ｐゴシック" pitchFamily="-107" charset="-128"/>
              </a:rPr>
              <a:t>the key on the basis of the way in which the known plaintext is transformed.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Closely related to the known-plaintext attack is what might be referred to as a</a:t>
            </a:r>
          </a:p>
          <a:p>
            <a:r>
              <a:rPr lang="en-US" sz="1200" kern="1200" baseline="0" dirty="0" smtClean="0">
                <a:solidFill>
                  <a:schemeClr val="tx1"/>
                </a:solidFill>
                <a:latin typeface="Arial" charset="0"/>
                <a:ea typeface="ＭＳ Ｐゴシック" pitchFamily="-107" charset="-128"/>
                <a:cs typeface="ＭＳ Ｐゴシック" pitchFamily="-107" charset="-128"/>
              </a:rPr>
              <a:t>probable-word attack. If the opponent is working with the encryption of some general</a:t>
            </a:r>
          </a:p>
          <a:p>
            <a:r>
              <a:rPr lang="en-US" sz="1200" kern="1200" baseline="0" dirty="0" smtClean="0">
                <a:solidFill>
                  <a:schemeClr val="tx1"/>
                </a:solidFill>
                <a:latin typeface="Arial" charset="0"/>
                <a:ea typeface="ＭＳ Ｐゴシック" pitchFamily="-107" charset="-128"/>
                <a:cs typeface="ＭＳ Ｐゴシック" pitchFamily="-107" charset="-128"/>
              </a:rPr>
              <a:t>prose message, he or she may have little knowledge of what is in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However, if the opponent is after some very specific information, then parts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may be known. For example, if an entire accounting file is being transmitted,</a:t>
            </a:r>
          </a:p>
          <a:p>
            <a:r>
              <a:rPr lang="en-US" sz="1200" kern="1200" baseline="0" dirty="0" smtClean="0">
                <a:solidFill>
                  <a:schemeClr val="tx1"/>
                </a:solidFill>
                <a:latin typeface="Arial" charset="0"/>
                <a:ea typeface="ＭＳ Ｐゴシック" pitchFamily="-107" charset="-128"/>
                <a:cs typeface="ＭＳ Ｐゴシック" pitchFamily="-107" charset="-128"/>
              </a:rPr>
              <a:t>the opponent may know the placement of certain key words in the header of the</a:t>
            </a:r>
          </a:p>
          <a:p>
            <a:r>
              <a:rPr lang="en-US" sz="1200" kern="1200" baseline="0" dirty="0" smtClean="0">
                <a:solidFill>
                  <a:schemeClr val="tx1"/>
                </a:solidFill>
                <a:latin typeface="Arial" charset="0"/>
                <a:ea typeface="ＭＳ Ｐゴシック" pitchFamily="-107" charset="-128"/>
                <a:cs typeface="ＭＳ Ｐゴシック" pitchFamily="-107" charset="-128"/>
              </a:rPr>
              <a:t>file. As another example, the source code for a program developed by Corporation</a:t>
            </a:r>
          </a:p>
          <a:p>
            <a:r>
              <a:rPr lang="en-US" sz="1200" kern="1200" baseline="0" dirty="0" smtClean="0">
                <a:solidFill>
                  <a:schemeClr val="tx1"/>
                </a:solidFill>
                <a:latin typeface="Arial" charset="0"/>
                <a:ea typeface="ＭＳ Ｐゴシック" pitchFamily="-107" charset="-128"/>
                <a:cs typeface="ＭＳ Ｐゴシック" pitchFamily="-107" charset="-128"/>
              </a:rPr>
              <a:t>X might include a copyright statement in some standardized position.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If the analyst is able somehow to get the source system to insert into the system</a:t>
            </a:r>
          </a:p>
          <a:p>
            <a:r>
              <a:rPr lang="en-US" sz="1200" kern="1200" baseline="0" dirty="0" smtClean="0">
                <a:solidFill>
                  <a:schemeClr val="tx1"/>
                </a:solidFill>
                <a:latin typeface="Arial" charset="0"/>
                <a:ea typeface="ＭＳ Ｐゴシック" pitchFamily="-107" charset="-128"/>
                <a:cs typeface="ＭＳ Ｐゴシック" pitchFamily="-107" charset="-128"/>
              </a:rPr>
              <a:t>a message chosen by the analyst, then a chosen-plaintext  attack is possible. An</a:t>
            </a:r>
          </a:p>
          <a:p>
            <a:r>
              <a:rPr lang="en-US" sz="1200" kern="1200" baseline="0" dirty="0" smtClean="0">
                <a:solidFill>
                  <a:schemeClr val="tx1"/>
                </a:solidFill>
                <a:latin typeface="Arial" charset="0"/>
                <a:ea typeface="ＭＳ Ｐゴシック" pitchFamily="-107" charset="-128"/>
                <a:cs typeface="ＭＳ Ｐゴシック" pitchFamily="-107" charset="-128"/>
              </a:rPr>
              <a:t>example of this strategy is differential cryptanalysis, explored in Chapter 3. In general,</a:t>
            </a:r>
          </a:p>
          <a:p>
            <a:r>
              <a:rPr lang="en-US" sz="1200" kern="1200" baseline="0" dirty="0" smtClean="0">
                <a:solidFill>
                  <a:schemeClr val="tx1"/>
                </a:solidFill>
                <a:latin typeface="Arial" charset="0"/>
                <a:ea typeface="ＭＳ Ｐゴシック" pitchFamily="-107" charset="-128"/>
                <a:cs typeface="ＭＳ Ｐゴシック" pitchFamily="-107" charset="-128"/>
              </a:rPr>
              <a:t>if the analyst is able to choose the messages to encrypt, the analyst may deliberately</a:t>
            </a:r>
          </a:p>
          <a:p>
            <a:r>
              <a:rPr lang="en-US" sz="1200" kern="1200" baseline="0" dirty="0" smtClean="0">
                <a:solidFill>
                  <a:schemeClr val="tx1"/>
                </a:solidFill>
                <a:latin typeface="Arial" charset="0"/>
                <a:ea typeface="ＭＳ Ｐゴシック" pitchFamily="-107" charset="-128"/>
                <a:cs typeface="ＭＳ Ｐゴシック" pitchFamily="-107" charset="-128"/>
              </a:rPr>
              <a:t>pick patterns that can be expected to reveal the structure of the key.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Table 3.1 lists two other types of attack: chosen ciphertext and chosen text.</a:t>
            </a:r>
          </a:p>
          <a:p>
            <a:r>
              <a:rPr lang="en-US" sz="1200" kern="1200" baseline="0" dirty="0" smtClean="0">
                <a:solidFill>
                  <a:schemeClr val="tx1"/>
                </a:solidFill>
                <a:latin typeface="Arial" charset="0"/>
                <a:ea typeface="ＭＳ Ｐゴシック" pitchFamily="-107" charset="-128"/>
                <a:cs typeface="ＭＳ Ｐゴシック" pitchFamily="-107" charset="-128"/>
              </a:rPr>
              <a:t>These are less commonly employed as cryptanalytic techniques but are nevertheless</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avenues of attack.</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57311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2E5FBE-EA80-3A42-B857-15D926C6DB92}" type="slidenum">
              <a:rPr lang="en-AU">
                <a:latin typeface="Arial" pitchFamily="-1" charset="0"/>
              </a:rPr>
              <a:pPr/>
              <a:t>11</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Two more definitions are worthy of note. An encryption scheme is unconditionally</a:t>
            </a:r>
          </a:p>
          <a:p>
            <a:r>
              <a:rPr lang="en-US" sz="1200" kern="1200" baseline="0" dirty="0" smtClean="0">
                <a:solidFill>
                  <a:schemeClr val="tx1"/>
                </a:solidFill>
                <a:latin typeface="Arial" charset="0"/>
                <a:ea typeface="ＭＳ Ｐゴシック" pitchFamily="-107" charset="-128"/>
                <a:cs typeface="ＭＳ Ｐゴシック" pitchFamily="-107" charset="-128"/>
              </a:rPr>
              <a:t>secure  if the ciphertext generated by the scheme does not contain enough</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 to determine uniquely the corresponding plaintext, no matter how</a:t>
            </a:r>
          </a:p>
          <a:p>
            <a:r>
              <a:rPr lang="en-US" sz="1200" kern="1200" baseline="0" dirty="0" smtClean="0">
                <a:solidFill>
                  <a:schemeClr val="tx1"/>
                </a:solidFill>
                <a:latin typeface="Arial" charset="0"/>
                <a:ea typeface="ＭＳ Ｐゴシック" pitchFamily="-107" charset="-128"/>
                <a:cs typeface="ＭＳ Ｐゴシック" pitchFamily="-107" charset="-128"/>
              </a:rPr>
              <a:t>much ciphertext is available. That is, no matter how much time an opponent has, it</a:t>
            </a:r>
          </a:p>
          <a:p>
            <a:r>
              <a:rPr lang="en-US" sz="1200" kern="1200" baseline="0" dirty="0" smtClean="0">
                <a:solidFill>
                  <a:schemeClr val="tx1"/>
                </a:solidFill>
                <a:latin typeface="Arial" charset="0"/>
                <a:ea typeface="ＭＳ Ｐゴシック" pitchFamily="-107" charset="-128"/>
                <a:cs typeface="ＭＳ Ｐゴシック" pitchFamily="-107" charset="-128"/>
              </a:rPr>
              <a:t>is impossible for him or her to decrypt the ciphertext simply because the required</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 is not there. With the exception of a scheme known as the one-time pad</a:t>
            </a:r>
          </a:p>
          <a:p>
            <a:r>
              <a:rPr lang="en-US" sz="1200" kern="1200" baseline="0" dirty="0" smtClean="0">
                <a:solidFill>
                  <a:schemeClr val="tx1"/>
                </a:solidFill>
                <a:latin typeface="Arial" charset="0"/>
                <a:ea typeface="ＭＳ Ｐゴシック" pitchFamily="-107" charset="-128"/>
                <a:cs typeface="ＭＳ Ｐゴシック" pitchFamily="-107" charset="-128"/>
              </a:rPr>
              <a:t>(described later in this chapter), there is no encryption algorithm that is unconditionally</a:t>
            </a:r>
          </a:p>
          <a:p>
            <a:r>
              <a:rPr lang="en-US" sz="1200" kern="1200" baseline="0" dirty="0" smtClean="0">
                <a:solidFill>
                  <a:schemeClr val="tx1"/>
                </a:solidFill>
                <a:latin typeface="Arial" charset="0"/>
                <a:ea typeface="ＭＳ Ｐゴシック" pitchFamily="-107" charset="-128"/>
                <a:cs typeface="ＭＳ Ｐゴシック" pitchFamily="-107" charset="-128"/>
              </a:rPr>
              <a:t>secure. Therefore, all that the users of an encryption algorithm can strive</a:t>
            </a:r>
          </a:p>
          <a:p>
            <a:r>
              <a:rPr lang="en-US" sz="1200" kern="1200" baseline="0" dirty="0" smtClean="0">
                <a:solidFill>
                  <a:schemeClr val="tx1"/>
                </a:solidFill>
                <a:latin typeface="Arial" charset="0"/>
                <a:ea typeface="ＭＳ Ｐゴシック" pitchFamily="-107" charset="-128"/>
                <a:cs typeface="ＭＳ Ｐゴシック" pitchFamily="-107" charset="-128"/>
              </a:rPr>
              <a:t>for is an algorithm that meets one or both of the following criteria: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encryption scheme is said to be computationally secure  if either of the</a:t>
            </a:r>
          </a:p>
          <a:p>
            <a:r>
              <a:rPr lang="en-US" sz="1200" kern="1200" baseline="0" dirty="0" smtClean="0">
                <a:solidFill>
                  <a:schemeClr val="tx1"/>
                </a:solidFill>
                <a:latin typeface="Arial" charset="0"/>
                <a:ea typeface="ＭＳ Ｐゴシック" pitchFamily="-107" charset="-128"/>
                <a:cs typeface="ＭＳ Ｐゴシック" pitchFamily="-107" charset="-128"/>
              </a:rPr>
              <a:t>foregoing two criteria are met. Unfortunately, it is very difficult to estimate the</a:t>
            </a:r>
          </a:p>
          <a:p>
            <a:r>
              <a:rPr lang="en-US" sz="1200" kern="1200" baseline="0" dirty="0" smtClean="0">
                <a:solidFill>
                  <a:schemeClr val="tx1"/>
                </a:solidFill>
                <a:latin typeface="Arial" charset="0"/>
                <a:ea typeface="ＭＳ Ｐゴシック" pitchFamily="-107" charset="-128"/>
                <a:cs typeface="ＭＳ Ｐゴシック" pitchFamily="-107" charset="-128"/>
              </a:rPr>
              <a:t>amount of effort required to cryptanalyze ciphertext successfully.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All forms of cryptanalysis for symmetric encryption schemes are designed</a:t>
            </a:r>
          </a:p>
          <a:p>
            <a:r>
              <a:rPr lang="en-US" sz="1200" kern="1200" baseline="0" dirty="0" smtClean="0">
                <a:solidFill>
                  <a:schemeClr val="tx1"/>
                </a:solidFill>
                <a:latin typeface="Arial" charset="0"/>
                <a:ea typeface="ＭＳ Ｐゴシック" pitchFamily="-107" charset="-128"/>
                <a:cs typeface="ＭＳ Ｐゴシック" pitchFamily="-107" charset="-128"/>
              </a:rPr>
              <a:t>to exploit the fact that traces of structure or pattern in the plaintext may survive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and be discernible in the ciphertext. This will become clear as we examine</a:t>
            </a:r>
          </a:p>
          <a:p>
            <a:r>
              <a:rPr lang="en-US" sz="1200" kern="1200" baseline="0" dirty="0" smtClean="0">
                <a:solidFill>
                  <a:schemeClr val="tx1"/>
                </a:solidFill>
                <a:latin typeface="Arial" charset="0"/>
                <a:ea typeface="ＭＳ Ｐゴシック" pitchFamily="-107" charset="-128"/>
                <a:cs typeface="ＭＳ Ｐゴシック" pitchFamily="-107" charset="-128"/>
              </a:rPr>
              <a:t>various symmetric encryption schemes in this chapter. We will see in Part Two</a:t>
            </a:r>
          </a:p>
          <a:p>
            <a:r>
              <a:rPr lang="en-US" sz="1200" kern="1200" baseline="0" dirty="0" smtClean="0">
                <a:solidFill>
                  <a:schemeClr val="tx1"/>
                </a:solidFill>
                <a:latin typeface="Arial" charset="0"/>
                <a:ea typeface="ＭＳ Ｐゴシック" pitchFamily="-107" charset="-128"/>
                <a:cs typeface="ＭＳ Ｐゴシック" pitchFamily="-107" charset="-128"/>
              </a:rPr>
              <a:t>that cryptanalysis for public-key schemes proceeds from a fundamentally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premise, namely, that the mathematical properties of the pair of keys may make it</a:t>
            </a:r>
          </a:p>
          <a:p>
            <a:r>
              <a:rPr lang="en-US" sz="1200" kern="1200" baseline="0" dirty="0" smtClean="0">
                <a:solidFill>
                  <a:schemeClr val="tx1"/>
                </a:solidFill>
                <a:latin typeface="Arial" charset="0"/>
                <a:ea typeface="ＭＳ Ｐゴシック" pitchFamily="-107" charset="-128"/>
                <a:cs typeface="ＭＳ Ｐゴシック" pitchFamily="-107" charset="-128"/>
              </a:rPr>
              <a:t>possible for one of the two keys to be deduced from the other.</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142893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CF3D3E-BD47-D548-9428-8A2F8546E1CE}" type="slidenum">
              <a:rPr lang="en-AU">
                <a:latin typeface="Arial" pitchFamily="-1" charset="0"/>
              </a:rPr>
              <a:pPr/>
              <a:t>12</a:t>
            </a:fld>
            <a:endParaRPr lang="en-AU" dirty="0">
              <a:latin typeface="Arial" pitchFamily="-1"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brute-force attack  involves trying every possible key until an intelligible</a:t>
            </a:r>
          </a:p>
          <a:p>
            <a:r>
              <a:rPr lang="en-US" sz="1200" kern="1200" baseline="0" dirty="0" smtClean="0">
                <a:solidFill>
                  <a:schemeClr val="tx1"/>
                </a:solidFill>
                <a:latin typeface="Arial" charset="0"/>
                <a:ea typeface="ＭＳ Ｐゴシック" pitchFamily="-107" charset="-128"/>
                <a:cs typeface="ＭＳ Ｐゴシック" pitchFamily="-107" charset="-128"/>
              </a:rPr>
              <a:t>translation of the ciphertext into plaintext is obtained. On average, half of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must be tried to achieve success. That is, if there are X  different keys, on</a:t>
            </a:r>
          </a:p>
          <a:p>
            <a:r>
              <a:rPr lang="en-US" sz="1200" kern="1200" baseline="0" dirty="0" smtClean="0">
                <a:solidFill>
                  <a:schemeClr val="tx1"/>
                </a:solidFill>
                <a:latin typeface="Arial" charset="0"/>
                <a:ea typeface="ＭＳ Ｐゴシック" pitchFamily="-107" charset="-128"/>
                <a:cs typeface="ＭＳ Ｐゴシック" pitchFamily="-107" charset="-128"/>
              </a:rPr>
              <a:t>average an attacker would discover the actual key after </a:t>
            </a:r>
            <a:r>
              <a:rPr lang="en-US" sz="1200" b="0" kern="1200" baseline="0" dirty="0" smtClean="0">
                <a:solidFill>
                  <a:schemeClr val="tx1"/>
                </a:solidFill>
                <a:latin typeface="Arial" charset="0"/>
                <a:ea typeface="ＭＳ Ｐゴシック" pitchFamily="-107" charset="-128"/>
                <a:cs typeface="ＭＳ Ｐゴシック" pitchFamily="-107" charset="-128"/>
              </a:rPr>
              <a:t>X/2 tries. It is important to</a:t>
            </a:r>
          </a:p>
          <a:p>
            <a:r>
              <a:rPr lang="en-US" sz="1200" kern="1200" baseline="0" dirty="0" smtClean="0">
                <a:solidFill>
                  <a:schemeClr val="tx1"/>
                </a:solidFill>
                <a:latin typeface="Arial" charset="0"/>
                <a:ea typeface="ＭＳ Ｐゴシック" pitchFamily="-107" charset="-128"/>
                <a:cs typeface="ＭＳ Ｐゴシック" pitchFamily="-107" charset="-128"/>
              </a:rPr>
              <a:t>note that there is more to a brute-force attack than simply running through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Unless known plaintext is provided, the analyst must be able to recognize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as plaintext. If the message is just plain text in English, then the result pops</a:t>
            </a:r>
          </a:p>
          <a:p>
            <a:r>
              <a:rPr lang="en-US" sz="1200" kern="1200" baseline="0" dirty="0" smtClean="0">
                <a:solidFill>
                  <a:schemeClr val="tx1"/>
                </a:solidFill>
                <a:latin typeface="Arial" charset="0"/>
                <a:ea typeface="ＭＳ Ｐゴシック" pitchFamily="-107" charset="-128"/>
                <a:cs typeface="ＭＳ Ｐゴシック" pitchFamily="-107" charset="-128"/>
              </a:rPr>
              <a:t>out easily, although the task of recognizing English would have to be automated. If</a:t>
            </a:r>
          </a:p>
          <a:p>
            <a:r>
              <a:rPr lang="en-US" sz="1200" kern="1200" baseline="0" dirty="0" smtClean="0">
                <a:solidFill>
                  <a:schemeClr val="tx1"/>
                </a:solidFill>
                <a:latin typeface="Arial" charset="0"/>
                <a:ea typeface="ＭＳ Ｐゴシック" pitchFamily="-107" charset="-128"/>
                <a:cs typeface="ＭＳ Ｐゴシック" pitchFamily="-107" charset="-128"/>
              </a:rPr>
              <a:t>the text message has been compressed before encryption, then recognition is more</a:t>
            </a:r>
          </a:p>
          <a:p>
            <a:r>
              <a:rPr lang="en-US" sz="1200" kern="1200" baseline="0" dirty="0" smtClean="0">
                <a:solidFill>
                  <a:schemeClr val="tx1"/>
                </a:solidFill>
                <a:latin typeface="Arial" charset="0"/>
                <a:ea typeface="ＭＳ Ｐゴシック" pitchFamily="-107" charset="-128"/>
                <a:cs typeface="ＭＳ Ｐゴシック" pitchFamily="-107" charset="-128"/>
              </a:rPr>
              <a:t>difficult. And if the message is some more general type of data, such as a numerical</a:t>
            </a:r>
          </a:p>
          <a:p>
            <a:r>
              <a:rPr lang="en-US" sz="1200" kern="1200" baseline="0" dirty="0" smtClean="0">
                <a:solidFill>
                  <a:schemeClr val="tx1"/>
                </a:solidFill>
                <a:latin typeface="Arial" charset="0"/>
                <a:ea typeface="ＭＳ Ｐゴシック" pitchFamily="-107" charset="-128"/>
                <a:cs typeface="ＭＳ Ｐゴシック" pitchFamily="-107" charset="-128"/>
              </a:rPr>
              <a:t>file, and this has been compressed, the problem becomes even more difficult to</a:t>
            </a:r>
          </a:p>
          <a:p>
            <a:r>
              <a:rPr lang="en-US" sz="1200" kern="1200" baseline="0" dirty="0" smtClean="0">
                <a:solidFill>
                  <a:schemeClr val="tx1"/>
                </a:solidFill>
                <a:latin typeface="Arial" charset="0"/>
                <a:ea typeface="ＭＳ Ｐゴシック" pitchFamily="-107" charset="-128"/>
                <a:cs typeface="ＭＳ Ｐゴシック" pitchFamily="-107" charset="-128"/>
              </a:rPr>
              <a:t>automate. Thus, to supplement the brute-force approach, some degree of knowledge</a:t>
            </a:r>
          </a:p>
          <a:p>
            <a:r>
              <a:rPr lang="en-US" sz="1200" kern="1200" baseline="0" dirty="0" smtClean="0">
                <a:solidFill>
                  <a:schemeClr val="tx1"/>
                </a:solidFill>
                <a:latin typeface="Arial" charset="0"/>
                <a:ea typeface="ＭＳ Ｐゴシック" pitchFamily="-107" charset="-128"/>
                <a:cs typeface="ＭＳ Ｐゴシック" pitchFamily="-107" charset="-128"/>
              </a:rPr>
              <a:t>about the expected plaintext is needed, and some means of automatically</a:t>
            </a:r>
          </a:p>
          <a:p>
            <a:r>
              <a:rPr lang="en-US" sz="1200" kern="1200" baseline="0" dirty="0" smtClean="0">
                <a:solidFill>
                  <a:schemeClr val="tx1"/>
                </a:solidFill>
                <a:latin typeface="Arial" charset="0"/>
                <a:ea typeface="ＭＳ Ｐゴシック" pitchFamily="-107" charset="-128"/>
                <a:cs typeface="ＭＳ Ｐゴシック" pitchFamily="-107" charset="-128"/>
              </a:rPr>
              <a:t>distinguishing plaintext from garble is also needed.</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620376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13</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smtClean="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smtClean="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dirty="0" smtClean="0">
                <a:solidFill>
                  <a:schemeClr val="tx1"/>
                </a:solidFill>
                <a:latin typeface="Arial" charset="0"/>
                <a:ea typeface="ＭＳ Ｐゴシック" pitchFamily="-107" charset="-128"/>
                <a:cs typeface="ＭＳ Ｐゴシック" pitchFamily="-107" charset="-128"/>
              </a:rPr>
              <a:t>then substitution involves replacing plaintext bit patterns with ciphertext bit patterns.</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15039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14</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smtClean="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standing three places further down the alphabet.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65084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15</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smtClean="0">
              <a:latin typeface="Arial" pitchFamily="-1" charset="0"/>
              <a:ea typeface="ＭＳ Ｐゴシック" pitchFamily="-1" charset="-128"/>
              <a:cs typeface="ＭＳ Ｐゴシック" pitchFamily="-1"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dirty="0" smtClean="0">
                <a:solidFill>
                  <a:schemeClr val="tx1"/>
                </a:solidFill>
                <a:latin typeface="Arial" charset="0"/>
                <a:ea typeface="ＭＳ Ｐゴシック" pitchFamily="-107" charset="-128"/>
                <a:cs typeface="ＭＳ Ｐゴシック" pitchFamily="-107" charset="-128"/>
              </a:rPr>
              <a:t>p , substitute</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smtClean="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03933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230E297-2321-1044-B2A3-982F69E44412}" type="slidenum">
              <a:rPr lang="en-AU">
                <a:latin typeface="Arial" pitchFamily="-1" charset="0"/>
              </a:rPr>
              <a:pPr/>
              <a:t>16</a:t>
            </a:fld>
            <a:endParaRPr lang="en-AU" dirty="0">
              <a:latin typeface="Arial"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If it is known that a given ciphertext is a Caesar cipher, then a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is easily performed: simply try all the 25 possible keys. Figure 3.3</a:t>
            </a:r>
          </a:p>
          <a:p>
            <a:r>
              <a:rPr lang="en-US" sz="1200" kern="1200" baseline="0" dirty="0" smtClean="0">
                <a:solidFill>
                  <a:schemeClr val="tx1"/>
                </a:solidFill>
                <a:latin typeface="Arial" charset="0"/>
                <a:ea typeface="ＭＳ Ｐゴシック" pitchFamily="-107" charset="-128"/>
                <a:cs typeface="ＭＳ Ｐゴシック" pitchFamily="-107" charset="-128"/>
              </a:rPr>
              <a:t>shows the results of applying this strategy to the example ciphertext. In this case,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leaps out as occupying the third line.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Three important characteristics of this problem enabled us to use a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 encryption and decryption algorithms are known.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There are only 25 keys to try.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The language of the plaintext is known and easily recognizable.</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809707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most networking situations, we can assume that the algorithms are known.</a:t>
            </a:r>
          </a:p>
          <a:p>
            <a:r>
              <a:rPr lang="en-US" sz="1200" kern="1200" baseline="0" dirty="0" smtClean="0">
                <a:solidFill>
                  <a:schemeClr val="tx1"/>
                </a:solidFill>
                <a:latin typeface="Arial" charset="0"/>
                <a:ea typeface="ＭＳ Ｐゴシック" pitchFamily="-107" charset="-128"/>
                <a:cs typeface="ＭＳ Ｐゴシック" pitchFamily="-107" charset="-128"/>
              </a:rPr>
              <a:t>What generally makes brute-force cryptanalysis impractical is the use of an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that employs a large number of keys. For example, the triple DES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examined in Chapter 7, makes use of a 168-bit key, giving a key space of 2</a:t>
            </a:r>
            <a:r>
              <a:rPr lang="en-US" sz="1200" kern="1200" baseline="30000" dirty="0" smtClean="0">
                <a:solidFill>
                  <a:schemeClr val="tx1"/>
                </a:solidFill>
                <a:latin typeface="Arial" charset="0"/>
                <a:ea typeface="ＭＳ Ｐゴシック" pitchFamily="-107" charset="-128"/>
                <a:cs typeface="ＭＳ Ｐゴシック" pitchFamily="-107" charset="-128"/>
              </a:rPr>
              <a:t>168</a:t>
            </a:r>
            <a:r>
              <a:rPr lang="en-US" sz="1200" kern="1200" baseline="0" dirty="0" smtClean="0">
                <a:solidFill>
                  <a:schemeClr val="tx1"/>
                </a:solidFill>
                <a:latin typeface="Arial" charset="0"/>
                <a:ea typeface="ＭＳ Ｐゴシック" pitchFamily="-107" charset="-128"/>
                <a:cs typeface="ＭＳ Ｐゴシック" pitchFamily="-107" charset="-128"/>
              </a:rPr>
              <a:t>  or</a:t>
            </a:r>
          </a:p>
          <a:p>
            <a:r>
              <a:rPr lang="en-US" sz="1200" kern="1200" baseline="0" dirty="0" smtClean="0">
                <a:solidFill>
                  <a:schemeClr val="tx1"/>
                </a:solidFill>
                <a:latin typeface="Arial" charset="0"/>
                <a:ea typeface="ＭＳ Ｐゴシック" pitchFamily="-107" charset="-128"/>
                <a:cs typeface="ＭＳ Ｐゴシック" pitchFamily="-107" charset="-128"/>
              </a:rPr>
              <a:t>greater than 3.7 *  10</a:t>
            </a:r>
            <a:r>
              <a:rPr lang="en-US" sz="1200" kern="1200" baseline="30000" dirty="0" smtClean="0">
                <a:solidFill>
                  <a:schemeClr val="tx1"/>
                </a:solidFill>
                <a:latin typeface="Arial" charset="0"/>
                <a:ea typeface="ＭＳ Ｐゴシック" pitchFamily="-107" charset="-128"/>
                <a:cs typeface="ＭＳ Ｐゴシック" pitchFamily="-107" charset="-128"/>
              </a:rPr>
              <a:t>50</a:t>
            </a:r>
            <a:r>
              <a:rPr lang="en-US" sz="1200" kern="1200" baseline="0" dirty="0" smtClean="0">
                <a:solidFill>
                  <a:schemeClr val="tx1"/>
                </a:solidFill>
                <a:latin typeface="Arial" charset="0"/>
                <a:ea typeface="ＭＳ Ｐゴシック" pitchFamily="-107" charset="-128"/>
                <a:cs typeface="ＭＳ Ｐゴシック" pitchFamily="-107" charset="-128"/>
              </a:rPr>
              <a:t>  possible keys.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third characteristic is also significant. If the language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is unknown, then plaintext output may not be recognizable. Furthermore, the</a:t>
            </a:r>
          </a:p>
          <a:p>
            <a:r>
              <a:rPr lang="en-US" sz="1200" kern="1200" baseline="0" dirty="0" smtClean="0">
                <a:solidFill>
                  <a:schemeClr val="tx1"/>
                </a:solidFill>
                <a:latin typeface="Arial" charset="0"/>
                <a:ea typeface="ＭＳ Ｐゴシック" pitchFamily="-107" charset="-128"/>
                <a:cs typeface="ＭＳ Ｐゴシック" pitchFamily="-107" charset="-128"/>
              </a:rPr>
              <a:t>input may be abbreviated or compressed in some fashion, again making recognition</a:t>
            </a:r>
          </a:p>
          <a:p>
            <a:r>
              <a:rPr lang="en-US" sz="1200" kern="1200" baseline="0" dirty="0" smtClean="0">
                <a:solidFill>
                  <a:schemeClr val="tx1"/>
                </a:solidFill>
                <a:latin typeface="Arial" charset="0"/>
                <a:ea typeface="ＭＳ Ｐゴシック" pitchFamily="-107" charset="-128"/>
                <a:cs typeface="ＭＳ Ｐゴシック" pitchFamily="-107" charset="-128"/>
              </a:rPr>
              <a:t>difficult. For example, Figure 3.4 shows a portion of a text file compressed</a:t>
            </a:r>
          </a:p>
          <a:p>
            <a:r>
              <a:rPr lang="en-US" sz="1200" kern="1200" baseline="0" dirty="0" smtClean="0">
                <a:solidFill>
                  <a:schemeClr val="tx1"/>
                </a:solidFill>
                <a:latin typeface="Arial" charset="0"/>
                <a:ea typeface="ＭＳ Ｐゴシック" pitchFamily="-107" charset="-128"/>
                <a:cs typeface="ＭＳ Ｐゴシック" pitchFamily="-107" charset="-128"/>
              </a:rPr>
              <a:t>using an algorithm called ZIP. If this file is then encrypted with a simple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cipher (expanded to include more than just 26 alphabetic characters),</a:t>
            </a:r>
          </a:p>
          <a:p>
            <a:r>
              <a:rPr lang="en-US" sz="1200" kern="1200" baseline="0" dirty="0" smtClean="0">
                <a:solidFill>
                  <a:schemeClr val="tx1"/>
                </a:solidFill>
                <a:latin typeface="Arial" charset="0"/>
                <a:ea typeface="ＭＳ Ｐゴシック" pitchFamily="-107" charset="-128"/>
                <a:cs typeface="ＭＳ Ｐゴシック" pitchFamily="-107" charset="-128"/>
              </a:rPr>
              <a:t>then the plaintext may not be recognized when it is uncovered in the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17</a:t>
            </a:fld>
            <a:endParaRPr lang="en-AU" dirty="0"/>
          </a:p>
        </p:txBody>
      </p:sp>
    </p:spTree>
    <p:extLst>
      <p:ext uri="{BB962C8B-B14F-4D97-AF65-F5344CB8AC3E}">
        <p14:creationId xmlns:p14="http://schemas.microsoft.com/office/powerpoint/2010/main" val="3536017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18</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smtClean="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smtClean="0">
                <a:solidFill>
                  <a:schemeClr val="tx1"/>
                </a:solidFill>
                <a:latin typeface="Arial" charset="0"/>
                <a:ea typeface="ＭＳ Ｐゴシック" pitchFamily="-107" charset="-128"/>
                <a:cs typeface="ＭＳ Ｐゴシック" pitchFamily="-107" charset="-128"/>
              </a:rPr>
              <a:t>we define the term permutation . A permutation  of a finite set of elements </a:t>
            </a:r>
            <a:r>
              <a:rPr lang="en-US" sz="1200" i="1" kern="1200" baseline="0" dirty="0" smtClean="0">
                <a:solidFill>
                  <a:schemeClr val="tx1"/>
                </a:solidFill>
                <a:latin typeface="Arial" charset="0"/>
                <a:ea typeface="ＭＳ Ｐゴシック" pitchFamily="-107" charset="-128"/>
                <a:cs typeface="ＭＳ Ｐゴシック" pitchFamily="-107" charset="-128"/>
              </a:rPr>
              <a:t>S</a:t>
            </a:r>
          </a:p>
          <a:p>
            <a:r>
              <a:rPr lang="en-US" sz="1200" kern="1200" baseline="0" dirty="0" smtClean="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 with each element appearing exactly</a:t>
            </a:r>
          </a:p>
          <a:p>
            <a:r>
              <a:rPr lang="en-US" sz="1200" kern="1200" baseline="0" dirty="0" smtClean="0">
                <a:solidFill>
                  <a:schemeClr val="tx1"/>
                </a:solidFill>
                <a:latin typeface="Arial" charset="0"/>
                <a:ea typeface="ＭＳ Ｐゴシック" pitchFamily="-107" charset="-128"/>
                <a:cs typeface="ＭＳ Ｐゴシック" pitchFamily="-107" charset="-128"/>
              </a:rPr>
              <a:t>once.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For example, if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dirty="0" smtClean="0">
                <a:solidFill>
                  <a:schemeClr val="tx1"/>
                </a:solidFill>
                <a:latin typeface="Arial" charset="0"/>
                <a:ea typeface="ＭＳ Ｐゴシック" pitchFamily="-107" charset="-128"/>
                <a:cs typeface="ＭＳ Ｐゴシック" pitchFamily="-107" charset="-128"/>
              </a:rPr>
              <a:t>S</a:t>
            </a:r>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abc, acb, bac, bca, cab, cba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dirty="0" smtClean="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dirty="0" smtClean="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smtClean="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dirty="0" smtClean="0">
                <a:solidFill>
                  <a:schemeClr val="tx1"/>
                </a:solidFill>
                <a:latin typeface="Arial" charset="0"/>
                <a:ea typeface="ＭＳ Ｐゴシック" pitchFamily="-107" charset="-128"/>
                <a:cs typeface="ＭＳ Ｐゴシック" pitchFamily="-107" charset="-128"/>
              </a:rPr>
              <a:t>26</a:t>
            </a:r>
            <a:r>
              <a:rPr lang="en-US" sz="1200" kern="1200" baseline="0" dirty="0" smtClean="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dirty="0" smtClean="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techniques for cryptanalysis. Such an approach is referred to as a monoalphabetic</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cipher , because a single cipher alphabet (mapping from plain alphabet</a:t>
            </a:r>
          </a:p>
          <a:p>
            <a:r>
              <a:rPr lang="en-US" sz="1200" kern="1200" baseline="0" dirty="0" smtClean="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9784607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19</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smtClean="0">
                <a:solidFill>
                  <a:schemeClr val="tx1"/>
                </a:solidFill>
                <a:latin typeface="Arial" charset="0"/>
                <a:ea typeface="ＭＳ Ｐゴシック" pitchFamily="-107" charset="-128"/>
                <a:cs typeface="ＭＳ Ｐゴシック" pitchFamily="-107" charset="-128"/>
              </a:rPr>
              <a:t>of the plaintext (e.g., </a:t>
            </a:r>
            <a:r>
              <a:rPr lang="en-US" sz="1200" kern="1200" baseline="0" dirty="0" err="1" smtClean="0">
                <a:solidFill>
                  <a:schemeClr val="tx1"/>
                </a:solidFill>
                <a:latin typeface="Arial" charset="0"/>
                <a:ea typeface="ＭＳ Ｐゴシック" pitchFamily="-107" charset="-128"/>
                <a:cs typeface="ＭＳ Ｐゴシック" pitchFamily="-107" charset="-128"/>
              </a:rPr>
              <a:t>noncompressed</a:t>
            </a:r>
            <a:r>
              <a:rPr lang="en-US" sz="1200" kern="1200" baseline="0" dirty="0" smtClean="0">
                <a:solidFill>
                  <a:schemeClr val="tx1"/>
                </a:solidFill>
                <a:latin typeface="Arial" charset="0"/>
                <a:ea typeface="ＭＳ Ｐゴシック" pitchFamily="-107" charset="-128"/>
                <a:cs typeface="ＭＳ Ｐゴシック" pitchFamily="-107" charset="-128"/>
              </a:rPr>
              <a:t> English text), then the analyst can exploit the</a:t>
            </a:r>
          </a:p>
          <a:p>
            <a:r>
              <a:rPr lang="en-US" sz="1200" kern="1200" baseline="0" dirty="0" smtClean="0">
                <a:solidFill>
                  <a:schemeClr val="tx1"/>
                </a:solidFill>
                <a:latin typeface="Arial" charset="0"/>
                <a:ea typeface="ＭＳ Ｐゴシック" pitchFamily="-107" charset="-128"/>
                <a:cs typeface="ＭＳ Ｐゴシック" pitchFamily="-107" charset="-128"/>
              </a:rPr>
              <a:t>regularities of the language. If the message were long enough, this technique</a:t>
            </a:r>
          </a:p>
          <a:p>
            <a:r>
              <a:rPr lang="en-US" sz="1200" kern="1200" baseline="0" dirty="0" smtClean="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smtClean="0">
                <a:solidFill>
                  <a:schemeClr val="tx1"/>
                </a:solidFill>
                <a:latin typeface="Arial" charset="0"/>
                <a:ea typeface="ＭＳ Ｐゴシック" pitchFamily="-107" charset="-128"/>
                <a:cs typeface="ＭＳ Ｐゴシック" pitchFamily="-107" charset="-128"/>
              </a:rPr>
              <a:t>expect an exact match.</a:t>
            </a:r>
          </a:p>
          <a:p>
            <a:r>
              <a:rPr lang="en-US" sz="1200" kern="1200" baseline="0" dirty="0" smtClean="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smtClean="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smtClean="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smtClean="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smtClean="0">
              <a:latin typeface="Arial" pitchFamily="-1" charset="0"/>
              <a:ea typeface="Arial" pitchFamily="-1" charset="0"/>
              <a:cs typeface="Arial" pitchFamily="-1" charset="0"/>
            </a:endParaRPr>
          </a:p>
          <a:p>
            <a:endParaRPr lang="en-US" b="0"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233097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Symmetric encryption, also referred to as conventional encryption or single-key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was the only type of encryption in use prior to the development of </a:t>
            </a:r>
            <a:r>
              <a:rPr lang="en-US" sz="1200" kern="1200" baseline="0" dirty="0" err="1" smtClean="0">
                <a:solidFill>
                  <a:schemeClr val="tx1"/>
                </a:solidFill>
                <a:latin typeface="Arial" charset="0"/>
                <a:ea typeface="ＭＳ Ｐゴシック" pitchFamily="-107" charset="-128"/>
                <a:cs typeface="ＭＳ Ｐゴシック" pitchFamily="-107" charset="-128"/>
              </a:rPr>
              <a:t>publickey</a:t>
            </a:r>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encryption in the 1970s. It remains by far the most widely used of the two types</a:t>
            </a:r>
          </a:p>
          <a:p>
            <a:r>
              <a:rPr lang="en-US" sz="1200" kern="1200" baseline="0" dirty="0" smtClean="0">
                <a:solidFill>
                  <a:schemeClr val="tx1"/>
                </a:solidFill>
                <a:latin typeface="Arial" charset="0"/>
                <a:ea typeface="ＭＳ Ｐゴシック" pitchFamily="-107" charset="-128"/>
                <a:cs typeface="ＭＳ Ｐゴシック" pitchFamily="-107" charset="-128"/>
              </a:rPr>
              <a:t>of encryption. Part One examines a number of symmetric ciphers. In this chapter, we</a:t>
            </a:r>
          </a:p>
          <a:p>
            <a:r>
              <a:rPr lang="en-US" sz="1200" kern="1200" baseline="0" dirty="0" smtClean="0">
                <a:solidFill>
                  <a:schemeClr val="tx1"/>
                </a:solidFill>
                <a:latin typeface="Arial" charset="0"/>
                <a:ea typeface="ＭＳ Ｐゴシック" pitchFamily="-107" charset="-128"/>
                <a:cs typeface="ＭＳ Ｐゴシック" pitchFamily="-107" charset="-128"/>
              </a:rPr>
              <a:t>begin with a look at a general model for the symmetric encryption process; this will</a:t>
            </a:r>
          </a:p>
          <a:p>
            <a:r>
              <a:rPr lang="en-US" sz="1200" kern="1200" baseline="0" dirty="0" smtClean="0">
                <a:solidFill>
                  <a:schemeClr val="tx1"/>
                </a:solidFill>
                <a:latin typeface="Arial" charset="0"/>
                <a:ea typeface="ＭＳ Ｐゴシック" pitchFamily="-107" charset="-128"/>
                <a:cs typeface="ＭＳ Ｐゴシック" pitchFamily="-107" charset="-128"/>
              </a:rPr>
              <a:t>enable us to understand the context within which the algorithms are used. Next, we</a:t>
            </a:r>
          </a:p>
          <a:p>
            <a:r>
              <a:rPr lang="en-US" sz="1200" kern="1200" baseline="0" dirty="0" smtClean="0">
                <a:solidFill>
                  <a:schemeClr val="tx1"/>
                </a:solidFill>
                <a:latin typeface="Arial" charset="0"/>
                <a:ea typeface="ＭＳ Ｐゴシック" pitchFamily="-107" charset="-128"/>
                <a:cs typeface="ＭＳ Ｐゴシック" pitchFamily="-107" charset="-128"/>
              </a:rPr>
              <a:t>examine a variety of algorithms in use before the computer era. Finally, we look briefly</a:t>
            </a:r>
          </a:p>
          <a:p>
            <a:r>
              <a:rPr lang="en-US" sz="1200" kern="1200" baseline="0" dirty="0" smtClean="0">
                <a:solidFill>
                  <a:schemeClr val="tx1"/>
                </a:solidFill>
                <a:latin typeface="Arial" charset="0"/>
                <a:ea typeface="ＭＳ Ｐゴシック" pitchFamily="-107" charset="-128"/>
                <a:cs typeface="ＭＳ Ｐゴシック" pitchFamily="-107" charset="-128"/>
              </a:rPr>
              <a:t>at a different approach known as steganography. Chapters 4 and 6 introduce the two</a:t>
            </a:r>
          </a:p>
          <a:p>
            <a:r>
              <a:rPr lang="en-US" sz="1200" kern="1200" baseline="0" dirty="0" smtClean="0">
                <a:solidFill>
                  <a:schemeClr val="tx1"/>
                </a:solidFill>
                <a:latin typeface="Arial" charset="0"/>
                <a:ea typeface="ＭＳ Ｐゴシック" pitchFamily="-107" charset="-128"/>
                <a:cs typeface="ＭＳ Ｐゴシック" pitchFamily="-107" charset="-128"/>
              </a:rPr>
              <a:t>most widely used symmetric cipher: DES and AES.</a:t>
            </a:r>
            <a:endParaRPr lang="en-US" dirty="0" smtClean="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smtClean="0">
              <a:latin typeface="Arial" pitchFamily="-1" charset="0"/>
            </a:endParaRPr>
          </a:p>
        </p:txBody>
      </p:sp>
    </p:spTree>
    <p:extLst>
      <p:ext uri="{BB962C8B-B14F-4D97-AF65-F5344CB8AC3E}">
        <p14:creationId xmlns:p14="http://schemas.microsoft.com/office/powerpoint/2010/main" val="4283137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20</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To see how such a cryptanalysis might proceed, we give</a:t>
            </a:r>
          </a:p>
          <a:p>
            <a:r>
              <a:rPr lang="en-US" sz="1200" kern="1200" baseline="0" dirty="0" smtClean="0">
                <a:solidFill>
                  <a:schemeClr val="tx1"/>
                </a:solidFill>
                <a:latin typeface="Arial" charset="0"/>
                <a:ea typeface="ＭＳ Ｐゴシック" pitchFamily="-107" charset="-128"/>
                <a:cs typeface="ＭＳ Ｐゴシック" pitchFamily="-107" charset="-128"/>
              </a:rPr>
              <a:t>a partial example here that is adapted from one in [SINK09]. The ciphertext to be</a:t>
            </a:r>
          </a:p>
          <a:p>
            <a:r>
              <a:rPr lang="en-US" sz="1200" kern="1200" baseline="0" dirty="0" smtClean="0">
                <a:solidFill>
                  <a:schemeClr val="tx1"/>
                </a:solidFill>
                <a:latin typeface="Arial" charset="0"/>
                <a:ea typeface="ＭＳ Ｐゴシック" pitchFamily="-107" charset="-128"/>
                <a:cs typeface="ＭＳ Ｐゴシック" pitchFamily="-107" charset="-128"/>
              </a:rPr>
              <a:t>solved is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smtClean="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3.5 (based on [LEWA00]). In any case, the relative frequencies of the letters in the</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(in percentages) are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smtClean="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smtClean="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smtClean="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smtClean="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smtClean="0">
                <a:solidFill>
                  <a:schemeClr val="tx1"/>
                </a:solidFill>
                <a:latin typeface="Arial" charset="0"/>
                <a:ea typeface="ＭＳ Ｐゴシック" pitchFamily="-107" charset="-128"/>
                <a:cs typeface="ＭＳ Ｐゴシック" pitchFamily="-107" charset="-128"/>
              </a:rPr>
              <a:t>M 6.67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smtClean="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smtClean="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smtClean="0">
                <a:solidFill>
                  <a:schemeClr val="tx1"/>
                </a:solidFill>
                <a:latin typeface="Arial" charset="0"/>
                <a:ea typeface="ＭＳ Ｐゴシック" pitchFamily="-107" charset="-128"/>
                <a:cs typeface="ＭＳ Ｐゴシック" pitchFamily="-107" charset="-128"/>
              </a:rPr>
              <a:t>to plain letters from the set {a, h, i, n, o, r, s}. The letters with the lowest</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5038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21</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smtClean="0">
                <a:solidFill>
                  <a:schemeClr val="tx1"/>
                </a:solidFill>
                <a:latin typeface="Arial" charset="0"/>
                <a:ea typeface="ＭＳ Ｐゴシック" pitchFamily="-107" charset="-128"/>
                <a:cs typeface="ＭＳ Ｐゴシック" pitchFamily="-107" charset="-128"/>
              </a:rPr>
              <a:t>as digrams . A table similar to Figure 3.5 could be drawn up showing the relative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of digrams. The most common such digram is th. In our ciphertext, the most</a:t>
            </a:r>
          </a:p>
          <a:p>
            <a:r>
              <a:rPr lang="en-US" sz="1200" kern="1200" baseline="0" dirty="0" smtClean="0">
                <a:solidFill>
                  <a:schemeClr val="tx1"/>
                </a:solidFill>
                <a:latin typeface="Arial" charset="0"/>
                <a:ea typeface="ＭＳ Ｐゴシック" pitchFamily="-107" charset="-128"/>
                <a:cs typeface="ＭＳ Ｐゴシック" pitchFamily="-107" charset="-128"/>
              </a:rPr>
              <a:t>common digram is ZW, which appears three times. So we make the correspondence</a:t>
            </a:r>
          </a:p>
          <a:p>
            <a:r>
              <a:rPr lang="en-US" sz="1200" kern="1200" baseline="0" dirty="0" smtClean="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smtClean="0">
                <a:solidFill>
                  <a:schemeClr val="tx1"/>
                </a:solidFill>
                <a:latin typeface="Arial" charset="0"/>
                <a:ea typeface="ＭＳ Ｐゴシック" pitchFamily="-107" charset="-128"/>
                <a:cs typeface="ＭＳ Ｐゴシック" pitchFamily="-107" charset="-128"/>
              </a:rPr>
              <a:t>Now notice that the sequence ZWP appears in the ciphertext, and we can translate</a:t>
            </a:r>
          </a:p>
          <a:p>
            <a:r>
              <a:rPr lang="en-US" sz="1200" kern="1200" baseline="0" dirty="0" smtClean="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smtClean="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smtClean="0">
                <a:solidFill>
                  <a:schemeClr val="tx1"/>
                </a:solidFill>
                <a:latin typeface="Arial" charset="0"/>
                <a:ea typeface="ＭＳ Ｐゴシック" pitchFamily="-107" charset="-128"/>
                <a:cs typeface="ＭＳ Ｐゴシック" pitchFamily="-107" charset="-128"/>
              </a:rPr>
              <a:t>four letters form a complete word, but if they do, it is of the form th_t. If so, S</a:t>
            </a:r>
          </a:p>
          <a:p>
            <a:r>
              <a:rPr lang="en-US" sz="1200" kern="1200" baseline="0" dirty="0" smtClean="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smtClean="0">
                <a:solidFill>
                  <a:schemeClr val="tx1"/>
                </a:solidFill>
                <a:latin typeface="Arial" charset="0"/>
                <a:ea typeface="ＭＳ Ｐゴシック" pitchFamily="-107" charset="-128"/>
                <a:cs typeface="ＭＳ Ｐゴシック" pitchFamily="-107" charset="-128"/>
              </a:rPr>
              <a:t>   t    a                     e      e    te      a    that     e   e   a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smtClean="0">
                <a:solidFill>
                  <a:schemeClr val="tx1"/>
                </a:solidFill>
                <a:latin typeface="Arial" charset="0"/>
                <a:ea typeface="ＭＳ Ｐゴシック" pitchFamily="-107" charset="-128"/>
                <a:cs typeface="ＭＳ Ｐゴシック" pitchFamily="-107" charset="-128"/>
              </a:rPr>
              <a:t>        e   t          ta    t    ha   e   ee     a   e       th            t       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smtClean="0">
                <a:solidFill>
                  <a:schemeClr val="tx1"/>
                </a:solidFill>
                <a:latin typeface="Arial" charset="0"/>
                <a:ea typeface="ＭＳ Ｐゴシック" pitchFamily="-107" charset="-128"/>
                <a:cs typeface="ＭＳ Ｐゴシック" pitchFamily="-107" charset="-128"/>
              </a:rPr>
              <a:t>   e     e   e    tat      e           the         t</a:t>
            </a:r>
          </a:p>
          <a:p>
            <a:r>
              <a:rPr lang="en-US" sz="1200" kern="1200" baseline="0" dirty="0" smtClean="0">
                <a:solidFill>
                  <a:schemeClr val="tx1"/>
                </a:solidFill>
                <a:latin typeface="Arial" charset="0"/>
                <a:ea typeface="ＭＳ Ｐゴシック" pitchFamily="-107" charset="-128"/>
                <a:cs typeface="ＭＳ Ｐゴシック" pitchFamily="-107" charset="-128"/>
              </a:rPr>
              <a:t> </a:t>
            </a:r>
          </a:p>
          <a:p>
            <a:r>
              <a:rPr lang="en-US" sz="1200" kern="1200" baseline="0" dirty="0" smtClean="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smtClean="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smtClean="0">
                <a:solidFill>
                  <a:schemeClr val="tx1"/>
                </a:solidFill>
                <a:latin typeface="Arial" charset="0"/>
                <a:ea typeface="ＭＳ Ｐゴシック" pitchFamily="-107" charset="-128"/>
                <a:cs typeface="ＭＳ Ｐゴシック" pitchFamily="-107" charset="-128"/>
              </a:rPr>
              <a:t>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smtClean="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smtClean="0">
                <a:solidFill>
                  <a:schemeClr val="tx1"/>
                </a:solidFill>
                <a:latin typeface="Arial" charset="0"/>
                <a:ea typeface="ＭＳ Ｐゴシック" pitchFamily="-107" charset="-128"/>
                <a:cs typeface="ＭＳ Ｐゴシック" pitchFamily="-107" charset="-128"/>
              </a:rPr>
              <a:t>representatives of the Viet cong in Moscow</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Monoalphabetic ciphers are easy to break because they reflect the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smtClean="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smtClean="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smtClean="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smtClean="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smtClean="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smtClean="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smtClean="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smtClean="0">
                <a:solidFill>
                  <a:schemeClr val="tx1"/>
                </a:solidFill>
                <a:latin typeface="Arial" charset="0"/>
                <a:ea typeface="ＭＳ Ｐゴシック" pitchFamily="-107" charset="-128"/>
                <a:cs typeface="ＭＳ Ｐゴシック" pitchFamily="-107" charset="-128"/>
              </a:rPr>
              <a:t>only one element of ciphertext, and multiple-letter patterns (e.g., digram frequencies)</a:t>
            </a:r>
          </a:p>
          <a:p>
            <a:r>
              <a:rPr lang="en-US" sz="1200" kern="1200" baseline="0" dirty="0" smtClean="0">
                <a:solidFill>
                  <a:schemeClr val="tx1"/>
                </a:solidFill>
                <a:latin typeface="Arial" charset="0"/>
                <a:ea typeface="ＭＳ Ｐゴシック" pitchFamily="-107" charset="-128"/>
                <a:cs typeface="ＭＳ Ｐゴシック" pitchFamily="-107" charset="-128"/>
              </a:rPr>
              <a:t>still survive in the ciphertext, making cryptanalysis relatively straightforward.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smtClean="0">
                <a:solidFill>
                  <a:schemeClr val="tx1"/>
                </a:solidFill>
                <a:latin typeface="Arial" charset="0"/>
                <a:ea typeface="ＭＳ Ｐゴシック" pitchFamily="-107" charset="-128"/>
                <a:cs typeface="ＭＳ Ｐゴシック" pitchFamily="-107" charset="-128"/>
              </a:rPr>
              <a:t>which the structure of the plaintext survives in the ciphertext: One approach is to</a:t>
            </a:r>
          </a:p>
          <a:p>
            <a:r>
              <a:rPr lang="en-US" sz="1200" kern="1200" baseline="0" dirty="0" smtClean="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smtClean="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697754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22</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smtClean="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Digrams.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smtClean="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802080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23</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smtClean="0">
                <a:solidFill>
                  <a:schemeClr val="tx1"/>
                </a:solidFill>
                <a:latin typeface="Arial" charset="0"/>
                <a:ea typeface="ＭＳ Ｐゴシック" pitchFamily="-107" charset="-128"/>
                <a:cs typeface="ＭＳ Ｐゴシック" pitchFamily="-107" charset="-128"/>
              </a:rPr>
              <a:t>monarch</a:t>
            </a:r>
            <a:r>
              <a:rPr lang="en-US" sz="1200" kern="1200" baseline="0" dirty="0" smtClean="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smtClean="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smtClean="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smtClean="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smtClean="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smtClean="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smtClean="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smtClean="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smtClean="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smtClean="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smtClean="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smtClean="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smtClean="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smtClean="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6252987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24</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smtClean="0">
                <a:solidFill>
                  <a:schemeClr val="tx1"/>
                </a:solidFill>
                <a:latin typeface="Arial" charset="0"/>
                <a:ea typeface="ＭＳ Ｐゴシック" pitchFamily="-107" charset="-128"/>
                <a:cs typeface="ＭＳ Ｐゴシック" pitchFamily="-107" charset="-128"/>
              </a:rPr>
              <a:t>monarch</a:t>
            </a:r>
            <a:r>
              <a:rPr lang="en-US" sz="1200" kern="1200" baseline="0" dirty="0" smtClean="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smtClean="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smtClean="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smtClean="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smtClean="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smtClean="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smtClean="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smtClean="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smtClean="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smtClean="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smtClean="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smtClean="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smtClean="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smtClean="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4118187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25</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smtClean="0">
                <a:solidFill>
                  <a:schemeClr val="tx1"/>
                </a:solidFill>
                <a:latin typeface="Arial" charset="0"/>
                <a:ea typeface="ＭＳ Ｐゴシック" pitchFamily="-107" charset="-128"/>
                <a:cs typeface="ＭＳ Ｐゴシック" pitchFamily="-107" charset="-128"/>
              </a:rPr>
              <a:t>monarch</a:t>
            </a:r>
            <a:r>
              <a:rPr lang="en-US" sz="1200" kern="1200" baseline="0" dirty="0" smtClean="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smtClean="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smtClean="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smtClean="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smtClean="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smtClean="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smtClean="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smtClean="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smtClean="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smtClean="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smtClean="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smtClean="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smtClean="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smtClean="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224763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26</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smtClean="0">
                <a:solidFill>
                  <a:schemeClr val="tx1"/>
                </a:solidFill>
                <a:latin typeface="Arial" charset="0"/>
                <a:ea typeface="ＭＳ Ｐゴシック" pitchFamily="-107" charset="-128"/>
                <a:cs typeface="ＭＳ Ｐゴシック" pitchFamily="-107" charset="-128"/>
              </a:rPr>
              <a:t>monarch</a:t>
            </a:r>
            <a:r>
              <a:rPr lang="en-US" sz="1200" kern="1200" baseline="0" dirty="0" smtClean="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smtClean="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smtClean="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smtClean="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smtClean="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smtClean="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smtClean="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smtClean="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smtClean="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smtClean="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smtClean="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smtClean="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smtClean="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smtClean="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smtClean="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smtClean="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314673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Despite this level of confidence in its security, the Playfair cipher is relatively</a:t>
            </a:r>
          </a:p>
          <a:p>
            <a:r>
              <a:rPr lang="en-US" sz="1200" kern="1200" baseline="0" dirty="0" smtClean="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smtClean="0">
                <a:solidFill>
                  <a:schemeClr val="tx1"/>
                </a:solidFill>
                <a:latin typeface="Arial" charset="0"/>
                <a:ea typeface="ＭＳ Ｐゴシック" pitchFamily="-107" charset="-128"/>
                <a:cs typeface="ＭＳ Ｐゴシック" pitchFamily="-107" charset="-128"/>
              </a:rPr>
              <a:t>intact. A few hundred letters of ciphertext are generally sufficient.</a:t>
            </a:r>
          </a:p>
          <a:p>
            <a:r>
              <a:rPr lang="en-US" sz="1200" kern="1200" baseline="0" dirty="0" smtClean="0">
                <a:solidFill>
                  <a:schemeClr val="tx1"/>
                </a:solidFill>
                <a:latin typeface="Arial" charset="0"/>
                <a:ea typeface="ＭＳ Ｐゴシック" pitchFamily="-107" charset="-128"/>
                <a:cs typeface="ＭＳ Ｐゴシック" pitchFamily="-107" charset="-128"/>
              </a:rPr>
              <a:t>One way of revealing the effectiveness of the Playfair and other ciphers</a:t>
            </a:r>
          </a:p>
          <a:p>
            <a:r>
              <a:rPr lang="en-US" sz="1200" kern="1200" baseline="0" dirty="0" smtClean="0">
                <a:solidFill>
                  <a:schemeClr val="tx1"/>
                </a:solidFill>
                <a:latin typeface="Arial" charset="0"/>
                <a:ea typeface="ＭＳ Ｐゴシック" pitchFamily="-107" charset="-128"/>
                <a:cs typeface="ＭＳ Ｐゴシック" pitchFamily="-107" charset="-128"/>
              </a:rPr>
              <a:t>is shown in Figure 3.6. The line labeled plaintext  plots a typical frequency</a:t>
            </a:r>
          </a:p>
          <a:p>
            <a:r>
              <a:rPr lang="en-US" sz="1200" kern="1200" baseline="0" dirty="0" smtClean="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dirty="0" smtClean="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dirty="0" smtClean="0">
                <a:solidFill>
                  <a:schemeClr val="tx1"/>
                </a:solidFill>
                <a:latin typeface="Arial" charset="0"/>
                <a:ea typeface="ＭＳ Ｐゴシック" pitchFamily="-107" charset="-128"/>
                <a:cs typeface="ＭＳ Ｐゴシック" pitchFamily="-107" charset="-128"/>
              </a:rPr>
              <a:t>monoalphabetic substitution cipher, because the frequency values for individual</a:t>
            </a:r>
          </a:p>
          <a:p>
            <a:r>
              <a:rPr lang="en-US" sz="1200" kern="1200" baseline="0" dirty="0" smtClean="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dirty="0" smtClean="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dirty="0" smtClean="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dirty="0" smtClean="0">
                <a:solidFill>
                  <a:schemeClr val="tx1"/>
                </a:solidFill>
                <a:latin typeface="Arial" charset="0"/>
                <a:ea typeface="ＭＳ Ｐゴシック" pitchFamily="-107" charset="-128"/>
                <a:cs typeface="ＭＳ Ｐゴシック" pitchFamily="-107" charset="-128"/>
              </a:rPr>
              <a:t>most frequently used letter. Using the results of Figure 2.5, we see that</a:t>
            </a:r>
          </a:p>
          <a:p>
            <a:r>
              <a:rPr lang="en-US" sz="1200" kern="1200" baseline="0" dirty="0" smtClean="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dirty="0" smtClean="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dirty="0" smtClean="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.6 also shows the frequency distribution that results when the text</a:t>
            </a:r>
          </a:p>
          <a:p>
            <a:r>
              <a:rPr lang="en-US" sz="1200" kern="1200" baseline="0" dirty="0" smtClean="0">
                <a:solidFill>
                  <a:schemeClr val="tx1"/>
                </a:solidFill>
                <a:latin typeface="Arial" charset="0"/>
                <a:ea typeface="ＭＳ Ｐゴシック" pitchFamily="-107" charset="-128"/>
                <a:cs typeface="ＭＳ Ｐゴシック" pitchFamily="-107" charset="-128"/>
              </a:rPr>
              <a:t>is encrypted using the Playfair cipher. To normalize the plot, the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occurrences of each letter in the ciphertext was again divided by the number of</a:t>
            </a:r>
          </a:p>
          <a:p>
            <a:r>
              <a:rPr lang="en-US" sz="1200" kern="1200" baseline="0" dirty="0" smtClean="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dirty="0" smtClean="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dirty="0" smtClean="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dirty="0" smtClean="0">
                <a:solidFill>
                  <a:schemeClr val="tx1"/>
                </a:solidFill>
                <a:latin typeface="Arial" charset="0"/>
                <a:ea typeface="ＭＳ Ｐゴシック" pitchFamily="-107" charset="-128"/>
                <a:cs typeface="ＭＳ Ｐゴシック" pitchFamily="-107" charset="-128"/>
              </a:rPr>
              <a:t>information were totally concealed in the encryption process, the ciphertext plot</a:t>
            </a:r>
          </a:p>
          <a:p>
            <a:r>
              <a:rPr lang="en-US" sz="1200" kern="1200" baseline="0" dirty="0" smtClean="0">
                <a:solidFill>
                  <a:schemeClr val="tx1"/>
                </a:solidFill>
                <a:latin typeface="Arial" charset="0"/>
                <a:ea typeface="ＭＳ Ｐゴシック" pitchFamily="-107" charset="-128"/>
                <a:cs typeface="ＭＳ Ｐゴシック" pitchFamily="-107" charset="-128"/>
              </a:rPr>
              <a:t>of frequencies would be flat, and cryptanalysis using ciphertext only would be</a:t>
            </a:r>
          </a:p>
          <a:p>
            <a:r>
              <a:rPr lang="en-US" sz="1200" kern="1200" baseline="0" dirty="0" smtClean="0">
                <a:solidFill>
                  <a:schemeClr val="tx1"/>
                </a:solidFill>
                <a:latin typeface="Arial" charset="0"/>
                <a:ea typeface="ＭＳ Ｐゴシック" pitchFamily="-107" charset="-128"/>
                <a:cs typeface="ＭＳ Ｐゴシック" pitchFamily="-107" charset="-128"/>
              </a:rPr>
              <a:t>effectively impossible. As the figure shows, the Playfair cipher has a flatter distribution</a:t>
            </a:r>
          </a:p>
          <a:p>
            <a:r>
              <a:rPr lang="en-US" sz="1200" kern="1200" baseline="0" dirty="0" smtClean="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dirty="0" smtClean="0">
                <a:solidFill>
                  <a:schemeClr val="tx1"/>
                </a:solidFill>
                <a:latin typeface="Arial" charset="0"/>
                <a:ea typeface="ＭＳ Ｐゴシック" pitchFamily="-107" charset="-128"/>
                <a:cs typeface="ＭＳ Ｐゴシック" pitchFamily="-107" charset="-128"/>
              </a:rPr>
              <a:t>a cryptanalyst to work with. The plot also shows the Vigenère cipher, discussed</a:t>
            </a:r>
          </a:p>
          <a:p>
            <a:r>
              <a:rPr lang="en-US" sz="1200" kern="1200" baseline="0" dirty="0" smtClean="0">
                <a:solidFill>
                  <a:schemeClr val="tx1"/>
                </a:solidFill>
                <a:latin typeface="Arial" charset="0"/>
                <a:ea typeface="ＭＳ Ｐゴシック" pitchFamily="-107" charset="-128"/>
                <a:cs typeface="ＭＳ Ｐゴシック" pitchFamily="-107" charset="-128"/>
              </a:rPr>
              <a:t>subsequently. The Hill  and Vigenère curves on the plot are based on results</a:t>
            </a:r>
          </a:p>
          <a:p>
            <a:r>
              <a:rPr lang="en-US" sz="1200" kern="1200" baseline="0" dirty="0" smtClean="0">
                <a:solidFill>
                  <a:schemeClr val="tx1"/>
                </a:solidFill>
                <a:latin typeface="Arial" charset="0"/>
                <a:ea typeface="ＭＳ Ｐゴシック" pitchFamily="-107" charset="-128"/>
                <a:cs typeface="ＭＳ Ｐゴシック" pitchFamily="-107" charset="-128"/>
              </a:rPr>
              <a:t>reported in [SIMM93].</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27</a:t>
            </a:fld>
            <a:endParaRPr lang="en-AU" dirty="0"/>
          </a:p>
        </p:txBody>
      </p:sp>
    </p:spTree>
    <p:extLst>
      <p:ext uri="{BB962C8B-B14F-4D97-AF65-F5344CB8AC3E}">
        <p14:creationId xmlns:p14="http://schemas.microsoft.com/office/powerpoint/2010/main" val="4058092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Another interesting multiletter cipher is the Hill cipher, developed by the mathematician</a:t>
            </a:r>
          </a:p>
          <a:p>
            <a:r>
              <a:rPr lang="en-US" sz="1200" kern="1200" baseline="0" dirty="0" smtClean="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smtClean="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smtClean="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smtClean="0">
                <a:solidFill>
                  <a:schemeClr val="tx1"/>
                </a:solidFill>
                <a:latin typeface="Arial" charset="0"/>
                <a:ea typeface="ＭＳ Ｐゴシック" pitchFamily="-107" charset="-128"/>
                <a:cs typeface="ＭＳ Ｐゴシック" pitchFamily="-107" charset="-128"/>
              </a:rPr>
              <a:t>multiplication and inversion, see Appendix 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smtClean="0">
                <a:solidFill>
                  <a:schemeClr val="tx1"/>
                </a:solidFill>
                <a:latin typeface="Arial" charset="0"/>
                <a:ea typeface="ＭＳ Ｐゴシック" pitchFamily="-107" charset="-128"/>
                <a:cs typeface="ＭＳ Ｐゴシック" pitchFamily="-107" charset="-128"/>
              </a:rPr>
              <a:t>M</a:t>
            </a:r>
            <a:r>
              <a:rPr lang="en-US" sz="1200" b="0" kern="1200" baseline="30000" dirty="0" smtClean="0">
                <a:solidFill>
                  <a:schemeClr val="tx1"/>
                </a:solidFill>
                <a:latin typeface="Arial" charset="0"/>
                <a:ea typeface="ＭＳ Ｐゴシック" pitchFamily="-107" charset="-128"/>
                <a:cs typeface="ＭＳ Ｐゴシック" pitchFamily="-107" charset="-128"/>
              </a:rPr>
              <a:t>-1</a:t>
            </a:r>
            <a:r>
              <a:rPr lang="en-US" sz="1200" b="1"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of a square matrix </a:t>
            </a:r>
            <a:r>
              <a:rPr lang="en-US" sz="1200" b="1" kern="1200" baseline="0" dirty="0" smtClean="0">
                <a:solidFill>
                  <a:schemeClr val="tx1"/>
                </a:solidFill>
                <a:latin typeface="Arial" charset="0"/>
                <a:ea typeface="ＭＳ Ｐゴシック" pitchFamily="-107" charset="-128"/>
                <a:cs typeface="ＭＳ Ｐゴシック" pitchFamily="-107" charset="-128"/>
              </a:rPr>
              <a:t>M  </a:t>
            </a:r>
            <a:r>
              <a:rPr lang="en-US" sz="1200" b="0" kern="1200" baseline="0" dirty="0" smtClean="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smtClean="0">
                <a:solidFill>
                  <a:schemeClr val="tx1"/>
                </a:solidFill>
                <a:latin typeface="Arial" charset="0"/>
                <a:ea typeface="ＭＳ Ｐゴシック" pitchFamily="-107" charset="-128"/>
                <a:cs typeface="ＭＳ Ｐゴシック" pitchFamily="-107" charset="-128"/>
              </a:rPr>
              <a:t>M (M</a:t>
            </a:r>
            <a:r>
              <a:rPr lang="en-US" sz="1200" b="0" kern="1200" baseline="30000" dirty="0" smtClean="0">
                <a:solidFill>
                  <a:schemeClr val="tx1"/>
                </a:solidFill>
                <a:latin typeface="Arial" charset="0"/>
                <a:ea typeface="ＭＳ Ｐゴシック" pitchFamily="-107" charset="-128"/>
                <a:cs typeface="ＭＳ Ｐゴシック" pitchFamily="-107" charset="-128"/>
              </a:rPr>
              <a:t>-1</a:t>
            </a:r>
            <a:r>
              <a:rPr lang="en-US" sz="1200" b="1" kern="1200" baseline="0" dirty="0" smtClean="0">
                <a:solidFill>
                  <a:schemeClr val="tx1"/>
                </a:solidFill>
                <a:latin typeface="Arial" charset="0"/>
                <a:ea typeface="ＭＳ Ｐゴシック" pitchFamily="-107" charset="-128"/>
                <a:cs typeface="ＭＳ Ｐゴシック" pitchFamily="-107" charset="-128"/>
              </a:rPr>
              <a:t> ) = M</a:t>
            </a:r>
            <a:r>
              <a:rPr lang="en-US" sz="1200" b="1" kern="1200" baseline="30000" dirty="0" smtClean="0">
                <a:solidFill>
                  <a:schemeClr val="tx1"/>
                </a:solidFill>
                <a:latin typeface="Arial" charset="0"/>
                <a:ea typeface="ＭＳ Ｐゴシック" pitchFamily="-107" charset="-128"/>
                <a:cs typeface="ＭＳ Ｐゴシック" pitchFamily="-107" charset="-128"/>
              </a:rPr>
              <a:t>-1</a:t>
            </a:r>
            <a:r>
              <a:rPr lang="en-US" sz="1200" b="1" kern="1200" baseline="0" dirty="0" smtClean="0">
                <a:solidFill>
                  <a:schemeClr val="tx1"/>
                </a:solidFill>
                <a:latin typeface="Arial" charset="0"/>
                <a:ea typeface="ＭＳ Ｐゴシック" pitchFamily="-107" charset="-128"/>
                <a:cs typeface="ＭＳ Ｐゴシック" pitchFamily="-107" charset="-128"/>
              </a:rPr>
              <a:t>M = I , </a:t>
            </a:r>
            <a:r>
              <a:rPr lang="en-US" sz="1200" b="0" kern="1200" baseline="0" dirty="0" smtClean="0">
                <a:solidFill>
                  <a:schemeClr val="tx1"/>
                </a:solidFill>
                <a:latin typeface="Arial" charset="0"/>
                <a:ea typeface="ＭＳ Ｐゴシック" pitchFamily="-107" charset="-128"/>
                <a:cs typeface="ＭＳ Ｐゴシック" pitchFamily="-107" charset="-128"/>
              </a:rPr>
              <a:t>wher</a:t>
            </a:r>
            <a:r>
              <a:rPr lang="en-US" sz="1200" b="1" kern="1200" baseline="0" dirty="0" smtClean="0">
                <a:solidFill>
                  <a:schemeClr val="tx1"/>
                </a:solidFill>
                <a:latin typeface="Arial" charset="0"/>
                <a:ea typeface="ＭＳ Ｐゴシック" pitchFamily="-107" charset="-128"/>
                <a:cs typeface="ＭＳ Ｐゴシック" pitchFamily="-107" charset="-128"/>
              </a:rPr>
              <a:t>e I  </a:t>
            </a:r>
            <a:r>
              <a:rPr lang="en-US" sz="1200" b="0" kern="1200" baseline="0" dirty="0" smtClean="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smtClean="0">
                <a:solidFill>
                  <a:schemeClr val="tx1"/>
                </a:solidFill>
                <a:latin typeface="Arial" charset="0"/>
                <a:ea typeface="ＭＳ Ｐゴシック" pitchFamily="-107" charset="-128"/>
                <a:cs typeface="ＭＳ Ｐゴシック" pitchFamily="-107" charset="-128"/>
              </a:rPr>
              <a:t>. I  </a:t>
            </a:r>
            <a:r>
              <a:rPr lang="en-US" sz="1200" b="0" kern="1200" baseline="0" dirty="0" smtClean="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smtClean="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smtClean="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smtClean="0">
                <a:solidFill>
                  <a:schemeClr val="tx1"/>
                </a:solidFill>
                <a:latin typeface="Arial" charset="0"/>
                <a:ea typeface="ＭＳ Ｐゴシック" pitchFamily="-107" charset="-128"/>
                <a:cs typeface="ＭＳ Ｐゴシック" pitchFamily="-107" charset="-128"/>
              </a:rPr>
              <a:t>equation.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smtClean="0">
                <a:solidFill>
                  <a:schemeClr val="tx1"/>
                </a:solidFill>
                <a:latin typeface="Arial" charset="0"/>
                <a:ea typeface="ＭＳ Ｐゴシック" pitchFamily="-107" charset="-128"/>
                <a:cs typeface="ＭＳ Ｐゴシック" pitchFamily="-107" charset="-128"/>
              </a:rPr>
              <a:t>of determinant. For any square matrix (m * m ), the determinant  equals the sum of</a:t>
            </a:r>
          </a:p>
          <a:p>
            <a:r>
              <a:rPr lang="en-US" sz="1200" kern="1200" baseline="0" dirty="0" smtClean="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smtClean="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smtClean="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smtClean="0">
                <a:solidFill>
                  <a:schemeClr val="tx1"/>
                </a:solidFill>
                <a:latin typeface="Arial" charset="0"/>
                <a:ea typeface="ＭＳ Ｐゴシック" pitchFamily="-107" charset="-128"/>
                <a:cs typeface="ＭＳ Ｐゴシック" pitchFamily="-107" charset="-128"/>
              </a:rPr>
              <a:t>and substitutes for them m  ciphertext letters. The substitution is determined</a:t>
            </a:r>
          </a:p>
          <a:p>
            <a:r>
              <a:rPr lang="en-US" sz="1200" kern="1200" baseline="0" dirty="0" smtClean="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smtClean="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with Playfair, the strength of the Hill cipher is that it completely hides</a:t>
            </a:r>
          </a:p>
          <a:p>
            <a:r>
              <a:rPr lang="en-US" sz="1200" kern="1200" baseline="0" dirty="0" smtClean="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smtClean="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Although the Hill cipher is strong against a ciphertext-only attack, it is</a:t>
            </a:r>
          </a:p>
          <a:p>
            <a:r>
              <a:rPr lang="en-US" sz="1200" kern="1200" baseline="0" dirty="0" smtClean="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28</a:t>
            </a:fld>
            <a:endParaRPr lang="en-AU" dirty="0"/>
          </a:p>
        </p:txBody>
      </p:sp>
    </p:spTree>
    <p:extLst>
      <p:ext uri="{BB962C8B-B14F-4D97-AF65-F5344CB8AC3E}">
        <p14:creationId xmlns:p14="http://schemas.microsoft.com/office/powerpoint/2010/main" val="2282827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29</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Another way to improve on the simple monoalphabetic technique is to use different</a:t>
            </a:r>
          </a:p>
          <a:p>
            <a:r>
              <a:rPr lang="en-US" sz="1200" kern="1200" baseline="0" dirty="0" smtClean="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smtClean="0">
                <a:solidFill>
                  <a:schemeClr val="tx1"/>
                </a:solidFill>
                <a:latin typeface="Arial" charset="0"/>
                <a:ea typeface="ＭＳ Ｐゴシック" pitchFamily="-107" charset="-128"/>
                <a:cs typeface="ＭＳ Ｐゴシック" pitchFamily="-107" charset="-128"/>
              </a:rPr>
              <a:t>The general name for this approach is polyalphabetic substitution cipher . All these</a:t>
            </a:r>
          </a:p>
          <a:p>
            <a:r>
              <a:rPr lang="en-US" sz="1200" kern="1200" baseline="0" dirty="0" smtClean="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94124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EBAFD47-136D-274F-8F53-1A334E3EE086}" type="slidenum">
              <a:rPr lang="en-AU">
                <a:latin typeface="Arial" pitchFamily="-1" charset="0"/>
              </a:rPr>
              <a:pPr/>
              <a:t>3</a:t>
            </a:fld>
            <a:endParaRPr lang="en-AU" dirty="0">
              <a:latin typeface="Arial" pitchFamily="-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 while the coded message is called the ciphertext . The process of converting</a:t>
            </a:r>
          </a:p>
          <a:p>
            <a:r>
              <a:rPr lang="en-US" sz="1200" kern="1200" baseline="0" dirty="0" smtClean="0">
                <a:solidFill>
                  <a:schemeClr val="tx1"/>
                </a:solidFill>
                <a:latin typeface="Arial" charset="0"/>
                <a:ea typeface="ＭＳ Ｐゴシック" pitchFamily="-107" charset="-128"/>
                <a:cs typeface="ＭＳ Ｐゴシック" pitchFamily="-107" charset="-128"/>
              </a:rPr>
              <a:t>from plaintext to ciphertext is known as enciphering  or encryption ; restoring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from the ciphertext is deciphering  or decryption . The many schemes used</a:t>
            </a:r>
          </a:p>
          <a:p>
            <a:r>
              <a:rPr lang="en-US" sz="1200" kern="1200" baseline="0" dirty="0" smtClean="0">
                <a:solidFill>
                  <a:schemeClr val="tx1"/>
                </a:solidFill>
                <a:latin typeface="Arial" charset="0"/>
                <a:ea typeface="ＭＳ Ｐゴシック" pitchFamily="-107" charset="-128"/>
                <a:cs typeface="ＭＳ Ｐゴシック" pitchFamily="-107" charset="-128"/>
              </a:rPr>
              <a:t>for encryption constitute the area of study known as cryptography . Such a scheme</a:t>
            </a:r>
          </a:p>
          <a:p>
            <a:r>
              <a:rPr lang="en-US" sz="1200" kern="1200" baseline="0" dirty="0" smtClean="0">
                <a:solidFill>
                  <a:schemeClr val="tx1"/>
                </a:solidFill>
                <a:latin typeface="Arial" charset="0"/>
                <a:ea typeface="ＭＳ Ｐゴシック" pitchFamily="-107" charset="-128"/>
                <a:cs typeface="ＭＳ Ｐゴシック" pitchFamily="-107" charset="-128"/>
              </a:rPr>
              <a:t>is known as a cryptographic system  or a cipher . Techniques used for deciphering a</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without any knowledge of the enciphering details fall into the area of cryptanalysis .</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is what the layperson calls “breaking the code.” The areas of</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and cryptanalysis together are called cryptology .</a:t>
            </a:r>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175315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30</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smtClean="0">
                <a:solidFill>
                  <a:schemeClr val="tx1"/>
                </a:solidFill>
                <a:latin typeface="Arial" charset="0"/>
                <a:ea typeface="ＭＳ Ｐゴシック" pitchFamily="-107" charset="-128"/>
                <a:cs typeface="ＭＳ Ｐゴシック" pitchFamily="-107" charset="-128"/>
              </a:rPr>
              <a:t>is the Vigenère cipher. In this scheme, the set of related monoalphabetic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smtClean="0">
                <a:solidFill>
                  <a:schemeClr val="tx1"/>
                </a:solidFill>
                <a:latin typeface="Arial" charset="0"/>
                <a:ea typeface="ＭＳ Ｐゴシック" pitchFamily="-107" charset="-128"/>
                <a:cs typeface="ＭＳ Ｐゴシック" pitchFamily="-107" charset="-128"/>
              </a:rPr>
              <a:t>denoted by a key letter, which is the ciphertext letter that substitutes for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566651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31</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smtClean="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smtClean="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smtClean="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1476287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32</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smtClean="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smtClean="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smtClean="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718559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33</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smtClean="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smtClean="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smtClean="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823764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34</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smtClean="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dirty="0" smtClean="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smtClean="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1798775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smtClean="0">
                <a:solidFill>
                  <a:schemeClr val="tx1"/>
                </a:solidFill>
                <a:latin typeface="Arial" charset="0"/>
                <a:ea typeface="ＭＳ Ｐゴシック" pitchFamily="-107" charset="-128"/>
                <a:cs typeface="ＭＳ Ｐゴシック" pitchFamily="-107" charset="-128"/>
              </a:rPr>
              <a:t>keyword that is as long as the message itself. Vigenère proposed what is referred to</a:t>
            </a:r>
          </a:p>
          <a:p>
            <a:r>
              <a:rPr lang="en-US" sz="1200" kern="1200" baseline="0" dirty="0" smtClean="0">
                <a:solidFill>
                  <a:schemeClr val="tx1"/>
                </a:solidFill>
                <a:latin typeface="Arial" charset="0"/>
                <a:ea typeface="ＭＳ Ｐゴシック" pitchFamily="-107" charset="-128"/>
                <a:cs typeface="ＭＳ Ｐゴシック" pitchFamily="-107" charset="-128"/>
              </a:rPr>
              <a:t>as an autokey system , in which a keyword is concatenated with the plaintext itself to</a:t>
            </a:r>
          </a:p>
          <a:p>
            <a:r>
              <a:rPr lang="en-US" sz="1200" kern="1200" baseline="0" dirty="0" smtClean="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deceptivewearediscoveredsav</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a:t>
            </a:r>
            <a:r>
              <a:rPr lang="en-US" sz="600" kern="1200" baseline="0" dirty="0" smtClean="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smtClean="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smtClean="0">
                <a:solidFill>
                  <a:schemeClr val="tx1"/>
                </a:solidFill>
                <a:latin typeface="Arial" charset="0"/>
                <a:ea typeface="ＭＳ Ｐゴシック" pitchFamily="-107" charset="-128"/>
                <a:cs typeface="ＭＳ Ｐゴシック" pitchFamily="-107" charset="-128"/>
              </a:rPr>
              <a:t>by </a:t>
            </a:r>
            <a:r>
              <a:rPr lang="en-US" sz="1200" b="0" i="1" kern="1200" baseline="0" dirty="0" smtClean="0">
                <a:solidFill>
                  <a:schemeClr val="tx1"/>
                </a:solidFill>
                <a:latin typeface="Arial" charset="0"/>
                <a:ea typeface="ＭＳ Ｐゴシック" pitchFamily="-107" charset="-128"/>
                <a:cs typeface="ＭＳ Ｐゴシック" pitchFamily="-107" charset="-128"/>
              </a:rPr>
              <a:t>e</a:t>
            </a:r>
            <a:r>
              <a:rPr lang="en-US" sz="1200" b="0" kern="1200" baseline="0" dirty="0" smtClean="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dirty="0" smtClean="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smtClean="0">
                <a:solidFill>
                  <a:schemeClr val="tx1"/>
                </a:solidFill>
                <a:latin typeface="Arial" charset="0"/>
                <a:ea typeface="ＭＳ Ｐゴシック" pitchFamily="-107" charset="-128"/>
                <a:cs typeface="ＭＳ Ｐゴシック" pitchFamily="-107" charset="-128"/>
              </a:rPr>
              <a:t>)2</a:t>
            </a:r>
            <a:r>
              <a:rPr lang="en-US" sz="1200" b="0" kern="1200" baseline="0" dirty="0" smtClean="0">
                <a:solidFill>
                  <a:schemeClr val="tx1"/>
                </a:solidFill>
                <a:latin typeface="Arial" charset="0"/>
                <a:ea typeface="ＭＳ Ｐゴシック" pitchFamily="-107" charset="-128"/>
                <a:cs typeface="ＭＳ Ｐゴシック" pitchFamily="-107" charset="-128"/>
              </a:rPr>
              <a:t> =  0.016, whereas</a:t>
            </a:r>
            <a:r>
              <a:rPr lang="en-US" sz="1200" b="0" i="1" kern="1200" baseline="0" dirty="0" smtClean="0">
                <a:solidFill>
                  <a:schemeClr val="tx1"/>
                </a:solidFill>
                <a:latin typeface="Arial" charset="0"/>
                <a:ea typeface="ＭＳ Ｐゴシック" pitchFamily="-107" charset="-128"/>
                <a:cs typeface="ＭＳ Ｐゴシック" pitchFamily="-107" charset="-128"/>
              </a:rPr>
              <a:t> t </a:t>
            </a:r>
            <a:r>
              <a:rPr lang="en-US" sz="1200" b="0" kern="1200" baseline="0" dirty="0" smtClean="0">
                <a:solidFill>
                  <a:schemeClr val="tx1"/>
                </a:solidFill>
                <a:latin typeface="Arial" charset="0"/>
                <a:ea typeface="ＭＳ Ｐゴシック" pitchFamily="-107" charset="-128"/>
                <a:cs typeface="ＭＳ Ｐゴシック" pitchFamily="-107" charset="-128"/>
              </a:rPr>
              <a:t>enciphered by </a:t>
            </a:r>
            <a:r>
              <a:rPr lang="en-US" sz="1200" b="0" i="1" kern="1200" baseline="0" dirty="0" smtClean="0">
                <a:solidFill>
                  <a:schemeClr val="tx1"/>
                </a:solidFill>
                <a:latin typeface="Arial" charset="0"/>
                <a:ea typeface="ＭＳ Ｐゴシック" pitchFamily="-107" charset="-128"/>
                <a:cs typeface="ＭＳ Ｐゴシック" pitchFamily="-107" charset="-128"/>
              </a:rPr>
              <a:t>t</a:t>
            </a:r>
            <a:r>
              <a:rPr lang="en-US" sz="1200" b="0" kern="1200" baseline="0" dirty="0" smtClean="0">
                <a:solidFill>
                  <a:schemeClr val="tx1"/>
                </a:solidFill>
                <a:latin typeface="Arial" charset="0"/>
                <a:ea typeface="ＭＳ Ｐゴシック" pitchFamily="-107" charset="-128"/>
                <a:cs typeface="ＭＳ Ｐゴシック" pitchFamily="-107" charset="-128"/>
              </a:rPr>
              <a:t>  would occur</a:t>
            </a:r>
          </a:p>
          <a:p>
            <a:r>
              <a:rPr lang="en-US" sz="1200" kern="1200" baseline="0" dirty="0" smtClean="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35</a:t>
            </a:fld>
            <a:endParaRPr lang="en-AU" dirty="0"/>
          </a:p>
        </p:txBody>
      </p:sp>
    </p:spTree>
    <p:extLst>
      <p:ext uri="{BB962C8B-B14F-4D97-AF65-F5344CB8AC3E}">
        <p14:creationId xmlns:p14="http://schemas.microsoft.com/office/powerpoint/2010/main" val="2581650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smtClean="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smtClean="0">
                <a:solidFill>
                  <a:schemeClr val="tx1"/>
                </a:solidFill>
                <a:latin typeface="Arial" charset="0"/>
                <a:ea typeface="ＭＳ Ｐゴシック" pitchFamily="-107" charset="-128"/>
                <a:cs typeface="ＭＳ Ｐゴシック" pitchFamily="-107" charset="-128"/>
              </a:rPr>
              <a:t>a system was introduced by an AT&amp;T engineer named Gilbert Vernam in 1918.</a:t>
            </a:r>
          </a:p>
          <a:p>
            <a:r>
              <a:rPr lang="en-US" sz="1200" kern="1200" baseline="0" dirty="0" smtClean="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essence of this technique is the means of construction of the key. Vernam</a:t>
            </a:r>
          </a:p>
          <a:p>
            <a:r>
              <a:rPr lang="en-US" sz="1200" kern="1200" baseline="0" dirty="0" smtClean="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smtClean="0">
                <a:solidFill>
                  <a:schemeClr val="tx1"/>
                </a:solidFill>
                <a:latin typeface="Arial" charset="0"/>
                <a:ea typeface="ＭＳ Ｐゴシック" pitchFamily="-107" charset="-128"/>
                <a:cs typeface="ＭＳ Ｐゴシック" pitchFamily="-107" charset="-128"/>
              </a:rPr>
              <a:t>can be broken with sufficient ciphertext, the use of known or probable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sequences, or both.</a:t>
            </a:r>
          </a:p>
          <a:p>
            <a:endParaRPr lang="en-US" dirty="0" smtClean="0">
              <a:latin typeface="Arial" pitchFamily="-1" charset="0"/>
              <a:ea typeface="ＭＳ Ｐゴシック" pitchFamily="-1" charset="-128"/>
              <a:cs typeface="ＭＳ Ｐゴシック" pitchFamily="-1" charset="-128"/>
            </a:endParaRPr>
          </a:p>
        </p:txBody>
      </p:sp>
      <p:sp>
        <p:nvSpPr>
          <p:cNvPr id="80900" name="Slide Number Placeholder 3"/>
          <p:cNvSpPr>
            <a:spLocks noGrp="1"/>
          </p:cNvSpPr>
          <p:nvPr>
            <p:ph type="sldNum" sz="quarter" idx="5"/>
          </p:nvPr>
        </p:nvSpPr>
        <p:spPr>
          <a:noFill/>
        </p:spPr>
        <p:txBody>
          <a:bodyPr/>
          <a:lstStyle/>
          <a:p>
            <a:fld id="{A942826E-0559-C440-8C80-9C4C8D85073A}" type="slidenum">
              <a:rPr lang="en-AU" smtClean="0">
                <a:latin typeface="Arial" pitchFamily="-1" charset="0"/>
              </a:rPr>
              <a:pPr/>
              <a:t>36</a:t>
            </a:fld>
            <a:endParaRPr lang="en-AU" dirty="0" smtClean="0">
              <a:latin typeface="Arial" pitchFamily="-1" charset="0"/>
            </a:endParaRPr>
          </a:p>
        </p:txBody>
      </p:sp>
    </p:spTree>
    <p:extLst>
      <p:ext uri="{BB962C8B-B14F-4D97-AF65-F5344CB8AC3E}">
        <p14:creationId xmlns:p14="http://schemas.microsoft.com/office/powerpoint/2010/main" val="3215237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smtClean="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smtClean="0">
                <a:solidFill>
                  <a:schemeClr val="tx1"/>
                </a:solidFill>
                <a:latin typeface="Arial" charset="0"/>
                <a:ea typeface="ＭＳ Ｐゴシック" pitchFamily="-107" charset="-128"/>
                <a:cs typeface="ＭＳ Ｐゴシック" pitchFamily="-107" charset="-128"/>
              </a:rPr>
              <a:t>a system was introduced by an AT&amp;T engineer named Gilbert Vernam in 1918.</a:t>
            </a:r>
          </a:p>
          <a:p>
            <a:r>
              <a:rPr lang="en-US" sz="1200" kern="1200" baseline="0" dirty="0" smtClean="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essence of this technique is the means of construction of the key. Vernam</a:t>
            </a:r>
          </a:p>
          <a:p>
            <a:r>
              <a:rPr lang="en-US" sz="1200" kern="1200" baseline="0" dirty="0" smtClean="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smtClean="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smtClean="0">
                <a:solidFill>
                  <a:schemeClr val="tx1"/>
                </a:solidFill>
                <a:latin typeface="Arial" charset="0"/>
                <a:ea typeface="ＭＳ Ｐゴシック" pitchFamily="-107" charset="-128"/>
                <a:cs typeface="ＭＳ Ｐゴシック" pitchFamily="-107" charset="-128"/>
              </a:rPr>
              <a:t>can be broken with sufficient ciphertext, the use of known or probable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sequences, or both.</a:t>
            </a:r>
          </a:p>
          <a:p>
            <a:endParaRPr lang="en-US" dirty="0" smtClean="0">
              <a:latin typeface="Arial" pitchFamily="-1" charset="0"/>
              <a:ea typeface="ＭＳ Ｐゴシック" pitchFamily="-1" charset="-128"/>
              <a:cs typeface="ＭＳ Ｐゴシック" pitchFamily="-1" charset="-128"/>
            </a:endParaRPr>
          </a:p>
        </p:txBody>
      </p:sp>
      <p:sp>
        <p:nvSpPr>
          <p:cNvPr id="80900" name="Slide Number Placeholder 3"/>
          <p:cNvSpPr>
            <a:spLocks noGrp="1"/>
          </p:cNvSpPr>
          <p:nvPr>
            <p:ph type="sldNum" sz="quarter" idx="5"/>
          </p:nvPr>
        </p:nvSpPr>
        <p:spPr>
          <a:noFill/>
        </p:spPr>
        <p:txBody>
          <a:bodyPr/>
          <a:lstStyle/>
          <a:p>
            <a:fld id="{A942826E-0559-C440-8C80-9C4C8D85073A}" type="slidenum">
              <a:rPr lang="en-AU" smtClean="0">
                <a:latin typeface="Arial" pitchFamily="-1" charset="0"/>
              </a:rPr>
              <a:pPr/>
              <a:t>37</a:t>
            </a:fld>
            <a:endParaRPr lang="en-AU" dirty="0" smtClean="0">
              <a:latin typeface="Arial" pitchFamily="-1" charset="0"/>
            </a:endParaRPr>
          </a:p>
        </p:txBody>
      </p:sp>
    </p:spTree>
    <p:extLst>
      <p:ext uri="{BB962C8B-B14F-4D97-AF65-F5344CB8AC3E}">
        <p14:creationId xmlns:p14="http://schemas.microsoft.com/office/powerpoint/2010/main" val="1912182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38</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smtClean="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smtClean="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smtClean="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smtClean="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smtClean="0">
                <a:solidFill>
                  <a:schemeClr val="tx1"/>
                </a:solidFill>
                <a:latin typeface="Arial" charset="0"/>
                <a:ea typeface="ＭＳ Ｐゴシック" pitchFamily="-107" charset="-128"/>
                <a:cs typeface="ＭＳ Ｐゴシック" pitchFamily="-107" charset="-128"/>
              </a:rPr>
              <a:t>Such a scheme, known as a one-time pad , is unbreakable. It produces random</a:t>
            </a:r>
          </a:p>
          <a:p>
            <a:r>
              <a:rPr lang="en-US" sz="1200" kern="1200" baseline="0" dirty="0" smtClean="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smtClean="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smtClean="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smtClean="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smtClean="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smtClean="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smtClean="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9156694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smtClean="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smtClean="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smtClean="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smtClean="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smtClean="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smtClean="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kern="1200" baseline="0" dirty="0" smtClean="0">
                <a:solidFill>
                  <a:schemeClr val="tx1"/>
                </a:solidFill>
                <a:latin typeface="Arial" charset="0"/>
                <a:ea typeface="ＭＳ Ｐゴシック" pitchFamily="-107" charset="-128"/>
                <a:cs typeface="ＭＳ Ｐゴシック" pitchFamily="-107" charset="-128"/>
              </a:rPr>
              <a:t>perfect secrecy . This concept is explored in Appendix F.</a:t>
            </a: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39</a:t>
            </a:fld>
            <a:endParaRPr lang="en-AU" dirty="0"/>
          </a:p>
        </p:txBody>
      </p:sp>
    </p:spTree>
    <p:extLst>
      <p:ext uri="{BB962C8B-B14F-4D97-AF65-F5344CB8AC3E}">
        <p14:creationId xmlns:p14="http://schemas.microsoft.com/office/powerpoint/2010/main" val="83953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A symmetric encryption scheme has five ingredients (Figure 3.1)</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Plaintext:  This is the original intelligible message or data that is fed into the</a:t>
            </a:r>
          </a:p>
          <a:p>
            <a:r>
              <a:rPr lang="en-US" sz="1200" b="0" kern="1200" baseline="0" dirty="0" smtClean="0">
                <a:solidFill>
                  <a:schemeClr val="tx1"/>
                </a:solidFill>
                <a:latin typeface="Arial" charset="0"/>
                <a:ea typeface="ＭＳ Ｐゴシック" pitchFamily="-107" charset="-128"/>
                <a:cs typeface="ＭＳ Ｐゴシック" pitchFamily="-107" charset="-128"/>
              </a:rPr>
              <a:t>algorithm as input.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substitutions</a:t>
            </a:r>
          </a:p>
          <a:p>
            <a:r>
              <a:rPr lang="en-US" sz="1200" b="0" kern="1200" baseline="0" dirty="0" smtClean="0">
                <a:solidFill>
                  <a:schemeClr val="tx1"/>
                </a:solidFill>
                <a:latin typeface="Arial" charset="0"/>
                <a:ea typeface="ＭＳ Ｐゴシック" pitchFamily="-107" charset="-128"/>
                <a:cs typeface="ＭＳ Ｐゴシック" pitchFamily="-107" charset="-128"/>
              </a:rPr>
              <a:t>and transformations on the plaintext.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Secret key:  The secret key is also input to the encryption algorithm. The key is</a:t>
            </a:r>
          </a:p>
          <a:p>
            <a:r>
              <a:rPr lang="en-US" sz="1200" b="0" kern="1200" baseline="0" dirty="0" smtClean="0">
                <a:solidFill>
                  <a:schemeClr val="tx1"/>
                </a:solidFill>
                <a:latin typeface="Arial" charset="0"/>
                <a:ea typeface="ＭＳ Ｐゴシック" pitchFamily="-107" charset="-128"/>
                <a:cs typeface="ＭＳ Ｐゴシック" pitchFamily="-107" charset="-128"/>
              </a:rPr>
              <a:t>a value independent of the plaintext and of the algorithm. The algorithm will</a:t>
            </a:r>
          </a:p>
          <a:p>
            <a:r>
              <a:rPr lang="en-US" sz="1200" b="0" kern="1200" baseline="0" dirty="0" smtClean="0">
                <a:solidFill>
                  <a:schemeClr val="tx1"/>
                </a:solidFill>
                <a:latin typeface="Arial" charset="0"/>
                <a:ea typeface="ＭＳ Ｐゴシック" pitchFamily="-107" charset="-128"/>
                <a:cs typeface="ＭＳ Ｐゴシック" pitchFamily="-107" charset="-128"/>
              </a:rPr>
              <a:t>produce a different output depending on the specific key being used at the</a:t>
            </a:r>
          </a:p>
          <a:p>
            <a:r>
              <a:rPr lang="en-US" sz="1200" b="0" kern="1200" baseline="0" dirty="0" smtClean="0">
                <a:solidFill>
                  <a:schemeClr val="tx1"/>
                </a:solidFill>
                <a:latin typeface="Arial" charset="0"/>
                <a:ea typeface="ＭＳ Ｐゴシック" pitchFamily="-107" charset="-128"/>
                <a:cs typeface="ＭＳ Ｐゴシック" pitchFamily="-107" charset="-128"/>
              </a:rPr>
              <a:t>time. The exact substitutions and transformations performed by the algorithm</a:t>
            </a:r>
          </a:p>
          <a:p>
            <a:r>
              <a:rPr lang="en-US" sz="1200" b="0" kern="1200" baseline="0" dirty="0" smtClean="0">
                <a:solidFill>
                  <a:schemeClr val="tx1"/>
                </a:solidFill>
                <a:latin typeface="Arial" charset="0"/>
                <a:ea typeface="ＭＳ Ｐゴシック" pitchFamily="-107" charset="-128"/>
                <a:cs typeface="ＭＳ Ｐゴシック" pitchFamily="-107" charset="-128"/>
              </a:rPr>
              <a:t>depend on the key.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secret key. For a given message, two different keys will</a:t>
            </a:r>
          </a:p>
          <a:p>
            <a:r>
              <a:rPr lang="en-US" sz="1200" kern="1200" baseline="0" dirty="0" smtClean="0">
                <a:solidFill>
                  <a:schemeClr val="tx1"/>
                </a:solidFill>
                <a:latin typeface="Arial" charset="0"/>
                <a:ea typeface="ＭＳ Ｐゴシック" pitchFamily="-107" charset="-128"/>
                <a:cs typeface="ＭＳ Ｐゴシック" pitchFamily="-107" charset="-128"/>
              </a:rPr>
              <a:t>produce two different ciphertexts. The ciphertext is an apparently random</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data and, as it stands, is unintelligible.</a:t>
            </a:r>
          </a:p>
          <a:p>
            <a:endParaRPr lang="en-US" sz="1200" b="1" kern="1200" baseline="0" dirty="0" smtClean="0">
              <a:solidFill>
                <a:schemeClr val="tx1"/>
              </a:solidFill>
              <a:latin typeface="Arial" charset="0"/>
              <a:ea typeface="ＭＳ Ｐゴシック" pitchFamily="-107" charset="-128"/>
              <a:cs typeface="ＭＳ Ｐゴシック" pitchFamily="-107" charset="-128"/>
            </a:endParaRPr>
          </a:p>
          <a:p>
            <a:r>
              <a:rPr lang="en-US" sz="1200" b="1" kern="1200" baseline="0" dirty="0" smtClean="0">
                <a:solidFill>
                  <a:schemeClr val="tx1"/>
                </a:solidFill>
                <a:latin typeface="Arial" charset="0"/>
                <a:ea typeface="ＭＳ Ｐゴシック" pitchFamily="-107" charset="-128"/>
                <a:cs typeface="ＭＳ Ｐゴシック" pitchFamily="-107" charset="-128"/>
              </a:rPr>
              <a:t>■ Decryption algorithm: This is essentially the encryption algorithm run in</a:t>
            </a:r>
          </a:p>
          <a:p>
            <a:r>
              <a:rPr lang="en-US" sz="1200" kern="1200" baseline="0" dirty="0" smtClean="0">
                <a:solidFill>
                  <a:schemeClr val="tx1"/>
                </a:solidFill>
                <a:latin typeface="Arial" charset="0"/>
                <a:ea typeface="ＭＳ Ｐゴシック" pitchFamily="-107" charset="-128"/>
                <a:cs typeface="ＭＳ Ｐゴシック" pitchFamily="-107" charset="-128"/>
              </a:rPr>
              <a:t>reverse. It takes the ciphertext and the secret key and produces the original</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a:t>
            </a:r>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4</a:t>
            </a:fld>
            <a:endParaRPr lang="en-AU" dirty="0"/>
          </a:p>
        </p:txBody>
      </p:sp>
    </p:spTree>
    <p:extLst>
      <p:ext uri="{BB962C8B-B14F-4D97-AF65-F5344CB8AC3E}">
        <p14:creationId xmlns:p14="http://schemas.microsoft.com/office/powerpoint/2010/main" val="7350391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40</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All the techniques examined so far involve the substitution of a ciphertext symbol</a:t>
            </a:r>
          </a:p>
          <a:p>
            <a:r>
              <a:rPr lang="en-US" sz="1200" kern="1200" baseline="0" dirty="0" smtClean="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kern="1200" baseline="0" dirty="0" smtClean="0">
                <a:solidFill>
                  <a:schemeClr val="tx1"/>
                </a:solidFill>
                <a:latin typeface="Arial" charset="0"/>
                <a:ea typeface="ＭＳ Ｐゴシック" pitchFamily="-107" charset="-128"/>
                <a:cs typeface="ＭＳ Ｐゴシック" pitchFamily="-107" charset="-128"/>
              </a:rPr>
              <a:t>transposition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simplest such cipher is the rail fence  technique, in which the plaintext is</a:t>
            </a:r>
          </a:p>
          <a:p>
            <a:r>
              <a:rPr lang="en-US" sz="1200" kern="1200" baseline="0" dirty="0" smtClean="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smtClean="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smtClean="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smtClean="0">
                <a:solidFill>
                  <a:schemeClr val="tx1"/>
                </a:solidFill>
                <a:latin typeface="Arial" charset="0"/>
                <a:ea typeface="ＭＳ Ｐゴシック" pitchFamily="-107" charset="-128"/>
                <a:cs typeface="ＭＳ Ｐゴシック" pitchFamily="-107" charset="-128"/>
              </a:rPr>
              <a:t>e t e f e t e o a a 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smtClean="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663952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41</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smtClean="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smtClean="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smtClean="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a t t a c k p</a:t>
            </a:r>
          </a:p>
          <a:p>
            <a:r>
              <a:rPr lang="en-US" sz="1200" kern="1200" baseline="0" dirty="0" smtClean="0">
                <a:solidFill>
                  <a:schemeClr val="tx1"/>
                </a:solidFill>
                <a:latin typeface="Arial" charset="0"/>
                <a:ea typeface="ＭＳ Ｐゴシック" pitchFamily="-107" charset="-128"/>
                <a:cs typeface="ＭＳ Ｐゴシック" pitchFamily="-107" charset="-128"/>
              </a:rPr>
              <a:t>	o s t p o n e</a:t>
            </a:r>
          </a:p>
          <a:p>
            <a:r>
              <a:rPr lang="en-US" sz="1200" kern="1200" baseline="0" dirty="0" smtClean="0">
                <a:solidFill>
                  <a:schemeClr val="tx1"/>
                </a:solidFill>
                <a:latin typeface="Arial" charset="0"/>
                <a:ea typeface="ＭＳ Ｐゴシック" pitchFamily="-107" charset="-128"/>
                <a:cs typeface="ＭＳ Ｐゴシック" pitchFamily="-107" charset="-128"/>
              </a:rPr>
              <a:t>	d u n t i l t</a:t>
            </a:r>
          </a:p>
          <a:p>
            <a:r>
              <a:rPr lang="en-US" sz="1200" kern="1200" baseline="0" dirty="0" smtClean="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TTNAAPTMTSUOAODWCOIXKNLYPETZ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smtClean="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smtClean="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smtClean="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smtClean="0">
                <a:solidFill>
                  <a:schemeClr val="tx1"/>
                </a:solidFill>
                <a:latin typeface="Arial" charset="0"/>
                <a:ea typeface="ＭＳ Ｐゴシック" pitchFamily="-107" charset="-128"/>
                <a:cs typeface="ＭＳ Ｐゴシック" pitchFamily="-107" charset="-128"/>
              </a:rPr>
              <a:t>shown, cryptanalysis is fairly straightforward and involves laying out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in a matrix and playing around with column positions. Digram and trigram</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smtClean="0">
                <a:solidFill>
                  <a:schemeClr val="tx1"/>
                </a:solidFill>
                <a:latin typeface="Arial" charset="0"/>
                <a:ea typeface="ＭＳ Ｐゴシック" pitchFamily="-107" charset="-128"/>
                <a:cs typeface="ＭＳ Ｐゴシック" pitchFamily="-107" charset="-128"/>
              </a:rPr>
              <a:t>that is not easily reconstructed.</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083564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42</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smtClean="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smtClean="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smtClean="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Plaintext: 	a t t a c k p</a:t>
            </a:r>
          </a:p>
          <a:p>
            <a:r>
              <a:rPr lang="en-US" sz="1200" kern="1200" baseline="0" dirty="0" smtClean="0">
                <a:solidFill>
                  <a:schemeClr val="tx1"/>
                </a:solidFill>
                <a:latin typeface="Arial" charset="0"/>
                <a:ea typeface="ＭＳ Ｐゴシック" pitchFamily="-107" charset="-128"/>
                <a:cs typeface="ＭＳ Ｐゴシック" pitchFamily="-107" charset="-128"/>
              </a:rPr>
              <a:t>	o s t p o n e</a:t>
            </a:r>
          </a:p>
          <a:p>
            <a:r>
              <a:rPr lang="en-US" sz="1200" kern="1200" baseline="0" dirty="0" smtClean="0">
                <a:solidFill>
                  <a:schemeClr val="tx1"/>
                </a:solidFill>
                <a:latin typeface="Arial" charset="0"/>
                <a:ea typeface="ＭＳ Ｐゴシック" pitchFamily="-107" charset="-128"/>
                <a:cs typeface="ＭＳ Ｐゴシック" pitchFamily="-107" charset="-128"/>
              </a:rPr>
              <a:t>	d u n t i l t</a:t>
            </a:r>
          </a:p>
          <a:p>
            <a:r>
              <a:rPr lang="en-US" sz="1200" kern="1200" baseline="0" dirty="0" smtClean="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Ciphertext:	 TTNAAPTMTSUOAODWCOIXKNLYPETZ</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smtClean="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smtClean="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smtClean="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smtClean="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smtClean="0">
                <a:solidFill>
                  <a:schemeClr val="tx1"/>
                </a:solidFill>
                <a:latin typeface="Arial" charset="0"/>
                <a:ea typeface="ＭＳ Ｐゴシック" pitchFamily="-107" charset="-128"/>
                <a:cs typeface="ＭＳ Ｐゴシック" pitchFamily="-107" charset="-128"/>
              </a:rPr>
              <a:t>shown, cryptanalysis is fairly straightforward and involves laying out the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in a matrix and playing around with column positions. Digram and trigram</a:t>
            </a:r>
          </a:p>
          <a:p>
            <a:r>
              <a:rPr lang="en-US" sz="1200" kern="1200" baseline="0" dirty="0" smtClean="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smtClean="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smtClean="0">
                <a:solidFill>
                  <a:schemeClr val="tx1"/>
                </a:solidFill>
                <a:latin typeface="Arial" charset="0"/>
                <a:ea typeface="ＭＳ Ｐゴシック" pitchFamily="-107" charset="-128"/>
                <a:cs typeface="ＭＳ Ｐゴシック" pitchFamily="-107" charset="-128"/>
              </a:rPr>
              <a:t>that is not easily reconstructed.</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079587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28EB122-19E2-A447-BA31-3487E3FA5C6E}" type="slidenum">
              <a:rPr lang="en-AU">
                <a:latin typeface="Arial" pitchFamily="-1" charset="0"/>
              </a:rPr>
              <a:pPr/>
              <a:t>43</a:t>
            </a:fld>
            <a:endParaRPr lang="en-AU" dirty="0">
              <a:latin typeface="Arial" pitchFamily="-1"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example just given suggests that multiple stages of encryption can produce an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that is significantly more difficult to cryptanalyze. This is as true of substitution</a:t>
            </a:r>
          </a:p>
          <a:p>
            <a:r>
              <a:rPr lang="en-US" sz="1200" kern="1200" baseline="0" dirty="0" smtClean="0">
                <a:solidFill>
                  <a:schemeClr val="tx1"/>
                </a:solidFill>
                <a:latin typeface="Arial" charset="0"/>
                <a:ea typeface="ＭＳ Ｐゴシック" pitchFamily="-107" charset="-128"/>
                <a:cs typeface="ＭＳ Ｐゴシック" pitchFamily="-107" charset="-128"/>
              </a:rPr>
              <a:t>ciphers as it is of transposition ciphers. Before the introduction of DES, the</a:t>
            </a:r>
          </a:p>
          <a:p>
            <a:r>
              <a:rPr lang="en-US" sz="1200" kern="1200" baseline="0" dirty="0" smtClean="0">
                <a:solidFill>
                  <a:schemeClr val="tx1"/>
                </a:solidFill>
                <a:latin typeface="Arial" charset="0"/>
                <a:ea typeface="ＭＳ Ｐゴシック" pitchFamily="-107" charset="-128"/>
                <a:cs typeface="ＭＳ Ｐゴシック" pitchFamily="-107" charset="-128"/>
              </a:rPr>
              <a:t>most important application of the principle of multiple stages of encryption was a</a:t>
            </a:r>
          </a:p>
          <a:p>
            <a:r>
              <a:rPr lang="en-US" sz="1200" kern="1200" baseline="0" dirty="0" smtClean="0">
                <a:solidFill>
                  <a:schemeClr val="tx1"/>
                </a:solidFill>
                <a:latin typeface="Arial" charset="0"/>
                <a:ea typeface="ＭＳ Ｐゴシック" pitchFamily="-107" charset="-128"/>
                <a:cs typeface="ＭＳ Ｐゴシック" pitchFamily="-107" charset="-128"/>
              </a:rPr>
              <a:t>class of systems known as rotor machines.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basic principle of the rotor machine is illustrated in Figure 3.8. The machine</a:t>
            </a:r>
          </a:p>
          <a:p>
            <a:r>
              <a:rPr lang="en-US" sz="1200" kern="1200" baseline="0" dirty="0" smtClean="0">
                <a:solidFill>
                  <a:schemeClr val="tx1"/>
                </a:solidFill>
                <a:latin typeface="Arial" charset="0"/>
                <a:ea typeface="ＭＳ Ｐゴシック" pitchFamily="-107" charset="-128"/>
                <a:cs typeface="ＭＳ Ｐゴシック" pitchFamily="-107" charset="-128"/>
              </a:rPr>
              <a:t>consists of a set of independently rotating cylinders through which electrical</a:t>
            </a:r>
          </a:p>
          <a:p>
            <a:r>
              <a:rPr lang="en-US" sz="1200" kern="1200" baseline="0" dirty="0" smtClean="0">
                <a:solidFill>
                  <a:schemeClr val="tx1"/>
                </a:solidFill>
                <a:latin typeface="Arial" charset="0"/>
                <a:ea typeface="ＭＳ Ｐゴシック" pitchFamily="-107" charset="-128"/>
                <a:cs typeface="ＭＳ Ｐゴシック" pitchFamily="-107" charset="-128"/>
              </a:rPr>
              <a:t>pulses can flow. Each cylinder has 26 input pins and 26 output pins, with internal</a:t>
            </a:r>
          </a:p>
          <a:p>
            <a:r>
              <a:rPr lang="en-US" sz="1200" kern="1200" baseline="0" dirty="0" smtClean="0">
                <a:solidFill>
                  <a:schemeClr val="tx1"/>
                </a:solidFill>
                <a:latin typeface="Arial" charset="0"/>
                <a:ea typeface="ＭＳ Ｐゴシック" pitchFamily="-107" charset="-128"/>
                <a:cs typeface="ＭＳ Ｐゴシック" pitchFamily="-107" charset="-128"/>
              </a:rPr>
              <a:t>wiring that connects each input pin to a unique output pin. For simplicity, only three</a:t>
            </a:r>
          </a:p>
          <a:p>
            <a:r>
              <a:rPr lang="en-US" sz="1200" kern="1200" baseline="0" dirty="0" smtClean="0">
                <a:solidFill>
                  <a:schemeClr val="tx1"/>
                </a:solidFill>
                <a:latin typeface="Arial" charset="0"/>
                <a:ea typeface="ＭＳ Ｐゴシック" pitchFamily="-107" charset="-128"/>
                <a:cs typeface="ＭＳ Ｐゴシック" pitchFamily="-107" charset="-128"/>
              </a:rPr>
              <a:t>of the internal connections in each cylinder are shown.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If we associate each input and output pin with a letter of the alphabet, then a</a:t>
            </a:r>
          </a:p>
          <a:p>
            <a:r>
              <a:rPr lang="en-US" sz="1200" kern="1200" baseline="0" dirty="0" smtClean="0">
                <a:solidFill>
                  <a:schemeClr val="tx1"/>
                </a:solidFill>
                <a:latin typeface="Arial" charset="0"/>
                <a:ea typeface="ＭＳ Ｐゴシック" pitchFamily="-107" charset="-128"/>
                <a:cs typeface="ＭＳ Ｐゴシック" pitchFamily="-107" charset="-128"/>
              </a:rPr>
              <a:t>single cylinder defines a monoalphabetic substitution. For example, in Figure 3.8,</a:t>
            </a:r>
          </a:p>
          <a:p>
            <a:r>
              <a:rPr lang="en-US" sz="1200" kern="1200" baseline="0" dirty="0" smtClean="0">
                <a:solidFill>
                  <a:schemeClr val="tx1"/>
                </a:solidFill>
                <a:latin typeface="Arial" charset="0"/>
                <a:ea typeface="ＭＳ Ｐゴシック" pitchFamily="-107" charset="-128"/>
                <a:cs typeface="ＭＳ Ｐゴシック" pitchFamily="-107" charset="-128"/>
              </a:rPr>
              <a:t>if an operator depresses the key for the letter A, an electric signal is applied to</a:t>
            </a:r>
          </a:p>
          <a:p>
            <a:r>
              <a:rPr lang="en-US" sz="1200" kern="1200" baseline="0" dirty="0" smtClean="0">
                <a:solidFill>
                  <a:schemeClr val="tx1"/>
                </a:solidFill>
                <a:latin typeface="Arial" charset="0"/>
                <a:ea typeface="ＭＳ Ｐゴシック" pitchFamily="-107" charset="-128"/>
                <a:cs typeface="ＭＳ Ｐゴシック" pitchFamily="-107" charset="-128"/>
              </a:rPr>
              <a:t> the first pin of the first cylinder and flows through the internal connection to the</a:t>
            </a:r>
          </a:p>
          <a:p>
            <a:r>
              <a:rPr lang="en-US" sz="1200" kern="1200" baseline="0" dirty="0" smtClean="0">
                <a:solidFill>
                  <a:schemeClr val="tx1"/>
                </a:solidFill>
                <a:latin typeface="Arial" charset="0"/>
                <a:ea typeface="ＭＳ Ｐゴシック" pitchFamily="-107" charset="-128"/>
                <a:cs typeface="ＭＳ Ｐゴシック" pitchFamily="-107" charset="-128"/>
              </a:rPr>
              <a:t>twenty-fifth output pin.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Consider a machine with a single cylinder. After each input key is depressed,</a:t>
            </a:r>
          </a:p>
          <a:p>
            <a:r>
              <a:rPr lang="en-US" sz="1200" kern="1200" baseline="0" dirty="0" smtClean="0">
                <a:solidFill>
                  <a:schemeClr val="tx1"/>
                </a:solidFill>
                <a:latin typeface="Arial" charset="0"/>
                <a:ea typeface="ＭＳ Ｐゴシック" pitchFamily="-107" charset="-128"/>
                <a:cs typeface="ＭＳ Ｐゴシック" pitchFamily="-107" charset="-128"/>
              </a:rPr>
              <a:t>the cylinder rotates one position, so that the internal connections are shifted</a:t>
            </a:r>
          </a:p>
          <a:p>
            <a:r>
              <a:rPr lang="en-US" sz="1200" kern="1200" baseline="0" dirty="0" smtClean="0">
                <a:solidFill>
                  <a:schemeClr val="tx1"/>
                </a:solidFill>
                <a:latin typeface="Arial" charset="0"/>
                <a:ea typeface="ＭＳ Ｐゴシック" pitchFamily="-107" charset="-128"/>
                <a:cs typeface="ＭＳ Ｐゴシック" pitchFamily="-107" charset="-128"/>
              </a:rPr>
              <a:t>accordingly. Thus, a different monoalphabetic substitution cipher is defined. After</a:t>
            </a:r>
          </a:p>
          <a:p>
            <a:r>
              <a:rPr lang="en-US" sz="1200" kern="1200" baseline="0" dirty="0" smtClean="0">
                <a:solidFill>
                  <a:schemeClr val="tx1"/>
                </a:solidFill>
                <a:latin typeface="Arial" charset="0"/>
                <a:ea typeface="ＭＳ Ｐゴシック" pitchFamily="-107" charset="-128"/>
                <a:cs typeface="ＭＳ Ｐゴシック" pitchFamily="-107" charset="-128"/>
              </a:rPr>
              <a:t>26 letters of plaintext, the cylinder would be back to the initial position. Thus, we</a:t>
            </a:r>
          </a:p>
          <a:p>
            <a:r>
              <a:rPr lang="en-US" sz="1200" kern="1200" baseline="0" dirty="0" smtClean="0">
                <a:solidFill>
                  <a:schemeClr val="tx1"/>
                </a:solidFill>
                <a:latin typeface="Arial" charset="0"/>
                <a:ea typeface="ＭＳ Ｐゴシック" pitchFamily="-107" charset="-128"/>
                <a:cs typeface="ＭＳ Ｐゴシック" pitchFamily="-107" charset="-128"/>
              </a:rPr>
              <a:t>have a polyalphabetic substitution algorithm with a period of 26.</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single-cylinder system is trivial and does not present a formidable cryptanalytic</a:t>
            </a:r>
          </a:p>
          <a:p>
            <a:r>
              <a:rPr lang="en-US" sz="1200" kern="1200" baseline="0" dirty="0" smtClean="0">
                <a:solidFill>
                  <a:schemeClr val="tx1"/>
                </a:solidFill>
                <a:latin typeface="Arial" charset="0"/>
                <a:ea typeface="ＭＳ Ｐゴシック" pitchFamily="-107" charset="-128"/>
                <a:cs typeface="ＭＳ Ｐゴシック" pitchFamily="-107" charset="-128"/>
              </a:rPr>
              <a:t>task. The power of the rotor machine is in the use of multiple cylinders, in</a:t>
            </a:r>
          </a:p>
          <a:p>
            <a:r>
              <a:rPr lang="en-US" sz="1200" kern="1200" baseline="0" dirty="0" smtClean="0">
                <a:solidFill>
                  <a:schemeClr val="tx1"/>
                </a:solidFill>
                <a:latin typeface="Arial" charset="0"/>
                <a:ea typeface="ＭＳ Ｐゴシック" pitchFamily="-107" charset="-128"/>
                <a:cs typeface="ＭＳ Ｐゴシック" pitchFamily="-107" charset="-128"/>
              </a:rPr>
              <a:t>which the output pins of one cylinder are connected to the input pins of the next.</a:t>
            </a:r>
          </a:p>
          <a:p>
            <a:r>
              <a:rPr lang="en-US" sz="1200" kern="1200" baseline="0" dirty="0" smtClean="0">
                <a:solidFill>
                  <a:schemeClr val="tx1"/>
                </a:solidFill>
                <a:latin typeface="Arial" charset="0"/>
                <a:ea typeface="ＭＳ Ｐゴシック" pitchFamily="-107" charset="-128"/>
                <a:cs typeface="ＭＳ Ｐゴシック" pitchFamily="-107" charset="-128"/>
              </a:rPr>
              <a:t>Figure 3.8 shows a three-cylinder system. The left half of the figure shows a position</a:t>
            </a:r>
          </a:p>
          <a:p>
            <a:r>
              <a:rPr lang="en-US" sz="1200" kern="1200" baseline="0" dirty="0" smtClean="0">
                <a:solidFill>
                  <a:schemeClr val="tx1"/>
                </a:solidFill>
                <a:latin typeface="Arial" charset="0"/>
                <a:ea typeface="ＭＳ Ｐゴシック" pitchFamily="-107" charset="-128"/>
                <a:cs typeface="ＭＳ Ｐゴシック" pitchFamily="-107" charset="-128"/>
              </a:rPr>
              <a:t>in which the input from the operator to the first pin (plaintext letter a) is routed</a:t>
            </a:r>
          </a:p>
          <a:p>
            <a:r>
              <a:rPr lang="en-US" sz="1200" kern="1200" baseline="0" dirty="0" smtClean="0">
                <a:solidFill>
                  <a:schemeClr val="tx1"/>
                </a:solidFill>
                <a:latin typeface="Arial" charset="0"/>
                <a:ea typeface="ＭＳ Ｐゴシック" pitchFamily="-107" charset="-128"/>
                <a:cs typeface="ＭＳ Ｐゴシック" pitchFamily="-107" charset="-128"/>
              </a:rPr>
              <a:t>through the three cylinders to appear at the output of the second pin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letter B).</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With multiple cylinders, the one closest to the operator input rotates one</a:t>
            </a:r>
          </a:p>
          <a:p>
            <a:r>
              <a:rPr lang="en-US" sz="1200" kern="1200" baseline="0" dirty="0" smtClean="0">
                <a:solidFill>
                  <a:schemeClr val="tx1"/>
                </a:solidFill>
                <a:latin typeface="Arial" charset="0"/>
                <a:ea typeface="ＭＳ Ｐゴシック" pitchFamily="-107" charset="-128"/>
                <a:cs typeface="ＭＳ Ｐゴシック" pitchFamily="-107" charset="-128"/>
              </a:rPr>
              <a:t>pin position with each keystroke. The right half of Figure .8 shows the system’s</a:t>
            </a:r>
          </a:p>
          <a:p>
            <a:r>
              <a:rPr lang="en-US" sz="1200" kern="1200" baseline="0" dirty="0" smtClean="0">
                <a:solidFill>
                  <a:schemeClr val="tx1"/>
                </a:solidFill>
                <a:latin typeface="Arial" charset="0"/>
                <a:ea typeface="ＭＳ Ｐゴシック" pitchFamily="-107" charset="-128"/>
                <a:cs typeface="ＭＳ Ｐゴシック" pitchFamily="-107" charset="-128"/>
              </a:rPr>
              <a:t>configuration after a single keystroke. For every complete rotation of the inner</a:t>
            </a:r>
          </a:p>
          <a:p>
            <a:r>
              <a:rPr lang="en-US" sz="1200" kern="1200" baseline="0" dirty="0" smtClean="0">
                <a:solidFill>
                  <a:schemeClr val="tx1"/>
                </a:solidFill>
                <a:latin typeface="Arial" charset="0"/>
                <a:ea typeface="ＭＳ Ｐゴシック" pitchFamily="-107" charset="-128"/>
                <a:cs typeface="ＭＳ Ｐゴシック" pitchFamily="-107" charset="-128"/>
              </a:rPr>
              <a:t>cylinder, the middle cylinder rotates one pin position. Finally, for every complete</a:t>
            </a:r>
          </a:p>
          <a:p>
            <a:r>
              <a:rPr lang="en-US" sz="1200" kern="1200" baseline="0" dirty="0" smtClean="0">
                <a:solidFill>
                  <a:schemeClr val="tx1"/>
                </a:solidFill>
                <a:latin typeface="Arial" charset="0"/>
                <a:ea typeface="ＭＳ Ｐゴシック" pitchFamily="-107" charset="-128"/>
                <a:cs typeface="ＭＳ Ｐゴシック" pitchFamily="-107" charset="-128"/>
              </a:rPr>
              <a:t>rotation of the middle cylinder, the outer cylinder rotates one pin position. This</a:t>
            </a:r>
          </a:p>
          <a:p>
            <a:r>
              <a:rPr lang="en-US" sz="1200" kern="1200" baseline="0" dirty="0" smtClean="0">
                <a:solidFill>
                  <a:schemeClr val="tx1"/>
                </a:solidFill>
                <a:latin typeface="Arial" charset="0"/>
                <a:ea typeface="ＭＳ Ｐゴシック" pitchFamily="-107" charset="-128"/>
                <a:cs typeface="ＭＳ Ｐゴシック" pitchFamily="-107" charset="-128"/>
              </a:rPr>
              <a:t>is the same type of operation seen with an odometer. The result is that there are</a:t>
            </a:r>
          </a:p>
          <a:p>
            <a:r>
              <a:rPr lang="en-US" sz="1200" kern="1200" baseline="0" dirty="0" smtClean="0">
                <a:solidFill>
                  <a:schemeClr val="tx1"/>
                </a:solidFill>
                <a:latin typeface="Arial" charset="0"/>
                <a:ea typeface="ＭＳ Ｐゴシック" pitchFamily="-107" charset="-128"/>
                <a:cs typeface="ＭＳ Ｐゴシック" pitchFamily="-107" charset="-128"/>
              </a:rPr>
              <a:t>26 *  26 *  26 =  17,576 different substitution alphabets used before the system</a:t>
            </a:r>
          </a:p>
          <a:p>
            <a:r>
              <a:rPr lang="en-US" sz="1200" kern="1200" baseline="0" dirty="0" smtClean="0">
                <a:solidFill>
                  <a:schemeClr val="tx1"/>
                </a:solidFill>
                <a:latin typeface="Arial" charset="0"/>
                <a:ea typeface="ＭＳ Ｐゴシック" pitchFamily="-107" charset="-128"/>
                <a:cs typeface="ＭＳ Ｐゴシック" pitchFamily="-107" charset="-128"/>
              </a:rPr>
              <a:t>repeats. The addition of fourth and fifth rotors results in periods of 456,976 and</a:t>
            </a:r>
          </a:p>
          <a:p>
            <a:r>
              <a:rPr lang="en-US" sz="1200" kern="1200" baseline="0" dirty="0" smtClean="0">
                <a:solidFill>
                  <a:schemeClr val="tx1"/>
                </a:solidFill>
                <a:latin typeface="Arial" charset="0"/>
                <a:ea typeface="ＭＳ Ｐゴシック" pitchFamily="-107" charset="-128"/>
                <a:cs typeface="ＭＳ Ｐゴシック" pitchFamily="-107" charset="-128"/>
              </a:rPr>
              <a:t>11,881,376 letters, respectively.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significance of the rotor machine today is that it points the way to the</a:t>
            </a:r>
          </a:p>
          <a:p>
            <a:r>
              <a:rPr lang="en-US" sz="1200" kern="1200" baseline="0" dirty="0" smtClean="0">
                <a:solidFill>
                  <a:schemeClr val="tx1"/>
                </a:solidFill>
                <a:latin typeface="Arial" charset="0"/>
                <a:ea typeface="ＭＳ Ｐゴシック" pitchFamily="-107" charset="-128"/>
                <a:cs typeface="ＭＳ Ｐゴシック" pitchFamily="-107" charset="-128"/>
              </a:rPr>
              <a:t>most widely used cipher ever: the Data Encryption Standard (DES), which is introduced</a:t>
            </a:r>
          </a:p>
          <a:p>
            <a:r>
              <a:rPr lang="en-US" sz="1200" kern="1200" baseline="0" dirty="0" smtClean="0">
                <a:solidFill>
                  <a:schemeClr val="tx1"/>
                </a:solidFill>
                <a:latin typeface="Arial" charset="0"/>
                <a:ea typeface="ＭＳ Ｐゴシック" pitchFamily="-107" charset="-128"/>
                <a:cs typeface="ＭＳ Ｐゴシック" pitchFamily="-107" charset="-128"/>
              </a:rPr>
              <a:t>in Chapter 3.</a:t>
            </a:r>
            <a:endParaRPr lang="en-US" dirty="0">
              <a:solidFill>
                <a:srgbClr val="000000"/>
              </a:solidFill>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469377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289542-9EBD-7441-AA65-EC7E3741B064}" type="slidenum">
              <a:rPr lang="en-AU">
                <a:latin typeface="Arial" pitchFamily="-1" charset="0"/>
              </a:rPr>
              <a:pPr/>
              <a:t>44</a:t>
            </a:fld>
            <a:endParaRPr lang="en-AU" dirty="0">
              <a:latin typeface="Arial" pitchFamily="-1"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We conclude with a discussion of a technique that (strictly speaking), is not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namely, steganography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plaintext message may be hidden in one of two ways. The methods of</a:t>
            </a:r>
          </a:p>
          <a:p>
            <a:r>
              <a:rPr lang="en-US" sz="1200" kern="1200" baseline="0" dirty="0" smtClean="0">
                <a:solidFill>
                  <a:schemeClr val="tx1"/>
                </a:solidFill>
                <a:latin typeface="Arial" charset="0"/>
                <a:ea typeface="ＭＳ Ｐゴシック" pitchFamily="-107" charset="-128"/>
                <a:cs typeface="ＭＳ Ｐゴシック" pitchFamily="-107" charset="-128"/>
              </a:rPr>
              <a:t>steganography  conceal the existence of the message, whereas the methods of</a:t>
            </a:r>
          </a:p>
          <a:p>
            <a:r>
              <a:rPr lang="en-US" sz="1200" kern="1200" baseline="0" dirty="0" smtClean="0">
                <a:solidFill>
                  <a:schemeClr val="tx1"/>
                </a:solidFill>
                <a:latin typeface="Arial" charset="0"/>
                <a:ea typeface="ＭＳ Ｐゴシック" pitchFamily="-107" charset="-128"/>
                <a:cs typeface="ＭＳ Ｐゴシック" pitchFamily="-107" charset="-128"/>
              </a:rPr>
              <a:t> cryptography render the message unintelligible to outsiders by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of the 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simple form of steganography, but one that is time-consuming to construct,</a:t>
            </a:r>
          </a:p>
          <a:p>
            <a:r>
              <a:rPr lang="en-US" sz="1200" kern="1200" baseline="0" dirty="0" smtClean="0">
                <a:solidFill>
                  <a:schemeClr val="tx1"/>
                </a:solidFill>
                <a:latin typeface="Arial" charset="0"/>
                <a:ea typeface="ＭＳ Ｐゴシック" pitchFamily="-107" charset="-128"/>
                <a:cs typeface="ＭＳ Ｐゴシック" pitchFamily="-107" charset="-128"/>
              </a:rPr>
              <a:t>is one in which an arrangement of words or letters within an apparently innocuous</a:t>
            </a:r>
          </a:p>
          <a:p>
            <a:r>
              <a:rPr lang="en-US" sz="1200" kern="1200" baseline="0" dirty="0" smtClean="0">
                <a:solidFill>
                  <a:schemeClr val="tx1"/>
                </a:solidFill>
                <a:latin typeface="Arial" charset="0"/>
                <a:ea typeface="ＭＳ Ｐゴシック" pitchFamily="-107" charset="-128"/>
                <a:cs typeface="ＭＳ Ｐゴシック" pitchFamily="-107" charset="-128"/>
              </a:rPr>
              <a:t>text spells out the real message. For example, the sequence of first letters of each</a:t>
            </a:r>
          </a:p>
          <a:p>
            <a:r>
              <a:rPr lang="en-US" sz="1200" kern="1200" baseline="0" dirty="0" smtClean="0">
                <a:solidFill>
                  <a:schemeClr val="tx1"/>
                </a:solidFill>
                <a:latin typeface="Arial" charset="0"/>
                <a:ea typeface="ＭＳ Ｐゴシック" pitchFamily="-107" charset="-128"/>
                <a:cs typeface="ＭＳ Ｐゴシック" pitchFamily="-107" charset="-128"/>
              </a:rPr>
              <a:t>word of the overall message spells out the hidden message. Figure 3.9 shows an</a:t>
            </a:r>
          </a:p>
          <a:p>
            <a:r>
              <a:rPr lang="en-US" sz="1200" kern="1200" baseline="0" dirty="0" smtClean="0">
                <a:solidFill>
                  <a:schemeClr val="tx1"/>
                </a:solidFill>
                <a:latin typeface="Arial" charset="0"/>
                <a:ea typeface="ＭＳ Ｐゴシック" pitchFamily="-107" charset="-128"/>
                <a:cs typeface="ＭＳ Ｐゴシック" pitchFamily="-107" charset="-128"/>
              </a:rPr>
              <a:t>example in which a subset of the words of the overall message is used to convey the</a:t>
            </a:r>
          </a:p>
          <a:p>
            <a:r>
              <a:rPr lang="en-US" sz="1200" kern="1200" baseline="0" dirty="0" smtClean="0">
                <a:solidFill>
                  <a:schemeClr val="tx1"/>
                </a:solidFill>
                <a:latin typeface="Arial" charset="0"/>
                <a:ea typeface="ＭＳ Ｐゴシック" pitchFamily="-107" charset="-128"/>
                <a:cs typeface="ＭＳ Ｐゴシック" pitchFamily="-107" charset="-128"/>
              </a:rPr>
              <a:t>hidden message. See if you can decipher this; it’s not too hard.</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4864868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4289542-9EBD-7441-AA65-EC7E3741B064}" type="slidenum">
              <a:rPr lang="en-AU">
                <a:latin typeface="Arial" pitchFamily="-1" charset="0"/>
              </a:rPr>
              <a:pPr/>
              <a:t>45</a:t>
            </a:fld>
            <a:endParaRPr lang="en-AU" dirty="0">
              <a:latin typeface="Arial" pitchFamily="-1"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Various other techniques have been used historically; some examples are the</a:t>
            </a:r>
          </a:p>
          <a:p>
            <a:r>
              <a:rPr lang="en-US" sz="1200" kern="1200" baseline="0" dirty="0" smtClean="0">
                <a:solidFill>
                  <a:schemeClr val="tx1"/>
                </a:solidFill>
                <a:latin typeface="Arial" charset="0"/>
                <a:ea typeface="ＭＳ Ｐゴシック" pitchFamily="-107" charset="-128"/>
                <a:cs typeface="ＭＳ Ｐゴシック" pitchFamily="-107" charset="-128"/>
              </a:rPr>
              <a:t>following [MYER91]:</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Character marking:  Selected letters of printed or typewritten text are overwritten</a:t>
            </a:r>
          </a:p>
          <a:p>
            <a:r>
              <a:rPr lang="en-US" sz="1200" kern="1200" baseline="0" dirty="0" smtClean="0">
                <a:solidFill>
                  <a:schemeClr val="tx1"/>
                </a:solidFill>
                <a:latin typeface="Arial" charset="0"/>
                <a:ea typeface="ＭＳ Ｐゴシック" pitchFamily="-107" charset="-128"/>
                <a:cs typeface="ＭＳ Ｐゴシック" pitchFamily="-107" charset="-128"/>
              </a:rPr>
              <a:t>in pencil. The marks are ordinarily not visible unless the paper is held</a:t>
            </a:r>
          </a:p>
          <a:p>
            <a:r>
              <a:rPr lang="en-US" sz="1200" kern="1200" baseline="0" dirty="0" smtClean="0">
                <a:solidFill>
                  <a:schemeClr val="tx1"/>
                </a:solidFill>
                <a:latin typeface="Arial" charset="0"/>
                <a:ea typeface="ＭＳ Ｐゴシック" pitchFamily="-107" charset="-128"/>
                <a:cs typeface="ＭＳ Ｐゴシック" pitchFamily="-107" charset="-128"/>
              </a:rPr>
              <a:t>at an angle to bright light.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Invisible ink:  A number of substances can be used for writing but leave no</a:t>
            </a:r>
          </a:p>
          <a:p>
            <a:r>
              <a:rPr lang="en-US" sz="1200" kern="1200" baseline="0" dirty="0" smtClean="0">
                <a:solidFill>
                  <a:schemeClr val="tx1"/>
                </a:solidFill>
                <a:latin typeface="Arial" charset="0"/>
                <a:ea typeface="ＭＳ Ｐゴシック" pitchFamily="-107" charset="-128"/>
                <a:cs typeface="ＭＳ Ｐゴシック" pitchFamily="-107" charset="-128"/>
              </a:rPr>
              <a:t>visible trace until heat or some chemical is applied to the paper.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Pin punctures:  Small pin punctures on selected letters are ordinarily not</a:t>
            </a:r>
          </a:p>
          <a:p>
            <a:r>
              <a:rPr lang="en-US" sz="1200" kern="1200" baseline="0" dirty="0" smtClean="0">
                <a:solidFill>
                  <a:schemeClr val="tx1"/>
                </a:solidFill>
                <a:latin typeface="Arial" charset="0"/>
                <a:ea typeface="ＭＳ Ｐゴシック" pitchFamily="-107" charset="-128"/>
                <a:cs typeface="ＭＳ Ｐゴシック" pitchFamily="-107" charset="-128"/>
              </a:rPr>
              <a:t>visible unless the paper is held up in front of a light.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Typewriter correction ribbon:  Used between lines typed with a black</a:t>
            </a:r>
          </a:p>
          <a:p>
            <a:r>
              <a:rPr lang="en-US" sz="1200" kern="1200" baseline="0" dirty="0" smtClean="0">
                <a:solidFill>
                  <a:schemeClr val="tx1"/>
                </a:solidFill>
                <a:latin typeface="Arial" charset="0"/>
                <a:ea typeface="ＭＳ Ｐゴシック" pitchFamily="-107" charset="-128"/>
                <a:cs typeface="ＭＳ Ｐゴシック" pitchFamily="-107" charset="-128"/>
              </a:rPr>
              <a:t>ribbon, the results of typing with the correction tape are visible only under</a:t>
            </a:r>
          </a:p>
          <a:p>
            <a:r>
              <a:rPr lang="en-US" sz="1200" kern="1200" baseline="0" dirty="0" smtClean="0">
                <a:solidFill>
                  <a:schemeClr val="tx1"/>
                </a:solidFill>
                <a:latin typeface="Arial" charset="0"/>
                <a:ea typeface="ＭＳ Ｐゴシック" pitchFamily="-107" charset="-128"/>
                <a:cs typeface="ＭＳ Ｐゴシック" pitchFamily="-107" charset="-128"/>
              </a:rPr>
              <a:t>a strong light.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39831300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Although these techniques may seem archaic, they have contemporary equivalents.</a:t>
            </a:r>
          </a:p>
          <a:p>
            <a:r>
              <a:rPr lang="en-US" sz="1200" kern="1200" baseline="0" dirty="0" smtClean="0">
                <a:solidFill>
                  <a:schemeClr val="tx1"/>
                </a:solidFill>
                <a:latin typeface="Arial" charset="0"/>
                <a:ea typeface="ＭＳ Ｐゴシック" pitchFamily="-107" charset="-128"/>
                <a:cs typeface="ＭＳ Ｐゴシック" pitchFamily="-107" charset="-128"/>
              </a:rPr>
              <a:t>[WAYN09] proposes hiding a message by using the least significant bits of</a:t>
            </a:r>
          </a:p>
          <a:p>
            <a:r>
              <a:rPr lang="en-US" sz="1200" kern="1200" baseline="0" dirty="0" smtClean="0">
                <a:solidFill>
                  <a:schemeClr val="tx1"/>
                </a:solidFill>
                <a:latin typeface="Arial" charset="0"/>
                <a:ea typeface="ＭＳ Ｐゴシック" pitchFamily="-107" charset="-128"/>
                <a:cs typeface="ＭＳ Ｐゴシック" pitchFamily="-107" charset="-128"/>
              </a:rPr>
              <a:t>frames on a CD. For example, the Kodak Photo CD format’s maximum resolution</a:t>
            </a:r>
          </a:p>
          <a:p>
            <a:r>
              <a:rPr lang="en-US" sz="1200" kern="1200" baseline="0" dirty="0" smtClean="0">
                <a:solidFill>
                  <a:schemeClr val="tx1"/>
                </a:solidFill>
                <a:latin typeface="Arial" charset="0"/>
                <a:ea typeface="ＭＳ Ｐゴシック" pitchFamily="-107" charset="-128"/>
                <a:cs typeface="ＭＳ Ｐゴシック" pitchFamily="-107" charset="-128"/>
              </a:rPr>
              <a:t>is 3096 *  6144 pixels, with each pixel containing 24 bits of RGB color information.</a:t>
            </a:r>
          </a:p>
          <a:p>
            <a:r>
              <a:rPr lang="en-US" sz="1200" kern="1200" baseline="0" dirty="0" smtClean="0">
                <a:solidFill>
                  <a:schemeClr val="tx1"/>
                </a:solidFill>
                <a:latin typeface="Arial" charset="0"/>
                <a:ea typeface="ＭＳ Ｐゴシック" pitchFamily="-107" charset="-128"/>
                <a:cs typeface="ＭＳ Ｐゴシック" pitchFamily="-107" charset="-128"/>
              </a:rPr>
              <a:t>The least significant bit of each 24-bit pixel can be changed without greatly affecting</a:t>
            </a:r>
          </a:p>
          <a:p>
            <a:r>
              <a:rPr lang="en-US" sz="1200" kern="1200" baseline="0" dirty="0" smtClean="0">
                <a:solidFill>
                  <a:schemeClr val="tx1"/>
                </a:solidFill>
                <a:latin typeface="Arial" charset="0"/>
                <a:ea typeface="ＭＳ Ｐゴシック" pitchFamily="-107" charset="-128"/>
                <a:cs typeface="ＭＳ Ｐゴシック" pitchFamily="-107" charset="-128"/>
              </a:rPr>
              <a:t>the quality of the image. The result is that you can hide a 130-kB message in a single</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snapshot. There are now a number of software packages available that take</a:t>
            </a:r>
          </a:p>
          <a:p>
            <a:r>
              <a:rPr lang="en-US" sz="1200" kern="1200" baseline="0" dirty="0" smtClean="0">
                <a:solidFill>
                  <a:schemeClr val="tx1"/>
                </a:solidFill>
                <a:latin typeface="Arial" charset="0"/>
                <a:ea typeface="ＭＳ Ｐゴシック" pitchFamily="-107" charset="-128"/>
                <a:cs typeface="ＭＳ Ｐゴシック" pitchFamily="-107" charset="-128"/>
              </a:rPr>
              <a:t>this type of approach to steganography.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Steganography has a number of drawbacks when compared to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It requires a lot of overhead to hide a relatively few bits of information, although</a:t>
            </a:r>
          </a:p>
          <a:p>
            <a:r>
              <a:rPr lang="en-US" sz="1200" kern="1200" baseline="0" dirty="0" smtClean="0">
                <a:solidFill>
                  <a:schemeClr val="tx1"/>
                </a:solidFill>
                <a:latin typeface="Arial" charset="0"/>
                <a:ea typeface="ＭＳ Ｐゴシック" pitchFamily="-107" charset="-128"/>
                <a:cs typeface="ＭＳ Ｐゴシック" pitchFamily="-107" charset="-128"/>
              </a:rPr>
              <a:t>using a scheme like that proposed in the preceding paragraph may make it more</a:t>
            </a:r>
          </a:p>
          <a:p>
            <a:r>
              <a:rPr lang="en-US" sz="1200" kern="1200" baseline="0" dirty="0" smtClean="0">
                <a:solidFill>
                  <a:schemeClr val="tx1"/>
                </a:solidFill>
                <a:latin typeface="Arial" charset="0"/>
                <a:ea typeface="ＭＳ Ｐゴシック" pitchFamily="-107" charset="-128"/>
                <a:cs typeface="ＭＳ Ｐゴシック" pitchFamily="-107" charset="-128"/>
              </a:rPr>
              <a:t>effective. Also, once the system is discovered, it becomes virtually worthless. This</a:t>
            </a:r>
          </a:p>
          <a:p>
            <a:r>
              <a:rPr lang="en-US" sz="1200" kern="1200" baseline="0" dirty="0" smtClean="0">
                <a:solidFill>
                  <a:schemeClr val="tx1"/>
                </a:solidFill>
                <a:latin typeface="Arial" charset="0"/>
                <a:ea typeface="ＭＳ Ｐゴシック" pitchFamily="-107" charset="-128"/>
                <a:cs typeface="ＭＳ Ｐゴシック" pitchFamily="-107" charset="-128"/>
              </a:rPr>
              <a:t>problem, too, can be overcome if the insertion method depends on some sort of key</a:t>
            </a:r>
          </a:p>
          <a:p>
            <a:r>
              <a:rPr lang="en-US" sz="1200" kern="1200" baseline="0" dirty="0" smtClean="0">
                <a:solidFill>
                  <a:schemeClr val="tx1"/>
                </a:solidFill>
                <a:latin typeface="Arial" charset="0"/>
                <a:ea typeface="ＭＳ Ｐゴシック" pitchFamily="-107" charset="-128"/>
                <a:cs typeface="ＭＳ Ｐゴシック" pitchFamily="-107" charset="-128"/>
              </a:rPr>
              <a:t>(e.g., see Problem 3.22). Alternatively, a message can be first encrypted and then</a:t>
            </a:r>
          </a:p>
          <a:p>
            <a:r>
              <a:rPr lang="en-US" sz="1200" kern="1200" baseline="0" dirty="0" smtClean="0">
                <a:solidFill>
                  <a:schemeClr val="tx1"/>
                </a:solidFill>
                <a:latin typeface="Arial" charset="0"/>
                <a:ea typeface="ＭＳ Ｐゴシック" pitchFamily="-107" charset="-128"/>
                <a:cs typeface="ＭＳ Ｐゴシック" pitchFamily="-107" charset="-128"/>
              </a:rPr>
              <a:t>hidden using steganography.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advantage of steganography is that it can be employed by parties who</a:t>
            </a:r>
          </a:p>
          <a:p>
            <a:r>
              <a:rPr lang="en-US" sz="1200" kern="1200" baseline="0" dirty="0" smtClean="0">
                <a:solidFill>
                  <a:schemeClr val="tx1"/>
                </a:solidFill>
                <a:latin typeface="Arial" charset="0"/>
                <a:ea typeface="ＭＳ Ｐゴシック" pitchFamily="-107" charset="-128"/>
                <a:cs typeface="ＭＳ Ｐゴシック" pitchFamily="-107" charset="-128"/>
              </a:rPr>
              <a:t>have something to lose should the fact of their secret communication (not necessarily</a:t>
            </a:r>
          </a:p>
          <a:p>
            <a:r>
              <a:rPr lang="en-US" sz="1200" kern="1200" baseline="0" dirty="0" smtClean="0">
                <a:solidFill>
                  <a:schemeClr val="tx1"/>
                </a:solidFill>
                <a:latin typeface="Arial" charset="0"/>
                <a:ea typeface="ＭＳ Ｐゴシック" pitchFamily="-107" charset="-128"/>
                <a:cs typeface="ＭＳ Ｐゴシック" pitchFamily="-107" charset="-128"/>
              </a:rPr>
              <a:t>the content) be discovered. Encryption flags traffic as important or secret or may</a:t>
            </a:r>
          </a:p>
          <a:p>
            <a:r>
              <a:rPr lang="en-US" sz="1200" kern="1200" baseline="0" dirty="0" smtClean="0">
                <a:solidFill>
                  <a:schemeClr val="tx1"/>
                </a:solidFill>
                <a:latin typeface="Arial" charset="0"/>
                <a:ea typeface="ＭＳ Ｐゴシック" pitchFamily="-107" charset="-128"/>
                <a:cs typeface="ＭＳ Ｐゴシック" pitchFamily="-107" charset="-128"/>
              </a:rPr>
              <a:t>identify the sender or receiver as someone with something to hide.</a:t>
            </a:r>
            <a:endParaRPr lang="en-US" dirty="0" smtClean="0">
              <a:latin typeface="Arial" pitchFamily="-1" charset="0"/>
              <a:ea typeface="Arial" pitchFamily="-1" charset="0"/>
              <a:cs typeface="Arial" pitchFamily="-1" charset="0"/>
            </a:endParaRP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46</a:t>
            </a:fld>
            <a:endParaRPr lang="en-AU" dirty="0"/>
          </a:p>
        </p:txBody>
      </p:sp>
    </p:spTree>
    <p:extLst>
      <p:ext uri="{BB962C8B-B14F-4D97-AF65-F5344CB8AC3E}">
        <p14:creationId xmlns:p14="http://schemas.microsoft.com/office/powerpoint/2010/main" val="2475886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47</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a:t>
            </a:r>
            <a:r>
              <a:rPr lang="en-US" dirty="0" smtClean="0">
                <a:latin typeface="Arial" pitchFamily="-1" charset="0"/>
                <a:ea typeface="ＭＳ Ｐゴシック" pitchFamily="-1" charset="-128"/>
                <a:cs typeface="ＭＳ Ｐゴシック" pitchFamily="-1" charset="-128"/>
              </a:rPr>
              <a:t> 3 </a:t>
            </a:r>
            <a:r>
              <a:rPr lang="en-US" dirty="0">
                <a:latin typeface="Arial" pitchFamily="-1" charset="0"/>
                <a:ea typeface="ＭＳ Ｐゴシック" pitchFamily="-1" charset="-128"/>
                <a:cs typeface="ＭＳ Ｐゴシック" pitchFamily="-1" charset="-128"/>
              </a:rPr>
              <a:t>summary.</a:t>
            </a:r>
          </a:p>
        </p:txBody>
      </p:sp>
    </p:spTree>
    <p:extLst>
      <p:ext uri="{BB962C8B-B14F-4D97-AF65-F5344CB8AC3E}">
        <p14:creationId xmlns:p14="http://schemas.microsoft.com/office/powerpoint/2010/main" val="4133169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7AB4349-EBA6-734F-968E-76D033A1EA87}" type="slidenum">
              <a:rPr lang="en-AU">
                <a:latin typeface="Arial" pitchFamily="-1" charset="0"/>
              </a:rPr>
              <a:pPr/>
              <a:t>5</a:t>
            </a:fld>
            <a:endParaRPr lang="en-AU" dirty="0">
              <a:latin typeface="Arial" pitchFamily="-1"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We assume that it is impractical to decrypt a message on the basis of the</a:t>
            </a:r>
          </a:p>
          <a:p>
            <a:r>
              <a:rPr lang="en-US" sz="1200" kern="1200" baseline="0" dirty="0" smtClean="0">
                <a:solidFill>
                  <a:schemeClr val="tx1"/>
                </a:solidFill>
                <a:latin typeface="Arial" charset="0"/>
                <a:ea typeface="ＭＳ Ｐゴシック" pitchFamily="-107" charset="-128"/>
                <a:cs typeface="ＭＳ Ｐゴシック" pitchFamily="-107" charset="-128"/>
              </a:rPr>
              <a:t>ciphertext plus  knowledge of the encryption/decryption algorithm. In other words,</a:t>
            </a:r>
          </a:p>
          <a:p>
            <a:r>
              <a:rPr lang="en-US" sz="1200" kern="1200" baseline="0" dirty="0" smtClean="0">
                <a:solidFill>
                  <a:schemeClr val="tx1"/>
                </a:solidFill>
                <a:latin typeface="Arial" charset="0"/>
                <a:ea typeface="ＭＳ Ｐゴシック" pitchFamily="-107" charset="-128"/>
                <a:cs typeface="ＭＳ Ｐゴシック" pitchFamily="-107" charset="-128"/>
              </a:rPr>
              <a:t>we do not need to keep the algorithm secret; we need to keep only the key secret.</a:t>
            </a:r>
          </a:p>
          <a:p>
            <a:r>
              <a:rPr lang="en-US" sz="1200" kern="1200" baseline="0" dirty="0" smtClean="0">
                <a:solidFill>
                  <a:schemeClr val="tx1"/>
                </a:solidFill>
                <a:latin typeface="Arial" charset="0"/>
                <a:ea typeface="ＭＳ Ｐゴシック" pitchFamily="-107" charset="-128"/>
                <a:cs typeface="ＭＳ Ｐゴシック" pitchFamily="-107" charset="-128"/>
              </a:rPr>
              <a:t>This feature of symmetric encryption is what makes it feasible for widespread use.</a:t>
            </a:r>
          </a:p>
          <a:p>
            <a:r>
              <a:rPr lang="en-US" sz="1200" kern="1200" baseline="0" dirty="0" smtClean="0">
                <a:solidFill>
                  <a:schemeClr val="tx1"/>
                </a:solidFill>
                <a:latin typeface="Arial" charset="0"/>
                <a:ea typeface="ＭＳ Ｐゴシック" pitchFamily="-107" charset="-128"/>
                <a:cs typeface="ＭＳ Ｐゴシック" pitchFamily="-107" charset="-128"/>
              </a:rPr>
              <a:t>The fact that the algorithm need not be kept secret means that manufacturers can</a:t>
            </a:r>
          </a:p>
          <a:p>
            <a:r>
              <a:rPr lang="en-US" sz="1200" kern="1200" baseline="0" dirty="0" smtClean="0">
                <a:solidFill>
                  <a:schemeClr val="tx1"/>
                </a:solidFill>
                <a:latin typeface="Arial" charset="0"/>
                <a:ea typeface="ＭＳ Ｐゴシック" pitchFamily="-107" charset="-128"/>
                <a:cs typeface="ＭＳ Ｐゴシック" pitchFamily="-107" charset="-128"/>
              </a:rPr>
              <a:t>and have developed low-cost chip implementations of data encryption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These chips are widely available and incorporated into a number of products. With</a:t>
            </a:r>
          </a:p>
          <a:p>
            <a:r>
              <a:rPr lang="en-US" sz="1200" kern="1200" baseline="0" dirty="0" smtClean="0">
                <a:solidFill>
                  <a:schemeClr val="tx1"/>
                </a:solidFill>
                <a:latin typeface="Arial" charset="0"/>
                <a:ea typeface="ＭＳ Ｐゴシック" pitchFamily="-107" charset="-128"/>
                <a:cs typeface="ＭＳ Ｐゴシック" pitchFamily="-107" charset="-128"/>
              </a:rPr>
              <a:t>the use of symmetric encryption, the principal security problem is maintaining the</a:t>
            </a:r>
          </a:p>
          <a:p>
            <a:r>
              <a:rPr lang="en-US" sz="1200" kern="1200" baseline="0" dirty="0" smtClean="0">
                <a:solidFill>
                  <a:schemeClr val="tx1"/>
                </a:solidFill>
                <a:latin typeface="Arial" charset="0"/>
                <a:ea typeface="ＭＳ Ｐゴシック" pitchFamily="-107" charset="-128"/>
                <a:cs typeface="ＭＳ Ｐゴシック" pitchFamily="-107" charset="-128"/>
              </a:rPr>
              <a:t>secrecy of the key.</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69390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87AB4349-EBA6-734F-968E-76D033A1EA87}" type="slidenum">
              <a:rPr lang="en-AU">
                <a:latin typeface="Arial" pitchFamily="-1" charset="0"/>
              </a:rPr>
              <a:pPr/>
              <a:t>6</a:t>
            </a:fld>
            <a:endParaRPr lang="en-AU" dirty="0">
              <a:latin typeface="Arial" pitchFamily="-1"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There are two requirements for secure use of conventional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We need a strong encryption algorithm. At a minimum, we would like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to be such that an opponent who knows the algorithm and has access to</a:t>
            </a:r>
          </a:p>
          <a:p>
            <a:r>
              <a:rPr lang="en-US" sz="1200" kern="1200" baseline="0" dirty="0" smtClean="0">
                <a:solidFill>
                  <a:schemeClr val="tx1"/>
                </a:solidFill>
                <a:latin typeface="Arial" charset="0"/>
                <a:ea typeface="ＭＳ Ｐゴシック" pitchFamily="-107" charset="-128"/>
                <a:cs typeface="ＭＳ Ｐゴシック" pitchFamily="-107" charset="-128"/>
              </a:rPr>
              <a:t>one or more ciphertexts would be unable to decipher the ciphertext or figure</a:t>
            </a:r>
          </a:p>
          <a:p>
            <a:r>
              <a:rPr lang="en-US" sz="1200" kern="1200" baseline="0" dirty="0" smtClean="0">
                <a:solidFill>
                  <a:schemeClr val="tx1"/>
                </a:solidFill>
                <a:latin typeface="Arial" charset="0"/>
                <a:ea typeface="ＭＳ Ｐゴシック" pitchFamily="-107" charset="-128"/>
                <a:cs typeface="ＭＳ Ｐゴシック" pitchFamily="-107" charset="-128"/>
              </a:rPr>
              <a:t>out the key. This requirement is usually stated in a stronger form: The opponent</a:t>
            </a:r>
          </a:p>
          <a:p>
            <a:r>
              <a:rPr lang="en-US" sz="1200" kern="1200" baseline="0" dirty="0" smtClean="0">
                <a:solidFill>
                  <a:schemeClr val="tx1"/>
                </a:solidFill>
                <a:latin typeface="Arial" charset="0"/>
                <a:ea typeface="ＭＳ Ｐゴシック" pitchFamily="-107" charset="-128"/>
                <a:cs typeface="ＭＳ Ｐゴシック" pitchFamily="-107" charset="-128"/>
              </a:rPr>
              <a:t>should be unable to decrypt ciphertext or discover the key even if he or</a:t>
            </a:r>
          </a:p>
          <a:p>
            <a:r>
              <a:rPr lang="en-US" sz="1200" kern="1200" baseline="0" dirty="0" smtClean="0">
                <a:solidFill>
                  <a:schemeClr val="tx1"/>
                </a:solidFill>
                <a:latin typeface="Arial" charset="0"/>
                <a:ea typeface="ＭＳ Ｐゴシック" pitchFamily="-107" charset="-128"/>
                <a:cs typeface="ＭＳ Ｐゴシック" pitchFamily="-107" charset="-128"/>
              </a:rPr>
              <a:t>she is in possession of a number of ciphertexts together with the plaintext that</a:t>
            </a:r>
          </a:p>
          <a:p>
            <a:r>
              <a:rPr lang="en-US" sz="1200" kern="1200" baseline="0" dirty="0" smtClean="0">
                <a:solidFill>
                  <a:schemeClr val="tx1"/>
                </a:solidFill>
                <a:latin typeface="Arial" charset="0"/>
                <a:ea typeface="ＭＳ Ｐゴシック" pitchFamily="-107" charset="-128"/>
                <a:cs typeface="ＭＳ Ｐゴシック" pitchFamily="-107" charset="-128"/>
              </a:rPr>
              <a:t>produced each ciphertext.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Sender and receiver must have obtained copies of the secret key in a secure</a:t>
            </a:r>
          </a:p>
          <a:p>
            <a:r>
              <a:rPr lang="en-US" sz="1200" kern="1200" baseline="0" dirty="0" smtClean="0">
                <a:solidFill>
                  <a:schemeClr val="tx1"/>
                </a:solidFill>
                <a:latin typeface="Arial" charset="0"/>
                <a:ea typeface="ＭＳ Ｐゴシック" pitchFamily="-107" charset="-128"/>
                <a:cs typeface="ＭＳ Ｐゴシック" pitchFamily="-107" charset="-128"/>
              </a:rPr>
              <a:t>fashion and must keep the key secure. If someone can discover the key and</a:t>
            </a:r>
          </a:p>
          <a:p>
            <a:r>
              <a:rPr lang="en-US" sz="1200" kern="1200" baseline="0" dirty="0" smtClean="0">
                <a:solidFill>
                  <a:schemeClr val="tx1"/>
                </a:solidFill>
                <a:latin typeface="Arial" charset="0"/>
                <a:ea typeface="ＭＳ Ｐゴシック" pitchFamily="-107" charset="-128"/>
                <a:cs typeface="ＭＳ Ｐゴシック" pitchFamily="-107" charset="-128"/>
              </a:rPr>
              <a:t>knows the algorithm, all communication using this key is readable.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944176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Let us take a closer look at the essential elements of a symmetric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scheme, using Figure 3.2.</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7</a:t>
            </a:fld>
            <a:endParaRPr lang="en-AU" dirty="0"/>
          </a:p>
        </p:txBody>
      </p:sp>
    </p:spTree>
    <p:extLst>
      <p:ext uri="{BB962C8B-B14F-4D97-AF65-F5344CB8AC3E}">
        <p14:creationId xmlns:p14="http://schemas.microsoft.com/office/powerpoint/2010/main" val="861339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8</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Cryptographic systems are characterized along three independent dimensions: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 type of operations used for transforming plaintext to ciphertext.  All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smtClean="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smtClean="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smtClean="0">
                <a:solidFill>
                  <a:schemeClr val="tx1"/>
                </a:solidFill>
                <a:latin typeface="Arial" charset="0"/>
                <a:ea typeface="ＭＳ Ｐゴシック" pitchFamily="-107" charset="-128"/>
                <a:cs typeface="ＭＳ Ｐゴシック" pitchFamily="-107" charset="-128"/>
              </a:rPr>
              <a:t>be lost (i.e., that all operations are reversible). Most systems, referred to as</a:t>
            </a:r>
          </a:p>
          <a:p>
            <a:r>
              <a:rPr lang="en-US" sz="1200" kern="1200" baseline="0" dirty="0" smtClean="0">
                <a:solidFill>
                  <a:schemeClr val="tx1"/>
                </a:solidFill>
                <a:latin typeface="Arial" charset="0"/>
                <a:ea typeface="ＭＳ Ｐゴシック" pitchFamily="-107" charset="-128"/>
                <a:cs typeface="ＭＳ Ｐゴシック" pitchFamily="-107" charset="-128"/>
              </a:rPr>
              <a:t>product systems , involve multiple stages of substitutions and transpositions.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The number of keys used.  If both sender and receiver use the same key, the</a:t>
            </a:r>
          </a:p>
          <a:p>
            <a:r>
              <a:rPr lang="en-US" sz="1200" kern="1200" baseline="0" dirty="0" smtClean="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If the sender and receiver use different keys, the system is referred</a:t>
            </a:r>
          </a:p>
          <a:p>
            <a:r>
              <a:rPr lang="en-US" sz="1200" kern="1200" baseline="0" dirty="0" smtClean="0">
                <a:solidFill>
                  <a:schemeClr val="tx1"/>
                </a:solidFill>
                <a:latin typeface="Arial" charset="0"/>
                <a:ea typeface="ＭＳ Ｐゴシック" pitchFamily="-107" charset="-128"/>
                <a:cs typeface="ＭＳ Ｐゴシック" pitchFamily="-107" charset="-128"/>
              </a:rPr>
              <a:t>to as asymmetric, two-key, or public-key encryption.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The way in which the plaintext is processed.  A block cipher  processes the</a:t>
            </a:r>
          </a:p>
          <a:p>
            <a:r>
              <a:rPr lang="en-US" sz="1200" kern="1200" baseline="0" dirty="0" smtClean="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smtClean="0">
                <a:solidFill>
                  <a:schemeClr val="tx1"/>
                </a:solidFill>
                <a:latin typeface="Arial" charset="0"/>
                <a:ea typeface="ＭＳ Ｐゴシック" pitchFamily="-107" charset="-128"/>
                <a:cs typeface="ＭＳ Ｐゴシック" pitchFamily="-107" charset="-128"/>
              </a:rPr>
              <a:t>input block. A stream cipher  processes the input elements continuously,</a:t>
            </a:r>
          </a:p>
          <a:p>
            <a:r>
              <a:rPr lang="en-US" sz="1200" kern="1200" baseline="0" dirty="0" smtClean="0">
                <a:solidFill>
                  <a:schemeClr val="tx1"/>
                </a:solidFill>
                <a:latin typeface="Arial" charset="0"/>
                <a:ea typeface="ＭＳ Ｐゴシック" pitchFamily="-107" charset="-128"/>
                <a:cs typeface="ＭＳ Ｐゴシック" pitchFamily="-107" charset="-128"/>
              </a:rPr>
              <a:t>producing output one element at a time, as it goes along.</a:t>
            </a:r>
            <a:endParaRPr lang="en-US" dirty="0">
              <a:latin typeface="Times-Roman"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5854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552ACA2-F6C4-0C46-8D97-88B54CF583E6}" type="slidenum">
              <a:rPr lang="en-AU">
                <a:latin typeface="Arial" pitchFamily="-1" charset="0"/>
              </a:rPr>
              <a:pPr/>
              <a:t>9</a:t>
            </a:fld>
            <a:endParaRPr lang="en-AU" dirty="0">
              <a:latin typeface="Arial" pitchFamily="-1"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Typically, the objective of attacking an encryption system is to recover the key in</a:t>
            </a:r>
          </a:p>
          <a:p>
            <a:r>
              <a:rPr lang="en-US" sz="1200" kern="1200" baseline="0" dirty="0" smtClean="0">
                <a:solidFill>
                  <a:schemeClr val="tx1"/>
                </a:solidFill>
                <a:latin typeface="Arial" charset="0"/>
                <a:ea typeface="ＭＳ Ｐゴシック" pitchFamily="-107" charset="-128"/>
                <a:cs typeface="ＭＳ Ｐゴシック" pitchFamily="-107" charset="-128"/>
              </a:rPr>
              <a:t>use rather than simply to recover the plaintext of a single ciphertext. There are two</a:t>
            </a:r>
          </a:p>
          <a:p>
            <a:r>
              <a:rPr lang="en-US" sz="1200" kern="1200" baseline="0" dirty="0" smtClean="0">
                <a:solidFill>
                  <a:schemeClr val="tx1"/>
                </a:solidFill>
                <a:latin typeface="Arial" charset="0"/>
                <a:ea typeface="ＭＳ Ｐゴシック" pitchFamily="-107" charset="-128"/>
                <a:cs typeface="ＭＳ Ｐゴシック" pitchFamily="-107" charset="-128"/>
              </a:rPr>
              <a:t>general approaches to attacking a conventional encryption scheme: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Cryptanalysis:  Cryptanalytic attacks rely on the nature of the algorithm plus</a:t>
            </a:r>
          </a:p>
          <a:p>
            <a:r>
              <a:rPr lang="en-US" sz="1200" kern="1200" baseline="0" dirty="0" smtClean="0">
                <a:solidFill>
                  <a:schemeClr val="tx1"/>
                </a:solidFill>
                <a:latin typeface="Arial" charset="0"/>
                <a:ea typeface="ＭＳ Ｐゴシック" pitchFamily="-107" charset="-128"/>
                <a:cs typeface="ＭＳ Ｐゴシック" pitchFamily="-107" charset="-128"/>
              </a:rPr>
              <a:t>perhaps some knowledge of the general characteristics of the plaintext or</a:t>
            </a:r>
          </a:p>
          <a:p>
            <a:r>
              <a:rPr lang="en-US" sz="1200" kern="1200" baseline="0" dirty="0" smtClean="0">
                <a:solidFill>
                  <a:schemeClr val="tx1"/>
                </a:solidFill>
                <a:latin typeface="Arial" charset="0"/>
                <a:ea typeface="ＭＳ Ｐゴシック" pitchFamily="-107" charset="-128"/>
                <a:cs typeface="ＭＳ Ｐゴシック" pitchFamily="-107" charset="-128"/>
              </a:rPr>
              <a:t>even some sample plaintext–ciphertext pairs. This type of attack exploits the</a:t>
            </a:r>
          </a:p>
          <a:p>
            <a:r>
              <a:rPr lang="en-US" sz="1200" kern="1200" baseline="0" dirty="0" smtClean="0">
                <a:solidFill>
                  <a:schemeClr val="tx1"/>
                </a:solidFill>
                <a:latin typeface="Arial" charset="0"/>
                <a:ea typeface="ＭＳ Ｐゴシック" pitchFamily="-107" charset="-128"/>
                <a:cs typeface="ＭＳ Ｐゴシック" pitchFamily="-107" charset="-128"/>
              </a:rPr>
              <a:t>characteristics of the algorithm to attempt to deduce a specific plaintext or to</a:t>
            </a:r>
          </a:p>
          <a:p>
            <a:r>
              <a:rPr lang="en-US" sz="1200" kern="1200" baseline="0" dirty="0" smtClean="0">
                <a:solidFill>
                  <a:schemeClr val="tx1"/>
                </a:solidFill>
                <a:latin typeface="Arial" charset="0"/>
                <a:ea typeface="ＭＳ Ｐゴシック" pitchFamily="-107" charset="-128"/>
                <a:cs typeface="ＭＳ Ｐゴシック" pitchFamily="-107" charset="-128"/>
              </a:rPr>
              <a:t>deduce the key being used.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Brute-force attack:  The attacker tries every possible key on a piece of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until an intelligible translation into plaintext is obtained. On average, half</a:t>
            </a:r>
          </a:p>
          <a:p>
            <a:r>
              <a:rPr lang="en-US" sz="1200" kern="1200" baseline="0" dirty="0" smtClean="0">
                <a:solidFill>
                  <a:schemeClr val="tx1"/>
                </a:solidFill>
                <a:latin typeface="Arial" charset="0"/>
                <a:ea typeface="ＭＳ Ｐゴシック" pitchFamily="-107" charset="-128"/>
                <a:cs typeface="ＭＳ Ｐゴシック" pitchFamily="-107" charset="-128"/>
              </a:rPr>
              <a:t>of all possible keys must be tried to achieve success.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If either type of attack succeeds in deducing the key, the effect is catastrophic:</a:t>
            </a:r>
          </a:p>
          <a:p>
            <a:r>
              <a:rPr lang="en-US" sz="1200" kern="1200" baseline="0" dirty="0" smtClean="0">
                <a:solidFill>
                  <a:schemeClr val="tx1"/>
                </a:solidFill>
                <a:latin typeface="Arial" charset="0"/>
                <a:ea typeface="ＭＳ Ｐゴシック" pitchFamily="-107" charset="-128"/>
                <a:cs typeface="ＭＳ Ｐゴシック" pitchFamily="-107" charset="-128"/>
              </a:rPr>
              <a:t>All future and past messages encrypted with that key are compromised.</a:t>
            </a:r>
            <a:endParaRPr lang="en-US"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255546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01CBA271-37AA-1A4B-93BB-23FD1460592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723CE70-09B5-AA4F-97D6-E97562FB12F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smtClean="0"/>
              <a:t>© 2017 Pearson Education, Ltd.,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6" name="Slide Number Placeholder 5"/>
          <p:cNvSpPr>
            <a:spLocks noGrp="1"/>
          </p:cNvSpPr>
          <p:nvPr>
            <p:ph type="sldNum" sz="quarter" idx="12"/>
          </p:nvPr>
        </p:nvSpPr>
        <p:spPr/>
        <p:txBody>
          <a:bodyPr/>
          <a:lstStyle/>
          <a:p>
            <a:pPr>
              <a:defRPr/>
            </a:pPr>
            <a:fld id="{08EB2D05-ED9B-D64F-84F9-1CBF245170BF}"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smtClean="0"/>
              <a:t>© 2017 Pearson Education, Ltd., All rights reserved. </a:t>
            </a: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smtClean="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6" name="Slide Number Placeholder 5"/>
          <p:cNvSpPr>
            <a:spLocks noGrp="1"/>
          </p:cNvSpPr>
          <p:nvPr>
            <p:ph type="sldNum" sz="quarter" idx="12"/>
          </p:nvPr>
        </p:nvSpPr>
        <p:spPr/>
        <p:txBody>
          <a:bodyPr/>
          <a:lstStyle/>
          <a:p>
            <a:pPr>
              <a:defRPr/>
            </a:pPr>
            <a:fld id="{B5AEB69B-5E69-824A-A98D-11886E137B42}"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9" name="Slide Number Placeholder 8"/>
          <p:cNvSpPr>
            <a:spLocks noGrp="1"/>
          </p:cNvSpPr>
          <p:nvPr>
            <p:ph type="sldNum" sz="quarter" idx="12"/>
          </p:nvPr>
        </p:nvSpPr>
        <p:spPr/>
        <p:txBody>
          <a:bodyPr/>
          <a:lstStyle/>
          <a:p>
            <a:pPr>
              <a:defRPr/>
            </a:pPr>
            <a:fld id="{DEB5EF6F-FFFF-2347-9244-08C2C6A20C11}"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p:txBody>
          <a:bodyPr/>
          <a:lstStyle/>
          <a:p>
            <a:pPr>
              <a:defRPr/>
            </a:pPr>
            <a:fld id="{9E675B3F-6561-B24D-8031-C57239C6AA25}"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4" name="Slide Number Placeholder 3"/>
          <p:cNvSpPr>
            <a:spLocks noGrp="1"/>
          </p:cNvSpPr>
          <p:nvPr>
            <p:ph type="sldNum" sz="quarter" idx="12"/>
          </p:nvPr>
        </p:nvSpPr>
        <p:spPr/>
        <p:txBody>
          <a:bodyPr/>
          <a:lstStyle/>
          <a:p>
            <a:pPr>
              <a:defRPr/>
            </a:pPr>
            <a:fld id="{FDC14EC7-977D-1E4F-8051-25C0EB4A003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smtClean="0"/>
              <a:t>© 2017 Pearson Education, Ltd., All rights reserved. </a:t>
            </a: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FCEF7E2B-CF74-4842-A0EA-70EF99A89E06}"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7" name="Slide Number Placeholder 6"/>
          <p:cNvSpPr>
            <a:spLocks noGrp="1"/>
          </p:cNvSpPr>
          <p:nvPr>
            <p:ph type="sldNum" sz="quarter" idx="12"/>
          </p:nvPr>
        </p:nvSpPr>
        <p:spPr/>
        <p:txBody>
          <a:bodyPr/>
          <a:lstStyle/>
          <a:p>
            <a:pPr>
              <a:defRPr/>
            </a:pPr>
            <a:fld id="{E24AB6FF-5496-1E43-9590-2F72A5D955A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7" name="Slide Number Placeholder 6"/>
          <p:cNvSpPr>
            <a:spLocks noGrp="1"/>
          </p:cNvSpPr>
          <p:nvPr>
            <p:ph type="sldNum" sz="quarter" idx="12"/>
          </p:nvPr>
        </p:nvSpPr>
        <p:spPr/>
        <p:txBody>
          <a:bodyPr/>
          <a:lstStyle/>
          <a:p>
            <a:pPr>
              <a:defRPr/>
            </a:pPr>
            <a:fld id="{7663788D-3F12-1344-95FC-E1DB5EA6A64F}"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6" name="Slide Number Placeholder 5"/>
          <p:cNvSpPr>
            <a:spLocks noGrp="1"/>
          </p:cNvSpPr>
          <p:nvPr>
            <p:ph type="sldNum" sz="quarter" idx="12"/>
          </p:nvPr>
        </p:nvSpPr>
        <p:spPr/>
        <p:txBody>
          <a:bodyPr/>
          <a:lstStyle/>
          <a:p>
            <a:pPr>
              <a:defRPr/>
            </a:pPr>
            <a:fld id="{D08AD938-33E9-BF4D-94C2-FA36CE6F25C5}"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smtClean="0"/>
              <a:t>© 2017 Pearson Education, Ltd., All rights reserved. </a:t>
            </a:r>
            <a:endParaRPr lang="en-US" dirty="0"/>
          </a:p>
        </p:txBody>
      </p:sp>
      <p:sp>
        <p:nvSpPr>
          <p:cNvPr id="6" name="Slide Number Placeholder 5"/>
          <p:cNvSpPr>
            <a:spLocks noGrp="1"/>
          </p:cNvSpPr>
          <p:nvPr>
            <p:ph type="sldNum" sz="quarter" idx="12"/>
          </p:nvPr>
        </p:nvSpPr>
        <p:spPr/>
        <p:txBody>
          <a:bodyPr/>
          <a:lstStyle/>
          <a:p>
            <a:pPr>
              <a:defRPr/>
            </a:pPr>
            <a:fld id="{2BA53D34-9388-2A4D-8E3D-61FEBA664D0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a:lvl1pPr>
          </a:lstStyle>
          <a:p>
            <a:pPr>
              <a:defRPr/>
            </a:pPr>
            <a:endParaRPr lang="en-US" dirty="0"/>
          </a:p>
        </p:txBody>
      </p:sp>
      <p:sp>
        <p:nvSpPr>
          <p:cNvPr id="12" name="Footer Placeholder 4"/>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FBFCEC01-5D5A-024B-AFBB-4CAA8FF73F5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793298D1-69AE-D94B-83B4-C1E8F3597BB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55E9BEDC-36A3-9E40-B9B7-EF42D67A6E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r>
              <a:rPr lang="en-US" dirty="0" smtClean="0"/>
              <a:t>© 2017 Pearson Education, Ltd., All rights reserved. </a:t>
            </a: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smtClean="0"/>
              <a:t>© 2017 Pearson Education, Ltd., All rights reserved. </a:t>
            </a: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r>
              <a:rPr lang="en-US" dirty="0" smtClean="0"/>
              <a:t>© 2017 Pearson Education, Ltd., All rights reserved. </a:t>
            </a: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smtClean="0"/>
              <a:t>© 2017 Pearson Education, Ltd., All rights reserved. </a:t>
            </a: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df"/><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subTitle" idx="1"/>
          </p:nvPr>
        </p:nvSpPr>
        <p:spPr>
          <a:xfrm>
            <a:off x="1854200" y="5203825"/>
            <a:ext cx="5446713" cy="852488"/>
          </a:xfrm>
        </p:spPr>
        <p:txBody>
          <a:bodyPr/>
          <a:lstStyle/>
          <a:p>
            <a:r>
              <a:rPr lang="en-US" dirty="0" smtClean="0"/>
              <a:t>Seventh Edition, Global Edition</a:t>
            </a:r>
          </a:p>
          <a:p>
            <a:r>
              <a:rPr lang="en-US" dirty="0" smtClean="0"/>
              <a:t>by William Stallings	</a:t>
            </a:r>
          </a:p>
          <a:p>
            <a:endParaRPr lang="en-US" dirty="0" smtClean="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7" name="Title 6"/>
          <p:cNvSpPr>
            <a:spLocks noGrp="1"/>
          </p:cNvSpPr>
          <p:nvPr>
            <p:ph type="ctrTitle"/>
          </p:nvPr>
        </p:nvSpPr>
        <p:spPr/>
        <p:txBody>
          <a:bodyPr/>
          <a:lstStyle/>
          <a:p>
            <a:endParaRPr lang="en-US"/>
          </a:p>
        </p:txBody>
      </p:sp>
      <p:grpSp>
        <p:nvGrpSpPr>
          <p:cNvPr id="8" name="Group 7"/>
          <p:cNvGrpSpPr/>
          <p:nvPr/>
        </p:nvGrpSpPr>
        <p:grpSpPr>
          <a:xfrm>
            <a:off x="-31968" y="-27384"/>
            <a:ext cx="9319984" cy="6885384"/>
            <a:chOff x="-31968" y="-27384"/>
            <a:chExt cx="9319984" cy="6885384"/>
          </a:xfrm>
        </p:grpSpPr>
        <p:pic>
          <p:nvPicPr>
            <p:cNvPr id="9" name="Picture 8"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10" name="Group 15"/>
            <p:cNvGrpSpPr>
              <a:grpSpLocks/>
            </p:cNvGrpSpPr>
            <p:nvPr/>
          </p:nvGrpSpPr>
          <p:grpSpPr bwMode="auto">
            <a:xfrm flipH="1">
              <a:off x="-31968" y="0"/>
              <a:ext cx="2011680" cy="6858000"/>
              <a:chOff x="134471" y="0"/>
              <a:chExt cx="1581220" cy="6858000"/>
            </a:xfrm>
          </p:grpSpPr>
          <p:pic>
            <p:nvPicPr>
              <p:cNvPr id="14"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5"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11" name="Group 15"/>
            <p:cNvGrpSpPr>
              <a:grpSpLocks/>
            </p:cNvGrpSpPr>
            <p:nvPr/>
          </p:nvGrpSpPr>
          <p:grpSpPr bwMode="auto">
            <a:xfrm>
              <a:off x="7236296" y="-27384"/>
              <a:ext cx="2051720" cy="6858000"/>
              <a:chOff x="134471" y="0"/>
              <a:chExt cx="1581220" cy="6858000"/>
            </a:xfrm>
          </p:grpSpPr>
          <p:pic>
            <p:nvPicPr>
              <p:cNvPr id="12"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3"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orient="vert"/>
          </p:nvPr>
        </p:nvSpPr>
        <p:spPr>
          <a:xfrm>
            <a:off x="7620000" y="0"/>
            <a:ext cx="1447800" cy="6858000"/>
          </a:xfrm>
        </p:spPr>
        <p:txBody>
          <a:bodyPr>
            <a:normAutofit fontScale="90000"/>
            <a:scene3d>
              <a:camera prst="orthographicFront">
                <a:rot lat="0" lon="0" rev="5400000"/>
              </a:camera>
              <a:lightRig rig="threePt" dir="t"/>
            </a:scene3d>
          </a:bodyPr>
          <a:lstStyle/>
          <a:p>
            <a:pPr eaLnBrk="1" hangingPunct="1">
              <a:lnSpc>
                <a:spcPts val="3500"/>
              </a:lnSpc>
              <a:defRPr/>
            </a:pPr>
            <a:r>
              <a:rPr lang="en-US" sz="3556" dirty="0" smtClean="0"/>
              <a:t>Table 3.1  </a:t>
            </a:r>
            <a:r>
              <a:rPr lang="en-US" sz="4400" dirty="0" smtClean="0"/>
              <a:t/>
            </a:r>
            <a:br>
              <a:rPr lang="en-US" sz="4400" dirty="0" smtClean="0"/>
            </a:br>
            <a:r>
              <a:rPr lang="en-US" sz="2444" dirty="0" smtClean="0"/>
              <a:t>Types of </a:t>
            </a:r>
            <a:br>
              <a:rPr lang="en-US" sz="2444" dirty="0" smtClean="0"/>
            </a:br>
            <a:r>
              <a:rPr lang="en-US" sz="2444" dirty="0" smtClean="0"/>
              <a:t>Attacks </a:t>
            </a:r>
            <a:br>
              <a:rPr lang="en-US" sz="2444" dirty="0" smtClean="0"/>
            </a:br>
            <a:r>
              <a:rPr lang="en-US" sz="2444" dirty="0" smtClean="0"/>
              <a:t>on </a:t>
            </a:r>
            <a:br>
              <a:rPr lang="en-US" sz="2444" dirty="0" smtClean="0"/>
            </a:br>
            <a:r>
              <a:rPr lang="en-US" sz="2444" dirty="0" smtClean="0"/>
              <a:t>Encrypted </a:t>
            </a:r>
            <a:br>
              <a:rPr lang="en-US" sz="2444" dirty="0" smtClean="0"/>
            </a:br>
            <a:r>
              <a:rPr lang="en-US" sz="2444" dirty="0" smtClean="0"/>
              <a:t>Messages </a:t>
            </a:r>
            <a:endParaRPr lang="en-AU" sz="2444" dirty="0"/>
          </a:p>
        </p:txBody>
      </p:sp>
      <p:sp>
        <p:nvSpPr>
          <p:cNvPr id="6" name="Vertical Text Placeholder 5"/>
          <p:cNvSpPr>
            <a:spLocks noGrp="1"/>
          </p:cNvSpPr>
          <p:nvPr>
            <p:ph type="body" orient="vert" idx="1"/>
          </p:nvPr>
        </p:nvSpPr>
        <p:spPr/>
        <p:txBody>
          <a:bodyPr/>
          <a:lstStyle/>
          <a:p>
            <a:endParaRPr lang="en-US" dirty="0"/>
          </a:p>
        </p:txBody>
      </p:sp>
      <p:pic>
        <p:nvPicPr>
          <p:cNvPr id="5" name="Picture 4"/>
          <p:cNvPicPr>
            <a:picLocks noChangeAspect="1"/>
          </p:cNvPicPr>
          <p:nvPr/>
        </p:nvPicPr>
        <p:blipFill>
          <a:blip r:embed="rId3"/>
          <a:srcRect r="7115" b="1787"/>
          <a:stretch>
            <a:fillRect/>
          </a:stretch>
        </p:blipFill>
        <p:spPr>
          <a:xfrm>
            <a:off x="152400" y="381000"/>
            <a:ext cx="7329352" cy="6172200"/>
          </a:xfrm>
          <a:prstGeom prst="rect">
            <a:avLst/>
          </a:prstGeom>
        </p:spPr>
      </p:pic>
      <p:sp>
        <p:nvSpPr>
          <p:cNvPr id="7" name="Footer Placeholder 6"/>
          <p:cNvSpPr>
            <a:spLocks noGrp="1"/>
          </p:cNvSpPr>
          <p:nvPr>
            <p:ph type="ftr" sz="quarter" idx="11"/>
          </p:nvPr>
        </p:nvSpPr>
        <p:spPr>
          <a:xfrm>
            <a:off x="0" y="6492875"/>
            <a:ext cx="6248400" cy="365125"/>
          </a:xfrm>
        </p:spPr>
        <p:txBody>
          <a:bodyPr/>
          <a:lstStyle/>
          <a:p>
            <a:pPr>
              <a:defRPr/>
            </a:pPr>
            <a:r>
              <a:rPr lang="en-US" dirty="0" smtClean="0"/>
              <a:t>© 2017 Pearson Education, Ltd., All rights reserved. </a:t>
            </a:r>
            <a:endParaRPr lang="en-US" dirty="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40341"/>
            <a:ext cx="9144000" cy="1411941"/>
          </a:xfrm>
        </p:spPr>
        <p:txBody>
          <a:bodyPr/>
          <a:lstStyle/>
          <a:p>
            <a:r>
              <a:rPr lang="en-US" dirty="0" smtClean="0"/>
              <a:t>Encryption Scheme Security</a:t>
            </a:r>
            <a:endParaRPr lang="en-AU" dirty="0"/>
          </a:p>
        </p:txBody>
      </p:sp>
      <p:sp>
        <p:nvSpPr>
          <p:cNvPr id="56323" name="Rectangle 3"/>
          <p:cNvSpPr>
            <a:spLocks noGrp="1" noChangeArrowheads="1"/>
          </p:cNvSpPr>
          <p:nvPr>
            <p:ph idx="1"/>
          </p:nvPr>
        </p:nvSpPr>
        <p:spPr>
          <a:xfrm>
            <a:off x="792162" y="1761565"/>
            <a:ext cx="7570787" cy="4791635"/>
          </a:xfrm>
        </p:spPr>
        <p:txBody>
          <a:bodyPr>
            <a:normAutofit lnSpcReduction="10000"/>
          </a:bodyPr>
          <a:lstStyle/>
          <a:p>
            <a:r>
              <a:rPr lang="en-AU" dirty="0" smtClean="0"/>
              <a:t>Unconditionally secure</a:t>
            </a:r>
          </a:p>
          <a:p>
            <a:pPr lvl="1"/>
            <a:r>
              <a:rPr lang="en-AU" dirty="0" smtClean="0"/>
              <a:t>No matter how much time an opponent has, it is impossible for him or her to decrypt the ciphertext simply because the required information is not there</a:t>
            </a:r>
          </a:p>
          <a:p>
            <a:r>
              <a:rPr lang="en-AU" dirty="0" smtClean="0"/>
              <a:t>Computationally secure</a:t>
            </a:r>
          </a:p>
          <a:p>
            <a:pPr lvl="1"/>
            <a:r>
              <a:rPr lang="en-AU" dirty="0" smtClean="0"/>
              <a:t>The cost of breaking the cipher exceeds the value of the encrypted information</a:t>
            </a:r>
          </a:p>
          <a:p>
            <a:pPr lvl="1"/>
            <a:r>
              <a:rPr lang="en-AU" dirty="0" smtClean="0"/>
              <a:t>The time required to break the cipher      exceeds the useful lifetime of the      information</a:t>
            </a:r>
          </a:p>
        </p:txBody>
      </p:sp>
      <p:pic>
        <p:nvPicPr>
          <p:cNvPr id="8" name="Picture 7"/>
          <p:cNvPicPr>
            <a:picLocks noChangeAspect="1"/>
          </p:cNvPicPr>
          <p:nvPr/>
        </p:nvPicPr>
        <p:blipFill>
          <a:blip r:embed="rId3"/>
          <a:stretch>
            <a:fillRect/>
          </a:stretch>
        </p:blipFill>
        <p:spPr>
          <a:xfrm>
            <a:off x="7162800" y="4953000"/>
            <a:ext cx="1733550" cy="1714500"/>
          </a:xfrm>
          <a:prstGeom prst="rect">
            <a:avLst/>
          </a:prstGeom>
        </p:spPr>
      </p:pic>
      <p:sp>
        <p:nvSpPr>
          <p:cNvPr id="5" name="Footer Placeholder 4"/>
          <p:cNvSpPr>
            <a:spLocks noGrp="1"/>
          </p:cNvSpPr>
          <p:nvPr>
            <p:ph type="ftr" sz="quarter" idx="11"/>
          </p:nvPr>
        </p:nvSpPr>
        <p:spPr>
          <a:xfrm>
            <a:off x="0" y="6492875"/>
            <a:ext cx="6858000" cy="365125"/>
          </a:xfrm>
        </p:spPr>
        <p:txBody>
          <a:bodyPr/>
          <a:lstStyle/>
          <a:p>
            <a:pPr>
              <a:defRPr/>
            </a:pPr>
            <a:r>
              <a:rPr lang="en-US" dirty="0" smtClean="0"/>
              <a:t>© 2017 Pearson Education, Ltd., All rights reserved.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Brute-Force Attack</a:t>
            </a:r>
            <a:endParaRPr lang="en-AU" dirty="0"/>
          </a:p>
        </p:txBody>
      </p:sp>
      <p:graphicFrame>
        <p:nvGraphicFramePr>
          <p:cNvPr id="6" name="Content Placeholder 5"/>
          <p:cNvGraphicFramePr>
            <a:graphicFrameLocks noGrp="1"/>
          </p:cNvGraphicFramePr>
          <p:nvPr>
            <p:ph idx="1"/>
          </p:nvPr>
        </p:nvGraphicFramePr>
        <p:xfrm>
          <a:off x="533400" y="1752600"/>
          <a:ext cx="8077200"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57150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Substitution Technique</a:t>
            </a:r>
            <a:endParaRPr lang="en-AU" dirty="0"/>
          </a:p>
        </p:txBody>
      </p:sp>
      <p:sp>
        <p:nvSpPr>
          <p:cNvPr id="62467" name="Rectangle 3"/>
          <p:cNvSpPr>
            <a:spLocks noGrp="1" noChangeArrowheads="1"/>
          </p:cNvSpPr>
          <p:nvPr>
            <p:ph idx="1"/>
          </p:nvPr>
        </p:nvSpPr>
        <p:spPr>
          <a:xfrm>
            <a:off x="838200" y="2057400"/>
            <a:ext cx="7570787" cy="4486275"/>
          </a:xfrm>
        </p:spPr>
        <p:txBody>
          <a:bodyPr/>
          <a:lstStyle/>
          <a:p>
            <a:r>
              <a:rPr lang="en-AU" dirty="0" smtClean="0"/>
              <a:t>The letters of plaintext are replaced by other letters or by numbers or symbols</a:t>
            </a:r>
          </a:p>
          <a:p>
            <a:r>
              <a:rPr lang="en-AU" dirty="0" smtClean="0"/>
              <a:t>If the plaintext is viewed as a sequence of bits, then substitution involves replacing plaintext bit patterns with ciphertext bit patterns</a:t>
            </a:r>
            <a:endParaRPr lang="en-AU" dirty="0"/>
          </a:p>
        </p:txBody>
      </p:sp>
      <p:pic>
        <p:nvPicPr>
          <p:cNvPr id="5" name="Picture 4"/>
          <p:cNvPicPr>
            <a:picLocks noChangeAspect="1"/>
          </p:cNvPicPr>
          <p:nvPr/>
        </p:nvPicPr>
        <p:blipFill>
          <a:blip r:embed="rId3"/>
          <a:stretch>
            <a:fillRect/>
          </a:stretch>
        </p:blipFill>
        <p:spPr>
          <a:xfrm>
            <a:off x="7236296" y="5093546"/>
            <a:ext cx="1407857" cy="1387745"/>
          </a:xfrm>
          <a:prstGeom prst="rect">
            <a:avLst/>
          </a:prstGeom>
        </p:spPr>
      </p:pic>
      <p:sp>
        <p:nvSpPr>
          <p:cNvPr id="6" name="Footer Placeholder 5"/>
          <p:cNvSpPr>
            <a:spLocks noGrp="1"/>
          </p:cNvSpPr>
          <p:nvPr>
            <p:ph type="ftr" sz="quarter" idx="11"/>
          </p:nvPr>
        </p:nvSpPr>
        <p:spPr>
          <a:xfrm>
            <a:off x="0" y="6492875"/>
            <a:ext cx="73914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dirty="0" smtClean="0"/>
              <a:t>Caesar Cipher</a:t>
            </a:r>
            <a:endParaRPr lang="en-AU" dirty="0"/>
          </a:p>
        </p:txBody>
      </p:sp>
      <p:sp>
        <p:nvSpPr>
          <p:cNvPr id="5" name="Content Placeholder 4"/>
          <p:cNvSpPr>
            <a:spLocks noGrp="1"/>
          </p:cNvSpPr>
          <p:nvPr>
            <p:ph idx="1"/>
          </p:nvPr>
        </p:nvSpPr>
        <p:spPr>
          <a:xfrm>
            <a:off x="609600" y="1600200"/>
            <a:ext cx="8001000" cy="4791635"/>
          </a:xfrm>
        </p:spPr>
        <p:txBody>
          <a:bodyPr>
            <a:normAutofit fontScale="92500" lnSpcReduction="20000"/>
          </a:bodyPr>
          <a:lstStyle/>
          <a:p>
            <a:r>
              <a:rPr lang="en-US" dirty="0" smtClean="0"/>
              <a:t>Simplest and earliest known use of a substitution cipher</a:t>
            </a:r>
          </a:p>
          <a:p>
            <a:r>
              <a:rPr lang="en-US" dirty="0" smtClean="0"/>
              <a:t>Used by Julius Caesar</a:t>
            </a:r>
          </a:p>
          <a:p>
            <a:r>
              <a:rPr lang="en-US" dirty="0"/>
              <a:t>R</a:t>
            </a:r>
            <a:r>
              <a:rPr lang="en-US" dirty="0" smtClean="0"/>
              <a:t>eplacing each letter of the alphabet with the letter standing 3 places further down the alphabet</a:t>
            </a:r>
          </a:p>
          <a:p>
            <a:r>
              <a:rPr lang="en-US" dirty="0" smtClean="0"/>
              <a:t>Alphabet is wrapped around so that the letter following Z is A</a:t>
            </a:r>
          </a:p>
          <a:p>
            <a:pPr>
              <a:buNone/>
            </a:pPr>
            <a:r>
              <a:rPr lang="en-US" dirty="0" smtClean="0"/>
              <a:t>	plain:    meet    me    after        the        toga       party</a:t>
            </a:r>
          </a:p>
          <a:p>
            <a:pPr>
              <a:buNone/>
            </a:pPr>
            <a:r>
              <a:rPr lang="en-US" dirty="0" smtClean="0"/>
              <a:t>	cipher: PHHW  PH    DIWHU   WKH    WRJD    SDUWB</a:t>
            </a:r>
            <a:endParaRPr lang="en-US" dirty="0"/>
          </a:p>
        </p:txBody>
      </p:sp>
      <p:pic>
        <p:nvPicPr>
          <p:cNvPr id="6" name="Picture 5"/>
          <p:cNvPicPr>
            <a:picLocks noChangeAspect="1"/>
          </p:cNvPicPr>
          <p:nvPr/>
        </p:nvPicPr>
        <p:blipFill>
          <a:blip r:embed="rId3"/>
          <a:stretch>
            <a:fillRect/>
          </a:stretch>
        </p:blipFill>
        <p:spPr>
          <a:xfrm>
            <a:off x="7391400" y="228600"/>
            <a:ext cx="1005928" cy="990600"/>
          </a:xfrm>
          <a:prstGeom prst="rect">
            <a:avLst/>
          </a:prstGeom>
          <a:scene3d>
            <a:camera prst="orthographicFront">
              <a:rot lat="0" lon="21300001" rev="1200000"/>
            </a:camera>
            <a:lightRig rig="threePt" dir="t"/>
          </a:scene3d>
        </p:spPr>
      </p:pic>
      <p:pic>
        <p:nvPicPr>
          <p:cNvPr id="8" name="Picture 7"/>
          <p:cNvPicPr>
            <a:picLocks noChangeAspect="1"/>
          </p:cNvPicPr>
          <p:nvPr/>
        </p:nvPicPr>
        <p:blipFill>
          <a:blip r:embed="rId3"/>
          <a:stretch>
            <a:fillRect/>
          </a:stretch>
        </p:blipFill>
        <p:spPr>
          <a:xfrm rot="734462">
            <a:off x="693468" y="221355"/>
            <a:ext cx="1006891" cy="991548"/>
          </a:xfrm>
          <a:prstGeom prst="rect">
            <a:avLst/>
          </a:prstGeom>
          <a:scene3d>
            <a:camera prst="orthographicFront">
              <a:rot lat="600000" lon="21299994" rev="20999999"/>
            </a:camera>
            <a:lightRig rig="threePt" dir="t"/>
          </a:scene3d>
        </p:spPr>
      </p:pic>
      <p:sp>
        <p:nvSpPr>
          <p:cNvPr id="7" name="Footer Placeholder 6"/>
          <p:cNvSpPr>
            <a:spLocks noGrp="1"/>
          </p:cNvSpPr>
          <p:nvPr>
            <p:ph type="ftr" sz="quarter" idx="11"/>
          </p:nvPr>
        </p:nvSpPr>
        <p:spPr>
          <a:xfrm>
            <a:off x="0" y="6492875"/>
            <a:ext cx="9144000" cy="365125"/>
          </a:xfrm>
        </p:spPr>
        <p:txBody>
          <a:bodyPr/>
          <a:lstStyle/>
          <a:p>
            <a:pPr>
              <a:defRPr/>
            </a:pPr>
            <a:r>
              <a:rPr lang="en-US" sz="1000" dirty="0" smtClean="0"/>
              <a:t>© 2017 Pearson Education, Ltd.,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smtClean="0"/>
              <a:t>Caesar Cipher Algorithm</a:t>
            </a:r>
            <a:endParaRPr lang="en-AU" dirty="0"/>
          </a:p>
        </p:txBody>
      </p:sp>
      <p:sp>
        <p:nvSpPr>
          <p:cNvPr id="66563" name="Rectangle 3"/>
          <p:cNvSpPr>
            <a:spLocks noGrp="1" noChangeArrowheads="1"/>
          </p:cNvSpPr>
          <p:nvPr>
            <p:ph idx="1"/>
          </p:nvPr>
        </p:nvSpPr>
        <p:spPr>
          <a:xfrm>
            <a:off x="762000" y="1676400"/>
            <a:ext cx="7818438" cy="5020235"/>
          </a:xfrm>
        </p:spPr>
        <p:txBody>
          <a:bodyPr>
            <a:normAutofit fontScale="70000" lnSpcReduction="20000"/>
          </a:bodyPr>
          <a:lstStyle/>
          <a:p>
            <a:pPr>
              <a:lnSpc>
                <a:spcPct val="80000"/>
              </a:lnSpc>
              <a:defRPr/>
            </a:pPr>
            <a:r>
              <a:rPr lang="en-US" sz="2600" dirty="0" smtClean="0"/>
              <a:t>Can define transformation as:</a:t>
            </a:r>
          </a:p>
          <a:p>
            <a:pPr lvl="1" eaLnBrk="1" hangingPunct="1">
              <a:buFont typeface="Wingdings" pitchFamily="-107" charset="2"/>
              <a:buNone/>
              <a:defRPr/>
            </a:pPr>
            <a:r>
              <a:rPr lang="en-AU" sz="1800" dirty="0" smtClean="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800" dirty="0" smtClean="0">
                <a:latin typeface="Courier" pitchFamily="-107" charset="0"/>
                <a:ea typeface="ＭＳ Ｐゴシック" pitchFamily="-107" charset="-128"/>
              </a:rPr>
              <a:t>D E F G H I J K L M N O P Q R S T U V W X Y Z A B C</a:t>
            </a:r>
          </a:p>
          <a:p>
            <a:pPr>
              <a:lnSpc>
                <a:spcPct val="80000"/>
              </a:lnSpc>
              <a:defRPr/>
            </a:pPr>
            <a:r>
              <a:rPr lang="en-US" sz="2600" dirty="0" smtClean="0"/>
              <a:t>Mathematically give each letter a number</a:t>
            </a:r>
          </a:p>
          <a:p>
            <a:pPr lvl="1" eaLnBrk="1" hangingPunct="1">
              <a:buFont typeface="Wingdings" pitchFamily="-107" charset="2"/>
              <a:buNone/>
              <a:defRPr/>
            </a:pPr>
            <a:r>
              <a:rPr lang="en-AU" sz="1400" dirty="0" smtClean="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400" dirty="0" smtClean="0">
                <a:latin typeface="Courier" pitchFamily="-107" charset="0"/>
                <a:ea typeface="ＭＳ Ｐゴシック" pitchFamily="-107" charset="-128"/>
              </a:rPr>
              <a:t>0 1 2 3 4 5 6 7 8 9 10 11 12 13 14 15 16 17 18 19 20 21 22 23 24 25</a:t>
            </a:r>
          </a:p>
          <a:p>
            <a:pPr>
              <a:lnSpc>
                <a:spcPct val="80000"/>
              </a:lnSpc>
              <a:defRPr/>
            </a:pPr>
            <a:r>
              <a:rPr lang="en-US" sz="2600" dirty="0" smtClean="0"/>
              <a:t>Algorithm can be expressed as:</a:t>
            </a:r>
            <a:endParaRPr lang="en-AU" i="1" dirty="0" smtClean="0">
              <a:ea typeface="ＭＳ Ｐゴシック" pitchFamily="-107" charset="-128"/>
            </a:endParaRPr>
          </a:p>
          <a:p>
            <a:pPr lvl="1" eaLnBrk="1" hangingPunct="1">
              <a:buFont typeface="Wingdings" pitchFamily="-107" charset="2"/>
              <a:buNone/>
              <a:defRPr/>
            </a:pPr>
            <a:r>
              <a:rPr lang="en-AU" i="1" dirty="0" smtClean="0">
                <a:ea typeface="ＭＳ Ｐゴシック" pitchFamily="-107" charset="-128"/>
              </a:rPr>
              <a:t>		c </a:t>
            </a:r>
            <a:r>
              <a:rPr lang="en-AU" dirty="0" smtClean="0">
                <a:ea typeface="ＭＳ Ｐゴシック" pitchFamily="-107" charset="-128"/>
              </a:rPr>
              <a:t>= E(3, </a:t>
            </a:r>
            <a:r>
              <a:rPr lang="en-AU" i="1" dirty="0" smtClean="0">
                <a:ea typeface="ＭＳ Ｐゴシック" pitchFamily="-107" charset="-128"/>
              </a:rPr>
              <a:t>p</a:t>
            </a:r>
            <a:r>
              <a:rPr lang="en-AU" dirty="0" smtClean="0">
                <a:ea typeface="ＭＳ Ｐゴシック" pitchFamily="-107" charset="-128"/>
              </a:rPr>
              <a:t>) = (</a:t>
            </a:r>
            <a:r>
              <a:rPr lang="en-AU" i="1" dirty="0" smtClean="0">
                <a:ea typeface="ＭＳ Ｐゴシック" pitchFamily="-107" charset="-128"/>
              </a:rPr>
              <a:t>p </a:t>
            </a:r>
            <a:r>
              <a:rPr lang="en-AU" dirty="0" smtClean="0">
                <a:ea typeface="ＭＳ Ｐゴシック" pitchFamily="-107" charset="-128"/>
              </a:rPr>
              <a:t>+ </a:t>
            </a:r>
            <a:r>
              <a:rPr lang="en-AU" i="1" dirty="0" smtClean="0">
                <a:ea typeface="ＭＳ Ｐゴシック" pitchFamily="-107" charset="-128"/>
              </a:rPr>
              <a:t>3</a:t>
            </a:r>
            <a:r>
              <a:rPr lang="en-AU" dirty="0" smtClean="0">
                <a:ea typeface="ＭＳ Ｐゴシック" pitchFamily="-107" charset="-128"/>
              </a:rPr>
              <a:t>) mod (26)</a:t>
            </a:r>
          </a:p>
          <a:p>
            <a:pPr lvl="1" eaLnBrk="1" hangingPunct="1">
              <a:buFont typeface="Wingdings" pitchFamily="-107" charset="2"/>
              <a:buNone/>
              <a:defRPr/>
            </a:pPr>
            <a:endParaRPr lang="en-AU" sz="2000" dirty="0" smtClean="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smtClean="0"/>
              <a:t>A shift may be of any amount, so that the general Caesar algorithm is:</a:t>
            </a:r>
          </a:p>
          <a:p>
            <a:pPr marL="342900" lvl="1" indent="-342900">
              <a:lnSpc>
                <a:spcPct val="80000"/>
              </a:lnSpc>
              <a:spcBef>
                <a:spcPts val="2400"/>
              </a:spcBef>
              <a:buClr>
                <a:schemeClr val="accent1">
                  <a:lumMod val="60000"/>
                  <a:lumOff val="40000"/>
                </a:schemeClr>
              </a:buClr>
              <a:buNone/>
              <a:defRPr/>
            </a:pPr>
            <a:r>
              <a:rPr lang="en-US" sz="2581" i="1" dirty="0" smtClean="0">
                <a:ea typeface="ＭＳ Ｐゴシック" pitchFamily="-107" charset="-128"/>
              </a:rPr>
              <a:t>		</a:t>
            </a:r>
            <a:r>
              <a:rPr lang="en-US" sz="2571" i="1" dirty="0" smtClean="0">
                <a:ea typeface="ＭＳ Ｐゴシック" pitchFamily="-107" charset="-128"/>
              </a:rPr>
              <a:t>C =  E(k , p ) =  (p + k ) mod 26</a:t>
            </a:r>
          </a:p>
          <a:p>
            <a:pPr>
              <a:lnSpc>
                <a:spcPct val="80000"/>
              </a:lnSpc>
              <a:defRPr/>
            </a:pPr>
            <a:r>
              <a:rPr lang="en-US" sz="2571" dirty="0" smtClean="0"/>
              <a:t>Where k  takes on a value in the range 1 to 25; the decryption algorithm is simply:</a:t>
            </a:r>
          </a:p>
          <a:p>
            <a:pPr>
              <a:buNone/>
            </a:pPr>
            <a:r>
              <a:rPr lang="en-US" sz="2571" i="1" dirty="0" smtClean="0">
                <a:ea typeface="ＭＳ Ｐゴシック" pitchFamily="-107" charset="-128"/>
              </a:rPr>
              <a:t>		p =  D(k , C ) =  (C - k ) mod 26</a:t>
            </a:r>
            <a:endParaRPr lang="en-AU" sz="2571" i="1" dirty="0" smtClean="0">
              <a:ea typeface="ＭＳ Ｐゴシック" pitchFamily="-107" charset="-128"/>
            </a:endParaRPr>
          </a:p>
        </p:txBody>
      </p:sp>
      <p:sp>
        <p:nvSpPr>
          <p:cNvPr id="4" name="Footer Placeholder 3"/>
          <p:cNvSpPr>
            <a:spLocks noGrp="1"/>
          </p:cNvSpPr>
          <p:nvPr>
            <p:ph type="ftr" sz="quarter" idx="11"/>
          </p:nvPr>
        </p:nvSpPr>
        <p:spPr>
          <a:xfrm>
            <a:off x="0" y="6492875"/>
            <a:ext cx="72390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0" y="6492875"/>
            <a:ext cx="4800600" cy="365125"/>
          </a:xfrm>
        </p:spPr>
        <p:txBody>
          <a:bodyPr/>
          <a:lstStyle/>
          <a:p>
            <a:pPr>
              <a:defRPr/>
            </a:pPr>
            <a:r>
              <a:rPr lang="en-US" sz="1000" dirty="0" smtClean="0"/>
              <a:t>© 2017 Pearson Education, Ltd., All rights reserved. </a:t>
            </a:r>
            <a:endParaRPr lang="en-US" sz="1000" dirty="0"/>
          </a:p>
        </p:txBody>
      </p:sp>
      <p:sp>
        <p:nvSpPr>
          <p:cNvPr id="8" name="TextBox 7"/>
          <p:cNvSpPr txBox="1"/>
          <p:nvPr/>
        </p:nvSpPr>
        <p:spPr>
          <a:xfrm>
            <a:off x="517425" y="2731735"/>
            <a:ext cx="3111500" cy="461665"/>
          </a:xfrm>
          <a:prstGeom prst="rect">
            <a:avLst/>
          </a:prstGeom>
          <a:noFill/>
        </p:spPr>
        <p:txBody>
          <a:bodyPr wrap="square" rtlCol="0">
            <a:spAutoFit/>
          </a:bodyPr>
          <a:lstStyle/>
          <a:p>
            <a:pPr algn="ctr"/>
            <a:r>
              <a:rPr lang="en-US" sz="1200" dirty="0" smtClean="0"/>
              <a:t>(This chart can be found on page 75 in the textbook)</a:t>
            </a:r>
            <a:endParaRPr lang="en-US" sz="1200" dirty="0"/>
          </a:p>
        </p:txBody>
      </p:sp>
      <p:pic>
        <p:nvPicPr>
          <p:cNvPr id="7" name="Picture 6"/>
          <p:cNvPicPr>
            <a:picLocks noChangeAspect="1"/>
          </p:cNvPicPr>
          <p:nvPr/>
        </p:nvPicPr>
        <p:blipFill>
          <a:blip r:embed="rId3"/>
          <a:srcRect l="10769" r="18462" b="2921"/>
          <a:stretch>
            <a:fillRect/>
          </a:stretch>
        </p:blipFill>
        <p:spPr>
          <a:xfrm>
            <a:off x="4343400" y="0"/>
            <a:ext cx="4800600" cy="6937037"/>
          </a:xfrm>
          <a:prstGeom prst="rect">
            <a:avLst/>
          </a:prstGeom>
        </p:spPr>
      </p:pic>
      <p:sp>
        <p:nvSpPr>
          <p:cNvPr id="9" name="TextBox 8"/>
          <p:cNvSpPr txBox="1"/>
          <p:nvPr/>
        </p:nvSpPr>
        <p:spPr>
          <a:xfrm>
            <a:off x="704850" y="197902"/>
            <a:ext cx="2920999" cy="2554545"/>
          </a:xfrm>
          <a:prstGeom prst="rect">
            <a:avLst/>
          </a:prstGeom>
          <a:noFill/>
        </p:spPr>
        <p:txBody>
          <a:bodyPr wrap="square" rtlCol="0">
            <a:spAutoFit/>
          </a:bodyPr>
          <a:lstStyle/>
          <a:p>
            <a:pPr algn="ctr"/>
            <a:r>
              <a:rPr lang="en-US" sz="3200" dirty="0" smtClean="0">
                <a:latin typeface="+mn-lt"/>
              </a:rPr>
              <a:t>Figure 3.3</a:t>
            </a:r>
          </a:p>
          <a:p>
            <a:pPr algn="ctr"/>
            <a:r>
              <a:rPr lang="en-US" sz="3200" dirty="0" smtClean="0">
                <a:latin typeface="+mn-lt"/>
              </a:rPr>
              <a:t> Brute-Force Cryptanalysis </a:t>
            </a:r>
          </a:p>
          <a:p>
            <a:pPr algn="ctr"/>
            <a:r>
              <a:rPr lang="en-US" sz="3200" dirty="0" smtClean="0">
                <a:latin typeface="+mn-lt"/>
              </a:rPr>
              <a:t>of </a:t>
            </a:r>
          </a:p>
          <a:p>
            <a:pPr algn="ctr"/>
            <a:r>
              <a:rPr lang="en-US" sz="3200" dirty="0" smtClean="0">
                <a:latin typeface="+mn-lt"/>
              </a:rPr>
              <a:t>Caesar Cipher </a:t>
            </a:r>
            <a:endParaRPr lang="en-US" sz="3200" dirty="0">
              <a:latin typeface="+mn-lt"/>
            </a:endParaRPr>
          </a:p>
        </p:txBody>
      </p:sp>
      <p:sp>
        <p:nvSpPr>
          <p:cNvPr id="2" name="Rounded Rectangle 1"/>
          <p:cNvSpPr/>
          <p:nvPr/>
        </p:nvSpPr>
        <p:spPr>
          <a:xfrm>
            <a:off x="179512" y="3284984"/>
            <a:ext cx="4143796" cy="3100065"/>
          </a:xfrm>
          <a:prstGeom prst="roundRect">
            <a:avLst/>
          </a:prstGeom>
          <a:solidFill>
            <a:schemeClr val="accent2">
              <a:lumMod val="90000"/>
            </a:schemeClr>
          </a:solidFill>
          <a:ln>
            <a:solidFill>
              <a:schemeClr val="tx1">
                <a:alpha val="7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400" dirty="0" smtClean="0">
                <a:solidFill>
                  <a:schemeClr val="tx1"/>
                </a:solidFill>
                <a:ea typeface="ＭＳ Ｐゴシック" pitchFamily="-107" charset="-128"/>
                <a:cs typeface="ＭＳ Ｐゴシック" pitchFamily="-107" charset="-128"/>
              </a:rPr>
              <a:t>Characteristics employed by brute-force cryptanalysis</a:t>
            </a:r>
            <a:r>
              <a:rPr lang="en-US" sz="2400" dirty="0">
                <a:solidFill>
                  <a:schemeClr val="tx1"/>
                </a:solidFill>
                <a:ea typeface="ＭＳ Ｐゴシック" pitchFamily="-107" charset="-128"/>
                <a:cs typeface="ＭＳ Ｐゴシック" pitchFamily="-107" charset="-128"/>
              </a:rPr>
              <a:t>:</a:t>
            </a:r>
          </a:p>
          <a:p>
            <a:pPr marL="800100" lvl="1" indent="-342900">
              <a:buFont typeface="+mj-lt"/>
              <a:buAutoNum type="arabicPeriod"/>
            </a:pPr>
            <a:r>
              <a:rPr lang="en-US" sz="2000" dirty="0" smtClean="0">
                <a:solidFill>
                  <a:schemeClr val="tx1"/>
                </a:solidFill>
                <a:ea typeface="ＭＳ Ｐゴシック" pitchFamily="-107" charset="-128"/>
                <a:cs typeface="ＭＳ Ｐゴシック" pitchFamily="-107" charset="-128"/>
              </a:rPr>
              <a:t>The encryption/decryption </a:t>
            </a:r>
            <a:r>
              <a:rPr lang="en-US" sz="2000" dirty="0">
                <a:solidFill>
                  <a:schemeClr val="tx1"/>
                </a:solidFill>
                <a:ea typeface="ＭＳ Ｐゴシック" pitchFamily="-107" charset="-128"/>
                <a:cs typeface="ＭＳ Ｐゴシック" pitchFamily="-107" charset="-128"/>
              </a:rPr>
              <a:t>algorithms are known</a:t>
            </a:r>
            <a:r>
              <a:rPr lang="en-US" sz="2000" dirty="0" smtClean="0">
                <a:solidFill>
                  <a:schemeClr val="tx1"/>
                </a:solidFill>
                <a:ea typeface="ＭＳ Ｐゴシック" pitchFamily="-107" charset="-128"/>
                <a:cs typeface="ＭＳ Ｐゴシック" pitchFamily="-107" charset="-128"/>
              </a:rPr>
              <a:t>.</a:t>
            </a:r>
            <a:endParaRPr lang="en-US" sz="2000" dirty="0">
              <a:solidFill>
                <a:schemeClr val="tx1"/>
              </a:solidFill>
              <a:ea typeface="ＭＳ Ｐゴシック" pitchFamily="-107" charset="-128"/>
              <a:cs typeface="ＭＳ Ｐゴシック" pitchFamily="-107" charset="-128"/>
            </a:endParaRPr>
          </a:p>
          <a:p>
            <a:pPr marL="800100" lvl="1" indent="-342900">
              <a:buFont typeface="+mj-lt"/>
              <a:buAutoNum type="arabicPeriod"/>
            </a:pPr>
            <a:r>
              <a:rPr lang="en-US" sz="2000" dirty="0" smtClean="0">
                <a:solidFill>
                  <a:schemeClr val="tx1"/>
                </a:solidFill>
                <a:ea typeface="ＭＳ Ｐゴシック" pitchFamily="-107" charset="-128"/>
                <a:cs typeface="ＭＳ Ｐゴシック" pitchFamily="-107" charset="-128"/>
              </a:rPr>
              <a:t>only </a:t>
            </a:r>
            <a:r>
              <a:rPr lang="en-US" sz="2000" dirty="0">
                <a:solidFill>
                  <a:schemeClr val="tx1"/>
                </a:solidFill>
                <a:ea typeface="ＭＳ Ｐゴシック" pitchFamily="-107" charset="-128"/>
                <a:cs typeface="ＭＳ Ｐゴシック" pitchFamily="-107" charset="-128"/>
              </a:rPr>
              <a:t>25 keys to try</a:t>
            </a:r>
            <a:r>
              <a:rPr lang="en-US" sz="2000" dirty="0" smtClean="0">
                <a:solidFill>
                  <a:schemeClr val="tx1"/>
                </a:solidFill>
                <a:ea typeface="ＭＳ Ｐゴシック" pitchFamily="-107" charset="-128"/>
                <a:cs typeface="ＭＳ Ｐゴシック" pitchFamily="-107" charset="-128"/>
              </a:rPr>
              <a:t>.</a:t>
            </a:r>
            <a:endParaRPr lang="en-US" sz="2000" dirty="0">
              <a:solidFill>
                <a:schemeClr val="tx1"/>
              </a:solidFill>
              <a:ea typeface="ＭＳ Ｐゴシック" pitchFamily="-107" charset="-128"/>
              <a:cs typeface="ＭＳ Ｐゴシック" pitchFamily="-107" charset="-128"/>
            </a:endParaRPr>
          </a:p>
          <a:p>
            <a:pPr marL="800100" lvl="1" indent="-342900">
              <a:buFont typeface="+mj-lt"/>
              <a:buAutoNum type="arabicPeriod"/>
            </a:pPr>
            <a:r>
              <a:rPr lang="en-US" sz="2000" dirty="0" smtClean="0">
                <a:solidFill>
                  <a:schemeClr val="tx1"/>
                </a:solidFill>
                <a:ea typeface="ＭＳ Ｐゴシック" pitchFamily="-107" charset="-128"/>
                <a:cs typeface="ＭＳ Ｐゴシック" pitchFamily="-107" charset="-128"/>
              </a:rPr>
              <a:t>The </a:t>
            </a:r>
            <a:r>
              <a:rPr lang="en-US" sz="2000" dirty="0">
                <a:solidFill>
                  <a:schemeClr val="tx1"/>
                </a:solidFill>
                <a:ea typeface="ＭＳ Ｐゴシック" pitchFamily="-107" charset="-128"/>
                <a:cs typeface="ＭＳ Ｐゴシック" pitchFamily="-107" charset="-128"/>
              </a:rPr>
              <a:t>language of the plaintext is known and easily recognizable</a:t>
            </a:r>
            <a:r>
              <a:rPr lang="en-US" dirty="0">
                <a:solidFill>
                  <a:schemeClr val="tx1"/>
                </a:solidFill>
                <a:ea typeface="ＭＳ Ｐゴシック" pitchFamily="-107" charset="-128"/>
                <a:cs typeface="ＭＳ Ｐゴシック" pitchFamily="-107" charset="-128"/>
              </a:rPr>
              <a:t>.</a:t>
            </a:r>
            <a:endParaRPr lang="en-AU" dirty="0">
              <a:ea typeface="ＭＳ Ｐゴシック" pitchFamily="-1" charset="-128"/>
              <a:cs typeface="ＭＳ Ｐゴシック" pitchFamily="-1" charset="-128"/>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r>
              <a:rPr lang="en-US" dirty="0" smtClean="0"/>
              <a:t>Sample of Compressed Text</a:t>
            </a:r>
            <a:endParaRPr lang="en-US" dirty="0"/>
          </a:p>
        </p:txBody>
      </p:sp>
      <p:pic>
        <p:nvPicPr>
          <p:cNvPr id="8" name="Picture 7" descr="f2-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2414" r="-2017" b="-12414"/>
              <a:stretch>
                <a:fillRect/>
              </a:stretch>
            </p:blipFill>
          </mc:Choice>
          <mc:Fallback>
            <p:blipFill>
              <a:blip r:embed="rId4"/>
              <a:srcRect t="-12414" r="-2017" b="-12414"/>
              <a:stretch>
                <a:fillRect/>
              </a:stretch>
            </p:blipFill>
          </mc:Fallback>
        </mc:AlternateContent>
        <p:spPr>
          <a:xfrm>
            <a:off x="0" y="2286000"/>
            <a:ext cx="9121603" cy="3626594"/>
          </a:xfrm>
          <a:prstGeom prst="rect">
            <a:avLst/>
          </a:prstGeom>
          <a:solidFill>
            <a:schemeClr val="bg1"/>
          </a:solidFill>
          <a:ln>
            <a:solidFill>
              <a:schemeClr val="bg2">
                <a:lumMod val="50000"/>
              </a:schemeClr>
            </a:solidFill>
          </a:ln>
        </p:spPr>
      </p:pic>
      <p:sp>
        <p:nvSpPr>
          <p:cNvPr id="4" name="Footer Placeholder 3"/>
          <p:cNvSpPr>
            <a:spLocks noGrp="1"/>
          </p:cNvSpPr>
          <p:nvPr>
            <p:ph type="ftr" sz="quarter" idx="11"/>
          </p:nvPr>
        </p:nvSpPr>
        <p:spPr>
          <a:xfrm>
            <a:off x="0" y="6492875"/>
            <a:ext cx="5791200" cy="365125"/>
          </a:xfrm>
        </p:spPr>
        <p:txBody>
          <a:bodyPr/>
          <a:lstStyle/>
          <a:p>
            <a:pPr>
              <a:defRPr/>
            </a:pPr>
            <a:r>
              <a:rPr lang="en-US" sz="1000" dirty="0" smtClean="0"/>
              <a:t>© 2017 Pearson Education, Ltd., All rights reserved. </a:t>
            </a:r>
            <a:endParaRPr lang="en-US" sz="1000" dirty="0"/>
          </a:p>
        </p:txBody>
      </p:sp>
      <p:sp>
        <p:nvSpPr>
          <p:cNvPr id="5" name="TextBox 4"/>
          <p:cNvSpPr txBox="1"/>
          <p:nvPr/>
        </p:nvSpPr>
        <p:spPr>
          <a:xfrm>
            <a:off x="304800" y="5181600"/>
            <a:ext cx="4419600" cy="457200"/>
          </a:xfrm>
          <a:prstGeom prst="rect">
            <a:avLst/>
          </a:prstGeom>
          <a:solidFill>
            <a:schemeClr val="bg1"/>
          </a:solidFill>
        </p:spPr>
        <p:txBody>
          <a:bodyPr wrap="square" rtlCol="0">
            <a:spAutoFit/>
          </a:bodyPr>
          <a:lstStyle/>
          <a:p>
            <a:endParaRPr lang="en-US" dirty="0"/>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a:t>Monoalphabetic Cipher</a:t>
            </a:r>
          </a:p>
        </p:txBody>
      </p:sp>
      <p:sp>
        <p:nvSpPr>
          <p:cNvPr id="4" name="Content Placeholder 3"/>
          <p:cNvSpPr>
            <a:spLocks noGrp="1"/>
          </p:cNvSpPr>
          <p:nvPr>
            <p:ph idx="1"/>
          </p:nvPr>
        </p:nvSpPr>
        <p:spPr>
          <a:xfrm>
            <a:off x="609600" y="1762125"/>
            <a:ext cx="7753351" cy="4867275"/>
          </a:xfrm>
        </p:spPr>
        <p:txBody>
          <a:bodyPr>
            <a:normAutofit fontScale="92500" lnSpcReduction="10000"/>
          </a:bodyPr>
          <a:lstStyle/>
          <a:p>
            <a:r>
              <a:rPr lang="en-US" dirty="0" smtClean="0"/>
              <a:t>Permutation</a:t>
            </a:r>
          </a:p>
          <a:p>
            <a:pPr lvl="1"/>
            <a:r>
              <a:rPr lang="en-US" sz="2378" dirty="0" smtClean="0"/>
              <a:t>Of a finite set of elements </a:t>
            </a:r>
            <a:r>
              <a:rPr lang="en-US" sz="2378" i="1" dirty="0" smtClean="0"/>
              <a:t>S </a:t>
            </a:r>
            <a:r>
              <a:rPr lang="en-US" sz="2378" dirty="0" smtClean="0"/>
              <a:t>is an ordered sequence of all the elements of </a:t>
            </a:r>
            <a:r>
              <a:rPr lang="en-US" sz="2378" i="1" dirty="0" smtClean="0"/>
              <a:t>S </a:t>
            </a:r>
            <a:r>
              <a:rPr lang="en-US" sz="2378" dirty="0" smtClean="0"/>
              <a:t>, with each element appearing exactly once</a:t>
            </a:r>
          </a:p>
          <a:p>
            <a:pPr marL="342900" lvl="1" indent="-342900">
              <a:spcBef>
                <a:spcPts val="2400"/>
              </a:spcBef>
              <a:buClr>
                <a:srgbClr val="BAABE3"/>
              </a:buClr>
            </a:pPr>
            <a:r>
              <a:rPr lang="en-US" sz="2800" dirty="0" smtClean="0">
                <a:cs typeface="ＭＳ Ｐゴシック" pitchFamily="-1" charset="-128"/>
              </a:rPr>
              <a:t>If the “cipher” line can be any permutation of the 26 alphabetic characters, then there are 26! or greater than 4 x 10</a:t>
            </a:r>
            <a:r>
              <a:rPr lang="en-US" sz="2800" baseline="30000" dirty="0" smtClean="0">
                <a:cs typeface="ＭＳ Ｐゴシック" pitchFamily="-1" charset="-128"/>
              </a:rPr>
              <a:t>26</a:t>
            </a:r>
            <a:r>
              <a:rPr lang="en-US" sz="2800" dirty="0" smtClean="0">
                <a:cs typeface="ＭＳ Ｐゴシック" pitchFamily="-1" charset="-128"/>
              </a:rPr>
              <a:t> possible keys</a:t>
            </a:r>
          </a:p>
          <a:p>
            <a:pPr lvl="1"/>
            <a:r>
              <a:rPr lang="en-US" sz="2378" dirty="0" smtClean="0"/>
              <a:t>This is 10 orders of magnitude greater than the key space for DES</a:t>
            </a:r>
          </a:p>
          <a:p>
            <a:pPr lvl="1"/>
            <a:r>
              <a:rPr lang="en-US" sz="2378" dirty="0" smtClean="0"/>
              <a:t>Approach is referred to as a </a:t>
            </a:r>
            <a:r>
              <a:rPr lang="en-US" sz="2378" i="1" dirty="0" smtClean="0"/>
              <a:t>monoalphabetic substitution cipher</a:t>
            </a:r>
            <a:r>
              <a:rPr lang="en-US" sz="2378" dirty="0" smtClean="0"/>
              <a:t> because a single cipher alphabet is used per message</a:t>
            </a:r>
            <a:endParaRPr lang="en-US" sz="2378" dirty="0"/>
          </a:p>
        </p:txBody>
      </p:sp>
      <p:sp>
        <p:nvSpPr>
          <p:cNvPr id="5" name="Footer Placeholder 4"/>
          <p:cNvSpPr>
            <a:spLocks noGrp="1"/>
          </p:cNvSpPr>
          <p:nvPr>
            <p:ph type="ftr" sz="quarter" idx="11"/>
          </p:nvPr>
        </p:nvSpPr>
        <p:spPr>
          <a:xfrm>
            <a:off x="0" y="6492875"/>
            <a:ext cx="61722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err="1" smtClean="0"/>
              <a:t>Monoalphabetic</a:t>
            </a:r>
            <a:r>
              <a:rPr lang="en-AU" dirty="0" smtClean="0"/>
              <a:t> Cipher</a:t>
            </a:r>
            <a:br>
              <a:rPr lang="en-AU" dirty="0" smtClean="0"/>
            </a:br>
            <a:r>
              <a:rPr lang="en-US" sz="3600" dirty="0" smtClean="0"/>
              <a:t>possible line of attack</a:t>
            </a:r>
            <a:endParaRPr lang="en-AU" sz="3600" dirty="0"/>
          </a:p>
        </p:txBody>
      </p:sp>
      <p:sp>
        <p:nvSpPr>
          <p:cNvPr id="4" name="Content Placeholder 3"/>
          <p:cNvSpPr>
            <a:spLocks noGrp="1"/>
          </p:cNvSpPr>
          <p:nvPr>
            <p:ph idx="1"/>
          </p:nvPr>
        </p:nvSpPr>
        <p:spPr>
          <a:xfrm>
            <a:off x="609600" y="1762125"/>
            <a:ext cx="7994848" cy="4867275"/>
          </a:xfrm>
        </p:spPr>
        <p:txBody>
          <a:bodyPr>
            <a:normAutofit fontScale="92500"/>
          </a:bodyPr>
          <a:lstStyle/>
          <a:p>
            <a:r>
              <a:rPr lang="en-US" dirty="0" smtClean="0">
                <a:solidFill>
                  <a:schemeClr val="tx1"/>
                </a:solidFill>
                <a:ea typeface="ＭＳ Ｐゴシック" pitchFamily="-107" charset="-128"/>
                <a:cs typeface="ＭＳ Ｐゴシック" pitchFamily="-107" charset="-128"/>
              </a:rPr>
              <a:t>If the nature of the plaintext is known, the </a:t>
            </a:r>
            <a:r>
              <a:rPr lang="en-US" dirty="0">
                <a:solidFill>
                  <a:schemeClr val="tx1"/>
                </a:solidFill>
                <a:ea typeface="ＭＳ Ｐゴシック" pitchFamily="-107" charset="-128"/>
                <a:cs typeface="ＭＳ Ｐゴシック" pitchFamily="-107" charset="-128"/>
              </a:rPr>
              <a:t>analyst can exploit </a:t>
            </a:r>
            <a:r>
              <a:rPr lang="en-US" dirty="0" smtClean="0">
                <a:solidFill>
                  <a:schemeClr val="tx1"/>
                </a:solidFill>
                <a:ea typeface="ＭＳ Ｐゴシック" pitchFamily="-107" charset="-128"/>
                <a:cs typeface="ＭＳ Ｐゴシック" pitchFamily="-107" charset="-128"/>
              </a:rPr>
              <a:t>the regularities </a:t>
            </a:r>
            <a:r>
              <a:rPr lang="en-US" dirty="0">
                <a:solidFill>
                  <a:schemeClr val="tx1"/>
                </a:solidFill>
                <a:ea typeface="ＭＳ Ｐゴシック" pitchFamily="-107" charset="-128"/>
                <a:cs typeface="ＭＳ Ｐゴシック" pitchFamily="-107" charset="-128"/>
              </a:rPr>
              <a:t>of the </a:t>
            </a:r>
            <a:r>
              <a:rPr lang="en-US" dirty="0" smtClean="0">
                <a:solidFill>
                  <a:schemeClr val="tx1"/>
                </a:solidFill>
                <a:ea typeface="ＭＳ Ｐゴシック" pitchFamily="-107" charset="-128"/>
                <a:cs typeface="ＭＳ Ｐゴシック" pitchFamily="-107" charset="-128"/>
              </a:rPr>
              <a:t>language</a:t>
            </a:r>
          </a:p>
          <a:p>
            <a:pPr lvl="1"/>
            <a:r>
              <a:rPr lang="en-US" sz="2400" dirty="0" smtClean="0"/>
              <a:t>determine </a:t>
            </a:r>
            <a:r>
              <a:rPr lang="en-US" sz="2400" dirty="0"/>
              <a:t>the relative frequency of the letters </a:t>
            </a:r>
            <a:r>
              <a:rPr lang="en-US" sz="2400" dirty="0" smtClean="0"/>
              <a:t>and compare it </a:t>
            </a:r>
            <a:r>
              <a:rPr lang="en-US" sz="2400" dirty="0"/>
              <a:t>to a standard frequency distribution for </a:t>
            </a:r>
            <a:r>
              <a:rPr lang="en-US" sz="2400" dirty="0" smtClean="0"/>
              <a:t>English (alone sufficient if the ciphertext is long enough).</a:t>
            </a:r>
          </a:p>
          <a:p>
            <a:pPr lvl="1"/>
            <a:r>
              <a:rPr lang="en-US" sz="2400" dirty="0" smtClean="0"/>
              <a:t>Some </a:t>
            </a:r>
            <a:r>
              <a:rPr lang="en-US" sz="2400" dirty="0"/>
              <a:t>tentative assignments and start to fill in the plaintext to see if it looks like a </a:t>
            </a:r>
            <a:r>
              <a:rPr lang="en-US" sz="2400" dirty="0" smtClean="0"/>
              <a:t>reasonable “skeleton</a:t>
            </a:r>
            <a:r>
              <a:rPr lang="en-US" sz="2400" dirty="0"/>
              <a:t>” of a message. </a:t>
            </a:r>
            <a:endParaRPr lang="en-US" sz="2400" dirty="0" smtClean="0"/>
          </a:p>
          <a:p>
            <a:pPr lvl="1"/>
            <a:r>
              <a:rPr lang="en-US" sz="2400" dirty="0" smtClean="0"/>
              <a:t>A </a:t>
            </a:r>
            <a:r>
              <a:rPr lang="en-US" sz="2400" dirty="0"/>
              <a:t>more systematic approach is to look for </a:t>
            </a:r>
            <a:r>
              <a:rPr lang="en-US" sz="2400" dirty="0" smtClean="0"/>
              <a:t>other regularities. </a:t>
            </a:r>
          </a:p>
          <a:p>
            <a:pPr lvl="2"/>
            <a:r>
              <a:rPr lang="en-US" sz="2200" dirty="0" smtClean="0">
                <a:cs typeface="+mn-cs"/>
              </a:rPr>
              <a:t>certain </a:t>
            </a:r>
            <a:r>
              <a:rPr lang="en-US" sz="2200" dirty="0">
                <a:cs typeface="+mn-cs"/>
              </a:rPr>
              <a:t>words may be known to be in the text. </a:t>
            </a:r>
            <a:endParaRPr lang="en-US" sz="2200" dirty="0" smtClean="0">
              <a:cs typeface="+mn-cs"/>
            </a:endParaRPr>
          </a:p>
          <a:p>
            <a:pPr lvl="2"/>
            <a:r>
              <a:rPr lang="en-US" sz="2200" dirty="0" smtClean="0">
                <a:cs typeface="+mn-cs"/>
              </a:rPr>
              <a:t>we </a:t>
            </a:r>
            <a:r>
              <a:rPr lang="en-US" sz="2200" dirty="0">
                <a:cs typeface="+mn-cs"/>
              </a:rPr>
              <a:t>could look </a:t>
            </a:r>
            <a:r>
              <a:rPr lang="en-US" sz="2200" dirty="0" smtClean="0">
                <a:cs typeface="+mn-cs"/>
              </a:rPr>
              <a:t>for </a:t>
            </a:r>
            <a:r>
              <a:rPr lang="en-US" sz="2400" dirty="0" smtClean="0">
                <a:cs typeface="+mn-cs"/>
              </a:rPr>
              <a:t>repeating </a:t>
            </a:r>
            <a:r>
              <a:rPr lang="en-US" sz="2400" dirty="0">
                <a:cs typeface="+mn-cs"/>
              </a:rPr>
              <a:t>sequences of cipher letters and try to deduce their plaintext equivalents.</a:t>
            </a:r>
          </a:p>
          <a:p>
            <a:endParaRPr lang="en-US" dirty="0">
              <a:latin typeface="Arial" pitchFamily="-1" charset="0"/>
              <a:ea typeface="Arial" pitchFamily="-1" charset="0"/>
              <a:cs typeface="Arial" pitchFamily="-1" charset="0"/>
            </a:endParaRPr>
          </a:p>
          <a:p>
            <a:pPr lvl="1"/>
            <a:endParaRPr lang="en-US" sz="6400" dirty="0"/>
          </a:p>
        </p:txBody>
      </p:sp>
      <p:sp>
        <p:nvSpPr>
          <p:cNvPr id="5" name="Footer Placeholder 4"/>
          <p:cNvSpPr>
            <a:spLocks noGrp="1"/>
          </p:cNvSpPr>
          <p:nvPr>
            <p:ph type="ftr" sz="quarter" idx="11"/>
          </p:nvPr>
        </p:nvSpPr>
        <p:spPr>
          <a:xfrm>
            <a:off x="0" y="6492875"/>
            <a:ext cx="6172200" cy="365125"/>
          </a:xfrm>
        </p:spPr>
        <p:txBody>
          <a:bodyPr/>
          <a:lstStyle/>
          <a:p>
            <a:pPr>
              <a:defRPr/>
            </a:pPr>
            <a:r>
              <a:rPr lang="en-US" sz="1000" dirty="0" smtClean="0"/>
              <a:t>© 2017 Pearson Education, Ltd., All rights reserved. </a:t>
            </a:r>
            <a:endParaRPr lang="en-US" sz="1000" dirty="0"/>
          </a:p>
        </p:txBody>
      </p:sp>
    </p:spTree>
    <p:extLst>
      <p:ext uri="{BB962C8B-B14F-4D97-AF65-F5344CB8AC3E}">
        <p14:creationId xmlns:p14="http://schemas.microsoft.com/office/powerpoint/2010/main" val="2670693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28800" y="3429000"/>
            <a:ext cx="5446713" cy="1470025"/>
          </a:xfrm>
        </p:spPr>
        <p:txBody>
          <a:bodyPr/>
          <a:lstStyle/>
          <a:p>
            <a:pPr eaLnBrk="1" hangingPunct="1">
              <a:defRPr/>
            </a:pPr>
            <a:r>
              <a:rPr lang="en-US" dirty="0" smtClean="0"/>
              <a:t>Chapter 3</a:t>
            </a:r>
            <a:endParaRPr lang="en-US" dirty="0"/>
          </a:p>
        </p:txBody>
      </p:sp>
      <p:sp>
        <p:nvSpPr>
          <p:cNvPr id="19459" name="Subtitle 13"/>
          <p:cNvSpPr>
            <a:spLocks noGrp="1"/>
          </p:cNvSpPr>
          <p:nvPr>
            <p:ph type="subTitle" idx="1"/>
          </p:nvPr>
        </p:nvSpPr>
        <p:spPr>
          <a:xfrm>
            <a:off x="1524000" y="4953000"/>
            <a:ext cx="6096000" cy="852488"/>
          </a:xfrm>
        </p:spPr>
        <p:txBody>
          <a:bodyPr>
            <a:noAutofit/>
          </a:bodyPr>
          <a:lstStyle/>
          <a:p>
            <a:pPr eaLnBrk="1" hangingPunct="1"/>
            <a:r>
              <a:rPr lang="en-US" sz="3600" dirty="0" smtClean="0"/>
              <a:t>Classical Encryption Techniques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4294967295"/>
          </p:nvPr>
        </p:nvSpPr>
        <p:spPr>
          <a:xfrm>
            <a:off x="0" y="6492875"/>
            <a:ext cx="4648200" cy="365125"/>
          </a:xfrm>
          <a:prstGeom prst="rect">
            <a:avLst/>
          </a:prstGeo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562600" cy="365125"/>
          </a:xfrm>
        </p:spPr>
        <p:txBody>
          <a:bodyPr/>
          <a:lstStyle/>
          <a:p>
            <a:pPr>
              <a:defRPr/>
            </a:pPr>
            <a:r>
              <a:rPr lang="en-US" dirty="0" smtClean="0"/>
              <a:t>© 2017 Pearson Education, Ltd., All rights reserved. </a:t>
            </a:r>
            <a:endParaRPr lang="en-US" dirty="0"/>
          </a:p>
        </p:txBody>
      </p:sp>
      <p:pic>
        <p:nvPicPr>
          <p:cNvPr id="4" name="Picture 3"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9412" r="11818" b="5882"/>
              <a:stretch>
                <a:fillRect/>
              </a:stretch>
            </p:blipFill>
          </mc:Choice>
          <mc:Fallback>
            <p:blipFill>
              <a:blip r:embed="rId4"/>
              <a:srcRect l="7273" t="9412" r="11818" b="5882"/>
              <a:stretch>
                <a:fillRect/>
              </a:stretch>
            </p:blipFill>
          </mc:Fallback>
        </mc:AlternateContent>
        <p:spPr>
          <a:xfrm>
            <a:off x="3995936" y="197121"/>
            <a:ext cx="4896544" cy="3961212"/>
          </a:xfrm>
          <a:prstGeom prst="rect">
            <a:avLst/>
          </a:prstGeom>
        </p:spPr>
      </p:pic>
      <p:pic>
        <p:nvPicPr>
          <p:cNvPr id="2" name="Picture 1"/>
          <p:cNvPicPr>
            <a:picLocks noChangeAspect="1"/>
          </p:cNvPicPr>
          <p:nvPr/>
        </p:nvPicPr>
        <p:blipFill>
          <a:blip r:embed="rId5"/>
          <a:stretch>
            <a:fillRect/>
          </a:stretch>
        </p:blipFill>
        <p:spPr>
          <a:xfrm>
            <a:off x="1835696" y="3638766"/>
            <a:ext cx="6852601" cy="992160"/>
          </a:xfrm>
          <a:prstGeom prst="rect">
            <a:avLst/>
          </a:prstGeom>
        </p:spPr>
      </p:pic>
      <p:pic>
        <p:nvPicPr>
          <p:cNvPr id="5" name="Picture 4"/>
          <p:cNvPicPr>
            <a:picLocks noChangeAspect="1"/>
          </p:cNvPicPr>
          <p:nvPr/>
        </p:nvPicPr>
        <p:blipFill>
          <a:blip r:embed="rId6"/>
          <a:stretch>
            <a:fillRect/>
          </a:stretch>
        </p:blipFill>
        <p:spPr>
          <a:xfrm>
            <a:off x="1509617" y="4766323"/>
            <a:ext cx="7354511" cy="1906162"/>
          </a:xfrm>
          <a:prstGeom prst="rect">
            <a:avLst/>
          </a:prstGeom>
        </p:spPr>
      </p:pic>
      <p:sp>
        <p:nvSpPr>
          <p:cNvPr id="6" name="TextBox 5"/>
          <p:cNvSpPr txBox="1"/>
          <p:nvPr/>
        </p:nvSpPr>
        <p:spPr>
          <a:xfrm>
            <a:off x="467544" y="949713"/>
            <a:ext cx="3651126" cy="2062103"/>
          </a:xfrm>
          <a:prstGeom prst="rect">
            <a:avLst/>
          </a:prstGeom>
          <a:noFill/>
        </p:spPr>
        <p:txBody>
          <a:bodyPr wrap="square" rtlCol="0">
            <a:spAutoFit/>
          </a:bodyPr>
          <a:lstStyle/>
          <a:p>
            <a:pPr algn="ctr"/>
            <a:r>
              <a:rPr lang="en-US" sz="3200" dirty="0" smtClean="0">
                <a:latin typeface="+mn-lt"/>
              </a:rPr>
              <a:t>Example of possible line of attack on </a:t>
            </a:r>
            <a:r>
              <a:rPr lang="en-US" sz="3200" dirty="0" err="1" smtClean="0">
                <a:latin typeface="+mn-lt"/>
              </a:rPr>
              <a:t>monoalphabetic</a:t>
            </a:r>
            <a:r>
              <a:rPr lang="en-US" sz="3200" dirty="0" smtClean="0">
                <a:latin typeface="+mn-lt"/>
              </a:rPr>
              <a:t> cipher</a:t>
            </a:r>
            <a:endParaRPr lang="en-US" sz="3200" dirty="0">
              <a:latin typeface="+mn-lt"/>
            </a:endParaRPr>
          </a:p>
        </p:txBody>
      </p:sp>
    </p:spTree>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dirty="0" smtClean="0"/>
              <a:t>Monoalphabetic Ciphers</a:t>
            </a:r>
            <a:endParaRPr lang="en-AU" dirty="0"/>
          </a:p>
        </p:txBody>
      </p:sp>
      <p:sp>
        <p:nvSpPr>
          <p:cNvPr id="4" name="Content Placeholder 3"/>
          <p:cNvSpPr>
            <a:spLocks noGrp="1"/>
          </p:cNvSpPr>
          <p:nvPr>
            <p:ph idx="1"/>
          </p:nvPr>
        </p:nvSpPr>
        <p:spPr>
          <a:xfrm>
            <a:off x="792163" y="1762125"/>
            <a:ext cx="7570787" cy="4714875"/>
          </a:xfrm>
        </p:spPr>
        <p:txBody>
          <a:bodyPr>
            <a:normAutofit fontScale="92500" lnSpcReduction="20000"/>
          </a:bodyPr>
          <a:lstStyle/>
          <a:p>
            <a:r>
              <a:rPr lang="en-US" dirty="0" smtClean="0"/>
              <a:t>Easy to break because they reflect the frequency data of the original alphabet</a:t>
            </a:r>
          </a:p>
          <a:p>
            <a:r>
              <a:rPr lang="en-US" dirty="0" smtClean="0"/>
              <a:t>Countermeasure is to provide multiple substitutes (homophones) for a single letter</a:t>
            </a:r>
          </a:p>
          <a:p>
            <a:r>
              <a:rPr lang="en-US" dirty="0" smtClean="0"/>
              <a:t>Digram</a:t>
            </a:r>
          </a:p>
          <a:p>
            <a:pPr lvl="1"/>
            <a:r>
              <a:rPr lang="en-US" dirty="0" smtClean="0"/>
              <a:t>Two-letter combination</a:t>
            </a:r>
          </a:p>
          <a:p>
            <a:pPr lvl="1"/>
            <a:r>
              <a:rPr lang="en-US" dirty="0" smtClean="0"/>
              <a:t>Most common is </a:t>
            </a:r>
            <a:r>
              <a:rPr lang="en-US" i="1" dirty="0" smtClean="0"/>
              <a:t>th</a:t>
            </a:r>
            <a:endParaRPr lang="en-US" dirty="0" smtClean="0"/>
          </a:p>
          <a:p>
            <a:r>
              <a:rPr lang="en-US" dirty="0" smtClean="0"/>
              <a:t>Trigram </a:t>
            </a:r>
          </a:p>
          <a:p>
            <a:pPr lvl="1"/>
            <a:r>
              <a:rPr lang="en-US" dirty="0" smtClean="0"/>
              <a:t>Three-letter combination</a:t>
            </a:r>
          </a:p>
          <a:p>
            <a:pPr lvl="1"/>
            <a:r>
              <a:rPr lang="en-US" dirty="0" smtClean="0"/>
              <a:t>Most frequent is </a:t>
            </a:r>
            <a:r>
              <a:rPr lang="en-US" i="1" dirty="0" smtClean="0"/>
              <a:t>the </a:t>
            </a:r>
            <a:endParaRPr lang="en-US" dirty="0"/>
          </a:p>
        </p:txBody>
      </p:sp>
      <p:pic>
        <p:nvPicPr>
          <p:cNvPr id="5" name="Picture 4"/>
          <p:cNvPicPr>
            <a:picLocks noChangeAspect="1"/>
          </p:cNvPicPr>
          <p:nvPr/>
        </p:nvPicPr>
        <p:blipFill>
          <a:blip r:embed="rId3"/>
          <a:stretch>
            <a:fillRect/>
          </a:stretch>
        </p:blipFill>
        <p:spPr>
          <a:xfrm>
            <a:off x="6477000" y="3581400"/>
            <a:ext cx="768742" cy="1036637"/>
          </a:xfrm>
          <a:prstGeom prst="rect">
            <a:avLst/>
          </a:prstGeom>
        </p:spPr>
      </p:pic>
      <p:pic>
        <p:nvPicPr>
          <p:cNvPr id="6" name="Picture 5"/>
          <p:cNvPicPr>
            <a:picLocks noChangeAspect="1"/>
          </p:cNvPicPr>
          <p:nvPr/>
        </p:nvPicPr>
        <p:blipFill>
          <a:blip r:embed="rId4"/>
          <a:stretch>
            <a:fillRect/>
          </a:stretch>
        </p:blipFill>
        <p:spPr>
          <a:xfrm>
            <a:off x="5486400" y="3581400"/>
            <a:ext cx="838200" cy="1257299"/>
          </a:xfrm>
          <a:prstGeom prst="rect">
            <a:avLst/>
          </a:prstGeom>
        </p:spPr>
      </p:pic>
      <p:pic>
        <p:nvPicPr>
          <p:cNvPr id="8" name="Picture 7"/>
          <p:cNvPicPr>
            <a:picLocks noChangeAspect="1"/>
          </p:cNvPicPr>
          <p:nvPr/>
        </p:nvPicPr>
        <p:blipFill>
          <a:blip r:embed="rId5"/>
          <a:stretch>
            <a:fillRect/>
          </a:stretch>
        </p:blipFill>
        <p:spPr>
          <a:xfrm>
            <a:off x="8305800" y="5181600"/>
            <a:ext cx="838200" cy="1077686"/>
          </a:xfrm>
          <a:prstGeom prst="rect">
            <a:avLst/>
          </a:prstGeom>
        </p:spPr>
      </p:pic>
      <p:pic>
        <p:nvPicPr>
          <p:cNvPr id="9" name="Picture 8"/>
          <p:cNvPicPr>
            <a:picLocks noChangeAspect="1"/>
          </p:cNvPicPr>
          <p:nvPr/>
        </p:nvPicPr>
        <p:blipFill>
          <a:blip r:embed="rId3"/>
          <a:stretch>
            <a:fillRect/>
          </a:stretch>
        </p:blipFill>
        <p:spPr>
          <a:xfrm>
            <a:off x="7391400" y="5562600"/>
            <a:ext cx="768742" cy="1036637"/>
          </a:xfrm>
          <a:prstGeom prst="rect">
            <a:avLst/>
          </a:prstGeom>
        </p:spPr>
      </p:pic>
      <p:pic>
        <p:nvPicPr>
          <p:cNvPr id="10" name="Picture 9"/>
          <p:cNvPicPr>
            <a:picLocks noChangeAspect="1"/>
          </p:cNvPicPr>
          <p:nvPr/>
        </p:nvPicPr>
        <p:blipFill>
          <a:blip r:embed="rId4"/>
          <a:stretch>
            <a:fillRect/>
          </a:stretch>
        </p:blipFill>
        <p:spPr>
          <a:xfrm>
            <a:off x="6324600" y="5600701"/>
            <a:ext cx="838200" cy="1257299"/>
          </a:xfrm>
          <a:prstGeom prst="rect">
            <a:avLst/>
          </a:prstGeom>
        </p:spPr>
      </p:pic>
      <p:sp>
        <p:nvSpPr>
          <p:cNvPr id="11" name="Footer Placeholder 10"/>
          <p:cNvSpPr>
            <a:spLocks noGrp="1"/>
          </p:cNvSpPr>
          <p:nvPr>
            <p:ph type="ftr" sz="quarter" idx="11"/>
          </p:nvPr>
        </p:nvSpPr>
        <p:spPr>
          <a:xfrm>
            <a:off x="0" y="6492875"/>
            <a:ext cx="51816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1520" y="431949"/>
            <a:ext cx="8640959" cy="1412875"/>
          </a:xfrm>
        </p:spPr>
        <p:txBody>
          <a:bodyPr/>
          <a:lstStyle/>
          <a:p>
            <a:pPr eaLnBrk="1" hangingPunct="1">
              <a:defRPr/>
            </a:pPr>
            <a:r>
              <a:rPr lang="en-AU" dirty="0" err="1"/>
              <a:t>Playfair</a:t>
            </a:r>
            <a:r>
              <a:rPr lang="en-AU" dirty="0"/>
              <a:t> </a:t>
            </a:r>
            <a:r>
              <a:rPr lang="en-AU" dirty="0" smtClean="0"/>
              <a:t>Cipher</a:t>
            </a:r>
            <a:br>
              <a:rPr lang="en-AU" dirty="0" smtClean="0"/>
            </a:br>
            <a:r>
              <a:rPr lang="en-US" sz="3200" dirty="0">
                <a:solidFill>
                  <a:srgbClr val="FF0000"/>
                </a:solidFill>
              </a:rPr>
              <a:t>Plaintext </a:t>
            </a:r>
            <a:r>
              <a:rPr lang="en-US" sz="3200" dirty="0" err="1" smtClean="0">
                <a:solidFill>
                  <a:srgbClr val="FF0000"/>
                </a:solidFill>
              </a:rPr>
              <a:t>digrams</a:t>
            </a:r>
            <a:r>
              <a:rPr lang="en-US" sz="3200" dirty="0" smtClean="0">
                <a:solidFill>
                  <a:srgbClr val="FF0000"/>
                </a:solidFill>
              </a:rPr>
              <a:t>         </a:t>
            </a:r>
            <a:r>
              <a:rPr lang="en-US" sz="3200" dirty="0">
                <a:solidFill>
                  <a:srgbClr val="FF0000"/>
                </a:solidFill>
              </a:rPr>
              <a:t>	</a:t>
            </a:r>
            <a:r>
              <a:rPr lang="en-US" sz="3200" dirty="0" smtClean="0">
                <a:solidFill>
                  <a:srgbClr val="FF0000"/>
                </a:solidFill>
              </a:rPr>
              <a:t>ciphertext </a:t>
            </a:r>
            <a:r>
              <a:rPr lang="en-US" sz="3200" dirty="0" err="1">
                <a:solidFill>
                  <a:srgbClr val="FF0000"/>
                </a:solidFill>
              </a:rPr>
              <a:t>digram</a:t>
            </a:r>
            <a:r>
              <a:rPr lang="en-US" sz="3200" dirty="0"/>
              <a:t/>
            </a:r>
            <a:br>
              <a:rPr lang="en-US" sz="3200" dirty="0"/>
            </a:br>
            <a:endParaRPr lang="en-AU" sz="3200" dirty="0"/>
          </a:p>
        </p:txBody>
      </p:sp>
      <p:sp>
        <p:nvSpPr>
          <p:cNvPr id="4" name="Content Placeholder 3"/>
          <p:cNvSpPr>
            <a:spLocks noGrp="1"/>
          </p:cNvSpPr>
          <p:nvPr>
            <p:ph idx="1"/>
          </p:nvPr>
        </p:nvSpPr>
        <p:spPr>
          <a:xfrm>
            <a:off x="792163" y="1762125"/>
            <a:ext cx="7570787" cy="4867275"/>
          </a:xfrm>
        </p:spPr>
        <p:txBody>
          <a:bodyPr>
            <a:normAutofit fontScale="92500" lnSpcReduction="20000"/>
          </a:bodyPr>
          <a:lstStyle/>
          <a:p>
            <a:r>
              <a:rPr lang="en-US" dirty="0" smtClean="0"/>
              <a:t>Best-known multiple-letter encryption cipher</a:t>
            </a:r>
          </a:p>
          <a:p>
            <a:r>
              <a:rPr lang="en-US" dirty="0" smtClean="0"/>
              <a:t>Treats digrams in the plaintext as single units and translates these units into ciphertext </a:t>
            </a:r>
            <a:r>
              <a:rPr lang="en-US" dirty="0" err="1" smtClean="0"/>
              <a:t>digrams</a:t>
            </a:r>
            <a:endParaRPr lang="en-US" dirty="0" smtClean="0"/>
          </a:p>
          <a:p>
            <a:r>
              <a:rPr lang="en-US" dirty="0" smtClean="0"/>
              <a:t>Based </a:t>
            </a:r>
            <a:r>
              <a:rPr lang="en-US" dirty="0" smtClean="0"/>
              <a:t>on the use of a 5 x 5 matrix of letters constructed using a keyword</a:t>
            </a:r>
          </a:p>
          <a:p>
            <a:r>
              <a:rPr lang="en-US" dirty="0" smtClean="0"/>
              <a:t>Invented by British scientist Sir Charles Wheatstone in 1854</a:t>
            </a:r>
          </a:p>
          <a:p>
            <a:r>
              <a:rPr lang="en-US" dirty="0" smtClean="0"/>
              <a:t>Used as the standard field system by the British Army in World War I and the U.S. Army and other Allied forces during World War II</a:t>
            </a:r>
            <a:endParaRPr lang="en-US" dirty="0"/>
          </a:p>
        </p:txBody>
      </p:sp>
      <p:sp>
        <p:nvSpPr>
          <p:cNvPr id="5" name="Footer Placeholder 4"/>
          <p:cNvSpPr>
            <a:spLocks noGrp="1"/>
          </p:cNvSpPr>
          <p:nvPr>
            <p:ph type="ftr" sz="quarter" idx="11"/>
          </p:nvPr>
        </p:nvSpPr>
        <p:spPr>
          <a:xfrm>
            <a:off x="0" y="6492875"/>
            <a:ext cx="5867400" cy="365125"/>
          </a:xfrm>
        </p:spPr>
        <p:txBody>
          <a:bodyPr/>
          <a:lstStyle/>
          <a:p>
            <a:pPr>
              <a:defRPr/>
            </a:pPr>
            <a:r>
              <a:rPr lang="en-US" sz="1000" dirty="0" smtClean="0"/>
              <a:t>© 2017 Pearson Education, Ltd., All rights reserved. </a:t>
            </a:r>
            <a:endParaRPr lang="en-US" sz="1000" dirty="0"/>
          </a:p>
        </p:txBody>
      </p:sp>
      <p:sp>
        <p:nvSpPr>
          <p:cNvPr id="2" name="Right Arrow 1"/>
          <p:cNvSpPr/>
          <p:nvPr/>
        </p:nvSpPr>
        <p:spPr>
          <a:xfrm>
            <a:off x="4181512" y="1124744"/>
            <a:ext cx="792088" cy="1440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smtClean="0"/>
              <a:t>Playfair Key Matrix</a:t>
            </a:r>
            <a:endParaRPr lang="en-AU" dirty="0"/>
          </a:p>
        </p:txBody>
      </p:sp>
      <p:sp>
        <p:nvSpPr>
          <p:cNvPr id="80899" name="Rectangle 3"/>
          <p:cNvSpPr>
            <a:spLocks noGrp="1" noChangeArrowheads="1"/>
          </p:cNvSpPr>
          <p:nvPr>
            <p:ph idx="1"/>
          </p:nvPr>
        </p:nvSpPr>
        <p:spPr>
          <a:xfrm>
            <a:off x="838200" y="1524000"/>
            <a:ext cx="7848600" cy="4375150"/>
          </a:xfrm>
        </p:spPr>
        <p:txBody>
          <a:bodyPr/>
          <a:lstStyle/>
          <a:p>
            <a:r>
              <a:rPr lang="en-AU" dirty="0" smtClean="0"/>
              <a:t>Fill in letters of keyword (minus duplicates) from left to right and from top to bottom, then fill in the remainder of the matrix with the remaining letters in alphabetic order</a:t>
            </a:r>
          </a:p>
          <a:p>
            <a:r>
              <a:rPr lang="en-AU" dirty="0" smtClean="0"/>
              <a:t>Using the keyword MONARCHY:</a:t>
            </a:r>
            <a:endParaRPr lang="en-AU" dirty="0"/>
          </a:p>
        </p:txBody>
      </p:sp>
      <p:graphicFrame>
        <p:nvGraphicFramePr>
          <p:cNvPr id="80947" name="Group 51"/>
          <p:cNvGraphicFramePr>
            <a:graphicFrameLocks noGrp="1"/>
          </p:cNvGraphicFramePr>
          <p:nvPr/>
        </p:nvGraphicFramePr>
        <p:xfrm>
          <a:off x="3429000" y="4191000"/>
          <a:ext cx="4724400" cy="2229803"/>
        </p:xfrm>
        <a:graphic>
          <a:graphicData uri="http://schemas.openxmlformats.org/drawingml/2006/table">
            <a:tbl>
              <a:tblPr/>
              <a:tblGrid>
                <a:gridCol w="946150"/>
                <a:gridCol w="942975"/>
                <a:gridCol w="911225"/>
                <a:gridCol w="977900"/>
                <a:gridCol w="946150"/>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Footer Placeholder 4"/>
          <p:cNvSpPr>
            <a:spLocks noGrp="1"/>
          </p:cNvSpPr>
          <p:nvPr>
            <p:ph type="ftr" sz="quarter" idx="11"/>
          </p:nvPr>
        </p:nvSpPr>
        <p:spPr>
          <a:xfrm>
            <a:off x="0" y="6492875"/>
            <a:ext cx="48006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err="1" smtClean="0"/>
              <a:t>Playfair</a:t>
            </a:r>
            <a:r>
              <a:rPr lang="en-AU" dirty="0" smtClean="0"/>
              <a:t> rules</a:t>
            </a:r>
            <a:endParaRPr lang="en-AU" dirty="0"/>
          </a:p>
        </p:txBody>
      </p:sp>
      <p:sp>
        <p:nvSpPr>
          <p:cNvPr id="80899" name="Rectangle 3"/>
          <p:cNvSpPr>
            <a:spLocks noGrp="1" noChangeArrowheads="1"/>
          </p:cNvSpPr>
          <p:nvPr>
            <p:ph idx="1"/>
          </p:nvPr>
        </p:nvSpPr>
        <p:spPr>
          <a:xfrm>
            <a:off x="838200" y="1524000"/>
            <a:ext cx="7848600" cy="4375150"/>
          </a:xfrm>
        </p:spPr>
        <p:txBody>
          <a:bodyPr/>
          <a:lstStyle/>
          <a:p>
            <a:pPr algn="just"/>
            <a:r>
              <a:rPr lang="en-US" sz="2400" dirty="0" smtClean="0">
                <a:solidFill>
                  <a:schemeClr val="tx1"/>
                </a:solidFill>
                <a:ea typeface="ＭＳ Ｐゴシック" pitchFamily="-107" charset="-128"/>
                <a:cs typeface="ＭＳ Ｐゴシック" pitchFamily="-107" charset="-128"/>
              </a:rPr>
              <a:t>Repeating </a:t>
            </a:r>
            <a:r>
              <a:rPr lang="en-US" sz="2400" dirty="0">
                <a:solidFill>
                  <a:schemeClr val="tx1"/>
                </a:solidFill>
                <a:ea typeface="ＭＳ Ｐゴシック" pitchFamily="-107" charset="-128"/>
                <a:cs typeface="ＭＳ Ｐゴシック" pitchFamily="-107" charset="-128"/>
              </a:rPr>
              <a:t>plaintext letters </a:t>
            </a:r>
            <a:r>
              <a:rPr lang="en-US" sz="2400" dirty="0" smtClean="0">
                <a:solidFill>
                  <a:schemeClr val="tx1"/>
                </a:solidFill>
                <a:ea typeface="ＭＳ Ｐゴシック" pitchFamily="-107" charset="-128"/>
                <a:cs typeface="ＭＳ Ｐゴシック" pitchFamily="-107" charset="-128"/>
              </a:rPr>
              <a:t>in </a:t>
            </a:r>
            <a:r>
              <a:rPr lang="en-US" sz="2400" dirty="0">
                <a:solidFill>
                  <a:schemeClr val="tx1"/>
                </a:solidFill>
                <a:ea typeface="ＭＳ Ｐゴシック" pitchFamily="-107" charset="-128"/>
                <a:cs typeface="ＭＳ Ｐゴシック" pitchFamily="-107" charset="-128"/>
              </a:rPr>
              <a:t>the same pair are separated with a </a:t>
            </a:r>
            <a:r>
              <a:rPr lang="en-US" sz="2400" dirty="0" smtClean="0">
                <a:solidFill>
                  <a:schemeClr val="tx1"/>
                </a:solidFill>
                <a:ea typeface="ＭＳ Ｐゴシック" pitchFamily="-107" charset="-128"/>
                <a:cs typeface="ＭＳ Ｐゴシック" pitchFamily="-107" charset="-128"/>
              </a:rPr>
              <a:t>filler letter</a:t>
            </a:r>
            <a:r>
              <a:rPr lang="en-US" sz="2400" dirty="0">
                <a:solidFill>
                  <a:schemeClr val="tx1"/>
                </a:solidFill>
                <a:ea typeface="ＭＳ Ｐゴシック" pitchFamily="-107" charset="-128"/>
                <a:cs typeface="ＭＳ Ｐゴシック" pitchFamily="-107" charset="-128"/>
              </a:rPr>
              <a:t>, such as x, so that balloon would be treated as </a:t>
            </a:r>
            <a:r>
              <a:rPr lang="en-US" sz="2400" dirty="0" err="1">
                <a:solidFill>
                  <a:schemeClr val="tx1"/>
                </a:solidFill>
                <a:ea typeface="ＭＳ Ｐゴシック" pitchFamily="-107" charset="-128"/>
                <a:cs typeface="ＭＳ Ｐゴシック" pitchFamily="-107" charset="-128"/>
              </a:rPr>
              <a:t>ba</a:t>
            </a:r>
            <a:r>
              <a:rPr lang="en-US" sz="2400" dirty="0">
                <a:solidFill>
                  <a:schemeClr val="tx1"/>
                </a:solidFill>
                <a:ea typeface="ＭＳ Ｐゴシック" pitchFamily="-107" charset="-128"/>
                <a:cs typeface="ＭＳ Ｐゴシック" pitchFamily="-107" charset="-128"/>
              </a:rPr>
              <a:t> lx lo on</a:t>
            </a:r>
            <a:r>
              <a:rPr lang="en-US" sz="2400" dirty="0" smtClean="0">
                <a:solidFill>
                  <a:schemeClr val="tx1"/>
                </a:solidFill>
                <a:ea typeface="ＭＳ Ｐゴシック" pitchFamily="-107" charset="-128"/>
                <a:cs typeface="ＭＳ Ｐゴシック" pitchFamily="-107" charset="-128"/>
              </a:rPr>
              <a:t>.</a:t>
            </a:r>
            <a:endParaRPr lang="en-US" sz="2400" dirty="0">
              <a:solidFill>
                <a:schemeClr val="tx1"/>
              </a:solidFill>
              <a:ea typeface="ＭＳ Ｐゴシック" pitchFamily="-107" charset="-128"/>
              <a:cs typeface="ＭＳ Ｐゴシック" pitchFamily="-107" charset="-128"/>
            </a:endParaRPr>
          </a:p>
          <a:p>
            <a:pPr algn="just"/>
            <a:r>
              <a:rPr lang="en-US" sz="2400" dirty="0" smtClean="0">
                <a:solidFill>
                  <a:schemeClr val="tx1"/>
                </a:solidFill>
                <a:ea typeface="ＭＳ Ｐゴシック" pitchFamily="-107" charset="-128"/>
                <a:cs typeface="ＭＳ Ｐゴシック" pitchFamily="-107" charset="-128"/>
              </a:rPr>
              <a:t>Two </a:t>
            </a:r>
            <a:r>
              <a:rPr lang="en-US" sz="2400" dirty="0">
                <a:solidFill>
                  <a:schemeClr val="tx1"/>
                </a:solidFill>
                <a:ea typeface="ＭＳ Ｐゴシック" pitchFamily="-107" charset="-128"/>
                <a:cs typeface="ＭＳ Ｐゴシック" pitchFamily="-107" charset="-128"/>
              </a:rPr>
              <a:t>plaintext letters </a:t>
            </a:r>
            <a:r>
              <a:rPr lang="en-US" sz="2400" dirty="0" smtClean="0">
                <a:solidFill>
                  <a:schemeClr val="tx1"/>
                </a:solidFill>
                <a:ea typeface="ＭＳ Ｐゴシック" pitchFamily="-107" charset="-128"/>
                <a:cs typeface="ＭＳ Ｐゴシック" pitchFamily="-107" charset="-128"/>
              </a:rPr>
              <a:t>in </a:t>
            </a:r>
            <a:r>
              <a:rPr lang="en-US" sz="2400" dirty="0">
                <a:solidFill>
                  <a:schemeClr val="tx1"/>
                </a:solidFill>
                <a:ea typeface="ＭＳ Ｐゴシック" pitchFamily="-107" charset="-128"/>
                <a:cs typeface="ＭＳ Ｐゴシック" pitchFamily="-107" charset="-128"/>
              </a:rPr>
              <a:t>the same row of the matrix are each </a:t>
            </a:r>
            <a:r>
              <a:rPr lang="en-US" sz="2400" dirty="0" smtClean="0">
                <a:solidFill>
                  <a:schemeClr val="tx1"/>
                </a:solidFill>
                <a:ea typeface="ＭＳ Ｐゴシック" pitchFamily="-107" charset="-128"/>
                <a:cs typeface="ＭＳ Ｐゴシック" pitchFamily="-107" charset="-128"/>
              </a:rPr>
              <a:t>replaced by </a:t>
            </a:r>
            <a:r>
              <a:rPr lang="en-US" sz="2400" dirty="0">
                <a:solidFill>
                  <a:schemeClr val="tx1"/>
                </a:solidFill>
                <a:ea typeface="ＭＳ Ｐゴシック" pitchFamily="-107" charset="-128"/>
                <a:cs typeface="ＭＳ Ｐゴシック" pitchFamily="-107" charset="-128"/>
              </a:rPr>
              <a:t>the letter to the right, with the first element of the row circularly </a:t>
            </a:r>
            <a:r>
              <a:rPr lang="en-US" sz="2400" dirty="0" smtClean="0">
                <a:solidFill>
                  <a:schemeClr val="tx1"/>
                </a:solidFill>
                <a:ea typeface="ＭＳ Ｐゴシック" pitchFamily="-107" charset="-128"/>
                <a:cs typeface="ＭＳ Ｐゴシック" pitchFamily="-107" charset="-128"/>
              </a:rPr>
              <a:t>following the </a:t>
            </a:r>
            <a:r>
              <a:rPr lang="en-US" sz="2400" dirty="0">
                <a:solidFill>
                  <a:schemeClr val="tx1"/>
                </a:solidFill>
                <a:ea typeface="ＭＳ Ｐゴシック" pitchFamily="-107" charset="-128"/>
                <a:cs typeface="ＭＳ Ｐゴシック" pitchFamily="-107" charset="-128"/>
              </a:rPr>
              <a:t>last. For example, </a:t>
            </a:r>
            <a:r>
              <a:rPr lang="en-US" sz="2400" dirty="0" err="1">
                <a:solidFill>
                  <a:schemeClr val="tx1"/>
                </a:solidFill>
                <a:ea typeface="ＭＳ Ｐゴシック" pitchFamily="-107" charset="-128"/>
                <a:cs typeface="ＭＳ Ｐゴシック" pitchFamily="-107" charset="-128"/>
              </a:rPr>
              <a:t>ar</a:t>
            </a:r>
            <a:r>
              <a:rPr lang="en-US" sz="2400" dirty="0">
                <a:solidFill>
                  <a:schemeClr val="tx1"/>
                </a:solidFill>
                <a:ea typeface="ＭＳ Ｐゴシック" pitchFamily="-107" charset="-128"/>
                <a:cs typeface="ＭＳ Ｐゴシック" pitchFamily="-107" charset="-128"/>
              </a:rPr>
              <a:t> is encrypted as RM</a:t>
            </a:r>
            <a:r>
              <a:rPr lang="en-US" sz="2400" dirty="0" smtClean="0">
                <a:solidFill>
                  <a:schemeClr val="tx1"/>
                </a:solidFill>
                <a:ea typeface="ＭＳ Ｐゴシック" pitchFamily="-107" charset="-128"/>
                <a:cs typeface="ＭＳ Ｐゴシック" pitchFamily="-107" charset="-128"/>
              </a:rPr>
              <a:t>.</a:t>
            </a:r>
            <a:endParaRPr lang="en-US" sz="2400" dirty="0">
              <a:solidFill>
                <a:schemeClr val="tx1"/>
              </a:solidFill>
              <a:ea typeface="ＭＳ Ｐゴシック" pitchFamily="-107" charset="-128"/>
              <a:cs typeface="ＭＳ Ｐゴシック" pitchFamily="-107" charset="-128"/>
            </a:endParaRPr>
          </a:p>
        </p:txBody>
      </p:sp>
      <p:graphicFrame>
        <p:nvGraphicFramePr>
          <p:cNvPr id="80947" name="Group 51"/>
          <p:cNvGraphicFramePr>
            <a:graphicFrameLocks noGrp="1"/>
          </p:cNvGraphicFramePr>
          <p:nvPr>
            <p:extLst>
              <p:ext uri="{D42A27DB-BD31-4B8C-83A1-F6EECF244321}">
                <p14:modId xmlns:p14="http://schemas.microsoft.com/office/powerpoint/2010/main" val="2940672654"/>
              </p:ext>
            </p:extLst>
          </p:nvPr>
        </p:nvGraphicFramePr>
        <p:xfrm>
          <a:off x="4797896" y="4665911"/>
          <a:ext cx="3912220" cy="2009526"/>
        </p:xfrm>
        <a:graphic>
          <a:graphicData uri="http://schemas.openxmlformats.org/drawingml/2006/table">
            <a:tbl>
              <a:tblPr/>
              <a:tblGrid>
                <a:gridCol w="783496"/>
                <a:gridCol w="780866"/>
                <a:gridCol w="754575"/>
                <a:gridCol w="809787"/>
                <a:gridCol w="783496"/>
              </a:tblGrid>
              <a:tr h="282591">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43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43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43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45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Footer Placeholder 4"/>
          <p:cNvSpPr>
            <a:spLocks noGrp="1"/>
          </p:cNvSpPr>
          <p:nvPr>
            <p:ph type="ftr" sz="quarter" idx="11"/>
          </p:nvPr>
        </p:nvSpPr>
        <p:spPr>
          <a:xfrm>
            <a:off x="0" y="6492875"/>
            <a:ext cx="4800600" cy="365125"/>
          </a:xfrm>
        </p:spPr>
        <p:txBody>
          <a:bodyPr/>
          <a:lstStyle/>
          <a:p>
            <a:pPr>
              <a:defRPr/>
            </a:pPr>
            <a:r>
              <a:rPr lang="en-US" sz="1000" dirty="0" smtClean="0"/>
              <a:t>© 2017 Pearson Education, Ltd., All rights reserved. </a:t>
            </a:r>
            <a:endParaRPr lang="en-US" sz="1000" dirty="0"/>
          </a:p>
        </p:txBody>
      </p:sp>
    </p:spTree>
    <p:extLst>
      <p:ext uri="{BB962C8B-B14F-4D97-AF65-F5344CB8AC3E}">
        <p14:creationId xmlns:p14="http://schemas.microsoft.com/office/powerpoint/2010/main" val="38486538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err="1" smtClean="0"/>
              <a:t>Playfair</a:t>
            </a:r>
            <a:r>
              <a:rPr lang="en-AU" dirty="0" smtClean="0"/>
              <a:t> rules</a:t>
            </a:r>
            <a:endParaRPr lang="en-AU" dirty="0"/>
          </a:p>
        </p:txBody>
      </p:sp>
      <p:sp>
        <p:nvSpPr>
          <p:cNvPr id="80899" name="Rectangle 3"/>
          <p:cNvSpPr>
            <a:spLocks noGrp="1" noChangeArrowheads="1"/>
          </p:cNvSpPr>
          <p:nvPr>
            <p:ph idx="1"/>
          </p:nvPr>
        </p:nvSpPr>
        <p:spPr>
          <a:xfrm>
            <a:off x="838200" y="1524000"/>
            <a:ext cx="7848600" cy="4375150"/>
          </a:xfrm>
        </p:spPr>
        <p:txBody>
          <a:bodyPr/>
          <a:lstStyle/>
          <a:p>
            <a:pPr algn="just"/>
            <a:r>
              <a:rPr lang="en-US" sz="2400" dirty="0" smtClean="0">
                <a:solidFill>
                  <a:schemeClr val="tx1"/>
                </a:solidFill>
                <a:ea typeface="ＭＳ Ｐゴシック" pitchFamily="-107" charset="-128"/>
                <a:cs typeface="ＭＳ Ｐゴシック" pitchFamily="-107" charset="-128"/>
              </a:rPr>
              <a:t>Two </a:t>
            </a:r>
            <a:r>
              <a:rPr lang="en-US" sz="2400" dirty="0">
                <a:solidFill>
                  <a:schemeClr val="tx1"/>
                </a:solidFill>
                <a:ea typeface="ＭＳ Ｐゴシック" pitchFamily="-107" charset="-128"/>
                <a:cs typeface="ＭＳ Ｐゴシック" pitchFamily="-107" charset="-128"/>
              </a:rPr>
              <a:t>plaintext letters </a:t>
            </a:r>
            <a:r>
              <a:rPr lang="en-US" sz="2400" dirty="0" smtClean="0">
                <a:solidFill>
                  <a:schemeClr val="tx1"/>
                </a:solidFill>
                <a:ea typeface="ＭＳ Ｐゴシック" pitchFamily="-107" charset="-128"/>
                <a:cs typeface="ＭＳ Ｐゴシック" pitchFamily="-107" charset="-128"/>
              </a:rPr>
              <a:t>falling </a:t>
            </a:r>
            <a:r>
              <a:rPr lang="en-US" sz="2400" dirty="0">
                <a:solidFill>
                  <a:schemeClr val="tx1"/>
                </a:solidFill>
                <a:ea typeface="ＭＳ Ｐゴシック" pitchFamily="-107" charset="-128"/>
                <a:cs typeface="ＭＳ Ｐゴシック" pitchFamily="-107" charset="-128"/>
              </a:rPr>
              <a:t>in the same column are each replaced by </a:t>
            </a:r>
            <a:r>
              <a:rPr lang="en-US" sz="2400" dirty="0" smtClean="0">
                <a:solidFill>
                  <a:schemeClr val="tx1"/>
                </a:solidFill>
                <a:ea typeface="ＭＳ Ｐゴシック" pitchFamily="-107" charset="-128"/>
                <a:cs typeface="ＭＳ Ｐゴシック" pitchFamily="-107" charset="-128"/>
              </a:rPr>
              <a:t>the letter </a:t>
            </a:r>
            <a:r>
              <a:rPr lang="en-US" sz="2400" dirty="0">
                <a:solidFill>
                  <a:schemeClr val="tx1"/>
                </a:solidFill>
                <a:ea typeface="ＭＳ Ｐゴシック" pitchFamily="-107" charset="-128"/>
                <a:cs typeface="ＭＳ Ｐゴシック" pitchFamily="-107" charset="-128"/>
              </a:rPr>
              <a:t>beneath, with the top element of the column circularly following the </a:t>
            </a:r>
            <a:r>
              <a:rPr lang="en-US" sz="2400" dirty="0" smtClean="0">
                <a:solidFill>
                  <a:schemeClr val="tx1"/>
                </a:solidFill>
                <a:ea typeface="ＭＳ Ｐゴシック" pitchFamily="-107" charset="-128"/>
                <a:cs typeface="ＭＳ Ｐゴシック" pitchFamily="-107" charset="-128"/>
              </a:rPr>
              <a:t>last. For </a:t>
            </a:r>
            <a:r>
              <a:rPr lang="en-US" sz="2400" dirty="0">
                <a:solidFill>
                  <a:schemeClr val="tx1"/>
                </a:solidFill>
                <a:ea typeface="ＭＳ Ｐゴシック" pitchFamily="-107" charset="-128"/>
                <a:cs typeface="ＭＳ Ｐゴシック" pitchFamily="-107" charset="-128"/>
              </a:rPr>
              <a:t>example, mu is encrypted as CM</a:t>
            </a:r>
            <a:r>
              <a:rPr lang="en-US" sz="2400" dirty="0" smtClean="0">
                <a:solidFill>
                  <a:schemeClr val="tx1"/>
                </a:solidFill>
                <a:ea typeface="ＭＳ Ｐゴシック" pitchFamily="-107" charset="-128"/>
                <a:cs typeface="ＭＳ Ｐゴシック" pitchFamily="-107" charset="-128"/>
              </a:rPr>
              <a:t>.</a:t>
            </a:r>
            <a:endParaRPr lang="en-US" sz="2400" dirty="0">
              <a:solidFill>
                <a:schemeClr val="tx1"/>
              </a:solidFill>
              <a:ea typeface="ＭＳ Ｐゴシック" pitchFamily="-107" charset="-128"/>
              <a:cs typeface="ＭＳ Ｐゴシック" pitchFamily="-107" charset="-128"/>
            </a:endParaRPr>
          </a:p>
          <a:p>
            <a:pPr algn="just"/>
            <a:r>
              <a:rPr lang="en-US" sz="2400" dirty="0" smtClean="0">
                <a:solidFill>
                  <a:schemeClr val="tx1"/>
                </a:solidFill>
                <a:ea typeface="ＭＳ Ｐゴシック" pitchFamily="-107" charset="-128"/>
                <a:cs typeface="ＭＳ Ｐゴシック" pitchFamily="-107" charset="-128"/>
              </a:rPr>
              <a:t>Otherwise</a:t>
            </a:r>
            <a:r>
              <a:rPr lang="en-US" sz="2400" dirty="0">
                <a:solidFill>
                  <a:schemeClr val="tx1"/>
                </a:solidFill>
                <a:ea typeface="ＭＳ Ｐゴシック" pitchFamily="-107" charset="-128"/>
                <a:cs typeface="ＭＳ Ｐゴシック" pitchFamily="-107" charset="-128"/>
              </a:rPr>
              <a:t>, each plaintext letter in a pair is replaced by the letter that lies </a:t>
            </a:r>
            <a:r>
              <a:rPr lang="en-US" sz="2400" dirty="0" smtClean="0">
                <a:solidFill>
                  <a:schemeClr val="tx1"/>
                </a:solidFill>
                <a:ea typeface="ＭＳ Ｐゴシック" pitchFamily="-107" charset="-128"/>
                <a:cs typeface="ＭＳ Ｐゴシック" pitchFamily="-107" charset="-128"/>
              </a:rPr>
              <a:t>in its </a:t>
            </a:r>
            <a:r>
              <a:rPr lang="en-US" sz="2400" dirty="0">
                <a:solidFill>
                  <a:schemeClr val="tx1"/>
                </a:solidFill>
                <a:ea typeface="ＭＳ Ｐゴシック" pitchFamily="-107" charset="-128"/>
                <a:cs typeface="ＭＳ Ｐゴシック" pitchFamily="-107" charset="-128"/>
              </a:rPr>
              <a:t>own row and the column occupied by the other plaintext letter. Thus, </a:t>
            </a:r>
            <a:r>
              <a:rPr lang="en-US" sz="2400" dirty="0" err="1" smtClean="0">
                <a:solidFill>
                  <a:schemeClr val="tx1"/>
                </a:solidFill>
                <a:ea typeface="ＭＳ Ｐゴシック" pitchFamily="-107" charset="-128"/>
                <a:cs typeface="ＭＳ Ｐゴシック" pitchFamily="-107" charset="-128"/>
              </a:rPr>
              <a:t>hs</a:t>
            </a:r>
            <a:r>
              <a:rPr lang="en-US" sz="2400" dirty="0" smtClean="0">
                <a:solidFill>
                  <a:schemeClr val="tx1"/>
                </a:solidFill>
                <a:ea typeface="ＭＳ Ｐゴシック" pitchFamily="-107" charset="-128"/>
                <a:cs typeface="ＭＳ Ｐゴシック" pitchFamily="-107" charset="-128"/>
              </a:rPr>
              <a:t> becomes </a:t>
            </a:r>
            <a:r>
              <a:rPr lang="en-US" sz="2400" dirty="0">
                <a:solidFill>
                  <a:schemeClr val="tx1"/>
                </a:solidFill>
                <a:ea typeface="ＭＳ Ｐゴシック" pitchFamily="-107" charset="-128"/>
                <a:cs typeface="ＭＳ Ｐゴシック" pitchFamily="-107" charset="-128"/>
              </a:rPr>
              <a:t>BP and </a:t>
            </a:r>
            <a:r>
              <a:rPr lang="en-US" sz="2400" dirty="0" err="1">
                <a:solidFill>
                  <a:schemeClr val="tx1"/>
                </a:solidFill>
                <a:ea typeface="ＭＳ Ｐゴシック" pitchFamily="-107" charset="-128"/>
                <a:cs typeface="ＭＳ Ｐゴシック" pitchFamily="-107" charset="-128"/>
              </a:rPr>
              <a:t>ea</a:t>
            </a:r>
            <a:r>
              <a:rPr lang="en-US" sz="2400" dirty="0">
                <a:solidFill>
                  <a:schemeClr val="tx1"/>
                </a:solidFill>
                <a:ea typeface="ＭＳ Ｐゴシック" pitchFamily="-107" charset="-128"/>
                <a:cs typeface="ＭＳ Ｐゴシック" pitchFamily="-107" charset="-128"/>
              </a:rPr>
              <a:t> becomes IM </a:t>
            </a:r>
            <a:r>
              <a:rPr lang="en-US" sz="2400" dirty="0" smtClean="0">
                <a:solidFill>
                  <a:schemeClr val="tx1"/>
                </a:solidFill>
                <a:ea typeface="ＭＳ Ｐゴシック" pitchFamily="-107" charset="-128"/>
                <a:cs typeface="ＭＳ Ｐゴシック" pitchFamily="-107" charset="-128"/>
              </a:rPr>
              <a:t>or JM.</a:t>
            </a:r>
            <a:endParaRPr lang="en-US" sz="2400" dirty="0">
              <a:solidFill>
                <a:schemeClr val="tx1"/>
              </a:solidFill>
              <a:ea typeface="ＭＳ Ｐゴシック" pitchFamily="-107" charset="-128"/>
              <a:cs typeface="ＭＳ Ｐゴシック" pitchFamily="-107" charset="-128"/>
            </a:endParaRPr>
          </a:p>
          <a:p>
            <a:endParaRPr lang="en-AU" dirty="0"/>
          </a:p>
        </p:txBody>
      </p:sp>
      <p:sp>
        <p:nvSpPr>
          <p:cNvPr id="5" name="Footer Placeholder 4"/>
          <p:cNvSpPr>
            <a:spLocks noGrp="1"/>
          </p:cNvSpPr>
          <p:nvPr>
            <p:ph type="ftr" sz="quarter" idx="11"/>
          </p:nvPr>
        </p:nvSpPr>
        <p:spPr>
          <a:xfrm>
            <a:off x="0" y="6492875"/>
            <a:ext cx="4800600" cy="365125"/>
          </a:xfrm>
        </p:spPr>
        <p:txBody>
          <a:bodyPr/>
          <a:lstStyle/>
          <a:p>
            <a:pPr>
              <a:defRPr/>
            </a:pPr>
            <a:r>
              <a:rPr lang="en-US" sz="1000" dirty="0" smtClean="0"/>
              <a:t>© 2017 Pearson Education, Ltd., All rights reserved. </a:t>
            </a:r>
            <a:endParaRPr lang="en-US" sz="1000" dirty="0"/>
          </a:p>
        </p:txBody>
      </p:sp>
      <p:graphicFrame>
        <p:nvGraphicFramePr>
          <p:cNvPr id="6" name="Group 51"/>
          <p:cNvGraphicFramePr>
            <a:graphicFrameLocks noGrp="1"/>
          </p:cNvGraphicFramePr>
          <p:nvPr>
            <p:extLst>
              <p:ext uri="{D42A27DB-BD31-4B8C-83A1-F6EECF244321}">
                <p14:modId xmlns:p14="http://schemas.microsoft.com/office/powerpoint/2010/main" val="1072432170"/>
              </p:ext>
            </p:extLst>
          </p:nvPr>
        </p:nvGraphicFramePr>
        <p:xfrm>
          <a:off x="5004048" y="4803850"/>
          <a:ext cx="3912220" cy="2009526"/>
        </p:xfrm>
        <a:graphic>
          <a:graphicData uri="http://schemas.openxmlformats.org/drawingml/2006/table">
            <a:tbl>
              <a:tblPr/>
              <a:tblGrid>
                <a:gridCol w="783496"/>
                <a:gridCol w="780866"/>
                <a:gridCol w="754575"/>
                <a:gridCol w="809787"/>
                <a:gridCol w="783496"/>
              </a:tblGrid>
              <a:tr h="282591">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43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43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436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45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692404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sz="4200" dirty="0" err="1" smtClean="0"/>
              <a:t>Playfair</a:t>
            </a:r>
            <a:r>
              <a:rPr lang="en-AU" sz="4200" dirty="0" smtClean="0"/>
              <a:t> </a:t>
            </a:r>
            <a:r>
              <a:rPr lang="en-AU" sz="4200" dirty="0"/>
              <a:t>S</a:t>
            </a:r>
            <a:r>
              <a:rPr lang="en-AU" sz="4200" dirty="0" smtClean="0"/>
              <a:t>trength over </a:t>
            </a:r>
            <a:r>
              <a:rPr lang="en-AU" sz="4200" dirty="0" err="1"/>
              <a:t>M</a:t>
            </a:r>
            <a:r>
              <a:rPr lang="en-AU" sz="4200" dirty="0" err="1" smtClean="0"/>
              <a:t>onoalphabetic</a:t>
            </a:r>
            <a:r>
              <a:rPr lang="en-AU" sz="4200" dirty="0" smtClean="0"/>
              <a:t> Ciphers</a:t>
            </a:r>
            <a:endParaRPr lang="en-AU" sz="4200" dirty="0"/>
          </a:p>
        </p:txBody>
      </p:sp>
      <p:sp>
        <p:nvSpPr>
          <p:cNvPr id="80899" name="Rectangle 3"/>
          <p:cNvSpPr>
            <a:spLocks noGrp="1" noChangeArrowheads="1"/>
          </p:cNvSpPr>
          <p:nvPr>
            <p:ph idx="1"/>
          </p:nvPr>
        </p:nvSpPr>
        <p:spPr>
          <a:xfrm>
            <a:off x="838200" y="1524000"/>
            <a:ext cx="7848600" cy="4375150"/>
          </a:xfrm>
        </p:spPr>
        <p:txBody>
          <a:bodyPr/>
          <a:lstStyle/>
          <a:p>
            <a:pPr algn="just"/>
            <a:r>
              <a:rPr lang="en-US" sz="3200" dirty="0" smtClean="0">
                <a:solidFill>
                  <a:schemeClr val="tx1"/>
                </a:solidFill>
                <a:ea typeface="ＭＳ Ｐゴシック" pitchFamily="-107" charset="-128"/>
                <a:cs typeface="ＭＳ Ｐゴシック" pitchFamily="-107" charset="-128"/>
              </a:rPr>
              <a:t> Identification </a:t>
            </a:r>
            <a:r>
              <a:rPr lang="en-US" sz="3200" dirty="0">
                <a:solidFill>
                  <a:schemeClr val="tx1"/>
                </a:solidFill>
                <a:ea typeface="ＭＳ Ｐゴシック" pitchFamily="-107" charset="-128"/>
                <a:cs typeface="ＭＳ Ｐゴシック" pitchFamily="-107" charset="-128"/>
              </a:rPr>
              <a:t>of individual diagrams is more difficult</a:t>
            </a:r>
            <a:r>
              <a:rPr lang="en-US" sz="3200" dirty="0" smtClean="0">
                <a:solidFill>
                  <a:schemeClr val="tx1"/>
                </a:solidFill>
                <a:ea typeface="ＭＳ Ｐゴシック" pitchFamily="-107" charset="-128"/>
                <a:cs typeface="ＭＳ Ｐゴシック" pitchFamily="-107" charset="-128"/>
              </a:rPr>
              <a:t>.</a:t>
            </a:r>
          </a:p>
          <a:p>
            <a:pPr lvl="1" algn="just"/>
            <a:r>
              <a:rPr lang="en-US" sz="3000" dirty="0" smtClean="0">
                <a:solidFill>
                  <a:schemeClr val="tx1"/>
                </a:solidFill>
                <a:ea typeface="ＭＳ Ｐゴシック" pitchFamily="-107" charset="-128"/>
                <a:cs typeface="ＭＳ Ｐゴシック" pitchFamily="-107" charset="-128"/>
              </a:rPr>
              <a:t>Whereas </a:t>
            </a:r>
            <a:r>
              <a:rPr lang="en-US" sz="3000" dirty="0">
                <a:solidFill>
                  <a:schemeClr val="tx1"/>
                </a:solidFill>
                <a:ea typeface="ＭＳ Ｐゴシック" pitchFamily="-107" charset="-128"/>
                <a:cs typeface="ＭＳ Ｐゴシック" pitchFamily="-107" charset="-128"/>
              </a:rPr>
              <a:t>there are only 26 letters, there are 26 *  26 =  676 </a:t>
            </a:r>
            <a:r>
              <a:rPr lang="en-US" sz="3000" dirty="0" smtClean="0">
                <a:solidFill>
                  <a:schemeClr val="tx1"/>
                </a:solidFill>
                <a:ea typeface="ＭＳ Ｐゴシック" pitchFamily="-107" charset="-128"/>
                <a:cs typeface="ＭＳ Ｐゴシック" pitchFamily="-107" charset="-128"/>
              </a:rPr>
              <a:t>diagrams.</a:t>
            </a:r>
            <a:endParaRPr lang="en-US" sz="3000" dirty="0" smtClean="0">
              <a:solidFill>
                <a:schemeClr val="tx1"/>
              </a:solidFill>
              <a:ea typeface="ＭＳ Ｐゴシック" pitchFamily="-107" charset="-128"/>
              <a:cs typeface="ＭＳ Ｐゴシック" pitchFamily="-107" charset="-128"/>
            </a:endParaRPr>
          </a:p>
          <a:p>
            <a:pPr algn="just"/>
            <a:r>
              <a:rPr lang="en-US" sz="3200" dirty="0" smtClean="0">
                <a:solidFill>
                  <a:schemeClr val="tx1"/>
                </a:solidFill>
                <a:ea typeface="ＭＳ Ｐゴシック" pitchFamily="-107" charset="-128"/>
                <a:cs typeface="ＭＳ Ｐゴシック" pitchFamily="-107" charset="-128"/>
              </a:rPr>
              <a:t>Frequency </a:t>
            </a:r>
            <a:r>
              <a:rPr lang="en-US" sz="3200" dirty="0">
                <a:solidFill>
                  <a:schemeClr val="tx1"/>
                </a:solidFill>
                <a:ea typeface="ＭＳ Ｐゴシック" pitchFamily="-107" charset="-128"/>
                <a:cs typeface="ＭＳ Ｐゴシック" pitchFamily="-107" charset="-128"/>
              </a:rPr>
              <a:t>analysis much more difficult. </a:t>
            </a:r>
            <a:endParaRPr lang="en-AU" sz="3200" dirty="0"/>
          </a:p>
          <a:p>
            <a:pPr lvl="1" algn="just"/>
            <a:r>
              <a:rPr lang="en-US" sz="3000" dirty="0" smtClean="0">
                <a:solidFill>
                  <a:schemeClr val="tx1"/>
                </a:solidFill>
                <a:ea typeface="ＭＳ Ｐゴシック" pitchFamily="-107" charset="-128"/>
                <a:cs typeface="ＭＳ Ｐゴシック" pitchFamily="-107" charset="-128"/>
              </a:rPr>
              <a:t>Less range of the </a:t>
            </a:r>
            <a:r>
              <a:rPr lang="en-US" sz="3000" dirty="0" smtClean="0">
                <a:solidFill>
                  <a:schemeClr val="tx1"/>
                </a:solidFill>
                <a:ea typeface="ＭＳ Ｐゴシック" pitchFamily="-107" charset="-128"/>
                <a:cs typeface="ＭＳ Ｐゴシック" pitchFamily="-107" charset="-128"/>
              </a:rPr>
              <a:t>relative frequencies </a:t>
            </a:r>
            <a:r>
              <a:rPr lang="en-US" sz="3000" dirty="0">
                <a:solidFill>
                  <a:schemeClr val="tx1"/>
                </a:solidFill>
                <a:ea typeface="ＭＳ Ｐゴシック" pitchFamily="-107" charset="-128"/>
                <a:cs typeface="ＭＳ Ｐゴシック" pitchFamily="-107" charset="-128"/>
              </a:rPr>
              <a:t>of </a:t>
            </a:r>
            <a:r>
              <a:rPr lang="en-US" sz="3000" dirty="0" err="1" smtClean="0">
                <a:solidFill>
                  <a:schemeClr val="tx1"/>
                </a:solidFill>
                <a:ea typeface="ＭＳ Ｐゴシック" pitchFamily="-107" charset="-128"/>
                <a:cs typeface="ＭＳ Ｐゴシック" pitchFamily="-107" charset="-128"/>
              </a:rPr>
              <a:t>digrams</a:t>
            </a:r>
            <a:r>
              <a:rPr lang="en-US" sz="3000" dirty="0" smtClean="0">
                <a:solidFill>
                  <a:schemeClr val="tx1"/>
                </a:solidFill>
                <a:ea typeface="ＭＳ Ｐゴシック" pitchFamily="-107" charset="-128"/>
                <a:cs typeface="ＭＳ Ｐゴシック" pitchFamily="-107" charset="-128"/>
              </a:rPr>
              <a:t> compared to individual letters</a:t>
            </a:r>
          </a:p>
          <a:p>
            <a:pPr algn="just"/>
            <a:r>
              <a:rPr lang="en-US" sz="3200" dirty="0" smtClean="0">
                <a:solidFill>
                  <a:schemeClr val="tx1"/>
                </a:solidFill>
                <a:ea typeface="ＭＳ Ｐゴシック" pitchFamily="-107" charset="-128"/>
              </a:rPr>
              <a:t>Structure of plaintext intact</a:t>
            </a:r>
            <a:endParaRPr lang="en-AU" sz="3200" dirty="0"/>
          </a:p>
        </p:txBody>
      </p:sp>
      <p:sp>
        <p:nvSpPr>
          <p:cNvPr id="5" name="Footer Placeholder 4"/>
          <p:cNvSpPr>
            <a:spLocks noGrp="1"/>
          </p:cNvSpPr>
          <p:nvPr>
            <p:ph type="ftr" sz="quarter" idx="11"/>
          </p:nvPr>
        </p:nvSpPr>
        <p:spPr>
          <a:xfrm>
            <a:off x="0" y="6492875"/>
            <a:ext cx="4800600" cy="365125"/>
          </a:xfrm>
        </p:spPr>
        <p:txBody>
          <a:bodyPr/>
          <a:lstStyle/>
          <a:p>
            <a:pPr>
              <a:defRPr/>
            </a:pPr>
            <a:r>
              <a:rPr lang="en-US" sz="1000" dirty="0" smtClean="0"/>
              <a:t>© 2017 Pearson Education, Ltd., All rights reserved. </a:t>
            </a:r>
            <a:endParaRPr lang="en-US" sz="1000" dirty="0"/>
          </a:p>
        </p:txBody>
      </p:sp>
      <p:sp>
        <p:nvSpPr>
          <p:cNvPr id="2" name="Plus 1"/>
          <p:cNvSpPr/>
          <p:nvPr/>
        </p:nvSpPr>
        <p:spPr>
          <a:xfrm>
            <a:off x="360115" y="1628800"/>
            <a:ext cx="432048" cy="360040"/>
          </a:xfrm>
          <a:prstGeom prst="mathPlus">
            <a:avLst/>
          </a:prstGeom>
          <a:solidFill>
            <a:srgbClr val="FF0000"/>
          </a:solidFill>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Plus 5"/>
          <p:cNvSpPr/>
          <p:nvPr/>
        </p:nvSpPr>
        <p:spPr>
          <a:xfrm>
            <a:off x="406152" y="3918917"/>
            <a:ext cx="432048" cy="360040"/>
          </a:xfrm>
          <a:prstGeom prst="mathPlus">
            <a:avLst/>
          </a:prstGeom>
          <a:solidFill>
            <a:srgbClr val="FF0000"/>
          </a:solidFill>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Minus 2"/>
          <p:cNvSpPr/>
          <p:nvPr/>
        </p:nvSpPr>
        <p:spPr>
          <a:xfrm>
            <a:off x="406152" y="5733256"/>
            <a:ext cx="386011" cy="298971"/>
          </a:xfrm>
          <a:prstGeom prst="mathMinus">
            <a:avLst/>
          </a:prstGeom>
          <a:solidFill>
            <a:srgbClr val="FF0000"/>
          </a:solidFill>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8074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6943725" cy="365125"/>
          </a:xfrm>
        </p:spPr>
        <p:txBody>
          <a:bodyPr/>
          <a:lstStyle/>
          <a:p>
            <a:pPr>
              <a:defRPr/>
            </a:pPr>
            <a:r>
              <a:rPr lang="en-US" sz="1000" dirty="0" smtClean="0"/>
              <a:t>© 2017 Pearson Education, Ltd., All rights reserved. </a:t>
            </a:r>
            <a:endParaRPr lang="en-US" sz="1000" dirty="0"/>
          </a:p>
        </p:txBody>
      </p:sp>
      <p:pic>
        <p:nvPicPr>
          <p:cNvPr id="4" name="Picture 3"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6364" r="7059" b="19091"/>
              <a:stretch>
                <a:fillRect/>
              </a:stretch>
            </p:blipFill>
          </mc:Choice>
          <mc:Fallback>
            <p:blipFill>
              <a:blip r:embed="rId4"/>
              <a:srcRect t="26364" r="7059" b="19091"/>
              <a:stretch>
                <a:fillRect/>
              </a:stretch>
            </p:blipFill>
          </mc:Fallback>
        </mc:AlternateContent>
        <p:spPr>
          <a:xfrm>
            <a:off x="539552" y="548680"/>
            <a:ext cx="8410965" cy="6388097"/>
          </a:xfrm>
          <a:prstGeom prst="rect">
            <a:avLst/>
          </a:prstGeom>
        </p:spPr>
      </p:pic>
      <p:sp>
        <p:nvSpPr>
          <p:cNvPr id="6" name="Rectangle 2"/>
          <p:cNvSpPr txBox="1">
            <a:spLocks noChangeArrowheads="1"/>
          </p:cNvSpPr>
          <p:nvPr/>
        </p:nvSpPr>
        <p:spPr>
          <a:xfrm>
            <a:off x="792163" y="39688"/>
            <a:ext cx="7570787" cy="1412875"/>
          </a:xfrm>
          <a:prstGeom prst="rect">
            <a:avLst/>
          </a:prstGeom>
        </p:spPr>
        <p:txBody>
          <a:bodyPr/>
          <a:lst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a:lstStyle>
          <a:p>
            <a:r>
              <a:rPr lang="en-AU" dirty="0" err="1" smtClean="0"/>
              <a:t>Playfair</a:t>
            </a:r>
            <a:r>
              <a:rPr lang="en-AU" dirty="0" smtClean="0"/>
              <a:t> challenge</a:t>
            </a:r>
            <a:endParaRPr lang="en-AU" dirty="0"/>
          </a:p>
        </p:txBody>
      </p:sp>
    </p:spTree>
  </p:cSld>
  <p:clrMapOvr>
    <a:masterClrMapping/>
  </p:clrMapOvr>
  <p:transition>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Hill Cipher</a:t>
            </a:r>
            <a:endParaRPr lang="en-US" dirty="0"/>
          </a:p>
        </p:txBody>
      </p:sp>
      <p:sp>
        <p:nvSpPr>
          <p:cNvPr id="6" name="Content Placeholder 5"/>
          <p:cNvSpPr>
            <a:spLocks noGrp="1"/>
          </p:cNvSpPr>
          <p:nvPr>
            <p:ph idx="1"/>
          </p:nvPr>
        </p:nvSpPr>
        <p:spPr>
          <a:xfrm>
            <a:off x="838200" y="1676400"/>
            <a:ext cx="7570787" cy="4791075"/>
          </a:xfrm>
        </p:spPr>
        <p:txBody>
          <a:bodyPr>
            <a:normAutofit lnSpcReduction="10000"/>
          </a:bodyPr>
          <a:lstStyle/>
          <a:p>
            <a:r>
              <a:rPr lang="en-US" dirty="0" smtClean="0"/>
              <a:t>Developed by the mathematician Lester Hill in 1929</a:t>
            </a:r>
          </a:p>
          <a:p>
            <a:r>
              <a:rPr lang="en-US" dirty="0" smtClean="0"/>
              <a:t>Strength is that it completely hides single-letter frequencies</a:t>
            </a:r>
          </a:p>
          <a:p>
            <a:pPr lvl="1"/>
            <a:r>
              <a:rPr lang="en-US" dirty="0" smtClean="0"/>
              <a:t>The use of a larger matrix hides more frequency information</a:t>
            </a:r>
          </a:p>
          <a:p>
            <a:pPr lvl="1"/>
            <a:r>
              <a:rPr lang="en-US" dirty="0" smtClean="0"/>
              <a:t>A 3 x 3 Hill cipher hides not only single-letter but also two-letter frequency information</a:t>
            </a:r>
          </a:p>
          <a:p>
            <a:r>
              <a:rPr lang="en-US" dirty="0" smtClean="0"/>
              <a:t>Strong against a ciphertext-only attack but easily broken with a known plaintext attack</a:t>
            </a:r>
            <a:endParaRPr lang="en-US" dirty="0"/>
          </a:p>
        </p:txBody>
      </p:sp>
      <p:sp>
        <p:nvSpPr>
          <p:cNvPr id="4" name="Footer Placeholder 3"/>
          <p:cNvSpPr>
            <a:spLocks noGrp="1"/>
          </p:cNvSpPr>
          <p:nvPr>
            <p:ph type="ftr" sz="quarter" idx="11"/>
          </p:nvPr>
        </p:nvSpPr>
        <p:spPr>
          <a:xfrm>
            <a:off x="0" y="6492875"/>
            <a:ext cx="96012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609600" y="1600200"/>
            <a:ext cx="8153400" cy="2276475"/>
          </a:xfrm>
        </p:spPr>
        <p:txBody>
          <a:bodyPr>
            <a:normAutofit/>
          </a:bodyPr>
          <a:lstStyle/>
          <a:p>
            <a:r>
              <a:rPr lang="en-US" dirty="0" smtClean="0"/>
              <a:t>Polyalphabetic substitution cipher</a:t>
            </a:r>
          </a:p>
          <a:p>
            <a:pPr lvl="1"/>
            <a:r>
              <a:rPr lang="en-US" dirty="0" smtClean="0"/>
              <a:t>Improves on the simple monoalphabetic technique by using different monoalphabetic substitutions as one proceeds through the plaintext message</a:t>
            </a:r>
          </a:p>
        </p:txBody>
      </p:sp>
      <p:graphicFrame>
        <p:nvGraphicFramePr>
          <p:cNvPr id="5" name="Diagram 4"/>
          <p:cNvGraphicFramePr/>
          <p:nvPr/>
        </p:nvGraphicFramePr>
        <p:xfrm>
          <a:off x="1676400" y="36576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0" y="6492875"/>
            <a:ext cx="5257800" cy="365125"/>
          </a:xfrm>
        </p:spPr>
        <p:txBody>
          <a:bodyPr/>
          <a:lstStyle/>
          <a:p>
            <a:pPr>
              <a:defRPr/>
            </a:pPr>
            <a:r>
              <a:rPr lang="en-US" sz="1000" dirty="0" smtClean="0"/>
              <a:t>© 2017 Pearson Education, Ltd.,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Definitions</a:t>
            </a:r>
            <a:endParaRPr lang="en-US" dirty="0"/>
          </a:p>
        </p:txBody>
      </p:sp>
      <p:graphicFrame>
        <p:nvGraphicFramePr>
          <p:cNvPr id="11" name="Content Placeholder 10"/>
          <p:cNvGraphicFramePr>
            <a:graphicFrameLocks noGrp="1"/>
          </p:cNvGraphicFramePr>
          <p:nvPr>
            <p:ph idx="1"/>
          </p:nvPr>
        </p:nvGraphicFramePr>
        <p:xfrm>
          <a:off x="838200" y="1524000"/>
          <a:ext cx="7570787"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0" y="6492875"/>
            <a:ext cx="4876800" cy="365125"/>
          </a:xfrm>
        </p:spPr>
        <p:txBody>
          <a:bodyPr/>
          <a:lstStyle/>
          <a:p>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smtClean="0"/>
              <a:t>Polyalphabetic cipher</a:t>
            </a:r>
            <a:br>
              <a:rPr lang="en-AU" dirty="0" smtClean="0"/>
            </a:br>
            <a:r>
              <a:rPr lang="en-AU" sz="3200" b="1" dirty="0" err="1" smtClean="0">
                <a:solidFill>
                  <a:srgbClr val="FF0000"/>
                </a:solidFill>
              </a:rPr>
              <a:t>Vigenère</a:t>
            </a:r>
            <a:r>
              <a:rPr lang="en-AU" sz="3200" b="1" dirty="0" smtClean="0">
                <a:solidFill>
                  <a:srgbClr val="FF0000"/>
                </a:solidFill>
              </a:rPr>
              <a:t> </a:t>
            </a:r>
            <a:r>
              <a:rPr lang="en-AU" sz="3200" b="1" dirty="0" smtClean="0">
                <a:solidFill>
                  <a:srgbClr val="FF0000"/>
                </a:solidFill>
              </a:rPr>
              <a:t>Cipher</a:t>
            </a:r>
            <a:endParaRPr lang="en-AU" sz="3200" b="1" dirty="0">
              <a:solidFill>
                <a:srgbClr val="FF0000"/>
              </a:solidFill>
            </a:endParaRPr>
          </a:p>
        </p:txBody>
      </p:sp>
      <p:sp>
        <p:nvSpPr>
          <p:cNvPr id="89091" name="Rectangle 3"/>
          <p:cNvSpPr>
            <a:spLocks noGrp="1" noChangeArrowheads="1"/>
          </p:cNvSpPr>
          <p:nvPr>
            <p:ph idx="1"/>
          </p:nvPr>
        </p:nvSpPr>
        <p:spPr>
          <a:xfrm>
            <a:off x="838200" y="1676400"/>
            <a:ext cx="7570787" cy="4289425"/>
          </a:xfrm>
        </p:spPr>
        <p:txBody>
          <a:bodyPr/>
          <a:lstStyle/>
          <a:p>
            <a:r>
              <a:rPr lang="en-AU" dirty="0" smtClean="0"/>
              <a:t>Best known and one of the simplest polyalphabetic substitution ciphers</a:t>
            </a:r>
          </a:p>
          <a:p>
            <a:r>
              <a:rPr lang="en-AU" dirty="0" smtClean="0"/>
              <a:t>In this scheme the set of related monoalphabetic substitution rules consists of the 26 Caesar ciphers with shifts of 0 through 25</a:t>
            </a:r>
          </a:p>
          <a:p>
            <a:r>
              <a:rPr lang="en-AU" dirty="0" smtClean="0"/>
              <a:t>Each cipher is denoted by a key letter which is the ciphertext letter that substitutes for the plaintext letter a</a:t>
            </a:r>
          </a:p>
          <a:p>
            <a:endParaRPr lang="en-AU" dirty="0" smtClean="0"/>
          </a:p>
        </p:txBody>
      </p:sp>
      <p:sp>
        <p:nvSpPr>
          <p:cNvPr id="4" name="Footer Placeholder 3"/>
          <p:cNvSpPr>
            <a:spLocks noGrp="1"/>
          </p:cNvSpPr>
          <p:nvPr>
            <p:ph type="ftr" sz="quarter" idx="11"/>
          </p:nvPr>
        </p:nvSpPr>
        <p:spPr>
          <a:xfrm>
            <a:off x="0" y="6492875"/>
            <a:ext cx="5257800" cy="365125"/>
          </a:xfrm>
        </p:spPr>
        <p:txBody>
          <a:bodyPr/>
          <a:lstStyle/>
          <a:p>
            <a:pPr>
              <a:defRPr/>
            </a:pPr>
            <a:r>
              <a:rPr lang="en-US" sz="1000" dirty="0" smtClean="0"/>
              <a:t>© 2017 Pearson Education, Ltd., All rights reserved.</a:t>
            </a:r>
            <a:r>
              <a:rPr lang="en-US" dirty="0" smtClean="0"/>
              <a: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US" dirty="0" smtClean="0"/>
              <a:t>Example of </a:t>
            </a:r>
            <a:r>
              <a:rPr lang="en-AU" dirty="0" smtClean="0"/>
              <a:t>Vigenère Cipher</a:t>
            </a:r>
            <a:endParaRPr lang="en-AU" dirty="0"/>
          </a:p>
        </p:txBody>
      </p:sp>
      <p:sp>
        <p:nvSpPr>
          <p:cNvPr id="91139" name="Rectangle 3"/>
          <p:cNvSpPr>
            <a:spLocks noGrp="1" noChangeArrowheads="1"/>
          </p:cNvSpPr>
          <p:nvPr>
            <p:ph idx="1"/>
          </p:nvPr>
        </p:nvSpPr>
        <p:spPr>
          <a:xfrm>
            <a:off x="533400" y="1600200"/>
            <a:ext cx="8305800" cy="4791075"/>
          </a:xfrm>
        </p:spPr>
        <p:txBody>
          <a:bodyPr>
            <a:normAutofit lnSpcReduction="10000"/>
          </a:bodyPr>
          <a:lstStyle/>
          <a:p>
            <a:r>
              <a:rPr lang="en-US" dirty="0" smtClean="0">
                <a:solidFill>
                  <a:schemeClr val="tx1"/>
                </a:solidFill>
                <a:latin typeface="Arial" charset="0"/>
                <a:ea typeface="ＭＳ Ｐゴシック" pitchFamily="-107" charset="-128"/>
                <a:cs typeface="ＭＳ Ｐゴシック" pitchFamily="-107" charset="-128"/>
              </a:rPr>
              <a:t>To encrypt a message, a key is needed that is as long as the message</a:t>
            </a:r>
          </a:p>
          <a:p>
            <a:r>
              <a:rPr lang="en-US" dirty="0" smtClean="0">
                <a:solidFill>
                  <a:schemeClr val="tx1"/>
                </a:solidFill>
                <a:latin typeface="Arial" charset="0"/>
                <a:ea typeface="ＭＳ Ｐゴシック" pitchFamily="-107" charset="-128"/>
                <a:cs typeface="ＭＳ Ｐゴシック" pitchFamily="-107" charset="-128"/>
              </a:rPr>
              <a:t> Usually, the key is a repeating keyword </a:t>
            </a:r>
          </a:p>
          <a:p>
            <a:r>
              <a:rPr lang="en-US" dirty="0" smtClean="0">
                <a:solidFill>
                  <a:schemeClr val="tx1"/>
                </a:solidFill>
                <a:latin typeface="Arial" charset="0"/>
                <a:ea typeface="ＭＳ Ｐゴシック" pitchFamily="-107" charset="-128"/>
                <a:cs typeface="ＭＳ Ｐゴシック" pitchFamily="-107" charset="-128"/>
              </a:rPr>
              <a:t>For example, if the keyword is </a:t>
            </a:r>
            <a:r>
              <a:rPr lang="en-US" i="1" dirty="0" smtClean="0">
                <a:solidFill>
                  <a:schemeClr val="tx1"/>
                </a:solidFill>
                <a:latin typeface="Arial" charset="0"/>
                <a:ea typeface="ＭＳ Ｐゴシック" pitchFamily="-107" charset="-128"/>
                <a:cs typeface="ＭＳ Ｐゴシック" pitchFamily="-107" charset="-128"/>
              </a:rPr>
              <a:t>deceptive</a:t>
            </a:r>
            <a:r>
              <a:rPr lang="en-US" dirty="0" smtClean="0">
                <a:solidFill>
                  <a:schemeClr val="tx1"/>
                </a:solidFill>
                <a:latin typeface="Arial" charset="0"/>
                <a:ea typeface="ＭＳ Ｐゴシック" pitchFamily="-107" charset="-128"/>
                <a:cs typeface="ＭＳ Ｐゴシック" pitchFamily="-107" charset="-128"/>
              </a:rPr>
              <a:t>, the message “we are discovered save yourself” is encrypted as:</a:t>
            </a:r>
          </a:p>
          <a:p>
            <a:pPr>
              <a:buNone/>
            </a:pPr>
            <a:r>
              <a:rPr lang="en-US" dirty="0" smtClean="0">
                <a:solidFill>
                  <a:schemeClr val="tx1"/>
                </a:solidFill>
                <a:latin typeface="Arial" charset="0"/>
                <a:ea typeface="ＭＳ Ｐゴシック" pitchFamily="-107" charset="-128"/>
                <a:cs typeface="ＭＳ Ｐゴシック" pitchFamily="-107" charset="-128"/>
              </a:rPr>
              <a:t>	</a:t>
            </a:r>
            <a:r>
              <a:rPr lang="en-AU" dirty="0" smtClean="0"/>
              <a:t>key:             deceptivedeceptivedeceptive</a:t>
            </a:r>
          </a:p>
          <a:p>
            <a:pPr lvl="1">
              <a:buNone/>
            </a:pPr>
            <a:r>
              <a:rPr lang="en-AU" dirty="0" smtClean="0"/>
              <a:t>plaintext:    wearediscoveredsaveyourself</a:t>
            </a:r>
          </a:p>
          <a:p>
            <a:pPr lvl="1">
              <a:buNone/>
            </a:pPr>
            <a:r>
              <a:rPr lang="en-AU" dirty="0" smtClean="0"/>
              <a:t>ciphertext:  ZICVTWQNGRZGVTWAVZHCQYGLMGJ</a:t>
            </a:r>
          </a:p>
        </p:txBody>
      </p:sp>
      <p:sp>
        <p:nvSpPr>
          <p:cNvPr id="4" name="Footer Placeholder 3"/>
          <p:cNvSpPr>
            <a:spLocks noGrp="1"/>
          </p:cNvSpPr>
          <p:nvPr>
            <p:ph type="ftr" sz="quarter" idx="11"/>
          </p:nvPr>
        </p:nvSpPr>
        <p:spPr>
          <a:xfrm>
            <a:off x="0" y="6492875"/>
            <a:ext cx="6019800" cy="365125"/>
          </a:xfrm>
        </p:spPr>
        <p:txBody>
          <a:bodyPr/>
          <a:lstStyle/>
          <a:p>
            <a:pPr>
              <a:defRPr/>
            </a:pPr>
            <a:r>
              <a:rPr lang="en-US" sz="1000" dirty="0" smtClean="0"/>
              <a:t>© 2017 Pearson Education, Ltd., All rights reserved. </a:t>
            </a:r>
            <a:endParaRPr lang="en-US" sz="1000" dirty="0"/>
          </a:p>
        </p:txBody>
      </p:sp>
      <p:sp>
        <p:nvSpPr>
          <p:cNvPr id="2" name="Rounded Rectangle 1"/>
          <p:cNvSpPr/>
          <p:nvPr/>
        </p:nvSpPr>
        <p:spPr>
          <a:xfrm>
            <a:off x="1676821" y="3140968"/>
            <a:ext cx="5790356" cy="12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da-DK" sz="3200" i="1" dirty="0"/>
              <a:t>Ci </a:t>
            </a:r>
            <a:r>
              <a:rPr lang="da-DK" sz="3200" dirty="0"/>
              <a:t>= (</a:t>
            </a:r>
            <a:r>
              <a:rPr lang="da-DK" sz="3200" i="1" dirty="0"/>
              <a:t>pi </a:t>
            </a:r>
            <a:r>
              <a:rPr lang="da-DK" sz="3200" dirty="0"/>
              <a:t>+ </a:t>
            </a:r>
            <a:r>
              <a:rPr lang="da-DK" sz="3200" i="1" dirty="0"/>
              <a:t>ki </a:t>
            </a:r>
            <a:r>
              <a:rPr lang="da-DK" sz="3200" dirty="0"/>
              <a:t>mod </a:t>
            </a:r>
            <a:r>
              <a:rPr lang="da-DK" sz="3200" i="1" dirty="0"/>
              <a:t>m</a:t>
            </a:r>
            <a:r>
              <a:rPr lang="da-DK" sz="3200" dirty="0"/>
              <a:t>) mod 26</a:t>
            </a:r>
          </a:p>
          <a:p>
            <a:pPr lvl="1"/>
            <a:r>
              <a:rPr lang="da-DK" sz="3200" i="1" dirty="0"/>
              <a:t>pi </a:t>
            </a:r>
            <a:r>
              <a:rPr lang="da-DK" sz="3200" dirty="0"/>
              <a:t>= (</a:t>
            </a:r>
            <a:r>
              <a:rPr lang="da-DK" sz="3200" i="1" dirty="0"/>
              <a:t>Ci </a:t>
            </a:r>
            <a:r>
              <a:rPr lang="da-DK" sz="3200" dirty="0"/>
              <a:t>- k</a:t>
            </a:r>
            <a:r>
              <a:rPr lang="da-DK" sz="3200" i="1" dirty="0"/>
              <a:t>i mod m</a:t>
            </a:r>
            <a:r>
              <a:rPr lang="da-DK" sz="3200" dirty="0"/>
              <a:t>) mod 26</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AU" sz="4800" dirty="0" err="1" smtClean="0"/>
              <a:t>Vigenère</a:t>
            </a:r>
            <a:r>
              <a:rPr lang="en-AU" sz="4800" dirty="0" smtClean="0"/>
              <a:t> Cipher pros and cons</a:t>
            </a:r>
            <a:endParaRPr lang="en-AU" sz="4800" dirty="0"/>
          </a:p>
        </p:txBody>
      </p:sp>
      <p:sp>
        <p:nvSpPr>
          <p:cNvPr id="91139" name="Rectangle 3"/>
          <p:cNvSpPr>
            <a:spLocks noGrp="1" noChangeArrowheads="1"/>
          </p:cNvSpPr>
          <p:nvPr>
            <p:ph idx="1"/>
          </p:nvPr>
        </p:nvSpPr>
        <p:spPr>
          <a:xfrm>
            <a:off x="838200" y="1605781"/>
            <a:ext cx="8305800" cy="4791075"/>
          </a:xfrm>
        </p:spPr>
        <p:txBody>
          <a:bodyPr>
            <a:normAutofit/>
          </a:bodyPr>
          <a:lstStyle/>
          <a:p>
            <a:r>
              <a:rPr lang="en-US" dirty="0" smtClean="0"/>
              <a:t>The </a:t>
            </a:r>
            <a:r>
              <a:rPr lang="en-US" dirty="0"/>
              <a:t>letter frequency information is obscured </a:t>
            </a:r>
            <a:endParaRPr lang="en-US" dirty="0" smtClean="0"/>
          </a:p>
          <a:p>
            <a:pPr lvl="1"/>
            <a:r>
              <a:rPr lang="en-US" dirty="0" smtClean="0"/>
              <a:t>There </a:t>
            </a:r>
            <a:r>
              <a:rPr lang="en-US" dirty="0"/>
              <a:t>are multiple ciphertext letters </a:t>
            </a:r>
            <a:r>
              <a:rPr lang="en-US" dirty="0" smtClean="0"/>
              <a:t>for each </a:t>
            </a:r>
            <a:r>
              <a:rPr lang="en-US" dirty="0"/>
              <a:t>plaintext </a:t>
            </a:r>
            <a:r>
              <a:rPr lang="en-US" dirty="0" smtClean="0"/>
              <a:t>letter. </a:t>
            </a:r>
          </a:p>
          <a:p>
            <a:r>
              <a:rPr lang="en-US" dirty="0" smtClean="0"/>
              <a:t>Not </a:t>
            </a:r>
            <a:r>
              <a:rPr lang="en-US" dirty="0"/>
              <a:t>all knowledge of the plaintext </a:t>
            </a:r>
            <a:r>
              <a:rPr lang="en-US" dirty="0" smtClean="0"/>
              <a:t>structure is </a:t>
            </a:r>
            <a:r>
              <a:rPr lang="en-US" dirty="0"/>
              <a:t>lost.</a:t>
            </a:r>
            <a:endParaRPr lang="en-AU" dirty="0" smtClean="0"/>
          </a:p>
        </p:txBody>
      </p:sp>
      <p:sp>
        <p:nvSpPr>
          <p:cNvPr id="4" name="Footer Placeholder 3"/>
          <p:cNvSpPr>
            <a:spLocks noGrp="1"/>
          </p:cNvSpPr>
          <p:nvPr>
            <p:ph type="ftr" sz="quarter" idx="11"/>
          </p:nvPr>
        </p:nvSpPr>
        <p:spPr>
          <a:xfrm>
            <a:off x="0" y="6492875"/>
            <a:ext cx="6019800" cy="365125"/>
          </a:xfrm>
        </p:spPr>
        <p:txBody>
          <a:bodyPr/>
          <a:lstStyle/>
          <a:p>
            <a:pPr>
              <a:defRPr/>
            </a:pPr>
            <a:r>
              <a:rPr lang="en-US" sz="1000" dirty="0" smtClean="0"/>
              <a:t>© 2017 Pearson Education, Ltd., All rights reserved. </a:t>
            </a:r>
            <a:endParaRPr lang="en-US" sz="1000" dirty="0"/>
          </a:p>
        </p:txBody>
      </p:sp>
      <p:sp>
        <p:nvSpPr>
          <p:cNvPr id="6" name="Plus 5"/>
          <p:cNvSpPr/>
          <p:nvPr/>
        </p:nvSpPr>
        <p:spPr>
          <a:xfrm>
            <a:off x="406152" y="1700808"/>
            <a:ext cx="432048" cy="360040"/>
          </a:xfrm>
          <a:prstGeom prst="mathPlus">
            <a:avLst/>
          </a:prstGeom>
          <a:solidFill>
            <a:srgbClr val="FF0000"/>
          </a:solidFill>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Minus 6"/>
          <p:cNvSpPr/>
          <p:nvPr/>
        </p:nvSpPr>
        <p:spPr>
          <a:xfrm>
            <a:off x="425128" y="3321595"/>
            <a:ext cx="386011" cy="298971"/>
          </a:xfrm>
          <a:prstGeom prst="mathMinus">
            <a:avLst/>
          </a:prstGeom>
          <a:solidFill>
            <a:srgbClr val="FF0000"/>
          </a:solidFill>
          <a:ln>
            <a:solidFill>
              <a:srgbClr val="FF0000">
                <a:alpha val="70000"/>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620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AU" sz="4800" dirty="0" smtClean="0"/>
              <a:t>Break of </a:t>
            </a:r>
            <a:r>
              <a:rPr lang="en-AU" sz="4800" dirty="0" err="1" smtClean="0"/>
              <a:t>Vigenère</a:t>
            </a:r>
            <a:r>
              <a:rPr lang="en-AU" sz="4800" dirty="0" smtClean="0"/>
              <a:t> Cipher</a:t>
            </a:r>
            <a:endParaRPr lang="en-AU" sz="4800" dirty="0"/>
          </a:p>
        </p:txBody>
      </p:sp>
      <p:sp>
        <p:nvSpPr>
          <p:cNvPr id="91139" name="Rectangle 3"/>
          <p:cNvSpPr>
            <a:spLocks noGrp="1" noChangeArrowheads="1"/>
          </p:cNvSpPr>
          <p:nvPr>
            <p:ph idx="1"/>
          </p:nvPr>
        </p:nvSpPr>
        <p:spPr>
          <a:xfrm>
            <a:off x="514672" y="1605781"/>
            <a:ext cx="8305800" cy="5252219"/>
          </a:xfrm>
        </p:spPr>
        <p:txBody>
          <a:bodyPr>
            <a:normAutofit/>
          </a:bodyPr>
          <a:lstStyle/>
          <a:p>
            <a:pPr marL="514350" indent="-514350">
              <a:buAutoNum type="arabicParenR"/>
            </a:pPr>
            <a:r>
              <a:rPr lang="en-US" b="1" dirty="0" smtClean="0"/>
              <a:t>Determination of the type of encryption</a:t>
            </a:r>
          </a:p>
          <a:p>
            <a:pPr marL="857250" lvl="1" indent="-514350">
              <a:buFont typeface="Wingdings" panose="05000000000000000000" pitchFamily="2" charset="2"/>
              <a:buChar char="Ø"/>
            </a:pPr>
            <a:r>
              <a:rPr lang="en-US" dirty="0" err="1" smtClean="0"/>
              <a:t>monoalphabetic</a:t>
            </a:r>
            <a:r>
              <a:rPr lang="en-US" dirty="0" smtClean="0"/>
              <a:t> or </a:t>
            </a:r>
            <a:r>
              <a:rPr lang="en-AU" dirty="0" err="1"/>
              <a:t>Vigenère</a:t>
            </a:r>
            <a:r>
              <a:rPr lang="en-AU" dirty="0"/>
              <a:t> </a:t>
            </a:r>
            <a:r>
              <a:rPr lang="en-AU" dirty="0" smtClean="0"/>
              <a:t>Cipher?</a:t>
            </a:r>
          </a:p>
          <a:p>
            <a:pPr marL="342900" lvl="1" indent="0">
              <a:buNone/>
            </a:pPr>
            <a:endParaRPr lang="en-AU" dirty="0"/>
          </a:p>
          <a:p>
            <a:r>
              <a:rPr lang="en-US" dirty="0" smtClean="0"/>
              <a:t>How?</a:t>
            </a:r>
          </a:p>
          <a:p>
            <a:pPr lvl="1">
              <a:buFont typeface="Wingdings" panose="05000000000000000000" pitchFamily="2" charset="2"/>
              <a:buChar char="Ø"/>
            </a:pPr>
            <a:r>
              <a:rPr lang="en-US" dirty="0" smtClean="0"/>
              <a:t>If </a:t>
            </a:r>
            <a:r>
              <a:rPr lang="en-US" dirty="0" err="1" smtClean="0"/>
              <a:t>monoalphabetic</a:t>
            </a:r>
            <a:r>
              <a:rPr lang="en-US" dirty="0" smtClean="0"/>
              <a:t> substitution</a:t>
            </a:r>
            <a:endParaRPr lang="en-US" dirty="0"/>
          </a:p>
          <a:p>
            <a:pPr lvl="2"/>
            <a:r>
              <a:rPr lang="en-US" dirty="0"/>
              <a:t>the </a:t>
            </a:r>
            <a:r>
              <a:rPr lang="en-US" b="1" dirty="0"/>
              <a:t>statistical properties of the ciphertext</a:t>
            </a:r>
            <a:r>
              <a:rPr lang="en-US" dirty="0"/>
              <a:t> should be the </a:t>
            </a:r>
            <a:r>
              <a:rPr lang="en-US" b="1" dirty="0"/>
              <a:t>same as that of the </a:t>
            </a:r>
            <a:r>
              <a:rPr lang="en-US" b="1" dirty="0" smtClean="0"/>
              <a:t>language of </a:t>
            </a:r>
            <a:r>
              <a:rPr lang="en-US" b="1" dirty="0"/>
              <a:t>the plaintext</a:t>
            </a:r>
            <a:r>
              <a:rPr lang="en-US" dirty="0"/>
              <a:t>. </a:t>
            </a:r>
            <a:endParaRPr lang="en-US" dirty="0" smtClean="0"/>
          </a:p>
          <a:p>
            <a:pPr lvl="2"/>
            <a:r>
              <a:rPr lang="en-US" dirty="0" smtClean="0"/>
              <a:t>Possible to determine when multiple </a:t>
            </a:r>
            <a:r>
              <a:rPr lang="en-US" dirty="0"/>
              <a:t>message is available for </a:t>
            </a:r>
            <a:r>
              <a:rPr lang="en-US" dirty="0" smtClean="0"/>
              <a:t>analysis</a:t>
            </a:r>
            <a:endParaRPr lang="en-AU" dirty="0" smtClean="0"/>
          </a:p>
        </p:txBody>
      </p:sp>
      <p:sp>
        <p:nvSpPr>
          <p:cNvPr id="4" name="Footer Placeholder 3"/>
          <p:cNvSpPr>
            <a:spLocks noGrp="1"/>
          </p:cNvSpPr>
          <p:nvPr>
            <p:ph type="ftr" sz="quarter" idx="11"/>
          </p:nvPr>
        </p:nvSpPr>
        <p:spPr>
          <a:xfrm>
            <a:off x="0" y="6492875"/>
            <a:ext cx="6019800" cy="365125"/>
          </a:xfrm>
        </p:spPr>
        <p:txBody>
          <a:bodyPr/>
          <a:lstStyle/>
          <a:p>
            <a:pPr>
              <a:defRPr/>
            </a:pPr>
            <a:r>
              <a:rPr lang="en-US" sz="1000" dirty="0" smtClean="0"/>
              <a:t>© 2017 Pearson Education, Ltd., All rights reserved. </a:t>
            </a:r>
            <a:endParaRPr lang="en-US" sz="1000" dirty="0"/>
          </a:p>
        </p:txBody>
      </p:sp>
    </p:spTree>
    <p:extLst>
      <p:ext uri="{BB962C8B-B14F-4D97-AF65-F5344CB8AC3E}">
        <p14:creationId xmlns:p14="http://schemas.microsoft.com/office/powerpoint/2010/main" val="196866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AU" sz="4800" dirty="0" smtClean="0"/>
              <a:t>Break of </a:t>
            </a:r>
            <a:r>
              <a:rPr lang="en-AU" sz="4800" dirty="0" err="1" smtClean="0"/>
              <a:t>Vigenère</a:t>
            </a:r>
            <a:r>
              <a:rPr lang="en-AU" sz="4800" dirty="0" smtClean="0"/>
              <a:t> Cipher</a:t>
            </a:r>
            <a:endParaRPr lang="en-AU" sz="4800" dirty="0"/>
          </a:p>
        </p:txBody>
      </p:sp>
      <p:sp>
        <p:nvSpPr>
          <p:cNvPr id="91139" name="Rectangle 3"/>
          <p:cNvSpPr>
            <a:spLocks noGrp="1" noChangeArrowheads="1"/>
          </p:cNvSpPr>
          <p:nvPr>
            <p:ph idx="1"/>
          </p:nvPr>
        </p:nvSpPr>
        <p:spPr>
          <a:xfrm>
            <a:off x="514672" y="1605781"/>
            <a:ext cx="8305800" cy="5252219"/>
          </a:xfrm>
        </p:spPr>
        <p:txBody>
          <a:bodyPr>
            <a:normAutofit/>
          </a:bodyPr>
          <a:lstStyle/>
          <a:p>
            <a:r>
              <a:rPr lang="en-US" b="1" dirty="0"/>
              <a:t>3</a:t>
            </a:r>
            <a:r>
              <a:rPr lang="en-US" b="1" dirty="0" smtClean="0"/>
              <a:t>) make use of the periodic nature of the keyword</a:t>
            </a:r>
          </a:p>
          <a:p>
            <a:pPr lvl="1"/>
            <a:r>
              <a:rPr lang="en-US" dirty="0" smtClean="0"/>
              <a:t>If </a:t>
            </a:r>
            <a:r>
              <a:rPr lang="en-US" dirty="0"/>
              <a:t>the </a:t>
            </a:r>
            <a:r>
              <a:rPr lang="en-US" dirty="0" smtClean="0"/>
              <a:t>keyword length </a:t>
            </a:r>
            <a:r>
              <a:rPr lang="en-US" dirty="0"/>
              <a:t>is </a:t>
            </a:r>
            <a:r>
              <a:rPr lang="en-US" i="1" dirty="0"/>
              <a:t>m</a:t>
            </a:r>
            <a:r>
              <a:rPr lang="en-US" dirty="0"/>
              <a:t>, then the cipher, in effect, consists of </a:t>
            </a:r>
            <a:r>
              <a:rPr lang="en-US" i="1" dirty="0"/>
              <a:t>m </a:t>
            </a:r>
            <a:r>
              <a:rPr lang="en-US" dirty="0" err="1"/>
              <a:t>monoalphabetic</a:t>
            </a:r>
            <a:r>
              <a:rPr lang="en-US" dirty="0"/>
              <a:t> </a:t>
            </a:r>
            <a:r>
              <a:rPr lang="en-US" dirty="0" smtClean="0"/>
              <a:t>substitution ciphers</a:t>
            </a:r>
            <a:r>
              <a:rPr lang="en-US" dirty="0"/>
              <a:t>. </a:t>
            </a:r>
            <a:endParaRPr lang="en-US" dirty="0" smtClean="0"/>
          </a:p>
          <a:p>
            <a:pPr lvl="1"/>
            <a:r>
              <a:rPr lang="en-US" dirty="0" smtClean="0"/>
              <a:t>we can use </a:t>
            </a:r>
            <a:r>
              <a:rPr lang="en-US" dirty="0"/>
              <a:t>the known frequency characteristics of the plaintext language to attack each </a:t>
            </a:r>
            <a:r>
              <a:rPr lang="en-US" dirty="0" smtClean="0"/>
              <a:t>of the </a:t>
            </a:r>
            <a:r>
              <a:rPr lang="en-US" dirty="0" err="1"/>
              <a:t>monoalphabetic</a:t>
            </a:r>
            <a:r>
              <a:rPr lang="en-US" dirty="0"/>
              <a:t> ciphers </a:t>
            </a:r>
            <a:r>
              <a:rPr lang="en-US" dirty="0" smtClean="0"/>
              <a:t>separately. </a:t>
            </a:r>
            <a:endParaRPr lang="en-AU" dirty="0" smtClean="0"/>
          </a:p>
        </p:txBody>
      </p:sp>
      <p:sp>
        <p:nvSpPr>
          <p:cNvPr id="4" name="Footer Placeholder 3"/>
          <p:cNvSpPr>
            <a:spLocks noGrp="1"/>
          </p:cNvSpPr>
          <p:nvPr>
            <p:ph type="ftr" sz="quarter" idx="11"/>
          </p:nvPr>
        </p:nvSpPr>
        <p:spPr>
          <a:xfrm>
            <a:off x="0" y="6492875"/>
            <a:ext cx="6019800" cy="365125"/>
          </a:xfrm>
        </p:spPr>
        <p:txBody>
          <a:bodyPr/>
          <a:lstStyle/>
          <a:p>
            <a:pPr>
              <a:defRPr/>
            </a:pPr>
            <a:r>
              <a:rPr lang="en-US" sz="1000" dirty="0" smtClean="0"/>
              <a:t>© 2017 Pearson Education, Ltd., All rights reserved. </a:t>
            </a:r>
            <a:endParaRPr lang="en-US" sz="1000" dirty="0"/>
          </a:p>
        </p:txBody>
      </p:sp>
      <p:sp>
        <p:nvSpPr>
          <p:cNvPr id="6" name="Rounded Rectangle 5"/>
          <p:cNvSpPr/>
          <p:nvPr/>
        </p:nvSpPr>
        <p:spPr>
          <a:xfrm>
            <a:off x="1691680" y="4725144"/>
            <a:ext cx="6192688" cy="12241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lvl="1"/>
            <a:r>
              <a:rPr lang="da-DK" sz="3200" i="1" dirty="0" smtClean="0"/>
              <a:t>A non-periodic key is required</a:t>
            </a:r>
            <a:endParaRPr lang="en-US" sz="3200" dirty="0"/>
          </a:p>
        </p:txBody>
      </p:sp>
    </p:spTree>
    <p:extLst>
      <p:ext uri="{BB962C8B-B14F-4D97-AF65-F5344CB8AC3E}">
        <p14:creationId xmlns:p14="http://schemas.microsoft.com/office/powerpoint/2010/main" val="85514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AU" dirty="0" smtClean="0"/>
              <a:t>Vigenère Autokey System</a:t>
            </a:r>
            <a:endParaRPr lang="en-US" dirty="0"/>
          </a:p>
        </p:txBody>
      </p:sp>
      <p:sp>
        <p:nvSpPr>
          <p:cNvPr id="6" name="Content Placeholder 5"/>
          <p:cNvSpPr>
            <a:spLocks noGrp="1"/>
          </p:cNvSpPr>
          <p:nvPr>
            <p:ph idx="1"/>
          </p:nvPr>
        </p:nvSpPr>
        <p:spPr>
          <a:xfrm>
            <a:off x="792163" y="1762125"/>
            <a:ext cx="7570787" cy="4714875"/>
          </a:xfrm>
        </p:spPr>
        <p:txBody>
          <a:bodyPr>
            <a:normAutofit fontScale="92500" lnSpcReduction="10000"/>
          </a:bodyPr>
          <a:lstStyle/>
          <a:p>
            <a:r>
              <a:rPr lang="en-US" dirty="0" smtClean="0"/>
              <a:t>A keyword is concatenated with the plaintext itself to provide a running key</a:t>
            </a:r>
          </a:p>
          <a:p>
            <a:r>
              <a:rPr lang="en-US" dirty="0" smtClean="0"/>
              <a:t>Example</a:t>
            </a:r>
            <a:r>
              <a:rPr lang="en-US" dirty="0" smtClean="0"/>
              <a:t>:</a:t>
            </a:r>
          </a:p>
          <a:p>
            <a:pPr>
              <a:spcBef>
                <a:spcPts val="600"/>
              </a:spcBef>
              <a:buNone/>
            </a:pPr>
            <a:r>
              <a:rPr lang="en-US" dirty="0" smtClean="0"/>
              <a:t>	key: 	   deceptivewearediscoveredsav</a:t>
            </a:r>
          </a:p>
          <a:p>
            <a:pPr>
              <a:spcBef>
                <a:spcPts val="600"/>
              </a:spcBef>
              <a:buNone/>
            </a:pPr>
            <a:r>
              <a:rPr lang="en-US" dirty="0" smtClean="0"/>
              <a:t>	plaintext:      wearediscoveredsaveyourself</a:t>
            </a:r>
          </a:p>
          <a:p>
            <a:pPr>
              <a:spcBef>
                <a:spcPts val="600"/>
              </a:spcBef>
              <a:buNone/>
            </a:pPr>
            <a:r>
              <a:rPr lang="en-US" dirty="0" smtClean="0"/>
              <a:t>	ciphertext:   </a:t>
            </a:r>
            <a:r>
              <a:rPr lang="en-US" sz="2400" dirty="0" smtClean="0"/>
              <a:t>ZICVTWQNGKZEIIGASXSTSLVVWLA</a:t>
            </a:r>
          </a:p>
          <a:p>
            <a:r>
              <a:rPr lang="en-US" dirty="0" smtClean="0"/>
              <a:t>Even this scheme is vulnerable to cryptanalysis</a:t>
            </a:r>
          </a:p>
          <a:p>
            <a:pPr lvl="1"/>
            <a:r>
              <a:rPr lang="en-US" dirty="0" smtClean="0"/>
              <a:t>Because the key and the plaintext share the same frequency distribution of letters, a statistical technique can be applied</a:t>
            </a:r>
          </a:p>
        </p:txBody>
      </p:sp>
      <p:sp>
        <p:nvSpPr>
          <p:cNvPr id="4" name="Footer Placeholder 3"/>
          <p:cNvSpPr>
            <a:spLocks noGrp="1"/>
          </p:cNvSpPr>
          <p:nvPr>
            <p:ph type="ftr" sz="quarter" idx="11"/>
          </p:nvPr>
        </p:nvSpPr>
        <p:spPr>
          <a:xfrm>
            <a:off x="0" y="6492875"/>
            <a:ext cx="75438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Vernam Cipher</a:t>
            </a:r>
          </a:p>
        </p:txBody>
      </p:sp>
      <p:sp>
        <p:nvSpPr>
          <p:cNvPr id="4" name="Footer Placeholder 3"/>
          <p:cNvSpPr>
            <a:spLocks noGrp="1"/>
          </p:cNvSpPr>
          <p:nvPr>
            <p:ph type="ftr" sz="quarter" idx="11"/>
          </p:nvPr>
        </p:nvSpPr>
        <p:spPr>
          <a:xfrm>
            <a:off x="0" y="6492875"/>
            <a:ext cx="8229600" cy="365125"/>
          </a:xfrm>
        </p:spPr>
        <p:txBody>
          <a:bodyPr/>
          <a:lstStyle/>
          <a:p>
            <a:pPr>
              <a:defRPr/>
            </a:pPr>
            <a:r>
              <a:rPr lang="en-US" sz="1000" dirty="0" smtClean="0"/>
              <a:t>© 2017 Pearson Education, Ltd., All rights reserved. </a:t>
            </a:r>
            <a:endParaRPr lang="en-US" sz="1000" dirty="0"/>
          </a:p>
        </p:txBody>
      </p:sp>
      <p:pic>
        <p:nvPicPr>
          <p:cNvPr id="5" name="Picture 4" descr="f0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5455" b="38182"/>
              <a:stretch>
                <a:fillRect/>
              </a:stretch>
            </p:blipFill>
          </mc:Choice>
          <mc:Fallback>
            <p:blipFill>
              <a:blip r:embed="rId4"/>
              <a:srcRect t="15455" b="38182"/>
              <a:stretch>
                <a:fillRect/>
              </a:stretch>
            </p:blipFill>
          </mc:Fallback>
        </mc:AlternateContent>
        <p:spPr>
          <a:xfrm>
            <a:off x="0" y="2420888"/>
            <a:ext cx="9247992" cy="5548693"/>
          </a:xfrm>
          <a:prstGeom prst="rect">
            <a:avLst/>
          </a:prstGeom>
        </p:spPr>
      </p:pic>
      <p:sp>
        <p:nvSpPr>
          <p:cNvPr id="6" name="Content Placeholder 5"/>
          <p:cNvSpPr>
            <a:spLocks noGrp="1"/>
          </p:cNvSpPr>
          <p:nvPr>
            <p:ph idx="1"/>
          </p:nvPr>
        </p:nvSpPr>
        <p:spPr>
          <a:xfrm>
            <a:off x="683569" y="1762125"/>
            <a:ext cx="7679382" cy="4714875"/>
          </a:xfrm>
        </p:spPr>
        <p:txBody>
          <a:bodyPr>
            <a:normAutofit/>
          </a:bodyPr>
          <a:lstStyle/>
          <a:p>
            <a:r>
              <a:rPr lang="en-US" dirty="0" smtClean="0"/>
              <a:t>Choose a keyword </a:t>
            </a:r>
            <a:r>
              <a:rPr lang="en-US" dirty="0"/>
              <a:t>that is as long as the plaintext and has no statistical relationship to it</a:t>
            </a:r>
            <a:endParaRPr lang="en-US" dirty="0" smtClean="0"/>
          </a:p>
        </p:txBody>
      </p:sp>
    </p:spTree>
  </p:cSld>
  <p:clrMapOvr>
    <a:masterClrMapping/>
  </p:clrMapOvr>
  <p:transition spd="med">
    <p:wipe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Vernam</a:t>
            </a:r>
            <a:r>
              <a:rPr lang="en-US" dirty="0" smtClean="0"/>
              <a:t> </a:t>
            </a:r>
            <a:r>
              <a:rPr lang="en-US" dirty="0" smtClean="0"/>
              <a:t>Cipher challenge</a:t>
            </a:r>
            <a:endParaRPr lang="en-US" dirty="0" smtClean="0"/>
          </a:p>
        </p:txBody>
      </p:sp>
      <p:sp>
        <p:nvSpPr>
          <p:cNvPr id="4" name="Footer Placeholder 3"/>
          <p:cNvSpPr>
            <a:spLocks noGrp="1"/>
          </p:cNvSpPr>
          <p:nvPr>
            <p:ph type="ftr" sz="quarter" idx="11"/>
          </p:nvPr>
        </p:nvSpPr>
        <p:spPr>
          <a:xfrm>
            <a:off x="0" y="6492875"/>
            <a:ext cx="8229600" cy="365125"/>
          </a:xfrm>
        </p:spPr>
        <p:txBody>
          <a:bodyPr/>
          <a:lstStyle/>
          <a:p>
            <a:pPr>
              <a:defRPr/>
            </a:pPr>
            <a:r>
              <a:rPr lang="en-US" sz="1000" dirty="0" smtClean="0"/>
              <a:t>© 2017 Pearson Education, Ltd., All rights reserved. </a:t>
            </a:r>
            <a:endParaRPr lang="en-US" sz="1000" dirty="0"/>
          </a:p>
        </p:txBody>
      </p:sp>
      <p:sp>
        <p:nvSpPr>
          <p:cNvPr id="6" name="Content Placeholder 5"/>
          <p:cNvSpPr>
            <a:spLocks noGrp="1"/>
          </p:cNvSpPr>
          <p:nvPr>
            <p:ph idx="1"/>
          </p:nvPr>
        </p:nvSpPr>
        <p:spPr>
          <a:xfrm>
            <a:off x="683569" y="1762125"/>
            <a:ext cx="7679382" cy="4714875"/>
          </a:xfrm>
        </p:spPr>
        <p:txBody>
          <a:bodyPr>
            <a:normAutofit/>
          </a:bodyPr>
          <a:lstStyle/>
          <a:p>
            <a:r>
              <a:rPr lang="en-US" dirty="0" smtClean="0"/>
              <a:t>a </a:t>
            </a:r>
            <a:r>
              <a:rPr lang="en-US" dirty="0"/>
              <a:t>running loop of tape that eventually repeated the key, so </a:t>
            </a:r>
            <a:r>
              <a:rPr lang="en-US" dirty="0" smtClean="0"/>
              <a:t>that in </a:t>
            </a:r>
            <a:r>
              <a:rPr lang="en-US" dirty="0"/>
              <a:t>fact the system worked with a very long but repeating keyword. </a:t>
            </a:r>
            <a:endParaRPr lang="en-US" dirty="0" smtClean="0"/>
          </a:p>
          <a:p>
            <a:r>
              <a:rPr lang="en-US" dirty="0" smtClean="0"/>
              <a:t>can be broken </a:t>
            </a:r>
            <a:r>
              <a:rPr lang="en-US" dirty="0"/>
              <a:t>with </a:t>
            </a:r>
            <a:endParaRPr lang="en-US" dirty="0" smtClean="0"/>
          </a:p>
          <a:p>
            <a:pPr lvl="1"/>
            <a:r>
              <a:rPr lang="en-US" dirty="0" smtClean="0"/>
              <a:t>sufficient </a:t>
            </a:r>
            <a:r>
              <a:rPr lang="en-US" dirty="0"/>
              <a:t>ciphertext, </a:t>
            </a:r>
            <a:endParaRPr lang="en-US" dirty="0" smtClean="0"/>
          </a:p>
          <a:p>
            <a:pPr lvl="1"/>
            <a:r>
              <a:rPr lang="en-US" dirty="0" smtClean="0"/>
              <a:t>the </a:t>
            </a:r>
            <a:r>
              <a:rPr lang="en-US" dirty="0"/>
              <a:t>use of known or probable plaintext </a:t>
            </a:r>
            <a:r>
              <a:rPr lang="en-US" dirty="0" smtClean="0"/>
              <a:t>sequences</a:t>
            </a:r>
            <a:endParaRPr lang="en-US" dirty="0"/>
          </a:p>
          <a:p>
            <a:pPr lvl="1"/>
            <a:r>
              <a:rPr lang="en-US" dirty="0" smtClean="0"/>
              <a:t>or </a:t>
            </a:r>
            <a:r>
              <a:rPr lang="en-US" dirty="0"/>
              <a:t>both.</a:t>
            </a:r>
            <a:endParaRPr lang="en-US" dirty="0" smtClean="0"/>
          </a:p>
        </p:txBody>
      </p:sp>
    </p:spTree>
    <p:extLst>
      <p:ext uri="{BB962C8B-B14F-4D97-AF65-F5344CB8AC3E}">
        <p14:creationId xmlns:p14="http://schemas.microsoft.com/office/powerpoint/2010/main" val="784702634"/>
      </p:ext>
    </p:extLst>
  </p:cSld>
  <p:clrMapOvr>
    <a:masterClrMapping/>
  </p:clrMapOvr>
  <p:transition spd="med">
    <p:wipe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One-Time Pad</a:t>
            </a:r>
            <a:endParaRPr lang="en-AU" dirty="0"/>
          </a:p>
        </p:txBody>
      </p:sp>
      <p:sp>
        <p:nvSpPr>
          <p:cNvPr id="7" name="Content Placeholder 6"/>
          <p:cNvSpPr>
            <a:spLocks noGrp="1"/>
          </p:cNvSpPr>
          <p:nvPr>
            <p:ph idx="1"/>
          </p:nvPr>
        </p:nvSpPr>
        <p:spPr>
          <a:xfrm>
            <a:off x="228600" y="1828800"/>
            <a:ext cx="8058150" cy="4724399"/>
          </a:xfrm>
        </p:spPr>
        <p:txBody>
          <a:bodyPr>
            <a:normAutofit fontScale="70000" lnSpcReduction="20000"/>
          </a:bodyPr>
          <a:lstStyle/>
          <a:p>
            <a:r>
              <a:rPr lang="en-US" dirty="0" smtClean="0"/>
              <a:t>Improvement to Vernam cipher proposed by an Army Signal Corp officer, Joseph Mauborgne</a:t>
            </a:r>
          </a:p>
          <a:p>
            <a:r>
              <a:rPr lang="en-US" dirty="0" smtClean="0"/>
              <a:t>Use a random key that is as long as the message so that the key need not be repeated</a:t>
            </a:r>
          </a:p>
          <a:p>
            <a:r>
              <a:rPr lang="en-US" dirty="0" smtClean="0"/>
              <a:t>Key is used to encrypt and decrypt a single message and then is discarded</a:t>
            </a:r>
          </a:p>
          <a:p>
            <a:r>
              <a:rPr lang="en-US" dirty="0" smtClean="0"/>
              <a:t>Each new message requires a new key of the same length as the new message</a:t>
            </a:r>
          </a:p>
          <a:p>
            <a:r>
              <a:rPr lang="en-US" dirty="0" smtClean="0"/>
              <a:t>Scheme is unbreakable</a:t>
            </a:r>
          </a:p>
          <a:p>
            <a:pPr lvl="1"/>
            <a:r>
              <a:rPr lang="en-US" dirty="0" smtClean="0"/>
              <a:t>Produces random output that bears no statistical relationship to the plaintext</a:t>
            </a:r>
          </a:p>
          <a:p>
            <a:pPr lvl="1"/>
            <a:r>
              <a:rPr lang="en-US" dirty="0" smtClean="0"/>
              <a:t>Because the ciphertext contains no information whatsoever about the plaintext, there is simply no way to break the code</a:t>
            </a:r>
            <a:endParaRPr lang="en-US" dirty="0"/>
          </a:p>
        </p:txBody>
      </p:sp>
      <p:pic>
        <p:nvPicPr>
          <p:cNvPr id="8" name="Picture 7"/>
          <p:cNvPicPr>
            <a:picLocks noChangeAspect="1"/>
          </p:cNvPicPr>
          <p:nvPr/>
        </p:nvPicPr>
        <p:blipFill>
          <a:blip r:embed="rId3"/>
          <a:stretch>
            <a:fillRect/>
          </a:stretch>
        </p:blipFill>
        <p:spPr>
          <a:xfrm>
            <a:off x="8074176" y="4797745"/>
            <a:ext cx="1069824" cy="2060255"/>
          </a:xfrm>
          <a:prstGeom prst="rect">
            <a:avLst/>
          </a:prstGeom>
        </p:spPr>
      </p:pic>
      <p:sp>
        <p:nvSpPr>
          <p:cNvPr id="5" name="Footer Placeholder 4"/>
          <p:cNvSpPr>
            <a:spLocks noGrp="1"/>
          </p:cNvSpPr>
          <p:nvPr>
            <p:ph type="ftr" sz="quarter" idx="11"/>
          </p:nvPr>
        </p:nvSpPr>
        <p:spPr>
          <a:xfrm>
            <a:off x="0" y="6492875"/>
            <a:ext cx="7086600" cy="365125"/>
          </a:xfrm>
        </p:spPr>
        <p:txBody>
          <a:bodyPr/>
          <a:lstStyle/>
          <a:p>
            <a:pPr>
              <a:defRPr/>
            </a:pPr>
            <a:r>
              <a:rPr lang="en-US" sz="1000" dirty="0" smtClean="0"/>
              <a:t>© 2017 Pearson Education, Ltd., All rights reserved. </a:t>
            </a:r>
            <a:endParaRPr lang="en-US" sz="1000" dirty="0"/>
          </a:p>
        </p:txBody>
      </p:sp>
      <p:grpSp>
        <p:nvGrpSpPr>
          <p:cNvPr id="4" name="Group 3"/>
          <p:cNvGrpSpPr/>
          <p:nvPr/>
        </p:nvGrpSpPr>
        <p:grpSpPr>
          <a:xfrm>
            <a:off x="792163" y="2043917"/>
            <a:ext cx="7632848" cy="3783955"/>
            <a:chOff x="792163" y="2043917"/>
            <a:chExt cx="7632848" cy="3783955"/>
          </a:xfrm>
        </p:grpSpPr>
        <p:sp>
          <p:nvSpPr>
            <p:cNvPr id="2" name="Rounded Rectangle 1"/>
            <p:cNvSpPr/>
            <p:nvPr/>
          </p:nvSpPr>
          <p:spPr>
            <a:xfrm>
              <a:off x="792163" y="2043917"/>
              <a:ext cx="7632848" cy="37839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S</a:t>
              </a:r>
              <a:r>
                <a:rPr lang="en-US" sz="2400" dirty="0" smtClean="0"/>
                <a:t>tream </a:t>
              </a:r>
              <a:r>
                <a:rPr lang="en-US" sz="2400" dirty="0"/>
                <a:t>of characters </a:t>
              </a:r>
              <a:r>
                <a:rPr lang="en-US" sz="2400" dirty="0" smtClean="0"/>
                <a:t>of </a:t>
              </a:r>
              <a:r>
                <a:rPr lang="en-US" sz="2400" dirty="0"/>
                <a:t>the key </a:t>
              </a:r>
              <a:r>
                <a:rPr lang="en-US" sz="2400" dirty="0" smtClean="0"/>
                <a:t>truly random</a:t>
              </a:r>
            </a:p>
            <a:p>
              <a:pPr algn="ctr"/>
              <a:endParaRPr lang="en-US" sz="2400" dirty="0" smtClean="0"/>
            </a:p>
            <a:p>
              <a:pPr algn="ctr"/>
              <a:endParaRPr lang="en-US" sz="2400" dirty="0" smtClean="0"/>
            </a:p>
            <a:p>
              <a:pPr algn="ctr"/>
              <a:r>
                <a:rPr lang="en-US" sz="2400" dirty="0" smtClean="0"/>
                <a:t>Stream of </a:t>
              </a:r>
              <a:r>
                <a:rPr lang="en-US" sz="2400" dirty="0"/>
                <a:t>characters </a:t>
              </a:r>
              <a:r>
                <a:rPr lang="en-US" sz="2400" dirty="0" smtClean="0"/>
                <a:t>of </a:t>
              </a:r>
              <a:r>
                <a:rPr lang="en-US" sz="2400" dirty="0"/>
                <a:t>the ciphertext </a:t>
              </a:r>
              <a:r>
                <a:rPr lang="en-US" sz="2400" dirty="0" smtClean="0"/>
                <a:t>truly random</a:t>
              </a:r>
            </a:p>
            <a:p>
              <a:pPr algn="ctr"/>
              <a:endParaRPr lang="en-US" sz="2400" dirty="0" smtClean="0"/>
            </a:p>
            <a:p>
              <a:pPr algn="ctr"/>
              <a:endParaRPr lang="en-US" sz="2400" dirty="0" smtClean="0"/>
            </a:p>
            <a:p>
              <a:pPr algn="ctr"/>
              <a:r>
                <a:rPr lang="en-US" sz="2400" dirty="0" smtClean="0"/>
                <a:t>No patterns </a:t>
              </a:r>
              <a:r>
                <a:rPr lang="en-US" sz="2400" dirty="0"/>
                <a:t>or regularities </a:t>
              </a:r>
              <a:r>
                <a:rPr lang="en-US" sz="2400" dirty="0" smtClean="0"/>
                <a:t>exploitable by </a:t>
              </a:r>
              <a:r>
                <a:rPr lang="en-US" sz="2400" dirty="0"/>
                <a:t>a </a:t>
              </a:r>
              <a:r>
                <a:rPr lang="en-US" sz="2400" dirty="0" smtClean="0"/>
                <a:t>cryptanalyst</a:t>
              </a:r>
              <a:endParaRPr lang="en-US" sz="2400" dirty="0"/>
            </a:p>
          </p:txBody>
        </p:sp>
        <p:sp>
          <p:nvSpPr>
            <p:cNvPr id="3" name="Down Arrow 2"/>
            <p:cNvSpPr/>
            <p:nvPr/>
          </p:nvSpPr>
          <p:spPr>
            <a:xfrm>
              <a:off x="4320555" y="2831001"/>
              <a:ext cx="576064" cy="79208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Down Arrow 8"/>
            <p:cNvSpPr/>
            <p:nvPr/>
          </p:nvSpPr>
          <p:spPr>
            <a:xfrm>
              <a:off x="4329137" y="3955590"/>
              <a:ext cx="576064" cy="792088"/>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a:t>
            </a:r>
            <a:endParaRPr lang="en-US" dirty="0"/>
          </a:p>
        </p:txBody>
      </p:sp>
      <p:sp>
        <p:nvSpPr>
          <p:cNvPr id="3" name="Content Placeholder 2"/>
          <p:cNvSpPr>
            <a:spLocks noGrp="1"/>
          </p:cNvSpPr>
          <p:nvPr>
            <p:ph idx="1"/>
          </p:nvPr>
        </p:nvSpPr>
        <p:spPr>
          <a:xfrm>
            <a:off x="533400" y="1600200"/>
            <a:ext cx="8077200" cy="4867275"/>
          </a:xfrm>
        </p:spPr>
        <p:txBody>
          <a:bodyPr>
            <a:normAutofit fontScale="77500" lnSpcReduction="20000"/>
          </a:bodyPr>
          <a:lstStyle/>
          <a:p>
            <a:r>
              <a:rPr lang="en-US" dirty="0" smtClean="0"/>
              <a:t>The one-time pad offers complete security but, in practice, has two fundamental difficulties:</a:t>
            </a:r>
          </a:p>
          <a:p>
            <a:pPr lvl="1"/>
            <a:r>
              <a:rPr lang="en-US" dirty="0" smtClean="0"/>
              <a:t>There is the practical problem of making large quantities of random keys</a:t>
            </a:r>
          </a:p>
          <a:p>
            <a:pPr lvl="2"/>
            <a:r>
              <a:rPr lang="en-US" dirty="0" smtClean="0"/>
              <a:t>Any heavily used system might require millions of random characters on a regular basis</a:t>
            </a:r>
          </a:p>
          <a:p>
            <a:pPr lvl="1"/>
            <a:r>
              <a:rPr lang="en-US" dirty="0" smtClean="0"/>
              <a:t>Mammoth key distribution problem</a:t>
            </a:r>
          </a:p>
          <a:p>
            <a:pPr lvl="2"/>
            <a:r>
              <a:rPr lang="en-US" dirty="0" smtClean="0"/>
              <a:t>For every message to be sent, a key of equal length is needed by both sender and receiver</a:t>
            </a:r>
          </a:p>
          <a:p>
            <a:r>
              <a:rPr lang="en-US" dirty="0" smtClean="0"/>
              <a:t>Because of these difficulties, the one-time pad is of limited utility</a:t>
            </a:r>
          </a:p>
          <a:p>
            <a:pPr lvl="1"/>
            <a:r>
              <a:rPr lang="en-US" dirty="0" smtClean="0"/>
              <a:t>Useful primarily for low-bandwidth channels requiring very high security</a:t>
            </a:r>
          </a:p>
          <a:p>
            <a:r>
              <a:rPr lang="en-US" dirty="0" smtClean="0"/>
              <a:t>The one-time pad is the only cryptosystem that exhibits </a:t>
            </a:r>
            <a:r>
              <a:rPr lang="en-US" i="1" dirty="0" smtClean="0"/>
              <a:t>perfect secrecy </a:t>
            </a:r>
            <a:r>
              <a:rPr lang="en-US" dirty="0" smtClean="0"/>
              <a:t>(see Appendix F)</a:t>
            </a:r>
            <a:endParaRPr lang="en-US" dirty="0"/>
          </a:p>
        </p:txBody>
      </p:sp>
      <p:sp>
        <p:nvSpPr>
          <p:cNvPr id="4" name="Footer Placeholder 3"/>
          <p:cNvSpPr>
            <a:spLocks noGrp="1"/>
          </p:cNvSpPr>
          <p:nvPr>
            <p:ph type="ftr" sz="quarter" idx="11"/>
          </p:nvPr>
        </p:nvSpPr>
        <p:spPr>
          <a:xfrm>
            <a:off x="0" y="6492875"/>
            <a:ext cx="64770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1"/>
          </p:nvPr>
        </p:nvSpPr>
        <p:spPr>
          <a:xfrm>
            <a:off x="0" y="6492875"/>
            <a:ext cx="5495925" cy="365125"/>
          </a:xfrm>
        </p:spPr>
        <p:txBody>
          <a:bodyPr/>
          <a:lstStyle/>
          <a:p>
            <a:r>
              <a:rPr lang="en-US" sz="1000" dirty="0" smtClean="0"/>
              <a:t>© 2017 Pearson Education, Ltd., All rights reserved. </a:t>
            </a:r>
            <a:endParaRPr lang="en-US" sz="1000" dirty="0"/>
          </a:p>
        </p:txBody>
      </p:sp>
      <p:pic>
        <p:nvPicPr>
          <p:cNvPr id="7" name="Picture 6" descr="f0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6364" b="40909"/>
              <a:stretch>
                <a:fillRect/>
              </a:stretch>
            </p:blipFill>
          </mc:Choice>
          <mc:Fallback>
            <p:blipFill>
              <a:blip r:embed="rId4"/>
              <a:srcRect t="16364" b="40909"/>
              <a:stretch>
                <a:fillRect/>
              </a:stretch>
            </p:blipFill>
          </mc:Fallback>
        </mc:AlternateContent>
        <p:spPr>
          <a:xfrm>
            <a:off x="0" y="1371600"/>
            <a:ext cx="9144000" cy="5056198"/>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dirty="0" smtClean="0"/>
              <a:t>Rail Fence Cipher</a:t>
            </a:r>
            <a:endParaRPr lang="en-AU" dirty="0"/>
          </a:p>
        </p:txBody>
      </p:sp>
      <p:sp>
        <p:nvSpPr>
          <p:cNvPr id="102403" name="Rectangle 3"/>
          <p:cNvSpPr>
            <a:spLocks noGrp="1" noChangeArrowheads="1"/>
          </p:cNvSpPr>
          <p:nvPr>
            <p:ph idx="1"/>
          </p:nvPr>
        </p:nvSpPr>
        <p:spPr>
          <a:xfrm>
            <a:off x="792163" y="1762125"/>
            <a:ext cx="7570787" cy="4714875"/>
          </a:xfrm>
        </p:spPr>
        <p:txBody>
          <a:bodyPr>
            <a:normAutofit fontScale="92500" lnSpcReduction="10000"/>
          </a:bodyPr>
          <a:lstStyle/>
          <a:p>
            <a:r>
              <a:rPr lang="en-AU" dirty="0" smtClean="0"/>
              <a:t>Simplest transposition cipher</a:t>
            </a:r>
          </a:p>
          <a:p>
            <a:r>
              <a:rPr lang="en-AU" dirty="0" smtClean="0"/>
              <a:t>Plaintext is written down as a sequence of diagonals and then read off as a sequence of rows</a:t>
            </a:r>
          </a:p>
          <a:p>
            <a:r>
              <a:rPr lang="en-AU" dirty="0" smtClean="0"/>
              <a:t>To encipher the message “meet me after the toga party” with a rail fence of depth 2, we would write:</a:t>
            </a:r>
          </a:p>
          <a:p>
            <a:pPr lvl="1">
              <a:buNone/>
            </a:pPr>
            <a:r>
              <a:rPr lang="en-AU" dirty="0" smtClean="0"/>
              <a:t>		m e m a t r h t g p r y</a:t>
            </a:r>
          </a:p>
          <a:p>
            <a:pPr lvl="1">
              <a:buNone/>
            </a:pPr>
            <a:r>
              <a:rPr lang="en-AU" dirty="0" smtClean="0"/>
              <a:t>		    e t e f e t e o a a t</a:t>
            </a:r>
          </a:p>
          <a:p>
            <a:pPr lvl="1">
              <a:buNone/>
            </a:pPr>
            <a:r>
              <a:rPr lang="en-AU" dirty="0" smtClean="0"/>
              <a:t>Encrypted message is:</a:t>
            </a:r>
          </a:p>
          <a:p>
            <a:pPr lvl="1">
              <a:buNone/>
            </a:pPr>
            <a:r>
              <a:rPr lang="en-AU" dirty="0" smtClean="0"/>
              <a:t>	MEMATRHTGPRYETEFETEOAAT</a:t>
            </a:r>
          </a:p>
          <a:p>
            <a:pPr lvl="1"/>
            <a:endParaRPr lang="en-AU" dirty="0" smtClean="0"/>
          </a:p>
          <a:p>
            <a:pPr lvl="1"/>
            <a:endParaRPr lang="en-AU" dirty="0"/>
          </a:p>
        </p:txBody>
      </p:sp>
      <p:pic>
        <p:nvPicPr>
          <p:cNvPr id="6" name="Picture 5"/>
          <p:cNvPicPr>
            <a:picLocks noChangeAspect="1"/>
          </p:cNvPicPr>
          <p:nvPr/>
        </p:nvPicPr>
        <p:blipFill>
          <a:blip r:embed="rId3"/>
          <a:stretch>
            <a:fillRect/>
          </a:stretch>
        </p:blipFill>
        <p:spPr>
          <a:xfrm>
            <a:off x="7315200" y="4527612"/>
            <a:ext cx="1371600" cy="2330388"/>
          </a:xfrm>
          <a:prstGeom prst="rect">
            <a:avLst/>
          </a:prstGeom>
        </p:spPr>
      </p:pic>
      <p:sp>
        <p:nvSpPr>
          <p:cNvPr id="5" name="Footer Placeholder 4"/>
          <p:cNvSpPr>
            <a:spLocks noGrp="1"/>
          </p:cNvSpPr>
          <p:nvPr>
            <p:ph type="ftr" sz="quarter" idx="11"/>
          </p:nvPr>
        </p:nvSpPr>
        <p:spPr>
          <a:xfrm>
            <a:off x="0" y="6492875"/>
            <a:ext cx="48768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r>
              <a:rPr lang="en-AU" dirty="0" smtClean="0"/>
              <a:t>Row Transposition Cipher</a:t>
            </a:r>
            <a:endParaRPr lang="en-AU" dirty="0"/>
          </a:p>
        </p:txBody>
      </p:sp>
      <p:sp>
        <p:nvSpPr>
          <p:cNvPr id="104451" name="Rectangle 3"/>
          <p:cNvSpPr>
            <a:spLocks noGrp="1" noChangeArrowheads="1"/>
          </p:cNvSpPr>
          <p:nvPr>
            <p:ph idx="1"/>
          </p:nvPr>
        </p:nvSpPr>
        <p:spPr>
          <a:xfrm>
            <a:off x="762000" y="1676400"/>
            <a:ext cx="7696200" cy="4714875"/>
          </a:xfrm>
        </p:spPr>
        <p:txBody>
          <a:bodyPr>
            <a:normAutofit fontScale="85000" lnSpcReduction="10000"/>
          </a:bodyPr>
          <a:lstStyle/>
          <a:p>
            <a:r>
              <a:rPr lang="en-US" dirty="0" smtClean="0"/>
              <a:t>Is a more complex transposition</a:t>
            </a:r>
            <a:endParaRPr lang="en-AU" dirty="0" smtClean="0"/>
          </a:p>
          <a:p>
            <a:r>
              <a:rPr lang="en-AU" dirty="0" smtClean="0"/>
              <a:t>Write the message in a rectangle, row by row, and read the message off, column by column, but permute the order of the columns</a:t>
            </a:r>
          </a:p>
          <a:p>
            <a:pPr lvl="1"/>
            <a:r>
              <a:rPr lang="en-AU" dirty="0" smtClean="0"/>
              <a:t>The order of the columns then becomes the key to the algorithm</a:t>
            </a:r>
          </a:p>
          <a:p>
            <a:pPr lvl="1">
              <a:buNone/>
            </a:pPr>
            <a:r>
              <a:rPr lang="en-AU" dirty="0" smtClean="0"/>
              <a:t>	Key: 		</a:t>
            </a:r>
            <a:r>
              <a:rPr lang="en-US" dirty="0" smtClean="0"/>
              <a:t>4 3 1 2  5  6 7</a:t>
            </a:r>
            <a:endParaRPr lang="en-AU" dirty="0" smtClean="0"/>
          </a:p>
          <a:p>
            <a:pPr lvl="1">
              <a:buNone/>
            </a:pPr>
            <a:r>
              <a:rPr lang="en-AU" dirty="0" smtClean="0"/>
              <a:t>     Plaintext:                 a t t a  c  k p</a:t>
            </a:r>
          </a:p>
          <a:p>
            <a:pPr lvl="1">
              <a:buNone/>
            </a:pPr>
            <a:r>
              <a:rPr lang="en-AU" dirty="0" smtClean="0"/>
              <a:t>				 o s t p o n e</a:t>
            </a:r>
          </a:p>
          <a:p>
            <a:pPr lvl="1">
              <a:buNone/>
            </a:pPr>
            <a:r>
              <a:rPr lang="en-AU" dirty="0" smtClean="0"/>
              <a:t>				 d u n t  i  l  t</a:t>
            </a:r>
          </a:p>
          <a:p>
            <a:pPr lvl="1">
              <a:buNone/>
            </a:pPr>
            <a:r>
              <a:rPr lang="en-AU" dirty="0" smtClean="0"/>
              <a:t>				w o a mx y z</a:t>
            </a:r>
          </a:p>
          <a:p>
            <a:pPr lvl="1">
              <a:buNone/>
            </a:pPr>
            <a:r>
              <a:rPr lang="en-AU" dirty="0" smtClean="0"/>
              <a:t>   Ciphertext:               TTNAAPTMTSUOAODWCOIXKNLYPETZ</a:t>
            </a:r>
          </a:p>
        </p:txBody>
      </p:sp>
      <p:sp>
        <p:nvSpPr>
          <p:cNvPr id="4" name="Footer Placeholder 3"/>
          <p:cNvSpPr>
            <a:spLocks noGrp="1"/>
          </p:cNvSpPr>
          <p:nvPr>
            <p:ph type="ftr" sz="quarter" idx="11"/>
          </p:nvPr>
        </p:nvSpPr>
        <p:spPr>
          <a:xfrm>
            <a:off x="0" y="6492875"/>
            <a:ext cx="55626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r>
              <a:rPr lang="en-AU" dirty="0" smtClean="0"/>
              <a:t>Row Transposition </a:t>
            </a:r>
            <a:r>
              <a:rPr lang="en-AU" dirty="0" smtClean="0"/>
              <a:t>Cipher challenges</a:t>
            </a:r>
            <a:endParaRPr lang="en-AU" dirty="0"/>
          </a:p>
        </p:txBody>
      </p:sp>
      <p:sp>
        <p:nvSpPr>
          <p:cNvPr id="104451" name="Rectangle 3"/>
          <p:cNvSpPr>
            <a:spLocks noGrp="1" noChangeArrowheads="1"/>
          </p:cNvSpPr>
          <p:nvPr>
            <p:ph idx="1"/>
          </p:nvPr>
        </p:nvSpPr>
        <p:spPr>
          <a:xfrm>
            <a:off x="762000" y="1676400"/>
            <a:ext cx="7696200" cy="4714875"/>
          </a:xfrm>
        </p:spPr>
        <p:txBody>
          <a:bodyPr>
            <a:normAutofit/>
          </a:bodyPr>
          <a:lstStyle/>
          <a:p>
            <a:r>
              <a:rPr lang="en-US" dirty="0"/>
              <a:t>laying out the ciphertext in a matrix and playing around with column positions. </a:t>
            </a:r>
            <a:endParaRPr lang="en-US" dirty="0" smtClean="0"/>
          </a:p>
          <a:p>
            <a:r>
              <a:rPr lang="en-US" dirty="0" smtClean="0"/>
              <a:t>the </a:t>
            </a:r>
            <a:r>
              <a:rPr lang="en-US" dirty="0"/>
              <a:t>same </a:t>
            </a:r>
            <a:r>
              <a:rPr lang="en-US" dirty="0" smtClean="0"/>
              <a:t>letter frequencies </a:t>
            </a:r>
            <a:r>
              <a:rPr lang="en-US" dirty="0"/>
              <a:t>as the original plaintext. </a:t>
            </a:r>
            <a:endParaRPr lang="en-US" dirty="0" smtClean="0"/>
          </a:p>
          <a:p>
            <a:r>
              <a:rPr lang="en-US" dirty="0" err="1" smtClean="0"/>
              <a:t>Digram</a:t>
            </a:r>
            <a:r>
              <a:rPr lang="en-US" dirty="0" smtClean="0"/>
              <a:t> </a:t>
            </a:r>
            <a:r>
              <a:rPr lang="en-US" dirty="0"/>
              <a:t>and trigram </a:t>
            </a:r>
            <a:r>
              <a:rPr lang="en-US" dirty="0" smtClean="0"/>
              <a:t>frequency tables </a:t>
            </a:r>
            <a:r>
              <a:rPr lang="en-US" dirty="0"/>
              <a:t>can be useful.</a:t>
            </a:r>
            <a:endParaRPr lang="en-US" sz="8000" dirty="0"/>
          </a:p>
        </p:txBody>
      </p:sp>
      <p:sp>
        <p:nvSpPr>
          <p:cNvPr id="4" name="Footer Placeholder 3"/>
          <p:cNvSpPr>
            <a:spLocks noGrp="1"/>
          </p:cNvSpPr>
          <p:nvPr>
            <p:ph type="ftr" sz="quarter" idx="11"/>
          </p:nvPr>
        </p:nvSpPr>
        <p:spPr>
          <a:xfrm>
            <a:off x="0" y="6492875"/>
            <a:ext cx="5562600" cy="365125"/>
          </a:xfrm>
        </p:spPr>
        <p:txBody>
          <a:bodyPr/>
          <a:lstStyle/>
          <a:p>
            <a:pPr>
              <a:defRPr/>
            </a:pPr>
            <a:r>
              <a:rPr lang="en-US" sz="1000" dirty="0" smtClean="0"/>
              <a:t>© 2017 Pearson Education, Ltd., All rights reserved. </a:t>
            </a:r>
            <a:endParaRPr lang="en-US" sz="1000" dirty="0"/>
          </a:p>
        </p:txBody>
      </p:sp>
    </p:spTree>
    <p:extLst>
      <p:ext uri="{BB962C8B-B14F-4D97-AF65-F5344CB8AC3E}">
        <p14:creationId xmlns:p14="http://schemas.microsoft.com/office/powerpoint/2010/main" val="13514313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486400" cy="365125"/>
          </a:xfrm>
        </p:spPr>
        <p:txBody>
          <a:bodyPr/>
          <a:lstStyle/>
          <a:p>
            <a:r>
              <a:rPr lang="en-US" sz="1000" dirty="0" smtClean="0"/>
              <a:t>© 2017 Pearson Education, Ltd., All rights reserved. </a:t>
            </a:r>
            <a:endParaRPr lang="en-US" sz="1000" dirty="0"/>
          </a:p>
        </p:txBody>
      </p:sp>
      <p:pic>
        <p:nvPicPr>
          <p:cNvPr id="10" name="Picture 9" descr="f08.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0" y="-228601"/>
            <a:ext cx="9305364" cy="7190509"/>
          </a:xfrm>
          <a:prstGeom prst="rect">
            <a:avLst/>
          </a:prstGeom>
        </p:spPr>
      </p:pic>
    </p:spTree>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791325" cy="365125"/>
          </a:xfrm>
        </p:spPr>
        <p:txBody>
          <a:bodyPr/>
          <a:lstStyle/>
          <a:p>
            <a:pPr>
              <a:defRPr/>
            </a:pPr>
            <a:r>
              <a:rPr lang="en-US" sz="1000" dirty="0" smtClean="0"/>
              <a:t>© 2017 Pearson Education, Ltd., All rights reserved. </a:t>
            </a:r>
            <a:endParaRPr lang="en-US" sz="1000" dirty="0"/>
          </a:p>
        </p:txBody>
      </p:sp>
      <p:sp>
        <p:nvSpPr>
          <p:cNvPr id="107522" name="Rectangle 2"/>
          <p:cNvSpPr>
            <a:spLocks noGrp="1" noChangeArrowheads="1"/>
          </p:cNvSpPr>
          <p:nvPr>
            <p:ph type="title" idx="4294967295"/>
          </p:nvPr>
        </p:nvSpPr>
        <p:spPr>
          <a:xfrm>
            <a:off x="0" y="-152400"/>
            <a:ext cx="7570787" cy="1412875"/>
          </a:xfrm>
        </p:spPr>
        <p:txBody>
          <a:bodyPr/>
          <a:lstStyle/>
          <a:p>
            <a:pPr algn="l" eaLnBrk="1" hangingPunct="1">
              <a:defRPr/>
            </a:pPr>
            <a:r>
              <a:rPr lang="en-AU" dirty="0" smtClean="0"/>
              <a:t>   Steganography</a:t>
            </a:r>
            <a:endParaRPr lang="en-AU" dirty="0"/>
          </a:p>
        </p:txBody>
      </p:sp>
      <p:pic>
        <p:nvPicPr>
          <p:cNvPr id="6" name="Picture 5"/>
          <p:cNvPicPr>
            <a:picLocks noChangeAspect="1"/>
          </p:cNvPicPr>
          <p:nvPr/>
        </p:nvPicPr>
        <p:blipFill>
          <a:blip r:embed="rId3"/>
          <a:stretch>
            <a:fillRect/>
          </a:stretch>
        </p:blipFill>
        <p:spPr>
          <a:xfrm>
            <a:off x="1752600" y="1056054"/>
            <a:ext cx="7135790" cy="5290852"/>
          </a:xfrm>
          <a:prstGeom prst="rect">
            <a:avLst/>
          </a:prstGeom>
        </p:spPr>
      </p:pic>
      <p:sp>
        <p:nvSpPr>
          <p:cNvPr id="7" name="TextBox 6"/>
          <p:cNvSpPr txBox="1"/>
          <p:nvPr/>
        </p:nvSpPr>
        <p:spPr>
          <a:xfrm>
            <a:off x="3581400" y="5943600"/>
            <a:ext cx="990600" cy="228600"/>
          </a:xfrm>
          <a:prstGeom prst="rect">
            <a:avLst/>
          </a:prstGeom>
          <a:solidFill>
            <a:schemeClr val="bg1"/>
          </a:solidFill>
        </p:spPr>
        <p:txBody>
          <a:bodyPr wrap="square" rtlCol="0">
            <a:spAutoFit/>
          </a:bodyPr>
          <a:lstStyle/>
          <a:p>
            <a:endParaRPr lang="en-US" dirty="0"/>
          </a:p>
        </p:txBody>
      </p:sp>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81000" y="304800"/>
            <a:ext cx="3612776" cy="2438400"/>
          </a:xfrm>
        </p:spPr>
        <p:txBody>
          <a:bodyPr/>
          <a:lstStyle/>
          <a:p>
            <a:pPr eaLnBrk="1" hangingPunct="1">
              <a:defRPr/>
            </a:pPr>
            <a:r>
              <a:rPr lang="en-AU" dirty="0" smtClean="0"/>
              <a:t>Other Steganography Techniques</a:t>
            </a:r>
            <a:endParaRPr lang="en-AU" dirty="0"/>
          </a:p>
        </p:txBody>
      </p:sp>
      <p:pic>
        <p:nvPicPr>
          <p:cNvPr id="9" name="Content Placeholder 8"/>
          <p:cNvPicPr>
            <a:picLocks noGrp="1" noChangeAspect="1"/>
          </p:cNvPicPr>
          <p:nvPr>
            <p:ph idx="1"/>
          </p:nvPr>
        </p:nvPicPr>
        <p:blipFill>
          <a:blip r:embed="rId3"/>
          <a:srcRect t="-15845" b="-15845"/>
          <a:stretch>
            <a:fillRect/>
          </a:stretch>
        </p:blipFill>
        <p:spPr>
          <a:xfrm>
            <a:off x="1066800" y="3048000"/>
            <a:ext cx="2298233" cy="3433955"/>
          </a:xfrm>
          <a:scene3d>
            <a:camera prst="orthographicFront">
              <a:rot lat="0" lon="10799977" rev="0"/>
            </a:camera>
            <a:lightRig rig="threePt" dir="t"/>
          </a:scene3d>
        </p:spPr>
      </p:pic>
      <p:sp>
        <p:nvSpPr>
          <p:cNvPr id="14" name="TextBox 13"/>
          <p:cNvSpPr txBox="1"/>
          <p:nvPr/>
        </p:nvSpPr>
        <p:spPr>
          <a:xfrm>
            <a:off x="4572000" y="228600"/>
            <a:ext cx="4343400" cy="6430683"/>
          </a:xfrm>
          <a:prstGeom prst="rect">
            <a:avLst/>
          </a:prstGeom>
          <a:noFill/>
        </p:spPr>
        <p:txBody>
          <a:bodyPr wrap="square" rtlCol="0">
            <a:spAutoFit/>
          </a:bodyPr>
          <a:lstStyle/>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Character </a:t>
            </a:r>
            <a:r>
              <a:rPr lang="en-US" sz="2400" dirty="0" smtClean="0">
                <a:solidFill>
                  <a:schemeClr val="tx2"/>
                </a:solidFill>
                <a:latin typeface="+mn-lt"/>
                <a:ea typeface="ＭＳ Ｐゴシック" pitchFamily="-1" charset="-128"/>
                <a:cs typeface="ＭＳ Ｐゴシック" pitchFamily="-1" charset="-128"/>
              </a:rPr>
              <a:t>marking</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Selected letters of printed or typewritten text are over-written in pencil</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The marks are ordinarily not visible unless the paper is held at an angle to bright light</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Invisible </a:t>
            </a:r>
            <a:r>
              <a:rPr lang="en-US" sz="2400" dirty="0" smtClean="0">
                <a:solidFill>
                  <a:schemeClr val="tx2"/>
                </a:solidFill>
                <a:latin typeface="+mn-lt"/>
                <a:ea typeface="ＭＳ Ｐゴシック" pitchFamily="-1" charset="-128"/>
                <a:cs typeface="ＭＳ Ｐゴシック" pitchFamily="-1" charset="-128"/>
              </a:rPr>
              <a:t>ink</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A number of substances can be used for writing but leave no visible trace until heat or some chemical is applied to the paper</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Pin punctures</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Small pin punctures on selected letters are ordinarily not visible unless the paper is held up in front of a light</a:t>
            </a:r>
          </a:p>
          <a:p>
            <a:pPr marL="342900" indent="-342900" eaLnBrk="0" hangingPunct="0">
              <a:lnSpc>
                <a:spcPct val="90000"/>
              </a:lnSpc>
              <a:spcBef>
                <a:spcPts val="600"/>
              </a:spcBef>
              <a:buClr>
                <a:srgbClr val="BAABE3"/>
              </a:buClr>
              <a:buFont typeface="Candara" pitchFamily="-1" charset="0"/>
              <a:buChar char="•"/>
            </a:pPr>
            <a:r>
              <a:rPr lang="en-US" sz="2400" dirty="0">
                <a:solidFill>
                  <a:schemeClr val="tx2"/>
                </a:solidFill>
                <a:latin typeface="+mn-lt"/>
                <a:ea typeface="ＭＳ Ｐゴシック" pitchFamily="-1" charset="-128"/>
                <a:cs typeface="ＭＳ Ｐゴシック" pitchFamily="-1" charset="-128"/>
              </a:rPr>
              <a:t>Typewriter correction ribbon</a:t>
            </a:r>
          </a:p>
          <a:p>
            <a:pPr marL="685800" lvl="1" indent="-336550" eaLnBrk="0" hangingPunct="0">
              <a:lnSpc>
                <a:spcPct val="88000"/>
              </a:lnSpc>
              <a:spcBef>
                <a:spcPts val="600"/>
              </a:spcBef>
              <a:buClr>
                <a:schemeClr val="tx2"/>
              </a:buClr>
              <a:buFont typeface="Candara" pitchFamily="-1" charset="0"/>
              <a:buChar char="•"/>
            </a:pPr>
            <a:r>
              <a:rPr lang="en-US" dirty="0">
                <a:solidFill>
                  <a:schemeClr val="tx2"/>
                </a:solidFill>
                <a:latin typeface="+mn-lt"/>
                <a:ea typeface="ＭＳ Ｐゴシック" pitchFamily="-1" charset="-128"/>
              </a:rPr>
              <a:t>Used between lines typed with a black ribbon, the results of typing with the correction tape are visible only under a strong light</a:t>
            </a:r>
          </a:p>
        </p:txBody>
      </p:sp>
      <p:sp>
        <p:nvSpPr>
          <p:cNvPr id="5" name="Footer Placeholder 4"/>
          <p:cNvSpPr>
            <a:spLocks noGrp="1"/>
          </p:cNvSpPr>
          <p:nvPr>
            <p:ph type="ftr" sz="quarter" idx="11"/>
          </p:nvPr>
        </p:nvSpPr>
        <p:spPr>
          <a:xfrm>
            <a:off x="0" y="6492875"/>
            <a:ext cx="43434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Steganography vs. Encryption</a:t>
            </a:r>
          </a:p>
        </p:txBody>
      </p:sp>
      <p:sp>
        <p:nvSpPr>
          <p:cNvPr id="3" name="Content Placeholder 2"/>
          <p:cNvSpPr>
            <a:spLocks noGrp="1"/>
          </p:cNvSpPr>
          <p:nvPr>
            <p:ph sz="half" idx="1"/>
          </p:nvPr>
        </p:nvSpPr>
        <p:spPr>
          <a:ln w="57150" cmpd="thickThin">
            <a:solidFill>
              <a:schemeClr val="tx2"/>
            </a:solidFill>
          </a:ln>
        </p:spPr>
        <p:txBody>
          <a:bodyPr>
            <a:normAutofit fontScale="92500"/>
          </a:bodyPr>
          <a:lstStyle/>
          <a:p>
            <a:r>
              <a:rPr lang="en-US" dirty="0" smtClean="0"/>
              <a:t>Steganography</a:t>
            </a:r>
            <a:br>
              <a:rPr lang="en-US" dirty="0" smtClean="0"/>
            </a:br>
            <a:r>
              <a:rPr lang="en-US" dirty="0" smtClean="0"/>
              <a:t>has a number of drawbacks when compared to encryption</a:t>
            </a:r>
          </a:p>
          <a:p>
            <a:pPr lvl="1"/>
            <a:r>
              <a:rPr lang="en-US" dirty="0" smtClean="0"/>
              <a:t>It requires a lot of overhead to hide a relatively few bits of information</a:t>
            </a:r>
          </a:p>
          <a:p>
            <a:pPr lvl="1"/>
            <a:r>
              <a:rPr lang="en-US" dirty="0" smtClean="0"/>
              <a:t>Once the system is discovered, it becomes virtually worthless</a:t>
            </a:r>
            <a:endParaRPr lang="en-US" dirty="0"/>
          </a:p>
        </p:txBody>
      </p:sp>
      <p:sp>
        <p:nvSpPr>
          <p:cNvPr id="8" name="Content Placeholder 7"/>
          <p:cNvSpPr>
            <a:spLocks noGrp="1"/>
          </p:cNvSpPr>
          <p:nvPr>
            <p:ph sz="half" idx="2"/>
          </p:nvPr>
        </p:nvSpPr>
        <p:spPr>
          <a:xfrm>
            <a:off x="5105400" y="1676400"/>
            <a:ext cx="3566160" cy="4625975"/>
          </a:xfrm>
          <a:solidFill>
            <a:schemeClr val="bg1"/>
          </a:solidFill>
          <a:ln w="57150" cmpd="thickThin">
            <a:solidFill>
              <a:schemeClr val="tx2"/>
            </a:solidFill>
          </a:ln>
        </p:spPr>
        <p:txBody>
          <a:bodyPr>
            <a:normAutofit fontScale="92500"/>
          </a:bodyPr>
          <a:lstStyle/>
          <a:p>
            <a:pPr lvl="1"/>
            <a:r>
              <a:rPr lang="en-US" sz="2378" dirty="0" smtClean="0"/>
              <a:t>The advantage of steganography</a:t>
            </a:r>
          </a:p>
          <a:p>
            <a:pPr lvl="2"/>
            <a:r>
              <a:rPr lang="en-US" sz="1800" dirty="0" smtClean="0"/>
              <a:t>It can be employed by parties who have something to lose should the fact of their secret communication (not necessarily the content) be discovered</a:t>
            </a:r>
          </a:p>
          <a:p>
            <a:pPr lvl="1"/>
            <a:r>
              <a:rPr lang="en-US" sz="2000" dirty="0" smtClean="0"/>
              <a:t>Encryption flags traffic as important or secret or may identify the sender or receiver as someone with something to hide</a:t>
            </a:r>
          </a:p>
        </p:txBody>
      </p:sp>
      <p:sp>
        <p:nvSpPr>
          <p:cNvPr id="5" name="Footer Placeholder 4"/>
          <p:cNvSpPr>
            <a:spLocks noGrp="1"/>
          </p:cNvSpPr>
          <p:nvPr>
            <p:ph type="ftr" sz="quarter" idx="11"/>
          </p:nvPr>
        </p:nvSpPr>
        <p:spPr>
          <a:xfrm>
            <a:off x="0" y="6492875"/>
            <a:ext cx="62484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smtClean="0"/>
              <a:t>Summary</a:t>
            </a:r>
            <a:endParaRPr lang="en-AU" dirty="0" smtClean="0"/>
          </a:p>
        </p:txBody>
      </p:sp>
      <p:sp>
        <p:nvSpPr>
          <p:cNvPr id="76803" name="Rectangle 3"/>
          <p:cNvSpPr>
            <a:spLocks noGrp="1" noChangeArrowheads="1"/>
          </p:cNvSpPr>
          <p:nvPr>
            <p:ph sz="half" idx="1"/>
          </p:nvPr>
        </p:nvSpPr>
        <p:spPr>
          <a:xfrm>
            <a:off x="304800" y="1752600"/>
            <a:ext cx="3565525" cy="4778375"/>
          </a:xfrm>
        </p:spPr>
        <p:txBody>
          <a:bodyPr/>
          <a:lstStyle/>
          <a:p>
            <a:pPr eaLnBrk="1" hangingPunct="1"/>
            <a:r>
              <a:rPr lang="en-US" dirty="0" smtClean="0"/>
              <a:t>Symmetric Cipher Model</a:t>
            </a:r>
          </a:p>
          <a:p>
            <a:pPr lvl="1" eaLnBrk="1" hangingPunct="1"/>
            <a:r>
              <a:rPr lang="en-US" dirty="0" smtClean="0"/>
              <a:t>Cryptography</a:t>
            </a:r>
          </a:p>
          <a:p>
            <a:pPr lvl="1" eaLnBrk="1" hangingPunct="1"/>
            <a:r>
              <a:rPr lang="en-US" dirty="0" smtClean="0"/>
              <a:t>Cryptanalysis and Brute-Force Attack</a:t>
            </a:r>
          </a:p>
          <a:p>
            <a:pPr eaLnBrk="1" hangingPunct="1"/>
            <a:r>
              <a:rPr lang="en-US" dirty="0" smtClean="0"/>
              <a:t>Transposition techniques</a:t>
            </a:r>
          </a:p>
          <a:p>
            <a:pPr eaLnBrk="1" hangingPunct="1"/>
            <a:r>
              <a:rPr lang="en-US" dirty="0" smtClean="0"/>
              <a:t>Rotor machines</a:t>
            </a:r>
            <a:endParaRPr lang="en-AU" dirty="0" smtClean="0"/>
          </a:p>
        </p:txBody>
      </p:sp>
      <p:sp>
        <p:nvSpPr>
          <p:cNvPr id="76804" name="Content Placeholder 11"/>
          <p:cNvSpPr>
            <a:spLocks noGrp="1"/>
          </p:cNvSpPr>
          <p:nvPr>
            <p:ph sz="half" idx="2"/>
          </p:nvPr>
        </p:nvSpPr>
        <p:spPr>
          <a:xfrm>
            <a:off x="5257800" y="1752600"/>
            <a:ext cx="3565525" cy="4702175"/>
          </a:xfrm>
        </p:spPr>
        <p:txBody>
          <a:bodyPr/>
          <a:lstStyle/>
          <a:p>
            <a:pPr eaLnBrk="1" hangingPunct="1"/>
            <a:r>
              <a:rPr lang="en-US" dirty="0" smtClean="0"/>
              <a:t>Substitution techniques</a:t>
            </a:r>
          </a:p>
          <a:p>
            <a:pPr lvl="1" eaLnBrk="1" hangingPunct="1"/>
            <a:r>
              <a:rPr lang="en-US" dirty="0" smtClean="0"/>
              <a:t>Caesar cipher</a:t>
            </a:r>
          </a:p>
          <a:p>
            <a:pPr lvl="1" eaLnBrk="1" hangingPunct="1"/>
            <a:r>
              <a:rPr lang="en-US" dirty="0" smtClean="0"/>
              <a:t>Monoalphabetic ciphers</a:t>
            </a:r>
          </a:p>
          <a:p>
            <a:pPr lvl="1" eaLnBrk="1" hangingPunct="1"/>
            <a:r>
              <a:rPr lang="en-US" dirty="0" smtClean="0"/>
              <a:t>Playfair cipher</a:t>
            </a:r>
          </a:p>
          <a:p>
            <a:pPr lvl="1" eaLnBrk="1" hangingPunct="1"/>
            <a:r>
              <a:rPr lang="en-US" dirty="0" smtClean="0"/>
              <a:t>Hill cipher</a:t>
            </a:r>
          </a:p>
          <a:p>
            <a:pPr lvl="1" eaLnBrk="1" hangingPunct="1"/>
            <a:r>
              <a:rPr lang="en-US" dirty="0" smtClean="0"/>
              <a:t>Polyalphabetic ciphers</a:t>
            </a:r>
          </a:p>
          <a:p>
            <a:pPr lvl="1" eaLnBrk="1" hangingPunct="1"/>
            <a:r>
              <a:rPr lang="en-US" dirty="0" smtClean="0"/>
              <a:t>One-time pad</a:t>
            </a:r>
          </a:p>
          <a:p>
            <a:pPr eaLnBrk="1" hangingPunct="1"/>
            <a:r>
              <a:rPr lang="en-US" dirty="0" smtClean="0"/>
              <a:t>Steganography </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429000" y="28956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51816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Symmetric Cipher Model</a:t>
            </a:r>
            <a:br>
              <a:rPr lang="en-US" dirty="0" smtClean="0"/>
            </a:br>
            <a:r>
              <a:rPr lang="en-US" sz="3200" dirty="0" smtClean="0"/>
              <a:t>Assumption</a:t>
            </a:r>
            <a:endParaRPr lang="en-AU" sz="3200" dirty="0"/>
          </a:p>
        </p:txBody>
      </p:sp>
      <p:sp>
        <p:nvSpPr>
          <p:cNvPr id="46083" name="Rectangle 3"/>
          <p:cNvSpPr>
            <a:spLocks noGrp="1" noChangeArrowheads="1"/>
          </p:cNvSpPr>
          <p:nvPr>
            <p:ph idx="1"/>
          </p:nvPr>
        </p:nvSpPr>
        <p:spPr>
          <a:xfrm>
            <a:off x="113060" y="1628800"/>
            <a:ext cx="8923436" cy="4289425"/>
          </a:xfrm>
        </p:spPr>
        <p:txBody>
          <a:bodyPr/>
          <a:lstStyle/>
          <a:p>
            <a:r>
              <a:rPr lang="en-US" dirty="0"/>
              <a:t>It is impractical to decrypt a message on the basis of </a:t>
            </a:r>
            <a:r>
              <a:rPr lang="en-US" dirty="0" smtClean="0"/>
              <a:t> ciphertext </a:t>
            </a:r>
            <a:r>
              <a:rPr lang="en-US" dirty="0"/>
              <a:t>plus </a:t>
            </a:r>
            <a:r>
              <a:rPr lang="en-US" dirty="0" smtClean="0"/>
              <a:t>the encryption/decryption </a:t>
            </a:r>
            <a:r>
              <a:rPr lang="en-US" dirty="0"/>
              <a:t>algorithm. </a:t>
            </a:r>
            <a:endParaRPr lang="en-US" dirty="0" smtClean="0"/>
          </a:p>
          <a:p>
            <a:pPr lvl="1"/>
            <a:r>
              <a:rPr lang="en-US" dirty="0" smtClean="0"/>
              <a:t>we </a:t>
            </a:r>
            <a:r>
              <a:rPr lang="en-US" dirty="0"/>
              <a:t>do not need to keep the algorithm </a:t>
            </a:r>
            <a:r>
              <a:rPr lang="en-US" dirty="0" smtClean="0"/>
              <a:t>secret.</a:t>
            </a:r>
          </a:p>
          <a:p>
            <a:pPr lvl="1"/>
            <a:r>
              <a:rPr lang="en-US" dirty="0" smtClean="0"/>
              <a:t>we </a:t>
            </a:r>
            <a:r>
              <a:rPr lang="en-US" dirty="0"/>
              <a:t>need to keep only the key secret.</a:t>
            </a:r>
          </a:p>
          <a:p>
            <a:endParaRPr lang="en-US" dirty="0" smtClean="0"/>
          </a:p>
          <a:p>
            <a:pPr>
              <a:spcBef>
                <a:spcPts val="600"/>
              </a:spcBef>
            </a:pPr>
            <a:r>
              <a:rPr lang="en-US" dirty="0" smtClean="0"/>
              <a:t>Advantages:</a:t>
            </a:r>
          </a:p>
          <a:p>
            <a:pPr lvl="1"/>
            <a:r>
              <a:rPr lang="en-US" dirty="0" smtClean="0"/>
              <a:t>widespread use.</a:t>
            </a:r>
          </a:p>
          <a:p>
            <a:pPr lvl="1"/>
            <a:r>
              <a:rPr lang="en-US" dirty="0" smtClean="0"/>
              <a:t>low-cost </a:t>
            </a:r>
            <a:r>
              <a:rPr lang="en-US" dirty="0"/>
              <a:t>chip implementations of data encryption </a:t>
            </a:r>
            <a:r>
              <a:rPr lang="en-US" dirty="0" smtClean="0"/>
              <a:t>algorithms, widely </a:t>
            </a:r>
            <a:r>
              <a:rPr lang="en-US" dirty="0"/>
              <a:t>available and incorporated into a number of products. </a:t>
            </a:r>
          </a:p>
        </p:txBody>
      </p:sp>
      <p:sp>
        <p:nvSpPr>
          <p:cNvPr id="5" name="Footer Placeholder 4"/>
          <p:cNvSpPr>
            <a:spLocks noGrp="1"/>
          </p:cNvSpPr>
          <p:nvPr>
            <p:ph type="ftr" sz="quarter" idx="11"/>
          </p:nvPr>
        </p:nvSpPr>
        <p:spPr>
          <a:xfrm>
            <a:off x="0" y="6492875"/>
            <a:ext cx="5486400" cy="365125"/>
          </a:xfrm>
        </p:spPr>
        <p:txBody>
          <a:bodyPr/>
          <a:lstStyle/>
          <a:p>
            <a:pPr>
              <a:defRPr/>
            </a:pPr>
            <a:r>
              <a:rPr lang="en-US" sz="1000" dirty="0" smtClean="0"/>
              <a:t>© 2017 Pearson Education, Ltd., All rights reserved. </a:t>
            </a:r>
            <a:endParaRPr lang="en-US" sz="1000" dirty="0"/>
          </a:p>
        </p:txBody>
      </p:sp>
      <p:pic>
        <p:nvPicPr>
          <p:cNvPr id="8" name="Picture 7"/>
          <p:cNvPicPr>
            <a:picLocks noChangeAspect="1"/>
          </p:cNvPicPr>
          <p:nvPr/>
        </p:nvPicPr>
        <p:blipFill>
          <a:blip r:embed="rId3"/>
          <a:stretch>
            <a:fillRect/>
          </a:stretch>
        </p:blipFill>
        <p:spPr>
          <a:xfrm>
            <a:off x="6300192" y="3501008"/>
            <a:ext cx="2581746" cy="17664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310734" y="5067755"/>
            <a:ext cx="2581746" cy="1766457"/>
          </a:xfrm>
          <a:prstGeom prst="rect">
            <a:avLst/>
          </a:prstGeom>
        </p:spPr>
      </p:pic>
      <p:sp>
        <p:nvSpPr>
          <p:cNvPr id="46082" name="Rectangle 2"/>
          <p:cNvSpPr>
            <a:spLocks noGrp="1" noChangeArrowheads="1"/>
          </p:cNvSpPr>
          <p:nvPr>
            <p:ph type="title"/>
          </p:nvPr>
        </p:nvSpPr>
        <p:spPr/>
        <p:txBody>
          <a:bodyPr/>
          <a:lstStyle/>
          <a:p>
            <a:r>
              <a:rPr lang="en-US" dirty="0" smtClean="0"/>
              <a:t>Symmetric Cipher Model</a:t>
            </a:r>
            <a:br>
              <a:rPr lang="en-US" dirty="0" smtClean="0"/>
            </a:br>
            <a:r>
              <a:rPr lang="en-US" sz="3200" dirty="0"/>
              <a:t>R</a:t>
            </a:r>
            <a:r>
              <a:rPr lang="en-US" sz="3200" dirty="0" smtClean="0"/>
              <a:t>equirements</a:t>
            </a:r>
            <a:endParaRPr lang="en-AU" sz="3200" dirty="0"/>
          </a:p>
        </p:txBody>
      </p:sp>
      <p:sp>
        <p:nvSpPr>
          <p:cNvPr id="46083" name="Rectangle 3"/>
          <p:cNvSpPr>
            <a:spLocks noGrp="1" noChangeArrowheads="1"/>
          </p:cNvSpPr>
          <p:nvPr>
            <p:ph idx="1"/>
          </p:nvPr>
        </p:nvSpPr>
        <p:spPr>
          <a:xfrm>
            <a:off x="323528" y="1628800"/>
            <a:ext cx="8348724" cy="4289425"/>
          </a:xfrm>
        </p:spPr>
        <p:txBody>
          <a:bodyPr/>
          <a:lstStyle/>
          <a:p>
            <a:pPr algn="just"/>
            <a:r>
              <a:rPr lang="en-US" dirty="0" smtClean="0"/>
              <a:t>A strong encryption algorithm: An </a:t>
            </a:r>
            <a:r>
              <a:rPr lang="en-US" dirty="0"/>
              <a:t>opponent who knows the algorithm </a:t>
            </a:r>
            <a:r>
              <a:rPr lang="en-US" dirty="0" smtClean="0"/>
              <a:t>would </a:t>
            </a:r>
            <a:r>
              <a:rPr lang="en-US" dirty="0"/>
              <a:t>be unable to decipher the ciphertext or figure out the </a:t>
            </a:r>
            <a:r>
              <a:rPr lang="en-US" dirty="0" smtClean="0"/>
              <a:t>key even if he/she:</a:t>
            </a:r>
          </a:p>
          <a:p>
            <a:pPr lvl="1" algn="just"/>
            <a:r>
              <a:rPr lang="en-US" sz="2200" dirty="0" smtClean="0">
                <a:cs typeface="ＭＳ Ｐゴシック" pitchFamily="-1" charset="-128"/>
              </a:rPr>
              <a:t>has </a:t>
            </a:r>
            <a:r>
              <a:rPr lang="en-US" sz="2200" dirty="0">
                <a:cs typeface="ＭＳ Ｐゴシック" pitchFamily="-1" charset="-128"/>
              </a:rPr>
              <a:t>access to one or more </a:t>
            </a:r>
            <a:r>
              <a:rPr lang="en-US" sz="2200" dirty="0" smtClean="0">
                <a:cs typeface="ＭＳ Ｐゴシック" pitchFamily="-1" charset="-128"/>
              </a:rPr>
              <a:t>ciphertexts.</a:t>
            </a:r>
          </a:p>
          <a:p>
            <a:pPr lvl="1" algn="just"/>
            <a:r>
              <a:rPr lang="en-US" sz="2200" dirty="0">
                <a:cs typeface="ＭＳ Ｐゴシック" pitchFamily="-1" charset="-128"/>
              </a:rPr>
              <a:t>has access to one or more ciphertexts</a:t>
            </a:r>
            <a:r>
              <a:rPr lang="en-US" sz="2200" dirty="0" smtClean="0"/>
              <a:t> </a:t>
            </a:r>
            <a:r>
              <a:rPr lang="en-US" sz="2200" dirty="0"/>
              <a:t>together with the plaintext that produced each ciphertext.</a:t>
            </a:r>
          </a:p>
          <a:p>
            <a:pPr algn="just">
              <a:spcBef>
                <a:spcPts val="1200"/>
              </a:spcBef>
            </a:pPr>
            <a:r>
              <a:rPr lang="en-US" dirty="0" smtClean="0"/>
              <a:t>Sender and receiver must have obtained copies of the secret key in a secure fashion and must keep the key secure</a:t>
            </a:r>
            <a:endParaRPr lang="en-AU" dirty="0"/>
          </a:p>
        </p:txBody>
      </p:sp>
      <p:sp>
        <p:nvSpPr>
          <p:cNvPr id="5" name="Footer Placeholder 4"/>
          <p:cNvSpPr>
            <a:spLocks noGrp="1"/>
          </p:cNvSpPr>
          <p:nvPr>
            <p:ph type="ftr" sz="quarter" idx="11"/>
          </p:nvPr>
        </p:nvSpPr>
        <p:spPr>
          <a:xfrm>
            <a:off x="0" y="6492875"/>
            <a:ext cx="5486400" cy="365125"/>
          </a:xfrm>
        </p:spPr>
        <p:txBody>
          <a:bodyPr/>
          <a:lstStyle/>
          <a:p>
            <a:pPr>
              <a:defRPr/>
            </a:pPr>
            <a:r>
              <a:rPr lang="en-US" sz="1000" dirty="0" smtClean="0"/>
              <a:t>© 2017 Pearson Education, Ltd., All rights reserved. </a:t>
            </a:r>
            <a:endParaRPr lang="en-US" sz="1000" dirty="0"/>
          </a:p>
        </p:txBody>
      </p:sp>
    </p:spTree>
    <p:extLst>
      <p:ext uri="{BB962C8B-B14F-4D97-AF65-F5344CB8AC3E}">
        <p14:creationId xmlns:p14="http://schemas.microsoft.com/office/powerpoint/2010/main" val="20630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5486400" cy="365125"/>
          </a:xfrm>
        </p:spPr>
        <p:txBody>
          <a:bodyPr/>
          <a:lstStyle/>
          <a:p>
            <a:pPr>
              <a:defRPr/>
            </a:pPr>
            <a:r>
              <a:rPr lang="en-US" sz="1000" dirty="0" smtClean="0"/>
              <a:t>© 2017 Pearson Education, Ltd., All rights reserved. </a:t>
            </a:r>
            <a:endParaRPr lang="en-US" sz="1000" dirty="0"/>
          </a:p>
        </p:txBody>
      </p:sp>
      <p:pic>
        <p:nvPicPr>
          <p:cNvPr id="7" name="Picture 6" descr="f0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0909" b="17273"/>
              <a:stretch>
                <a:fillRect/>
              </a:stretch>
            </p:blipFill>
          </mc:Choice>
          <mc:Fallback>
            <p:blipFill>
              <a:blip r:embed="rId4"/>
              <a:srcRect t="20909" b="17273"/>
              <a:stretch>
                <a:fillRect/>
              </a:stretch>
            </p:blipFill>
          </mc:Fallback>
        </mc:AlternateContent>
        <p:spPr>
          <a:xfrm>
            <a:off x="-228600" y="-457121"/>
            <a:ext cx="9144000" cy="7315121"/>
          </a:xfrm>
          <a:prstGeom prst="rect">
            <a:avLst/>
          </a:prstGeom>
        </p:spPr>
      </p:pic>
      <p:sp>
        <p:nvSpPr>
          <p:cNvPr id="2" name="TextBox 1"/>
          <p:cNvSpPr txBox="1"/>
          <p:nvPr/>
        </p:nvSpPr>
        <p:spPr>
          <a:xfrm>
            <a:off x="5255568" y="4653136"/>
            <a:ext cx="3888432" cy="1077218"/>
          </a:xfrm>
          <a:prstGeom prst="rect">
            <a:avLst/>
          </a:prstGeom>
          <a:noFill/>
        </p:spPr>
        <p:txBody>
          <a:bodyPr wrap="square" rtlCol="0">
            <a:spAutoFit/>
          </a:bodyPr>
          <a:lstStyle/>
          <a:p>
            <a:pPr algn="just"/>
            <a:r>
              <a:rPr lang="en-US" sz="2400" dirty="0">
                <a:latin typeface="+mn-lt"/>
              </a:rPr>
              <a:t>T</a:t>
            </a:r>
            <a:r>
              <a:rPr lang="en-US" sz="2400" dirty="0" smtClean="0">
                <a:latin typeface="+mn-lt"/>
              </a:rPr>
              <a:t>he </a:t>
            </a:r>
            <a:r>
              <a:rPr lang="en-US" sz="2400" dirty="0">
                <a:latin typeface="+mn-lt"/>
              </a:rPr>
              <a:t>key </a:t>
            </a:r>
            <a:r>
              <a:rPr lang="en-US" sz="2400" dirty="0" smtClean="0">
                <a:latin typeface="+mn-lt"/>
              </a:rPr>
              <a:t>is generated by</a:t>
            </a:r>
          </a:p>
          <a:p>
            <a:pPr marL="742950" lvl="1" indent="-285750" algn="just">
              <a:buFont typeface="Arial" panose="020B0604020202020204" pitchFamily="34" charset="0"/>
              <a:buChar char="•"/>
            </a:pPr>
            <a:r>
              <a:rPr lang="en-US" sz="2000" dirty="0">
                <a:latin typeface="+mn-lt"/>
              </a:rPr>
              <a:t>t</a:t>
            </a:r>
            <a:r>
              <a:rPr lang="en-US" sz="2000" dirty="0" smtClean="0">
                <a:latin typeface="+mn-lt"/>
              </a:rPr>
              <a:t>he </a:t>
            </a:r>
            <a:r>
              <a:rPr lang="en-US" sz="2000" dirty="0">
                <a:latin typeface="+mn-lt"/>
              </a:rPr>
              <a:t>message </a:t>
            </a:r>
            <a:r>
              <a:rPr lang="en-US" sz="2000" dirty="0" smtClean="0">
                <a:latin typeface="+mn-lt"/>
              </a:rPr>
              <a:t>source</a:t>
            </a:r>
          </a:p>
          <a:p>
            <a:pPr marL="742950" lvl="1" indent="-285750" algn="just">
              <a:buFont typeface="Arial" panose="020B0604020202020204" pitchFamily="34" charset="0"/>
              <a:buChar char="•"/>
            </a:pPr>
            <a:r>
              <a:rPr lang="en-US" sz="2000" dirty="0" smtClean="0">
                <a:latin typeface="+mn-lt"/>
              </a:rPr>
              <a:t>A </a:t>
            </a:r>
            <a:r>
              <a:rPr lang="en-US" sz="2000" dirty="0">
                <a:latin typeface="+mn-lt"/>
              </a:rPr>
              <a:t>third </a:t>
            </a:r>
            <a:r>
              <a:rPr lang="en-US" sz="2000" dirty="0" smtClean="0">
                <a:latin typeface="+mn-lt"/>
              </a:rPr>
              <a:t>party</a:t>
            </a:r>
            <a:endParaRPr lang="en-US" sz="2000" dirty="0">
              <a:latin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smtClean="0"/>
              <a:t>Cryptographic Systems</a:t>
            </a:r>
            <a:endParaRPr lang="en-AU" dirty="0"/>
          </a:p>
        </p:txBody>
      </p:sp>
      <p:sp>
        <p:nvSpPr>
          <p:cNvPr id="54275" name="Rectangle 3"/>
          <p:cNvSpPr>
            <a:spLocks noGrp="1" noChangeArrowheads="1"/>
          </p:cNvSpPr>
          <p:nvPr>
            <p:ph idx="1"/>
          </p:nvPr>
        </p:nvSpPr>
        <p:spPr>
          <a:xfrm>
            <a:off x="228600" y="1600200"/>
            <a:ext cx="8610600" cy="914400"/>
          </a:xfrm>
        </p:spPr>
        <p:txBody>
          <a:bodyPr>
            <a:normAutofit/>
          </a:bodyPr>
          <a:lstStyle/>
          <a:p>
            <a:r>
              <a:rPr lang="en-US" dirty="0" smtClean="0"/>
              <a:t>Characterized along three independent dimensions:</a:t>
            </a:r>
          </a:p>
        </p:txBody>
      </p:sp>
      <p:graphicFrame>
        <p:nvGraphicFramePr>
          <p:cNvPr id="4" name="Diagram 3"/>
          <p:cNvGraphicFramePr/>
          <p:nvPr/>
        </p:nvGraphicFramePr>
        <p:xfrm>
          <a:off x="1447800" y="2438400"/>
          <a:ext cx="6248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477000" cy="365125"/>
          </a:xfrm>
        </p:spPr>
        <p:txBody>
          <a:bodyPr/>
          <a:lstStyle/>
          <a:p>
            <a:pPr>
              <a:defRPr/>
            </a:pPr>
            <a:r>
              <a:rPr lang="en-US" sz="1000" dirty="0" smtClean="0"/>
              <a:t>© 2017 Pearson Education, Ltd., All rights reserved. </a:t>
            </a:r>
            <a:endParaRPr lang="en-US" sz="1000" dirty="0"/>
          </a:p>
        </p:txBody>
      </p:sp>
      <p:grpSp>
        <p:nvGrpSpPr>
          <p:cNvPr id="7" name="Group 6"/>
          <p:cNvGrpSpPr/>
          <p:nvPr/>
        </p:nvGrpSpPr>
        <p:grpSpPr>
          <a:xfrm>
            <a:off x="1651993" y="4437112"/>
            <a:ext cx="1586507" cy="1152128"/>
            <a:chOff x="199076" y="1235645"/>
            <a:chExt cx="1586507" cy="1240668"/>
          </a:xfrm>
        </p:grpSpPr>
        <p:sp>
          <p:nvSpPr>
            <p:cNvPr id="8" name="Rounded Rectangle 7"/>
            <p:cNvSpPr/>
            <p:nvPr/>
          </p:nvSpPr>
          <p:spPr>
            <a:xfrm>
              <a:off x="199076" y="1235645"/>
              <a:ext cx="1586507" cy="1240668"/>
            </a:xfrm>
            <a:prstGeom prst="roundRect">
              <a:avLst>
                <a:gd name="adj" fmla="val 10000"/>
              </a:avLst>
            </a:prstGeom>
            <a:blipFill dpi="0" rotWithShape="1">
              <a:blip r:embed="rId8">
                <a:alphaModFix amt="47000"/>
                <a:duotone>
                  <a:schemeClr val="accent1">
                    <a:hueOff val="0"/>
                    <a:satOff val="0"/>
                    <a:lumOff val="0"/>
                    <a:alphaOff val="0"/>
                    <a:shade val="70000"/>
                    <a:satMod val="120000"/>
                  </a:schemeClr>
                  <a:schemeClr val="accent1">
                    <a:hueOff val="0"/>
                    <a:satOff val="0"/>
                    <a:lumOff val="0"/>
                    <a:alphaOff val="0"/>
                    <a:tint val="70000"/>
                    <a:satMod val="135000"/>
                  </a:schemeClr>
                </a:duotone>
              </a:blip>
              <a:srcRect/>
              <a:tile tx="0" ty="0" sx="40000" sy="40000" flip="none" algn="tl"/>
            </a:blipFill>
            <a:ln>
              <a:solidFill>
                <a:schemeClr val="tx1"/>
              </a:solidFill>
            </a:ln>
          </p:spPr>
          <p:style>
            <a:lnRef idx="0">
              <a:scrgbClr r="0" g="0" b="0"/>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235414" y="1271983"/>
              <a:ext cx="1513831" cy="11679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lvl="0" algn="ctr" defTabSz="666750">
                <a:lnSpc>
                  <a:spcPct val="90000"/>
                </a:lnSpc>
                <a:spcBef>
                  <a:spcPct val="0"/>
                </a:spcBef>
                <a:spcAft>
                  <a:spcPct val="35000"/>
                </a:spcAft>
              </a:pPr>
              <a:r>
                <a:rPr lang="en-US" sz="1500" kern="1200" dirty="0" smtClean="0"/>
                <a:t>product</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smtClean="0"/>
              <a:t>Cryptanalysis and </a:t>
            </a:r>
            <a:br>
              <a:rPr lang="en-US" dirty="0" smtClean="0"/>
            </a:br>
            <a:r>
              <a:rPr lang="en-US" dirty="0" smtClean="0"/>
              <a:t>Brute-Force Attack</a:t>
            </a:r>
            <a:endParaRPr lang="en-AU" dirty="0"/>
          </a:p>
        </p:txBody>
      </p:sp>
      <p:graphicFrame>
        <p:nvGraphicFramePr>
          <p:cNvPr id="8" name="Content Placeholder 7"/>
          <p:cNvGraphicFramePr>
            <a:graphicFrameLocks noGrp="1"/>
          </p:cNvGraphicFramePr>
          <p:nvPr>
            <p:ph idx="1"/>
          </p:nvPr>
        </p:nvGraphicFramePr>
        <p:xfrm>
          <a:off x="228600" y="609600"/>
          <a:ext cx="8763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876800" cy="365125"/>
          </a:xfrm>
        </p:spPr>
        <p:txBody>
          <a:bodyPr/>
          <a:lstStyle/>
          <a:p>
            <a:pPr>
              <a:defRPr/>
            </a:pPr>
            <a:r>
              <a:rPr lang="en-US" sz="1000" dirty="0" smtClean="0"/>
              <a:t>© 2017 Pearson Education, Ltd., All rights reserved. </a:t>
            </a:r>
            <a:endParaRPr lang="en-US" sz="1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10171</TotalTime>
  <Words>11694</Words>
  <Application>Microsoft Office PowerPoint</Application>
  <PresentationFormat>On-screen Show (4:3)</PresentationFormat>
  <Paragraphs>1295</Paragraphs>
  <Slides>47</Slides>
  <Notes>47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47</vt:i4>
      </vt:variant>
    </vt:vector>
  </HeadingPairs>
  <TitlesOfParts>
    <vt:vector size="57" baseType="lpstr">
      <vt:lpstr>ＭＳ Ｐゴシック</vt:lpstr>
      <vt:lpstr>Arial</vt:lpstr>
      <vt:lpstr>Candara</vt:lpstr>
      <vt:lpstr>Courier</vt:lpstr>
      <vt:lpstr>Mistral</vt:lpstr>
      <vt:lpstr>Times New Roman</vt:lpstr>
      <vt:lpstr>Times-Roman</vt:lpstr>
      <vt:lpstr>Wingdings</vt:lpstr>
      <vt:lpstr>Infusion</vt:lpstr>
      <vt:lpstr>1_Infusion</vt:lpstr>
      <vt:lpstr>PowerPoint Presentation</vt:lpstr>
      <vt:lpstr>Chapter 3</vt:lpstr>
      <vt:lpstr>Definitions</vt:lpstr>
      <vt:lpstr>PowerPoint Presentation</vt:lpstr>
      <vt:lpstr>Symmetric Cipher Model Assumption</vt:lpstr>
      <vt:lpstr>Symmetric Cipher Model Requirements</vt:lpstr>
      <vt:lpstr>PowerPoint Presentation</vt:lpstr>
      <vt:lpstr>Cryptographic Systems</vt:lpstr>
      <vt:lpstr>Cryptanalysis and  Brute-Force Attack</vt:lpstr>
      <vt:lpstr>Table 3.1   Types of  Attacks  on  Encrypted  Messages </vt:lpstr>
      <vt:lpstr>Encryption Scheme Security</vt:lpstr>
      <vt:lpstr>Brute-Force Attack</vt:lpstr>
      <vt:lpstr>Substitution Technique</vt:lpstr>
      <vt:lpstr>Caesar Cipher</vt:lpstr>
      <vt:lpstr>Caesar Cipher Algorithm</vt:lpstr>
      <vt:lpstr>PowerPoint Presentation</vt:lpstr>
      <vt:lpstr>Sample of Compressed Text</vt:lpstr>
      <vt:lpstr>Monoalphabetic Cipher</vt:lpstr>
      <vt:lpstr>Monoalphabetic Cipher possible line of attack</vt:lpstr>
      <vt:lpstr>PowerPoint Presentation</vt:lpstr>
      <vt:lpstr>Monoalphabetic Ciphers</vt:lpstr>
      <vt:lpstr>Playfair Cipher Plaintext digrams          ciphertext digram </vt:lpstr>
      <vt:lpstr>Playfair Key Matrix</vt:lpstr>
      <vt:lpstr>Playfair rules</vt:lpstr>
      <vt:lpstr>Playfair rules</vt:lpstr>
      <vt:lpstr>Playfair Strength over Monoalphabetic Ciphers</vt:lpstr>
      <vt:lpstr>PowerPoint Presentation</vt:lpstr>
      <vt:lpstr>Hill Cipher</vt:lpstr>
      <vt:lpstr>Polyalphabetic Ciphers</vt:lpstr>
      <vt:lpstr>Polyalphabetic cipher Vigenère Cipher</vt:lpstr>
      <vt:lpstr>Example of Vigenère Cipher</vt:lpstr>
      <vt:lpstr>Vigenère Cipher pros and cons</vt:lpstr>
      <vt:lpstr>Break of Vigenère Cipher</vt:lpstr>
      <vt:lpstr>Break of Vigenère Cipher</vt:lpstr>
      <vt:lpstr>Vigenère Autokey System</vt:lpstr>
      <vt:lpstr>Vernam Cipher</vt:lpstr>
      <vt:lpstr>Vernam Cipher challenge</vt:lpstr>
      <vt:lpstr>One-Time Pad</vt:lpstr>
      <vt:lpstr>Difficulties</vt:lpstr>
      <vt:lpstr>Rail Fence Cipher</vt:lpstr>
      <vt:lpstr>Row Transposition Cipher</vt:lpstr>
      <vt:lpstr>Row Transposition Cipher challenges</vt:lpstr>
      <vt:lpstr>PowerPoint Presentation</vt:lpstr>
      <vt:lpstr>   Steganography</vt:lpstr>
      <vt:lpstr>Other Steganography Techniques</vt:lpstr>
      <vt:lpstr>Steganography vs. Encryption</vt:lpstr>
      <vt:lpstr>Summary</vt:lpstr>
    </vt:vector>
  </TitlesOfParts>
  <Manager/>
  <Company>School of Eng &amp; IT,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Dr. Movahedi</cp:lastModifiedBy>
  <cp:revision>127</cp:revision>
  <cp:lastPrinted>2009-08-04T04:48:40Z</cp:lastPrinted>
  <dcterms:created xsi:type="dcterms:W3CDTF">2016-03-13T02:05:22Z</dcterms:created>
  <dcterms:modified xsi:type="dcterms:W3CDTF">2019-03-10T11:50:19Z</dcterms:modified>
  <cp:category/>
</cp:coreProperties>
</file>