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6"/>
  </p:notesMasterIdLst>
  <p:sldIdLst>
    <p:sldId id="389" r:id="rId4"/>
    <p:sldId id="386" r:id="rId5"/>
    <p:sldId id="349" r:id="rId6"/>
    <p:sldId id="347" r:id="rId7"/>
    <p:sldId id="388" r:id="rId8"/>
    <p:sldId id="390" r:id="rId9"/>
    <p:sldId id="396" r:id="rId10"/>
    <p:sldId id="259" r:id="rId11"/>
    <p:sldId id="311" r:id="rId12"/>
    <p:sldId id="401" r:id="rId13"/>
    <p:sldId id="400" r:id="rId14"/>
    <p:sldId id="34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B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 autoAdjust="0"/>
  </p:normalViewPr>
  <p:slideViewPr>
    <p:cSldViewPr snapToGrid="0" showGuides="1">
      <p:cViewPr varScale="1">
        <p:scale>
          <a:sx n="67" d="100"/>
          <a:sy n="67" d="100"/>
        </p:scale>
        <p:origin x="640" y="44"/>
      </p:cViewPr>
      <p:guideLst>
        <p:guide orient="horz" pos="242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042BDB-2F8A-4632-BB44-DDEED52675C4}"/>
              </a:ext>
            </a:extLst>
          </p:cNvPr>
          <p:cNvSpPr/>
          <p:nvPr userDrawn="1"/>
        </p:nvSpPr>
        <p:spPr>
          <a:xfrm>
            <a:off x="5255664" y="3153398"/>
            <a:ext cx="6355221" cy="3246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88679" y="458495"/>
            <a:ext cx="9358626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593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D328476-41CC-4B15-B6E2-0C38C55067CE}"/>
              </a:ext>
            </a:extLst>
          </p:cNvPr>
          <p:cNvSpPr/>
          <p:nvPr userDrawn="1"/>
        </p:nvSpPr>
        <p:spPr>
          <a:xfrm>
            <a:off x="6908167" y="5662484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3A95EA73-645A-4713-A9FF-D8B39FB9507A}"/>
              </a:ext>
            </a:extLst>
          </p:cNvPr>
          <p:cNvGrpSpPr/>
          <p:nvPr userDrawn="1"/>
        </p:nvGrpSpPr>
        <p:grpSpPr>
          <a:xfrm>
            <a:off x="7079704" y="2354198"/>
            <a:ext cx="4354942" cy="3514972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976CD34-0CD2-4D5B-A960-4105F855C747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335E67E-5C70-47AD-AC6A-2F80764D4F4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B4778E0-3695-4F57-B85B-68725FF540B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C38A7EA-F1B6-4803-9E8F-93CB59D389F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59920CF-6C46-4587-A341-452D25941DB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2DAD406-5C00-422F-88CD-FA8B68D91A66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A6B2282-4FE5-4D8C-88D0-CFC4B21923B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F5F4EB-411E-4D42-A1EA-5DDAB07D05C7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044FC344-63A8-4CAC-83DA-6ACB1BF43C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0473" y="2541394"/>
            <a:ext cx="4108512" cy="2372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58D8070-659C-4086-9BAD-ECC71C776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E935CE68-3D54-4452-B26E-2FE370F30D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9053" y="1868410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2187981D-D41E-4EBD-ABD9-6292E030A6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45343" y="1868410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C32D4CEB-44E3-4023-9D14-C480D46C7F8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71633" y="1868410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9CC7372-8728-4F82-BF14-4D072461BC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97922" y="1868410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76F034-829C-43CB-99A2-231813E2D762}"/>
              </a:ext>
            </a:extLst>
          </p:cNvPr>
          <p:cNvSpPr/>
          <p:nvPr userDrawn="1"/>
        </p:nvSpPr>
        <p:spPr>
          <a:xfrm>
            <a:off x="0" y="-38100"/>
            <a:ext cx="12192000" cy="44481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93623B1C-08A0-44F9-BA97-FC3F7AD75840}"/>
              </a:ext>
            </a:extLst>
          </p:cNvPr>
          <p:cNvGrpSpPr/>
          <p:nvPr userDrawn="1"/>
        </p:nvGrpSpPr>
        <p:grpSpPr>
          <a:xfrm>
            <a:off x="7168867" y="1596913"/>
            <a:ext cx="2388835" cy="4199448"/>
            <a:chOff x="445712" y="1449040"/>
            <a:chExt cx="2113018" cy="3924176"/>
          </a:xfrm>
        </p:grpSpPr>
        <p:sp>
          <p:nvSpPr>
            <p:cNvPr id="4" name="Rounded Rectangle 15">
              <a:extLst>
                <a:ext uri="{FF2B5EF4-FFF2-40B4-BE49-F238E27FC236}">
                  <a16:creationId xmlns:a16="http://schemas.microsoft.com/office/drawing/2014/main" id="{BE5673E5-98AD-47FD-962B-FE217CB747D4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16">
              <a:extLst>
                <a:ext uri="{FF2B5EF4-FFF2-40B4-BE49-F238E27FC236}">
                  <a16:creationId xmlns:a16="http://schemas.microsoft.com/office/drawing/2014/main" id="{1265FC34-E4BF-471E-8D22-C579A46D9298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17">
              <a:extLst>
                <a:ext uri="{FF2B5EF4-FFF2-40B4-BE49-F238E27FC236}">
                  <a16:creationId xmlns:a16="http://schemas.microsoft.com/office/drawing/2014/main" id="{D4E8D89E-9595-41A2-949E-CB678F51CC5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18">
                <a:extLst>
                  <a:ext uri="{FF2B5EF4-FFF2-40B4-BE49-F238E27FC236}">
                    <a16:creationId xmlns:a16="http://schemas.microsoft.com/office/drawing/2014/main" id="{939D6EAE-2D95-4968-A975-9F7AD684432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19">
                <a:extLst>
                  <a:ext uri="{FF2B5EF4-FFF2-40B4-BE49-F238E27FC236}">
                    <a16:creationId xmlns:a16="http://schemas.microsoft.com/office/drawing/2014/main" id="{8136C042-BCCB-4AF9-8E8B-3082409793F5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D01886F4-7FA2-4D5D-B76F-FA159B63E040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267717" y="1973173"/>
            <a:ext cx="1400643" cy="33752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0" name="Group 14">
            <a:extLst>
              <a:ext uri="{FF2B5EF4-FFF2-40B4-BE49-F238E27FC236}">
                <a16:creationId xmlns:a16="http://schemas.microsoft.com/office/drawing/2014/main" id="{1AD5D151-26E9-46C5-9B00-1FDE4004394D}"/>
              </a:ext>
            </a:extLst>
          </p:cNvPr>
          <p:cNvGrpSpPr/>
          <p:nvPr userDrawn="1"/>
        </p:nvGrpSpPr>
        <p:grpSpPr>
          <a:xfrm>
            <a:off x="8668360" y="1409273"/>
            <a:ext cx="2565502" cy="4510019"/>
            <a:chOff x="445712" y="1449040"/>
            <a:chExt cx="2113018" cy="3924176"/>
          </a:xfrm>
        </p:grpSpPr>
        <p:sp>
          <p:nvSpPr>
            <p:cNvPr id="11" name="Rounded Rectangle 15">
              <a:extLst>
                <a:ext uri="{FF2B5EF4-FFF2-40B4-BE49-F238E27FC236}">
                  <a16:creationId xmlns:a16="http://schemas.microsoft.com/office/drawing/2014/main" id="{41277381-0908-40FD-8EC0-61489701C56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6BD0D243-F7E9-4843-85EF-402A8AB3B062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3" name="Group 17">
              <a:extLst>
                <a:ext uri="{FF2B5EF4-FFF2-40B4-BE49-F238E27FC236}">
                  <a16:creationId xmlns:a16="http://schemas.microsoft.com/office/drawing/2014/main" id="{97DB21D8-CB31-46FA-9C6E-2C828785B487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4" name="Oval 18">
                <a:extLst>
                  <a:ext uri="{FF2B5EF4-FFF2-40B4-BE49-F238E27FC236}">
                    <a16:creationId xmlns:a16="http://schemas.microsoft.com/office/drawing/2014/main" id="{5E52AB58-8193-4D63-A81B-7129C367CE61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Rounded Rectangle 19">
                <a:extLst>
                  <a:ext uri="{FF2B5EF4-FFF2-40B4-BE49-F238E27FC236}">
                    <a16:creationId xmlns:a16="http://schemas.microsoft.com/office/drawing/2014/main" id="{3D20810B-C4CA-48EB-B92D-B769DC2BA710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6BC4612F-67F1-4C8A-907E-816F4D231ED2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782893" y="1785534"/>
            <a:ext cx="2337757" cy="36248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80" r:id="rId6"/>
    <p:sldLayoutId id="2147483681" r:id="rId7"/>
    <p:sldLayoutId id="2147483682" r:id="rId8"/>
    <p:sldLayoutId id="2147483692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71" r:id="rId15"/>
    <p:sldLayoutId id="214748367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32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: Shape 1034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A67D410-C4BB-CB1B-D7F8-D628F375F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41844" y="1677982"/>
            <a:ext cx="4768755" cy="315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5A22DD-B7C8-4625-8E82-8B02A997F76D}"/>
              </a:ext>
            </a:extLst>
          </p:cNvPr>
          <p:cNvSpPr txBox="1"/>
          <p:nvPr/>
        </p:nvSpPr>
        <p:spPr>
          <a:xfrm>
            <a:off x="3767106" y="2730091"/>
            <a:ext cx="1890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 </a:t>
            </a:r>
          </a:p>
          <a:p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015F01-B78B-4F92-81D1-1FF86F2D4B4C}"/>
              </a:ext>
            </a:extLst>
          </p:cNvPr>
          <p:cNvSpPr/>
          <p:nvPr/>
        </p:nvSpPr>
        <p:spPr>
          <a:xfrm>
            <a:off x="747149" y="1847469"/>
            <a:ext cx="2227774" cy="45215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19" name="그룹 50">
            <a:extLst>
              <a:ext uri="{FF2B5EF4-FFF2-40B4-BE49-F238E27FC236}">
                <a16:creationId xmlns:a16="http://schemas.microsoft.com/office/drawing/2014/main" id="{4278876D-575F-475E-A00E-351BF0D3DEF9}"/>
              </a:ext>
            </a:extLst>
          </p:cNvPr>
          <p:cNvGrpSpPr/>
          <p:nvPr/>
        </p:nvGrpSpPr>
        <p:grpSpPr>
          <a:xfrm>
            <a:off x="602702" y="1847470"/>
            <a:ext cx="2581436" cy="882621"/>
            <a:chOff x="3267382" y="2017425"/>
            <a:chExt cx="2753193" cy="88262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0B716D-2BE3-4516-A2B4-CDCD7E1BE29A}"/>
                </a:ext>
              </a:extLst>
            </p:cNvPr>
            <p:cNvSpPr/>
            <p:nvPr/>
          </p:nvSpPr>
          <p:spPr>
            <a:xfrm rot="10800000">
              <a:off x="3267382" y="2144046"/>
              <a:ext cx="2015921" cy="61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" name="Right Triangle 20">
              <a:extLst>
                <a:ext uri="{FF2B5EF4-FFF2-40B4-BE49-F238E27FC236}">
                  <a16:creationId xmlns:a16="http://schemas.microsoft.com/office/drawing/2014/main" id="{CB4977D7-05E7-45C8-8964-DFF5DD5F5480}"/>
                </a:ext>
              </a:extLst>
            </p:cNvPr>
            <p:cNvSpPr/>
            <p:nvPr/>
          </p:nvSpPr>
          <p:spPr>
            <a:xfrm rot="10800000">
              <a:off x="3277438" y="2756046"/>
              <a:ext cx="144000" cy="1440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2364A10-70C6-4154-9E5D-D4F8DAED1C01}"/>
                </a:ext>
              </a:extLst>
            </p:cNvPr>
            <p:cNvSpPr/>
            <p:nvPr/>
          </p:nvSpPr>
          <p:spPr>
            <a:xfrm rot="5400000">
              <a:off x="5215005" y="2077097"/>
              <a:ext cx="865242" cy="745898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CBBB986-ABB7-4316-AA70-DE1B8C740BAC}"/>
              </a:ext>
            </a:extLst>
          </p:cNvPr>
          <p:cNvSpPr txBox="1"/>
          <p:nvPr/>
        </p:nvSpPr>
        <p:spPr>
          <a:xfrm>
            <a:off x="868661" y="2744905"/>
            <a:ext cx="189044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A settings page that allows the administrator to customize various settings for the POS system, such as tax rates and payment gateway information.</a:t>
            </a:r>
          </a:p>
          <a:p>
            <a:br>
              <a:rPr lang="en-GB" sz="1600" dirty="0"/>
            </a:b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E7AF38-DD92-450E-9E97-254B91A53BE4}"/>
              </a:ext>
            </a:extLst>
          </p:cNvPr>
          <p:cNvSpPr/>
          <p:nvPr/>
        </p:nvSpPr>
        <p:spPr>
          <a:xfrm>
            <a:off x="3862129" y="1812133"/>
            <a:ext cx="2818609" cy="4592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An employee management system that allows the administrator to view employee information, such as working hours and sales performance, and create schedules for employees</a:t>
            </a:r>
            <a:endParaRPr lang="ko-KR" alt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FAC7D5-B84C-4C2E-9A0C-F12737B5495C}"/>
              </a:ext>
            </a:extLst>
          </p:cNvPr>
          <p:cNvSpPr/>
          <p:nvPr/>
        </p:nvSpPr>
        <p:spPr>
          <a:xfrm rot="10800000">
            <a:off x="3727112" y="1947446"/>
            <a:ext cx="1890158" cy="61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34" name="그룹 49">
            <a:extLst>
              <a:ext uri="{FF2B5EF4-FFF2-40B4-BE49-F238E27FC236}">
                <a16:creationId xmlns:a16="http://schemas.microsoft.com/office/drawing/2014/main" id="{C2EB2C3F-044F-49B1-B764-E12D295C83E4}"/>
              </a:ext>
            </a:extLst>
          </p:cNvPr>
          <p:cNvGrpSpPr/>
          <p:nvPr/>
        </p:nvGrpSpPr>
        <p:grpSpPr>
          <a:xfrm>
            <a:off x="3727112" y="1812135"/>
            <a:ext cx="2572007" cy="882621"/>
            <a:chOff x="6094224" y="2017425"/>
            <a:chExt cx="2743137" cy="882621"/>
          </a:xfrm>
        </p:grpSpPr>
        <p:sp>
          <p:nvSpPr>
            <p:cNvPr id="35" name="Right Triangle 34">
              <a:extLst>
                <a:ext uri="{FF2B5EF4-FFF2-40B4-BE49-F238E27FC236}">
                  <a16:creationId xmlns:a16="http://schemas.microsoft.com/office/drawing/2014/main" id="{4557CA5A-7BE9-43D2-A4FB-72D324822978}"/>
                </a:ext>
              </a:extLst>
            </p:cNvPr>
            <p:cNvSpPr/>
            <p:nvPr/>
          </p:nvSpPr>
          <p:spPr>
            <a:xfrm rot="10800000">
              <a:off x="6094224" y="2756046"/>
              <a:ext cx="144000" cy="14400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288951F0-1CE5-41E5-9B0B-5A21F737D0F6}"/>
                </a:ext>
              </a:extLst>
            </p:cNvPr>
            <p:cNvSpPr/>
            <p:nvPr/>
          </p:nvSpPr>
          <p:spPr>
            <a:xfrm rot="5400000">
              <a:off x="8031791" y="2077097"/>
              <a:ext cx="865242" cy="74589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54" name="Text Placeholder 71"/>
          <p:cNvSpPr txBox="1">
            <a:spLocks/>
          </p:cNvSpPr>
          <p:nvPr/>
        </p:nvSpPr>
        <p:spPr>
          <a:xfrm>
            <a:off x="312512" y="0"/>
            <a:ext cx="11573197" cy="72424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altLang="ko-KR" sz="4800" b="1" dirty="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Future Work </a:t>
            </a:r>
            <a:endParaRPr lang="ko-KR" altLang="en-US" sz="4800" dirty="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796E9D-FD32-A92F-08E9-B6B242A74225}"/>
              </a:ext>
            </a:extLst>
          </p:cNvPr>
          <p:cNvSpPr/>
          <p:nvPr/>
        </p:nvSpPr>
        <p:spPr>
          <a:xfrm>
            <a:off x="7956243" y="1812133"/>
            <a:ext cx="2227774" cy="4521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A reporting system that allows the administrator to view sales data and generate reports on various metrics such as sales by product, sales by category, and sales by time period</a:t>
            </a:r>
            <a:endParaRPr lang="ko-KR" altLang="en-US" dirty="0"/>
          </a:p>
        </p:txBody>
      </p:sp>
      <p:grpSp>
        <p:nvGrpSpPr>
          <p:cNvPr id="5" name="그룹 50">
            <a:extLst>
              <a:ext uri="{FF2B5EF4-FFF2-40B4-BE49-F238E27FC236}">
                <a16:creationId xmlns:a16="http://schemas.microsoft.com/office/drawing/2014/main" id="{E3841E77-F1C8-96C0-0A9D-34041C80804E}"/>
              </a:ext>
            </a:extLst>
          </p:cNvPr>
          <p:cNvGrpSpPr/>
          <p:nvPr/>
        </p:nvGrpSpPr>
        <p:grpSpPr>
          <a:xfrm>
            <a:off x="7829630" y="1767064"/>
            <a:ext cx="2581436" cy="882621"/>
            <a:chOff x="3267382" y="2017425"/>
            <a:chExt cx="2753193" cy="882621"/>
          </a:xfrm>
          <a:solidFill>
            <a:schemeClr val="accent2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102751-588C-E7AA-258C-9E78B70EABB7}"/>
                </a:ext>
              </a:extLst>
            </p:cNvPr>
            <p:cNvSpPr/>
            <p:nvPr/>
          </p:nvSpPr>
          <p:spPr>
            <a:xfrm rot="10800000">
              <a:off x="3267382" y="2144046"/>
              <a:ext cx="2015921" cy="61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0CE9386F-A4D0-2086-3F1A-59C2BE6D40EE}"/>
                </a:ext>
              </a:extLst>
            </p:cNvPr>
            <p:cNvSpPr/>
            <p:nvPr/>
          </p:nvSpPr>
          <p:spPr>
            <a:xfrm rot="10800000">
              <a:off x="3277438" y="2756046"/>
              <a:ext cx="144000" cy="14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E49A7074-34E9-1BFF-8444-155B0D3C9F94}"/>
                </a:ext>
              </a:extLst>
            </p:cNvPr>
            <p:cNvSpPr/>
            <p:nvPr/>
          </p:nvSpPr>
          <p:spPr>
            <a:xfrm rot="5400000">
              <a:off x="5215005" y="2077097"/>
              <a:ext cx="865242" cy="7458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71"/>
          <p:cNvSpPr txBox="1">
            <a:spLocks/>
          </p:cNvSpPr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Flow Diagram</a:t>
            </a:r>
            <a:endParaRPr lang="en-US" altLang="ko-KR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9ED0B53-5B5E-8571-8FB9-8CA64F04D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804" y="643466"/>
            <a:ext cx="7292721" cy="55687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37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C:\Users\user\Desktop\noura\istockphoto-1284636483-612x612.jpg">
            <a:extLst>
              <a:ext uri="{FF2B5EF4-FFF2-40B4-BE49-F238E27FC236}">
                <a16:creationId xmlns:a16="http://schemas.microsoft.com/office/drawing/2014/main" id="{89C7247A-3FA9-86CD-2700-A2A8E1CC11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9429" r="22161" b="-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821656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aphic 14">
            <a:extLst>
              <a:ext uri="{FF2B5EF4-FFF2-40B4-BE49-F238E27FC236}">
                <a16:creationId xmlns:a16="http://schemas.microsoft.com/office/drawing/2014/main" id="{4BFAC3A0-2E65-48D1-B83C-ACA0DDC73E1D}"/>
              </a:ext>
            </a:extLst>
          </p:cNvPr>
          <p:cNvGrpSpPr/>
          <p:nvPr/>
        </p:nvGrpSpPr>
        <p:grpSpPr>
          <a:xfrm>
            <a:off x="1992702" y="526211"/>
            <a:ext cx="7901796" cy="5106837"/>
            <a:chOff x="2444748" y="555045"/>
            <a:chExt cx="7282048" cy="5727454"/>
          </a:xfrm>
        </p:grpSpPr>
        <p:sp>
          <p:nvSpPr>
            <p:cNvPr id="33" name="Freeform: Shape 9">
              <a:extLst>
                <a:ext uri="{FF2B5EF4-FFF2-40B4-BE49-F238E27FC236}">
                  <a16:creationId xmlns:a16="http://schemas.microsoft.com/office/drawing/2014/main" id="{32FAB60A-AE32-4469-B581-3B13B5466BF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10">
              <a:extLst>
                <a:ext uri="{FF2B5EF4-FFF2-40B4-BE49-F238E27FC236}">
                  <a16:creationId xmlns:a16="http://schemas.microsoft.com/office/drawing/2014/main" id="{AE806609-8534-4802-BEE5-5FC69540767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1">
              <a:extLst>
                <a:ext uri="{FF2B5EF4-FFF2-40B4-BE49-F238E27FC236}">
                  <a16:creationId xmlns:a16="http://schemas.microsoft.com/office/drawing/2014/main" id="{B1538D99-5FAB-4265-8CED-2B2464626CB6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12">
              <a:extLst>
                <a:ext uri="{FF2B5EF4-FFF2-40B4-BE49-F238E27FC236}">
                  <a16:creationId xmlns:a16="http://schemas.microsoft.com/office/drawing/2014/main" id="{EFAAFD42-F79F-4BC3-AE39-CF242F685926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3C35F0BA-CBC5-48C6-A9EA-F4B54D2F5F2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8CA34DB8-F8D8-4C83-8516-EE1F746AA3F2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BA1C79B5-3D78-4443-917E-E63FAA3E0FEA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4F880A5A-7E16-4EEE-A936-842BA509624E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E115BD5-DB02-4451-B7A4-A0B6118E3AE5}"/>
              </a:ext>
            </a:extLst>
          </p:cNvPr>
          <p:cNvSpPr txBox="1"/>
          <p:nvPr/>
        </p:nvSpPr>
        <p:spPr>
          <a:xfrm>
            <a:off x="4088922" y="1380226"/>
            <a:ext cx="381287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>
                    <a:lumMod val="90000"/>
                  </a:schemeClr>
                </a:solidFill>
                <a:cs typeface="Arial" pitchFamily="34" charset="0"/>
              </a:rPr>
              <a:t>Al </a:t>
            </a:r>
            <a:r>
              <a:rPr lang="en-US" altLang="ko-KR" sz="2400" b="1" dirty="0" err="1">
                <a:solidFill>
                  <a:schemeClr val="accent1">
                    <a:lumMod val="90000"/>
                  </a:schemeClr>
                </a:solidFill>
                <a:cs typeface="Arial" pitchFamily="34" charset="0"/>
              </a:rPr>
              <a:t>Hussien</a:t>
            </a:r>
            <a:r>
              <a:rPr lang="en-US" altLang="ko-KR" sz="2400" b="1" dirty="0">
                <a:solidFill>
                  <a:schemeClr val="accent1">
                    <a:lumMod val="90000"/>
                  </a:schemeClr>
                </a:solidFill>
                <a:cs typeface="Arial" pitchFamily="34" charset="0"/>
              </a:rPr>
              <a:t> Technical University  HTU</a:t>
            </a:r>
          </a:p>
          <a:p>
            <a:pPr algn="ctr"/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Student: Mohammad Al-</a:t>
            </a:r>
            <a:r>
              <a:rPr lang="en-US" altLang="ko-KR" sz="2400" b="1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Mashaikh</a:t>
            </a:r>
            <a:endParaRPr lang="en-US" altLang="ko-KR" sz="2400" b="1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2400" b="1" dirty="0" err="1">
                <a:solidFill>
                  <a:schemeClr val="accent6">
                    <a:lumMod val="60000"/>
                    <a:lumOff val="40000"/>
                  </a:schemeClr>
                </a:solidFill>
                <a:cs typeface="Arial" pitchFamily="34" charset="0"/>
              </a:rPr>
              <a:t>FullStack</a:t>
            </a:r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  <a:cs typeface="Arial" pitchFamily="34" charset="0"/>
              </a:rPr>
              <a:t> PHP Web Development</a:t>
            </a:r>
          </a:p>
          <a:p>
            <a:pPr algn="ctr"/>
            <a:endParaRPr lang="en-US" altLang="ko-KR" sz="2400" b="1" dirty="0">
              <a:solidFill>
                <a:schemeClr val="accent6">
                  <a:lumMod val="60000"/>
                  <a:lumOff val="40000"/>
                </a:schemeClr>
              </a:solidFill>
              <a:cs typeface="Arial" pitchFamily="34" charset="0"/>
            </a:endParaRPr>
          </a:p>
          <a:p>
            <a:pPr algn="ctr"/>
            <a:endParaRPr lang="en-US" altLang="ko-KR" sz="1600" b="1" dirty="0">
              <a:solidFill>
                <a:srgbClr val="FF0000"/>
              </a:solidFill>
              <a:cs typeface="Arial" pitchFamily="34" charset="0"/>
            </a:endParaRPr>
          </a:p>
          <a:p>
            <a:pPr algn="ctr"/>
            <a:endParaRPr lang="en-US" altLang="ko-KR" sz="1600" b="1" dirty="0">
              <a:solidFill>
                <a:srgbClr val="FF0000"/>
              </a:solidFill>
              <a:cs typeface="Arial" pitchFamily="34" charset="0"/>
            </a:endParaRPr>
          </a:p>
          <a:p>
            <a:pPr algn="ctr"/>
            <a:endParaRPr lang="en-US" altLang="ko-KR" sz="1600" b="1" dirty="0">
              <a:solidFill>
                <a:srgbClr val="FF0000"/>
              </a:solidFill>
              <a:cs typeface="Arial" pitchFamily="34" charset="0"/>
            </a:endParaRPr>
          </a:p>
          <a:p>
            <a:pPr algn="ctr"/>
            <a:endParaRPr lang="ko-KR" altLang="en-US" sz="1600" b="1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112DD2C-3DBD-F954-E28F-EF598699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375" y="1240653"/>
            <a:ext cx="1504949" cy="124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374313" y="5253487"/>
            <a:ext cx="33204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Bahnschrift SemiBold Condensed" pitchFamily="34" charset="0"/>
                <a:cs typeface="Arial" pitchFamily="34" charset="0"/>
              </a:rPr>
              <a:t>Helthy Animal</a:t>
            </a:r>
            <a:endParaRPr lang="ko-KR" altLang="en-US" sz="4400" dirty="0">
              <a:solidFill>
                <a:schemeClr val="bg1"/>
              </a:solidFill>
              <a:latin typeface="Bahnschrift SemiBold Condensed" pitchFamily="34" charset="0"/>
              <a:cs typeface="Arial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85C039-CA6B-60F6-2D21-0048B0A49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760708"/>
              </p:ext>
            </p:extLst>
          </p:nvPr>
        </p:nvGraphicFramePr>
        <p:xfrm>
          <a:off x="6167120" y="1473200"/>
          <a:ext cx="2174240" cy="1178560"/>
        </p:xfrm>
        <a:graphic>
          <a:graphicData uri="http://schemas.openxmlformats.org/drawingml/2006/table">
            <a:tbl>
              <a:tblPr/>
              <a:tblGrid>
                <a:gridCol w="2174240">
                  <a:extLst>
                    <a:ext uri="{9D8B030D-6E8A-4147-A177-3AD203B41FA5}">
                      <a16:colId xmlns:a16="http://schemas.microsoft.com/office/drawing/2014/main" val="257279010"/>
                    </a:ext>
                  </a:extLst>
                </a:gridCol>
              </a:tblGrid>
              <a:tr h="1178560">
                <a:tc>
                  <a:txBody>
                    <a:bodyPr/>
                    <a:lstStyle/>
                    <a:p>
                      <a:r>
                        <a:rPr lang="en-GB" sz="3200" dirty="0"/>
                        <a:t>Point Of Sale System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900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17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7000" b="-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7185F55-A72D-42DB-BBC9-F4AD452B64BD}"/>
              </a:ext>
            </a:extLst>
          </p:cNvPr>
          <p:cNvGrpSpPr/>
          <p:nvPr/>
        </p:nvGrpSpPr>
        <p:grpSpPr>
          <a:xfrm>
            <a:off x="6103755" y="376712"/>
            <a:ext cx="5458033" cy="830997"/>
            <a:chOff x="5956856" y="925124"/>
            <a:chExt cx="5458033" cy="8309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118BA1-AE60-4BC8-ADB8-1FC36AEB2843}"/>
                </a:ext>
              </a:extLst>
            </p:cNvPr>
            <p:cNvSpPr txBox="1"/>
            <p:nvPr/>
          </p:nvSpPr>
          <p:spPr>
            <a:xfrm>
              <a:off x="6907197" y="115630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Introduction</a:t>
              </a:r>
              <a:endParaRPr lang="ko-KR" altLang="en-US" b="1" dirty="0"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7A8A5F-12E3-4B81-86BB-EC251F799D0F}"/>
                </a:ext>
              </a:extLst>
            </p:cNvPr>
            <p:cNvSpPr txBox="1"/>
            <p:nvPr/>
          </p:nvSpPr>
          <p:spPr>
            <a:xfrm>
              <a:off x="5956856" y="925124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dirty="0">
                  <a:cs typeface="Arial" pitchFamily="34" charset="0"/>
                </a:rPr>
                <a:t>01</a:t>
              </a:r>
              <a:endParaRPr lang="ko-KR" altLang="en-US" sz="4800" dirty="0"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1557DF-74C4-48F9-9B63-314D9017CB3F}"/>
              </a:ext>
            </a:extLst>
          </p:cNvPr>
          <p:cNvGrpSpPr/>
          <p:nvPr/>
        </p:nvGrpSpPr>
        <p:grpSpPr>
          <a:xfrm>
            <a:off x="6103755" y="1419317"/>
            <a:ext cx="5524806" cy="830997"/>
            <a:chOff x="5996634" y="874607"/>
            <a:chExt cx="5524806" cy="8309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F71C38-BE97-4370-9068-E771AD4DA5F7}"/>
                </a:ext>
              </a:extLst>
            </p:cNvPr>
            <p:cNvSpPr txBox="1"/>
            <p:nvPr/>
          </p:nvSpPr>
          <p:spPr>
            <a:xfrm>
              <a:off x="7013748" y="1155957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Problem</a:t>
              </a:r>
              <a:endParaRPr lang="ko-KR" altLang="en-US" b="1" dirty="0"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50B803-2570-4371-B566-4B8AB4009478}"/>
                </a:ext>
              </a:extLst>
            </p:cNvPr>
            <p:cNvSpPr txBox="1"/>
            <p:nvPr/>
          </p:nvSpPr>
          <p:spPr>
            <a:xfrm>
              <a:off x="5996634" y="87460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dirty="0">
                  <a:cs typeface="Arial" pitchFamily="34" charset="0"/>
                </a:rPr>
                <a:t>02</a:t>
              </a:r>
              <a:endParaRPr lang="ko-KR" altLang="en-US" sz="4800" dirty="0"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8AD901-4E5D-45E8-AEF0-9EB76777D3ED}"/>
              </a:ext>
            </a:extLst>
          </p:cNvPr>
          <p:cNvGrpSpPr/>
          <p:nvPr/>
        </p:nvGrpSpPr>
        <p:grpSpPr>
          <a:xfrm>
            <a:off x="6103755" y="2440117"/>
            <a:ext cx="5470805" cy="830997"/>
            <a:chOff x="6050635" y="894465"/>
            <a:chExt cx="5470805" cy="83099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355114-DD6F-4C9D-A980-125CAF82273F}"/>
                </a:ext>
              </a:extLst>
            </p:cNvPr>
            <p:cNvSpPr txBox="1"/>
            <p:nvPr/>
          </p:nvSpPr>
          <p:spPr>
            <a:xfrm>
              <a:off x="7013748" y="1155957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263DFF-3BE9-4D4A-8E97-9E92061345AA}"/>
                </a:ext>
              </a:extLst>
            </p:cNvPr>
            <p:cNvSpPr txBox="1"/>
            <p:nvPr/>
          </p:nvSpPr>
          <p:spPr>
            <a:xfrm>
              <a:off x="6050635" y="894465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dirty="0">
                  <a:cs typeface="Arial" pitchFamily="34" charset="0"/>
                </a:rPr>
                <a:t>03</a:t>
              </a:r>
              <a:endParaRPr lang="ko-KR" altLang="en-US" sz="4800" dirty="0"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6D418D-0DE2-4935-8535-4ECFF3065584}"/>
              </a:ext>
            </a:extLst>
          </p:cNvPr>
          <p:cNvGrpSpPr/>
          <p:nvPr/>
        </p:nvGrpSpPr>
        <p:grpSpPr>
          <a:xfrm>
            <a:off x="6096000" y="3527006"/>
            <a:ext cx="5459045" cy="888343"/>
            <a:chOff x="6062395" y="883167"/>
            <a:chExt cx="5459045" cy="88834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A22399B-AC19-4E00-B999-F610E8311F2B}"/>
                </a:ext>
              </a:extLst>
            </p:cNvPr>
            <p:cNvGrpSpPr/>
            <p:nvPr/>
          </p:nvGrpSpPr>
          <p:grpSpPr>
            <a:xfrm>
              <a:off x="7013748" y="1155957"/>
              <a:ext cx="4507692" cy="615553"/>
              <a:chOff x="7083274" y="1682246"/>
              <a:chExt cx="4507692" cy="615553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7460949-AF19-4033-B474-DDEB27D7F4F7}"/>
                  </a:ext>
                </a:extLst>
              </p:cNvPr>
              <p:cNvSpPr txBox="1"/>
              <p:nvPr/>
            </p:nvSpPr>
            <p:spPr>
              <a:xfrm>
                <a:off x="7083274" y="202080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68C8C3-2BDB-489E-ADF8-35E9EFBA9241}"/>
                  </a:ext>
                </a:extLst>
              </p:cNvPr>
              <p:cNvSpPr txBox="1"/>
              <p:nvPr/>
            </p:nvSpPr>
            <p:spPr>
              <a:xfrm>
                <a:off x="7083274" y="168224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Tool &amp; Technology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79A59E-9669-4842-9FF4-345DF87A9DD9}"/>
                </a:ext>
              </a:extLst>
            </p:cNvPr>
            <p:cNvSpPr txBox="1"/>
            <p:nvPr/>
          </p:nvSpPr>
          <p:spPr>
            <a:xfrm>
              <a:off x="6062395" y="88316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dirty="0">
                  <a:cs typeface="Arial" pitchFamily="34" charset="0"/>
                </a:rPr>
                <a:t>04</a:t>
              </a:r>
              <a:endParaRPr lang="ko-KR" altLang="en-US" sz="4800" dirty="0"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C68C8C3-2BDB-489E-ADF8-35E9EFBA9241}"/>
              </a:ext>
            </a:extLst>
          </p:cNvPr>
          <p:cNvSpPr txBox="1"/>
          <p:nvPr/>
        </p:nvSpPr>
        <p:spPr>
          <a:xfrm>
            <a:off x="7120869" y="2747864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cs typeface="Arial" pitchFamily="34" charset="0"/>
              </a:rPr>
              <a:t>Solutions</a:t>
            </a:r>
            <a:endParaRPr lang="ko-KR" altLang="en-US" b="1" dirty="0"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6D418D-0DE2-4935-8535-4ECFF3065584}"/>
              </a:ext>
            </a:extLst>
          </p:cNvPr>
          <p:cNvGrpSpPr/>
          <p:nvPr/>
        </p:nvGrpSpPr>
        <p:grpSpPr>
          <a:xfrm>
            <a:off x="6096000" y="4625089"/>
            <a:ext cx="5685869" cy="872910"/>
            <a:chOff x="5835571" y="898600"/>
            <a:chExt cx="5685869" cy="872910"/>
          </a:xfrm>
        </p:grpSpPr>
        <p:grpSp>
          <p:nvGrpSpPr>
            <p:cNvPr id="33" name="Group 25">
              <a:extLst>
                <a:ext uri="{FF2B5EF4-FFF2-40B4-BE49-F238E27FC236}">
                  <a16:creationId xmlns:a16="http://schemas.microsoft.com/office/drawing/2014/main" id="{7A22399B-AC19-4E00-B999-F610E8311F2B}"/>
                </a:ext>
              </a:extLst>
            </p:cNvPr>
            <p:cNvGrpSpPr/>
            <p:nvPr/>
          </p:nvGrpSpPr>
          <p:grpSpPr>
            <a:xfrm>
              <a:off x="6806439" y="1125179"/>
              <a:ext cx="4715001" cy="646331"/>
              <a:chOff x="6875965" y="1651468"/>
              <a:chExt cx="4715001" cy="64633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7460949-AF19-4033-B474-DDEB27D7F4F7}"/>
                  </a:ext>
                </a:extLst>
              </p:cNvPr>
              <p:cNvSpPr txBox="1"/>
              <p:nvPr/>
            </p:nvSpPr>
            <p:spPr>
              <a:xfrm>
                <a:off x="7083274" y="202080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C68C8C3-2BDB-489E-ADF8-35E9EFBA9241}"/>
                  </a:ext>
                </a:extLst>
              </p:cNvPr>
              <p:cNvSpPr txBox="1"/>
              <p:nvPr/>
            </p:nvSpPr>
            <p:spPr>
              <a:xfrm>
                <a:off x="6875965" y="1651468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Work Flow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79A59E-9669-4842-9FF4-345DF87A9DD9}"/>
                </a:ext>
              </a:extLst>
            </p:cNvPr>
            <p:cNvSpPr txBox="1"/>
            <p:nvPr/>
          </p:nvSpPr>
          <p:spPr>
            <a:xfrm>
              <a:off x="5835571" y="898600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dirty="0">
                  <a:cs typeface="Arial" pitchFamily="34" charset="0"/>
                </a:rPr>
                <a:t>05</a:t>
              </a:r>
              <a:endParaRPr lang="ko-KR" altLang="en-US" sz="4800" dirty="0">
                <a:cs typeface="Arial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9EABA9C-A264-7B22-2274-6A135B8AC6D3}"/>
              </a:ext>
            </a:extLst>
          </p:cNvPr>
          <p:cNvGrpSpPr/>
          <p:nvPr/>
        </p:nvGrpSpPr>
        <p:grpSpPr>
          <a:xfrm>
            <a:off x="6103755" y="5642431"/>
            <a:ext cx="5696131" cy="876722"/>
            <a:chOff x="5825309" y="894788"/>
            <a:chExt cx="5696131" cy="876722"/>
          </a:xfrm>
        </p:grpSpPr>
        <p:grpSp>
          <p:nvGrpSpPr>
            <p:cNvPr id="4" name="Group 25">
              <a:extLst>
                <a:ext uri="{FF2B5EF4-FFF2-40B4-BE49-F238E27FC236}">
                  <a16:creationId xmlns:a16="http://schemas.microsoft.com/office/drawing/2014/main" id="{CCEF1E00-FB70-6464-CA87-70FBE847A80B}"/>
                </a:ext>
              </a:extLst>
            </p:cNvPr>
            <p:cNvGrpSpPr/>
            <p:nvPr/>
          </p:nvGrpSpPr>
          <p:grpSpPr>
            <a:xfrm>
              <a:off x="6806439" y="1125179"/>
              <a:ext cx="4715001" cy="646331"/>
              <a:chOff x="6875965" y="1651468"/>
              <a:chExt cx="4715001" cy="64633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324AE6-B368-0F96-15D0-EBB0747FACAF}"/>
                  </a:ext>
                </a:extLst>
              </p:cNvPr>
              <p:cNvSpPr txBox="1"/>
              <p:nvPr/>
            </p:nvSpPr>
            <p:spPr>
              <a:xfrm>
                <a:off x="7083274" y="202080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DECDF4-53F0-6057-C45F-7C8264DEEFCF}"/>
                  </a:ext>
                </a:extLst>
              </p:cNvPr>
              <p:cNvSpPr txBox="1"/>
              <p:nvPr/>
            </p:nvSpPr>
            <p:spPr>
              <a:xfrm>
                <a:off x="6875965" y="1651468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Future Work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A2FA38-52EF-6157-6F43-0BC75D8237A7}"/>
                </a:ext>
              </a:extLst>
            </p:cNvPr>
            <p:cNvSpPr txBox="1"/>
            <p:nvPr/>
          </p:nvSpPr>
          <p:spPr>
            <a:xfrm>
              <a:off x="5825309" y="89478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dirty="0">
                  <a:cs typeface="Arial" pitchFamily="34" charset="0"/>
                </a:rPr>
                <a:t>06</a:t>
              </a:r>
              <a:endParaRPr lang="ko-KR" altLang="en-US" sz="4800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pPr marL="228600" indent="-228600" algn="ctr">
              <a:lnSpc>
                <a:spcPct val="90000"/>
              </a:lnSpc>
              <a:spcBef>
                <a:spcPts val="1000"/>
              </a:spcBef>
            </a:pPr>
            <a:r>
              <a:rPr lang="en-US" altLang="ko-KR" sz="36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Introduction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Rounded Rectangle 32">
            <a:extLst>
              <a:ext uri="{FF2B5EF4-FFF2-40B4-BE49-F238E27FC236}">
                <a16:creationId xmlns:a16="http://schemas.microsoft.com/office/drawing/2014/main" id="{76355729-1840-49A1-8F8B-C154AC29133B}"/>
              </a:ext>
            </a:extLst>
          </p:cNvPr>
          <p:cNvSpPr/>
          <p:nvPr/>
        </p:nvSpPr>
        <p:spPr>
          <a:xfrm>
            <a:off x="2165410" y="1263950"/>
            <a:ext cx="7530860" cy="5495026"/>
          </a:xfrm>
          <a:prstGeom prst="roundRect">
            <a:avLst>
              <a:gd name="adj" fmla="val 9294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FFFF"/>
                </a:solidFill>
                <a:latin typeface="Goudy Old Style" panose="02020502050305020303" pitchFamily="18" charset="0"/>
              </a:rPr>
              <a:t>A POS System is an essential tool for any business that deals with sales transactions. It allows businesses to manage inventory, process sales transactions.</a:t>
            </a:r>
          </a:p>
          <a:p>
            <a:pPr algn="ctr"/>
            <a:r>
              <a:rPr lang="en-US" altLang="ko-KR" sz="2000" b="1" dirty="0">
                <a:solidFill>
                  <a:srgbClr val="FFFFFF"/>
                </a:solidFill>
                <a:latin typeface="Goudy Old Style" panose="02020502050305020303" pitchFamily="18" charset="0"/>
              </a:rPr>
              <a:t>Our POS System built using PHP and AJAX jQuery making it easy to integrate with other system and platforms.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5672832" y="1757780"/>
            <a:ext cx="5424256" cy="4216892"/>
          </a:xfrm>
          <a:prstGeom prst="rect">
            <a:avLst/>
          </a:prstGeom>
        </p:spPr>
        <p:txBody>
          <a:bodyPr/>
          <a:lstStyle/>
          <a:p>
            <a:pPr marL="228600" indent="-228600" algn="ctr">
              <a:lnSpc>
                <a:spcPct val="90000"/>
              </a:lnSpc>
              <a:spcBef>
                <a:spcPts val="1000"/>
              </a:spcBef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1;p28"/>
          <p:cNvSpPr txBox="1">
            <a:spLocks/>
          </p:cNvSpPr>
          <p:nvPr/>
        </p:nvSpPr>
        <p:spPr>
          <a:xfrm>
            <a:off x="2043954" y="203176"/>
            <a:ext cx="8229600" cy="1160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4400" b="1" dirty="0"/>
              <a:t>Problems</a:t>
            </a:r>
            <a:endParaRPr lang="ko-KR" altLang="en-US" sz="4400" b="1" dirty="0"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Google Shape;1049;p28"/>
          <p:cNvSpPr txBox="1"/>
          <p:nvPr/>
        </p:nvSpPr>
        <p:spPr>
          <a:xfrm>
            <a:off x="2109845" y="3884163"/>
            <a:ext cx="2972471" cy="11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1" name="Google Shape;1080;p28"/>
          <p:cNvGrpSpPr/>
          <p:nvPr/>
        </p:nvGrpSpPr>
        <p:grpSpPr>
          <a:xfrm>
            <a:off x="1059861" y="1218891"/>
            <a:ext cx="5617165" cy="1056354"/>
            <a:chOff x="3909522" y="1046290"/>
            <a:chExt cx="5532209" cy="1056354"/>
          </a:xfrm>
        </p:grpSpPr>
        <p:sp>
          <p:nvSpPr>
            <p:cNvPr id="44" name="Google Shape;1082;p28"/>
            <p:cNvSpPr txBox="1"/>
            <p:nvPr/>
          </p:nvSpPr>
          <p:spPr>
            <a:xfrm>
              <a:off x="5479676" y="1046290"/>
              <a:ext cx="3962055" cy="934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" name="Google Shape;1084;p28"/>
            <p:cNvSpPr/>
            <p:nvPr/>
          </p:nvSpPr>
          <p:spPr>
            <a:xfrm>
              <a:off x="3909522" y="1513744"/>
              <a:ext cx="588900" cy="58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6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6" name="Google Shape;1085;p28"/>
          <p:cNvGrpSpPr/>
          <p:nvPr/>
        </p:nvGrpSpPr>
        <p:grpSpPr>
          <a:xfrm>
            <a:off x="1059861" y="2601265"/>
            <a:ext cx="8227014" cy="1035406"/>
            <a:chOff x="1438367" y="2437925"/>
            <a:chExt cx="8001468" cy="1035406"/>
          </a:xfrm>
        </p:grpSpPr>
        <p:sp>
          <p:nvSpPr>
            <p:cNvPr id="49" name="Google Shape;1087;p28"/>
            <p:cNvSpPr txBox="1"/>
            <p:nvPr/>
          </p:nvSpPr>
          <p:spPr>
            <a:xfrm>
              <a:off x="7200901" y="2437925"/>
              <a:ext cx="2238934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" name="Google Shape;1089;p28"/>
            <p:cNvSpPr/>
            <p:nvPr/>
          </p:nvSpPr>
          <p:spPr>
            <a:xfrm>
              <a:off x="1438367" y="2884431"/>
              <a:ext cx="581550" cy="58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6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1" name="Google Shape;1090;p28"/>
          <p:cNvGrpSpPr/>
          <p:nvPr/>
        </p:nvGrpSpPr>
        <p:grpSpPr>
          <a:xfrm>
            <a:off x="1059861" y="4745698"/>
            <a:ext cx="6323268" cy="1305432"/>
            <a:chOff x="4012713" y="3891407"/>
            <a:chExt cx="6561044" cy="1320166"/>
          </a:xfrm>
        </p:grpSpPr>
        <p:sp>
          <p:nvSpPr>
            <p:cNvPr id="54" name="Google Shape;1092;p28"/>
            <p:cNvSpPr txBox="1"/>
            <p:nvPr/>
          </p:nvSpPr>
          <p:spPr>
            <a:xfrm>
              <a:off x="4872204" y="3915645"/>
              <a:ext cx="5701553" cy="1295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GB" sz="2000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Anyone can access pages by URL.</a:t>
              </a:r>
              <a:endParaRPr sz="200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" name="Google Shape;1094;p28"/>
            <p:cNvSpPr/>
            <p:nvPr/>
          </p:nvSpPr>
          <p:spPr>
            <a:xfrm>
              <a:off x="4012713" y="3891407"/>
              <a:ext cx="638837" cy="58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6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3" name="Google Shape;1082;p28"/>
          <p:cNvSpPr txBox="1"/>
          <p:nvPr/>
        </p:nvSpPr>
        <p:spPr>
          <a:xfrm>
            <a:off x="2043954" y="1447604"/>
            <a:ext cx="8985996" cy="98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Security vulnerabilities: PHP-based systems are not immune to security vulnerabilities like injection attacks, file inclusion, or cross-site scripting.</a:t>
            </a:r>
          </a:p>
        </p:txBody>
      </p:sp>
      <p:sp>
        <p:nvSpPr>
          <p:cNvPr id="7" name="Google Shape;1082;p28">
            <a:extLst>
              <a:ext uri="{FF2B5EF4-FFF2-40B4-BE49-F238E27FC236}">
                <a16:creationId xmlns:a16="http://schemas.microsoft.com/office/drawing/2014/main" id="{6DA7313E-21EC-EACC-C466-85718BE614D7}"/>
              </a:ext>
            </a:extLst>
          </p:cNvPr>
          <p:cNvSpPr txBox="1"/>
          <p:nvPr/>
        </p:nvSpPr>
        <p:spPr>
          <a:xfrm>
            <a:off x="1888204" y="3018131"/>
            <a:ext cx="7598695" cy="82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Integration with other systems: POS systems may have difficulties integrating with other systems.</a:t>
            </a:r>
          </a:p>
          <a:p>
            <a:pPr lvl="0"/>
            <a:endParaRPr lang="en-GB" sz="180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1;p28"/>
          <p:cNvSpPr txBox="1">
            <a:spLocks/>
          </p:cNvSpPr>
          <p:nvPr/>
        </p:nvSpPr>
        <p:spPr>
          <a:xfrm>
            <a:off x="600074" y="322985"/>
            <a:ext cx="10620375" cy="9861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Solutions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Google Shape;1084;p28">
            <a:extLst>
              <a:ext uri="{FF2B5EF4-FFF2-40B4-BE49-F238E27FC236}">
                <a16:creationId xmlns:a16="http://schemas.microsoft.com/office/drawing/2014/main" id="{081B4BE5-B091-4E86-76D1-79D4808D9820}"/>
              </a:ext>
            </a:extLst>
          </p:cNvPr>
          <p:cNvSpPr/>
          <p:nvPr/>
        </p:nvSpPr>
        <p:spPr>
          <a:xfrm>
            <a:off x="1212261" y="1763869"/>
            <a:ext cx="597943" cy="58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6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" name="Google Shape;1089;p28">
            <a:extLst>
              <a:ext uri="{FF2B5EF4-FFF2-40B4-BE49-F238E27FC236}">
                <a16:creationId xmlns:a16="http://schemas.microsoft.com/office/drawing/2014/main" id="{050533A6-7B27-E7D1-F369-B18D728926F6}"/>
              </a:ext>
            </a:extLst>
          </p:cNvPr>
          <p:cNvSpPr/>
          <p:nvPr/>
        </p:nvSpPr>
        <p:spPr>
          <a:xfrm>
            <a:off x="1212261" y="3523713"/>
            <a:ext cx="597943" cy="588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6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Google Shape;1094;p28">
            <a:extLst>
              <a:ext uri="{FF2B5EF4-FFF2-40B4-BE49-F238E27FC236}">
                <a16:creationId xmlns:a16="http://schemas.microsoft.com/office/drawing/2014/main" id="{78971AE0-F3C2-4121-A31E-69ED631CCEE8}"/>
              </a:ext>
            </a:extLst>
          </p:cNvPr>
          <p:cNvSpPr/>
          <p:nvPr/>
        </p:nvSpPr>
        <p:spPr>
          <a:xfrm>
            <a:off x="1194519" y="5111140"/>
            <a:ext cx="615685" cy="5823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6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" name="Google Shape;1082;p28">
            <a:extLst>
              <a:ext uri="{FF2B5EF4-FFF2-40B4-BE49-F238E27FC236}">
                <a16:creationId xmlns:a16="http://schemas.microsoft.com/office/drawing/2014/main" id="{96270C64-C7C8-496C-2F81-3D5E1D06F825}"/>
              </a:ext>
            </a:extLst>
          </p:cNvPr>
          <p:cNvSpPr txBox="1"/>
          <p:nvPr/>
        </p:nvSpPr>
        <p:spPr>
          <a:xfrm>
            <a:off x="2171700" y="1567559"/>
            <a:ext cx="8001000" cy="98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000" dirty="0">
                <a:solidFill>
                  <a:srgbClr val="374151"/>
                </a:solidFill>
                <a:latin typeface="Söhne"/>
              </a:rPr>
              <a:t>Using built MVC Framework that take care of security by default. And in the future we will keeping the system up to date with the latest security patches. </a:t>
            </a:r>
            <a:endParaRPr lang="en-GB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1" name="Google Shape;1082;p28">
            <a:extLst>
              <a:ext uri="{FF2B5EF4-FFF2-40B4-BE49-F238E27FC236}">
                <a16:creationId xmlns:a16="http://schemas.microsoft.com/office/drawing/2014/main" id="{C0F5501D-967A-6D79-2E6D-C975EE44EEA4}"/>
              </a:ext>
            </a:extLst>
          </p:cNvPr>
          <p:cNvSpPr txBox="1"/>
          <p:nvPr/>
        </p:nvSpPr>
        <p:spPr>
          <a:xfrm>
            <a:off x="2171700" y="3523713"/>
            <a:ext cx="8001000" cy="98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using APIs to connect different systems </a:t>
            </a:r>
          </a:p>
        </p:txBody>
      </p:sp>
      <p:sp>
        <p:nvSpPr>
          <p:cNvPr id="12" name="Google Shape;1082;p28">
            <a:extLst>
              <a:ext uri="{FF2B5EF4-FFF2-40B4-BE49-F238E27FC236}">
                <a16:creationId xmlns:a16="http://schemas.microsoft.com/office/drawing/2014/main" id="{0057D22F-B3C0-D70C-F9A5-B84DF1B2610A}"/>
              </a:ext>
            </a:extLst>
          </p:cNvPr>
          <p:cNvSpPr txBox="1"/>
          <p:nvPr/>
        </p:nvSpPr>
        <p:spPr>
          <a:xfrm>
            <a:off x="2171700" y="5202707"/>
            <a:ext cx="8001000" cy="98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Show Error 404 if anyone trying to access a page by URL.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0"/>
          <p:cNvSpPr>
            <a:spLocks noGrp="1"/>
          </p:cNvSpPr>
          <p:nvPr>
            <p:ph type="body" sz="quarter" idx="10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en-US" sz="4800" dirty="0"/>
              <a:t>Tools &amp; Technology</a:t>
            </a:r>
            <a:endParaRPr lang="ar-JO" sz="4800" dirty="0"/>
          </a:p>
        </p:txBody>
      </p:sp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DA8F303E-DA2E-8BA7-A98D-6C32B73EC3C9}"/>
              </a:ext>
            </a:extLst>
          </p:cNvPr>
          <p:cNvSpPr/>
          <p:nvPr/>
        </p:nvSpPr>
        <p:spPr>
          <a:xfrm flipH="1">
            <a:off x="400048" y="1681648"/>
            <a:ext cx="6391276" cy="771841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700" dirty="0"/>
              <a:t>Tools</a:t>
            </a:r>
            <a:endParaRPr lang="ko-KR" altLang="en-US" sz="2700" dirty="0"/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F1ADF8A5-18D8-2F04-8A30-CD60A3A10C60}"/>
              </a:ext>
            </a:extLst>
          </p:cNvPr>
          <p:cNvSpPr/>
          <p:nvPr/>
        </p:nvSpPr>
        <p:spPr>
          <a:xfrm flipH="1">
            <a:off x="400047" y="2293649"/>
            <a:ext cx="6391277" cy="4488151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7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D774A59-E1B2-169E-2E5B-30437F3F3A8C}"/>
              </a:ext>
            </a:extLst>
          </p:cNvPr>
          <p:cNvSpPr/>
          <p:nvPr/>
        </p:nvSpPr>
        <p:spPr>
          <a:xfrm flipH="1">
            <a:off x="7391400" y="2293649"/>
            <a:ext cx="4229098" cy="4488151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EEB2F76B-321B-27B0-F76A-742A9DF2817C}"/>
              </a:ext>
            </a:extLst>
          </p:cNvPr>
          <p:cNvSpPr/>
          <p:nvPr/>
        </p:nvSpPr>
        <p:spPr>
          <a:xfrm flipH="1">
            <a:off x="7391397" y="1773823"/>
            <a:ext cx="4229099" cy="679666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700" dirty="0"/>
              <a:t>Technology</a:t>
            </a:r>
            <a:endParaRPr lang="ko-KR" altLang="en-US" sz="2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16F88-4DF1-EEB8-9D12-21A88EDAFEFC}"/>
              </a:ext>
            </a:extLst>
          </p:cNvPr>
          <p:cNvSpPr txBox="1"/>
          <p:nvPr/>
        </p:nvSpPr>
        <p:spPr>
          <a:xfrm>
            <a:off x="447675" y="2453489"/>
            <a:ext cx="624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1-</a:t>
            </a:r>
            <a:r>
              <a:rPr lang="en-GB" b="0" i="0" dirty="0">
                <a:solidFill>
                  <a:srgbClr val="374151"/>
                </a:solidFill>
                <a:effectLst/>
                <a:latin typeface="+mj-lt"/>
              </a:rPr>
              <a:t>MVC Frameworks: Model-View-Controller (MVC) frameworks provide a structure for developing PHP-based web applications and offer features such as routing, security, and database management.</a:t>
            </a:r>
          </a:p>
          <a:p>
            <a:pPr algn="ctr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2-</a:t>
            </a:r>
            <a:r>
              <a:rPr lang="en-GB" b="0" i="0" dirty="0">
                <a:solidFill>
                  <a:srgbClr val="374151"/>
                </a:solidFill>
                <a:effectLst/>
                <a:latin typeface="+mj-lt"/>
              </a:rPr>
              <a:t>Content Management System (CMS):</a:t>
            </a:r>
            <a:r>
              <a:rPr lang="en-GB" b="0" i="0" dirty="0">
                <a:solidFill>
                  <a:srgbClr val="6E7076"/>
                </a:solidFill>
                <a:effectLst/>
                <a:latin typeface="+mj-lt"/>
              </a:rPr>
              <a:t>is a tool that helps you build a website without needing to write all the code from scratch.</a:t>
            </a:r>
          </a:p>
          <a:p>
            <a:pPr algn="ctr"/>
            <a:endParaRPr lang="en-GB" b="0" i="0" dirty="0">
              <a:solidFill>
                <a:srgbClr val="6E7076"/>
              </a:solidFill>
              <a:effectLst/>
              <a:latin typeface="+mj-lt"/>
            </a:endParaRPr>
          </a:p>
          <a:p>
            <a:pPr algn="ctr"/>
            <a:r>
              <a:rPr lang="en-GB" dirty="0">
                <a:solidFill>
                  <a:srgbClr val="374151"/>
                </a:solidFill>
                <a:latin typeface="+mj-lt"/>
              </a:rPr>
              <a:t>3-</a:t>
            </a:r>
            <a:r>
              <a:rPr lang="en-GB" b="0" i="0" dirty="0">
                <a:solidFill>
                  <a:srgbClr val="374151"/>
                </a:solidFill>
                <a:effectLst/>
                <a:latin typeface="+mj-lt"/>
              </a:rPr>
              <a:t>AJAX: is a technique used to create dynamic, interactive web pages by sending and receiving data asynchronously.</a:t>
            </a:r>
          </a:p>
          <a:p>
            <a:pPr algn="ctr"/>
            <a:endParaRPr lang="en-GB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ctr"/>
            <a:r>
              <a:rPr lang="en-GB" altLang="ko-KR" dirty="0">
                <a:solidFill>
                  <a:srgbClr val="374151"/>
                </a:solidFill>
                <a:latin typeface="+mj-lt"/>
                <a:cs typeface="Arial" pitchFamily="34" charset="0"/>
              </a:rPr>
              <a:t>5-</a:t>
            </a:r>
            <a:r>
              <a:rPr lang="en-GB" b="0" i="0" dirty="0">
                <a:solidFill>
                  <a:srgbClr val="374151"/>
                </a:solidFill>
                <a:effectLst/>
                <a:latin typeface="+mj-lt"/>
              </a:rPr>
              <a:t>Debugging</a:t>
            </a:r>
            <a:r>
              <a:rPr lang="en-GB" dirty="0">
                <a:solidFill>
                  <a:srgbClr val="374151"/>
                </a:solidFill>
                <a:latin typeface="+mj-lt"/>
              </a:rPr>
              <a:t> tools : </a:t>
            </a:r>
            <a:r>
              <a:rPr lang="en-GB" dirty="0" err="1">
                <a:solidFill>
                  <a:srgbClr val="374151"/>
                </a:solidFill>
                <a:latin typeface="+mj-lt"/>
              </a:rPr>
              <a:t>Xdebug</a:t>
            </a:r>
            <a:r>
              <a:rPr lang="en-GB" dirty="0">
                <a:solidFill>
                  <a:srgbClr val="374151"/>
                </a:solidFill>
                <a:latin typeface="+mj-lt"/>
              </a:rPr>
              <a:t>.</a:t>
            </a:r>
          </a:p>
          <a:p>
            <a:pPr algn="ctr"/>
            <a:endParaRPr lang="en-GB" altLang="ko-KR" dirty="0">
              <a:solidFill>
                <a:srgbClr val="374151"/>
              </a:solidFill>
              <a:latin typeface="Söhne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78765-2485-51C4-A5FC-B655AB996B69}"/>
              </a:ext>
            </a:extLst>
          </p:cNvPr>
          <p:cNvSpPr txBox="1"/>
          <p:nvPr/>
        </p:nvSpPr>
        <p:spPr>
          <a:xfrm>
            <a:off x="7534276" y="2567095"/>
            <a:ext cx="38827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1-Visual Studio.</a:t>
            </a:r>
          </a:p>
          <a:p>
            <a:pPr algn="ctr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2-</a:t>
            </a:r>
            <a:r>
              <a:rPr lang="en-GB" b="0" i="0" dirty="0">
                <a:solidFill>
                  <a:srgbClr val="374151"/>
                </a:solidFill>
                <a:effectLst/>
                <a:latin typeface="+mj-lt"/>
              </a:rPr>
              <a:t>Apache: Apache is a popular web server that is often used to serve PHP-based web applications.</a:t>
            </a:r>
          </a:p>
          <a:p>
            <a:pPr algn="ctr"/>
            <a:endParaRPr lang="en-GB" b="0" i="0" dirty="0">
              <a:solidFill>
                <a:srgbClr val="374151"/>
              </a:solidFill>
              <a:effectLst/>
              <a:latin typeface="+mj-lt"/>
            </a:endParaRPr>
          </a:p>
          <a:p>
            <a:pPr algn="ctr"/>
            <a:r>
              <a:rPr lang="en-GB" dirty="0">
                <a:solidFill>
                  <a:srgbClr val="374151"/>
                </a:solidFill>
                <a:latin typeface="+mj-lt"/>
              </a:rPr>
              <a:t>3-</a:t>
            </a:r>
            <a:r>
              <a:rPr lang="en-GB" b="0" i="0" dirty="0">
                <a:solidFill>
                  <a:srgbClr val="374151"/>
                </a:solidFill>
                <a:effectLst/>
                <a:latin typeface="+mj-lt"/>
              </a:rPr>
              <a:t>Database Management Systems: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+mj-lt"/>
              </a:rPr>
              <a:t>MySQLi</a:t>
            </a:r>
            <a:r>
              <a:rPr lang="en-GB" b="0" i="0" dirty="0">
                <a:solidFill>
                  <a:srgbClr val="374151"/>
                </a:solidFill>
                <a:effectLst/>
                <a:latin typeface="+mj-lt"/>
              </a:rPr>
              <a:t>.</a:t>
            </a:r>
          </a:p>
          <a:p>
            <a:pPr algn="ctr"/>
            <a:r>
              <a:rPr lang="en-GB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</a:p>
          <a:p>
            <a:pPr algn="ctr"/>
            <a:r>
              <a:rPr lang="en-GB" dirty="0">
                <a:solidFill>
                  <a:srgbClr val="374151"/>
                </a:solidFill>
                <a:latin typeface="+mj-lt"/>
              </a:rPr>
              <a:t>4-</a:t>
            </a:r>
            <a:r>
              <a:rPr lang="en-GB" b="0" i="0" dirty="0">
                <a:solidFill>
                  <a:srgbClr val="202124"/>
                </a:solidFill>
                <a:effectLst/>
                <a:latin typeface="+mj-lt"/>
              </a:rPr>
              <a:t>XAMPP is </a:t>
            </a:r>
            <a:r>
              <a:rPr lang="en-GB" i="0" dirty="0">
                <a:solidFill>
                  <a:srgbClr val="202124"/>
                </a:solidFill>
                <a:effectLst/>
                <a:latin typeface="+mj-lt"/>
              </a:rPr>
              <a:t>a free and Open-source cross-platform Web Server Solution Stack.</a:t>
            </a:r>
            <a:endParaRPr lang="en-GB" i="0" dirty="0">
              <a:solidFill>
                <a:srgbClr val="374151"/>
              </a:solidFill>
              <a:effectLst/>
              <a:latin typeface="+mj-lt"/>
            </a:endParaRPr>
          </a:p>
          <a:p>
            <a:pPr algn="ctr"/>
            <a:endParaRPr lang="en-GB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ctr"/>
            <a:endParaRPr lang="en-GB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ctr"/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9C4B23-9D99-4BC0-BA48-5DB56AF69F31}"/>
              </a:ext>
            </a:extLst>
          </p:cNvPr>
          <p:cNvSpPr txBox="1"/>
          <p:nvPr/>
        </p:nvSpPr>
        <p:spPr>
          <a:xfrm>
            <a:off x="7186232" y="5446748"/>
            <a:ext cx="4694396" cy="923330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F</a:t>
            </a:r>
            <a:r>
              <a:rPr lang="en-US" sz="3200" b="1" dirty="0">
                <a:solidFill>
                  <a:schemeClr val="bg1"/>
                </a:solidFill>
              </a:rPr>
              <a:t>uture Work</a:t>
            </a:r>
            <a:endParaRPr lang="ko-KR" alt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13979-D7D9-40B3-BEB9-318A4C9A09BD}"/>
              </a:ext>
            </a:extLst>
          </p:cNvPr>
          <p:cNvSpPr txBox="1"/>
          <p:nvPr/>
        </p:nvSpPr>
        <p:spPr>
          <a:xfrm>
            <a:off x="7031996" y="1485480"/>
            <a:ext cx="37015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3F17E9-311A-4BAE-98EA-C1B4590D0723}"/>
              </a:ext>
            </a:extLst>
          </p:cNvPr>
          <p:cNvSpPr txBox="1"/>
          <p:nvPr/>
        </p:nvSpPr>
        <p:spPr>
          <a:xfrm>
            <a:off x="7031996" y="436648"/>
            <a:ext cx="370156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idx="11"/>
          </p:nvPr>
        </p:nvSpPr>
        <p:spPr/>
      </p:sp>
      <p:pic>
        <p:nvPicPr>
          <p:cNvPr id="2" name="Picture 2" descr="C:\Users\user\Desktop\noura\istockphoto-1284636483-612x612.jpg">
            <a:extLst>
              <a:ext uri="{FF2B5EF4-FFF2-40B4-BE49-F238E27FC236}">
                <a16:creationId xmlns:a16="http://schemas.microsoft.com/office/drawing/2014/main" id="{DCD9F81D-9E7F-1F51-6428-8BAE719A0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435" y="439446"/>
            <a:ext cx="9401870" cy="53698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85C2F8"/>
      </a:accent2>
      <a:accent3>
        <a:srgbClr val="96E5D8"/>
      </a:accent3>
      <a:accent4>
        <a:srgbClr val="BE8BE2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85C2F8"/>
      </a:accent2>
      <a:accent3>
        <a:srgbClr val="96E5D8"/>
      </a:accent3>
      <a:accent4>
        <a:srgbClr val="BE8BE2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2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85C2F8"/>
      </a:accent2>
      <a:accent3>
        <a:srgbClr val="96E5D8"/>
      </a:accent3>
      <a:accent4>
        <a:srgbClr val="BE8BE2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12552</TotalTime>
  <Words>427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Bahnschrift SemiBold Condensed</vt:lpstr>
      <vt:lpstr>Calibri</vt:lpstr>
      <vt:lpstr>Calibri Light</vt:lpstr>
      <vt:lpstr>Fira Sans Extra Condensed</vt:lpstr>
      <vt:lpstr>Goudy Old Style</vt:lpstr>
      <vt:lpstr>Söhne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Mashaykh, Mohammad</cp:lastModifiedBy>
  <cp:revision>83</cp:revision>
  <dcterms:created xsi:type="dcterms:W3CDTF">2020-01-20T05:08:25Z</dcterms:created>
  <dcterms:modified xsi:type="dcterms:W3CDTF">2023-01-14T19:55:09Z</dcterms:modified>
</cp:coreProperties>
</file>