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69"/>
  </p:normalViewPr>
  <p:slideViewPr>
    <p:cSldViewPr snapToGrid="0">
      <p:cViewPr varScale="1">
        <p:scale>
          <a:sx n="114" d="100"/>
          <a:sy n="114" d="100"/>
        </p:scale>
        <p:origin x="71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3/4/23</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066872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3/4/23</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688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3/4/23</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045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3/4/23</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1104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3/4/23</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4153269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3/4/23</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83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3/4/23</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4532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3/4/23</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5886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3/4/23</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6068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3/4/23</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4037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3/4/23</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33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3/4/23</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382263223"/>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nomoreransom.org/en/decryption-tools.html" TargetMode="External"/><Relationship Id="rId3" Type="http://schemas.openxmlformats.org/officeDocument/2006/relationships/hyperlink" Target="https://securelist.com/teslacrypt-a-brief-analysis/69374/" TargetMode="External"/><Relationship Id="rId7" Type="http://schemas.openxmlformats.org/officeDocument/2006/relationships/hyperlink" Target="https://www.youtube.com/watch?v=zV5-N5cAu6o" TargetMode="External"/><Relationship Id="rId2" Type="http://schemas.openxmlformats.org/officeDocument/2006/relationships/hyperlink" Target="https://www.symantec.com/content/dam/symantec/docs/security-center/white-papers/teslacrypt-ransomware-attack.pdf" TargetMode="External"/><Relationship Id="rId1" Type="http://schemas.openxmlformats.org/officeDocument/2006/relationships/slideLayout" Target="../slideLayouts/slideLayout2.xml"/><Relationship Id="rId6" Type="http://schemas.openxmlformats.org/officeDocument/2006/relationships/hyperlink" Target="https://www.emsisoft.com/en/blog/ransomware-analysis-teslacrypt/" TargetMode="External"/><Relationship Id="rId5" Type="http://schemas.openxmlformats.org/officeDocument/2006/relationships/hyperlink" Target="https://blog.malwarebytes.com/ransomware/2016/05/teslacrypt-shuts-down-heres-the-decryption-key/" TargetMode="External"/><Relationship Id="rId4" Type="http://schemas.openxmlformats.org/officeDocument/2006/relationships/hyperlink" Target="https://www.justice.gov/opa/pr/two-international-computer-hackers-indicted-connection-defacing-websites-and-steal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43A89D-3ECD-F4BF-01CA-C19A6401B004}"/>
              </a:ext>
            </a:extLst>
          </p:cNvPr>
          <p:cNvSpPr>
            <a:spLocks noGrp="1"/>
          </p:cNvSpPr>
          <p:nvPr>
            <p:ph type="ctrTitle"/>
          </p:nvPr>
        </p:nvSpPr>
        <p:spPr>
          <a:xfrm>
            <a:off x="565151" y="1247140"/>
            <a:ext cx="5657899" cy="3450844"/>
          </a:xfrm>
        </p:spPr>
        <p:txBody>
          <a:bodyPr>
            <a:normAutofit/>
          </a:bodyPr>
          <a:lstStyle/>
          <a:p>
            <a:r>
              <a:rPr lang="en-IR" dirty="0"/>
              <a:t>Seyed Mohammad</a:t>
            </a:r>
            <a:br>
              <a:rPr lang="en-IR" dirty="0"/>
            </a:br>
            <a:r>
              <a:rPr lang="en-IR" dirty="0"/>
              <a:t>Mortezaei</a:t>
            </a:r>
          </a:p>
        </p:txBody>
      </p:sp>
      <p:sp>
        <p:nvSpPr>
          <p:cNvPr id="3" name="Subtitle 2">
            <a:extLst>
              <a:ext uri="{FF2B5EF4-FFF2-40B4-BE49-F238E27FC236}">
                <a16:creationId xmlns:a16="http://schemas.microsoft.com/office/drawing/2014/main" id="{C0D6915E-B57C-9C14-9DB7-52431826BA03}"/>
              </a:ext>
            </a:extLst>
          </p:cNvPr>
          <p:cNvSpPr>
            <a:spLocks noGrp="1"/>
          </p:cNvSpPr>
          <p:nvPr>
            <p:ph type="subTitle" idx="1"/>
          </p:nvPr>
        </p:nvSpPr>
        <p:spPr>
          <a:xfrm>
            <a:off x="565151" y="4818126"/>
            <a:ext cx="5657899" cy="1268984"/>
          </a:xfrm>
        </p:spPr>
        <p:txBody>
          <a:bodyPr>
            <a:normAutofit/>
          </a:bodyPr>
          <a:lstStyle/>
          <a:p>
            <a:r>
              <a:rPr lang="en-US" dirty="0">
                <a:solidFill>
                  <a:srgbClr val="FFFFFF"/>
                </a:solidFill>
                <a:latin typeface="Segoe UI" panose="020B0502040204020203" pitchFamily="34" charset="0"/>
              </a:rPr>
              <a:t>P</a:t>
            </a:r>
            <a:r>
              <a:rPr lang="en-US" b="0" i="0" dirty="0">
                <a:solidFill>
                  <a:srgbClr val="FFFFFF"/>
                </a:solidFill>
                <a:effectLst/>
                <a:latin typeface="Segoe UI" panose="020B0502040204020203" pitchFamily="34" charset="0"/>
              </a:rPr>
              <a:t>rofessor: Vikas </a:t>
            </a:r>
            <a:r>
              <a:rPr lang="en-US" b="0" i="0" dirty="0" err="1">
                <a:solidFill>
                  <a:srgbClr val="FFFFFF"/>
                </a:solidFill>
                <a:effectLst/>
                <a:latin typeface="Segoe UI" panose="020B0502040204020203" pitchFamily="34" charset="0"/>
              </a:rPr>
              <a:t>Misra</a:t>
            </a:r>
            <a:endParaRPr lang="en-IR" dirty="0"/>
          </a:p>
        </p:txBody>
      </p:sp>
      <p:pic>
        <p:nvPicPr>
          <p:cNvPr id="15" name="Picture 3">
            <a:extLst>
              <a:ext uri="{FF2B5EF4-FFF2-40B4-BE49-F238E27FC236}">
                <a16:creationId xmlns:a16="http://schemas.microsoft.com/office/drawing/2014/main" id="{AD5FF43E-630D-685E-A297-D9D5744D18F7}"/>
              </a:ext>
            </a:extLst>
          </p:cNvPr>
          <p:cNvPicPr>
            <a:picLocks noChangeAspect="1"/>
          </p:cNvPicPr>
          <p:nvPr/>
        </p:nvPicPr>
        <p:blipFill rotWithShape="1">
          <a:blip r:embed="rId2"/>
          <a:srcRect l="11766" r="46363"/>
          <a:stretch/>
        </p:blipFill>
        <p:spPr>
          <a:xfrm>
            <a:off x="7087167" y="10"/>
            <a:ext cx="5104833" cy="6857990"/>
          </a:xfrm>
          <a:prstGeom prst="rect">
            <a:avLst/>
          </a:prstGeom>
        </p:spPr>
      </p:pic>
      <p:sp>
        <p:nvSpPr>
          <p:cNvPr id="16" name="Rectangle 1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85389"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85389"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235146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3BE9-868D-025C-CEBC-32B8C75E1B7D}"/>
              </a:ext>
            </a:extLst>
          </p:cNvPr>
          <p:cNvSpPr>
            <a:spLocks noGrp="1"/>
          </p:cNvSpPr>
          <p:nvPr>
            <p:ph type="title"/>
          </p:nvPr>
        </p:nvSpPr>
        <p:spPr/>
        <p:txBody>
          <a:bodyPr/>
          <a:lstStyle/>
          <a:p>
            <a:r>
              <a:rPr lang="en-US" dirty="0"/>
              <a:t>General information about </a:t>
            </a:r>
            <a:r>
              <a:rPr lang="en-US" b="0" i="0" dirty="0" err="1">
                <a:solidFill>
                  <a:srgbClr val="D1D5DB"/>
                </a:solidFill>
                <a:effectLst/>
                <a:latin typeface="Söhne"/>
              </a:rPr>
              <a:t>TeslaCrypt</a:t>
            </a:r>
            <a:endParaRPr lang="en-IR" dirty="0"/>
          </a:p>
        </p:txBody>
      </p:sp>
      <p:sp>
        <p:nvSpPr>
          <p:cNvPr id="3" name="Content Placeholder 2">
            <a:extLst>
              <a:ext uri="{FF2B5EF4-FFF2-40B4-BE49-F238E27FC236}">
                <a16:creationId xmlns:a16="http://schemas.microsoft.com/office/drawing/2014/main" id="{C3394392-8BD3-B906-0142-7C78704EF28F}"/>
              </a:ext>
            </a:extLst>
          </p:cNvPr>
          <p:cNvSpPr>
            <a:spLocks noGrp="1"/>
          </p:cNvSpPr>
          <p:nvPr>
            <p:ph idx="1"/>
          </p:nvPr>
        </p:nvSpPr>
        <p:spPr/>
        <p:txBody>
          <a:bodyPr/>
          <a:lstStyle/>
          <a:p>
            <a:pPr algn="l"/>
            <a:r>
              <a:rPr lang="en-US" b="0" i="0" dirty="0" err="1">
                <a:solidFill>
                  <a:srgbClr val="D1D5DB"/>
                </a:solidFill>
                <a:effectLst/>
                <a:latin typeface="Söhne"/>
              </a:rPr>
              <a:t>TeslaCrypt</a:t>
            </a:r>
            <a:r>
              <a:rPr lang="en-US" b="0" i="0" dirty="0">
                <a:solidFill>
                  <a:srgbClr val="D1D5DB"/>
                </a:solidFill>
                <a:effectLst/>
                <a:latin typeface="Söhne"/>
              </a:rPr>
              <a:t> malware was a ransomware attack that began in early 2015 and continued to evolve with new variants released until its authors shut down the operation and released the master decryption key in May 2016.</a:t>
            </a:r>
          </a:p>
          <a:p>
            <a:pPr marL="0" indent="0">
              <a:buNone/>
            </a:pPr>
            <a:endParaRPr lang="en-IR" dirty="0"/>
          </a:p>
        </p:txBody>
      </p:sp>
    </p:spTree>
    <p:extLst>
      <p:ext uri="{BB962C8B-B14F-4D97-AF65-F5344CB8AC3E}">
        <p14:creationId xmlns:p14="http://schemas.microsoft.com/office/powerpoint/2010/main" val="285787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4BC3F-770F-EB5B-B849-53EF609B5C0A}"/>
              </a:ext>
            </a:extLst>
          </p:cNvPr>
          <p:cNvSpPr>
            <a:spLocks noGrp="1"/>
          </p:cNvSpPr>
          <p:nvPr>
            <p:ph type="title"/>
          </p:nvPr>
        </p:nvSpPr>
        <p:spPr/>
        <p:txBody>
          <a:bodyPr>
            <a:normAutofit fontScale="90000"/>
          </a:bodyPr>
          <a:lstStyle/>
          <a:p>
            <a:r>
              <a:rPr lang="en-US" dirty="0"/>
              <a:t>Who created / was behind this attack </a:t>
            </a:r>
            <a:br>
              <a:rPr lang="en-US" dirty="0"/>
            </a:br>
            <a:endParaRPr lang="en-IR" dirty="0"/>
          </a:p>
        </p:txBody>
      </p:sp>
      <p:sp>
        <p:nvSpPr>
          <p:cNvPr id="3" name="Content Placeholder 2">
            <a:extLst>
              <a:ext uri="{FF2B5EF4-FFF2-40B4-BE49-F238E27FC236}">
                <a16:creationId xmlns:a16="http://schemas.microsoft.com/office/drawing/2014/main" id="{5CC8EB00-C711-5E7F-F014-B85FD812789E}"/>
              </a:ext>
            </a:extLst>
          </p:cNvPr>
          <p:cNvSpPr>
            <a:spLocks noGrp="1"/>
          </p:cNvSpPr>
          <p:nvPr>
            <p:ph idx="1"/>
          </p:nvPr>
        </p:nvSpPr>
        <p:spPr/>
        <p:txBody>
          <a:bodyPr/>
          <a:lstStyle/>
          <a:p>
            <a:pPr algn="l"/>
            <a:r>
              <a:rPr lang="en-US" b="0" i="0" dirty="0">
                <a:solidFill>
                  <a:srgbClr val="D1D5DB"/>
                </a:solidFill>
                <a:effectLst/>
                <a:latin typeface="Söhne"/>
              </a:rPr>
              <a:t>The identity of the people or group behind </a:t>
            </a:r>
            <a:r>
              <a:rPr lang="en-US" b="0" i="0" dirty="0" err="1">
                <a:solidFill>
                  <a:srgbClr val="D1D5DB"/>
                </a:solidFill>
                <a:effectLst/>
                <a:latin typeface="Söhne"/>
              </a:rPr>
              <a:t>TeslaCrypt</a:t>
            </a:r>
            <a:r>
              <a:rPr lang="en-US" b="0" i="0" dirty="0">
                <a:solidFill>
                  <a:srgbClr val="D1D5DB"/>
                </a:solidFill>
                <a:effectLst/>
                <a:latin typeface="Söhne"/>
              </a:rPr>
              <a:t> remains unknown, but it is believed that they were Russian-speaking criminals who operated the malware as a service to other cybercriminals. They would sell access to the ransomware to other attackers who would then use it to infect their own victims.</a:t>
            </a:r>
          </a:p>
          <a:p>
            <a:endParaRPr lang="en-IR" dirty="0"/>
          </a:p>
        </p:txBody>
      </p:sp>
    </p:spTree>
    <p:extLst>
      <p:ext uri="{BB962C8B-B14F-4D97-AF65-F5344CB8AC3E}">
        <p14:creationId xmlns:p14="http://schemas.microsoft.com/office/powerpoint/2010/main" val="4224912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330C9-D9F9-4120-899E-403C28FE79CD}"/>
              </a:ext>
            </a:extLst>
          </p:cNvPr>
          <p:cNvSpPr>
            <a:spLocks noGrp="1"/>
          </p:cNvSpPr>
          <p:nvPr>
            <p:ph type="title"/>
          </p:nvPr>
        </p:nvSpPr>
        <p:spPr/>
        <p:txBody>
          <a:bodyPr/>
          <a:lstStyle/>
          <a:p>
            <a:r>
              <a:rPr lang="en-US" dirty="0"/>
              <a:t>How did it work </a:t>
            </a:r>
            <a:br>
              <a:rPr lang="en-US" dirty="0"/>
            </a:br>
            <a:endParaRPr lang="en-IR" dirty="0"/>
          </a:p>
        </p:txBody>
      </p:sp>
      <p:sp>
        <p:nvSpPr>
          <p:cNvPr id="3" name="Content Placeholder 2">
            <a:extLst>
              <a:ext uri="{FF2B5EF4-FFF2-40B4-BE49-F238E27FC236}">
                <a16:creationId xmlns:a16="http://schemas.microsoft.com/office/drawing/2014/main" id="{8770E598-A1FE-7316-370B-7C9B99D84C95}"/>
              </a:ext>
            </a:extLst>
          </p:cNvPr>
          <p:cNvSpPr>
            <a:spLocks noGrp="1"/>
          </p:cNvSpPr>
          <p:nvPr>
            <p:ph idx="1"/>
          </p:nvPr>
        </p:nvSpPr>
        <p:spPr/>
        <p:txBody>
          <a:bodyPr/>
          <a:lstStyle/>
          <a:p>
            <a:pPr algn="l"/>
            <a:r>
              <a:rPr lang="en-US" b="0" i="0" dirty="0" err="1">
                <a:solidFill>
                  <a:srgbClr val="D1D5DB"/>
                </a:solidFill>
                <a:effectLst/>
                <a:latin typeface="Söhne"/>
              </a:rPr>
              <a:t>TeslaCrypt</a:t>
            </a:r>
            <a:r>
              <a:rPr lang="en-US" b="0" i="0" dirty="0">
                <a:solidFill>
                  <a:srgbClr val="D1D5DB"/>
                </a:solidFill>
                <a:effectLst/>
                <a:latin typeface="Söhne"/>
              </a:rPr>
              <a:t> worked by encrypting files on the infected computer using a combination of RSA and AES encryption algorithms. The malware would then display a ransom message demanding payment in Bitcoin in exchange for the decryption key. Victims were given a short period of time to pay the ransom before the price increased, and if the ransom was not paid within a certain time frame, the decryption key would be destroyed, making it impossible to recover the encrypted files.</a:t>
            </a:r>
          </a:p>
          <a:p>
            <a:r>
              <a:rPr lang="en-US" dirty="0"/>
              <a:t>https://</a:t>
            </a:r>
            <a:r>
              <a:rPr lang="en-US" dirty="0" err="1"/>
              <a:t>www.youtube.com</a:t>
            </a:r>
            <a:r>
              <a:rPr lang="en-US" dirty="0"/>
              <a:t>/</a:t>
            </a:r>
            <a:r>
              <a:rPr lang="en-US" dirty="0" err="1"/>
              <a:t>watch?v</a:t>
            </a:r>
            <a:r>
              <a:rPr lang="en-US" dirty="0"/>
              <a:t>=exWBK9SYHn4</a:t>
            </a:r>
            <a:br>
              <a:rPr lang="en-US" dirty="0"/>
            </a:br>
            <a:endParaRPr lang="en-IR" dirty="0"/>
          </a:p>
        </p:txBody>
      </p:sp>
    </p:spTree>
    <p:extLst>
      <p:ext uri="{BB962C8B-B14F-4D97-AF65-F5344CB8AC3E}">
        <p14:creationId xmlns:p14="http://schemas.microsoft.com/office/powerpoint/2010/main" val="2733493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223CC-EF56-E4A6-C281-47DBF44D6D5A}"/>
              </a:ext>
            </a:extLst>
          </p:cNvPr>
          <p:cNvSpPr>
            <a:spLocks noGrp="1"/>
          </p:cNvSpPr>
          <p:nvPr>
            <p:ph type="title"/>
          </p:nvPr>
        </p:nvSpPr>
        <p:spPr/>
        <p:txBody>
          <a:bodyPr/>
          <a:lstStyle/>
          <a:p>
            <a:r>
              <a:rPr lang="en-US" dirty="0"/>
              <a:t>How was it fixed. </a:t>
            </a:r>
            <a:br>
              <a:rPr lang="en-US" dirty="0"/>
            </a:br>
            <a:endParaRPr lang="en-IR" dirty="0"/>
          </a:p>
        </p:txBody>
      </p:sp>
      <p:sp>
        <p:nvSpPr>
          <p:cNvPr id="3" name="Content Placeholder 2">
            <a:extLst>
              <a:ext uri="{FF2B5EF4-FFF2-40B4-BE49-F238E27FC236}">
                <a16:creationId xmlns:a16="http://schemas.microsoft.com/office/drawing/2014/main" id="{4CD40E1E-3446-ACF2-DCD4-EEE1C79C52CA}"/>
              </a:ext>
            </a:extLst>
          </p:cNvPr>
          <p:cNvSpPr>
            <a:spLocks noGrp="1"/>
          </p:cNvSpPr>
          <p:nvPr>
            <p:ph idx="1"/>
          </p:nvPr>
        </p:nvSpPr>
        <p:spPr/>
        <p:txBody>
          <a:bodyPr/>
          <a:lstStyle/>
          <a:p>
            <a:r>
              <a:rPr lang="en-US" b="0" i="0" dirty="0">
                <a:solidFill>
                  <a:srgbClr val="D1D5DB"/>
                </a:solidFill>
                <a:effectLst/>
                <a:latin typeface="Söhne"/>
              </a:rPr>
              <a:t>The malware was fixed by various antivirus companies and security researchers who worked together to create decryption tools that could recover files encrypted by </a:t>
            </a:r>
            <a:r>
              <a:rPr lang="en-US" b="0" i="0" dirty="0" err="1">
                <a:solidFill>
                  <a:srgbClr val="D1D5DB"/>
                </a:solidFill>
                <a:effectLst/>
                <a:latin typeface="Söhne"/>
              </a:rPr>
              <a:t>TeslaCrypt</a:t>
            </a:r>
            <a:r>
              <a:rPr lang="en-US" b="0" i="0" dirty="0">
                <a:solidFill>
                  <a:srgbClr val="D1D5DB"/>
                </a:solidFill>
                <a:effectLst/>
                <a:latin typeface="Söhne"/>
              </a:rPr>
              <a:t> without having to pay the ransom. Additionally, </a:t>
            </a:r>
            <a:r>
              <a:rPr lang="en-US" b="0" i="0" dirty="0" err="1">
                <a:solidFill>
                  <a:srgbClr val="D1D5DB"/>
                </a:solidFill>
                <a:effectLst/>
                <a:latin typeface="Söhne"/>
              </a:rPr>
              <a:t>TeslaCrypt's</a:t>
            </a:r>
            <a:r>
              <a:rPr lang="en-US" b="0" i="0" dirty="0">
                <a:solidFill>
                  <a:srgbClr val="D1D5DB"/>
                </a:solidFill>
                <a:effectLst/>
                <a:latin typeface="Söhne"/>
              </a:rPr>
              <a:t> authors voluntarily shut down the operation and released the master decryption key, allowing victims to recover their files without paying the ransom.</a:t>
            </a:r>
            <a:endParaRPr lang="en-IR" dirty="0"/>
          </a:p>
        </p:txBody>
      </p:sp>
    </p:spTree>
    <p:extLst>
      <p:ext uri="{BB962C8B-B14F-4D97-AF65-F5344CB8AC3E}">
        <p14:creationId xmlns:p14="http://schemas.microsoft.com/office/powerpoint/2010/main" val="1549914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44B2-F643-89F2-1014-0B0B898F6C99}"/>
              </a:ext>
            </a:extLst>
          </p:cNvPr>
          <p:cNvSpPr>
            <a:spLocks noGrp="1"/>
          </p:cNvSpPr>
          <p:nvPr>
            <p:ph type="title"/>
          </p:nvPr>
        </p:nvSpPr>
        <p:spPr/>
        <p:txBody>
          <a:bodyPr>
            <a:normAutofit fontScale="90000"/>
          </a:bodyPr>
          <a:lstStyle/>
          <a:p>
            <a:r>
              <a:rPr lang="en-US" dirty="0">
                <a:effectLst/>
              </a:rPr>
              <a:t>What would you have done differently</a:t>
            </a:r>
            <a:br>
              <a:rPr lang="en-US" dirty="0">
                <a:effectLst/>
              </a:rPr>
            </a:br>
            <a:br>
              <a:rPr lang="en-US" b="0" i="0" dirty="0">
                <a:solidFill>
                  <a:srgbClr val="ECECF1"/>
                </a:solidFill>
                <a:effectLst/>
                <a:latin typeface="Söhne"/>
              </a:rPr>
            </a:br>
            <a:br>
              <a:rPr lang="en-US" b="0" i="0" dirty="0">
                <a:solidFill>
                  <a:srgbClr val="ECECF1"/>
                </a:solidFill>
                <a:effectLst/>
                <a:latin typeface="Söhne"/>
              </a:rPr>
            </a:br>
            <a:endParaRPr lang="en-IR" dirty="0"/>
          </a:p>
        </p:txBody>
      </p:sp>
      <p:sp>
        <p:nvSpPr>
          <p:cNvPr id="3" name="Content Placeholder 2">
            <a:extLst>
              <a:ext uri="{FF2B5EF4-FFF2-40B4-BE49-F238E27FC236}">
                <a16:creationId xmlns:a16="http://schemas.microsoft.com/office/drawing/2014/main" id="{5661CC7C-7E12-1E80-A9E8-25F921E112BC}"/>
              </a:ext>
            </a:extLst>
          </p:cNvPr>
          <p:cNvSpPr>
            <a:spLocks noGrp="1"/>
          </p:cNvSpPr>
          <p:nvPr>
            <p:ph idx="1"/>
          </p:nvPr>
        </p:nvSpPr>
        <p:spPr/>
        <p:txBody>
          <a:bodyPr>
            <a:normAutofit/>
          </a:bodyPr>
          <a:lstStyle/>
          <a:p>
            <a:pPr algn="l"/>
            <a:r>
              <a:rPr lang="en-US" b="0" i="0" dirty="0">
                <a:effectLst/>
                <a:latin typeface="Söhne"/>
              </a:rPr>
              <a:t>If faced with a similar situation, it is always advisable to maintain regular backups of important files to minimize the impact of a ransomware attack. Additionally, it is important to keep antivirus software up-to-date and avoid clicking on suspicious links or downloading unknown files from the internet. In case of an attack, victims should not pay the ransom, as it encourages further criminal activity and there is no guarantee that paying will result in the recovery of encrypted files. Instead, it is better to contact law enforcement and seek help from cybersecurity professionals who can assist in recovering files without supporting the attackers.</a:t>
            </a:r>
          </a:p>
          <a:p>
            <a:pPr marL="0" indent="0">
              <a:buNone/>
            </a:pPr>
            <a:endParaRPr lang="en-IR" dirty="0"/>
          </a:p>
        </p:txBody>
      </p:sp>
    </p:spTree>
    <p:extLst>
      <p:ext uri="{BB962C8B-B14F-4D97-AF65-F5344CB8AC3E}">
        <p14:creationId xmlns:p14="http://schemas.microsoft.com/office/powerpoint/2010/main" val="2385079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7A934-4996-2693-12FD-B4EB924AE6B8}"/>
              </a:ext>
            </a:extLst>
          </p:cNvPr>
          <p:cNvSpPr>
            <a:spLocks noGrp="1"/>
          </p:cNvSpPr>
          <p:nvPr>
            <p:ph type="title"/>
          </p:nvPr>
        </p:nvSpPr>
        <p:spPr/>
        <p:txBody>
          <a:bodyPr/>
          <a:lstStyle/>
          <a:p>
            <a:r>
              <a:rPr lang="en-US" dirty="0"/>
              <a:t>resources</a:t>
            </a:r>
            <a:endParaRPr lang="en-IR" dirty="0"/>
          </a:p>
        </p:txBody>
      </p:sp>
      <p:sp>
        <p:nvSpPr>
          <p:cNvPr id="3" name="Content Placeholder 2">
            <a:extLst>
              <a:ext uri="{FF2B5EF4-FFF2-40B4-BE49-F238E27FC236}">
                <a16:creationId xmlns:a16="http://schemas.microsoft.com/office/drawing/2014/main" id="{260FAC60-0AE0-5E46-685A-5F0274B58009}"/>
              </a:ext>
            </a:extLst>
          </p:cNvPr>
          <p:cNvSpPr>
            <a:spLocks noGrp="1"/>
          </p:cNvSpPr>
          <p:nvPr>
            <p:ph idx="1"/>
          </p:nvPr>
        </p:nvSpPr>
        <p:spPr/>
        <p:txBody>
          <a:bodyPr>
            <a:normAutofit fontScale="70000" lnSpcReduction="20000"/>
          </a:bodyPr>
          <a:lstStyle/>
          <a:p>
            <a:pPr algn="l">
              <a:buFont typeface="+mj-lt"/>
              <a:buAutoNum type="arabicPeriod"/>
            </a:pPr>
            <a:r>
              <a:rPr lang="en-US" b="0" i="0" dirty="0">
                <a:solidFill>
                  <a:srgbClr val="D1D5DB"/>
                </a:solidFill>
                <a:effectLst/>
                <a:latin typeface="Söhne"/>
              </a:rPr>
              <a:t>Symantec's report on </a:t>
            </a:r>
            <a:r>
              <a:rPr lang="en-US" b="0" i="0" dirty="0" err="1">
                <a:solidFill>
                  <a:srgbClr val="D1D5DB"/>
                </a:solidFill>
                <a:effectLst/>
                <a:latin typeface="Söhne"/>
              </a:rPr>
              <a:t>TeslaCrypt</a:t>
            </a:r>
            <a:r>
              <a:rPr lang="en-US" b="0" i="0" dirty="0">
                <a:solidFill>
                  <a:srgbClr val="D1D5DB"/>
                </a:solidFill>
                <a:effectLst/>
                <a:latin typeface="Söhne"/>
              </a:rPr>
              <a:t>: </a:t>
            </a:r>
            <a:r>
              <a:rPr lang="en-US" b="0" i="0" u="sng" dirty="0">
                <a:solidFill>
                  <a:srgbClr val="D1D5DB"/>
                </a:solidFill>
                <a:effectLst/>
                <a:latin typeface="Söhne"/>
                <a:hlinkClick r:id="rId2"/>
              </a:rPr>
              <a:t>https://www.symantec.com/content/dam/symantec/docs/security-center/white-papers/teslacrypt-ransomware-attack.pdf</a:t>
            </a:r>
            <a:endParaRPr lang="en-US" b="0" i="0" dirty="0">
              <a:solidFill>
                <a:srgbClr val="D1D5DB"/>
              </a:solidFill>
              <a:effectLst/>
              <a:latin typeface="Söhne"/>
            </a:endParaRPr>
          </a:p>
          <a:p>
            <a:pPr algn="l">
              <a:buFont typeface="+mj-lt"/>
              <a:buAutoNum type="arabicPeriod"/>
            </a:pPr>
            <a:r>
              <a:rPr lang="en-US" b="0" i="0" dirty="0">
                <a:solidFill>
                  <a:srgbClr val="D1D5DB"/>
                </a:solidFill>
                <a:effectLst/>
                <a:latin typeface="Söhne"/>
              </a:rPr>
              <a:t>Kaspersky Lab's analysis of </a:t>
            </a:r>
            <a:r>
              <a:rPr lang="en-US" b="0" i="0" dirty="0" err="1">
                <a:solidFill>
                  <a:srgbClr val="D1D5DB"/>
                </a:solidFill>
                <a:effectLst/>
                <a:latin typeface="Söhne"/>
              </a:rPr>
              <a:t>TeslaCrypt</a:t>
            </a:r>
            <a:r>
              <a:rPr lang="en-US" b="0" i="0" dirty="0">
                <a:solidFill>
                  <a:srgbClr val="D1D5DB"/>
                </a:solidFill>
                <a:effectLst/>
                <a:latin typeface="Söhne"/>
              </a:rPr>
              <a:t>: </a:t>
            </a:r>
            <a:r>
              <a:rPr lang="en-US" b="0" i="0" u="sng" dirty="0">
                <a:solidFill>
                  <a:srgbClr val="D1D5DB"/>
                </a:solidFill>
                <a:effectLst/>
                <a:latin typeface="Söhne"/>
                <a:hlinkClick r:id="rId3"/>
              </a:rPr>
              <a:t>https://securelist.com/teslacrypt-a-brief-analysis/69374/</a:t>
            </a:r>
            <a:endParaRPr lang="en-US" b="0" i="0" dirty="0">
              <a:solidFill>
                <a:srgbClr val="D1D5DB"/>
              </a:solidFill>
              <a:effectLst/>
              <a:latin typeface="Söhne"/>
            </a:endParaRPr>
          </a:p>
          <a:p>
            <a:pPr algn="l">
              <a:buFont typeface="+mj-lt"/>
              <a:buAutoNum type="arabicPeriod"/>
            </a:pPr>
            <a:r>
              <a:rPr lang="en-US" b="0" i="0" dirty="0">
                <a:solidFill>
                  <a:srgbClr val="D1D5DB"/>
                </a:solidFill>
                <a:effectLst/>
                <a:latin typeface="Söhne"/>
              </a:rPr>
              <a:t>The US Department of Justice's announcement of the indictment of two individuals believed to be responsible for </a:t>
            </a:r>
            <a:r>
              <a:rPr lang="en-US" b="0" i="0" dirty="0" err="1">
                <a:solidFill>
                  <a:srgbClr val="D1D5DB"/>
                </a:solidFill>
                <a:effectLst/>
                <a:latin typeface="Söhne"/>
              </a:rPr>
              <a:t>TeslaCrypt</a:t>
            </a:r>
            <a:r>
              <a:rPr lang="en-US" b="0" i="0" dirty="0">
                <a:solidFill>
                  <a:srgbClr val="D1D5DB"/>
                </a:solidFill>
                <a:effectLst/>
                <a:latin typeface="Söhne"/>
              </a:rPr>
              <a:t>: </a:t>
            </a:r>
            <a:r>
              <a:rPr lang="en-US" b="0" i="0" u="sng" dirty="0">
                <a:solidFill>
                  <a:srgbClr val="D1D5DB"/>
                </a:solidFill>
                <a:effectLst/>
                <a:latin typeface="Söhne"/>
                <a:hlinkClick r:id="rId4"/>
              </a:rPr>
              <a:t>https://www.justice.gov/opa/pr/two-international-computer-hackers-indicted-connection-defacing-websites-and-stealing</a:t>
            </a:r>
            <a:endParaRPr lang="en-US" b="0" i="0" dirty="0">
              <a:solidFill>
                <a:srgbClr val="D1D5DB"/>
              </a:solidFill>
              <a:effectLst/>
              <a:latin typeface="Söhne"/>
            </a:endParaRPr>
          </a:p>
          <a:p>
            <a:pPr algn="l">
              <a:buFont typeface="+mj-lt"/>
              <a:buAutoNum type="arabicPeriod"/>
            </a:pPr>
            <a:r>
              <a:rPr lang="en-US" b="0" i="0" dirty="0">
                <a:solidFill>
                  <a:srgbClr val="D1D5DB"/>
                </a:solidFill>
                <a:effectLst/>
                <a:latin typeface="Söhne"/>
              </a:rPr>
              <a:t>A blog post by Malwarebytes on the history of </a:t>
            </a:r>
            <a:r>
              <a:rPr lang="en-US" b="0" i="0" dirty="0" err="1">
                <a:solidFill>
                  <a:srgbClr val="D1D5DB"/>
                </a:solidFill>
                <a:effectLst/>
                <a:latin typeface="Söhne"/>
              </a:rPr>
              <a:t>TeslaCrypt</a:t>
            </a:r>
            <a:r>
              <a:rPr lang="en-US" b="0" i="0" dirty="0">
                <a:solidFill>
                  <a:srgbClr val="D1D5DB"/>
                </a:solidFill>
                <a:effectLst/>
                <a:latin typeface="Söhne"/>
              </a:rPr>
              <a:t>: </a:t>
            </a:r>
            <a:r>
              <a:rPr lang="en-US" b="0" i="0" u="sng" dirty="0">
                <a:solidFill>
                  <a:srgbClr val="D1D5DB"/>
                </a:solidFill>
                <a:effectLst/>
                <a:latin typeface="Söhne"/>
                <a:hlinkClick r:id="rId5"/>
              </a:rPr>
              <a:t>https://blog.malwarebytes.com/ransomware/2016/05/teslacrypt-shuts-down-heres-the-decryption-key/</a:t>
            </a:r>
            <a:endParaRPr lang="en-US" b="0" i="0" dirty="0">
              <a:solidFill>
                <a:srgbClr val="D1D5DB"/>
              </a:solidFill>
              <a:effectLst/>
              <a:latin typeface="Söhne"/>
            </a:endParaRPr>
          </a:p>
          <a:p>
            <a:pPr algn="l">
              <a:buFont typeface="+mj-lt"/>
              <a:buAutoNum type="arabicPeriod"/>
            </a:pPr>
            <a:r>
              <a:rPr lang="en-US" b="0" i="0" dirty="0">
                <a:solidFill>
                  <a:srgbClr val="D1D5DB"/>
                </a:solidFill>
                <a:effectLst/>
                <a:latin typeface="Söhne"/>
              </a:rPr>
              <a:t>A detailed technical analysis of </a:t>
            </a:r>
            <a:r>
              <a:rPr lang="en-US" b="0" i="0" dirty="0" err="1">
                <a:solidFill>
                  <a:srgbClr val="D1D5DB"/>
                </a:solidFill>
                <a:effectLst/>
                <a:latin typeface="Söhne"/>
              </a:rPr>
              <a:t>TeslaCrypt</a:t>
            </a:r>
            <a:r>
              <a:rPr lang="en-US" b="0" i="0" dirty="0">
                <a:solidFill>
                  <a:srgbClr val="D1D5DB"/>
                </a:solidFill>
                <a:effectLst/>
                <a:latin typeface="Söhne"/>
              </a:rPr>
              <a:t> by </a:t>
            </a:r>
            <a:r>
              <a:rPr lang="en-US" b="0" i="0" dirty="0" err="1">
                <a:solidFill>
                  <a:srgbClr val="D1D5DB"/>
                </a:solidFill>
                <a:effectLst/>
                <a:latin typeface="Söhne"/>
              </a:rPr>
              <a:t>Emsisoft</a:t>
            </a:r>
            <a:r>
              <a:rPr lang="en-US" b="0" i="0" dirty="0">
                <a:solidFill>
                  <a:srgbClr val="D1D5DB"/>
                </a:solidFill>
                <a:effectLst/>
                <a:latin typeface="Söhne"/>
              </a:rPr>
              <a:t>: </a:t>
            </a:r>
            <a:r>
              <a:rPr lang="en-US" b="0" i="0" u="sng" dirty="0">
                <a:solidFill>
                  <a:srgbClr val="D1D5DB"/>
                </a:solidFill>
                <a:effectLst/>
                <a:latin typeface="Söhne"/>
                <a:hlinkClick r:id="rId6"/>
              </a:rPr>
              <a:t>https://www.emsisoft.com/en/blog/ransomware-analysis-teslacrypt/</a:t>
            </a:r>
            <a:endParaRPr lang="en-US" b="0" i="0" dirty="0">
              <a:solidFill>
                <a:srgbClr val="D1D5DB"/>
              </a:solidFill>
              <a:effectLst/>
              <a:latin typeface="Söhne"/>
            </a:endParaRPr>
          </a:p>
          <a:p>
            <a:pPr algn="l">
              <a:buFont typeface="+mj-lt"/>
              <a:buAutoNum type="arabicPeriod"/>
            </a:pPr>
            <a:r>
              <a:rPr lang="en-US" b="0" i="0" dirty="0">
                <a:solidFill>
                  <a:srgbClr val="D1D5DB"/>
                </a:solidFill>
                <a:effectLst/>
                <a:latin typeface="Söhne"/>
              </a:rPr>
              <a:t>A video from Bleeping Computer on how to remove </a:t>
            </a:r>
            <a:r>
              <a:rPr lang="en-US" b="0" i="0" dirty="0" err="1">
                <a:solidFill>
                  <a:srgbClr val="D1D5DB"/>
                </a:solidFill>
                <a:effectLst/>
                <a:latin typeface="Söhne"/>
              </a:rPr>
              <a:t>TeslaCrypt</a:t>
            </a:r>
            <a:r>
              <a:rPr lang="en-US" b="0" i="0" dirty="0">
                <a:solidFill>
                  <a:srgbClr val="D1D5DB"/>
                </a:solidFill>
                <a:effectLst/>
                <a:latin typeface="Söhne"/>
              </a:rPr>
              <a:t>: </a:t>
            </a:r>
            <a:r>
              <a:rPr lang="en-US" b="0" i="0" u="sng" dirty="0">
                <a:solidFill>
                  <a:srgbClr val="D1D5DB"/>
                </a:solidFill>
                <a:effectLst/>
                <a:latin typeface="Söhne"/>
                <a:hlinkClick r:id="rId7"/>
              </a:rPr>
              <a:t>https://www.youtube.com/watch?v=zV5-N5cAu6o</a:t>
            </a:r>
            <a:endParaRPr lang="en-US" b="0" i="0" dirty="0">
              <a:solidFill>
                <a:srgbClr val="D1D5DB"/>
              </a:solidFill>
              <a:effectLst/>
              <a:latin typeface="Söhne"/>
            </a:endParaRPr>
          </a:p>
          <a:p>
            <a:pPr algn="l">
              <a:buFont typeface="+mj-lt"/>
              <a:buAutoNum type="arabicPeriod"/>
            </a:pPr>
            <a:r>
              <a:rPr lang="en-US" b="0" i="0" dirty="0">
                <a:solidFill>
                  <a:srgbClr val="D1D5DB"/>
                </a:solidFill>
                <a:effectLst/>
                <a:latin typeface="Söhne"/>
              </a:rPr>
              <a:t>The No More Ransom project, which provides free decryption tools for various types of ransomware, including </a:t>
            </a:r>
            <a:r>
              <a:rPr lang="en-US" b="0" i="0" dirty="0" err="1">
                <a:solidFill>
                  <a:srgbClr val="D1D5DB"/>
                </a:solidFill>
                <a:effectLst/>
                <a:latin typeface="Söhne"/>
              </a:rPr>
              <a:t>TeslaCrypt</a:t>
            </a:r>
            <a:r>
              <a:rPr lang="en-US" b="0" i="0" dirty="0">
                <a:solidFill>
                  <a:srgbClr val="D1D5DB"/>
                </a:solidFill>
                <a:effectLst/>
                <a:latin typeface="Söhne"/>
              </a:rPr>
              <a:t>: </a:t>
            </a:r>
            <a:r>
              <a:rPr lang="en-US" b="0" i="0" u="sng" dirty="0">
                <a:solidFill>
                  <a:srgbClr val="D1D5DB"/>
                </a:solidFill>
                <a:effectLst/>
                <a:latin typeface="Söhne"/>
                <a:hlinkClick r:id="rId8"/>
              </a:rPr>
              <a:t>https://www.nomoreransom.org/en/decryption-tools.html</a:t>
            </a:r>
            <a:endParaRPr lang="en-US" b="0" i="0" dirty="0">
              <a:solidFill>
                <a:srgbClr val="D1D5DB"/>
              </a:solidFill>
              <a:effectLst/>
              <a:latin typeface="Söhne"/>
            </a:endParaRPr>
          </a:p>
          <a:p>
            <a:pPr marL="0" indent="0">
              <a:buNone/>
            </a:pPr>
            <a:endParaRPr lang="en-IR" dirty="0"/>
          </a:p>
        </p:txBody>
      </p:sp>
    </p:spTree>
    <p:extLst>
      <p:ext uri="{BB962C8B-B14F-4D97-AF65-F5344CB8AC3E}">
        <p14:creationId xmlns:p14="http://schemas.microsoft.com/office/powerpoint/2010/main" val="281994512"/>
      </p:ext>
    </p:extLst>
  </p:cSld>
  <p:clrMapOvr>
    <a:masterClrMapping/>
  </p:clrMapOvr>
</p:sld>
</file>

<file path=ppt/theme/theme1.xml><?xml version="1.0" encoding="utf-8"?>
<a:theme xmlns:a="http://schemas.openxmlformats.org/drawingml/2006/main" name="InterweaveVTI">
  <a:themeElements>
    <a:clrScheme name="AnalogousFromDarkSeedLeftStep">
      <a:dk1>
        <a:srgbClr val="000000"/>
      </a:dk1>
      <a:lt1>
        <a:srgbClr val="FFFFFF"/>
      </a:lt1>
      <a:dk2>
        <a:srgbClr val="2C1C31"/>
      </a:dk2>
      <a:lt2>
        <a:srgbClr val="F0F3F2"/>
      </a:lt2>
      <a:accent1>
        <a:srgbClr val="E72974"/>
      </a:accent1>
      <a:accent2>
        <a:srgbClr val="D517B1"/>
      </a:accent2>
      <a:accent3>
        <a:srgbClr val="BB29E7"/>
      </a:accent3>
      <a:accent4>
        <a:srgbClr val="601FD6"/>
      </a:accent4>
      <a:accent5>
        <a:srgbClr val="2935E7"/>
      </a:accent5>
      <a:accent6>
        <a:srgbClr val="1772D5"/>
      </a:accent6>
      <a:hlink>
        <a:srgbClr val="4D3FBF"/>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8</TotalTime>
  <Words>580</Words>
  <Application>Microsoft Macintosh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Neue Haas Grotesk Text Pro</vt:lpstr>
      <vt:lpstr>Segoe UI</vt:lpstr>
      <vt:lpstr>Söhne</vt:lpstr>
      <vt:lpstr>InterweaveVTI</vt:lpstr>
      <vt:lpstr>Seyed Mohammad Mortezaei</vt:lpstr>
      <vt:lpstr>General information about TeslaCrypt</vt:lpstr>
      <vt:lpstr>Who created / was behind this attack  </vt:lpstr>
      <vt:lpstr>How did it work  </vt:lpstr>
      <vt:lpstr>How was it fixed.  </vt:lpstr>
      <vt:lpstr>What would you have done differently   </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Seyed Mohammad Mortezaei</dc:title>
  <dc:creator>Mo</dc:creator>
  <cp:lastModifiedBy>Mo</cp:lastModifiedBy>
  <cp:revision>1</cp:revision>
  <dcterms:created xsi:type="dcterms:W3CDTF">2023-03-04T19:34:40Z</dcterms:created>
  <dcterms:modified xsi:type="dcterms:W3CDTF">2023-03-04T19:43:18Z</dcterms:modified>
</cp:coreProperties>
</file>