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DF03F-98AA-4663-AA67-912D2AF9BB73}" v="3" dt="2025-04-18T10:28:06.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96" d="100"/>
          <a:sy n="96" d="100"/>
        </p:scale>
        <p:origin x="379"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N muskan" userId="6c2356cc3d1ffe70" providerId="LiveId" clId="{D3DDF03F-98AA-4663-AA67-912D2AF9BB73}"/>
    <pc:docChg chg="undo custSel modSld">
      <pc:chgData name="MUSKAN muskan" userId="6c2356cc3d1ffe70" providerId="LiveId" clId="{D3DDF03F-98AA-4663-AA67-912D2AF9BB73}" dt="2025-04-18T10:27:52.846" v="82" actId="20577"/>
      <pc:docMkLst>
        <pc:docMk/>
      </pc:docMkLst>
      <pc:sldChg chg="addSp delSp modSp mod">
        <pc:chgData name="MUSKAN muskan" userId="6c2356cc3d1ffe70" providerId="LiveId" clId="{D3DDF03F-98AA-4663-AA67-912D2AF9BB73}" dt="2025-04-18T10:27:23.749" v="59" actId="14100"/>
        <pc:sldMkLst>
          <pc:docMk/>
          <pc:sldMk cId="2932052481" sldId="257"/>
        </pc:sldMkLst>
        <pc:spChg chg="add del mod">
          <ac:chgData name="MUSKAN muskan" userId="6c2356cc3d1ffe70" providerId="LiveId" clId="{D3DDF03F-98AA-4663-AA67-912D2AF9BB73}" dt="2025-04-18T10:27:23.749" v="59" actId="14100"/>
          <ac:spMkLst>
            <pc:docMk/>
            <pc:sldMk cId="2932052481" sldId="257"/>
            <ac:spMk id="4" creationId="{ECE830DD-8813-42EB-B27B-B7D85423D0C7}"/>
          </ac:spMkLst>
        </pc:spChg>
      </pc:sldChg>
      <pc:sldChg chg="addSp modSp mod">
        <pc:chgData name="MUSKAN muskan" userId="6c2356cc3d1ffe70" providerId="LiveId" clId="{D3DDF03F-98AA-4663-AA67-912D2AF9BB73}" dt="2025-04-18T10:27:52.846" v="82" actId="20577"/>
        <pc:sldMkLst>
          <pc:docMk/>
          <pc:sldMk cId="151988358" sldId="262"/>
        </pc:sldMkLst>
        <pc:spChg chg="add mod">
          <ac:chgData name="MUSKAN muskan" userId="6c2356cc3d1ffe70" providerId="LiveId" clId="{D3DDF03F-98AA-4663-AA67-912D2AF9BB73}" dt="2025-04-18T10:27:52.846" v="82" actId="20577"/>
          <ac:spMkLst>
            <pc:docMk/>
            <pc:sldMk cId="151988358" sldId="262"/>
            <ac:spMk id="5" creationId="{C48F2281-2030-1CB9-9BCF-6511078860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Multi Class Animal Recognition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907A04F3-973E-DE0C-B2F7-074DE7ACFC40}"/>
              </a:ext>
            </a:extLst>
          </p:cNvPr>
          <p:cNvSpPr txBox="1"/>
          <p:nvPr/>
        </p:nvSpPr>
        <p:spPr>
          <a:xfrm>
            <a:off x="7887695" y="4075331"/>
            <a:ext cx="3579376" cy="646331"/>
          </a:xfrm>
          <a:prstGeom prst="rect">
            <a:avLst/>
          </a:prstGeom>
          <a:noFill/>
        </p:spPr>
        <p:txBody>
          <a:bodyPr wrap="square" rtlCol="0">
            <a:spAutoFit/>
          </a:bodyPr>
          <a:lstStyle/>
          <a:p>
            <a:r>
              <a:rPr lang="en-US" sz="1800" dirty="0">
                <a:solidFill>
                  <a:schemeClr val="bg1"/>
                </a:solidFill>
              </a:rPr>
              <a:t>Muneera</a:t>
            </a:r>
          </a:p>
          <a:p>
            <a:r>
              <a:rPr lang="en-US" sz="1800" dirty="0">
                <a:solidFill>
                  <a:schemeClr val="bg1"/>
                </a:solidFill>
              </a:rPr>
              <a:t>STU655859dd6fb0f1700288989</a:t>
            </a:r>
            <a:endParaRPr lang="en-IN" sz="1800"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48724" y="6115010"/>
            <a:ext cx="5671346" cy="276999"/>
          </a:xfrm>
          <a:prstGeom prst="rect">
            <a:avLst/>
          </a:prstGeom>
          <a:noFill/>
        </p:spPr>
        <p:txBody>
          <a:bodyPr wrap="square" rtlCol="0">
            <a:spAutoFit/>
          </a:bodyPr>
          <a:lstStyle/>
          <a:p>
            <a:pPr>
              <a:spcAft>
                <a:spcPts val="800"/>
              </a:spcAft>
            </a:pPr>
            <a:r>
              <a:rPr lang="en-IN" sz="1200" dirty="0">
                <a:solidFill>
                  <a:srgbClr val="0000FF"/>
                </a:solidFill>
                <a:latin typeface="+mn-lt"/>
              </a:rPr>
              <a:t>https://github.com/MohammadMuneera/Multi_Animal_Class_Recognition</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1FE41A80-1D98-1F69-2543-A658E710041B}"/>
              </a:ext>
            </a:extLst>
          </p:cNvPr>
          <p:cNvSpPr txBox="1"/>
          <p:nvPr/>
        </p:nvSpPr>
        <p:spPr>
          <a:xfrm>
            <a:off x="278050" y="1510263"/>
            <a:ext cx="7067630" cy="456541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Learned how to train a deep learning model to recognize different animal images using a pre-trained MobileNetV2 model.</a:t>
            </a:r>
          </a:p>
          <a:p>
            <a:pPr marL="285750" indent="-285750">
              <a:buFont typeface="Wingdings" panose="05000000000000000000" pitchFamily="2" charset="2"/>
              <a:buChar char="Ø"/>
            </a:pPr>
            <a:r>
              <a:rPr lang="en-US" sz="1600" dirty="0"/>
              <a:t>Understood how to prepare and clean image data, including resizing and augmenting images to help the model learn better.</a:t>
            </a:r>
          </a:p>
          <a:p>
            <a:pPr marL="285750" indent="-285750">
              <a:buFont typeface="Wingdings" panose="05000000000000000000" pitchFamily="2" charset="2"/>
              <a:buChar char="Ø"/>
            </a:pPr>
            <a:r>
              <a:rPr lang="en-US" sz="1600" dirty="0"/>
              <a:t>Worked with a large dataset of 90 different animal classes and learned how to manage and organize them.</a:t>
            </a:r>
          </a:p>
          <a:p>
            <a:pPr marL="285750" indent="-285750">
              <a:buFont typeface="Wingdings" panose="05000000000000000000" pitchFamily="2" charset="2"/>
              <a:buChar char="Ø"/>
            </a:pPr>
            <a:r>
              <a:rPr lang="en-US" sz="1600" dirty="0"/>
              <a:t>Gained experience using TensorFlow and Keras to build, train, and evaluate the model.</a:t>
            </a:r>
          </a:p>
          <a:p>
            <a:pPr marL="285750" indent="-285750">
              <a:buFont typeface="Wingdings" panose="05000000000000000000" pitchFamily="2" charset="2"/>
              <a:buChar char="Ø"/>
            </a:pPr>
            <a:r>
              <a:rPr lang="en-US" sz="1600" dirty="0"/>
              <a:t>Learned how to use a GPU for faster training and how to limit memory usage for smoother performance.</a:t>
            </a:r>
          </a:p>
          <a:p>
            <a:pPr marL="285750" indent="-285750">
              <a:buFont typeface="Wingdings" panose="05000000000000000000" pitchFamily="2" charset="2"/>
              <a:buChar char="Ø"/>
            </a:pPr>
            <a:r>
              <a:rPr lang="en-US" sz="1600" dirty="0"/>
              <a:t>Understood how to check how well the model is performing using accuracy scores and classification reports.</a:t>
            </a:r>
          </a:p>
          <a:p>
            <a:pPr marL="285750" indent="-285750">
              <a:buFont typeface="Wingdings" panose="05000000000000000000" pitchFamily="2" charset="2"/>
              <a:buChar char="Ø"/>
            </a:pPr>
            <a:r>
              <a:rPr lang="en-US" sz="1600" dirty="0"/>
              <a:t>Practiced visualizing data and results, such as showing example animal images and model predictions.</a:t>
            </a:r>
          </a:p>
          <a:p>
            <a:pPr marL="285750" indent="-285750">
              <a:buFont typeface="Wingdings" panose="05000000000000000000" pitchFamily="2" charset="2"/>
              <a:buChar char="Ø"/>
            </a:pPr>
            <a:r>
              <a:rPr lang="en-US" sz="1600" dirty="0"/>
              <a:t>Improved Python programming skills, especially with machine learning and image processing libraries.</a:t>
            </a:r>
          </a:p>
          <a:p>
            <a:pPr marL="285750" indent="-285750">
              <a:buFont typeface="Wingdings" panose="05000000000000000000" pitchFamily="2" charset="2"/>
              <a:buChar char="Ø"/>
            </a:pPr>
            <a:r>
              <a:rPr lang="en-US" sz="1600" dirty="0"/>
              <a:t>Learned how to deal with many classes (multi-class classification) and how to make the model recognize each animal correctly</a:t>
            </a:r>
            <a:r>
              <a:rPr lang="en-US" dirty="0"/>
              <a:t>.</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20C1BF72-B3DD-B3B1-8CCD-647C7AB18FFE}"/>
              </a:ext>
            </a:extLst>
          </p:cNvPr>
          <p:cNvSpPr txBox="1"/>
          <p:nvPr/>
        </p:nvSpPr>
        <p:spPr>
          <a:xfrm>
            <a:off x="326003" y="1614115"/>
            <a:ext cx="11537343" cy="3046988"/>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Programming Language: </a:t>
            </a:r>
            <a:r>
              <a:rPr lang="en-US" sz="1600" dirty="0">
                <a:highlight>
                  <a:srgbClr val="C0C0C0"/>
                </a:highlight>
              </a:rPr>
              <a:t>Python </a:t>
            </a:r>
            <a:r>
              <a:rPr lang="en-US" sz="1600" dirty="0"/>
              <a:t>– Used to write and run the entire code for data processing, model building, training, and evaluation.</a:t>
            </a:r>
          </a:p>
          <a:p>
            <a:pPr marL="285750" indent="-285750">
              <a:buFont typeface="Wingdings" panose="05000000000000000000" pitchFamily="2" charset="2"/>
              <a:buChar char="Ø"/>
            </a:pPr>
            <a:r>
              <a:rPr lang="en-US" sz="1600" dirty="0"/>
              <a:t>Frameworks &amp; Libraries: </a:t>
            </a:r>
            <a:r>
              <a:rPr lang="en-US" sz="1600" dirty="0">
                <a:highlight>
                  <a:srgbClr val="C0C0C0"/>
                </a:highlight>
              </a:rPr>
              <a:t>TensorFlow</a:t>
            </a:r>
            <a:r>
              <a:rPr lang="en-US" sz="1600" dirty="0"/>
              <a:t> – Used as the main deep learning framework for building and training the model. </a:t>
            </a:r>
            <a:r>
              <a:rPr lang="en-US" sz="1600" dirty="0">
                <a:highlight>
                  <a:srgbClr val="C0C0C0"/>
                </a:highlight>
              </a:rPr>
              <a:t>Keras</a:t>
            </a:r>
            <a:r>
              <a:rPr lang="en-US" sz="1600" dirty="0"/>
              <a:t> – High-level API within TensorFlow used for simplifying model creation and training.</a:t>
            </a:r>
          </a:p>
          <a:p>
            <a:pPr marL="285750" indent="-285750">
              <a:buFont typeface="Wingdings" panose="05000000000000000000" pitchFamily="2" charset="2"/>
              <a:buChar char="Ø"/>
            </a:pPr>
            <a:r>
              <a:rPr lang="en-US" sz="1600" dirty="0"/>
              <a:t>Matplotlib &amp; NumPy – For visualizing data and performing array operations .</a:t>
            </a:r>
          </a:p>
          <a:p>
            <a:pPr marL="285750" indent="-285750">
              <a:buFont typeface="Wingdings" panose="05000000000000000000" pitchFamily="2" charset="2"/>
              <a:buChar char="Ø"/>
            </a:pPr>
            <a:r>
              <a:rPr lang="en-US" sz="1600" dirty="0"/>
              <a:t>Scikit-learn – For evaluating the model using tools like classification reports.</a:t>
            </a:r>
          </a:p>
          <a:p>
            <a:pPr marL="285750" indent="-285750">
              <a:buFont typeface="Wingdings" panose="05000000000000000000" pitchFamily="2" charset="2"/>
              <a:buChar char="Ø"/>
            </a:pPr>
            <a:r>
              <a:rPr lang="en-US" sz="1600" dirty="0"/>
              <a:t>Predefined (Pretrained) Model : </a:t>
            </a:r>
            <a:r>
              <a:rPr lang="en-US" sz="1600" dirty="0">
                <a:highlight>
                  <a:srgbClr val="C0C0C0"/>
                </a:highlight>
              </a:rPr>
              <a:t>MobileNetV2</a:t>
            </a:r>
            <a:r>
              <a:rPr lang="en-US" sz="1600" dirty="0"/>
              <a:t> – A lightweight and efficient convolutional neural network used with transfer learning to classify 90 animal types.</a:t>
            </a:r>
          </a:p>
          <a:p>
            <a:pPr marL="285750" indent="-285750">
              <a:buFont typeface="Wingdings" panose="05000000000000000000" pitchFamily="2" charset="2"/>
              <a:buChar char="Ø"/>
            </a:pPr>
            <a:r>
              <a:rPr lang="en-US" sz="1600" dirty="0"/>
              <a:t>Development Environment : </a:t>
            </a:r>
            <a:r>
              <a:rPr lang="en-US" sz="1600" dirty="0">
                <a:highlight>
                  <a:srgbClr val="C0C0C0"/>
                </a:highlight>
              </a:rPr>
              <a:t>Google Colab </a:t>
            </a:r>
            <a:r>
              <a:rPr lang="en-US" sz="1600" dirty="0"/>
              <a:t>– A cloud-based notebook environment that allows free access to GPUs for faster model training and testing.</a:t>
            </a:r>
          </a:p>
          <a:p>
            <a:pPr marL="285750" indent="-285750">
              <a:buFont typeface="Wingdings" panose="05000000000000000000" pitchFamily="2" charset="2"/>
              <a:buChar char="Ø"/>
            </a:pPr>
            <a:r>
              <a:rPr lang="en-US" sz="1600" dirty="0"/>
              <a:t>Dataset Used </a:t>
            </a:r>
            <a:r>
              <a:rPr lang="en-US" sz="1600" dirty="0">
                <a:highlight>
                  <a:srgbClr val="C0C0C0"/>
                </a:highlight>
              </a:rPr>
              <a:t>: </a:t>
            </a:r>
            <a:r>
              <a:rPr lang="fi-FI" sz="1600" dirty="0">
                <a:highlight>
                  <a:srgbClr val="C0C0C0"/>
                </a:highlight>
              </a:rPr>
              <a:t>https://www.kaggle.com/datasets/iamsouravbanerjee/animal-image-dataset-90-different-animals/data</a:t>
            </a:r>
            <a:r>
              <a:rPr lang="en-US" sz="1600" dirty="0"/>
              <a:t>– A dataset containing images of 90 different animal classes used for training and evaluating the model.</a:t>
            </a:r>
            <a:endParaRPr lang="en-IN" sz="16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043CB8AB-4B0E-B72C-4C91-DE90A3FE97DA}"/>
              </a:ext>
            </a:extLst>
          </p:cNvPr>
          <p:cNvSpPr txBox="1"/>
          <p:nvPr/>
        </p:nvSpPr>
        <p:spPr>
          <a:xfrm>
            <a:off x="268356" y="1414766"/>
            <a:ext cx="11738114" cy="3088089"/>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Data Collection </a:t>
            </a:r>
            <a:r>
              <a:rPr lang="en-US" sz="1600" dirty="0"/>
              <a:t>: Collected a dataset containing images of various animals (90 different classes).The dataset was sourced from Kaggle, and it served as the foundation for training the model.</a:t>
            </a:r>
          </a:p>
          <a:p>
            <a:pPr marL="285750" indent="-285750">
              <a:buFont typeface="Wingdings" panose="05000000000000000000" pitchFamily="2" charset="2"/>
              <a:buChar char="Ø"/>
            </a:pPr>
            <a:r>
              <a:rPr lang="en-US" sz="1600" b="1" dirty="0"/>
              <a:t>Data Processing </a:t>
            </a:r>
            <a:r>
              <a:rPr lang="en-US" sz="1600" dirty="0"/>
              <a:t>: Resized and normalized the images to a uniform size and format . Applied data augmentation techniques (like rotation, flipping, zooming) using ImageDataGenerator to improve model generalization .</a:t>
            </a:r>
          </a:p>
          <a:p>
            <a:pPr marL="285750" indent="-285750">
              <a:buFont typeface="Wingdings" panose="05000000000000000000" pitchFamily="2" charset="2"/>
              <a:buChar char="Ø"/>
            </a:pPr>
            <a:r>
              <a:rPr lang="en-US" sz="1600" b="1" dirty="0"/>
              <a:t>Model Selection </a:t>
            </a:r>
            <a:r>
              <a:rPr lang="en-US" sz="1600" dirty="0"/>
              <a:t>: Chose a pretrained model, MobileNetV2, because it’s lightweight, fast, and well-suited for image classification tasks . Modified the top layers to fit the number of classes (90 in your case).</a:t>
            </a:r>
          </a:p>
          <a:p>
            <a:pPr marL="285750" indent="-285750">
              <a:buFont typeface="Wingdings" panose="05000000000000000000" pitchFamily="2" charset="2"/>
              <a:buChar char="Ø"/>
            </a:pPr>
            <a:r>
              <a:rPr lang="en-US" sz="1600" b="1" dirty="0"/>
              <a:t>Training the Model </a:t>
            </a:r>
            <a:r>
              <a:rPr lang="en-US" sz="1600" dirty="0"/>
              <a:t>: Trained the customized MobileNetV2 on the processed dataset using TensorFlow/</a:t>
            </a:r>
            <a:r>
              <a:rPr lang="en-US" sz="1600" dirty="0" err="1"/>
              <a:t>Keras.Used</a:t>
            </a:r>
            <a:r>
              <a:rPr lang="en-US" sz="1600" dirty="0"/>
              <a:t> GPU support via Google Colab to speed up the training process .</a:t>
            </a:r>
          </a:p>
          <a:p>
            <a:pPr marL="285750" indent="-285750">
              <a:buFont typeface="Wingdings" panose="05000000000000000000" pitchFamily="2" charset="2"/>
              <a:buChar char="Ø"/>
            </a:pPr>
            <a:r>
              <a:rPr lang="en-US" sz="1600" b="1" dirty="0"/>
              <a:t>Evaluation of the Model </a:t>
            </a:r>
            <a:r>
              <a:rPr lang="en-US" sz="1600" dirty="0"/>
              <a:t>: Evaluated the model's performance using metrics like accuracy and classification </a:t>
            </a:r>
            <a:r>
              <a:rPr lang="en-US" sz="1600" dirty="0" err="1"/>
              <a:t>report.Also</a:t>
            </a:r>
            <a:r>
              <a:rPr lang="en-US" sz="1600" dirty="0"/>
              <a:t> visualized model predictions to see how well it performs on new animal images.</a:t>
            </a:r>
          </a:p>
          <a:p>
            <a:pPr marL="285750" indent="-285750">
              <a:buFont typeface="Wingdings" panose="05000000000000000000" pitchFamily="2" charset="2"/>
              <a:buChar char="Ø"/>
            </a:pPr>
            <a:r>
              <a:rPr lang="en-US" sz="1600" b="1" dirty="0"/>
              <a:t>Testing </a:t>
            </a:r>
            <a:r>
              <a:rPr lang="en-US" sz="1600" dirty="0"/>
              <a:t>: Finally, tested the model on unseen data to ensure it can correctly classify animals it has never seen before . The testing phase confirmed how effective and reliable the model is in real-world use</a:t>
            </a:r>
            <a:r>
              <a:rPr lang="en-US" dirty="0"/>
              <a:t>.</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B67CBFBD-1D10-51B4-4258-CA11AD877793}"/>
              </a:ext>
            </a:extLst>
          </p:cNvPr>
          <p:cNvSpPr txBox="1"/>
          <p:nvPr/>
        </p:nvSpPr>
        <p:spPr>
          <a:xfrm>
            <a:off x="104029" y="1454522"/>
            <a:ext cx="11759979" cy="353943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recent times, many wild animals are disappearing because of problems like forest destruction, illegal hunting, and changes in the climate. The usual ways of tracking and watching these animals take a lot of time and effort, and they don’t always give fast results. </a:t>
            </a:r>
          </a:p>
          <a:p>
            <a:pPr marL="285750" indent="-285750">
              <a:buFont typeface="Wingdings" panose="05000000000000000000" pitchFamily="2" charset="2"/>
              <a:buChar char="Ø"/>
            </a:pPr>
            <a:r>
              <a:rPr lang="en-US" sz="1600" dirty="0"/>
              <a:t>To solve this, we need smart technology that can automatically watch over animals and help protect them. This project, called Multi-Class Animal Recognition using Deep Learning, uses artificial intelligence to identify different animals from images.</a:t>
            </a:r>
          </a:p>
          <a:p>
            <a:pPr marL="285750" indent="-285750">
              <a:buFont typeface="Wingdings" panose="05000000000000000000" pitchFamily="2" charset="2"/>
              <a:buChar char="Ø"/>
            </a:pPr>
            <a:r>
              <a:rPr lang="en-US" sz="1600" dirty="0"/>
              <a:t>It uses a special model called MobileNetV2, which is good at recognizing pictures. This system can help forest officers, researchers, and animal protection teams keep an eye on animals without needing to do everything by hand.</a:t>
            </a:r>
          </a:p>
          <a:p>
            <a:pPr marL="285750" indent="-285750">
              <a:buFont typeface="Wingdings" panose="05000000000000000000" pitchFamily="2" charset="2"/>
              <a:buChar char="Ø"/>
            </a:pPr>
            <a:r>
              <a:rPr lang="en-US" sz="1600" dirty="0"/>
              <a:t>The main aim is to support wildlife surveillance, make animal tracking easier, and take quick action to save endangered animals before they disappear forever.</a:t>
            </a:r>
          </a:p>
          <a:p>
            <a:r>
              <a:rPr lang="en-US" sz="1600" dirty="0"/>
              <a:t>In wildlife sanctuaries like Kaziranga National Park in India, camera traps are widely used to monitor endangered animals such as the Indian rhinoceros. However, reviewing thousands of images manually to detect specific animals is a slow process. By using a deep learning model to automatically identify animals in real-time from these camera feeds, forest officials can quickly detect the presence of endangered species or intruders, helping them take timely action to prevent poaching and ensure the safety of these animals .</a:t>
            </a:r>
            <a:endParaRPr lang="en-IN" sz="16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700E69C4-F9FB-0FA5-499D-6C1685D878A3}"/>
              </a:ext>
            </a:extLst>
          </p:cNvPr>
          <p:cNvSpPr txBox="1"/>
          <p:nvPr/>
        </p:nvSpPr>
        <p:spPr>
          <a:xfrm>
            <a:off x="113970" y="1616829"/>
            <a:ext cx="11391568" cy="3046988"/>
          </a:xfrm>
          <a:prstGeom prst="rect">
            <a:avLst/>
          </a:prstGeom>
          <a:noFill/>
        </p:spPr>
        <p:txBody>
          <a:bodyPr wrap="square">
            <a:spAutoFit/>
          </a:bodyPr>
          <a:lstStyle/>
          <a:p>
            <a:pPr marL="285750" indent="-285750">
              <a:buFont typeface="Wingdings" panose="05000000000000000000" pitchFamily="2" charset="2"/>
              <a:buChar char="Ø"/>
            </a:pPr>
            <a:r>
              <a:rPr lang="en-IN" sz="1600" dirty="0"/>
              <a:t>To overcome the challenges of traditional wildlife monitoring, an AI-based solution is proposed through this project: Multi-Class Animal Recognition using Deep Learning. </a:t>
            </a:r>
          </a:p>
          <a:p>
            <a:pPr marL="285750" indent="-285750">
              <a:buFont typeface="Wingdings" panose="05000000000000000000" pitchFamily="2" charset="2"/>
              <a:buChar char="Ø"/>
            </a:pPr>
            <a:r>
              <a:rPr lang="en-IN" sz="1600" dirty="0"/>
              <a:t>By using a powerful yet lightweight model called MobileNetV2, the system can automatically identify and classify images of animals across 90 different species with high accuracy. </a:t>
            </a:r>
          </a:p>
          <a:p>
            <a:pPr marL="285750" indent="-285750">
              <a:buFont typeface="Wingdings" panose="05000000000000000000" pitchFamily="2" charset="2"/>
              <a:buChar char="Ø"/>
            </a:pPr>
            <a:r>
              <a:rPr lang="en-IN" sz="1600" dirty="0"/>
              <a:t>The project is implemented in Google Colab , utilizing GPU support for faster training and real-time performance. With image preprocessing and data augmentation techniques, the system becomes robust even with varied lighting, angles, and image quality. </a:t>
            </a:r>
          </a:p>
          <a:p>
            <a:pPr marL="285750" indent="-285750">
              <a:buFont typeface="Wingdings" panose="05000000000000000000" pitchFamily="2" charset="2"/>
              <a:buChar char="Ø"/>
            </a:pPr>
            <a:r>
              <a:rPr lang="en-IN" sz="1600" dirty="0"/>
              <a:t>This solution allows forest departments and conservationists to monitor wildlife through automated camera trap images or surveillance footage, reducing the need for manual labor and enabling quicker response to threats like poaching or endangered animal sightings. </a:t>
            </a:r>
          </a:p>
          <a:p>
            <a:pPr marL="285750" indent="-285750">
              <a:buFont typeface="Wingdings" panose="05000000000000000000" pitchFamily="2" charset="2"/>
              <a:buChar char="Ø"/>
            </a:pPr>
            <a:r>
              <a:rPr lang="en-IN" sz="1600" dirty="0"/>
              <a:t>Ultimately, this smart monitoring system provides a cost-effective, fast, and scalable tool for wildlife protection and helps in preventing the extinction of vulnerable species.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85B5E7CF-F600-4A4A-E434-5CBBBBCFB9B0}"/>
              </a:ext>
            </a:extLst>
          </p:cNvPr>
          <p:cNvPicPr>
            <a:picLocks noChangeAspect="1"/>
          </p:cNvPicPr>
          <p:nvPr/>
        </p:nvPicPr>
        <p:blipFill>
          <a:blip r:embed="rId2"/>
          <a:stretch>
            <a:fillRect/>
          </a:stretch>
        </p:blipFill>
        <p:spPr>
          <a:xfrm>
            <a:off x="443285" y="1562100"/>
            <a:ext cx="5162385" cy="2365844"/>
          </a:xfrm>
          <a:prstGeom prst="rect">
            <a:avLst/>
          </a:prstGeom>
        </p:spPr>
      </p:pic>
      <p:pic>
        <p:nvPicPr>
          <p:cNvPr id="5" name="Picture 4">
            <a:extLst>
              <a:ext uri="{FF2B5EF4-FFF2-40B4-BE49-F238E27FC236}">
                <a16:creationId xmlns:a16="http://schemas.microsoft.com/office/drawing/2014/main" id="{786E03A7-449A-7B20-C2D4-7C4861B06EAE}"/>
              </a:ext>
            </a:extLst>
          </p:cNvPr>
          <p:cNvPicPr>
            <a:picLocks noChangeAspect="1"/>
          </p:cNvPicPr>
          <p:nvPr/>
        </p:nvPicPr>
        <p:blipFill>
          <a:blip r:embed="rId3"/>
          <a:srcRect/>
          <a:stretch/>
        </p:blipFill>
        <p:spPr>
          <a:xfrm>
            <a:off x="6467540" y="4197861"/>
            <a:ext cx="4402076" cy="2365844"/>
          </a:xfrm>
          <a:prstGeom prst="rect">
            <a:avLst/>
          </a:prstGeom>
        </p:spPr>
      </p:pic>
      <p:pic>
        <p:nvPicPr>
          <p:cNvPr id="6" name="Picture 5">
            <a:extLst>
              <a:ext uri="{FF2B5EF4-FFF2-40B4-BE49-F238E27FC236}">
                <a16:creationId xmlns:a16="http://schemas.microsoft.com/office/drawing/2014/main" id="{93044164-06D9-0E8A-6F44-747F116F240E}"/>
              </a:ext>
            </a:extLst>
          </p:cNvPr>
          <p:cNvPicPr>
            <a:picLocks noChangeAspect="1"/>
          </p:cNvPicPr>
          <p:nvPr/>
        </p:nvPicPr>
        <p:blipFill>
          <a:blip r:embed="rId4"/>
          <a:srcRect/>
          <a:stretch/>
        </p:blipFill>
        <p:spPr>
          <a:xfrm>
            <a:off x="443285" y="4197861"/>
            <a:ext cx="5162384" cy="2365844"/>
          </a:xfrm>
          <a:prstGeom prst="rect">
            <a:avLst/>
          </a:prstGeom>
        </p:spPr>
      </p:pic>
      <p:pic>
        <p:nvPicPr>
          <p:cNvPr id="7" name="Picture 6">
            <a:extLst>
              <a:ext uri="{FF2B5EF4-FFF2-40B4-BE49-F238E27FC236}">
                <a16:creationId xmlns:a16="http://schemas.microsoft.com/office/drawing/2014/main" id="{87853C27-CC9B-DC34-2B74-04CA766E245E}"/>
              </a:ext>
            </a:extLst>
          </p:cNvPr>
          <p:cNvPicPr>
            <a:picLocks noChangeAspect="1"/>
          </p:cNvPicPr>
          <p:nvPr/>
        </p:nvPicPr>
        <p:blipFill>
          <a:blip r:embed="rId5"/>
          <a:srcRect/>
          <a:stretch/>
        </p:blipFill>
        <p:spPr>
          <a:xfrm>
            <a:off x="6467540" y="1562100"/>
            <a:ext cx="4402076" cy="236584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5044101-4D78-007F-1957-49E0A59785F8}"/>
              </a:ext>
            </a:extLst>
          </p:cNvPr>
          <p:cNvSpPr txBox="1"/>
          <p:nvPr/>
        </p:nvSpPr>
        <p:spPr>
          <a:xfrm>
            <a:off x="302149" y="1548494"/>
            <a:ext cx="11203388" cy="2062103"/>
          </a:xfrm>
          <a:prstGeom prst="rect">
            <a:avLst/>
          </a:prstGeom>
          <a:noFill/>
        </p:spPr>
        <p:txBody>
          <a:bodyPr wrap="square">
            <a:spAutoFit/>
          </a:bodyPr>
          <a:lstStyle/>
          <a:p>
            <a:pPr marL="285750" indent="-285750">
              <a:buFont typeface="Wingdings" panose="05000000000000000000" pitchFamily="2" charset="2"/>
              <a:buChar char="Ø"/>
            </a:pPr>
            <a:r>
              <a:rPr lang="en-IN" sz="1600" dirty="0"/>
              <a:t>The proposed model achieved a commendable accuracy of 85.5% by leveraging the MobileNetV2 architecture with pre-trained weights. </a:t>
            </a:r>
          </a:p>
          <a:p>
            <a:pPr marL="285750" indent="-285750">
              <a:buFont typeface="Wingdings" panose="05000000000000000000" pitchFamily="2" charset="2"/>
              <a:buChar char="Ø"/>
            </a:pPr>
            <a:r>
              <a:rPr lang="en-IN" sz="1600" dirty="0"/>
              <a:t>The high accuracy highlights the model's effectiveness in handling a large number of classes efficiently.</a:t>
            </a:r>
          </a:p>
          <a:p>
            <a:pPr marL="285750" indent="-285750">
              <a:buFont typeface="Wingdings" panose="05000000000000000000" pitchFamily="2" charset="2"/>
              <a:buChar char="Ø"/>
            </a:pPr>
            <a:r>
              <a:rPr lang="en-IN" sz="1600" dirty="0"/>
              <a:t>This approach demonstrates strong potential for real-time usage and practical deployment in various domains. </a:t>
            </a:r>
          </a:p>
          <a:p>
            <a:pPr marL="285750" indent="-285750">
              <a:buFont typeface="Wingdings" panose="05000000000000000000" pitchFamily="2" charset="2"/>
              <a:buChar char="Ø"/>
            </a:pPr>
            <a:r>
              <a:rPr lang="en-IN" sz="1600" dirty="0"/>
              <a:t>Future enhancements may focus on improving object recognition accuracy in real-time by optimizing for early-stage object detection, especially for complex scenes involving leaves, fruits, or tree-level features .</a:t>
            </a:r>
          </a:p>
          <a:p>
            <a:pPr marL="285750" indent="-285750">
              <a:buFont typeface="Wingdings" panose="05000000000000000000" pitchFamily="2" charset="2"/>
              <a:buChar char="Ø"/>
            </a:pPr>
            <a:r>
              <a:rPr lang="en-IN" sz="1600" dirty="0"/>
              <a:t>Further work can also explore context-aware learning, where the model considers 2 or more input configurations for enhanced performance and adaptability.</a:t>
            </a:r>
          </a:p>
        </p:txBody>
      </p:sp>
      <p:sp>
        <p:nvSpPr>
          <p:cNvPr id="5" name="TextBox 4">
            <a:extLst>
              <a:ext uri="{FF2B5EF4-FFF2-40B4-BE49-F238E27FC236}">
                <a16:creationId xmlns:a16="http://schemas.microsoft.com/office/drawing/2014/main" id="{C48F2281-2030-1CB9-9BCF-65110788609A}"/>
              </a:ext>
            </a:extLst>
          </p:cNvPr>
          <p:cNvSpPr txBox="1"/>
          <p:nvPr/>
        </p:nvSpPr>
        <p:spPr>
          <a:xfrm>
            <a:off x="755374" y="6249725"/>
            <a:ext cx="9851665" cy="584775"/>
          </a:xfrm>
          <a:prstGeom prst="rect">
            <a:avLst/>
          </a:prstGeom>
          <a:noFill/>
        </p:spPr>
        <p:txBody>
          <a:bodyPr wrap="square" rtlCol="0">
            <a:spAutoFit/>
          </a:bodyPr>
          <a:lstStyle/>
          <a:p>
            <a:r>
              <a:rPr lang="en-IN" sz="1600" b="1" dirty="0"/>
              <a:t>Github link :  </a:t>
            </a:r>
            <a:r>
              <a:rPr lang="en-IN" sz="1600" dirty="0">
                <a:solidFill>
                  <a:srgbClr val="0000FF"/>
                </a:solidFill>
                <a:latin typeface="+mn-lt"/>
              </a:rPr>
              <a:t>https://github.com/MohammadMuneera/Multi_Animal_Class_Recognition</a:t>
            </a:r>
          </a:p>
          <a:p>
            <a:endParaRPr lang="en-IN" sz="16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110</TotalTime>
  <Words>1107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MUSKAN muskan</cp:lastModifiedBy>
  <cp:revision>5</cp:revision>
  <dcterms:created xsi:type="dcterms:W3CDTF">2024-12-31T09:40:01Z</dcterms:created>
  <dcterms:modified xsi:type="dcterms:W3CDTF">2025-04-18T10:28:12Z</dcterms:modified>
</cp:coreProperties>
</file>