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letter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8596-D742-407C-9FE9-A336B12E6E9A}" type="datetimeFigureOut">
              <a:rPr lang="en-IN"/>
              <a:t>12-03-2025</a:t>
            </a:fld>
            <a:endParaRPr lang="en-IN" dirty="0"/>
          </a:p>
        </p:txBody>
      </p:sp>
      <p:sp>
        <p:nvSpPr>
          <p:cNvPr id="104870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r>
              <a:rPr lang="en-IN"/>
              <a:t>Department of Computer Engineering</a:t>
            </a:r>
          </a:p>
        </p:txBody>
      </p:sp>
      <p:sp>
        <p:nvSpPr>
          <p:cNvPr id="1048707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96E5-006C-463B-BEA7-71F3B4F8CB0D}" type="slidenum">
              <a:rPr lang="en-IN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9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69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9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fld id="{8426850D-A403-4D49-A7DB-6EC44B11829B}" type="datetimeFigureOut">
              <a:rPr lang="en-US"/>
              <a:t>3/12/2025</a:t>
            </a:fld>
            <a:endParaRPr lang="en-US" dirty="0"/>
          </a:p>
        </p:txBody>
      </p:sp>
      <p:sp>
        <p:nvSpPr>
          <p:cNvPr id="104870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0487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9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D59F4DC-F20D-452F-8100-9E0F6EE5121D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CC20C4A-6BD5-4F69-A113-DD5EA1D7301D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58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587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6AFF-E8E6-404F-B6C6-BD5AA35954B3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2F12F96-8CAB-4027-A414-B70718430BC8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81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7119-A13A-489A-B99A-2F878C06F603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26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8A2896F-37A5-4E27-B95F-B9579E569D11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4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49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2996-A788-4548-8347-A4CFFEE5A4DC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EBB14E1-5FF4-4482-B788-E45477EE47ED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7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EA00-FAF5-45E3-90FD-C41480F9F0F2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CB3F992-4132-4971-B34F-57207E293A95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4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44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AA9A-9DF5-40A7-AC20-B5A95D543C7E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0163"/>
            <a:ext cx="5486400" cy="36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0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1048691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79D309F-C7A2-4D07-A749-8462DA3030B6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3"/>
          <p:cNvSpPr>
            <a:spLocks noChangeArrowheads="1"/>
          </p:cNvSpPr>
          <p:nvPr userDrawn="1"/>
        </p:nvSpPr>
        <p:spPr bwMode="auto">
          <a:xfrm>
            <a:off x="3556000" y="63627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/>
          </a:p>
        </p:txBody>
      </p:sp>
      <p:pic>
        <p:nvPicPr>
          <p:cNvPr id="2097153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381750"/>
            <a:ext cx="7620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EDB1C73-3351-4373-800B-2FC5A8ECEDCF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5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D398-EEF6-447D-8F38-87A8DBBC9667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E0E2BC1-81D7-4735-95A3-C6D8A15B31DD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59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60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8FF4-8E1D-4DD9-930B-3FCE875F336F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6B99E76-2AF8-4ADB-9BF6-C137D5B835D0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8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88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E6CB-7656-4D33-A1ED-2D97A2CE27C9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F58C16E-CE17-4B3B-BB53-370E0574A9FF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6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68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39D-E2D1-4501-9FC8-B81E705CBC4A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61182C6-879B-4131-932A-8172D23B17C5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3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37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6829-FA12-4899-876B-861BBD06E730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4B056BD-4949-4071-8464-80AF7B28E830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7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71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2874-E147-4875-A2BC-D5A84973AF10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57B9AE9-9E63-4BED-93A0-6169140BC451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C009-F4FA-48C6-9D44-A9EFABE110AE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E6AA88F-4EEB-40F9-B457-54302F34D9FB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65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655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4EB0-F5C9-4ED3-B51C-2BF97AC550DA}" type="datetime1">
              <a:rPr lang="en-IN" smtClean="0"/>
              <a:t>12-03-2025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78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C4EEE42-D4AA-4960-BA41-AFBDAB8E45E0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048579" name="Line 1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8580" name="Line 14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858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/>
                </a:solidFill>
              </a:defRPr>
            </a:lvl1pPr>
          </a:lstStyle>
          <a:p>
            <a:r>
              <a:rPr lang="en-US"/>
              <a:t>Department of Information Technology | THEEMCOE</a:t>
            </a:r>
            <a:endParaRPr lang="en-IN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5CEA29-3A67-4F23-98AE-8CD205E373CC}" type="datetime1">
              <a:rPr lang="en-IN" smtClean="0"/>
              <a:t>12-03-2025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 noChangeArrowheads="1"/>
          </p:cNvSpPr>
          <p:nvPr>
            <p:ph type="ctrTitle"/>
          </p:nvPr>
        </p:nvSpPr>
        <p:spPr>
          <a:xfrm>
            <a:off x="51420" y="1828797"/>
            <a:ext cx="8737268" cy="1246265"/>
          </a:xfrm>
        </p:spPr>
        <p:txBody>
          <a:bodyPr/>
          <a:lstStyle/>
          <a:p>
            <a:pPr defTabSz="912813" eaLnBrk="1" hangingPunct="1"/>
            <a:r>
              <a:rPr lang="en-US" altLang="en-US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S.E. Mini Project- 1 A </a:t>
            </a:r>
            <a:br>
              <a:rPr lang="en-US" altLang="en-US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Automation Tool</a:t>
            </a:r>
            <a:endParaRPr lang="en-US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Title 1"/>
          <p:cNvSpPr txBox="1"/>
          <p:nvPr/>
        </p:nvSpPr>
        <p:spPr>
          <a:xfrm>
            <a:off x="495300" y="3581400"/>
            <a:ext cx="8153400" cy="2590800"/>
          </a:xfrm>
          <a:prstGeom prst="rect">
            <a:avLst/>
          </a:prstGeom>
        </p:spPr>
        <p:txBody>
          <a:bodyPr lIns="91429" tIns="45714" rIns="91429" bIns="45714" anchor="ctr"/>
          <a:lstStyle/>
          <a:p>
            <a:pPr algn="ctr" defTabSz="914293" eaLnBrk="1" fontAlgn="auto" hangingPunct="1">
              <a:spcAft>
                <a:spcPts val="0"/>
              </a:spcAft>
            </a:pPr>
            <a:r>
              <a:rPr lang="en-US" altLang="en-I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Nagani Mohammad (239144)</a:t>
            </a:r>
            <a:r>
              <a:rPr 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CN" altLang="en-US" dirty="0"/>
          </a:p>
          <a:p>
            <a:pPr algn="ctr" defTabSz="914293" eaLnBrk="1" fontAlgn="auto" hangingPunct="1">
              <a:spcAft>
                <a:spcPts val="0"/>
              </a:spcAft>
            </a:pPr>
            <a:r>
              <a:rPr lang="en-US" altLang="en-I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Khan Moinuddin (239129)</a:t>
            </a:r>
            <a:endParaRPr lang="zh-CN" altLang="en-US" dirty="0"/>
          </a:p>
          <a:p>
            <a:pPr algn="ctr" defTabSz="914293" eaLnBrk="1" fontAlgn="auto" hangingPunct="1">
              <a:spcAft>
                <a:spcPts val="0"/>
              </a:spcAft>
            </a:pPr>
            <a:r>
              <a:rPr lang="en-I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Idrisi Faiz ()</a:t>
            </a:r>
          </a:p>
          <a:p>
            <a:pPr algn="ctr" defTabSz="914293" eaLnBrk="1" fontAlgn="auto" hangingPunct="1">
              <a:spcAft>
                <a:spcPts val="0"/>
              </a:spcAft>
            </a:pPr>
            <a:r>
              <a:rPr lang="en-I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Amaan Khan ()</a:t>
            </a:r>
          </a:p>
          <a:p>
            <a:pPr algn="ctr" defTabSz="914293" eaLnBrk="1" fontAlgn="auto" hangingPunct="1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 defTabSz="914293" eaLnBrk="1" fontAlgn="auto" hangingPunct="1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Guide: Prof. Moeenuddin Ansari</a:t>
            </a:r>
          </a:p>
          <a:p>
            <a:pPr algn="ctr" defTabSz="914293" eaLnBrk="1" fontAlgn="auto" hangingPunct="1"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 defTabSz="914293" eaLnBrk="1" fontAlgn="auto" hangingPunct="1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Oct , 2024</a:t>
            </a:r>
          </a:p>
        </p:txBody>
      </p:sp>
      <p:sp>
        <p:nvSpPr>
          <p:cNvPr id="1048590" name="Rectangle 1"/>
          <p:cNvSpPr>
            <a:spLocks noChangeArrowheads="1"/>
          </p:cNvSpPr>
          <p:nvPr/>
        </p:nvSpPr>
        <p:spPr bwMode="auto">
          <a:xfrm>
            <a:off x="2130070" y="914400"/>
            <a:ext cx="4775518" cy="5105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CSE(AIML)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Rectangle 2"/>
          <p:cNvSpPr>
            <a:spLocks noChangeArrowheads="1"/>
          </p:cNvSpPr>
          <p:nvPr/>
        </p:nvSpPr>
        <p:spPr bwMode="auto">
          <a:xfrm>
            <a:off x="1219200" y="-19050"/>
            <a:ext cx="7162800" cy="90281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800"/>
              </a:spcAft>
            </a:pPr>
            <a:r>
              <a:rPr lang="en-I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H. J. </a:t>
            </a:r>
            <a:r>
              <a:rPr lang="en-IN" altLang="en-US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Thim</a:t>
            </a:r>
            <a:r>
              <a:rPr lang="en-I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Trust’s</a:t>
            </a:r>
            <a:endParaRPr lang="en-IN" altLang="en-US" sz="1100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Theem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Boisar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Boisar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Chilhar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Road,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Boisar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(E), Palghar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9" descr="Theem_Logo-Final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37" y="8660"/>
            <a:ext cx="857249" cy="83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 noChangeArrowheads="1"/>
          </p:cNvSpPr>
          <p:nvPr>
            <p:ph type="title"/>
          </p:nvPr>
        </p:nvSpPr>
        <p:spPr>
          <a:xfrm>
            <a:off x="447675" y="2713038"/>
            <a:ext cx="8229600" cy="639762"/>
          </a:xfrm>
        </p:spPr>
        <p:txBody>
          <a:bodyPr/>
          <a:lstStyle/>
          <a:p>
            <a:r>
              <a:rPr lang="en-IN" alt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IN" altLang="en-US"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67D02E-8A23-4808-9D77-48727EC9D725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1048630" name="Footer Placeholder 1"/>
          <p:cNvSpPr>
            <a:spLocks noGrp="1" noChangeArrowheads="1"/>
          </p:cNvSpPr>
          <p:nvPr/>
        </p:nvSpPr>
        <p:spPr bwMode="auto">
          <a:xfrm>
            <a:off x="3028950" y="6356350"/>
            <a:ext cx="382905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algn="ctr" defTabSz="914400">
              <a:defRPr sz="1200">
                <a:solidFill>
                  <a:srgbClr val="898989"/>
                </a:solidFill>
              </a:defRPr>
            </a:lvl1pPr>
            <a:lvl2pPr marL="457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Arial"/>
              </a:rPr>
              <a:t>Department of </a:t>
            </a:r>
            <a:r>
              <a:rPr lang="en-US" altLang="en-IN" dirty="0">
                <a:solidFill>
                  <a:srgbClr val="000000"/>
                </a:solidFill>
                <a:latin typeface="Arial"/>
              </a:rPr>
              <a:t>CSE(AIML) 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| THEEMCOE</a:t>
            </a:r>
            <a:endParaRPr lang="en-I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 noChangeArrowheads="1"/>
          </p:cNvSpPr>
          <p:nvPr>
            <p:ph type="title"/>
          </p:nvPr>
        </p:nvSpPr>
        <p:spPr>
          <a:xfrm>
            <a:off x="447675" y="2713038"/>
            <a:ext cx="8229600" cy="639762"/>
          </a:xfrm>
        </p:spPr>
        <p:txBody>
          <a:bodyPr/>
          <a:lstStyle/>
          <a:p>
            <a:r>
              <a:rPr lang="en-IN" alt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IN" altLang="en-US"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2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B1F40E-DB2E-4F7A-B5DA-B0778A930863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1048633" name="Footer Placeholder 1"/>
          <p:cNvSpPr>
            <a:spLocks noGrp="1" noChangeArrowheads="1"/>
          </p:cNvSpPr>
          <p:nvPr/>
        </p:nvSpPr>
        <p:spPr bwMode="auto">
          <a:xfrm>
            <a:off x="3028950" y="6356350"/>
            <a:ext cx="382905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algn="ctr" defTabSz="914400">
              <a:defRPr sz="1200">
                <a:solidFill>
                  <a:srgbClr val="898989"/>
                </a:solidFill>
              </a:defRPr>
            </a:lvl1pPr>
            <a:lvl2pPr marL="457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Arial"/>
              </a:rPr>
              <a:t>Department of </a:t>
            </a:r>
            <a:r>
              <a:rPr lang="en-US" altLang="en-IN" dirty="0">
                <a:solidFill>
                  <a:srgbClr val="000000"/>
                </a:solidFill>
                <a:latin typeface="Arial"/>
              </a:rPr>
              <a:t>CSE(AIML) 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| THEEMCOE</a:t>
            </a:r>
            <a:endParaRPr lang="en-I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04859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06F1D8-0746-426F-BF2C-B59C25DDB4EE}" type="slidenum">
              <a:rPr lang="en-US" altLang="en-US" smtClean="0"/>
              <a:t>2</a:t>
            </a:fld>
            <a:endParaRPr lang="en-US" altLang="en-US"/>
          </a:p>
        </p:txBody>
      </p:sp>
      <p:sp>
        <p:nvSpPr>
          <p:cNvPr id="104860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algn="just"/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Proposed System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Algorithm/Flowchart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the output with description</a:t>
            </a:r>
          </a:p>
          <a:p>
            <a:pPr marL="342900" lvl="1" indent="-342900" algn="just">
              <a:buFontTx/>
              <a:buChar char="•"/>
            </a:pPr>
            <a:r>
              <a:rPr lang="en-I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Technologies Used</a:t>
            </a:r>
          </a:p>
          <a:p>
            <a:pPr marL="342900" lvl="1" indent="-342900" algn="just">
              <a:buFontTx/>
              <a:buChar char="•"/>
            </a:pPr>
            <a:r>
              <a:rPr lang="en-I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and Discussion</a:t>
            </a:r>
          </a:p>
          <a:p>
            <a:pPr marL="342900" lvl="1" indent="-342900" algn="just">
              <a:buFontTx/>
              <a:buChar char="•"/>
            </a:pPr>
            <a:r>
              <a:rPr lang="en-I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 and Future Work</a:t>
            </a:r>
          </a:p>
          <a:p>
            <a:pPr marL="342900" lvl="1" indent="-342900" algn="just">
              <a:buFontTx/>
              <a:buChar char="•"/>
            </a:pPr>
            <a:r>
              <a:rPr lang="en-I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  <a:endParaRPr lang="en-I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01" name="Footer Placeholder 1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28950" y="6356350"/>
            <a:ext cx="3829050" cy="365125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Department of </a:t>
            </a:r>
            <a:r>
              <a:rPr lang="en-US" altLang="en-IN" dirty="0">
                <a:solidFill>
                  <a:schemeClr val="tx1"/>
                </a:solidFill>
              </a:rPr>
              <a:t>CSE(AIML) </a:t>
            </a:r>
            <a:r>
              <a:rPr lang="en-US" altLang="en-US" dirty="0">
                <a:solidFill>
                  <a:schemeClr val="tx1"/>
                </a:solidFill>
              </a:rPr>
              <a:t>| THEEMCOE</a:t>
            </a:r>
            <a:endParaRPr lang="en-I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860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A5D292-6D34-483E-A147-F280B13019B0}" type="slidenum">
              <a:rPr lang="en-US" altLang="en-US" smtClean="0"/>
              <a:t>3</a:t>
            </a:fld>
            <a:endParaRPr lang="en-US" altLang="en-US"/>
          </a:p>
        </p:txBody>
      </p:sp>
      <p:sp>
        <p:nvSpPr>
          <p:cNvPr id="104860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Automating manual tasks for managing and messaging contacts saves time and effort.</a:t>
            </a:r>
            <a:endParaRPr lang="zh-CN" altLang="en-US"/>
          </a:p>
          <a:p>
            <a:pPr algn="just"/>
            <a:r>
              <a:rPr lang="en-US" altLang="en-IN"/>
              <a:t>Streamline bulk contact saving and messaging.</a:t>
            </a:r>
            <a:endParaRPr lang="zh-CN" altLang="en-US"/>
          </a:p>
          <a:p>
            <a:pPr algn="just"/>
            <a:r>
              <a:rPr lang="en-US" altLang="en-IN"/>
              <a:t>Manually saving and sending messages to thousands of contacts is inefficient, error-prone, and time-consuming.</a:t>
            </a:r>
            <a:endParaRPr lang="zh-CN" altLang="en-US"/>
          </a:p>
          <a:p>
            <a:pPr algn="just"/>
            <a:r>
              <a:rPr lang="en-US" altLang="en-IN"/>
              <a:t>Large dataset support for contact management.</a:t>
            </a:r>
            <a:endParaRPr lang="zh-CN" altLang="en-US"/>
          </a:p>
          <a:p>
            <a:pPr algn="just"/>
            <a:r>
              <a:rPr lang="en-US" altLang="en-IN"/>
              <a:t>SMS sending automation for multiple contacts through a simple interface.</a:t>
            </a:r>
            <a:endParaRPr lang="zh-CN" altLang="en-US"/>
          </a:p>
          <a:p>
            <a:pPr marL="0" indent="0" algn="just">
              <a:buFontTx/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Footer Placeholder 1"/>
          <p:cNvSpPr>
            <a:spLocks noGrp="1" noChangeArrowheads="1"/>
          </p:cNvSpPr>
          <p:nvPr/>
        </p:nvSpPr>
        <p:spPr bwMode="auto">
          <a:xfrm>
            <a:off x="3028950" y="6356350"/>
            <a:ext cx="382905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algn="ctr" defTabSz="914400">
              <a:defRPr sz="1200">
                <a:solidFill>
                  <a:srgbClr val="898989"/>
                </a:solidFill>
              </a:defRPr>
            </a:lvl1pPr>
            <a:lvl2pPr marL="457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Arial"/>
              </a:rPr>
              <a:t>Department of </a:t>
            </a:r>
            <a:r>
              <a:rPr lang="en-US" altLang="en-IN" dirty="0">
                <a:solidFill>
                  <a:srgbClr val="000000"/>
                </a:solidFill>
                <a:latin typeface="Arial"/>
              </a:rPr>
              <a:t>CSE(AIML) 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| THEEMCOE</a:t>
            </a:r>
            <a:endParaRPr lang="en-IN" altLang="en-US" dirty="0">
              <a:solidFill>
                <a:srgbClr val="000000"/>
              </a:solidFill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639603"/>
            <a:ext cx="1904013" cy="1738972"/>
          </a:xfrm>
          <a:prstGeom prst="rect">
            <a:avLst/>
          </a:prstGeom>
        </p:spPr>
      </p:pic>
      <p:pic>
        <p:nvPicPr>
          <p:cNvPr id="2097155" name="Picture 2097154"/>
          <p:cNvPicPr>
            <a:picLocks/>
          </p:cNvPicPr>
          <p:nvPr/>
        </p:nvPicPr>
        <p:blipFill>
          <a:blip r:embed="rId3"/>
          <a:srcRect r="10314" b="901"/>
          <a:stretch>
            <a:fillRect/>
          </a:stretch>
        </p:blipFill>
        <p:spPr>
          <a:xfrm>
            <a:off x="3506197" y="4639603"/>
            <a:ext cx="2131604" cy="1575677"/>
          </a:xfrm>
          <a:prstGeom prst="rect">
            <a:avLst/>
          </a:prstGeom>
        </p:spPr>
      </p:pic>
      <p:pic>
        <p:nvPicPr>
          <p:cNvPr id="2097156" name="Picture 2097155"/>
          <p:cNvPicPr>
            <a:picLocks/>
          </p:cNvPicPr>
          <p:nvPr/>
        </p:nvPicPr>
        <p:blipFill>
          <a:blip r:embed="rId4"/>
          <a:srcRect l="25651" t="10978" r="24203" b="-7"/>
          <a:stretch>
            <a:fillRect/>
          </a:stretch>
        </p:blipFill>
        <p:spPr>
          <a:xfrm>
            <a:off x="6553200" y="4639603"/>
            <a:ext cx="1879911" cy="1641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104860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A01619-775C-4CCA-97BF-4399A5CFBF03}" type="slidenum">
              <a:rPr lang="en-US" altLang="en-US" smtClean="0"/>
              <a:t>4</a:t>
            </a:fld>
            <a:endParaRPr lang="en-US" altLang="en-US"/>
          </a:p>
        </p:txBody>
      </p:sp>
      <p:sp>
        <p:nvSpPr>
          <p:cNvPr id="1048608" name="TextBox 5"/>
          <p:cNvSpPr txBox="1">
            <a:spLocks noChangeArrowheads="1"/>
          </p:cNvSpPr>
          <p:nvPr/>
        </p:nvSpPr>
        <p:spPr bwMode="auto">
          <a:xfrm>
            <a:off x="2247900" y="5562600"/>
            <a:ext cx="4648200" cy="6248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ig. 1: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the </a:t>
            </a:r>
            <a:r>
              <a:rPr lang="en-US" alt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zh-CN" altLang="en-US"/>
          </a:p>
        </p:txBody>
      </p:sp>
      <p:sp>
        <p:nvSpPr>
          <p:cNvPr id="1048609" name="Footer Placeholder 1"/>
          <p:cNvSpPr>
            <a:spLocks noGrp="1" noChangeArrowheads="1"/>
          </p:cNvSpPr>
          <p:nvPr/>
        </p:nvSpPr>
        <p:spPr bwMode="auto">
          <a:xfrm>
            <a:off x="3028950" y="6356350"/>
            <a:ext cx="382905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algn="ctr" defTabSz="914400">
              <a:defRPr sz="1200">
                <a:solidFill>
                  <a:srgbClr val="898989"/>
                </a:solidFill>
              </a:defRPr>
            </a:lvl1pPr>
            <a:lvl2pPr marL="457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Arial"/>
              </a:rPr>
              <a:t>Department of </a:t>
            </a:r>
            <a:r>
              <a:rPr lang="en-US" altLang="en-IN" dirty="0">
                <a:solidFill>
                  <a:srgbClr val="000000"/>
                </a:solidFill>
                <a:latin typeface="Arial"/>
              </a:rPr>
              <a:t>CSE(AIML) 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| THEEMCOE</a:t>
            </a:r>
            <a:endParaRPr lang="en-IN" altLang="en-US" dirty="0">
              <a:solidFill>
                <a:srgbClr val="000000"/>
              </a:solidFill>
            </a:endParaRPr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73" y="922566"/>
            <a:ext cx="4746227" cy="4640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04861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D934A3-B642-4551-A670-DCF5FE9E2A81}" type="slidenum">
              <a:rPr lang="en-US" altLang="en-US" smtClean="0"/>
              <a:t>5</a:t>
            </a:fld>
            <a:endParaRPr lang="en-US" altLang="en-US"/>
          </a:p>
        </p:txBody>
      </p:sp>
      <p:sp>
        <p:nvSpPr>
          <p:cNvPr id="1048612" name="Footer Placeholder 1"/>
          <p:cNvSpPr>
            <a:spLocks noGrp="1" noChangeArrowheads="1"/>
          </p:cNvSpPr>
          <p:nvPr/>
        </p:nvSpPr>
        <p:spPr bwMode="auto">
          <a:xfrm>
            <a:off x="2657474" y="6378575"/>
            <a:ext cx="382905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algn="ctr" defTabSz="914400">
              <a:defRPr sz="1200">
                <a:solidFill>
                  <a:srgbClr val="898989"/>
                </a:solidFill>
              </a:defRPr>
            </a:lvl1pPr>
            <a:lvl2pPr marL="457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Arial"/>
              </a:rPr>
              <a:t>Department of </a:t>
            </a:r>
            <a:r>
              <a:rPr lang="en-US" altLang="en-IN" dirty="0">
                <a:solidFill>
                  <a:srgbClr val="000000"/>
                </a:solidFill>
                <a:latin typeface="Arial"/>
              </a:rPr>
              <a:t>CSE(AIML) 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| THEEMCOE</a:t>
            </a:r>
            <a:endParaRPr lang="en-IN" altLang="en-US" dirty="0">
              <a:solidFill>
                <a:srgbClr val="000000"/>
              </a:solidFill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762000"/>
            <a:ext cx="8915400" cy="561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104861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4EF4FF-D288-490A-836C-81BBAB9451E9}" type="slidenum">
              <a:rPr lang="en-US" altLang="en-US" smtClean="0"/>
              <a:t>6</a:t>
            </a:fld>
            <a:endParaRPr lang="en-US" altLang="en-US"/>
          </a:p>
        </p:txBody>
      </p:sp>
      <p:sp>
        <p:nvSpPr>
          <p:cNvPr id="1048615" name="Footer Placeholder 1"/>
          <p:cNvSpPr>
            <a:spLocks noGrp="1" noChangeArrowheads="1"/>
          </p:cNvSpPr>
          <p:nvPr/>
        </p:nvSpPr>
        <p:spPr bwMode="auto">
          <a:xfrm>
            <a:off x="2657474" y="6378574"/>
            <a:ext cx="382905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algn="ctr" defTabSz="914400">
              <a:defRPr sz="1200">
                <a:solidFill>
                  <a:srgbClr val="898989"/>
                </a:solidFill>
              </a:defRPr>
            </a:lvl1pPr>
            <a:lvl2pPr marL="457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Arial"/>
              </a:rPr>
              <a:t>Department of </a:t>
            </a:r>
            <a:r>
              <a:rPr lang="en-US" altLang="en-IN" dirty="0">
                <a:solidFill>
                  <a:srgbClr val="000000"/>
                </a:solidFill>
                <a:latin typeface="Arial"/>
              </a:rPr>
              <a:t>CSE(AIML) 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| THEEMCOE</a:t>
            </a:r>
            <a:endParaRPr lang="en-IN" altLang="en-US" dirty="0">
              <a:solidFill>
                <a:srgbClr val="000000"/>
              </a:solidFill>
            </a:endParaRP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6892" y="761999"/>
            <a:ext cx="7510214" cy="5662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and Discussion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C66772-A604-4E91-95A7-6E521A4AE6B6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104861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2878" y="1038604"/>
            <a:ext cx="9096548" cy="515502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Results</a:t>
            </a:r>
            <a:endParaRPr sz="1100" b="1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message Broadcasting Tool can also save 10,000+ contact in approx 1 hour.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Testing revealed that the app can send up to 500 messages in under 3 minutes with minimal delay when using a stable internet connection.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tool allows users to upload a list of contacts from a text file, automating the process of sending bulk messages with ease.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Performance Comparison</a:t>
            </a:r>
            <a:endParaRPr sz="1100" b="1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 comparison of message delivery time between our tool and similar existing systems (e.g., native WhatsApp broadcasting, Twilio) shows a 20% faster delivery time when broadcasting 100 messages.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Performance under load: The tool performs consistently up to 1,000 contacts without a noticeable increase in processing time.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app performed optimally in smaller batches, but network reliability affects the overall speed for larger groups.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API rate limits (e.g., for WhatsApp) could impact message delivery when broadcasting at scale, and this can be an area for improvement in future versions.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Work</a:t>
            </a:r>
            <a:endParaRPr sz="1100" b="1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Integration with more messaging platforms (e.g., Telegram, Email broadcasting) is planned for future updates.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Improving the user interface to make it even more intuitive, especially for non-technical users.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Adding more detailed logging features for message tracking and failure recovery.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(GUI/Frontend)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app uses a simple and user-friendly interface built using MIT App Inventor, making it easy for users to upload contacts and manage broadcasts.</a:t>
            </a:r>
            <a:endParaRPr sz="1100" b="0"/>
          </a:p>
          <a:p>
            <a:pPr marL="0" indent="0" algn="just">
              <a:buNone/>
            </a:pPr>
            <a:r>
              <a:rPr lang="en-US" altLang="en-I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Backend integrations (Firebase, SQLite) ensure that all contact and message data are securely stored and easily accessible.</a:t>
            </a:r>
            <a:endParaRPr sz="1400" b="0"/>
          </a:p>
        </p:txBody>
      </p:sp>
      <p:sp>
        <p:nvSpPr>
          <p:cNvPr id="1048619" name="Footer Placeholder 1"/>
          <p:cNvSpPr>
            <a:spLocks noGrp="1" noChangeArrowheads="1"/>
          </p:cNvSpPr>
          <p:nvPr/>
        </p:nvSpPr>
        <p:spPr bwMode="auto">
          <a:xfrm>
            <a:off x="3028950" y="6356350"/>
            <a:ext cx="382905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algn="ctr" defTabSz="914400">
              <a:defRPr sz="1200">
                <a:solidFill>
                  <a:srgbClr val="898989"/>
                </a:solidFill>
              </a:defRPr>
            </a:lvl1pPr>
            <a:lvl2pPr marL="457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Arial"/>
              </a:rPr>
              <a:t>Department of </a:t>
            </a:r>
            <a:r>
              <a:rPr lang="en-US" altLang="en-IN" dirty="0">
                <a:solidFill>
                  <a:srgbClr val="000000"/>
                </a:solidFill>
                <a:latin typeface="Arial"/>
              </a:rPr>
              <a:t>CSE(AIML) 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| THEEMCOE</a:t>
            </a:r>
            <a:endParaRPr lang="en-I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 and Future Work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056F35-AB60-4597-A72E-908EEB154EEE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10486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22187" y="823676"/>
            <a:ext cx="9021812" cy="5715236"/>
          </a:xfrm>
        </p:spPr>
        <p:txBody>
          <a:bodyPr/>
          <a:lstStyle/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Ultimate Message Broadcasting Tool provides a user-friendly solution for sending bulk messages through platforms like and SMS.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By automating the broadcasting process, it reduces manual effort and saves time, especially for large-scale communication needs (e.g., announcements, marketing).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The app successfully integrates contact management, message scheduling, and multi-platform support, making it a valuable tool for businesses, educational institutions, and other organizations.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Platform Expansion: Future versions of the app will include support for additional messaging platforms such as Telegram, Email,</a:t>
            </a:r>
            <a:r>
              <a:rPr lang="en-US" alt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whatsapp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social media.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Enhanced Analytics: Implementing detailed analytics for message delivery status, response rates, and user engagement tracking.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UI/UX Improvements: Further refining the user interface to make the app more accessible to non-technical users and improve the overall user experience.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Scalability: Optimizing the tool to handle larger datasets, ensuring better performance with more than 10,000 recipients at once.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Security Enhancements: Incorporating stronger encryption and data privacy measures to protect user information and communication content.</a:t>
            </a:r>
            <a:endParaRPr lang="en-I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Footer Placeholder 1"/>
          <p:cNvSpPr>
            <a:spLocks noGrp="1" noChangeArrowheads="1"/>
          </p:cNvSpPr>
          <p:nvPr/>
        </p:nvSpPr>
        <p:spPr bwMode="auto">
          <a:xfrm>
            <a:off x="3028950" y="6356350"/>
            <a:ext cx="382905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algn="ctr" defTabSz="914400">
              <a:defRPr sz="1200">
                <a:solidFill>
                  <a:srgbClr val="898989"/>
                </a:solidFill>
              </a:defRPr>
            </a:lvl1pPr>
            <a:lvl2pPr marL="457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Arial"/>
              </a:rPr>
              <a:t>Department of </a:t>
            </a:r>
            <a:r>
              <a:rPr lang="en-US" altLang="en-IN" dirty="0">
                <a:solidFill>
                  <a:srgbClr val="000000"/>
                </a:solidFill>
                <a:latin typeface="Arial"/>
              </a:rPr>
              <a:t>CSE(AIML) 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| THEEMCOE</a:t>
            </a:r>
            <a:endParaRPr lang="en-I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FF6165-B0F0-4BE5-B72C-C2350FAC2B51}" type="slidenum">
              <a:rPr lang="en-US" altLang="en-US" smtClean="0"/>
              <a:t>9</a:t>
            </a:fld>
            <a:endParaRPr lang="en-US" altLang="en-US"/>
          </a:p>
        </p:txBody>
      </p:sp>
      <p:sp>
        <p:nvSpPr>
          <p:cNvPr id="1048626" name="TextBox 6"/>
          <p:cNvSpPr txBox="1">
            <a:spLocks noChangeArrowheads="1"/>
          </p:cNvSpPr>
          <p:nvPr/>
        </p:nvSpPr>
        <p:spPr bwMode="auto">
          <a:xfrm>
            <a:off x="159998" y="910261"/>
            <a:ext cx="8824002" cy="443484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**References**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G. Kiefer, "MIT App Inventor for Android App Development," MIT App Inventor, 2023. [Online]. Available: https://appinventor.mit.edu/explore. Accessed: September 20, 2024.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L. Ortega, "Pura Vida Apps: FileTools Extension," Pura Vida Apps, 2023. [Online]. Available: https://puravidaapps.com/filetools.php. Accessed: September 22, 2024.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J. Vasquez, "Firebase Cloud Messaging: A Complete Guide," Firebase Documentation, 2024. [Online]. Available: https://firebase.google.com/docs/cloud-messaging. Accessed: September 24, 2024.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R. Kumar, "WhatsApp Business API Documentation," Facebook Developers, 2023. [Online]. Available: https://developers.facebook.com/docs/whatsapp. Accessed: September 25, 2024.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M. Hayashi, "Twilio SMS API: Sending Bulk SMS," Twilio Developer Documentation, 2023. [Online]. Available: https://www.twilio.com/docs/sms/send-messages. Accessed: September 26, 2024.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D. Palmer, "SQLite for Local Database Management," SQLite Documentation, 2024. [Online]. Available: https://www.sqlite.org/about.html. Accessed: September 28, 2024.</a:t>
            </a:r>
            <a:endParaRPr lang="en-I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B. O'Connor, "Understanding Android Permissions," Android Developer Documentation, 2023. [Online]. Available: https://developer.android.com/guide/topics/permissions. Accessed: September 30, 2024.</a:t>
            </a:r>
            <a:endParaRPr lang="en-I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Footer Placeholder 1"/>
          <p:cNvSpPr>
            <a:spLocks noGrp="1" noChangeArrowheads="1"/>
          </p:cNvSpPr>
          <p:nvPr/>
        </p:nvSpPr>
        <p:spPr bwMode="auto">
          <a:xfrm>
            <a:off x="3028950" y="6356350"/>
            <a:ext cx="382905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algn="ctr" defTabSz="914400">
              <a:defRPr sz="1200">
                <a:solidFill>
                  <a:srgbClr val="898989"/>
                </a:solidFill>
              </a:defRPr>
            </a:lvl1pPr>
            <a:lvl2pPr marL="457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Arial"/>
              </a:rPr>
              <a:t>Department of </a:t>
            </a:r>
            <a:r>
              <a:rPr lang="en-US" altLang="en-IN" dirty="0">
                <a:solidFill>
                  <a:srgbClr val="000000"/>
                </a:solidFill>
                <a:latin typeface="Arial"/>
              </a:rPr>
              <a:t>CSE(AIML) 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| THEEMCOE</a:t>
            </a:r>
            <a:endParaRPr lang="en-I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1109</Words>
  <Application>Microsoft Office PowerPoint</Application>
  <PresentationFormat>Letter Paper (8.5x11 in)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Theme1</vt:lpstr>
      <vt:lpstr>S.E. Mini Project- 1 A   Social Automation Tool</vt:lpstr>
      <vt:lpstr>Contents</vt:lpstr>
      <vt:lpstr>Introduction</vt:lpstr>
      <vt:lpstr>Proposed System</vt:lpstr>
      <vt:lpstr>Implementation</vt:lpstr>
      <vt:lpstr>Technologies Used</vt:lpstr>
      <vt:lpstr>Results and Discussion</vt:lpstr>
      <vt:lpstr>Conclusion and Future Work</vt:lpstr>
      <vt:lpstr>References</vt:lpstr>
      <vt:lpstr>Thank You !!!</vt:lpstr>
      <vt:lpstr>Q &amp; A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Sneha Sankhe</dc:creator>
  <cp:lastModifiedBy>Administrator</cp:lastModifiedBy>
  <cp:revision>3</cp:revision>
  <dcterms:created xsi:type="dcterms:W3CDTF">2009-10-07T10:39:54Z</dcterms:created>
  <dcterms:modified xsi:type="dcterms:W3CDTF">2025-03-11T19:06:09Z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d73962c6c92c496cb9be3c6c2dcc20b1</vt:lpwstr>
  </property>
</Properties>
</file>