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bin" ContentType="application/vnd.openxmlformats-officedocument.spreadsheetml.sheet"/>
  <Default Extension="rels" ContentType="application/vnd.openxmlformats-package.relationships+xml"/>
  <Override PartName="/ppt/slideMasters/slideMaster11.xml" ContentType="application/vnd.openxmlformats-officedocument.presentationml.slideMaster+xml"/>
  <Override PartName="/ppt/slideLayouts/slideLayout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Layouts/slideLayout4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charts/chart1.xml" ContentType="application/vnd.openxmlformats-officedocument.drawingml.chart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charts/chart2.xml" ContentType="application/vnd.openxmlformats-officedocument.drawingml.chart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charts/chart3.xml" ContentType="application/vnd.openxmlformats-officedocument.drawingml.chart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charts/chart4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charts/chart5.xml" ContentType="application/vnd.openxmlformats-officedocument.drawingml.char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charts/chart6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charts/chart7.xml" ContentType="application/vnd.openxmlformats-officedocument.drawingml.chart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charts/chart8.xml" ContentType="application/vnd.openxmlformats-officedocument.drawingml.chart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charts/chart9.xml" ContentType="application/vnd.openxmlformats-officedocument.drawingml.chart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charts/chart10.xml" ContentType="application/vnd.openxmlformats-officedocument.drawingml.chart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charts/chart11.xml" ContentType="application/vnd.openxmlformats-officedocument.drawingml.chart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charts/chart12.xml" ContentType="application/vnd.openxmlformats-officedocument.drawingml.chart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charts/chart13.xml" ContentType="application/vnd.openxmlformats-officedocument.drawingml.chart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charts/chart14.xml" ContentType="application/vnd.openxmlformats-officedocument.drawingml.chart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charts/chart15.xml" ContentType="application/vnd.openxmlformats-officedocument.drawingml.chart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charts/chart16.xml" ContentType="application/vnd.openxmlformats-officedocument.drawingml.chart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charts/chart17.xml" ContentType="application/vnd.openxmlformats-officedocument.drawingml.chart+xml"/>
  <Override PartName="/ppt/slides/slide36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6863497e6c94546" /></Relationships>
</file>

<file path=ppt/presentation.xml><?xml version="1.0" encoding="utf-8"?>
<p:presentation xmlns:p="http://schemas.openxmlformats.org/presentationml/2006/main" saveSubsetFonts="1" autoCompressPictures="0">
  <p:sldMasterIdLst>
    <p:sldMasterId xmlns:r="http://schemas.openxmlformats.org/officeDocument/2006/relationships" r:id="rId1"/>
  </p:sldMasterIdLst>
  <p:sldIdLst>
    <p:sldId xmlns:r="http://schemas.openxmlformats.org/officeDocument/2006/relationships" id="256" r:id="Re197b3a383d24ebd"/>
    <p:sldId xmlns:r="http://schemas.openxmlformats.org/officeDocument/2006/relationships" id="257" r:id="R2a521a43dac74014"/>
    <p:sldId xmlns:r="http://schemas.openxmlformats.org/officeDocument/2006/relationships" id="258" r:id="Rd6fe4b9638a64fe4"/>
    <p:sldId xmlns:r="http://schemas.openxmlformats.org/officeDocument/2006/relationships" id="259" r:id="R8983f85634c84bcb"/>
    <p:sldId xmlns:r="http://schemas.openxmlformats.org/officeDocument/2006/relationships" id="260" r:id="R75ff8e1f549a40d1"/>
    <p:sldId xmlns:r="http://schemas.openxmlformats.org/officeDocument/2006/relationships" id="261" r:id="Rdeffc48eeda44f8d"/>
    <p:sldId xmlns:r="http://schemas.openxmlformats.org/officeDocument/2006/relationships" id="262" r:id="Rb743411795094061"/>
    <p:sldId xmlns:r="http://schemas.openxmlformats.org/officeDocument/2006/relationships" id="263" r:id="R0ef9bdc45da94a49"/>
    <p:sldId xmlns:r="http://schemas.openxmlformats.org/officeDocument/2006/relationships" id="264" r:id="R24d5a75f989a4c2a"/>
    <p:sldId xmlns:r="http://schemas.openxmlformats.org/officeDocument/2006/relationships" id="265" r:id="R6e631fedcec04b0f"/>
    <p:sldId xmlns:r="http://schemas.openxmlformats.org/officeDocument/2006/relationships" id="266" r:id="R7a24151ac28e4360"/>
    <p:sldId xmlns:r="http://schemas.openxmlformats.org/officeDocument/2006/relationships" id="267" r:id="R1d95233dd0004c0a"/>
    <p:sldId xmlns:r="http://schemas.openxmlformats.org/officeDocument/2006/relationships" id="268" r:id="R97fbf46620fa4da9"/>
    <p:sldId xmlns:r="http://schemas.openxmlformats.org/officeDocument/2006/relationships" id="269" r:id="Rb22a627b3355412b"/>
    <p:sldId xmlns:r="http://schemas.openxmlformats.org/officeDocument/2006/relationships" id="270" r:id="R8a63663af8e14f41"/>
    <p:sldId xmlns:r="http://schemas.openxmlformats.org/officeDocument/2006/relationships" id="271" r:id="Ra0e8aba7159e402a"/>
    <p:sldId xmlns:r="http://schemas.openxmlformats.org/officeDocument/2006/relationships" id="272" r:id="R36495ebbb2f7407e"/>
    <p:sldId xmlns:r="http://schemas.openxmlformats.org/officeDocument/2006/relationships" id="273" r:id="R85c61d0c5208468c"/>
    <p:sldId xmlns:r="http://schemas.openxmlformats.org/officeDocument/2006/relationships" id="274" r:id="R3148300aa841423e"/>
    <p:sldId xmlns:r="http://schemas.openxmlformats.org/officeDocument/2006/relationships" id="275" r:id="R340f942679764a79"/>
    <p:sldId xmlns:r="http://schemas.openxmlformats.org/officeDocument/2006/relationships" id="276" r:id="R92b57973a5d847bf"/>
    <p:sldId xmlns:r="http://schemas.openxmlformats.org/officeDocument/2006/relationships" id="277" r:id="R5c58bfdb928e4831"/>
    <p:sldId xmlns:r="http://schemas.openxmlformats.org/officeDocument/2006/relationships" id="278" r:id="R4f19811c8a8d4a37"/>
    <p:sldId xmlns:r="http://schemas.openxmlformats.org/officeDocument/2006/relationships" id="279" r:id="Rbef24d11190c464d"/>
    <p:sldId xmlns:r="http://schemas.openxmlformats.org/officeDocument/2006/relationships" id="280" r:id="R18e7c39926454b06"/>
    <p:sldId xmlns:r="http://schemas.openxmlformats.org/officeDocument/2006/relationships" id="281" r:id="R28a67c0c1a974e54"/>
    <p:sldId xmlns:r="http://schemas.openxmlformats.org/officeDocument/2006/relationships" id="282" r:id="Rdf3bd1b1136f4e03"/>
    <p:sldId xmlns:r="http://schemas.openxmlformats.org/officeDocument/2006/relationships" id="283" r:id="R1111af0416dc427b"/>
    <p:sldId xmlns:r="http://schemas.openxmlformats.org/officeDocument/2006/relationships" id="284" r:id="R4b63f73adb754696"/>
    <p:sldId xmlns:r="http://schemas.openxmlformats.org/officeDocument/2006/relationships" id="285" r:id="R3c5449e8b90e435b"/>
    <p:sldId xmlns:r="http://schemas.openxmlformats.org/officeDocument/2006/relationships" id="286" r:id="Rfb4d0413265044ef"/>
    <p:sldId xmlns:r="http://schemas.openxmlformats.org/officeDocument/2006/relationships" id="287" r:id="R4a79f15304d4498c"/>
    <p:sldId xmlns:r="http://schemas.openxmlformats.org/officeDocument/2006/relationships" id="288" r:id="Rb774a1b9ec164dd2"/>
    <p:sldId xmlns:r="http://schemas.openxmlformats.org/officeDocument/2006/relationships" id="289" r:id="Rddae5731f8ef46d0"/>
    <p:sldId xmlns:r="http://schemas.openxmlformats.org/officeDocument/2006/relationships" id="290" r:id="R5b1874ae8ab94f45"/>
    <p:sldId xmlns:r="http://schemas.openxmlformats.org/officeDocument/2006/relationships" id="291" r:id="Ra48dab76808e46f8"/>
  </p:sldIdLst>
  <p:sldSz cx="9144000" cy="5143500" type="screen16x9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Relationship Type="http://schemas.openxmlformats.org/officeDocument/2006/relationships/slide" Target="/ppt/slides/slide1.xml" Id="Re197b3a383d24ebd" /><Relationship Type="http://schemas.openxmlformats.org/officeDocument/2006/relationships/slide" Target="/ppt/slides/slide2.xml" Id="R2a521a43dac74014" /><Relationship Type="http://schemas.openxmlformats.org/officeDocument/2006/relationships/slide" Target="/ppt/slides/slide3.xml" Id="Rd6fe4b9638a64fe4" /><Relationship Type="http://schemas.openxmlformats.org/officeDocument/2006/relationships/slide" Target="/ppt/slides/slide4.xml" Id="R8983f85634c84bcb" /><Relationship Type="http://schemas.openxmlformats.org/officeDocument/2006/relationships/slide" Target="/ppt/slides/slide5.xml" Id="R75ff8e1f549a40d1" /><Relationship Type="http://schemas.openxmlformats.org/officeDocument/2006/relationships/slide" Target="/ppt/slides/slide6.xml" Id="Rdeffc48eeda44f8d" /><Relationship Type="http://schemas.openxmlformats.org/officeDocument/2006/relationships/slide" Target="/ppt/slides/slide7.xml" Id="Rb743411795094061" /><Relationship Type="http://schemas.openxmlformats.org/officeDocument/2006/relationships/slide" Target="/ppt/slides/slide8.xml" Id="R0ef9bdc45da94a49" /><Relationship Type="http://schemas.openxmlformats.org/officeDocument/2006/relationships/slide" Target="/ppt/slides/slide9.xml" Id="R24d5a75f989a4c2a" /><Relationship Type="http://schemas.openxmlformats.org/officeDocument/2006/relationships/slide" Target="/ppt/slides/slide10.xml" Id="R6e631fedcec04b0f" /><Relationship Type="http://schemas.openxmlformats.org/officeDocument/2006/relationships/slide" Target="/ppt/slides/slide11.xml" Id="R7a24151ac28e4360" /><Relationship Type="http://schemas.openxmlformats.org/officeDocument/2006/relationships/slide" Target="/ppt/slides/slide12.xml" Id="R1d95233dd0004c0a" /><Relationship Type="http://schemas.openxmlformats.org/officeDocument/2006/relationships/slide" Target="/ppt/slides/slide13.xml" Id="R97fbf46620fa4da9" /><Relationship Type="http://schemas.openxmlformats.org/officeDocument/2006/relationships/slide" Target="/ppt/slides/slide14.xml" Id="Rb22a627b3355412b" /><Relationship Type="http://schemas.openxmlformats.org/officeDocument/2006/relationships/slide" Target="/ppt/slides/slide15.xml" Id="R8a63663af8e14f41" /><Relationship Type="http://schemas.openxmlformats.org/officeDocument/2006/relationships/slide" Target="/ppt/slides/slide16.xml" Id="Ra0e8aba7159e402a" /><Relationship Type="http://schemas.openxmlformats.org/officeDocument/2006/relationships/slide" Target="/ppt/slides/slide17.xml" Id="R36495ebbb2f7407e" /><Relationship Type="http://schemas.openxmlformats.org/officeDocument/2006/relationships/slide" Target="/ppt/slides/slide18.xml" Id="R85c61d0c5208468c" /><Relationship Type="http://schemas.openxmlformats.org/officeDocument/2006/relationships/slide" Target="/ppt/slides/slide19.xml" Id="R3148300aa841423e" /><Relationship Type="http://schemas.openxmlformats.org/officeDocument/2006/relationships/slide" Target="/ppt/slides/slide20.xml" Id="R340f942679764a79" /><Relationship Type="http://schemas.openxmlformats.org/officeDocument/2006/relationships/slide" Target="/ppt/slides/slide21.xml" Id="R92b57973a5d847bf" /><Relationship Type="http://schemas.openxmlformats.org/officeDocument/2006/relationships/slide" Target="/ppt/slides/slide22.xml" Id="R5c58bfdb928e4831" /><Relationship Type="http://schemas.openxmlformats.org/officeDocument/2006/relationships/slide" Target="/ppt/slides/slide23.xml" Id="R4f19811c8a8d4a37" /><Relationship Type="http://schemas.openxmlformats.org/officeDocument/2006/relationships/slide" Target="/ppt/slides/slide24.xml" Id="Rbef24d11190c464d" /><Relationship Type="http://schemas.openxmlformats.org/officeDocument/2006/relationships/slide" Target="/ppt/slides/slide25.xml" Id="R18e7c39926454b06" /><Relationship Type="http://schemas.openxmlformats.org/officeDocument/2006/relationships/slide" Target="/ppt/slides/slide26.xml" Id="R28a67c0c1a974e54" /><Relationship Type="http://schemas.openxmlformats.org/officeDocument/2006/relationships/slide" Target="/ppt/slides/slide27.xml" Id="Rdf3bd1b1136f4e03" /><Relationship Type="http://schemas.openxmlformats.org/officeDocument/2006/relationships/slide" Target="/ppt/slides/slide28.xml" Id="R1111af0416dc427b" /><Relationship Type="http://schemas.openxmlformats.org/officeDocument/2006/relationships/slide" Target="/ppt/slides/slide29.xml" Id="R4b63f73adb754696" /><Relationship Type="http://schemas.openxmlformats.org/officeDocument/2006/relationships/slide" Target="/ppt/slides/slide30.xml" Id="R3c5449e8b90e435b" /><Relationship Type="http://schemas.openxmlformats.org/officeDocument/2006/relationships/slide" Target="/ppt/slides/slide31.xml" Id="Rfb4d0413265044ef" /><Relationship Type="http://schemas.openxmlformats.org/officeDocument/2006/relationships/slide" Target="/ppt/slides/slide32.xml" Id="R4a79f15304d4498c" /><Relationship Type="http://schemas.openxmlformats.org/officeDocument/2006/relationships/slide" Target="/ppt/slides/slide33.xml" Id="Rb774a1b9ec164dd2" /><Relationship Type="http://schemas.openxmlformats.org/officeDocument/2006/relationships/slide" Target="/ppt/slides/slide34.xml" Id="Rddae5731f8ef46d0" /><Relationship Type="http://schemas.openxmlformats.org/officeDocument/2006/relationships/slide" Target="/ppt/slides/slide35.xml" Id="R5b1874ae8ab94f45" /><Relationship Type="http://schemas.openxmlformats.org/officeDocument/2006/relationships/slide" Target="/ppt/slides/slide36.xml" Id="Ra48dab76808e46f8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image" Target="/ppt/media/image22.png" Id="rId2" /><Relationship Type="http://schemas.openxmlformats.org/officeDocument/2006/relationships/slideMaster" Target="/ppt/slideMasters/slideMaster11.xml" Id="rId1" /></Relationships>
</file>

<file path=ppt/slideLayouts/_rels/slideLayout31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44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48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52A03B-2D42-4DAE-8460-CF96145A8D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5136" y="1005080"/>
            <a:ext cx="8229600" cy="356901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14CF1-AB9B-4870-9E5C-AD8F31C7F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322" y="627419"/>
            <a:ext cx="8229600" cy="239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Master text style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39551A5-770E-3978-ED85-9963EA08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4811867"/>
            <a:ext cx="633937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598A6424-24D4-9A7A-503B-1810D9718646}"/>
              </a:ext>
            </a:extLst>
          </p:cNvPr>
          <p:cNvSpPr txBox="1">
            <a:spLocks/>
          </p:cNvSpPr>
          <p:nvPr userDrawn="1"/>
        </p:nvSpPr>
        <p:spPr>
          <a:xfrm>
            <a:off x="44110" y="4880795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D6880F-98FC-C70E-7434-35DAC835CC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0" y="4835992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22.xml><?xml version="1.0" encoding="utf-8"?>
<p:sldLayout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7787252" cy="1234730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style (only changes made to the parent slide will be reflected in the app)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66162" y="3729038"/>
            <a:ext cx="2938463" cy="38576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slide subtitle style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B397FB30-D0E6-47F8-D354-616B0E20A00C}"/>
              </a:ext>
            </a:extLst>
          </p:cNvPr>
          <p:cNvSpPr txBox="1">
            <a:spLocks/>
          </p:cNvSpPr>
          <p:nvPr userDrawn="1"/>
        </p:nvSpPr>
        <p:spPr>
          <a:xfrm>
            <a:off x="3389891" y="486202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C1F35-7934-3723-FBBD-74C99BCA9C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4" y="4791407"/>
            <a:ext cx="1381743" cy="33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158633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/>
              <a:t>Total Responses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DF05C82-1244-9CA3-984A-2EEF32F7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4811867"/>
            <a:ext cx="63060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95CE0200-F192-0824-3C26-E467CCA0AF48}"/>
              </a:ext>
            </a:extLst>
          </p:cNvPr>
          <p:cNvSpPr txBox="1">
            <a:spLocks/>
          </p:cNvSpPr>
          <p:nvPr userDrawn="1"/>
        </p:nvSpPr>
        <p:spPr>
          <a:xfrm>
            <a:off x="44110" y="4880795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E7EF1-F906-EB3F-7B2E-99EE2BAA37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0" y="4835992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Layouts/slideLayout44.xml><?xml version="1.0" encoding="utf-8"?>
<p:sldLayout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81143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570" y="666350"/>
            <a:ext cx="5332506" cy="249144"/>
          </a:xfrm>
        </p:spPr>
        <p:txBody>
          <a:bodyPr/>
          <a:lstStyle/>
          <a:p>
            <a:pPr lvl="0"/>
            <a:r>
              <a:rPr lang="en-US" dirty="0"/>
              <a:t>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E2B938-E785-E802-7A9A-5AD4FEF6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93976" y="4811867"/>
            <a:ext cx="630279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13756DC3-62A3-EAD0-0902-502D886CC750}"/>
              </a:ext>
            </a:extLst>
          </p:cNvPr>
          <p:cNvSpPr txBox="1">
            <a:spLocks/>
          </p:cNvSpPr>
          <p:nvPr userDrawn="1"/>
        </p:nvSpPr>
        <p:spPr>
          <a:xfrm>
            <a:off x="44110" y="4880795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50C52-00F9-42B7-9AC0-F5417C88D4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0" y="4835992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40473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3" /><Relationship Type="http://schemas.openxmlformats.org/officeDocument/2006/relationships/slideLayout" Target="/ppt/slideLayouts/slideLayout22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1.xml" Id="rId5" /><Relationship Type="http://schemas.openxmlformats.org/officeDocument/2006/relationships/slideLayout" Target="/ppt/slideLayouts/slideLayout44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270516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70" y="666350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FE218-D8C1-4598-C115-912209DA1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8920" y="4811866"/>
            <a:ext cx="638099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1" r:id="rId3"/>
    <p:sldLayoutId id="2147483675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2.xml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5.xml" Id="rId526cce99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6.xml" Id="rId47cc4947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7.xml" Id="rId9852d057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8.xml" Id="rId39a9835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9.xml" Id="rIda18d988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1.xml" Id="rId3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0.xml" Id="rIdf5ba41f4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1.xml" Id="rId9e97779b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2.xml" Id="rId8e378674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3.xml" Id="rId04bf7107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4.xml" Id="rId5123932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.xml" Id="rId2c9cf01b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5.xml" Id="rIdbd806569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6.xml" Id="rId71f47458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17.xml" Id="rIda45f51bf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2.xml" Id="rId330870a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3.xml" Id="rId6c728eca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Relationship Type="http://schemas.openxmlformats.org/officeDocument/2006/relationships/chart" Target="/ppt/slides/charts/chart4.xml" Id="rId7c6ec684" /></Relationships>
</file>

<file path=ppt/slides/charts/_rels/chart1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.bin" Id="rId11521de3" /></Relationships>
</file>

<file path=ppt/slides/charts/_rels/chart10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10.bin" Id="rIdbcf74817" /></Relationships>
</file>

<file path=ppt/slides/charts/_rels/chart11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11.bin" Id="rId902dd4dc" /></Relationships>
</file>

<file path=ppt/slides/charts/_rels/chart12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12.bin" Id="rIdf25d115f" /></Relationships>
</file>

<file path=ppt/slides/charts/_rels/chart13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13.bin" Id="rId9491b0ad" /></Relationships>
</file>

<file path=ppt/slides/charts/_rels/chart14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14.bin" Id="rId571e2373" /></Relationships>
</file>

<file path=ppt/slides/charts/_rels/chart15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15.bin" Id="rId2a06f777" /></Relationships>
</file>

<file path=ppt/slides/charts/_rels/chart16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16.bin" Id="rId1be3c181" /></Relationships>
</file>

<file path=ppt/slides/charts/_rels/chart17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17.bin" Id="rIdb21cec17" /></Relationships>
</file>

<file path=ppt/slides/charts/_rels/chart2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2.bin" Id="rId89970c5c" /></Relationships>
</file>

<file path=ppt/slides/charts/_rels/chart3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3.bin" Id="rId9dffd10f" /></Relationships>
</file>

<file path=ppt/slides/charts/_rels/chart4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4.bin" Id="rId77c6eacc" /></Relationships>
</file>

<file path=ppt/slides/charts/_rels/chart5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5.bin" Id="rIdbc7ca266" /></Relationships>
</file>

<file path=ppt/slides/charts/_rels/chart6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6.bin" Id="rId2edeb929" /></Relationships>
</file>

<file path=ppt/slides/charts/_rels/chart7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7.bin" Id="rId86ae8f86" /></Relationships>
</file>

<file path=ppt/slides/charts/_rels/chart8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8.bin" Id="rId812a5d99" /></Relationships>
</file>

<file path=ppt/slides/charts/_rels/chart9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9.bin" Id="rId2c8e5178" /></Relationships>
</file>

<file path=ppt/slides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0.0779</c:v>
                </c:pt>
                <c:pt idx="1">
                  <c:v>0.2208</c:v>
                </c:pt>
                <c:pt idx="2">
                  <c:v>0.7013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1521de3"/>
</c:chartSpace>
</file>

<file path=ppt/slides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6BC8CD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Sheet1!$A$2:$A$5</c:f>
              <c:strCache>
                <c:ptCount val="4"/>
                <c:pt idx="0">
                  <c:v>Strongly Helpful</c:v>
                </c:pt>
                <c:pt idx="1">
                  <c:v>Helpful</c:v>
                </c:pt>
                <c:pt idx="2">
                  <c:v>Not very helpful</c:v>
                </c:pt>
                <c:pt idx="3">
                  <c:v>Not helpful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0.2549</c:v>
                </c:pt>
                <c:pt idx="1">
                  <c:v>0.5490</c:v>
                </c:pt>
                <c:pt idx="2">
                  <c:v>0.1765</c:v>
                </c:pt>
                <c:pt idx="3">
                  <c:v>0.0196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bcf74817"/>
</c:chartSpace>
</file>

<file path=ppt/slides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0.6569</c:v>
                </c:pt>
                <c:pt idx="1">
                  <c:v>0.3431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902dd4dc"/>
</c:chartSpace>
</file>

<file path=ppt/slides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N/A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0.3627</c:v>
                </c:pt>
                <c:pt idx="1">
                  <c:v>0.4314</c:v>
                </c:pt>
                <c:pt idx="2">
                  <c:v>0.2059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f25d115f"/>
</c:chartSpace>
</file>

<file path=ppt/slides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6BC8CD"/>
              </a:solidFill>
              <a:ln w="0">
                <a:noFill/>
              </a:ln>
            </c:spPr>
          </c:dPt>
          <c:dPt>
            <c:idx val="4"/>
            <c:invertIfNegative val="0"/>
            <c:spPr>
              <a:solidFill>
                <a:srgbClr val="FF8B4F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Sheet1!$A$2:$A$6</c:f>
              <c:strCache>
                <c:ptCount val="5"/>
                <c:pt idx="0">
                  <c:v>Translation agencies</c:v>
                </c:pt>
                <c:pt idx="1">
                  <c:v>Freelance sites</c:v>
                </c:pt>
                <c:pt idx="2">
                  <c:v>Social Media</c:v>
                </c:pt>
                <c:pt idx="3">
                  <c:v>N/A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0.2474</c:v>
                </c:pt>
                <c:pt idx="1">
                  <c:v>0.1649</c:v>
                </c:pt>
                <c:pt idx="2">
                  <c:v>0.1443</c:v>
                </c:pt>
                <c:pt idx="3">
                  <c:v>0.6082</c:v>
                </c:pt>
                <c:pt idx="4">
                  <c:v>0.0412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9491b0ad"/>
</c:chartSpace>
</file>

<file path=ppt/slides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6BC8CD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Sheet1!$A$2:$A$5</c:f>
              <c:strCache>
                <c:ptCount val="4"/>
                <c:pt idx="0">
                  <c:v>1-4</c:v>
                </c:pt>
                <c:pt idx="1">
                  <c:v>8</c:v>
                </c:pt>
                <c:pt idx="2">
                  <c:v>N/A</c:v>
                </c:pt>
                <c:pt idx="3">
                  <c:v>Other (please specify)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0.1717</c:v>
                </c:pt>
                <c:pt idx="1">
                  <c:v>0.1818</c:v>
                </c:pt>
                <c:pt idx="2">
                  <c:v>0.5657</c:v>
                </c:pt>
                <c:pt idx="3">
                  <c:v>0.0808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571e2373"/>
</c:chartSpace>
</file>

<file path=ppt/slides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N/A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0.3235</c:v>
                </c:pt>
                <c:pt idx="1">
                  <c:v>0.0784</c:v>
                </c:pt>
                <c:pt idx="2">
                  <c:v>0.5980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2a06f777"/>
</c:chartSpace>
</file>

<file path=ppt/slides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N/A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0.1667</c:v>
                </c:pt>
                <c:pt idx="1">
                  <c:v>0.2059</c:v>
                </c:pt>
                <c:pt idx="2">
                  <c:v>0.6275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be3c181"/>
</c:chartSpace>
</file>

<file path=ppt/slides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N/A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0.4118</c:v>
                </c:pt>
                <c:pt idx="1">
                  <c:v>0.0588</c:v>
                </c:pt>
                <c:pt idx="2">
                  <c:v>0.5294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b21cec17"/>
</c:chartSpace>
</file>

<file path=ppt/slides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Social translation</c:v>
                </c:pt>
                <c:pt idx="1">
                  <c:v>Academic translation</c:v>
                </c:pt>
                <c:pt idx="2">
                  <c:v>Professional translation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0.4747</c:v>
                </c:pt>
                <c:pt idx="1">
                  <c:v>0.2424</c:v>
                </c:pt>
                <c:pt idx="2">
                  <c:v>0.2828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89970c5c"/>
</c:chartSpace>
</file>

<file path=ppt/slides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0.6863</c:v>
                </c:pt>
                <c:pt idx="1">
                  <c:v>0.3137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9dffd10f"/>
</c:chartSpace>
</file>

<file path=ppt/slides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Maybe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0.5392</c:v>
                </c:pt>
                <c:pt idx="1">
                  <c:v>0.0784</c:v>
                </c:pt>
                <c:pt idx="2">
                  <c:v>0.3824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77c6eacc"/>
</c:chartSpace>
</file>

<file path=ppt/slides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Sheet1!$A$2:$A$4</c:f>
              <c:strCache>
                <c:ptCount val="3"/>
                <c:pt idx="0">
                  <c:v>Subscription</c:v>
                </c:pt>
                <c:pt idx="1">
                  <c:v>Pay per session</c:v>
                </c:pt>
                <c:pt idx="2">
                  <c:v>Other (please specify)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</c:v>
                </c:pt>
                <c:pt idx="1">
                  <c:v>0.65</c:v>
                </c:pt>
                <c:pt idx="2">
                  <c:v>0.06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bc7ca266"/>
</c:chartSpace>
</file>

<file path=ppt/slides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6BC8CD"/>
              </a:solidFill>
              <a:ln w="0">
                <a:noFill/>
              </a:ln>
            </c:spPr>
          </c:dPt>
          <c:dPt>
            <c:idx val="4"/>
            <c:invertIfNegative val="0"/>
            <c:spPr>
              <a:solidFill>
                <a:srgbClr val="FF8B4F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Sheet1!$A$2:$A$6</c:f>
              <c:strCache>
                <c:ptCount val="5"/>
                <c:pt idx="0">
                  <c:v>Low accuracy</c:v>
                </c:pt>
                <c:pt idx="1">
                  <c:v>Troublesome to use</c:v>
                </c:pt>
                <c:pt idx="2">
                  <c:v>Not reliable</c:v>
                </c:pt>
                <c:pt idx="3">
                  <c:v>Costly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0.6040</c:v>
                </c:pt>
                <c:pt idx="1">
                  <c:v>0.1584</c:v>
                </c:pt>
                <c:pt idx="2">
                  <c:v>0.4257</c:v>
                </c:pt>
                <c:pt idx="3">
                  <c:v>0.1485</c:v>
                </c:pt>
                <c:pt idx="4">
                  <c:v>0.0495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2edeb929"/>
</c:chartSpace>
</file>

<file path=ppt/slides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6BC8CD"/>
              </a:solidFill>
              <a:ln w="0">
                <a:noFill/>
              </a:ln>
            </c:spPr>
          </c:dPt>
          <c:dPt>
            <c:idx val="4"/>
            <c:invertIfNegative val="0"/>
            <c:spPr>
              <a:solidFill>
                <a:srgbClr val="FF8B4F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Sheet1!$A$2:$A$6</c:f>
              <c:strCache>
                <c:ptCount val="5"/>
                <c:pt idx="0">
                  <c:v>Voice Call</c:v>
                </c:pt>
                <c:pt idx="1">
                  <c:v>Video Call</c:v>
                </c:pt>
                <c:pt idx="2">
                  <c:v>Chat</c:v>
                </c:pt>
                <c:pt idx="3">
                  <c:v>Document Sharing</c:v>
                </c:pt>
                <c:pt idx="4">
                  <c:v>Screen Sharing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0.5784</c:v>
                </c:pt>
                <c:pt idx="1">
                  <c:v>0.3725</c:v>
                </c:pt>
                <c:pt idx="2">
                  <c:v>0.4412</c:v>
                </c:pt>
                <c:pt idx="3">
                  <c:v>0.4118</c:v>
                </c:pt>
                <c:pt idx="4">
                  <c:v>0.2647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86ae8f86"/>
</c:chartSpace>
</file>

<file path=ppt/slides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0.2549</c:v>
                </c:pt>
                <c:pt idx="1">
                  <c:v>0.7451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812a5d99"/>
</c:chartSpace>
</file>

<file path=ppt/slides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spPr>
              <a:solidFill>
                <a:srgbClr val="00BF6F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507CB6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9BE00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6BC8CD"/>
              </a:solidFill>
              <a:ln w="0">
                <a:noFill/>
              </a:ln>
            </c:spPr>
          </c:dPt>
          <c:dPt>
            <c:idx val="4"/>
            <c:invertIfNegative val="0"/>
            <c:spPr>
              <a:solidFill>
                <a:srgbClr val="FF8B4F"/>
              </a:solidFill>
              <a:ln w="0">
                <a:noFill/>
              </a:ln>
            </c:spPr>
          </c:dPt>
          <c:dLbls>
            <c:numFmt formatCode="0.00%" sourceLinked="0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Sheet1!$A$2:$A$6</c:f>
              <c:strCache>
                <c:ptCount val="5"/>
                <c:pt idx="0">
                  <c:v>Strongly agree</c:v>
                </c:pt>
                <c:pt idx="1">
                  <c:v>Agree</c:v>
                </c:pt>
                <c:pt idx="2">
                  <c:v>Neither agree nor disagree</c:v>
                </c:pt>
                <c:pt idx="3">
                  <c:v>Disagree</c:v>
                </c:pt>
                <c:pt idx="4">
                  <c:v>Strongly disagree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0.1863</c:v>
                </c:pt>
                <c:pt idx="1">
                  <c:v>0.4510</c:v>
                </c:pt>
                <c:pt idx="2">
                  <c:v>0.2451</c:v>
                </c:pt>
                <c:pt idx="3">
                  <c:v>0.0980</c:v>
                </c:pt>
                <c:pt idx="4">
                  <c:v>0.0196</c:v>
                </c:pt>
              </c:numCache>
            </c:numRef>
          </c:val>
        </c:ser>
        <c:dLbls>
          <c:numFmt formatCode="0.00%" sourceLinked="0"/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2c8e5178"/>
</c:chartSpace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xmlns:a="http://schemas.openxmlformats.org/drawingml/2006/main" noGrp="1"/>
          </p:cNvSpPr>
          <p:nvPr>
            <p:ph type="body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teleTerp human assisted linguistic services</a:t>
            </a:r>
            <a:endParaRPr dirty="0"/>
          </a:p>
        </p:txBody>
      </p:sp>
      <p:sp>
        <p:nvSpPr>
          <p:cNvPr id="3" name="Text Placeholder 2"/>
          <p:cNvSpPr>
            <a:spLocks xmlns:a="http://schemas.openxmlformats.org/drawingml/2006/main" noGrp="1"/>
          </p:cNvSpPr>
          <p:nvPr>
            <p:ph type="body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Sunday, August 28, 2022</a:t>
            </a:r>
            <a:endParaRPr dirty="0"/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Q4: If you think a translation service such as Google Translate is not always natural and accurate, would you use a service with human as translator 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53.92%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7.84%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Maybe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38.24%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Q5: What is your preferred way of paying for a human translation service, subscription or pay per session?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100   Skipped: 2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526cce99"/>
          </a:graphicData>
        </a:graphic>
      </p:graphicFrame>
    </p:spTree>
  </p:cSld>
</p:sld>
</file>

<file path=ppt/slides/slide1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Q5: What is your preferred way of paying for a human translation service, subscription or pay per session?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100   Skipped: 2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Subscription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Pay per session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1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Q6: What challenges does a machine translating service face?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101   Skipped: 1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47cc4947"/>
          </a:graphicData>
        </a:graphic>
      </p:graphicFrame>
    </p:spTree>
  </p:cSld>
</p:sld>
</file>

<file path=ppt/slides/slide1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Q6: What challenges does a machine translating service face?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101   Skipped: 1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 accuracy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60.40%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Troublesome to use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15.84%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reliable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Costly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14.85%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4.95%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1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Q7: What feature would you like the most in a live human assisted translation?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9852d057"/>
          </a:graphicData>
        </a:graphic>
      </p:graphicFrame>
    </p:spTree>
  </p:cSld>
</p:sld>
</file>

<file path=ppt/slides/slide1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Q7: What feature would you like the most in a live human assisted translation?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Voice Call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57.84%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Video Call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37.25%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Chat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44.12%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Document Sharing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41.18%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Screen Sharing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26.47%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1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Q8: Have you ever paid for any translation service?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39a98351"/>
          </a:graphicData>
        </a:graphic>
      </p:graphicFrame>
    </p:spTree>
  </p:cSld>
</p:sld>
</file>

<file path=ppt/slides/slide1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Q8: Have you ever paid for any translation service?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74.51%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1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Q9: For an accurate translation compared to free translation platforms are you okay with some charges?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a18d9881"/>
          </a:graphicData>
        </a:graphic>
      </p:graphicFrame>
    </p:spTree>
  </p:cSld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xmlns:a="http://schemas.openxmlformats.org/drawingml/2006/main" noGrp="1"/>
          </p:cNvSpPr>
          <p:nvPr>
            <p:ph type="body" sz="quarter" idx="13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Date Created</a:t>
            </a:r>
            <a:r>
              <a:rPr lang="en-GB" dirty="0"/>
              <a:t>: </a:t>
            </a:r>
            <a:r>
              <a:rPr lang="en-GB" dirty="0"/>
              <a:t>Sunday, July 31, 2022</a:t>
            </a:r>
            <a:endParaRPr dirty="0"/>
          </a:p>
        </p:txBody>
      </p:sp>
      <p:sp>
        <p:nvSpPr>
          <p:cNvPr id="3" name="Title 2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102</a:t>
            </a:r>
            <a:endParaRPr dirty="0"/>
          </a:p>
        </p:txBody>
      </p:sp>
      <p:sp>
        <p:nvSpPr>
          <p:cNvPr id="4" name="Text Placaholder 3"/>
          <p:cNvSpPr>
            <a:spLocks xmlns:a="http://schemas.openxmlformats.org/drawingml/2006/main" noGrp="1"/>
          </p:cNvSpPr>
          <p:nvPr>
            <p:ph type="body" sz="quarter" idx="17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Total Responses</a:t>
            </a:r>
            <a:endParaRPr dirty="0"/>
          </a:p>
        </p:txBody>
      </p:sp>
      <p:sp>
        <p:nvSpPr>
          <p:cNvPr id="5" name="Text Placaholder 4"/>
          <p:cNvSpPr>
            <a:spLocks xmlns:a="http://schemas.openxmlformats.org/drawingml/2006/main" noGrp="1"/>
          </p:cNvSpPr>
          <p:nvPr>
            <p:ph type="body" sz="quarter" idx="18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Complete Responses</a:t>
            </a:r>
            <a:r>
              <a:rPr lang="en-GB" dirty="0"/>
              <a:t>: </a:t>
            </a:r>
            <a:r>
              <a:rPr lang="en-GB" dirty="0"/>
              <a:t>102</a:t>
            </a:r>
            <a:endParaRPr dirty="0"/>
          </a:p>
        </p:txBody>
      </p:sp>
    </p:spTree>
  </p:cSld>
  <p:clrMapOvr>
    <a:masterClrMapping xmlns:a="http://schemas.openxmlformats.org/drawingml/2006/main"/>
  </p:clrMapOvr>
</p:sld>
</file>

<file path=ppt/slides/slide2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Q9: For an accurate translation compared to free translation platforms are you okay with some charges?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Strongly agree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18.63%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Agree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45.10%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Neither agree nor disagree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24.51%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Disagree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9.80%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Strongly disagree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1.96%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2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Q10: How much translation apps help you in situation you don't know the other person's language?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f5ba41f4"/>
          </a:graphicData>
        </a:graphic>
      </p:graphicFrame>
    </p:spTree>
  </p:cSld>
</p:sld>
</file>

<file path=ppt/slides/slide2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Q10: How much translation apps help you in situation you don't know the other person's language?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Strongly Helpful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Helpful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54.90%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very helpful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17.65%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helpful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1.96%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2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Q11: Would you use a platform specialised for finding translation service?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9e97779b"/>
          </a:graphicData>
        </a:graphic>
      </p:graphicFrame>
    </p:spTree>
  </p:cSld>
</p:sld>
</file>

<file path=ppt/slides/slide2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Q11: Would you use a platform specialised for finding translation service?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65.69%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34.31%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2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Q12: If you know more than one language, have you ever been compensated for your translation service?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8e378674"/>
          </a:graphicData>
        </a:graphic>
      </p:graphicFrame>
    </p:spTree>
  </p:cSld>
</p:sld>
</file>

<file path=ppt/slides/slide2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Q12: If you know more than one language, have you ever been compensated for your translation service?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36.27%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43.14%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20.59%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2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Q13: If you are a translation provider, through which means have you found job?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97   Skipped: 5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04bf7107"/>
          </a:graphicData>
        </a:graphic>
      </p:graphicFrame>
    </p:spTree>
  </p:cSld>
</p:sld>
</file>

<file path=ppt/slides/slide2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Q13: If you are a translation provider, through which means have you found job?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97   Skipped: 5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Translation agencies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24.74%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Freelance sites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16.49%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Social Media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14.43%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60.82%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4.12%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2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Q14: If you are a translation service provider, how many hours per week are you committed to provide?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99   Skipped: 3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51239320"/>
          </a:graphicData>
        </a:graphic>
      </p:graphicFrame>
    </p:spTree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Q1: How many languages do you speak at any level?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77   Skipped: 25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2c9cf01b"/>
          </a:graphicData>
        </a:graphic>
      </p:graphicFrame>
    </p:spTree>
  </p:cSld>
</p:sld>
</file>

<file path=ppt/slides/slide3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Q14: If you are a translation service provider, how many hours per week are you committed to provide?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99   Skipped: 3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1-4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17.17%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18.18%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56.57%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8.08%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3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Q15: If you are translation provider, is it challengeable at times to find work?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bd806569"/>
          </a:graphicData>
        </a:graphic>
      </p:graphicFrame>
    </p:spTree>
  </p:cSld>
</p:sld>
</file>

<file path=ppt/slides/slide3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Q15: If you are translation provider, is it challengeable at times to find work?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32.35%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7.84%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59.80%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3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Q16: If you are a translation provider, are you satisfied with your earnings?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71f47458"/>
          </a:graphicData>
        </a:graphic>
      </p:graphicFrame>
    </p:spTree>
  </p:cSld>
</p:sld>
</file>

<file path=ppt/slides/slide3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Q16: If you are a translation provider, are you satisfied with your earnings?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20.59%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62.75%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3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Q17: If you are a translation provider and if you are not satisfied with your earnings, are you willing to try a platform with competitive earnings?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a45f51bf"/>
          </a:graphicData>
        </a:graphic>
      </p:graphicFrame>
    </p:spTree>
  </p:cSld>
</p:sld>
</file>

<file path=ppt/slides/slide3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Q17: If you are a translation provider and if you are not satisfied with your earnings, are you willing to try a platform with competitive earnings?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41.18%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5.88%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52.94%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Q1: How many languages do you speak at any level?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77   Skipped: 25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7.79%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70.13%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Q2: What is the common type of translation you require 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99   Skipped: 3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330870a6"/>
          </a:graphicData>
        </a:graphic>
      </p:graphicFrame>
    </p:spTree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Q2: What is the common type of translation you require 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99   Skipped: 3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Social translation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47.47%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Academic translation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24.24%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Professional translation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28.28%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Q3: Would you use human assisted translation service?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6c728eca"/>
          </a:graphicData>
        </a:graphic>
      </p:graphicFrame>
    </p:spTree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Q3: Would you use human assisted translation service?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 xmlns:a="http://schemas.openxmlformats.org/drawingml/2006/main"/>
          </p:cNvGraphicFramePr>
          <p:nvPr/>
        </p:nvGraphicFramePr>
        <p:xfrm>
          <a:off xmlns:a="http://schemas.openxmlformats.org/drawingml/2006/main" x="961534" y="1390848"/>
          <a:ext xmlns:a="http://schemas.openxmlformats.org/drawingml/2006/main" cx="7220932" cy="2804160"/>
        </p:xfrm>
        <a:graphic xmlns:a="http://schemas.openxmlformats.org/drawingml/2006/main"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/>
                <a:gridCol w="2333333"/>
                <a:gridCol w="2333333"/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68.63%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31.37%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Q4: If you think a translation service such as Google Translate is not always natural and accurate, would you use a service with human as translator ?</a:t>
            </a:r>
            <a:endParaRPr dirty="0"/>
          </a:p>
        </p:txBody>
      </p:sp>
      <p:sp>
        <p:nvSpPr>
          <p:cNvPr id="3" name="Title"/>
          <p:cNvSpPr>
            <a:spLocks xmlns:a="http://schemas.openxmlformats.org/drawingml/2006/main" noGrp="1"/>
          </p:cNvSpPr>
          <p:nvPr>
            <p:ph type="body" sz="quarter" idx="14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GB" dirty="0"/>
              <a:t>Answered: 102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xmlns:a="http://schemas.openxmlformats.org/drawingml/2006/main" noGrp="1"/>
          </p:cNvGraphicFramePr>
          <p:nvPr/>
        </p:nvGraphicFramePr>
        <p:xfrm>
          <a:off xmlns:a="http://schemas.openxmlformats.org/drawingml/2006/main" x="1097280" y="1049658"/>
          <a:ext xmlns:a="http://schemas.openxmlformats.org/drawingml/2006/main" cx="6998677" cy="356901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Id7c6ec684"/>
          </a:graphicData>
        </a:graphic>
      </p:graphicFrame>
    </p:spTree>
  </p:cSld>
</p:sld>
</file>

<file path=ppt/theme/theme11.xml><?xml version="1.0" encoding="utf-8"?>
<a:theme xmlns:a="http://schemas.openxmlformats.org/drawingml/2006/main" name="Data slides">
  <a:themeElements>
    <a:clrScheme name="Custom 93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00BF6F"/>
      </a:accent1>
      <a:accent2>
        <a:srgbClr val="507CB6"/>
      </a:accent2>
      <a:accent3>
        <a:srgbClr val="F9BE00"/>
      </a:accent3>
      <a:accent4>
        <a:srgbClr val="6BC8CD"/>
      </a:accent4>
      <a:accent5>
        <a:srgbClr val="EA854B"/>
      </a:accent5>
      <a:accent6>
        <a:srgbClr val="7D5E8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