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7" r:id="rId1"/>
  </p:sldMasterIdLst>
  <p:notesMasterIdLst>
    <p:notesMasterId r:id="rId14"/>
  </p:notesMasterIdLst>
  <p:handoutMasterIdLst>
    <p:handoutMasterId r:id="rId15"/>
  </p:handoutMasterIdLst>
  <p:sldIdLst>
    <p:sldId id="278" r:id="rId2"/>
    <p:sldId id="256" r:id="rId3"/>
    <p:sldId id="380" r:id="rId4"/>
    <p:sldId id="401" r:id="rId5"/>
    <p:sldId id="404" r:id="rId6"/>
    <p:sldId id="402" r:id="rId7"/>
    <p:sldId id="405" r:id="rId8"/>
    <p:sldId id="403" r:id="rId9"/>
    <p:sldId id="400" r:id="rId10"/>
    <p:sldId id="393" r:id="rId11"/>
    <p:sldId id="399" r:id="rId12"/>
    <p:sldId id="29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9A0E28-69A1-4F52-BD81-A73ABECA1290}" v="2" dt="2024-05-22T07:29:25.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1253" autoAdjust="0"/>
  </p:normalViewPr>
  <p:slideViewPr>
    <p:cSldViewPr snapToGrid="0">
      <p:cViewPr varScale="1">
        <p:scale>
          <a:sx n="75" d="100"/>
          <a:sy n="75" d="100"/>
        </p:scale>
        <p:origin x="950" y="58"/>
      </p:cViewPr>
      <p:guideLst/>
    </p:cSldViewPr>
  </p:slideViewPr>
  <p:notesTextViewPr>
    <p:cViewPr>
      <p:scale>
        <a:sx n="1" d="1"/>
        <a:sy n="1" d="1"/>
      </p:scale>
      <p:origin x="0" y="0"/>
    </p:cViewPr>
  </p:notesTextViewPr>
  <p:sorterViewPr>
    <p:cViewPr varScale="1">
      <p:scale>
        <a:sx n="100" d="100"/>
        <a:sy n="100" d="100"/>
      </p:scale>
      <p:origin x="0" y="-184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محمد نورالدين محمد محمد" userId="0cc0fb7e-1c37-4c7c-b503-d082349c5b76" providerId="ADAL" clId="{989A0E28-69A1-4F52-BD81-A73ABECA1290}"/>
    <pc:docChg chg="custSel modSld sldOrd">
      <pc:chgData name="محمد نورالدين محمد محمد" userId="0cc0fb7e-1c37-4c7c-b503-d082349c5b76" providerId="ADAL" clId="{989A0E28-69A1-4F52-BD81-A73ABECA1290}" dt="2024-05-22T08:31:44.793" v="465"/>
      <pc:docMkLst>
        <pc:docMk/>
      </pc:docMkLst>
      <pc:sldChg chg="modSp mod">
        <pc:chgData name="محمد نورالدين محمد محمد" userId="0cc0fb7e-1c37-4c7c-b503-d082349c5b76" providerId="ADAL" clId="{989A0E28-69A1-4F52-BD81-A73ABECA1290}" dt="2024-05-21T20:32:41.473" v="1" actId="1076"/>
        <pc:sldMkLst>
          <pc:docMk/>
          <pc:sldMk cId="1067912144" sldId="256"/>
        </pc:sldMkLst>
        <pc:spChg chg="mod">
          <ac:chgData name="محمد نورالدين محمد محمد" userId="0cc0fb7e-1c37-4c7c-b503-d082349c5b76" providerId="ADAL" clId="{989A0E28-69A1-4F52-BD81-A73ABECA1290}" dt="2024-05-21T20:32:41.473" v="1" actId="1076"/>
          <ac:spMkLst>
            <pc:docMk/>
            <pc:sldMk cId="1067912144" sldId="256"/>
            <ac:spMk id="13" creationId="{B3E4A635-D34D-4BFE-B144-CBF3D265B0CE}"/>
          </ac:spMkLst>
        </pc:spChg>
      </pc:sldChg>
      <pc:sldChg chg="modSp mod">
        <pc:chgData name="محمد نورالدين محمد محمد" userId="0cc0fb7e-1c37-4c7c-b503-d082349c5b76" providerId="ADAL" clId="{989A0E28-69A1-4F52-BD81-A73ABECA1290}" dt="2024-05-21T16:55:22.113" v="0" actId="1076"/>
        <pc:sldMkLst>
          <pc:docMk/>
          <pc:sldMk cId="224528476" sldId="292"/>
        </pc:sldMkLst>
        <pc:spChg chg="mod">
          <ac:chgData name="محمد نورالدين محمد محمد" userId="0cc0fb7e-1c37-4c7c-b503-d082349c5b76" providerId="ADAL" clId="{989A0E28-69A1-4F52-BD81-A73ABECA1290}" dt="2024-05-21T16:55:22.113" v="0" actId="1076"/>
          <ac:spMkLst>
            <pc:docMk/>
            <pc:sldMk cId="224528476" sldId="292"/>
            <ac:spMk id="6" creationId="{EDD167E8-8C44-452B-9B2A-FB8F71E004CA}"/>
          </ac:spMkLst>
        </pc:spChg>
      </pc:sldChg>
      <pc:sldChg chg="modSp mod">
        <pc:chgData name="محمد نورالدين محمد محمد" userId="0cc0fb7e-1c37-4c7c-b503-d082349c5b76" providerId="ADAL" clId="{989A0E28-69A1-4F52-BD81-A73ABECA1290}" dt="2024-05-22T06:57:00.557" v="153" actId="20577"/>
        <pc:sldMkLst>
          <pc:docMk/>
          <pc:sldMk cId="1443209535" sldId="380"/>
        </pc:sldMkLst>
        <pc:spChg chg="mod">
          <ac:chgData name="محمد نورالدين محمد محمد" userId="0cc0fb7e-1c37-4c7c-b503-d082349c5b76" providerId="ADAL" clId="{989A0E28-69A1-4F52-BD81-A73ABECA1290}" dt="2024-05-22T06:57:00.557" v="153" actId="20577"/>
          <ac:spMkLst>
            <pc:docMk/>
            <pc:sldMk cId="1443209535" sldId="380"/>
            <ac:spMk id="3" creationId="{BDD921A7-F220-40AA-A2F1-3FD568067613}"/>
          </ac:spMkLst>
        </pc:spChg>
      </pc:sldChg>
      <pc:sldChg chg="modSp mod">
        <pc:chgData name="محمد نورالدين محمد محمد" userId="0cc0fb7e-1c37-4c7c-b503-d082349c5b76" providerId="ADAL" clId="{989A0E28-69A1-4F52-BD81-A73ABECA1290}" dt="2024-05-22T08:31:44.793" v="465"/>
        <pc:sldMkLst>
          <pc:docMk/>
          <pc:sldMk cId="1742299485" sldId="393"/>
        </pc:sldMkLst>
        <pc:spChg chg="mod">
          <ac:chgData name="محمد نورالدين محمد محمد" userId="0cc0fb7e-1c37-4c7c-b503-d082349c5b76" providerId="ADAL" clId="{989A0E28-69A1-4F52-BD81-A73ABECA1290}" dt="2024-05-22T08:31:44.793" v="465"/>
          <ac:spMkLst>
            <pc:docMk/>
            <pc:sldMk cId="1742299485" sldId="393"/>
            <ac:spMk id="3" creationId="{BDD921A7-F220-40AA-A2F1-3FD568067613}"/>
          </ac:spMkLst>
        </pc:spChg>
      </pc:sldChg>
      <pc:sldChg chg="modSp mod">
        <pc:chgData name="محمد نورالدين محمد محمد" userId="0cc0fb7e-1c37-4c7c-b503-d082349c5b76" providerId="ADAL" clId="{989A0E28-69A1-4F52-BD81-A73ABECA1290}" dt="2024-05-22T07:24:41.610" v="201" actId="20577"/>
        <pc:sldMkLst>
          <pc:docMk/>
          <pc:sldMk cId="3388015499" sldId="399"/>
        </pc:sldMkLst>
        <pc:spChg chg="mod">
          <ac:chgData name="محمد نورالدين محمد محمد" userId="0cc0fb7e-1c37-4c7c-b503-d082349c5b76" providerId="ADAL" clId="{989A0E28-69A1-4F52-BD81-A73ABECA1290}" dt="2024-05-22T07:24:41.610" v="201" actId="20577"/>
          <ac:spMkLst>
            <pc:docMk/>
            <pc:sldMk cId="3388015499" sldId="399"/>
            <ac:spMk id="3" creationId="{BDD921A7-F220-40AA-A2F1-3FD568067613}"/>
          </ac:spMkLst>
        </pc:spChg>
      </pc:sldChg>
      <pc:sldChg chg="addSp modSp mod">
        <pc:chgData name="محمد نورالدين محمد محمد" userId="0cc0fb7e-1c37-4c7c-b503-d082349c5b76" providerId="ADAL" clId="{989A0E28-69A1-4F52-BD81-A73ABECA1290}" dt="2024-05-22T07:32:28.841" v="250" actId="20577"/>
        <pc:sldMkLst>
          <pc:docMk/>
          <pc:sldMk cId="3721514824" sldId="400"/>
        </pc:sldMkLst>
        <pc:spChg chg="mod">
          <ac:chgData name="محمد نورالدين محمد محمد" userId="0cc0fb7e-1c37-4c7c-b503-d082349c5b76" providerId="ADAL" clId="{989A0E28-69A1-4F52-BD81-A73ABECA1290}" dt="2024-05-22T07:32:28.841" v="250" actId="20577"/>
          <ac:spMkLst>
            <pc:docMk/>
            <pc:sldMk cId="3721514824" sldId="400"/>
            <ac:spMk id="2" creationId="{359E5156-A7CC-4D67-9D28-F672051F970D}"/>
          </ac:spMkLst>
        </pc:spChg>
        <pc:spChg chg="mod">
          <ac:chgData name="محمد نورالدين محمد محمد" userId="0cc0fb7e-1c37-4c7c-b503-d082349c5b76" providerId="ADAL" clId="{989A0E28-69A1-4F52-BD81-A73ABECA1290}" dt="2024-05-22T07:29:28.263" v="243" actId="27636"/>
          <ac:spMkLst>
            <pc:docMk/>
            <pc:sldMk cId="3721514824" sldId="400"/>
            <ac:spMk id="3" creationId="{BDD921A7-F220-40AA-A2F1-3FD568067613}"/>
          </ac:spMkLst>
        </pc:spChg>
        <pc:spChg chg="add mod">
          <ac:chgData name="محمد نورالدين محمد محمد" userId="0cc0fb7e-1c37-4c7c-b503-d082349c5b76" providerId="ADAL" clId="{989A0E28-69A1-4F52-BD81-A73ABECA1290}" dt="2024-05-22T07:29:25.089" v="240" actId="20578"/>
          <ac:spMkLst>
            <pc:docMk/>
            <pc:sldMk cId="3721514824" sldId="400"/>
            <ac:spMk id="13" creationId="{0779F613-9F88-B7C9-7489-A9B8F57B887A}"/>
          </ac:spMkLst>
        </pc:spChg>
        <pc:picChg chg="mod">
          <ac:chgData name="محمد نورالدين محمد محمد" userId="0cc0fb7e-1c37-4c7c-b503-d082349c5b76" providerId="ADAL" clId="{989A0E28-69A1-4F52-BD81-A73ABECA1290}" dt="2024-05-22T07:29:37.244" v="244" actId="1076"/>
          <ac:picMkLst>
            <pc:docMk/>
            <pc:sldMk cId="3721514824" sldId="400"/>
            <ac:picMk id="14" creationId="{905C1220-15A1-91D7-C73D-5556B1D7CD58}"/>
          </ac:picMkLst>
        </pc:picChg>
      </pc:sldChg>
      <pc:sldChg chg="modSp mod">
        <pc:chgData name="محمد نورالدين محمد محمد" userId="0cc0fb7e-1c37-4c7c-b503-d082349c5b76" providerId="ADAL" clId="{989A0E28-69A1-4F52-BD81-A73ABECA1290}" dt="2024-05-22T07:16:31.504" v="197" actId="27636"/>
        <pc:sldMkLst>
          <pc:docMk/>
          <pc:sldMk cId="3453568415" sldId="401"/>
        </pc:sldMkLst>
        <pc:spChg chg="mod">
          <ac:chgData name="محمد نورالدين محمد محمد" userId="0cc0fb7e-1c37-4c7c-b503-d082349c5b76" providerId="ADAL" clId="{989A0E28-69A1-4F52-BD81-A73ABECA1290}" dt="2024-05-22T07:16:31.504" v="197" actId="27636"/>
          <ac:spMkLst>
            <pc:docMk/>
            <pc:sldMk cId="3453568415" sldId="401"/>
            <ac:spMk id="3" creationId="{E0C94CC5-018C-08AD-94A7-3F4ED585587C}"/>
          </ac:spMkLst>
        </pc:spChg>
      </pc:sldChg>
      <pc:sldChg chg="modSp mod">
        <pc:chgData name="محمد نورالدين محمد محمد" userId="0cc0fb7e-1c37-4c7c-b503-d082349c5b76" providerId="ADAL" clId="{989A0E28-69A1-4F52-BD81-A73ABECA1290}" dt="2024-05-22T06:59:27.129" v="171" actId="13926"/>
        <pc:sldMkLst>
          <pc:docMk/>
          <pc:sldMk cId="4172762226" sldId="402"/>
        </pc:sldMkLst>
        <pc:spChg chg="mod">
          <ac:chgData name="محمد نورالدين محمد محمد" userId="0cc0fb7e-1c37-4c7c-b503-d082349c5b76" providerId="ADAL" clId="{989A0E28-69A1-4F52-BD81-A73ABECA1290}" dt="2024-05-22T06:59:27.129" v="171" actId="13926"/>
          <ac:spMkLst>
            <pc:docMk/>
            <pc:sldMk cId="4172762226" sldId="402"/>
            <ac:spMk id="3" creationId="{4BF8C4D5-EC28-6F0E-495A-0D9568DCC915}"/>
          </ac:spMkLst>
        </pc:spChg>
      </pc:sldChg>
      <pc:sldChg chg="modSp mod ord">
        <pc:chgData name="محمد نورالدين محمد محمد" userId="0cc0fb7e-1c37-4c7c-b503-d082349c5b76" providerId="ADAL" clId="{989A0E28-69A1-4F52-BD81-A73ABECA1290}" dt="2024-05-22T07:32:23.858" v="248" actId="20577"/>
        <pc:sldMkLst>
          <pc:docMk/>
          <pc:sldMk cId="1870904649" sldId="403"/>
        </pc:sldMkLst>
        <pc:spChg chg="mod">
          <ac:chgData name="محمد نورالدين محمد محمد" userId="0cc0fb7e-1c37-4c7c-b503-d082349c5b76" providerId="ADAL" clId="{989A0E28-69A1-4F52-BD81-A73ABECA1290}" dt="2024-05-22T07:32:23.858" v="248" actId="20577"/>
          <ac:spMkLst>
            <pc:docMk/>
            <pc:sldMk cId="1870904649" sldId="403"/>
            <ac:spMk id="2" creationId="{7A4DC489-6866-6041-519F-F87821A26CE9}"/>
          </ac:spMkLst>
        </pc:spChg>
      </pc:sldChg>
      <pc:sldChg chg="modSp mod">
        <pc:chgData name="محمد نورالدين محمد محمد" userId="0cc0fb7e-1c37-4c7c-b503-d082349c5b76" providerId="ADAL" clId="{989A0E28-69A1-4F52-BD81-A73ABECA1290}" dt="2024-05-22T06:56:22.078" v="148" actId="20577"/>
        <pc:sldMkLst>
          <pc:docMk/>
          <pc:sldMk cId="2550139400" sldId="404"/>
        </pc:sldMkLst>
        <pc:spChg chg="mod">
          <ac:chgData name="محمد نورالدين محمد محمد" userId="0cc0fb7e-1c37-4c7c-b503-d082349c5b76" providerId="ADAL" clId="{989A0E28-69A1-4F52-BD81-A73ABECA1290}" dt="2024-05-21T21:17:24.437" v="140" actId="20577"/>
          <ac:spMkLst>
            <pc:docMk/>
            <pc:sldMk cId="2550139400" sldId="404"/>
            <ac:spMk id="2" creationId="{188B499E-F2B5-83A2-D5C1-DA3BF873C0CE}"/>
          </ac:spMkLst>
        </pc:spChg>
        <pc:spChg chg="mod">
          <ac:chgData name="محمد نورالدين محمد محمد" userId="0cc0fb7e-1c37-4c7c-b503-d082349c5b76" providerId="ADAL" clId="{989A0E28-69A1-4F52-BD81-A73ABECA1290}" dt="2024-05-22T06:56:22.078" v="148" actId="20577"/>
          <ac:spMkLst>
            <pc:docMk/>
            <pc:sldMk cId="2550139400" sldId="404"/>
            <ac:spMk id="3" creationId="{047A1409-8E6C-5330-3D80-FDCEAA16966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E8EB38-E1DA-4DC4-869A-770B482FBC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Faculty of Information Technology and Communication</a:t>
            </a:r>
          </a:p>
        </p:txBody>
      </p:sp>
      <p:sp>
        <p:nvSpPr>
          <p:cNvPr id="3" name="Date Placeholder 2">
            <a:extLst>
              <a:ext uri="{FF2B5EF4-FFF2-40B4-BE49-F238E27FC236}">
                <a16:creationId xmlns:a16="http://schemas.microsoft.com/office/drawing/2014/main" id="{154FE36C-B9B4-4776-B07E-FE561EF0C1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AC11C-997E-4E6F-8020-50103EB318C2}" type="datetimeFigureOut">
              <a:rPr lang="en-US" smtClean="0"/>
              <a:t>5/22/2024</a:t>
            </a:fld>
            <a:endParaRPr lang="en-US"/>
          </a:p>
        </p:txBody>
      </p:sp>
      <p:sp>
        <p:nvSpPr>
          <p:cNvPr id="4" name="Footer Placeholder 3">
            <a:extLst>
              <a:ext uri="{FF2B5EF4-FFF2-40B4-BE49-F238E27FC236}">
                <a16:creationId xmlns:a16="http://schemas.microsoft.com/office/drawing/2014/main" id="{CE847708-ED44-4129-AA2E-D26A109194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51555F-4FA5-49FB-B8BD-73D4C4F3B9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1DADFC-1B99-4FA4-9205-53AE862F1351}" type="slidenum">
              <a:rPr lang="en-US" smtClean="0"/>
              <a:t>‹#›</a:t>
            </a:fld>
            <a:endParaRPr lang="en-US"/>
          </a:p>
        </p:txBody>
      </p:sp>
    </p:spTree>
    <p:extLst>
      <p:ext uri="{BB962C8B-B14F-4D97-AF65-F5344CB8AC3E}">
        <p14:creationId xmlns:p14="http://schemas.microsoft.com/office/powerpoint/2010/main" val="336408192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Faculty of Information Technology and Communication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74D7A-45AB-49D5-BC5B-4E1C8291D4FC}" type="datetimeFigureOut">
              <a:rPr lang="en-US" smtClean="0"/>
              <a:t>5/22/2024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FAB34-C68D-493D-B897-32BBE10A1C23}" type="slidenum">
              <a:rPr lang="en-US" smtClean="0"/>
              <a:t>‹#›</a:t>
            </a:fld>
            <a:endParaRPr lang="en-US"/>
          </a:p>
        </p:txBody>
      </p:sp>
    </p:spTree>
    <p:extLst>
      <p:ext uri="{BB962C8B-B14F-4D97-AF65-F5344CB8AC3E}">
        <p14:creationId xmlns:p14="http://schemas.microsoft.com/office/powerpoint/2010/main" val="282201976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Clr>
                <a:srgbClr val="BA2212"/>
              </a:buClr>
              <a:buFont typeface="Wingdings" panose="05000000000000000000" pitchFamily="2" charset="2"/>
              <a:buChar char="ü"/>
            </a:pPr>
            <a:endParaRPr lang="en-US" altLang="en-US" sz="1200" dirty="0"/>
          </a:p>
        </p:txBody>
      </p:sp>
      <p:sp>
        <p:nvSpPr>
          <p:cNvPr id="4" name="Header Placeholder 3"/>
          <p:cNvSpPr>
            <a:spLocks noGrp="1"/>
          </p:cNvSpPr>
          <p:nvPr>
            <p:ph type="hdr" sz="quarter"/>
          </p:nvPr>
        </p:nvSpPr>
        <p:spPr/>
        <p:txBody>
          <a:bodyPr/>
          <a:lstStyle/>
          <a:p>
            <a:r>
              <a:rPr lang="en-US"/>
              <a:t>Faculty of Information Technology and Communication</a:t>
            </a:r>
          </a:p>
        </p:txBody>
      </p:sp>
      <p:sp>
        <p:nvSpPr>
          <p:cNvPr id="5" name="Slide Number Placeholder 4"/>
          <p:cNvSpPr>
            <a:spLocks noGrp="1"/>
          </p:cNvSpPr>
          <p:nvPr>
            <p:ph type="sldNum" sz="quarter" idx="5"/>
          </p:nvPr>
        </p:nvSpPr>
        <p:spPr/>
        <p:txBody>
          <a:bodyPr/>
          <a:lstStyle/>
          <a:p>
            <a:fld id="{DECFAB34-C68D-493D-B897-32BBE10A1C23}" type="slidenum">
              <a:rPr lang="en-US" smtClean="0"/>
              <a:t>3</a:t>
            </a:fld>
            <a:endParaRPr lang="en-US"/>
          </a:p>
        </p:txBody>
      </p:sp>
    </p:spTree>
    <p:extLst>
      <p:ext uri="{BB962C8B-B14F-4D97-AF65-F5344CB8AC3E}">
        <p14:creationId xmlns:p14="http://schemas.microsoft.com/office/powerpoint/2010/main" val="1462608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Clr>
                <a:srgbClr val="BA2212"/>
              </a:buClr>
              <a:buFont typeface="Wingdings" panose="05000000000000000000" pitchFamily="2" charset="2"/>
              <a:buChar char="ü"/>
            </a:pPr>
            <a:endParaRPr lang="en-US" altLang="en-US" sz="1200" dirty="0"/>
          </a:p>
        </p:txBody>
      </p:sp>
      <p:sp>
        <p:nvSpPr>
          <p:cNvPr id="4" name="Header Placeholder 3"/>
          <p:cNvSpPr>
            <a:spLocks noGrp="1"/>
          </p:cNvSpPr>
          <p:nvPr>
            <p:ph type="hdr" sz="quarter"/>
          </p:nvPr>
        </p:nvSpPr>
        <p:spPr/>
        <p:txBody>
          <a:bodyPr/>
          <a:lstStyle/>
          <a:p>
            <a:r>
              <a:rPr lang="en-US"/>
              <a:t>Faculty of Information Technology and Communication</a:t>
            </a:r>
          </a:p>
        </p:txBody>
      </p:sp>
      <p:sp>
        <p:nvSpPr>
          <p:cNvPr id="5" name="Slide Number Placeholder 4"/>
          <p:cNvSpPr>
            <a:spLocks noGrp="1"/>
          </p:cNvSpPr>
          <p:nvPr>
            <p:ph type="sldNum" sz="quarter" idx="5"/>
          </p:nvPr>
        </p:nvSpPr>
        <p:spPr/>
        <p:txBody>
          <a:bodyPr/>
          <a:lstStyle/>
          <a:p>
            <a:fld id="{DECFAB34-C68D-493D-B897-32BBE10A1C23}" type="slidenum">
              <a:rPr lang="en-US" smtClean="0"/>
              <a:t>9</a:t>
            </a:fld>
            <a:endParaRPr lang="en-US"/>
          </a:p>
        </p:txBody>
      </p:sp>
    </p:spTree>
    <p:extLst>
      <p:ext uri="{BB962C8B-B14F-4D97-AF65-F5344CB8AC3E}">
        <p14:creationId xmlns:p14="http://schemas.microsoft.com/office/powerpoint/2010/main" val="53847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Clr>
                <a:srgbClr val="BA2212"/>
              </a:buClr>
              <a:buFont typeface="Wingdings" panose="05000000000000000000" pitchFamily="2" charset="2"/>
              <a:buChar char="ü"/>
            </a:pPr>
            <a:endParaRPr lang="en-US" altLang="en-US" sz="1200" dirty="0"/>
          </a:p>
        </p:txBody>
      </p:sp>
      <p:sp>
        <p:nvSpPr>
          <p:cNvPr id="4" name="Header Placeholder 3"/>
          <p:cNvSpPr>
            <a:spLocks noGrp="1"/>
          </p:cNvSpPr>
          <p:nvPr>
            <p:ph type="hdr" sz="quarter"/>
          </p:nvPr>
        </p:nvSpPr>
        <p:spPr/>
        <p:txBody>
          <a:bodyPr/>
          <a:lstStyle/>
          <a:p>
            <a:r>
              <a:rPr lang="en-US"/>
              <a:t>Faculty of Information Technology and Communication</a:t>
            </a:r>
          </a:p>
        </p:txBody>
      </p:sp>
      <p:sp>
        <p:nvSpPr>
          <p:cNvPr id="5" name="Slide Number Placeholder 4"/>
          <p:cNvSpPr>
            <a:spLocks noGrp="1"/>
          </p:cNvSpPr>
          <p:nvPr>
            <p:ph type="sldNum" sz="quarter" idx="5"/>
          </p:nvPr>
        </p:nvSpPr>
        <p:spPr/>
        <p:txBody>
          <a:bodyPr/>
          <a:lstStyle/>
          <a:p>
            <a:fld id="{DECFAB34-C68D-493D-B897-32BBE10A1C23}" type="slidenum">
              <a:rPr lang="en-US" smtClean="0"/>
              <a:t>10</a:t>
            </a:fld>
            <a:endParaRPr lang="en-US"/>
          </a:p>
        </p:txBody>
      </p:sp>
    </p:spTree>
    <p:extLst>
      <p:ext uri="{BB962C8B-B14F-4D97-AF65-F5344CB8AC3E}">
        <p14:creationId xmlns:p14="http://schemas.microsoft.com/office/powerpoint/2010/main" val="3174274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Clr>
                <a:srgbClr val="BA2212"/>
              </a:buClr>
              <a:buFont typeface="Wingdings" panose="05000000000000000000" pitchFamily="2" charset="2"/>
              <a:buChar char="ü"/>
            </a:pPr>
            <a:endParaRPr lang="en-US" altLang="en-US" sz="1200" dirty="0"/>
          </a:p>
        </p:txBody>
      </p:sp>
      <p:sp>
        <p:nvSpPr>
          <p:cNvPr id="4" name="Header Placeholder 3"/>
          <p:cNvSpPr>
            <a:spLocks noGrp="1"/>
          </p:cNvSpPr>
          <p:nvPr>
            <p:ph type="hdr" sz="quarter"/>
          </p:nvPr>
        </p:nvSpPr>
        <p:spPr/>
        <p:txBody>
          <a:bodyPr/>
          <a:lstStyle/>
          <a:p>
            <a:r>
              <a:rPr lang="en-US"/>
              <a:t>Faculty of Information Technology and Communication</a:t>
            </a:r>
          </a:p>
        </p:txBody>
      </p:sp>
      <p:sp>
        <p:nvSpPr>
          <p:cNvPr id="5" name="Slide Number Placeholder 4"/>
          <p:cNvSpPr>
            <a:spLocks noGrp="1"/>
          </p:cNvSpPr>
          <p:nvPr>
            <p:ph type="sldNum" sz="quarter" idx="5"/>
          </p:nvPr>
        </p:nvSpPr>
        <p:spPr/>
        <p:txBody>
          <a:bodyPr/>
          <a:lstStyle/>
          <a:p>
            <a:fld id="{DECFAB34-C68D-493D-B897-32BBE10A1C23}" type="slidenum">
              <a:rPr lang="en-US" smtClean="0"/>
              <a:t>11</a:t>
            </a:fld>
            <a:endParaRPr lang="en-US"/>
          </a:p>
        </p:txBody>
      </p:sp>
    </p:spTree>
    <p:extLst>
      <p:ext uri="{BB962C8B-B14F-4D97-AF65-F5344CB8AC3E}">
        <p14:creationId xmlns:p14="http://schemas.microsoft.com/office/powerpoint/2010/main" val="183282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B4518-8ADE-4EA8-88B9-2AFF08DAED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43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B4518-8ADE-4EA8-88B9-2AFF08DAEDA7}" type="slidenum">
              <a:rPr lang="en-US" smtClean="0"/>
              <a:t>‹#›</a:t>
            </a:fld>
            <a:endParaRPr lang="en-US"/>
          </a:p>
        </p:txBody>
      </p:sp>
    </p:spTree>
    <p:extLst>
      <p:ext uri="{BB962C8B-B14F-4D97-AF65-F5344CB8AC3E}">
        <p14:creationId xmlns:p14="http://schemas.microsoft.com/office/powerpoint/2010/main" val="44157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B4518-8ADE-4EA8-88B9-2AFF08DAEDA7}" type="slidenum">
              <a:rPr lang="en-US" smtClean="0"/>
              <a:t>‹#›</a:t>
            </a:fld>
            <a:endParaRPr lang="en-US"/>
          </a:p>
        </p:txBody>
      </p:sp>
    </p:spTree>
    <p:extLst>
      <p:ext uri="{BB962C8B-B14F-4D97-AF65-F5344CB8AC3E}">
        <p14:creationId xmlns:p14="http://schemas.microsoft.com/office/powerpoint/2010/main" val="1988635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B4518-8ADE-4EA8-88B9-2AFF08DAEDA7}" type="slidenum">
              <a:rPr lang="en-US" smtClean="0"/>
              <a:t>‹#›</a:t>
            </a:fld>
            <a:endParaRPr lang="en-US"/>
          </a:p>
        </p:txBody>
      </p:sp>
    </p:spTree>
    <p:extLst>
      <p:ext uri="{BB962C8B-B14F-4D97-AF65-F5344CB8AC3E}">
        <p14:creationId xmlns:p14="http://schemas.microsoft.com/office/powerpoint/2010/main" val="170318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7B4518-8ADE-4EA8-88B9-2AFF08DAED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039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7B4518-8ADE-4EA8-88B9-2AFF08DAEDA7}" type="slidenum">
              <a:rPr lang="en-US" smtClean="0"/>
              <a:t>‹#›</a:t>
            </a:fld>
            <a:endParaRPr lang="en-US"/>
          </a:p>
        </p:txBody>
      </p:sp>
    </p:spTree>
    <p:extLst>
      <p:ext uri="{BB962C8B-B14F-4D97-AF65-F5344CB8AC3E}">
        <p14:creationId xmlns:p14="http://schemas.microsoft.com/office/powerpoint/2010/main" val="6878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7B4518-8ADE-4EA8-88B9-2AFF08DAEDA7}" type="slidenum">
              <a:rPr lang="en-US" smtClean="0"/>
              <a:t>‹#›</a:t>
            </a:fld>
            <a:endParaRPr lang="en-US"/>
          </a:p>
        </p:txBody>
      </p:sp>
    </p:spTree>
    <p:extLst>
      <p:ext uri="{BB962C8B-B14F-4D97-AF65-F5344CB8AC3E}">
        <p14:creationId xmlns:p14="http://schemas.microsoft.com/office/powerpoint/2010/main" val="11502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7B4518-8ADE-4EA8-88B9-2AFF08DAEDA7}" type="slidenum">
              <a:rPr lang="en-US" smtClean="0"/>
              <a:t>‹#›</a:t>
            </a:fld>
            <a:endParaRPr lang="en-US"/>
          </a:p>
        </p:txBody>
      </p:sp>
    </p:spTree>
    <p:extLst>
      <p:ext uri="{BB962C8B-B14F-4D97-AF65-F5344CB8AC3E}">
        <p14:creationId xmlns:p14="http://schemas.microsoft.com/office/powerpoint/2010/main" val="400073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7B4518-8ADE-4EA8-88B9-2AFF08DAEDA7}" type="slidenum">
              <a:rPr lang="en-US" smtClean="0"/>
              <a:t>‹#›</a:t>
            </a:fld>
            <a:endParaRPr lang="en-US"/>
          </a:p>
        </p:txBody>
      </p:sp>
    </p:spTree>
    <p:extLst>
      <p:ext uri="{BB962C8B-B14F-4D97-AF65-F5344CB8AC3E}">
        <p14:creationId xmlns:p14="http://schemas.microsoft.com/office/powerpoint/2010/main" val="281108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7B4518-8ADE-4EA8-88B9-2AFF08DAEDA7}" type="slidenum">
              <a:rPr lang="en-US" smtClean="0"/>
              <a:t>‹#›</a:t>
            </a:fld>
            <a:endParaRPr lang="en-US"/>
          </a:p>
        </p:txBody>
      </p:sp>
    </p:spTree>
    <p:extLst>
      <p:ext uri="{BB962C8B-B14F-4D97-AF65-F5344CB8AC3E}">
        <p14:creationId xmlns:p14="http://schemas.microsoft.com/office/powerpoint/2010/main" val="381708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7B4518-8ADE-4EA8-88B9-2AFF08DAEDA7}" type="slidenum">
              <a:rPr lang="en-US" smtClean="0"/>
              <a:t>‹#›</a:t>
            </a:fld>
            <a:endParaRPr lang="en-US"/>
          </a:p>
        </p:txBody>
      </p:sp>
    </p:spTree>
    <p:extLst>
      <p:ext uri="{BB962C8B-B14F-4D97-AF65-F5344CB8AC3E}">
        <p14:creationId xmlns:p14="http://schemas.microsoft.com/office/powerpoint/2010/main" val="49064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7B4518-8ADE-4EA8-88B9-2AFF08DAED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695795"/>
      </p:ext>
    </p:extLst>
  </p:cSld>
  <p:clrMap bg1="lt1" tx1="dk1" bg2="lt2" tx2="dk2" accent1="accent1" accent2="accent2" accent3="accent3" accent4="accent4" accent5="accent5" accent6="accent6" hlink="hlink" folHlink="folHlink"/>
  <p:sldLayoutIdLst>
    <p:sldLayoutId id="2147483988" r:id="rId1"/>
    <p:sldLayoutId id="2147483989" r:id="rId2"/>
    <p:sldLayoutId id="2147483990" r:id="rId3"/>
    <p:sldLayoutId id="2147483991" r:id="rId4"/>
    <p:sldLayoutId id="2147483992" r:id="rId5"/>
    <p:sldLayoutId id="2147483993" r:id="rId6"/>
    <p:sldLayoutId id="2147483994" r:id="rId7"/>
    <p:sldLayoutId id="2147483995" r:id="rId8"/>
    <p:sldLayoutId id="2147483996" r:id="rId9"/>
    <p:sldLayoutId id="2147483997" r:id="rId10"/>
    <p:sldLayoutId id="214748399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ptc.com/en/blogs/iiot/how-is-iot-related-to-big-data-analyti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wi.westpoint.edu/big-data-at-war-special-operations-forces-project-maven-and-twenty-first-century-warfa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5DDCF-4E83-4DA5-AA61-37080432AECD}"/>
              </a:ext>
            </a:extLst>
          </p:cNvPr>
          <p:cNvSpPr>
            <a:spLocks noGrp="1"/>
          </p:cNvSpPr>
          <p:nvPr>
            <p:ph type="ctrTitle"/>
          </p:nvPr>
        </p:nvSpPr>
        <p:spPr>
          <a:xfrm>
            <a:off x="965201" y="658215"/>
            <a:ext cx="6255026" cy="5054008"/>
          </a:xfrm>
        </p:spPr>
        <p:txBody>
          <a:bodyPr vert="horz" lIns="91440" tIns="45720" rIns="91440" bIns="45720" rtlCol="0" anchor="ctr">
            <a:normAutofit/>
          </a:bodyPr>
          <a:lstStyle/>
          <a:p>
            <a:pPr algn="ctr"/>
            <a:r>
              <a:rPr kumimoji="0" lang="en-US" sz="7400" b="1" i="0" u="none" strike="noStrike" normalizeH="0" noProof="0" dirty="0">
                <a:ln>
                  <a:noFill/>
                </a:ln>
                <a:effectLst/>
                <a:uLnTx/>
                <a:uFillTx/>
              </a:rPr>
              <a:t> </a:t>
            </a:r>
            <a:br>
              <a:rPr kumimoji="0" lang="en-US" sz="7400" b="1" i="0" u="none" strike="noStrike" normalizeH="0" noProof="0" dirty="0">
                <a:ln>
                  <a:noFill/>
                </a:ln>
                <a:effectLst/>
                <a:uLnTx/>
                <a:uFillTx/>
              </a:rPr>
            </a:br>
            <a:br>
              <a:rPr lang="en-US" altLang="en-US" sz="5400" dirty="0"/>
            </a:br>
            <a:r>
              <a:rPr lang="en-GB" sz="5400" b="1" dirty="0"/>
              <a:t>Introduction to Data Science (0602241) </a:t>
            </a:r>
            <a:br>
              <a:rPr lang="en-US" altLang="en-US" sz="7300" dirty="0"/>
            </a:br>
            <a:br>
              <a:rPr lang="en-US" altLang="en-US" dirty="0"/>
            </a:br>
            <a:r>
              <a:rPr lang="en-US" altLang="en-US" sz="2700" b="1" spc="0" dirty="0">
                <a:solidFill>
                  <a:schemeClr val="tx2"/>
                </a:solidFill>
                <a:ea typeface="+mn-ea"/>
                <a:cs typeface="+mn-cs"/>
              </a:rPr>
              <a:t>Submitted To:</a:t>
            </a:r>
            <a:br>
              <a:rPr lang="en-US" altLang="en-US" sz="2700" b="1" spc="0" dirty="0">
                <a:solidFill>
                  <a:schemeClr val="tx2"/>
                </a:solidFill>
                <a:ea typeface="+mn-ea"/>
                <a:cs typeface="+mn-cs"/>
              </a:rPr>
            </a:br>
            <a:r>
              <a:rPr lang="en-US" altLang="en-US" sz="2700" b="1" spc="0" dirty="0">
                <a:solidFill>
                  <a:schemeClr val="tx2"/>
                </a:solidFill>
                <a:ea typeface="+mn-ea"/>
                <a:cs typeface="+mn-cs"/>
              </a:rPr>
              <a:t> </a:t>
            </a:r>
            <a:r>
              <a:rPr lang="en-US" altLang="en-US" sz="2700" b="1" i="1" spc="0" dirty="0">
                <a:solidFill>
                  <a:schemeClr val="tx2"/>
                </a:solidFill>
                <a:ea typeface="+mn-ea"/>
                <a:cs typeface="+mn-cs"/>
              </a:rPr>
              <a:t>Dr. Rasha Al-</a:t>
            </a:r>
            <a:r>
              <a:rPr lang="en-US" altLang="en-US" sz="2700" b="1" i="1" spc="0" dirty="0" err="1">
                <a:solidFill>
                  <a:schemeClr val="tx2"/>
                </a:solidFill>
                <a:ea typeface="+mn-ea"/>
                <a:cs typeface="+mn-cs"/>
              </a:rPr>
              <a:t>bashaireh</a:t>
            </a:r>
            <a:r>
              <a:rPr lang="en-US" altLang="en-US" sz="2700" b="1" i="1" spc="0" dirty="0">
                <a:solidFill>
                  <a:schemeClr val="tx2"/>
                </a:solidFill>
                <a:ea typeface="+mn-ea"/>
                <a:cs typeface="+mn-cs"/>
              </a:rPr>
              <a:t> </a:t>
            </a:r>
            <a:endParaRPr lang="en-US" sz="2700" b="1" i="1" cap="all" spc="0" dirty="0">
              <a:solidFill>
                <a:schemeClr val="tx2"/>
              </a:solidFill>
              <a:ea typeface="+mn-ea"/>
              <a:cs typeface="+mn-cs"/>
            </a:endParaRPr>
          </a:p>
        </p:txBody>
      </p:sp>
      <p:sp>
        <p:nvSpPr>
          <p:cNvPr id="3" name="Subtitle 2">
            <a:extLst>
              <a:ext uri="{FF2B5EF4-FFF2-40B4-BE49-F238E27FC236}">
                <a16:creationId xmlns:a16="http://schemas.microsoft.com/office/drawing/2014/main" id="{50BD7CEE-66ED-4A27-8D57-D73D2E124D1B}"/>
              </a:ext>
            </a:extLst>
          </p:cNvPr>
          <p:cNvSpPr>
            <a:spLocks noGrp="1"/>
          </p:cNvSpPr>
          <p:nvPr>
            <p:ph type="subTitle" idx="1"/>
          </p:nvPr>
        </p:nvSpPr>
        <p:spPr>
          <a:xfrm>
            <a:off x="7531608" y="643467"/>
            <a:ext cx="4657231" cy="5054008"/>
          </a:xfrm>
        </p:spPr>
        <p:txBody>
          <a:bodyPr vert="horz" lIns="91440" tIns="45720" rIns="91440" bIns="45720" rtlCol="0" anchor="ctr">
            <a:normAutofit/>
          </a:bodyPr>
          <a:lstStyle/>
          <a:p>
            <a:pPr algn="ctr"/>
            <a:r>
              <a:rPr lang="en-US" b="1" dirty="0"/>
              <a:t>SPRING Semester-</a:t>
            </a:r>
          </a:p>
          <a:p>
            <a:pPr algn="ctr"/>
            <a:r>
              <a:rPr lang="en-US" b="1" dirty="0"/>
              <a:t>2023/2024</a:t>
            </a:r>
          </a:p>
          <a:p>
            <a:pPr algn="ctr"/>
            <a:endParaRPr lang="en-US" b="1" dirty="0"/>
          </a:p>
          <a:p>
            <a:pPr algn="ctr"/>
            <a:r>
              <a:rPr lang="en-US" b="1" dirty="0"/>
              <a:t>final Paper Presentation</a:t>
            </a:r>
          </a:p>
        </p:txBody>
      </p:sp>
      <p:cxnSp>
        <p:nvCxnSpPr>
          <p:cNvPr id="73" name="Straight Connector 7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77" name="Rectangle 7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9" name="TextBox 8">
            <a:extLst>
              <a:ext uri="{FF2B5EF4-FFF2-40B4-BE49-F238E27FC236}">
                <a16:creationId xmlns:a16="http://schemas.microsoft.com/office/drawing/2014/main" id="{8D3610C0-CF6C-48B8-A2C1-126EC61FD24A}"/>
              </a:ext>
            </a:extLst>
          </p:cNvPr>
          <p:cNvSpPr txBox="1"/>
          <p:nvPr/>
        </p:nvSpPr>
        <p:spPr>
          <a:xfrm>
            <a:off x="2067865" y="760415"/>
            <a:ext cx="7321474" cy="400110"/>
          </a:xfrm>
          <a:prstGeom prst="rect">
            <a:avLst/>
          </a:prstGeom>
          <a:noFill/>
        </p:spPr>
        <p:txBody>
          <a:bodyPr wrap="square">
            <a:spAutoFit/>
          </a:bodyPr>
          <a:lstStyle/>
          <a:p>
            <a:pPr algn="ctr">
              <a:spcAft>
                <a:spcPts val="600"/>
              </a:spcAft>
            </a:pPr>
            <a:r>
              <a:rPr lang="en-US" sz="2000" b="1" dirty="0">
                <a:solidFill>
                  <a:srgbClr val="0070C0"/>
                </a:solidFill>
                <a:latin typeface="Andalus" panose="02020603050405020304" pitchFamily="18" charset="-78"/>
                <a:ea typeface="Times New Roman" panose="02020603050405020304" pitchFamily="18" charset="0"/>
                <a:cs typeface="Andalus" panose="02020603050405020304" pitchFamily="18" charset="-78"/>
              </a:rPr>
              <a:t>College </a:t>
            </a:r>
            <a:r>
              <a:rPr lang="en-US" sz="2000" b="1" dirty="0">
                <a:solidFill>
                  <a:srgbClr val="0070C0"/>
                </a:solidFill>
                <a:effectLst/>
                <a:latin typeface="Andalus" panose="02020603050405020304" pitchFamily="18" charset="-78"/>
                <a:ea typeface="Times New Roman" panose="02020603050405020304" pitchFamily="18" charset="0"/>
                <a:cs typeface="Andalus" panose="02020603050405020304" pitchFamily="18" charset="-78"/>
              </a:rPr>
              <a:t>of Information Technology and Communication</a:t>
            </a:r>
          </a:p>
        </p:txBody>
      </p:sp>
      <p:pic>
        <p:nvPicPr>
          <p:cNvPr id="4" name="Picture 3" descr="photo">
            <a:extLst>
              <a:ext uri="{FF2B5EF4-FFF2-40B4-BE49-F238E27FC236}">
                <a16:creationId xmlns:a16="http://schemas.microsoft.com/office/drawing/2014/main" id="{FA693738-D959-3BF2-1170-7571D1F2E630}"/>
              </a:ext>
            </a:extLst>
          </p:cNvPr>
          <p:cNvPicPr>
            <a:picLocks noChangeAspect="1"/>
          </p:cNvPicPr>
          <p:nvPr/>
        </p:nvPicPr>
        <p:blipFill>
          <a:blip r:embed="rId2" cstate="print">
            <a:extLst>
              <a:ext uri="{28A0092B-C50C-407E-A947-70E740481C1C}">
                <a14:useLocalDpi xmlns:a14="http://schemas.microsoft.com/office/drawing/2010/main" val="0"/>
              </a:ext>
            </a:extLst>
          </a:blip>
          <a:srcRect l="18657" t="7463" r="20895" b="18657"/>
          <a:stretch>
            <a:fillRect/>
          </a:stretch>
        </p:blipFill>
        <p:spPr bwMode="auto">
          <a:xfrm>
            <a:off x="9172270" y="424530"/>
            <a:ext cx="951865" cy="1071880"/>
          </a:xfrm>
          <a:prstGeom prst="rect">
            <a:avLst/>
          </a:prstGeom>
          <a:noFill/>
          <a:ln>
            <a:noFill/>
          </a:ln>
        </p:spPr>
      </p:pic>
    </p:spTree>
    <p:extLst>
      <p:ext uri="{BB962C8B-B14F-4D97-AF65-F5344CB8AC3E}">
        <p14:creationId xmlns:p14="http://schemas.microsoft.com/office/powerpoint/2010/main" val="248422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500"/>
                                  </p:stCondLst>
                                  <p:iterate type="wd">
                                    <p:tmPct val="15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000"/>
                                  </p:stCondLst>
                                  <p:iterate type="wd">
                                    <p:tmPct val="15000"/>
                                  </p:iterate>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5156-A7CC-4D67-9D28-F672051F970D}"/>
              </a:ext>
            </a:extLst>
          </p:cNvPr>
          <p:cNvSpPr>
            <a:spLocks noGrp="1"/>
          </p:cNvSpPr>
          <p:nvPr>
            <p:ph type="title"/>
          </p:nvPr>
        </p:nvSpPr>
        <p:spPr/>
        <p:txBody>
          <a:bodyPr>
            <a:normAutofit/>
          </a:bodyPr>
          <a:lstStyle/>
          <a:p>
            <a:r>
              <a:rPr lang="en-US" dirty="0">
                <a:solidFill>
                  <a:srgbClr val="C00000"/>
                </a:solidFill>
              </a:rPr>
              <a:t> Results and discussion on 3 paper</a:t>
            </a:r>
          </a:p>
        </p:txBody>
      </p:sp>
      <p:sp>
        <p:nvSpPr>
          <p:cNvPr id="7" name="Slide Number Placeholder 6">
            <a:extLst>
              <a:ext uri="{FF2B5EF4-FFF2-40B4-BE49-F238E27FC236}">
                <a16:creationId xmlns:a16="http://schemas.microsoft.com/office/drawing/2014/main" id="{125F071C-BD06-44AC-8C63-43C16867F209}"/>
              </a:ext>
            </a:extLst>
          </p:cNvPr>
          <p:cNvSpPr>
            <a:spLocks noGrp="1"/>
          </p:cNvSpPr>
          <p:nvPr>
            <p:ph type="sldNum" sz="quarter" idx="12"/>
          </p:nvPr>
        </p:nvSpPr>
        <p:spPr/>
        <p:txBody>
          <a:bodyPr/>
          <a:lstStyle/>
          <a:p>
            <a:fld id="{C57B4518-8ADE-4EA8-88B9-2AFF08DAEDA7}" type="slidenum">
              <a:rPr lang="en-US" smtClean="0"/>
              <a:t>10</a:t>
            </a:fld>
            <a:endParaRPr lang="en-US" dirty="0"/>
          </a:p>
        </p:txBody>
      </p:sp>
      <p:sp>
        <p:nvSpPr>
          <p:cNvPr id="3" name="Content Placeholder 2">
            <a:extLst>
              <a:ext uri="{FF2B5EF4-FFF2-40B4-BE49-F238E27FC236}">
                <a16:creationId xmlns:a16="http://schemas.microsoft.com/office/drawing/2014/main" id="{BDD921A7-F220-40AA-A2F1-3FD568067613}"/>
              </a:ext>
            </a:extLst>
          </p:cNvPr>
          <p:cNvSpPr>
            <a:spLocks noGrp="1"/>
          </p:cNvSpPr>
          <p:nvPr>
            <p:ph idx="4294967295"/>
          </p:nvPr>
        </p:nvSpPr>
        <p:spPr>
          <a:xfrm>
            <a:off x="1154082" y="1797050"/>
            <a:ext cx="10058400" cy="4197350"/>
          </a:xfrm>
        </p:spPr>
        <p:txBody>
          <a:bodyPr>
            <a:normAutofit/>
          </a:bodyPr>
          <a:lstStyle/>
          <a:p>
            <a:pPr marL="0" indent="0">
              <a:spcBef>
                <a:spcPts val="0"/>
              </a:spcBef>
              <a:spcAft>
                <a:spcPts val="0"/>
              </a:spcAft>
              <a:buNone/>
              <a:tabLst>
                <a:tab pos="228600" algn="r"/>
                <a:tab pos="457200" algn="l"/>
              </a:tabLst>
            </a:pP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IoT</a:t>
            </a:r>
            <a:r>
              <a:rPr lang="en-US" altLang="en-US" sz="2800" dirty="0">
                <a:latin typeface="Times New Roman" panose="02020603050405020304" pitchFamily="18" charset="0"/>
                <a:cs typeface="Times New Roman" panose="02020603050405020304" pitchFamily="18" charset="0"/>
              </a:rPr>
              <a:t> devices provide the real-time data that feeds into big data, and big data analytics processes this information to improve decision-making and operational efficiency across various sectors, including the military.</a:t>
            </a:r>
          </a:p>
          <a:p>
            <a:pPr marL="0" marR="0" lvl="0" indent="0" algn="l" rtl="0">
              <a:spcBef>
                <a:spcPts val="0"/>
              </a:spcBef>
              <a:spcAft>
                <a:spcPts val="0"/>
              </a:spcAft>
              <a:buNone/>
              <a:tabLst>
                <a:tab pos="228600" algn="r"/>
                <a:tab pos="457200" algn="l"/>
              </a:tabLst>
            </a:pP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29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5156-A7CC-4D67-9D28-F672051F970D}"/>
              </a:ext>
            </a:extLst>
          </p:cNvPr>
          <p:cNvSpPr>
            <a:spLocks noGrp="1"/>
          </p:cNvSpPr>
          <p:nvPr>
            <p:ph type="title"/>
          </p:nvPr>
        </p:nvSpPr>
        <p:spPr/>
        <p:txBody>
          <a:bodyPr>
            <a:normAutofit/>
          </a:bodyPr>
          <a:lstStyle/>
          <a:p>
            <a:pPr algn="l"/>
            <a:r>
              <a:rPr lang="en-US" dirty="0">
                <a:solidFill>
                  <a:srgbClr val="C00000"/>
                </a:solidFill>
              </a:rPr>
              <a:t>References on 3 paper</a:t>
            </a:r>
          </a:p>
        </p:txBody>
      </p:sp>
      <p:sp>
        <p:nvSpPr>
          <p:cNvPr id="3" name="Content Placeholder 2">
            <a:extLst>
              <a:ext uri="{FF2B5EF4-FFF2-40B4-BE49-F238E27FC236}">
                <a16:creationId xmlns:a16="http://schemas.microsoft.com/office/drawing/2014/main" id="{BDD921A7-F220-40AA-A2F1-3FD568067613}"/>
              </a:ext>
            </a:extLst>
          </p:cNvPr>
          <p:cNvSpPr>
            <a:spLocks noGrp="1"/>
          </p:cNvSpPr>
          <p:nvPr>
            <p:ph idx="1"/>
          </p:nvPr>
        </p:nvSpPr>
        <p:spPr>
          <a:xfrm>
            <a:off x="1154083" y="2073176"/>
            <a:ext cx="10058400" cy="4050792"/>
          </a:xfrm>
        </p:spPr>
        <p:txBody>
          <a:bodyPr>
            <a:normAutofit/>
          </a:bodyPr>
          <a:lstStyle/>
          <a:p>
            <a:pPr marL="0" marR="0" lvl="0" indent="0" algn="l" rtl="0">
              <a:spcBef>
                <a:spcPts val="0"/>
              </a:spcBef>
              <a:spcAft>
                <a:spcPts val="0"/>
              </a:spcAft>
              <a:buNone/>
              <a:tabLst>
                <a:tab pos="228600" algn="r"/>
                <a:tab pos="457200" algn="l"/>
              </a:tabLst>
            </a:pPr>
            <a:endParaRPr lang="en-US" altLang="en-US" sz="2800" dirty="0">
              <a:latin typeface="Times New Roman" panose="02020603050405020304" pitchFamily="18" charset="0"/>
              <a:cs typeface="Times New Roman" panose="02020603050405020304" pitchFamily="18" charset="0"/>
            </a:endParaRPr>
          </a:p>
          <a:p>
            <a:r>
              <a:rPr lang="en-US" dirty="0"/>
              <a:t>[</a:t>
            </a:r>
            <a:r>
              <a:rPr lang="ar-JO" dirty="0"/>
              <a:t>1</a:t>
            </a:r>
            <a:r>
              <a:rPr lang="en-US" dirty="0"/>
              <a:t>]:</a:t>
            </a:r>
            <a:r>
              <a:rPr lang="en-US" dirty="0">
                <a:hlinkClick r:id="rId3"/>
              </a:rPr>
              <a:t>How is IoT Related to Big Data Analytics? | PTC</a:t>
            </a:r>
            <a:endParaRPr lang="en-US" dirty="0"/>
          </a:p>
          <a:p>
            <a:r>
              <a:rPr lang="en-US" dirty="0"/>
              <a:t>[</a:t>
            </a:r>
            <a:r>
              <a:rPr lang="ar-JO" dirty="0"/>
              <a:t>2</a:t>
            </a:r>
            <a:r>
              <a:rPr lang="en-US" dirty="0"/>
              <a:t>]:</a:t>
            </a:r>
            <a:r>
              <a:rPr lang="en-US" dirty="0">
                <a:hlinkClick r:id="rId4"/>
              </a:rPr>
              <a:t>Big Data at War: Special Operations Forces, Project Maven, and Twenty-First-Century Warfare - Modern War Institute (westpoint.edu)</a:t>
            </a:r>
            <a:endParaRPr lang="en-US" dirty="0"/>
          </a:p>
          <a:p>
            <a:r>
              <a:rPr lang="en-US" dirty="0"/>
              <a:t>[</a:t>
            </a:r>
            <a:r>
              <a:rPr lang="ar-JO" dirty="0"/>
              <a:t>3</a:t>
            </a:r>
            <a:r>
              <a:rPr lang="en-US" dirty="0"/>
              <a:t>]:https://aws.amazon.com/</a:t>
            </a:r>
            <a:r>
              <a:rPr lang="en-US" dirty="0" err="1"/>
              <a:t>ar</a:t>
            </a:r>
            <a:r>
              <a:rPr lang="en-US" dirty="0"/>
              <a:t>/what-is/</a:t>
            </a:r>
            <a:r>
              <a:rPr lang="en-US" dirty="0" err="1"/>
              <a:t>iot</a:t>
            </a:r>
            <a:r>
              <a:rPr lang="en-US" dirty="0"/>
              <a:t>/</a:t>
            </a:r>
          </a:p>
          <a:p>
            <a:r>
              <a:rPr lang="en-US" dirty="0"/>
              <a:t>[</a:t>
            </a:r>
            <a:r>
              <a:rPr lang="ar-JO" dirty="0"/>
              <a:t>4</a:t>
            </a:r>
            <a:r>
              <a:rPr lang="en-US" dirty="0"/>
              <a:t>]: https://www.lebarmy.gov.lb/ar/content/%D8%A7%D9%84%D8%A8%D9%8A%D8%A7%D9%86%D8%A7%D8%AA-%D8%A7%D9%84%D8%B6%D8%AE%D9%85%D8%A9-%D9%81%D9%8A-%D8%A7%D9%84%D8%A7%D8%B3%D8%AA%D8%AE%D8%A8%D8%A7%D8%B1%D8%A7%D8%AA-%D8%A7%D9%84%D8%B9%D8%B3%D9%83%D8%B1%D9%8A%D8%A9</a:t>
            </a:r>
          </a:p>
        </p:txBody>
      </p:sp>
      <p:sp>
        <p:nvSpPr>
          <p:cNvPr id="7" name="Slide Number Placeholder 6">
            <a:extLst>
              <a:ext uri="{FF2B5EF4-FFF2-40B4-BE49-F238E27FC236}">
                <a16:creationId xmlns:a16="http://schemas.microsoft.com/office/drawing/2014/main" id="{125F071C-BD06-44AC-8C63-43C16867F209}"/>
              </a:ext>
            </a:extLst>
          </p:cNvPr>
          <p:cNvSpPr>
            <a:spLocks noGrp="1"/>
          </p:cNvSpPr>
          <p:nvPr>
            <p:ph type="sldNum" sz="quarter" idx="12"/>
          </p:nvPr>
        </p:nvSpPr>
        <p:spPr/>
        <p:txBody>
          <a:bodyPr/>
          <a:lstStyle/>
          <a:p>
            <a:fld id="{C57B4518-8ADE-4EA8-88B9-2AFF08DAEDA7}" type="slidenum">
              <a:rPr lang="en-US" smtClean="0"/>
              <a:t>11</a:t>
            </a:fld>
            <a:endParaRPr lang="en-US"/>
          </a:p>
        </p:txBody>
      </p:sp>
    </p:spTree>
    <p:extLst>
      <p:ext uri="{BB962C8B-B14F-4D97-AF65-F5344CB8AC3E}">
        <p14:creationId xmlns:p14="http://schemas.microsoft.com/office/powerpoint/2010/main" val="338801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051A4A-18C4-4DA7-95CD-6FB5BC13C1D6}"/>
              </a:ext>
            </a:extLst>
          </p:cNvPr>
          <p:cNvSpPr>
            <a:spLocks noGrp="1"/>
          </p:cNvSpPr>
          <p:nvPr>
            <p:ph type="sldNum" sz="quarter" idx="12"/>
          </p:nvPr>
        </p:nvSpPr>
        <p:spPr/>
        <p:txBody>
          <a:bodyPr/>
          <a:lstStyle/>
          <a:p>
            <a:fld id="{C57B4518-8ADE-4EA8-88B9-2AFF08DAEDA7}" type="slidenum">
              <a:rPr lang="en-US" smtClean="0"/>
              <a:t>12</a:t>
            </a:fld>
            <a:endParaRPr lang="en-US"/>
          </a:p>
        </p:txBody>
      </p:sp>
      <p:sp>
        <p:nvSpPr>
          <p:cNvPr id="6" name="Scroll: Horizontal 5">
            <a:extLst>
              <a:ext uri="{FF2B5EF4-FFF2-40B4-BE49-F238E27FC236}">
                <a16:creationId xmlns:a16="http://schemas.microsoft.com/office/drawing/2014/main" id="{EDD167E8-8C44-452B-9B2A-FB8F71E004CA}"/>
              </a:ext>
            </a:extLst>
          </p:cNvPr>
          <p:cNvSpPr/>
          <p:nvPr/>
        </p:nvSpPr>
        <p:spPr>
          <a:xfrm>
            <a:off x="2048279" y="1323450"/>
            <a:ext cx="7852179" cy="3074504"/>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4400" b="1" dirty="0">
                <a:solidFill>
                  <a:schemeClr val="tx1"/>
                </a:solidFill>
              </a:rPr>
              <a:t>Questions ?</a:t>
            </a:r>
          </a:p>
        </p:txBody>
      </p:sp>
    </p:spTree>
    <p:extLst>
      <p:ext uri="{BB962C8B-B14F-4D97-AF65-F5344CB8AC3E}">
        <p14:creationId xmlns:p14="http://schemas.microsoft.com/office/powerpoint/2010/main" val="22452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AB6D-514D-4F0C-85AB-B00AB2C25617}"/>
              </a:ext>
            </a:extLst>
          </p:cNvPr>
          <p:cNvSpPr>
            <a:spLocks noGrp="1"/>
          </p:cNvSpPr>
          <p:nvPr>
            <p:ph type="ctrTitle"/>
          </p:nvPr>
        </p:nvSpPr>
        <p:spPr>
          <a:xfrm>
            <a:off x="185530" y="842605"/>
            <a:ext cx="11820939" cy="2835315"/>
          </a:xfrm>
        </p:spPr>
        <p:txBody>
          <a:bodyPr anchor="b">
            <a:normAutofit fontScale="90000"/>
          </a:bodyPr>
          <a:lstStyle/>
          <a:p>
            <a:pPr algn="ctr"/>
            <a:r>
              <a:rPr lang="en-US" i="1" dirty="0">
                <a:solidFill>
                  <a:srgbClr val="C00000"/>
                </a:solidFill>
                <a:latin typeface="Arial" panose="020B0604020202020204" pitchFamily="34" charset="0"/>
              </a:rPr>
              <a:t>Big Data in military by using IoT</a:t>
            </a:r>
            <a:br>
              <a:rPr lang="en-US" dirty="0">
                <a:solidFill>
                  <a:srgbClr val="C00000"/>
                </a:solidFill>
                <a:latin typeface="Arial" panose="020B0604020202020204" pitchFamily="34" charset="0"/>
              </a:rPr>
            </a:br>
            <a:endParaRPr lang="en-US" dirty="0">
              <a:solidFill>
                <a:srgbClr val="C00000"/>
              </a:solidFill>
              <a:latin typeface="Arial" panose="020B0604020202020204" pitchFamily="34" charset="0"/>
            </a:endParaRPr>
          </a:p>
        </p:txBody>
      </p:sp>
      <p:sp>
        <p:nvSpPr>
          <p:cNvPr id="13" name="TextBox 12">
            <a:extLst>
              <a:ext uri="{FF2B5EF4-FFF2-40B4-BE49-F238E27FC236}">
                <a16:creationId xmlns:a16="http://schemas.microsoft.com/office/drawing/2014/main" id="{B3E4A635-D34D-4BFE-B144-CBF3D265B0CE}"/>
              </a:ext>
            </a:extLst>
          </p:cNvPr>
          <p:cNvSpPr txBox="1"/>
          <p:nvPr/>
        </p:nvSpPr>
        <p:spPr>
          <a:xfrm>
            <a:off x="1201531" y="4436171"/>
            <a:ext cx="9435548" cy="1490152"/>
          </a:xfrm>
          <a:prstGeom prst="rect">
            <a:avLst/>
          </a:prstGeom>
          <a:noFill/>
        </p:spPr>
        <p:txBody>
          <a:bodyPr wrap="square">
            <a:spAutoFit/>
          </a:bodyPr>
          <a:lstStyle/>
          <a:p>
            <a:pPr>
              <a:lnSpc>
                <a:spcPct val="150000"/>
              </a:lnSpc>
            </a:pPr>
            <a:r>
              <a:rPr lang="en-US" sz="3200" dirty="0">
                <a:latin typeface="Arial" panose="020B0604020202020204" pitchFamily="34" charset="0"/>
              </a:rPr>
              <a:t>GROUP NO#: 1</a:t>
            </a:r>
            <a:br>
              <a:rPr lang="en-US" sz="3200" dirty="0">
                <a:latin typeface="Arial" panose="020B0604020202020204" pitchFamily="34" charset="0"/>
              </a:rPr>
            </a:br>
            <a:r>
              <a:rPr lang="en-US" sz="3200" dirty="0">
                <a:latin typeface="Arial" panose="020B0604020202020204" pitchFamily="34" charset="0"/>
              </a:rPr>
              <a:t>GROUP MEMBER’S NAMES:</a:t>
            </a:r>
            <a:r>
              <a:rPr lang="ar-JO" sz="3200" b="1" dirty="0">
                <a:latin typeface="Arial" panose="020B0604020202020204" pitchFamily="34" charset="0"/>
              </a:rPr>
              <a:t>محمد-حسن-احمد-مؤمن</a:t>
            </a:r>
            <a:endParaRPr lang="en-US" sz="3200" b="1" dirty="0"/>
          </a:p>
        </p:txBody>
      </p:sp>
    </p:spTree>
    <p:extLst>
      <p:ext uri="{BB962C8B-B14F-4D97-AF65-F5344CB8AC3E}">
        <p14:creationId xmlns:p14="http://schemas.microsoft.com/office/powerpoint/2010/main" val="106791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5156-A7CC-4D67-9D28-F672051F970D}"/>
              </a:ext>
            </a:extLst>
          </p:cNvPr>
          <p:cNvSpPr>
            <a:spLocks noGrp="1"/>
          </p:cNvSpPr>
          <p:nvPr>
            <p:ph type="title"/>
          </p:nvPr>
        </p:nvSpPr>
        <p:spPr/>
        <p:txBody>
          <a:bodyPr/>
          <a:lstStyle/>
          <a:p>
            <a:r>
              <a:rPr lang="en-US" dirty="0">
                <a:solidFill>
                  <a:srgbClr val="C00000"/>
                </a:solidFill>
              </a:rPr>
              <a:t>INTRODUCTION</a:t>
            </a:r>
          </a:p>
        </p:txBody>
      </p:sp>
      <p:sp>
        <p:nvSpPr>
          <p:cNvPr id="3" name="Content Placeholder 2">
            <a:extLst>
              <a:ext uri="{FF2B5EF4-FFF2-40B4-BE49-F238E27FC236}">
                <a16:creationId xmlns:a16="http://schemas.microsoft.com/office/drawing/2014/main" id="{BDD921A7-F220-40AA-A2F1-3FD568067613}"/>
              </a:ext>
            </a:extLst>
          </p:cNvPr>
          <p:cNvSpPr>
            <a:spLocks noGrp="1"/>
          </p:cNvSpPr>
          <p:nvPr>
            <p:ph idx="1"/>
          </p:nvPr>
        </p:nvSpPr>
        <p:spPr/>
        <p:txBody>
          <a:bodyPr>
            <a:normAutofit/>
          </a:bodyPr>
          <a:lstStyle/>
          <a:p>
            <a:pPr marL="0" marR="0" lvl="0" indent="0" algn="l" rtl="0">
              <a:spcBef>
                <a:spcPts val="0"/>
              </a:spcBef>
              <a:spcAft>
                <a:spcPts val="0"/>
              </a:spcAft>
              <a:buNone/>
              <a:tabLst>
                <a:tab pos="228600" algn="r"/>
                <a:tab pos="457200" algn="l"/>
              </a:tabLst>
            </a:pPr>
            <a:r>
              <a:rPr lang="en-US" altLang="en-US" sz="2800" dirty="0">
                <a:latin typeface="Times New Roman" panose="02020603050405020304" pitchFamily="18" charset="0"/>
                <a:cs typeface="Times New Roman" panose="02020603050405020304" pitchFamily="18" charset="0"/>
              </a:rPr>
              <a:t>1-</a:t>
            </a:r>
            <a:r>
              <a:rPr lang="ar-JO"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Big data in </a:t>
            </a:r>
            <a:r>
              <a:rPr lang="en-US" sz="2800" b="1" i="0" dirty="0">
                <a:solidFill>
                  <a:srgbClr val="333333"/>
                </a:solidFill>
                <a:effectLst/>
                <a:highlight>
                  <a:srgbClr val="FFFFFF"/>
                </a:highlight>
                <a:latin typeface="Droid Arabic Kufi"/>
              </a:rPr>
              <a:t>Military</a:t>
            </a:r>
            <a:r>
              <a:rPr lang="en-US" sz="2400" b="1" i="0" dirty="0">
                <a:solidFill>
                  <a:srgbClr val="333333"/>
                </a:solidFill>
                <a:effectLst/>
                <a:highlight>
                  <a:srgbClr val="FFFFFF"/>
                </a:highlight>
                <a:latin typeface="Droid Arabic Kufi"/>
              </a:rPr>
              <a:t>:</a:t>
            </a:r>
            <a:r>
              <a:rPr lang="en-US" sz="2400" b="1" dirty="0">
                <a:solidFill>
                  <a:srgbClr val="333333"/>
                </a:solidFill>
                <a:highlight>
                  <a:srgbClr val="FFFFFF"/>
                </a:highlight>
                <a:latin typeface="Droid Arabic Kufi"/>
              </a:rPr>
              <a:t> </a:t>
            </a:r>
            <a:r>
              <a:rPr lang="ar-JO" sz="2400" b="1" i="0" dirty="0">
                <a:solidFill>
                  <a:srgbClr val="333333"/>
                </a:solidFill>
                <a:effectLst/>
                <a:highlight>
                  <a:srgbClr val="FFFFFF"/>
                </a:highlight>
                <a:latin typeface="Droid Arabic Kufi"/>
              </a:rPr>
              <a:t> </a:t>
            </a:r>
            <a:r>
              <a:rPr lang="en-US" sz="3200" b="0" i="0" dirty="0">
                <a:solidFill>
                  <a:srgbClr val="333333"/>
                </a:solidFill>
                <a:effectLst/>
                <a:highlight>
                  <a:srgbClr val="FFFFFF"/>
                </a:highlight>
                <a:latin typeface="Droid Arabic Kufi"/>
              </a:rPr>
              <a:t>The term big data in the military context refers to the vast and complex datasets generated by various military sources.</a:t>
            </a:r>
          </a:p>
          <a:p>
            <a:pPr marL="0" marR="0" lvl="0" indent="0" algn="l" rtl="0">
              <a:spcBef>
                <a:spcPts val="0"/>
              </a:spcBef>
              <a:spcAft>
                <a:spcPts val="0"/>
              </a:spcAft>
              <a:buNone/>
              <a:tabLst>
                <a:tab pos="228600" algn="r"/>
                <a:tab pos="457200" algn="l"/>
              </a:tabLst>
            </a:pPr>
            <a:r>
              <a:rPr lang="ar-JO" altLang="en-US" sz="2800"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tabLst>
                <a:tab pos="228600" algn="r"/>
                <a:tab pos="457200" algn="l"/>
              </a:tabLst>
            </a:pPr>
            <a:r>
              <a:rPr lang="en-US" sz="2800" b="1" dirty="0">
                <a:latin typeface="Times New Roman" panose="02020603050405020304" pitchFamily="18" charset="0"/>
                <a:cs typeface="Times New Roman" panose="02020603050405020304" pitchFamily="18" charset="0"/>
              </a:rPr>
              <a:t>2-why</a:t>
            </a:r>
            <a:r>
              <a:rPr lang="en-US" sz="2800" dirty="0">
                <a:latin typeface="Times New Roman" panose="02020603050405020304" pitchFamily="18" charset="0"/>
                <a:cs typeface="Times New Roman" panose="02020603050405020304" pitchFamily="18" charset="0"/>
              </a:rPr>
              <a:t> Big data in military important?</a:t>
            </a:r>
          </a:p>
          <a:p>
            <a:pPr marL="0" marR="0" lvl="0" indent="0" algn="l" rtl="0">
              <a:spcBef>
                <a:spcPts val="0"/>
              </a:spcBef>
              <a:spcAft>
                <a:spcPts val="0"/>
              </a:spcAft>
              <a:buNone/>
              <a:tabLst>
                <a:tab pos="228600" algn="r"/>
                <a:tab pos="457200" algn="l"/>
              </a:tabLst>
            </a:pPr>
            <a:r>
              <a:rPr lang="en-US" sz="2800" dirty="0">
                <a:latin typeface="Times New Roman" panose="02020603050405020304" pitchFamily="18" charset="0"/>
                <a:cs typeface="Times New Roman" panose="02020603050405020304" pitchFamily="18" charset="0"/>
              </a:rPr>
              <a:t> Enhanced Decision-Making: Big data provides military leaders with real-time insights and predictive analysis, which are crucial for making informed strategic decisions</a:t>
            </a:r>
          </a:p>
        </p:txBody>
      </p:sp>
      <p:sp>
        <p:nvSpPr>
          <p:cNvPr id="7" name="Slide Number Placeholder 6">
            <a:extLst>
              <a:ext uri="{FF2B5EF4-FFF2-40B4-BE49-F238E27FC236}">
                <a16:creationId xmlns:a16="http://schemas.microsoft.com/office/drawing/2014/main" id="{125F071C-BD06-44AC-8C63-43C16867F209}"/>
              </a:ext>
            </a:extLst>
          </p:cNvPr>
          <p:cNvSpPr>
            <a:spLocks noGrp="1"/>
          </p:cNvSpPr>
          <p:nvPr>
            <p:ph type="sldNum" sz="quarter" idx="12"/>
          </p:nvPr>
        </p:nvSpPr>
        <p:spPr/>
        <p:txBody>
          <a:bodyPr/>
          <a:lstStyle/>
          <a:p>
            <a:fld id="{C57B4518-8ADE-4EA8-88B9-2AFF08DAEDA7}" type="slidenum">
              <a:rPr lang="en-US" smtClean="0"/>
              <a:t>3</a:t>
            </a:fld>
            <a:endParaRPr lang="en-US"/>
          </a:p>
        </p:txBody>
      </p:sp>
      <p:sp>
        <p:nvSpPr>
          <p:cNvPr id="5" name="TextBox 4">
            <a:extLst>
              <a:ext uri="{FF2B5EF4-FFF2-40B4-BE49-F238E27FC236}">
                <a16:creationId xmlns:a16="http://schemas.microsoft.com/office/drawing/2014/main" id="{83561B82-B320-B0C8-38F0-9B3A489A5C55}"/>
              </a:ext>
            </a:extLst>
          </p:cNvPr>
          <p:cNvSpPr txBox="1"/>
          <p:nvPr/>
        </p:nvSpPr>
        <p:spPr>
          <a:xfrm>
            <a:off x="1036320" y="2328051"/>
            <a:ext cx="10353040" cy="461665"/>
          </a:xfrm>
          <a:prstGeom prst="rect">
            <a:avLst/>
          </a:prstGeom>
          <a:noFill/>
        </p:spPr>
        <p:txBody>
          <a:bodyPr wrap="square">
            <a:spAutoFit/>
          </a:bodyPr>
          <a:lstStyle/>
          <a:p>
            <a:r>
              <a:rPr lang="en-GB" sz="2400" dirty="0">
                <a:solidFill>
                  <a:srgbClr val="000000"/>
                </a:solidFill>
                <a:latin typeface="Lora" pitchFamily="2" charset="0"/>
              </a:rPr>
              <a:t> </a:t>
            </a:r>
          </a:p>
        </p:txBody>
      </p:sp>
    </p:spTree>
    <p:extLst>
      <p:ext uri="{BB962C8B-B14F-4D97-AF65-F5344CB8AC3E}">
        <p14:creationId xmlns:p14="http://schemas.microsoft.com/office/powerpoint/2010/main" val="144320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2669-17E1-750A-035B-92AC85B5593C}"/>
              </a:ext>
            </a:extLst>
          </p:cNvPr>
          <p:cNvSpPr>
            <a:spLocks noGrp="1"/>
          </p:cNvSpPr>
          <p:nvPr>
            <p:ph type="title"/>
          </p:nvPr>
        </p:nvSpPr>
        <p:spPr/>
        <p:txBody>
          <a:bodyPr/>
          <a:lstStyle/>
          <a:p>
            <a:r>
              <a:rPr lang="en-US" dirty="0">
                <a:solidFill>
                  <a:srgbClr val="C00000"/>
                </a:solidFill>
              </a:rPr>
              <a:t>INTRODUCTION</a:t>
            </a:r>
            <a:endParaRPr lang="en-US" dirty="0"/>
          </a:p>
        </p:txBody>
      </p:sp>
      <p:sp>
        <p:nvSpPr>
          <p:cNvPr id="3" name="Content Placeholder 2">
            <a:extLst>
              <a:ext uri="{FF2B5EF4-FFF2-40B4-BE49-F238E27FC236}">
                <a16:creationId xmlns:a16="http://schemas.microsoft.com/office/drawing/2014/main" id="{E0C94CC5-018C-08AD-94A7-3F4ED585587C}"/>
              </a:ext>
            </a:extLst>
          </p:cNvPr>
          <p:cNvSpPr>
            <a:spLocks noGrp="1"/>
          </p:cNvSpPr>
          <p:nvPr>
            <p:ph idx="1"/>
          </p:nvPr>
        </p:nvSpPr>
        <p:spPr/>
        <p:txBody>
          <a:bodyPr>
            <a:normAutofit fontScale="77500" lnSpcReduction="20000"/>
          </a:bodyPr>
          <a:lstStyle/>
          <a:p>
            <a:r>
              <a:rPr lang="en-US" sz="3600" b="1" dirty="0"/>
              <a:t>3-background about big data in military:</a:t>
            </a:r>
          </a:p>
          <a:p>
            <a:r>
              <a:rPr lang="en-US" sz="3600" dirty="0"/>
              <a:t>-Data Management and Analysis: The military collects zettabytes of data from IoT devices, which requires sophisticated software and hardware to process and analyze.</a:t>
            </a:r>
          </a:p>
          <a:p>
            <a:r>
              <a:rPr lang="en-US" sz="3600" b="1" dirty="0"/>
              <a:t>What</a:t>
            </a:r>
            <a:r>
              <a:rPr lang="en-US" sz="3600" dirty="0"/>
              <a:t> is the relationship between the Internet of Things and big data</a:t>
            </a:r>
            <a:endParaRPr lang="ar-JO" sz="3600" dirty="0"/>
          </a:p>
          <a:p>
            <a:r>
              <a:rPr lang="en-US" sz="3600" dirty="0"/>
              <a:t> </a:t>
            </a:r>
            <a:r>
              <a:rPr lang="en-US" altLang="en-US" sz="3600" dirty="0">
                <a:solidFill>
                  <a:srgbClr val="202124"/>
                </a:solidFill>
                <a:latin typeface="inherit"/>
              </a:rPr>
              <a:t>interconnected on the one hand:</a:t>
            </a:r>
            <a:endParaRPr lang="en-US" sz="3600" dirty="0"/>
          </a:p>
          <a:p>
            <a:r>
              <a:rPr lang="en-US" sz="3300" dirty="0"/>
              <a:t>Data Generation: IoT devices are equipped with sensors and electronics that collect data from their environment. [</a:t>
            </a:r>
            <a:r>
              <a:rPr lang="ar-JO" sz="3300" dirty="0"/>
              <a:t>1</a:t>
            </a:r>
            <a:r>
              <a:rPr lang="en-US" sz="3300" dirty="0"/>
              <a:t>].</a:t>
            </a:r>
          </a:p>
          <a:p>
            <a:endParaRPr lang="en-US" sz="2800" dirty="0"/>
          </a:p>
          <a:p>
            <a:r>
              <a:rPr lang="en-US" dirty="0"/>
              <a:t> </a:t>
            </a:r>
          </a:p>
        </p:txBody>
      </p:sp>
      <p:sp>
        <p:nvSpPr>
          <p:cNvPr id="4" name="Slide Number Placeholder 3">
            <a:extLst>
              <a:ext uri="{FF2B5EF4-FFF2-40B4-BE49-F238E27FC236}">
                <a16:creationId xmlns:a16="http://schemas.microsoft.com/office/drawing/2014/main" id="{77F60488-D0C9-ED30-AEFF-AB2C4B60032B}"/>
              </a:ext>
            </a:extLst>
          </p:cNvPr>
          <p:cNvSpPr>
            <a:spLocks noGrp="1"/>
          </p:cNvSpPr>
          <p:nvPr>
            <p:ph type="sldNum" sz="quarter" idx="12"/>
          </p:nvPr>
        </p:nvSpPr>
        <p:spPr/>
        <p:txBody>
          <a:bodyPr/>
          <a:lstStyle/>
          <a:p>
            <a:fld id="{C57B4518-8ADE-4EA8-88B9-2AFF08DAEDA7}" type="slidenum">
              <a:rPr lang="en-US" smtClean="0"/>
              <a:t>4</a:t>
            </a:fld>
            <a:endParaRPr lang="en-US"/>
          </a:p>
        </p:txBody>
      </p:sp>
      <p:sp>
        <p:nvSpPr>
          <p:cNvPr id="5" name="Rectangle 1">
            <a:extLst>
              <a:ext uri="{FF2B5EF4-FFF2-40B4-BE49-F238E27FC236}">
                <a16:creationId xmlns:a16="http://schemas.microsoft.com/office/drawing/2014/main" id="{87767BED-2CB5-29DC-E546-2F9D2F6D3E6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E418676-3275-F953-1522-66F74D16CAD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3568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499E-F2B5-83A2-D5C1-DA3BF873C0CE}"/>
              </a:ext>
            </a:extLst>
          </p:cNvPr>
          <p:cNvSpPr>
            <a:spLocks noGrp="1"/>
          </p:cNvSpPr>
          <p:nvPr>
            <p:ph type="title"/>
          </p:nvPr>
        </p:nvSpPr>
        <p:spPr/>
        <p:txBody>
          <a:bodyPr>
            <a:normAutofit/>
          </a:bodyPr>
          <a:lstStyle/>
          <a:p>
            <a:r>
              <a:rPr lang="en-GB" sz="4000" kern="1200" spc="-50" baseline="0" dirty="0">
                <a:solidFill>
                  <a:srgbClr val="C00000"/>
                </a:solidFill>
                <a:effectLst/>
                <a:latin typeface="Calibri Light" panose="020F0302020204030204" pitchFamily="34" charset="0"/>
                <a:ea typeface="+mj-ea"/>
                <a:cs typeface="+mj-cs"/>
              </a:rPr>
              <a:t>Methodology on paper_</a:t>
            </a:r>
            <a:r>
              <a:rPr lang="en-GB" sz="4000" dirty="0">
                <a:solidFill>
                  <a:srgbClr val="C00000"/>
                </a:solidFill>
                <a:latin typeface="Calibri Light" panose="020F0302020204030204" pitchFamily="34" charset="0"/>
              </a:rPr>
              <a:t>1</a:t>
            </a:r>
            <a:endParaRPr lang="en-US" sz="4000" dirty="0"/>
          </a:p>
        </p:txBody>
      </p:sp>
      <p:sp>
        <p:nvSpPr>
          <p:cNvPr id="3" name="Content Placeholder 2">
            <a:extLst>
              <a:ext uri="{FF2B5EF4-FFF2-40B4-BE49-F238E27FC236}">
                <a16:creationId xmlns:a16="http://schemas.microsoft.com/office/drawing/2014/main" id="{047A1409-8E6C-5330-3D80-FDCEAA169665}"/>
              </a:ext>
            </a:extLst>
          </p:cNvPr>
          <p:cNvSpPr>
            <a:spLocks noGrp="1"/>
          </p:cNvSpPr>
          <p:nvPr>
            <p:ph idx="1"/>
          </p:nvPr>
        </p:nvSpPr>
        <p:spPr/>
        <p:txBody>
          <a:bodyPr>
            <a:normAutofit/>
          </a:bodyPr>
          <a:lstStyle/>
          <a:p>
            <a:r>
              <a:rPr lang="en-US" sz="1800" dirty="0">
                <a:solidFill>
                  <a:schemeClr val="accent1"/>
                </a:solidFill>
                <a:effectLst/>
                <a:latin typeface="Calibri" panose="020F0502020204030204" pitchFamily="34" charset="0"/>
              </a:rPr>
              <a:t> </a:t>
            </a:r>
            <a:r>
              <a:rPr lang="en-US" sz="2800" b="1" kern="1200" dirty="0">
                <a:solidFill>
                  <a:srgbClr val="404040"/>
                </a:solidFill>
                <a:effectLst/>
                <a:latin typeface="Calibri" panose="020F0502020204030204" pitchFamily="34" charset="0"/>
                <a:ea typeface="+mn-ea"/>
                <a:cs typeface="+mn-cs"/>
              </a:rPr>
              <a:t>How</a:t>
            </a:r>
            <a:r>
              <a:rPr lang="en-US" sz="2800" kern="1200" dirty="0">
                <a:solidFill>
                  <a:srgbClr val="404040"/>
                </a:solidFill>
                <a:effectLst/>
                <a:latin typeface="Calibri" panose="020F0502020204030204" pitchFamily="34" charset="0"/>
                <a:ea typeface="+mn-ea"/>
                <a:cs typeface="+mn-cs"/>
              </a:rPr>
              <a:t> does the Internet of Things work ?  An optimized IoT system works by collecting and exchanging data in real time</a:t>
            </a:r>
            <a:r>
              <a:rPr lang="ar-JO" sz="2800" kern="1200" dirty="0">
                <a:solidFill>
                  <a:srgbClr val="404040"/>
                </a:solidFill>
                <a:effectLst/>
                <a:latin typeface="Calibri" panose="020F0502020204030204" pitchFamily="34" charset="0"/>
                <a:ea typeface="+mn-ea"/>
                <a:cs typeface="Calibri" panose="020F0502020204030204" pitchFamily="34" charset="0"/>
              </a:rPr>
              <a:t> </a:t>
            </a:r>
            <a:r>
              <a:rPr lang="en-US" sz="2800" kern="1200" dirty="0">
                <a:solidFill>
                  <a:srgbClr val="202124"/>
                </a:solidFill>
                <a:effectLst/>
                <a:latin typeface="inherit"/>
                <a:ea typeface="+mn-ea"/>
                <a:cs typeface="+mn-cs"/>
              </a:rPr>
              <a:t>It consists of </a:t>
            </a:r>
            <a:r>
              <a:rPr lang="en-US" sz="2800" dirty="0">
                <a:solidFill>
                  <a:srgbClr val="202124"/>
                </a:solidFill>
                <a:latin typeface="inherit"/>
              </a:rPr>
              <a:t>three </a:t>
            </a:r>
            <a:r>
              <a:rPr lang="en-US" sz="2800" kern="1200" dirty="0">
                <a:solidFill>
                  <a:srgbClr val="202124"/>
                </a:solidFill>
                <a:effectLst/>
                <a:latin typeface="inherit"/>
                <a:ea typeface="+mn-ea"/>
                <a:cs typeface="+mn-cs"/>
              </a:rPr>
              <a:t>several elements:[</a:t>
            </a:r>
            <a:r>
              <a:rPr lang="ar-JO" sz="2800" kern="1200" dirty="0">
                <a:solidFill>
                  <a:srgbClr val="202124"/>
                </a:solidFill>
                <a:effectLst/>
                <a:latin typeface="inherit"/>
                <a:ea typeface="+mn-ea"/>
                <a:cs typeface="+mn-cs"/>
              </a:rPr>
              <a:t>4</a:t>
            </a:r>
            <a:r>
              <a:rPr lang="en-US" sz="2800" kern="1200" dirty="0">
                <a:solidFill>
                  <a:srgbClr val="202124"/>
                </a:solidFill>
                <a:effectLst/>
                <a:latin typeface="inherit"/>
                <a:ea typeface="+mn-ea"/>
                <a:cs typeface="+mn-cs"/>
              </a:rPr>
              <a:t>]</a:t>
            </a:r>
            <a:endParaRPr lang="en-US" sz="2400" b="1" dirty="0"/>
          </a:p>
          <a:p>
            <a:r>
              <a:rPr lang="en-US" sz="2400" b="1" dirty="0"/>
              <a:t>Smart Devices</a:t>
            </a:r>
            <a:r>
              <a:rPr lang="en-US" sz="2400" dirty="0"/>
              <a:t>: These are devices such as (smart military suit , internet connected smart helmets) and training equipment equipped with computing capabilities. It collects data from its surroundings, user inputs or usage patterns and transmits the data over the Internet to and from its associated IoT application .  </a:t>
            </a:r>
          </a:p>
        </p:txBody>
      </p:sp>
      <p:sp>
        <p:nvSpPr>
          <p:cNvPr id="4" name="Slide Number Placeholder 3">
            <a:extLst>
              <a:ext uri="{FF2B5EF4-FFF2-40B4-BE49-F238E27FC236}">
                <a16:creationId xmlns:a16="http://schemas.microsoft.com/office/drawing/2014/main" id="{D319FD35-0DFF-BAF9-1178-46E55352859C}"/>
              </a:ext>
            </a:extLst>
          </p:cNvPr>
          <p:cNvSpPr>
            <a:spLocks noGrp="1"/>
          </p:cNvSpPr>
          <p:nvPr>
            <p:ph type="sldNum" sz="quarter" idx="12"/>
          </p:nvPr>
        </p:nvSpPr>
        <p:spPr/>
        <p:txBody>
          <a:bodyPr/>
          <a:lstStyle/>
          <a:p>
            <a:fld id="{C57B4518-8ADE-4EA8-88B9-2AFF08DAEDA7}" type="slidenum">
              <a:rPr lang="en-US" smtClean="0"/>
              <a:t>5</a:t>
            </a:fld>
            <a:endParaRPr lang="en-US"/>
          </a:p>
        </p:txBody>
      </p:sp>
    </p:spTree>
    <p:extLst>
      <p:ext uri="{BB962C8B-B14F-4D97-AF65-F5344CB8AC3E}">
        <p14:creationId xmlns:p14="http://schemas.microsoft.com/office/powerpoint/2010/main" val="255013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2161-D818-0DE4-882B-91596D461DF2}"/>
              </a:ext>
            </a:extLst>
          </p:cNvPr>
          <p:cNvSpPr>
            <a:spLocks noGrp="1"/>
          </p:cNvSpPr>
          <p:nvPr>
            <p:ph type="title"/>
          </p:nvPr>
        </p:nvSpPr>
        <p:spPr/>
        <p:txBody>
          <a:bodyPr/>
          <a:lstStyle/>
          <a:p>
            <a:r>
              <a:rPr lang="en-GB" dirty="0">
                <a:solidFill>
                  <a:srgbClr val="C00000"/>
                </a:solidFill>
              </a:rPr>
              <a:t>Methodology on paper1</a:t>
            </a:r>
            <a:endParaRPr lang="en-US" dirty="0"/>
          </a:p>
        </p:txBody>
      </p:sp>
      <p:sp>
        <p:nvSpPr>
          <p:cNvPr id="3" name="Content Placeholder 2">
            <a:extLst>
              <a:ext uri="{FF2B5EF4-FFF2-40B4-BE49-F238E27FC236}">
                <a16:creationId xmlns:a16="http://schemas.microsoft.com/office/drawing/2014/main" id="{4BF8C4D5-EC28-6F0E-495A-0D9568DCC915}"/>
              </a:ext>
            </a:extLst>
          </p:cNvPr>
          <p:cNvSpPr>
            <a:spLocks noGrp="1"/>
          </p:cNvSpPr>
          <p:nvPr>
            <p:ph idx="1"/>
          </p:nvPr>
        </p:nvSpPr>
        <p:spPr/>
        <p:txBody>
          <a:bodyPr>
            <a:normAutofit lnSpcReduction="10000"/>
          </a:bodyPr>
          <a:lstStyle/>
          <a:p>
            <a:r>
              <a:rPr lang="en-US" altLang="en-US" sz="2400" b="1" dirty="0">
                <a:solidFill>
                  <a:srgbClr val="202124"/>
                </a:solidFill>
                <a:latin typeface="inherit"/>
              </a:rPr>
              <a:t>2-Internet</a:t>
            </a:r>
            <a:r>
              <a:rPr lang="en-US" altLang="en-US" b="1" dirty="0">
                <a:solidFill>
                  <a:srgbClr val="202124"/>
                </a:solidFill>
                <a:latin typeface="inherit"/>
              </a:rPr>
              <a:t> of Things application </a:t>
            </a:r>
            <a:r>
              <a:rPr lang="en-US" altLang="en-US" dirty="0">
                <a:solidFill>
                  <a:srgbClr val="202124"/>
                </a:solidFill>
                <a:latin typeface="inherit"/>
              </a:rPr>
              <a:t>: An IoT application is a set of services and software that </a:t>
            </a:r>
            <a:r>
              <a:rPr lang="en-US" altLang="en-US" sz="2400" dirty="0">
                <a:solidFill>
                  <a:srgbClr val="202124"/>
                </a:solidFill>
                <a:latin typeface="inherit"/>
              </a:rPr>
              <a:t>integrates data received from different IoT devices.</a:t>
            </a:r>
          </a:p>
          <a:p>
            <a:pPr>
              <a:buFont typeface="Arial" panose="020B0604020202020204" pitchFamily="34" charset="0"/>
              <a:buChar char="•"/>
            </a:pPr>
            <a:r>
              <a:rPr lang="en-US" altLang="en-US" sz="2400" dirty="0">
                <a:solidFill>
                  <a:srgbClr val="202124"/>
                </a:solidFill>
                <a:latin typeface="inherit"/>
              </a:rPr>
              <a:t> It exploits machine learning or artificial intelligence technology to analyze this data and make informed decisions. </a:t>
            </a:r>
          </a:p>
          <a:p>
            <a:pPr>
              <a:buFont typeface="Arial" panose="020B0604020202020204" pitchFamily="34" charset="0"/>
              <a:buChar char="•"/>
            </a:pPr>
            <a:r>
              <a:rPr lang="en-US" altLang="en-US" sz="2400" dirty="0">
                <a:solidFill>
                  <a:srgbClr val="202124"/>
                </a:solidFill>
                <a:latin typeface="inherit"/>
              </a:rPr>
              <a:t>These decisions are feedback to the IoT device,</a:t>
            </a:r>
          </a:p>
          <a:p>
            <a:pPr>
              <a:buFont typeface="Arial" panose="020B0604020202020204" pitchFamily="34" charset="0"/>
              <a:buChar char="•"/>
            </a:pPr>
            <a:r>
              <a:rPr lang="en-US" altLang="en-US" sz="2400" dirty="0">
                <a:solidFill>
                  <a:srgbClr val="202124"/>
                </a:solidFill>
                <a:latin typeface="inherit"/>
              </a:rPr>
              <a:t> and the IoT device then responds intelligently to the inputs.</a:t>
            </a:r>
          </a:p>
          <a:p>
            <a:r>
              <a:rPr lang="en-US" sz="2400" b="1" kern="1200" dirty="0">
                <a:solidFill>
                  <a:srgbClr val="404040"/>
                </a:solidFill>
                <a:effectLst/>
                <a:latin typeface="Calibri" panose="020F0502020204030204" pitchFamily="34" charset="0"/>
                <a:ea typeface="+mn-ea"/>
                <a:cs typeface="+mn-cs"/>
              </a:rPr>
              <a:t>3-Graphical user interface</a:t>
            </a:r>
            <a:r>
              <a:rPr lang="en-US" sz="2400" kern="1200" dirty="0">
                <a:solidFill>
                  <a:srgbClr val="404040"/>
                </a:solidFill>
                <a:effectLst/>
                <a:latin typeface="Calibri" panose="020F0502020204030204" pitchFamily="34" charset="0"/>
                <a:ea typeface="+mn-ea"/>
                <a:cs typeface="+mn-cs"/>
              </a:rPr>
              <a:t> : An (IoT) device or group of devices can be controlled through a graphical user interface.</a:t>
            </a:r>
          </a:p>
          <a:p>
            <a:r>
              <a:rPr lang="en-US" sz="2400" kern="1200" dirty="0">
                <a:solidFill>
                  <a:srgbClr val="404040"/>
                </a:solidFill>
                <a:effectLst/>
                <a:latin typeface="Calibri" panose="020F0502020204030204" pitchFamily="34" charset="0"/>
                <a:ea typeface="+mn-ea"/>
                <a:cs typeface="+mn-cs"/>
              </a:rPr>
              <a:t> Common examples include mobile applications or a website that can be used to register and control smart devices.</a:t>
            </a:r>
            <a:endParaRPr lang="en-US" sz="2400" dirty="0">
              <a:effectLst/>
            </a:endParaRPr>
          </a:p>
          <a:p>
            <a:endParaRPr lang="en-US" sz="2400" dirty="0"/>
          </a:p>
          <a:p>
            <a:endParaRPr lang="en-US" sz="2400" dirty="0"/>
          </a:p>
        </p:txBody>
      </p:sp>
      <p:sp>
        <p:nvSpPr>
          <p:cNvPr id="4" name="Slide Number Placeholder 3">
            <a:extLst>
              <a:ext uri="{FF2B5EF4-FFF2-40B4-BE49-F238E27FC236}">
                <a16:creationId xmlns:a16="http://schemas.microsoft.com/office/drawing/2014/main" id="{AEB6A0BC-92C9-2CB9-9925-C0F5330445E7}"/>
              </a:ext>
            </a:extLst>
          </p:cNvPr>
          <p:cNvSpPr>
            <a:spLocks noGrp="1"/>
          </p:cNvSpPr>
          <p:nvPr>
            <p:ph type="sldNum" sz="quarter" idx="12"/>
          </p:nvPr>
        </p:nvSpPr>
        <p:spPr/>
        <p:txBody>
          <a:bodyPr/>
          <a:lstStyle/>
          <a:p>
            <a:fld id="{C57B4518-8ADE-4EA8-88B9-2AFF08DAEDA7}" type="slidenum">
              <a:rPr lang="en-US" smtClean="0"/>
              <a:t>6</a:t>
            </a:fld>
            <a:endParaRPr lang="en-US"/>
          </a:p>
        </p:txBody>
      </p:sp>
      <p:sp>
        <p:nvSpPr>
          <p:cNvPr id="5" name="Rectangle 1">
            <a:extLst>
              <a:ext uri="{FF2B5EF4-FFF2-40B4-BE49-F238E27FC236}">
                <a16:creationId xmlns:a16="http://schemas.microsoft.com/office/drawing/2014/main" id="{9DCA761A-8C97-BF29-FF0B-9AB681B87D5D}"/>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762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F1BB-0669-D055-5B02-18252AB28A58}"/>
              </a:ext>
            </a:extLst>
          </p:cNvPr>
          <p:cNvSpPr>
            <a:spLocks noGrp="1"/>
          </p:cNvSpPr>
          <p:nvPr>
            <p:ph type="title"/>
          </p:nvPr>
        </p:nvSpPr>
        <p:spPr/>
        <p:txBody>
          <a:bodyPr>
            <a:normAutofit/>
          </a:bodyPr>
          <a:lstStyle/>
          <a:p>
            <a:r>
              <a:rPr lang="en-GB" sz="3600" kern="1200" spc="-50" baseline="0" dirty="0">
                <a:solidFill>
                  <a:srgbClr val="C00000"/>
                </a:solidFill>
                <a:effectLst/>
                <a:latin typeface="Calibri Light" panose="020F0302020204030204" pitchFamily="34" charset="0"/>
                <a:ea typeface="+mj-ea"/>
                <a:cs typeface="+mj-cs"/>
              </a:rPr>
              <a:t>Methodology on paper</a:t>
            </a:r>
            <a:r>
              <a:rPr lang="en-GB" sz="3600" dirty="0">
                <a:solidFill>
                  <a:srgbClr val="C00000"/>
                </a:solidFill>
                <a:latin typeface="Calibri Light" panose="020F0302020204030204" pitchFamily="34" charset="0"/>
              </a:rPr>
              <a:t>1</a:t>
            </a:r>
            <a:endParaRPr lang="en-US" sz="3600" dirty="0"/>
          </a:p>
        </p:txBody>
      </p:sp>
      <p:pic>
        <p:nvPicPr>
          <p:cNvPr id="6" name="Content Placeholder 5" descr="A diagram of a cloud computing system">
            <a:extLst>
              <a:ext uri="{FF2B5EF4-FFF2-40B4-BE49-F238E27FC236}">
                <a16:creationId xmlns:a16="http://schemas.microsoft.com/office/drawing/2014/main" id="{B0EAFD9B-3B01-F893-346C-44249975C0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720" y="2181543"/>
            <a:ext cx="9885679" cy="3721417"/>
          </a:xfrm>
        </p:spPr>
      </p:pic>
      <p:sp>
        <p:nvSpPr>
          <p:cNvPr id="4" name="Slide Number Placeholder 3">
            <a:extLst>
              <a:ext uri="{FF2B5EF4-FFF2-40B4-BE49-F238E27FC236}">
                <a16:creationId xmlns:a16="http://schemas.microsoft.com/office/drawing/2014/main" id="{DB7D51DF-0AD9-0AFD-39B7-A71D861C892B}"/>
              </a:ext>
            </a:extLst>
          </p:cNvPr>
          <p:cNvSpPr>
            <a:spLocks noGrp="1"/>
          </p:cNvSpPr>
          <p:nvPr>
            <p:ph type="sldNum" sz="quarter" idx="12"/>
          </p:nvPr>
        </p:nvSpPr>
        <p:spPr/>
        <p:txBody>
          <a:bodyPr/>
          <a:lstStyle/>
          <a:p>
            <a:fld id="{C57B4518-8ADE-4EA8-88B9-2AFF08DAEDA7}" type="slidenum">
              <a:rPr lang="en-US" smtClean="0"/>
              <a:t>7</a:t>
            </a:fld>
            <a:endParaRPr lang="en-US"/>
          </a:p>
        </p:txBody>
      </p:sp>
    </p:spTree>
    <p:extLst>
      <p:ext uri="{BB962C8B-B14F-4D97-AF65-F5344CB8AC3E}">
        <p14:creationId xmlns:p14="http://schemas.microsoft.com/office/powerpoint/2010/main" val="72987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C489-6866-6041-519F-F87821A26CE9}"/>
              </a:ext>
            </a:extLst>
          </p:cNvPr>
          <p:cNvSpPr>
            <a:spLocks noGrp="1"/>
          </p:cNvSpPr>
          <p:nvPr>
            <p:ph type="title"/>
          </p:nvPr>
        </p:nvSpPr>
        <p:spPr/>
        <p:txBody>
          <a:bodyPr/>
          <a:lstStyle/>
          <a:p>
            <a:r>
              <a:rPr lang="en-GB" dirty="0">
                <a:solidFill>
                  <a:srgbClr val="C00000"/>
                </a:solidFill>
              </a:rPr>
              <a:t>Methodology on paper</a:t>
            </a:r>
            <a:r>
              <a:rPr lang="ar-JO" dirty="0">
                <a:solidFill>
                  <a:srgbClr val="C00000"/>
                </a:solidFill>
              </a:rPr>
              <a:t>2</a:t>
            </a:r>
            <a:endParaRPr lang="en-US" dirty="0"/>
          </a:p>
        </p:txBody>
      </p:sp>
      <p:sp>
        <p:nvSpPr>
          <p:cNvPr id="3" name="Content Placeholder 2">
            <a:extLst>
              <a:ext uri="{FF2B5EF4-FFF2-40B4-BE49-F238E27FC236}">
                <a16:creationId xmlns:a16="http://schemas.microsoft.com/office/drawing/2014/main" id="{74966470-FCC0-A847-8FFF-750B24C7FBD7}"/>
              </a:ext>
            </a:extLst>
          </p:cNvPr>
          <p:cNvSpPr>
            <a:spLocks noGrp="1"/>
          </p:cNvSpPr>
          <p:nvPr>
            <p:ph idx="1"/>
          </p:nvPr>
        </p:nvSpPr>
        <p:spPr/>
        <p:txBody>
          <a:bodyPr/>
          <a:lstStyle/>
          <a:p>
            <a:pPr marL="0" marR="0" lvl="0" indent="0" algn="l" rtl="0">
              <a:spcBef>
                <a:spcPts val="0"/>
              </a:spcBef>
              <a:spcAft>
                <a:spcPts val="0"/>
              </a:spcAft>
              <a:buNone/>
              <a:tabLst>
                <a:tab pos="228600" algn="r"/>
                <a:tab pos="457200" algn="l"/>
              </a:tabLst>
            </a:pPr>
            <a:r>
              <a:rPr lang="en-US" altLang="en-US" sz="2400" b="1" dirty="0">
                <a:latin typeface="Times New Roman" panose="02020603050405020304" pitchFamily="18" charset="0"/>
                <a:cs typeface="Times New Roman" panose="02020603050405020304" pitchFamily="18" charset="0"/>
              </a:rPr>
              <a:t>what</a:t>
            </a:r>
            <a:r>
              <a:rPr lang="en-US" altLang="en-US" sz="2400" dirty="0">
                <a:latin typeface="Times New Roman" panose="02020603050405020304" pitchFamily="18" charset="0"/>
                <a:cs typeface="Times New Roman" panose="02020603050405020304" pitchFamily="18" charset="0"/>
              </a:rPr>
              <a:t> techniques are used in military?</a:t>
            </a:r>
          </a:p>
          <a:p>
            <a:pPr marL="0" marR="0" lvl="0" indent="0" algn="l" rtl="0">
              <a:spcBef>
                <a:spcPts val="0"/>
              </a:spcBef>
              <a:spcAft>
                <a:spcPts val="0"/>
              </a:spcAft>
              <a:buNone/>
              <a:tabLst>
                <a:tab pos="228600" algn="r"/>
                <a:tab pos="457200" algn="l"/>
              </a:tabLst>
            </a:pPr>
            <a:endParaRPr lang="en-US" altLang="en-US" sz="2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tabLst>
                <a:tab pos="228600" algn="r"/>
                <a:tab pos="457200" algn="l"/>
              </a:tabLst>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Drons </a:t>
            </a:r>
            <a:r>
              <a:rPr lang="en-US" altLang="en-US" sz="2400" dirty="0">
                <a:latin typeface="Times New Roman" panose="02020603050405020304" pitchFamily="18" charset="0"/>
                <a:cs typeface="Times New Roman" panose="02020603050405020304" pitchFamily="18" charset="0"/>
              </a:rPr>
              <a:t>: In the military context, drone systems work in conjunction with big data to enhance operational capabilities and decision-making</a:t>
            </a:r>
          </a:p>
          <a:p>
            <a:pPr marL="0" indent="0">
              <a:spcBef>
                <a:spcPts val="0"/>
              </a:spcBef>
              <a:spcAft>
                <a:spcPts val="0"/>
              </a:spcAft>
              <a:buNone/>
              <a:tabLst>
                <a:tab pos="228600" algn="r"/>
                <a:tab pos="457200" algn="l"/>
              </a:tabLst>
            </a:pPr>
            <a:r>
              <a:rPr lang="en-US" altLang="en-US" sz="2400" dirty="0">
                <a:solidFill>
                  <a:srgbClr val="202124"/>
                </a:solidFill>
                <a:latin typeface="inherit"/>
              </a:rPr>
              <a:t>They work through:</a:t>
            </a:r>
          </a:p>
          <a:p>
            <a:pPr marL="0" indent="0">
              <a:spcBef>
                <a:spcPts val="0"/>
              </a:spcBef>
              <a:spcAft>
                <a:spcPts val="0"/>
              </a:spcAft>
              <a:buNone/>
              <a:tabLst>
                <a:tab pos="228600" algn="r"/>
                <a:tab pos="457200" algn="l"/>
              </a:tabLst>
            </a:pPr>
            <a:r>
              <a:rPr lang="en-US" altLang="en-US" sz="2400" b="1" dirty="0">
                <a:solidFill>
                  <a:srgbClr val="202124"/>
                </a:solidFill>
                <a:latin typeface="inherit"/>
              </a:rPr>
              <a:t>Data Collection:</a:t>
            </a:r>
            <a:r>
              <a:rPr lang="en-US" altLang="en-US" sz="2400" dirty="0">
                <a:solidFill>
                  <a:srgbClr val="202124"/>
                </a:solidFill>
                <a:latin typeface="inherit"/>
              </a:rPr>
              <a:t> Military drones are equipped with various sensors that collect a wide range of data, including visual, thermal, and radar signals. This data is crucial for intelligence, monitoring[3].</a:t>
            </a:r>
            <a:endParaRPr lang="en-US" altLang="en-US" sz="2400" dirty="0">
              <a:solidFill>
                <a:schemeClr val="tx1"/>
              </a:solidFill>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77FA1417-E8FA-0365-4A67-06CEBD573989}"/>
              </a:ext>
            </a:extLst>
          </p:cNvPr>
          <p:cNvSpPr>
            <a:spLocks noGrp="1"/>
          </p:cNvSpPr>
          <p:nvPr>
            <p:ph type="sldNum" sz="quarter" idx="12"/>
          </p:nvPr>
        </p:nvSpPr>
        <p:spPr/>
        <p:txBody>
          <a:bodyPr/>
          <a:lstStyle/>
          <a:p>
            <a:fld id="{C57B4518-8ADE-4EA8-88B9-2AFF08DAEDA7}" type="slidenum">
              <a:rPr lang="en-US" smtClean="0"/>
              <a:t>8</a:t>
            </a:fld>
            <a:endParaRPr lang="en-US"/>
          </a:p>
        </p:txBody>
      </p:sp>
    </p:spTree>
    <p:extLst>
      <p:ext uri="{BB962C8B-B14F-4D97-AF65-F5344CB8AC3E}">
        <p14:creationId xmlns:p14="http://schemas.microsoft.com/office/powerpoint/2010/main" val="187090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5156-A7CC-4D67-9D28-F672051F970D}"/>
              </a:ext>
            </a:extLst>
          </p:cNvPr>
          <p:cNvSpPr>
            <a:spLocks noGrp="1"/>
          </p:cNvSpPr>
          <p:nvPr>
            <p:ph type="title"/>
          </p:nvPr>
        </p:nvSpPr>
        <p:spPr/>
        <p:txBody>
          <a:bodyPr/>
          <a:lstStyle/>
          <a:p>
            <a:pPr algn="l"/>
            <a:r>
              <a:rPr lang="en-GB" dirty="0">
                <a:solidFill>
                  <a:srgbClr val="C00000"/>
                </a:solidFill>
              </a:rPr>
              <a:t>Methodology on paper</a:t>
            </a:r>
            <a:r>
              <a:rPr lang="ar-JO">
                <a:solidFill>
                  <a:srgbClr val="C00000"/>
                </a:solidFill>
              </a:rPr>
              <a:t>3</a:t>
            </a:r>
            <a:endParaRPr lang="en-US" dirty="0">
              <a:solidFill>
                <a:srgbClr val="C00000"/>
              </a:solidFill>
            </a:endParaRPr>
          </a:p>
        </p:txBody>
      </p:sp>
      <p:sp>
        <p:nvSpPr>
          <p:cNvPr id="3" name="Content Placeholder 2">
            <a:extLst>
              <a:ext uri="{FF2B5EF4-FFF2-40B4-BE49-F238E27FC236}">
                <a16:creationId xmlns:a16="http://schemas.microsoft.com/office/drawing/2014/main" id="{BDD921A7-F220-40AA-A2F1-3FD568067613}"/>
              </a:ext>
            </a:extLst>
          </p:cNvPr>
          <p:cNvSpPr>
            <a:spLocks noGrp="1"/>
          </p:cNvSpPr>
          <p:nvPr>
            <p:ph idx="1"/>
          </p:nvPr>
        </p:nvSpPr>
        <p:spPr>
          <a:xfrm>
            <a:off x="1066800" y="1932094"/>
            <a:ext cx="10058400" cy="4023360"/>
          </a:xfrm>
        </p:spPr>
        <p:txBody>
          <a:bodyPr>
            <a:normAutofit fontScale="85000" lnSpcReduction="10000"/>
          </a:bodyPr>
          <a:lstStyle/>
          <a:p>
            <a:pPr marL="0" indent="0">
              <a:spcBef>
                <a:spcPts val="0"/>
              </a:spcBef>
              <a:spcAft>
                <a:spcPts val="0"/>
              </a:spcAft>
              <a:buNone/>
              <a:tabLst>
                <a:tab pos="228600" algn="r"/>
                <a:tab pos="457200" algn="l"/>
              </a:tabLst>
            </a:pPr>
            <a:r>
              <a:rPr lang="en-US" altLang="en-US" sz="2800" dirty="0">
                <a:latin typeface="Times New Roman" panose="02020603050405020304" pitchFamily="18" charset="0"/>
                <a:cs typeface="Times New Roman" panose="02020603050405020304" pitchFamily="18" charset="0"/>
              </a:rPr>
              <a:t> </a:t>
            </a:r>
            <a:r>
              <a:rPr lang="en-US" altLang="en-US" sz="2800" b="1" dirty="0">
                <a:solidFill>
                  <a:srgbClr val="202124"/>
                </a:solidFill>
                <a:latin typeface="inherit"/>
              </a:rPr>
              <a:t>How</a:t>
            </a:r>
            <a:r>
              <a:rPr lang="en-US" altLang="en-US" sz="2800" dirty="0">
                <a:solidFill>
                  <a:srgbClr val="202124"/>
                </a:solidFill>
                <a:latin typeface="inherit"/>
              </a:rPr>
              <a:t> to analyze data for the military field? </a:t>
            </a:r>
            <a:endParaRPr lang="ar-JO" altLang="en-US" sz="2800" dirty="0">
              <a:solidFill>
                <a:srgbClr val="202124"/>
              </a:solidFill>
              <a:latin typeface="inherit"/>
            </a:endParaRPr>
          </a:p>
          <a:p>
            <a:pPr marL="0" indent="0">
              <a:spcBef>
                <a:spcPts val="0"/>
              </a:spcBef>
              <a:spcAft>
                <a:spcPts val="0"/>
              </a:spcAft>
              <a:buNone/>
              <a:tabLst>
                <a:tab pos="228600" algn="r"/>
                <a:tab pos="457200" algn="l"/>
              </a:tabLst>
            </a:pPr>
            <a:r>
              <a:rPr lang="en-US" altLang="en-US" sz="2800" b="1" dirty="0">
                <a:solidFill>
                  <a:srgbClr val="202124"/>
                </a:solidFill>
                <a:latin typeface="inherit"/>
              </a:rPr>
              <a:t>1</a:t>
            </a:r>
            <a:r>
              <a:rPr lang="en-US" altLang="en-US" sz="2800" dirty="0">
                <a:solidFill>
                  <a:srgbClr val="202124"/>
                </a:solidFill>
                <a:latin typeface="inherit"/>
              </a:rPr>
              <a:t>-</a:t>
            </a:r>
            <a:r>
              <a:rPr lang="en-US" altLang="en-US" sz="2400" dirty="0">
                <a:solidFill>
                  <a:srgbClr val="202124"/>
                </a:solidFill>
                <a:latin typeface="inherit"/>
              </a:rPr>
              <a:t>Analysis and preparation</a:t>
            </a:r>
            <a:r>
              <a:rPr lang="en-US" altLang="en-US" sz="700" dirty="0">
                <a:solidFill>
                  <a:schemeClr val="tx1"/>
                </a:solidFill>
              </a:rPr>
              <a:t> </a:t>
            </a:r>
          </a:p>
          <a:p>
            <a:pPr marL="0" indent="0">
              <a:spcBef>
                <a:spcPts val="0"/>
              </a:spcBef>
              <a:spcAft>
                <a:spcPts val="0"/>
              </a:spcAft>
              <a:buNone/>
              <a:tabLst>
                <a:tab pos="228600" algn="r"/>
                <a:tab pos="457200" algn="l"/>
              </a:tabLst>
            </a:pPr>
            <a:endParaRPr lang="en-US" altLang="en-US" sz="1600" dirty="0">
              <a:solidFill>
                <a:schemeClr val="tx1"/>
              </a:solidFill>
              <a:latin typeface="Arial" panose="020B0604020202020204" pitchFamily="34" charset="0"/>
            </a:endParaRPr>
          </a:p>
          <a:p>
            <a:pPr marL="0" indent="0">
              <a:spcBef>
                <a:spcPts val="0"/>
              </a:spcBef>
              <a:spcAft>
                <a:spcPts val="0"/>
              </a:spcAft>
              <a:buNone/>
              <a:tabLst>
                <a:tab pos="228600" algn="r"/>
                <a:tab pos="457200" algn="l"/>
              </a:tabLst>
            </a:pPr>
            <a:r>
              <a:rPr lang="en-US" altLang="en-US" b="1" dirty="0">
                <a:solidFill>
                  <a:schemeClr val="tx1"/>
                </a:solidFill>
                <a:latin typeface="Arial" panose="020B0604020202020204" pitchFamily="34" charset="0"/>
              </a:rPr>
              <a:t>2</a:t>
            </a:r>
            <a:r>
              <a:rPr lang="en-US" altLang="en-US" dirty="0">
                <a:solidFill>
                  <a:schemeClr val="tx1"/>
                </a:solidFill>
                <a:latin typeface="Arial" panose="020B0604020202020204" pitchFamily="34" charset="0"/>
              </a:rPr>
              <a:t>-</a:t>
            </a:r>
            <a:r>
              <a:rPr lang="en-US" altLang="en-US" sz="2800" dirty="0">
                <a:solidFill>
                  <a:srgbClr val="202124"/>
                </a:solidFill>
                <a:latin typeface="inherit"/>
              </a:rPr>
              <a:t>Data is used in two ways: real-time or in batches. In real-time mode, information flows from sources such as sensors, probes, </a:t>
            </a:r>
            <a:endParaRPr lang="ar-JO" altLang="en-US" sz="2800" dirty="0">
              <a:solidFill>
                <a:srgbClr val="202124"/>
              </a:solidFill>
              <a:latin typeface="inherit"/>
            </a:endParaRPr>
          </a:p>
          <a:p>
            <a:pPr marL="0" indent="0">
              <a:spcBef>
                <a:spcPts val="0"/>
              </a:spcBef>
              <a:spcAft>
                <a:spcPts val="0"/>
              </a:spcAft>
              <a:buNone/>
              <a:tabLst>
                <a:tab pos="228600" algn="r"/>
                <a:tab pos="457200" algn="l"/>
              </a:tabLst>
            </a:pPr>
            <a:r>
              <a:rPr lang="en-US" altLang="en-US" sz="2800" b="1" dirty="0">
                <a:solidFill>
                  <a:srgbClr val="202124"/>
                </a:solidFill>
                <a:latin typeface="inherit"/>
              </a:rPr>
              <a:t>3</a:t>
            </a:r>
            <a:r>
              <a:rPr lang="en-US" altLang="en-US" sz="2800" dirty="0">
                <a:solidFill>
                  <a:srgbClr val="202124"/>
                </a:solidFill>
                <a:latin typeface="inherit"/>
              </a:rPr>
              <a:t>-Data cleaning, </a:t>
            </a:r>
            <a:endParaRPr lang="ar-JO" altLang="en-US" sz="2800" dirty="0">
              <a:solidFill>
                <a:srgbClr val="202124"/>
              </a:solidFill>
              <a:latin typeface="inherit"/>
            </a:endParaRPr>
          </a:p>
          <a:p>
            <a:pPr marL="0" indent="0">
              <a:spcBef>
                <a:spcPts val="0"/>
              </a:spcBef>
              <a:spcAft>
                <a:spcPts val="0"/>
              </a:spcAft>
              <a:buNone/>
              <a:tabLst>
                <a:tab pos="228600" algn="r"/>
                <a:tab pos="457200" algn="l"/>
              </a:tabLst>
            </a:pPr>
            <a:r>
              <a:rPr lang="en-US" altLang="en-US" sz="2800" b="1" dirty="0">
                <a:solidFill>
                  <a:srgbClr val="202124"/>
                </a:solidFill>
                <a:latin typeface="inherit"/>
              </a:rPr>
              <a:t>4</a:t>
            </a:r>
            <a:r>
              <a:rPr lang="en-US" altLang="en-US" sz="2800" dirty="0">
                <a:solidFill>
                  <a:srgbClr val="202124"/>
                </a:solidFill>
                <a:latin typeface="inherit"/>
              </a:rPr>
              <a:t>-The analysis stage is the most accurate stage, and since this process is interactive, the evaluation procedure is repeated as new data becomes available</a:t>
            </a:r>
          </a:p>
          <a:p>
            <a:pPr marL="0" indent="0">
              <a:spcBef>
                <a:spcPts val="0"/>
              </a:spcBef>
              <a:spcAft>
                <a:spcPts val="0"/>
              </a:spcAft>
              <a:buNone/>
              <a:tabLst>
                <a:tab pos="228600" algn="r"/>
                <a:tab pos="457200" algn="l"/>
              </a:tabLst>
            </a:pPr>
            <a:endParaRPr lang="en-US" altLang="en-US" sz="2400" dirty="0">
              <a:solidFill>
                <a:schemeClr val="tx1"/>
              </a:solidFill>
              <a:latin typeface="Arial" panose="020B0604020202020204" pitchFamily="34" charset="0"/>
            </a:endParaRPr>
          </a:p>
          <a:p>
            <a:pPr marL="0" indent="0">
              <a:spcBef>
                <a:spcPts val="0"/>
              </a:spcBef>
              <a:spcAft>
                <a:spcPts val="0"/>
              </a:spcAft>
              <a:buNone/>
              <a:tabLst>
                <a:tab pos="228600" algn="r"/>
                <a:tab pos="457200" algn="l"/>
              </a:tabLst>
            </a:pPr>
            <a:r>
              <a:rPr lang="en-US" altLang="en-US" sz="2400" dirty="0">
                <a:solidFill>
                  <a:schemeClr val="tx1"/>
                </a:solidFill>
                <a:latin typeface="Arial" panose="020B0604020202020204" pitchFamily="34" charset="0"/>
              </a:rPr>
              <a:t>5-</a:t>
            </a:r>
            <a:r>
              <a:rPr lang="en-US" altLang="en-US" sz="2800" dirty="0">
                <a:solidFill>
                  <a:srgbClr val="202124"/>
                </a:solidFill>
                <a:latin typeface="inherit"/>
              </a:rPr>
              <a:t>Show the result in an interactive way</a:t>
            </a:r>
            <a:r>
              <a:rPr lang="en-US" altLang="en-US" sz="900" dirty="0">
                <a:solidFill>
                  <a:schemeClr val="tx1"/>
                </a:solidFill>
              </a:rPr>
              <a:t> </a:t>
            </a:r>
            <a:endParaRPr lang="en-US" altLang="en-US" dirty="0">
              <a:solidFill>
                <a:schemeClr val="tx1"/>
              </a:solidFill>
              <a:latin typeface="Arial" panose="020B0604020202020204" pitchFamily="34" charset="0"/>
            </a:endParaRPr>
          </a:p>
          <a:p>
            <a:pPr marL="0" indent="0">
              <a:spcBef>
                <a:spcPts val="0"/>
              </a:spcBef>
              <a:spcAft>
                <a:spcPts val="0"/>
              </a:spcAft>
              <a:buNone/>
              <a:tabLst>
                <a:tab pos="228600" algn="r"/>
                <a:tab pos="457200" algn="l"/>
              </a:tabLst>
            </a:pPr>
            <a:endParaRPr lang="en-US" altLang="en-US" dirty="0">
              <a:solidFill>
                <a:schemeClr val="tx1"/>
              </a:solidFill>
              <a:latin typeface="Arial" panose="020B0604020202020204" pitchFamily="34" charset="0"/>
            </a:endParaRPr>
          </a:p>
          <a:p>
            <a:pPr marL="0" indent="0">
              <a:spcBef>
                <a:spcPts val="0"/>
              </a:spcBef>
              <a:spcAft>
                <a:spcPts val="0"/>
              </a:spcAft>
              <a:buNone/>
              <a:tabLst>
                <a:tab pos="228600" algn="r"/>
                <a:tab pos="457200" algn="l"/>
              </a:tabLst>
            </a:pPr>
            <a:r>
              <a:rPr lang="en-US" altLang="en-US" sz="2800" dirty="0">
                <a:solidFill>
                  <a:srgbClr val="202124"/>
                </a:solidFill>
                <a:latin typeface="inherit"/>
              </a:rPr>
              <a:t>6-Decision making process[</a:t>
            </a:r>
            <a:r>
              <a:rPr lang="ar-JO" altLang="en-US" sz="2800" dirty="0">
                <a:solidFill>
                  <a:srgbClr val="202124"/>
                </a:solidFill>
                <a:latin typeface="inherit"/>
              </a:rPr>
              <a:t>4</a:t>
            </a:r>
            <a:r>
              <a:rPr lang="en-US" altLang="en-US" sz="2800" dirty="0">
                <a:solidFill>
                  <a:srgbClr val="202124"/>
                </a:solidFill>
                <a:latin typeface="inherit"/>
              </a:rPr>
              <a:t>]</a:t>
            </a:r>
            <a:endParaRPr lang="en-US" altLang="en-US" dirty="0">
              <a:solidFill>
                <a:schemeClr val="tx1"/>
              </a:solidFill>
              <a:latin typeface="Arial" panose="020B0604020202020204" pitchFamily="34" charset="0"/>
            </a:endParaRPr>
          </a:p>
          <a:p>
            <a:pPr marL="0" marR="0" lvl="0" indent="0" algn="l" rtl="0">
              <a:spcBef>
                <a:spcPts val="0"/>
              </a:spcBef>
              <a:spcAft>
                <a:spcPts val="0"/>
              </a:spcAft>
              <a:buNone/>
              <a:tabLst>
                <a:tab pos="228600" algn="r"/>
                <a:tab pos="457200" algn="l"/>
              </a:tabLst>
            </a:pPr>
            <a:endParaRPr lang="en-US" altLang="en-US" sz="2800" dirty="0">
              <a:solidFill>
                <a:srgbClr val="202124"/>
              </a:solidFill>
              <a:latin typeface="inherit"/>
            </a:endParaRPr>
          </a:p>
          <a:p>
            <a:pPr marL="0" indent="0">
              <a:spcBef>
                <a:spcPts val="0"/>
              </a:spcBef>
              <a:spcAft>
                <a:spcPts val="0"/>
              </a:spcAft>
              <a:buNone/>
              <a:tabLst>
                <a:tab pos="228600" algn="r"/>
                <a:tab pos="457200" algn="l"/>
              </a:tabLst>
            </a:pPr>
            <a:r>
              <a:rPr lang="en-US" altLang="en-US" sz="2800" dirty="0">
                <a:solidFill>
                  <a:srgbClr val="202124"/>
                </a:solidFill>
                <a:latin typeface="inherit"/>
              </a:rPr>
              <a:t> </a:t>
            </a:r>
            <a:endParaRPr lang="en-US" altLang="en-US"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5F2BF61-8426-3954-749B-AD3A236AC673}"/>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5F663C9-8410-8994-9A14-B2CA484D425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F36140AE-E6BE-8524-4840-F5E77173E7A3}"/>
              </a:ext>
            </a:extLst>
          </p:cNvPr>
          <p:cNvSpPr>
            <a:spLocks noChangeArrowheads="1"/>
          </p:cNvSpPr>
          <p:nvPr/>
        </p:nvSpPr>
        <p:spPr bwMode="auto">
          <a:xfrm>
            <a:off x="0" y="179864"/>
            <a:ext cx="22442"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AEADE5F8-A5DC-E41C-CF59-262B00294EF9}"/>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35AE60E-A52F-B806-1BF6-E9A3DC75FE86}"/>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6CD5DF01-B036-C923-4CAF-3FB91DBA01B7}"/>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BEFD6B3B-AB08-6D51-421C-9D88F9FAABE8}"/>
              </a:ext>
            </a:extLst>
          </p:cNvPr>
          <p:cNvSpPr>
            <a:spLocks noChangeArrowheads="1"/>
          </p:cNvSpPr>
          <p:nvPr/>
        </p:nvSpPr>
        <p:spPr bwMode="auto">
          <a:xfrm>
            <a:off x="152400" y="3315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CF66453E-8407-97BF-3B42-144D04A30502}"/>
              </a:ext>
            </a:extLst>
          </p:cNvPr>
          <p:cNvSpPr>
            <a:spLocks noChangeArrowheads="1"/>
          </p:cNvSpPr>
          <p:nvPr/>
        </p:nvSpPr>
        <p:spPr bwMode="auto">
          <a:xfrm>
            <a:off x="152400" y="2553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7374AFBC-1276-20C2-624D-8EBACD2CC8F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A diagram of a diagram&#10;&#10;Description automatically generated">
            <a:extLst>
              <a:ext uri="{FF2B5EF4-FFF2-40B4-BE49-F238E27FC236}">
                <a16:creationId xmlns:a16="http://schemas.microsoft.com/office/drawing/2014/main" id="{905C1220-15A1-91D7-C73D-5556B1D7C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792" y="4228456"/>
            <a:ext cx="4657725" cy="2342941"/>
          </a:xfrm>
          <a:prstGeom prst="rect">
            <a:avLst/>
          </a:prstGeom>
        </p:spPr>
      </p:pic>
      <p:sp>
        <p:nvSpPr>
          <p:cNvPr id="15" name="Rectangle 7">
            <a:extLst>
              <a:ext uri="{FF2B5EF4-FFF2-40B4-BE49-F238E27FC236}">
                <a16:creationId xmlns:a16="http://schemas.microsoft.com/office/drawing/2014/main" id="{7FF83AE1-5BB8-DC7F-2170-DCB8077BA4BE}"/>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0779F613-9F88-B7C9-7489-A9B8F57B887A}"/>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15148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6500</TotalTime>
  <Words>826</Words>
  <Application>Microsoft Office PowerPoint</Application>
  <PresentationFormat>Widescreen</PresentationFormat>
  <Paragraphs>79</Paragraphs>
  <Slides>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Andalus</vt:lpstr>
      <vt:lpstr>Arial</vt:lpstr>
      <vt:lpstr>Calibri</vt:lpstr>
      <vt:lpstr>Calibri Light</vt:lpstr>
      <vt:lpstr>Droid Arabic Kufi</vt:lpstr>
      <vt:lpstr>inherit</vt:lpstr>
      <vt:lpstr>Lora</vt:lpstr>
      <vt:lpstr>Times New Roman</vt:lpstr>
      <vt:lpstr>Wingdings</vt:lpstr>
      <vt:lpstr>Retrospect</vt:lpstr>
      <vt:lpstr>   Introduction to Data Science (0602241)   Submitted To:  Dr. Rasha Al-bashaireh </vt:lpstr>
      <vt:lpstr>Big Data in military by using IoT </vt:lpstr>
      <vt:lpstr>INTRODUCTION</vt:lpstr>
      <vt:lpstr>INTRODUCTION</vt:lpstr>
      <vt:lpstr>Methodology on paper_1</vt:lpstr>
      <vt:lpstr>Methodology on paper1</vt:lpstr>
      <vt:lpstr>Methodology on paper1</vt:lpstr>
      <vt:lpstr>Methodology on paper2</vt:lpstr>
      <vt:lpstr>Methodology on paper3</vt:lpstr>
      <vt:lpstr> Results and discussion on 3 paper</vt:lpstr>
      <vt:lpstr>References on 3 paper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 albashaireh</dc:creator>
  <cp:lastModifiedBy>محمد نورالدين محمد محمد</cp:lastModifiedBy>
  <cp:revision>1160</cp:revision>
  <dcterms:created xsi:type="dcterms:W3CDTF">2021-02-28T19:43:37Z</dcterms:created>
  <dcterms:modified xsi:type="dcterms:W3CDTF">2024-05-22T08:31:50Z</dcterms:modified>
</cp:coreProperties>
</file>