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56" r:id="rId2"/>
    <p:sldId id="274" r:id="rId3"/>
    <p:sldId id="282" r:id="rId4"/>
    <p:sldId id="268" r:id="rId5"/>
    <p:sldId id="269" r:id="rId6"/>
    <p:sldId id="270" r:id="rId7"/>
    <p:sldId id="271" r:id="rId8"/>
    <p:sldId id="283" r:id="rId9"/>
    <p:sldId id="272" r:id="rId10"/>
    <p:sldId id="284" r:id="rId11"/>
    <p:sldId id="275" r:id="rId12"/>
    <p:sldId id="276" r:id="rId13"/>
    <p:sldId id="277" r:id="rId14"/>
    <p:sldId id="278" r:id="rId15"/>
    <p:sldId id="285" r:id="rId16"/>
    <p:sldId id="279" r:id="rId17"/>
    <p:sldId id="288" r:id="rId18"/>
    <p:sldId id="280" r:id="rId19"/>
    <p:sldId id="281" r:id="rId20"/>
    <p:sldId id="286" r:id="rId21"/>
    <p:sldId id="263" r:id="rId22"/>
    <p:sldId id="287" r:id="rId23"/>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5829" autoAdjust="0"/>
  </p:normalViewPr>
  <p:slideViewPr>
    <p:cSldViewPr snapToGrid="0" snapToObjects="1">
      <p:cViewPr varScale="1">
        <p:scale>
          <a:sx n="105" d="100"/>
          <a:sy n="105" d="100"/>
        </p:scale>
        <p:origin x="96" y="48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2CB51C-4917-9E07-42EC-190E5472320D}"/>
              </a:ext>
            </a:extLst>
          </p:cNvPr>
          <p:cNvSpPr>
            <a:spLocks noGrp="1"/>
          </p:cNvSpPr>
          <p:nvPr>
            <p:ph type="hdr" sz="quarter"/>
          </p:nvPr>
        </p:nvSpPr>
        <p:spPr>
          <a:xfrm>
            <a:off x="0" y="0"/>
            <a:ext cx="222885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7008045-933A-2037-3E13-D7A06AC66086}"/>
              </a:ext>
            </a:extLst>
          </p:cNvPr>
          <p:cNvSpPr>
            <a:spLocks noGrp="1"/>
          </p:cNvSpPr>
          <p:nvPr>
            <p:ph type="dt" sz="quarter" idx="1"/>
          </p:nvPr>
        </p:nvSpPr>
        <p:spPr>
          <a:xfrm>
            <a:off x="2913063" y="0"/>
            <a:ext cx="2228850" cy="458788"/>
          </a:xfrm>
          <a:prstGeom prst="rect">
            <a:avLst/>
          </a:prstGeom>
        </p:spPr>
        <p:txBody>
          <a:bodyPr vert="horz" lIns="91440" tIns="45720" rIns="91440" bIns="45720" rtlCol="0"/>
          <a:lstStyle>
            <a:lvl1pPr algn="r">
              <a:defRPr sz="1200"/>
            </a:lvl1pPr>
          </a:lstStyle>
          <a:p>
            <a:fld id="{482B0B75-50DE-4272-8CFB-77EAB031FAB2}" type="datetimeFigureOut">
              <a:rPr lang="en-US" smtClean="0"/>
              <a:t>2/3/2025</a:t>
            </a:fld>
            <a:endParaRPr lang="en-US"/>
          </a:p>
        </p:txBody>
      </p:sp>
      <p:sp>
        <p:nvSpPr>
          <p:cNvPr id="4" name="Footer Placeholder 3">
            <a:extLst>
              <a:ext uri="{FF2B5EF4-FFF2-40B4-BE49-F238E27FC236}">
                <a16:creationId xmlns:a16="http://schemas.microsoft.com/office/drawing/2014/main" id="{A31F3BB8-EBD3-A71C-CB66-734FEAA74142}"/>
              </a:ext>
            </a:extLst>
          </p:cNvPr>
          <p:cNvSpPr>
            <a:spLocks noGrp="1"/>
          </p:cNvSpPr>
          <p:nvPr>
            <p:ph type="ftr" sz="quarter" idx="2"/>
          </p:nvPr>
        </p:nvSpPr>
        <p:spPr>
          <a:xfrm>
            <a:off x="0" y="8685213"/>
            <a:ext cx="222885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E29C28B-EFD8-EC79-E26D-8A86E6A19BBA}"/>
              </a:ext>
            </a:extLst>
          </p:cNvPr>
          <p:cNvSpPr>
            <a:spLocks noGrp="1"/>
          </p:cNvSpPr>
          <p:nvPr>
            <p:ph type="sldNum" sz="quarter" idx="3"/>
          </p:nvPr>
        </p:nvSpPr>
        <p:spPr>
          <a:xfrm>
            <a:off x="2913063" y="8685213"/>
            <a:ext cx="2228850" cy="458787"/>
          </a:xfrm>
          <a:prstGeom prst="rect">
            <a:avLst/>
          </a:prstGeom>
        </p:spPr>
        <p:txBody>
          <a:bodyPr vert="horz" lIns="91440" tIns="45720" rIns="91440" bIns="45720" rtlCol="0" anchor="b"/>
          <a:lstStyle>
            <a:lvl1pPr algn="r">
              <a:defRPr sz="1200"/>
            </a:lvl1pPr>
          </a:lstStyle>
          <a:p>
            <a:fld id="{35CAFE0D-B680-460B-9E90-97D2F8AAE4ED}" type="slidenum">
              <a:rPr lang="en-US" smtClean="0"/>
              <a:t>‹#›</a:t>
            </a:fld>
            <a:endParaRPr lang="en-US"/>
          </a:p>
        </p:txBody>
      </p:sp>
    </p:spTree>
    <p:extLst>
      <p:ext uri="{BB962C8B-B14F-4D97-AF65-F5344CB8AC3E}">
        <p14:creationId xmlns:p14="http://schemas.microsoft.com/office/powerpoint/2010/main" val="23185025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08431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1A9EC0-A482-DEA0-75C3-861665C35A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EF3EE9-A97C-4412-02A6-9B0C7DBE3D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6C7100-5A4D-0664-E83D-4DCCF233E97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0BCEBF-16F9-11F3-EC25-B88B5DA37EB0}"/>
              </a:ext>
            </a:extLst>
          </p:cNvPr>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782776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6F3E8-6277-31BF-AD53-BCDCCA6D0B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4D9037-2C86-F90E-BD6D-E6FE49BEEE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2C399E-79C5-94D2-E07C-93101DC53C2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063726-B109-685F-D507-85428DB30AF1}"/>
              </a:ext>
            </a:extLst>
          </p:cNvPr>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986736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E605D-A5A4-E917-727E-7424EF3391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4C6451-EF75-FCA5-74F9-AABFB22FC3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77E352-7AF0-F42B-FA11-4DAA11A2775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9620D20-6F13-FA9A-B6F9-0438FD3E02E4}"/>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576247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3B12AE-7F22-4E57-A40F-711D4551B5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F63908-D6B2-5BF9-6636-99C77D27E7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ADE8C5-A7B6-37CC-F793-44750DEE8E3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6032E63-53C4-61B1-D81B-0B2C1F7593F8}"/>
              </a:ext>
            </a:extLst>
          </p:cNvPr>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296196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8F095-1BEB-82BD-6078-80AB7133AA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3181FD-5F00-DD5A-B041-ECC2E19441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529953-DA44-784B-D59E-6557CC20085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3952CDE-1EE2-8EA9-4867-534A4D955869}"/>
              </a:ext>
            </a:extLst>
          </p:cNvPr>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936958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21E321-D7C2-C59B-FCC5-4469E65F10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91A461-80C8-A3D8-C155-9E3EC300C3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67255D-5F0F-9687-DE11-33CD07EBFD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ECD218D-E707-0591-53A4-18465FFFAB75}"/>
              </a:ext>
            </a:extLst>
          </p:cNvPr>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3829206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F474F-C73C-3FEA-3264-9BCF50470B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32CCE9-E0FA-C44B-50C6-2BE481B517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B17FDB-EFCE-5B93-512A-4A9DC1DE42A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3C234B-C624-2A08-127C-B025EDE81F80}"/>
              </a:ext>
            </a:extLst>
          </p:cNvPr>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862808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126D9-AAE1-9AF9-BA2A-A50A5D3727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91D758-2A7E-49F7-77E7-68C9E87756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A19003-97F8-0A59-449F-50E2C32F636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54F599-169A-75F8-2CE9-A17F853E48AB}"/>
              </a:ext>
            </a:extLst>
          </p:cNvPr>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314237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87212C-2A41-E11F-183D-049B60BD20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6B3878-FA24-A95E-E043-579C548047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0EC03D-64A3-B234-7789-E8CB70298AF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573AE8-8EB6-ABD7-BA8D-E550CC5BDE31}"/>
              </a:ext>
            </a:extLst>
          </p:cNvPr>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297388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8CA4AD-059F-7293-D8FB-700B336A0A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CF6B80-4778-1BD9-59F4-DE15862BA4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E4651A-2779-FB40-26FC-85A55BDC058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9ADE5EA-A828-5527-0564-0D64333F1EA9}"/>
              </a:ext>
            </a:extLst>
          </p:cNvPr>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846248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9.jpg"/><Relationship Id="rId7"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0.jpg"/><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image" Target="../media/image25.jpg"/><Relationship Id="rId13" Type="http://schemas.openxmlformats.org/officeDocument/2006/relationships/image" Target="../media/image30.png"/><Relationship Id="rId3" Type="http://schemas.openxmlformats.org/officeDocument/2006/relationships/image" Target="../media/image20.jp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jpg"/><Relationship Id="rId9" Type="http://schemas.openxmlformats.org/officeDocument/2006/relationships/image" Target="../media/image26.jpg"/><Relationship Id="rId14" Type="http://schemas.openxmlformats.org/officeDocument/2006/relationships/image" Target="../media/image31.png"/></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jpg"/><Relationship Id="rId7" Type="http://schemas.openxmlformats.org/officeDocument/2006/relationships/image" Target="../media/image36.jp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5.jp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jpg"/><Relationship Id="rId9" Type="http://schemas.openxmlformats.org/officeDocument/2006/relationships/image" Target="../media/image38.png"/></Relationships>
</file>

<file path=ppt/slides/_rels/slide19.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jpg"/><Relationship Id="rId7" Type="http://schemas.openxmlformats.org/officeDocument/2006/relationships/image" Target="../media/image4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4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arxiv.org/abs/2310.16047"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taticPath"/>
          <p:cNvSpPr/>
          <p:nvPr/>
        </p:nvSpPr>
        <p:spPr>
          <a:xfrm>
            <a:off x="2784681" y="-1222724"/>
            <a:ext cx="5032058" cy="5032058"/>
          </a:xfrm>
          <a:prstGeom prst="ellipse">
            <a:avLst/>
          </a:prstGeom>
          <a:solidFill>
            <a:srgbClr val="000000">
              <a:alpha val="6000"/>
            </a:srgbClr>
          </a:solidFill>
          <a:ln/>
        </p:spPr>
      </p:sp>
      <p:sp>
        <p:nvSpPr>
          <p:cNvPr id="3" name="Title"/>
          <p:cNvSpPr/>
          <p:nvPr/>
        </p:nvSpPr>
        <p:spPr>
          <a:xfrm>
            <a:off x="766572" y="1685830"/>
            <a:ext cx="7620000" cy="1111472"/>
          </a:xfrm>
          <a:prstGeom prst="rect">
            <a:avLst/>
          </a:prstGeom>
          <a:noFill/>
          <a:ln/>
        </p:spPr>
        <p:txBody>
          <a:bodyPr wrap="square" rtlCol="0" anchor="ctr"/>
          <a:lstStyle/>
          <a:p>
            <a:pPr marL="0" indent="0" algn="ctr">
              <a:buNone/>
            </a:pPr>
            <a:r>
              <a:rPr lang="en-US" sz="3442" b="1" dirty="0">
                <a:solidFill>
                  <a:srgbClr val="000000"/>
                </a:solidFill>
                <a:latin typeface="OpenSans-Bold" pitchFamily="34" charset="0"/>
                <a:ea typeface="OpenSans-Bold" pitchFamily="34" charset="-122"/>
                <a:cs typeface="OpenSans-Bold" pitchFamily="34" charset="-120"/>
              </a:rPr>
              <a:t>FROM POSTERIOR SAMPLING </a:t>
            </a:r>
          </a:p>
          <a:p>
            <a:pPr marL="0" indent="0" algn="ctr">
              <a:buNone/>
            </a:pPr>
            <a:r>
              <a:rPr lang="en-US" sz="3442" b="1" dirty="0">
                <a:solidFill>
                  <a:srgbClr val="000000"/>
                </a:solidFill>
                <a:latin typeface="OpenSans-Bold" pitchFamily="34" charset="0"/>
                <a:ea typeface="OpenSans-Bold" pitchFamily="34" charset="-122"/>
                <a:cs typeface="OpenSans-Bold" pitchFamily="34" charset="-120"/>
              </a:rPr>
              <a:t>TO MEANINGFUL DIVERSITY </a:t>
            </a:r>
          </a:p>
          <a:p>
            <a:pPr marL="0" indent="0" algn="ctr">
              <a:buNone/>
            </a:pPr>
            <a:r>
              <a:rPr lang="en-US" sz="3442" b="1" dirty="0">
                <a:solidFill>
                  <a:srgbClr val="000000"/>
                </a:solidFill>
                <a:latin typeface="OpenSans-Bold" pitchFamily="34" charset="0"/>
                <a:ea typeface="OpenSans-Bold" pitchFamily="34" charset="-122"/>
                <a:cs typeface="OpenSans-Bold" pitchFamily="34" charset="-120"/>
              </a:rPr>
              <a:t>IN IMAGE RESTORATION</a:t>
            </a:r>
            <a:endParaRPr lang="en-US" sz="3442" dirty="0"/>
          </a:p>
        </p:txBody>
      </p:sp>
      <p:sp>
        <p:nvSpPr>
          <p:cNvPr id="4" name="StaticPath"/>
          <p:cNvSpPr/>
          <p:nvPr/>
        </p:nvSpPr>
        <p:spPr>
          <a:xfrm>
            <a:off x="7918799" y="3357658"/>
            <a:ext cx="2394585" cy="2394585"/>
          </a:xfrm>
          <a:prstGeom prst="ellipse">
            <a:avLst/>
          </a:prstGeom>
          <a:solidFill>
            <a:srgbClr val="000000">
              <a:alpha val="0"/>
            </a:srgbClr>
          </a:solidFill>
          <a:ln w="423333">
            <a:solidFill>
              <a:srgbClr val="FF9800"/>
            </a:solidFill>
            <a:prstDash val="solid"/>
          </a:ln>
        </p:spPr>
      </p:sp>
      <p:sp>
        <p:nvSpPr>
          <p:cNvPr id="5" name="StaticPath"/>
          <p:cNvSpPr/>
          <p:nvPr/>
        </p:nvSpPr>
        <p:spPr>
          <a:xfrm>
            <a:off x="-229267" y="-1222724"/>
            <a:ext cx="1991678" cy="1991677"/>
          </a:xfrm>
          <a:prstGeom prst="ellipse">
            <a:avLst/>
          </a:prstGeom>
          <a:solidFill>
            <a:srgbClr val="000000">
              <a:alpha val="0"/>
            </a:srgbClr>
          </a:solidFill>
          <a:ln w="423333">
            <a:solidFill>
              <a:srgbClr val="FF9800"/>
            </a:solidFill>
            <a:prstDash val="solid"/>
          </a:ln>
        </p:spPr>
      </p:sp>
      <p:sp>
        <p:nvSpPr>
          <p:cNvPr id="9" name="TextBox 8">
            <a:extLst>
              <a:ext uri="{FF2B5EF4-FFF2-40B4-BE49-F238E27FC236}">
                <a16:creationId xmlns:a16="http://schemas.microsoft.com/office/drawing/2014/main" id="{D1D83ED5-ABCB-9918-C558-B5D09AD2DB51}"/>
              </a:ext>
            </a:extLst>
          </p:cNvPr>
          <p:cNvSpPr txBox="1"/>
          <p:nvPr/>
        </p:nvSpPr>
        <p:spPr>
          <a:xfrm>
            <a:off x="0" y="4774168"/>
            <a:ext cx="301686" cy="369332"/>
          </a:xfrm>
          <a:prstGeom prst="rect">
            <a:avLst/>
          </a:prstGeom>
          <a:noFill/>
        </p:spPr>
        <p:txBody>
          <a:bodyPr wrap="none" rtlCol="0">
            <a:spAutoFit/>
          </a:bodyPr>
          <a:lstStyle/>
          <a:p>
            <a:fld id="{C9AE3C8E-07BC-416B-B909-8D27C90E1ABC}" type="slidenum">
              <a:rPr lang="en-US" smtClean="0"/>
              <a:t>1</a:t>
            </a:fld>
            <a:endParaRPr lang="en-US" dirty="0"/>
          </a:p>
        </p:txBody>
      </p:sp>
      <p:sp>
        <p:nvSpPr>
          <p:cNvPr id="10" name="StaticPath">
            <a:extLst>
              <a:ext uri="{FF2B5EF4-FFF2-40B4-BE49-F238E27FC236}">
                <a16:creationId xmlns:a16="http://schemas.microsoft.com/office/drawing/2014/main" id="{F7DCCAAB-991B-14E0-FEAB-CC62868B59DF}"/>
              </a:ext>
            </a:extLst>
          </p:cNvPr>
          <p:cNvSpPr/>
          <p:nvPr/>
        </p:nvSpPr>
        <p:spPr>
          <a:xfrm>
            <a:off x="2295393" y="3961141"/>
            <a:ext cx="4553215" cy="1032037"/>
          </a:xfrm>
          <a:prstGeom prst="rect">
            <a:avLst/>
          </a:prstGeom>
          <a:solidFill>
            <a:srgbClr val="FF9800"/>
          </a:solidFill>
          <a:ln w="12700">
            <a:solidFill>
              <a:srgbClr val="FF9800"/>
            </a:solidFill>
            <a:prstDash val="solid"/>
          </a:ln>
        </p:spPr>
      </p:sp>
      <p:sp>
        <p:nvSpPr>
          <p:cNvPr id="11" name="TextBox 10">
            <a:extLst>
              <a:ext uri="{FF2B5EF4-FFF2-40B4-BE49-F238E27FC236}">
                <a16:creationId xmlns:a16="http://schemas.microsoft.com/office/drawing/2014/main" id="{C1441184-5617-AED0-5F54-2AB3ED75CF48}"/>
              </a:ext>
            </a:extLst>
          </p:cNvPr>
          <p:cNvSpPr txBox="1"/>
          <p:nvPr/>
        </p:nvSpPr>
        <p:spPr>
          <a:xfrm>
            <a:off x="2595530" y="4139838"/>
            <a:ext cx="4050724" cy="338554"/>
          </a:xfrm>
          <a:prstGeom prst="rect">
            <a:avLst/>
          </a:prstGeom>
          <a:noFill/>
        </p:spPr>
        <p:txBody>
          <a:bodyPr wrap="none" rtlCol="0">
            <a:spAutoFit/>
          </a:bodyPr>
          <a:lstStyle/>
          <a:p>
            <a:r>
              <a:rPr lang="en-US" sz="1600" dirty="0"/>
              <a:t>Author: Houman Jafari, </a:t>
            </a:r>
            <a:r>
              <a:rPr lang="en-US" sz="1600" b="0" i="0" dirty="0">
                <a:solidFill>
                  <a:srgbClr val="1F1F1F"/>
                </a:solidFill>
                <a:effectLst/>
                <a:latin typeface="Google Sans"/>
              </a:rPr>
              <a:t>Mohammad Parsa Dini</a:t>
            </a:r>
          </a:p>
        </p:txBody>
      </p:sp>
      <p:sp>
        <p:nvSpPr>
          <p:cNvPr id="12" name="TextBox 11">
            <a:extLst>
              <a:ext uri="{FF2B5EF4-FFF2-40B4-BE49-F238E27FC236}">
                <a16:creationId xmlns:a16="http://schemas.microsoft.com/office/drawing/2014/main" id="{1C48DF3A-83CE-9F83-A004-FFA9DA273CA2}"/>
              </a:ext>
            </a:extLst>
          </p:cNvPr>
          <p:cNvSpPr txBox="1"/>
          <p:nvPr/>
        </p:nvSpPr>
        <p:spPr>
          <a:xfrm>
            <a:off x="3100187" y="4478392"/>
            <a:ext cx="2611099" cy="338554"/>
          </a:xfrm>
          <a:prstGeom prst="rect">
            <a:avLst/>
          </a:prstGeom>
          <a:noFill/>
        </p:spPr>
        <p:txBody>
          <a:bodyPr wrap="none" rtlCol="0">
            <a:spAutoFit/>
          </a:bodyPr>
          <a:lstStyle/>
          <a:p>
            <a:r>
              <a:rPr lang="en-US" sz="1600" dirty="0"/>
              <a:t>Mentor: Arash Hajian nezhad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83F47-85DC-62B9-2D01-44BD7CAF3F74}"/>
            </a:ext>
          </a:extLst>
        </p:cNvPr>
        <p:cNvGrpSpPr/>
        <p:nvPr/>
      </p:nvGrpSpPr>
      <p:grpSpPr>
        <a:xfrm>
          <a:off x="0" y="0"/>
          <a:ext cx="0" cy="0"/>
          <a:chOff x="0" y="0"/>
          <a:chExt cx="0" cy="0"/>
        </a:xfrm>
      </p:grpSpPr>
      <p:grpSp>
        <p:nvGrpSpPr>
          <p:cNvPr id="64" name="Group 63">
            <a:extLst>
              <a:ext uri="{FF2B5EF4-FFF2-40B4-BE49-F238E27FC236}">
                <a16:creationId xmlns:a16="http://schemas.microsoft.com/office/drawing/2014/main" id="{5FDDE705-9091-BEFE-08C3-3C761BC8882D}"/>
              </a:ext>
            </a:extLst>
          </p:cNvPr>
          <p:cNvGrpSpPr/>
          <p:nvPr/>
        </p:nvGrpSpPr>
        <p:grpSpPr>
          <a:xfrm>
            <a:off x="2139696" y="3631242"/>
            <a:ext cx="1365504" cy="304783"/>
            <a:chOff x="2139696" y="3631242"/>
            <a:chExt cx="1365504" cy="304783"/>
          </a:xfrm>
        </p:grpSpPr>
        <p:cxnSp>
          <p:nvCxnSpPr>
            <p:cNvPr id="49" name="Straight Connector 48">
              <a:extLst>
                <a:ext uri="{FF2B5EF4-FFF2-40B4-BE49-F238E27FC236}">
                  <a16:creationId xmlns:a16="http://schemas.microsoft.com/office/drawing/2014/main" id="{D8A86143-0470-63A0-5E48-2ADE4BEF43CA}"/>
                </a:ext>
              </a:extLst>
            </p:cNvPr>
            <p:cNvCxnSpPr>
              <a:cxnSpLocks/>
            </p:cNvCxnSpPr>
            <p:nvPr/>
          </p:nvCxnSpPr>
          <p:spPr>
            <a:xfrm flipH="1">
              <a:off x="2444496" y="3783634"/>
              <a:ext cx="106070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E907A8F2-1FB4-BD60-ADCF-037583325A94}"/>
                </a:ext>
              </a:extLst>
            </p:cNvPr>
            <p:cNvSpPr/>
            <p:nvPr/>
          </p:nvSpPr>
          <p:spPr>
            <a:xfrm>
              <a:off x="2139696" y="3631242"/>
              <a:ext cx="304800" cy="304783"/>
            </a:xfrm>
            <a:prstGeom prst="ellipse">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Rectangle: Rounded Corners 1">
            <a:extLst>
              <a:ext uri="{FF2B5EF4-FFF2-40B4-BE49-F238E27FC236}">
                <a16:creationId xmlns:a16="http://schemas.microsoft.com/office/drawing/2014/main" id="{BC7086A0-8405-911A-7765-D5EED574C89D}"/>
              </a:ext>
            </a:extLst>
          </p:cNvPr>
          <p:cNvSpPr/>
          <p:nvPr/>
        </p:nvSpPr>
        <p:spPr>
          <a:xfrm>
            <a:off x="3675888" y="2839973"/>
            <a:ext cx="1792224" cy="1658112"/>
          </a:xfrm>
          <a:prstGeom prst="roundRect">
            <a:avLst/>
          </a:prstGeom>
          <a:solidFill>
            <a:schemeClr val="accent2">
              <a:lumMod val="50000"/>
            </a:schemeClr>
          </a:solidFill>
          <a:ln>
            <a:noFill/>
          </a:ln>
          <a:effectLst>
            <a:outerShdw blurRad="50800" dist="38100" dir="5400000" algn="t" rotWithShape="0">
              <a:prstClr val="black">
                <a:alpha val="40000"/>
              </a:prstClr>
            </a:outerShdw>
          </a:effectLst>
          <a:scene3d>
            <a:camera prst="isometricTopUp"/>
            <a:lightRig rig="threePt" dir="t"/>
          </a:scene3d>
          <a:sp3d>
            <a:bevelT h="1016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C774314B-E6BB-2A68-1EF9-692C667A40CA}"/>
              </a:ext>
            </a:extLst>
          </p:cNvPr>
          <p:cNvSpPr/>
          <p:nvPr/>
        </p:nvSpPr>
        <p:spPr>
          <a:xfrm>
            <a:off x="3765499" y="2291333"/>
            <a:ext cx="1613002" cy="1492301"/>
          </a:xfrm>
          <a:prstGeom prst="roundRect">
            <a:avLst/>
          </a:prstGeom>
          <a:solidFill>
            <a:schemeClr val="accent2">
              <a:lumMod val="75000"/>
            </a:schemeClr>
          </a:solidFill>
          <a:ln>
            <a:noFill/>
          </a:ln>
          <a:effectLst>
            <a:outerShdw blurRad="50800" dist="38100" dir="5400000" algn="t" rotWithShape="0">
              <a:prstClr val="black">
                <a:alpha val="40000"/>
              </a:prstClr>
            </a:outerShdw>
          </a:effectLst>
          <a:scene3d>
            <a:camera prst="isometricTopUp"/>
            <a:lightRig rig="threePt" dir="t"/>
          </a:scene3d>
          <a:sp3d>
            <a:bevelT h="1016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2505AD8D-94C3-BCD2-5A69-58B73A1AC663}"/>
              </a:ext>
            </a:extLst>
          </p:cNvPr>
          <p:cNvSpPr/>
          <p:nvPr/>
        </p:nvSpPr>
        <p:spPr>
          <a:xfrm>
            <a:off x="3855111" y="1742693"/>
            <a:ext cx="1433779" cy="1326864"/>
          </a:xfrm>
          <a:prstGeom prst="roundRect">
            <a:avLst/>
          </a:prstGeom>
          <a:solidFill>
            <a:schemeClr val="accent2">
              <a:lumMod val="60000"/>
              <a:lumOff val="40000"/>
            </a:schemeClr>
          </a:solidFill>
          <a:ln>
            <a:noFill/>
          </a:ln>
          <a:effectLst>
            <a:outerShdw blurRad="50800" dist="38100" dir="5400000" algn="t" rotWithShape="0">
              <a:prstClr val="black">
                <a:alpha val="40000"/>
              </a:prstClr>
            </a:outerShdw>
          </a:effectLst>
          <a:scene3d>
            <a:camera prst="isometricTopUp"/>
            <a:lightRig rig="threePt" dir="t"/>
          </a:scene3d>
          <a:sp3d>
            <a:bevelT h="1016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23A67FDD-26F9-E58F-2D7F-717234114C9F}"/>
              </a:ext>
            </a:extLst>
          </p:cNvPr>
          <p:cNvSpPr/>
          <p:nvPr/>
        </p:nvSpPr>
        <p:spPr>
          <a:xfrm>
            <a:off x="3926800" y="1194056"/>
            <a:ext cx="1290401" cy="1194178"/>
          </a:xfrm>
          <a:prstGeom prst="roundRect">
            <a:avLst/>
          </a:prstGeom>
          <a:solidFill>
            <a:schemeClr val="accent2">
              <a:lumMod val="40000"/>
              <a:lumOff val="60000"/>
            </a:schemeClr>
          </a:solidFill>
          <a:ln>
            <a:noFill/>
          </a:ln>
          <a:effectLst>
            <a:outerShdw blurRad="50800" dist="38100" dir="5400000" algn="t" rotWithShape="0">
              <a:prstClr val="black">
                <a:alpha val="40000"/>
              </a:prstClr>
            </a:outerShdw>
          </a:effectLst>
          <a:scene3d>
            <a:camera prst="isometricTopUp"/>
            <a:lightRig rig="threePt" dir="t"/>
          </a:scene3d>
          <a:sp3d>
            <a:bevelT h="1016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F2082065-43C3-6CC2-9DFE-BA5B637F8F4A}"/>
              </a:ext>
            </a:extLst>
          </p:cNvPr>
          <p:cNvSpPr/>
          <p:nvPr/>
        </p:nvSpPr>
        <p:spPr>
          <a:xfrm>
            <a:off x="3991320" y="645415"/>
            <a:ext cx="1161361" cy="1074760"/>
          </a:xfrm>
          <a:prstGeom prst="roundRect">
            <a:avLst/>
          </a:prstGeom>
          <a:solidFill>
            <a:schemeClr val="accent2">
              <a:lumMod val="20000"/>
              <a:lumOff val="80000"/>
            </a:schemeClr>
          </a:solidFill>
          <a:ln>
            <a:noFill/>
          </a:ln>
          <a:effectLst>
            <a:outerShdw blurRad="50800" dist="38100" dir="5400000" algn="t" rotWithShape="0">
              <a:prstClr val="black">
                <a:alpha val="40000"/>
              </a:prstClr>
            </a:outerShdw>
          </a:effectLst>
          <a:scene3d>
            <a:camera prst="isometricTopUp"/>
            <a:lightRig rig="threePt" dir="t"/>
          </a:scene3d>
          <a:sp3d>
            <a:bevelT h="1016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3FC3226-C9FC-1F60-C4DA-CB0EFA2AC199}"/>
              </a:ext>
            </a:extLst>
          </p:cNvPr>
          <p:cNvGrpSpPr/>
          <p:nvPr/>
        </p:nvGrpSpPr>
        <p:grpSpPr>
          <a:xfrm>
            <a:off x="2139696" y="1103384"/>
            <a:ext cx="1715415" cy="304783"/>
            <a:chOff x="2139696" y="1103384"/>
            <a:chExt cx="1715415" cy="304783"/>
          </a:xfrm>
          <a:solidFill>
            <a:srgbClr val="FF9800"/>
          </a:solidFill>
        </p:grpSpPr>
        <p:cxnSp>
          <p:nvCxnSpPr>
            <p:cNvPr id="10" name="Straight Connector 9">
              <a:extLst>
                <a:ext uri="{FF2B5EF4-FFF2-40B4-BE49-F238E27FC236}">
                  <a16:creationId xmlns:a16="http://schemas.microsoft.com/office/drawing/2014/main" id="{39ACF03E-A868-0CDC-D075-53DA673E31D3}"/>
                </a:ext>
              </a:extLst>
            </p:cNvPr>
            <p:cNvCxnSpPr/>
            <p:nvPr/>
          </p:nvCxnSpPr>
          <p:spPr>
            <a:xfrm flipH="1">
              <a:off x="2444496" y="1255776"/>
              <a:ext cx="1410615" cy="0"/>
            </a:xfrm>
            <a:prstGeom prst="line">
              <a:avLst/>
            </a:prstGeom>
            <a:grpFill/>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33F1F41A-9E1D-E440-FD94-3FC769374418}"/>
                </a:ext>
              </a:extLst>
            </p:cNvPr>
            <p:cNvSpPr/>
            <p:nvPr/>
          </p:nvSpPr>
          <p:spPr>
            <a:xfrm>
              <a:off x="2139696" y="1103384"/>
              <a:ext cx="304800" cy="304783"/>
            </a:xfrm>
            <a:prstGeom prst="ellipse">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Box 11">
            <a:extLst>
              <a:ext uri="{FF2B5EF4-FFF2-40B4-BE49-F238E27FC236}">
                <a16:creationId xmlns:a16="http://schemas.microsoft.com/office/drawing/2014/main" id="{9AD18F4F-315E-B62C-87FA-37817CD2BF57}"/>
              </a:ext>
            </a:extLst>
          </p:cNvPr>
          <p:cNvSpPr txBox="1"/>
          <p:nvPr/>
        </p:nvSpPr>
        <p:spPr>
          <a:xfrm>
            <a:off x="-34046" y="837364"/>
            <a:ext cx="2106667" cy="830997"/>
          </a:xfrm>
          <a:prstGeom prst="rect">
            <a:avLst/>
          </a:prstGeom>
          <a:noFill/>
        </p:spPr>
        <p:txBody>
          <a:bodyPr wrap="square" rtlCol="0">
            <a:spAutoFit/>
          </a:bodyPr>
          <a:lstStyle/>
          <a:p>
            <a:pPr algn="ctr"/>
            <a:r>
              <a:rPr lang="en-US" sz="1600" b="1" dirty="0"/>
              <a:t>Introduction to </a:t>
            </a:r>
          </a:p>
          <a:p>
            <a:pPr algn="ctr"/>
            <a:r>
              <a:rPr lang="en-US" sz="1600" b="1" dirty="0"/>
              <a:t>Definitions &amp; Motivations</a:t>
            </a:r>
          </a:p>
        </p:txBody>
      </p:sp>
      <p:sp>
        <p:nvSpPr>
          <p:cNvPr id="13" name="TextBox 12">
            <a:extLst>
              <a:ext uri="{FF2B5EF4-FFF2-40B4-BE49-F238E27FC236}">
                <a16:creationId xmlns:a16="http://schemas.microsoft.com/office/drawing/2014/main" id="{CFAF98F7-9526-B32F-B1E4-FEB25E80737B}"/>
              </a:ext>
            </a:extLst>
          </p:cNvPr>
          <p:cNvSpPr txBox="1"/>
          <p:nvPr/>
        </p:nvSpPr>
        <p:spPr>
          <a:xfrm>
            <a:off x="1675885" y="868350"/>
            <a:ext cx="522900" cy="769441"/>
          </a:xfrm>
          <a:prstGeom prst="rect">
            <a:avLst/>
          </a:prstGeom>
          <a:noFill/>
        </p:spPr>
        <p:txBody>
          <a:bodyPr wrap="none" rtlCol="0">
            <a:spAutoFit/>
          </a:bodyPr>
          <a:lstStyle/>
          <a:p>
            <a:r>
              <a:rPr lang="en-US" sz="4400" dirty="0">
                <a:latin typeface="Algerian" panose="04020705040A02060702" pitchFamily="82" charset="0"/>
                <a:ea typeface="Cambria Math" panose="02040503050406030204" pitchFamily="18" charset="0"/>
              </a:rPr>
              <a:t>1</a:t>
            </a:r>
          </a:p>
        </p:txBody>
      </p:sp>
      <p:grpSp>
        <p:nvGrpSpPr>
          <p:cNvPr id="40" name="Group 39">
            <a:extLst>
              <a:ext uri="{FF2B5EF4-FFF2-40B4-BE49-F238E27FC236}">
                <a16:creationId xmlns:a16="http://schemas.microsoft.com/office/drawing/2014/main" id="{1F7A514E-E34D-82D1-D602-F02CFF03035E}"/>
              </a:ext>
            </a:extLst>
          </p:cNvPr>
          <p:cNvGrpSpPr/>
          <p:nvPr/>
        </p:nvGrpSpPr>
        <p:grpSpPr>
          <a:xfrm>
            <a:off x="5378501" y="1693505"/>
            <a:ext cx="1576206" cy="304783"/>
            <a:chOff x="5281721" y="1705194"/>
            <a:chExt cx="1576206" cy="304783"/>
          </a:xfrm>
        </p:grpSpPr>
        <p:cxnSp>
          <p:nvCxnSpPr>
            <p:cNvPr id="14" name="Straight Connector 13">
              <a:extLst>
                <a:ext uri="{FF2B5EF4-FFF2-40B4-BE49-F238E27FC236}">
                  <a16:creationId xmlns:a16="http://schemas.microsoft.com/office/drawing/2014/main" id="{417B849A-D899-B185-37D8-D41857DBD6BC}"/>
                </a:ext>
              </a:extLst>
            </p:cNvPr>
            <p:cNvCxnSpPr>
              <a:cxnSpLocks/>
            </p:cNvCxnSpPr>
            <p:nvPr/>
          </p:nvCxnSpPr>
          <p:spPr>
            <a:xfrm>
              <a:off x="5281721" y="1857586"/>
              <a:ext cx="1271406"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349A5DC3-2B3C-00B6-1DDF-E71D655DC313}"/>
                </a:ext>
              </a:extLst>
            </p:cNvPr>
            <p:cNvSpPr/>
            <p:nvPr/>
          </p:nvSpPr>
          <p:spPr>
            <a:xfrm flipH="1">
              <a:off x="6553127" y="1705194"/>
              <a:ext cx="304800" cy="304783"/>
            </a:xfrm>
            <a:prstGeom prst="ellipse">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Box 22">
            <a:extLst>
              <a:ext uri="{FF2B5EF4-FFF2-40B4-BE49-F238E27FC236}">
                <a16:creationId xmlns:a16="http://schemas.microsoft.com/office/drawing/2014/main" id="{5DFA10FE-85D6-6FD8-4032-5F70DD0D4D76}"/>
              </a:ext>
            </a:extLst>
          </p:cNvPr>
          <p:cNvSpPr txBox="1"/>
          <p:nvPr/>
        </p:nvSpPr>
        <p:spPr>
          <a:xfrm>
            <a:off x="6954707" y="1450386"/>
            <a:ext cx="528320" cy="769441"/>
          </a:xfrm>
          <a:prstGeom prst="rect">
            <a:avLst/>
          </a:prstGeom>
          <a:noFill/>
        </p:spPr>
        <p:txBody>
          <a:bodyPr wrap="square">
            <a:spAutoFit/>
          </a:bodyPr>
          <a:lstStyle/>
          <a:p>
            <a:r>
              <a:rPr lang="en-US" sz="4400" dirty="0">
                <a:latin typeface="Algerian" panose="04020705040A02060702" pitchFamily="82" charset="0"/>
                <a:ea typeface="Cambria Math" panose="02040503050406030204" pitchFamily="18" charset="0"/>
              </a:rPr>
              <a:t>2</a:t>
            </a:r>
          </a:p>
        </p:txBody>
      </p:sp>
      <p:sp>
        <p:nvSpPr>
          <p:cNvPr id="24" name="TextBox 23">
            <a:extLst>
              <a:ext uri="{FF2B5EF4-FFF2-40B4-BE49-F238E27FC236}">
                <a16:creationId xmlns:a16="http://schemas.microsoft.com/office/drawing/2014/main" id="{F2BC22E7-2B25-8289-6F1A-E0CFDF51C9AA}"/>
              </a:ext>
            </a:extLst>
          </p:cNvPr>
          <p:cNvSpPr txBox="1"/>
          <p:nvPr/>
        </p:nvSpPr>
        <p:spPr>
          <a:xfrm>
            <a:off x="7453758" y="1435093"/>
            <a:ext cx="1202573" cy="830997"/>
          </a:xfrm>
          <a:prstGeom prst="rect">
            <a:avLst/>
          </a:prstGeom>
          <a:noFill/>
        </p:spPr>
        <p:txBody>
          <a:bodyPr wrap="none" rtlCol="0">
            <a:spAutoFit/>
          </a:bodyPr>
          <a:lstStyle/>
          <a:p>
            <a:pPr algn="ctr"/>
            <a:r>
              <a:rPr lang="en-US" sz="1600" b="1" dirty="0"/>
              <a:t>Problem &amp; </a:t>
            </a:r>
          </a:p>
          <a:p>
            <a:pPr algn="ctr"/>
            <a:r>
              <a:rPr lang="en-US" sz="1600" b="1" dirty="0"/>
              <a:t>Why is it</a:t>
            </a:r>
          </a:p>
          <a:p>
            <a:pPr algn="ctr"/>
            <a:r>
              <a:rPr lang="en-US" sz="1600" b="1" dirty="0"/>
              <a:t>Happening?</a:t>
            </a:r>
          </a:p>
        </p:txBody>
      </p:sp>
      <p:grpSp>
        <p:nvGrpSpPr>
          <p:cNvPr id="58" name="Group 57">
            <a:extLst>
              <a:ext uri="{FF2B5EF4-FFF2-40B4-BE49-F238E27FC236}">
                <a16:creationId xmlns:a16="http://schemas.microsoft.com/office/drawing/2014/main" id="{1C283DB7-9A91-4503-6806-376BB8C1CB2A}"/>
              </a:ext>
            </a:extLst>
          </p:cNvPr>
          <p:cNvGrpSpPr/>
          <p:nvPr/>
        </p:nvGrpSpPr>
        <p:grpSpPr>
          <a:xfrm>
            <a:off x="2139696" y="2354189"/>
            <a:ext cx="1554114" cy="304783"/>
            <a:chOff x="2139696" y="2354189"/>
            <a:chExt cx="1554114" cy="304783"/>
          </a:xfrm>
        </p:grpSpPr>
        <p:cxnSp>
          <p:nvCxnSpPr>
            <p:cNvPr id="26" name="Straight Connector 25">
              <a:extLst>
                <a:ext uri="{FF2B5EF4-FFF2-40B4-BE49-F238E27FC236}">
                  <a16:creationId xmlns:a16="http://schemas.microsoft.com/office/drawing/2014/main" id="{5044D331-DB6C-ACE8-BD4A-1BB22AFFC8A6}"/>
                </a:ext>
              </a:extLst>
            </p:cNvPr>
            <p:cNvCxnSpPr>
              <a:cxnSpLocks/>
            </p:cNvCxnSpPr>
            <p:nvPr/>
          </p:nvCxnSpPr>
          <p:spPr>
            <a:xfrm flipH="1" flipV="1">
              <a:off x="2444496" y="2506581"/>
              <a:ext cx="1249314" cy="13123"/>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A4024C56-7186-9313-88A2-11A16136B0EF}"/>
                </a:ext>
              </a:extLst>
            </p:cNvPr>
            <p:cNvSpPr/>
            <p:nvPr/>
          </p:nvSpPr>
          <p:spPr>
            <a:xfrm>
              <a:off x="2139696" y="2354189"/>
              <a:ext cx="304800" cy="30478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a:extLst>
              <a:ext uri="{FF2B5EF4-FFF2-40B4-BE49-F238E27FC236}">
                <a16:creationId xmlns:a16="http://schemas.microsoft.com/office/drawing/2014/main" id="{97C66FC1-356E-9ED1-DA9D-24C95A768D5F}"/>
              </a:ext>
            </a:extLst>
          </p:cNvPr>
          <p:cNvSpPr txBox="1"/>
          <p:nvPr/>
        </p:nvSpPr>
        <p:spPr>
          <a:xfrm>
            <a:off x="1670684" y="2121860"/>
            <a:ext cx="522900" cy="769441"/>
          </a:xfrm>
          <a:prstGeom prst="rect">
            <a:avLst/>
          </a:prstGeom>
          <a:noFill/>
        </p:spPr>
        <p:txBody>
          <a:bodyPr wrap="square">
            <a:spAutoFit/>
          </a:bodyPr>
          <a:lstStyle/>
          <a:p>
            <a:r>
              <a:rPr lang="en-US" sz="4400" dirty="0">
                <a:latin typeface="Algerian" panose="04020705040A02060702" pitchFamily="82" charset="0"/>
                <a:ea typeface="Cambria Math" panose="02040503050406030204" pitchFamily="18" charset="0"/>
              </a:rPr>
              <a:t>3</a:t>
            </a:r>
          </a:p>
        </p:txBody>
      </p:sp>
      <p:sp>
        <p:nvSpPr>
          <p:cNvPr id="36" name="TextBox 35">
            <a:extLst>
              <a:ext uri="{FF2B5EF4-FFF2-40B4-BE49-F238E27FC236}">
                <a16:creationId xmlns:a16="http://schemas.microsoft.com/office/drawing/2014/main" id="{9449075E-7CEC-8AB9-0BC9-F5BF341AF6CE}"/>
              </a:ext>
            </a:extLst>
          </p:cNvPr>
          <p:cNvSpPr txBox="1"/>
          <p:nvPr/>
        </p:nvSpPr>
        <p:spPr>
          <a:xfrm>
            <a:off x="384273" y="2156251"/>
            <a:ext cx="1270028" cy="830997"/>
          </a:xfrm>
          <a:prstGeom prst="rect">
            <a:avLst/>
          </a:prstGeom>
          <a:noFill/>
        </p:spPr>
        <p:txBody>
          <a:bodyPr wrap="none" rtlCol="0">
            <a:spAutoFit/>
          </a:bodyPr>
          <a:lstStyle/>
          <a:p>
            <a:pPr algn="ctr"/>
            <a:r>
              <a:rPr lang="en-US" sz="1600" b="1" dirty="0"/>
              <a:t>Key idea &amp;</a:t>
            </a:r>
          </a:p>
          <a:p>
            <a:pPr algn="ctr"/>
            <a:r>
              <a:rPr lang="en-US" sz="1600" b="1" dirty="0"/>
              <a:t>Solutions for</a:t>
            </a:r>
          </a:p>
          <a:p>
            <a:pPr algn="ctr"/>
            <a:r>
              <a:rPr lang="en-US" sz="1600" b="1" dirty="0"/>
              <a:t>Diversity</a:t>
            </a:r>
          </a:p>
        </p:txBody>
      </p:sp>
      <p:grpSp>
        <p:nvGrpSpPr>
          <p:cNvPr id="45" name="Group 44">
            <a:extLst>
              <a:ext uri="{FF2B5EF4-FFF2-40B4-BE49-F238E27FC236}">
                <a16:creationId xmlns:a16="http://schemas.microsoft.com/office/drawing/2014/main" id="{3FACAA28-C865-80D4-D865-EAB1D8A22146}"/>
              </a:ext>
            </a:extLst>
          </p:cNvPr>
          <p:cNvGrpSpPr/>
          <p:nvPr/>
        </p:nvGrpSpPr>
        <p:grpSpPr>
          <a:xfrm>
            <a:off x="5557723" y="2909119"/>
            <a:ext cx="1396984" cy="304783"/>
            <a:chOff x="5557723" y="2909119"/>
            <a:chExt cx="1396984" cy="304783"/>
          </a:xfrm>
        </p:grpSpPr>
        <p:cxnSp>
          <p:nvCxnSpPr>
            <p:cNvPr id="42" name="Straight Connector 41">
              <a:extLst>
                <a:ext uri="{FF2B5EF4-FFF2-40B4-BE49-F238E27FC236}">
                  <a16:creationId xmlns:a16="http://schemas.microsoft.com/office/drawing/2014/main" id="{DCDE95A8-7193-5E7A-CC4E-F63D31E6A569}"/>
                </a:ext>
              </a:extLst>
            </p:cNvPr>
            <p:cNvCxnSpPr>
              <a:cxnSpLocks/>
            </p:cNvCxnSpPr>
            <p:nvPr/>
          </p:nvCxnSpPr>
          <p:spPr>
            <a:xfrm flipV="1">
              <a:off x="5557723" y="3061511"/>
              <a:ext cx="1092184" cy="804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5959C965-D464-7A19-2009-14381DDA33D6}"/>
                </a:ext>
              </a:extLst>
            </p:cNvPr>
            <p:cNvSpPr/>
            <p:nvPr/>
          </p:nvSpPr>
          <p:spPr>
            <a:xfrm flipH="1">
              <a:off x="6649907" y="2909119"/>
              <a:ext cx="304800" cy="304783"/>
            </a:xfrm>
            <a:prstGeom prst="ellipse">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TextBox 45">
            <a:extLst>
              <a:ext uri="{FF2B5EF4-FFF2-40B4-BE49-F238E27FC236}">
                <a16:creationId xmlns:a16="http://schemas.microsoft.com/office/drawing/2014/main" id="{EEE493F9-B007-A52D-2062-E16781E58B17}"/>
              </a:ext>
            </a:extLst>
          </p:cNvPr>
          <p:cNvSpPr txBox="1"/>
          <p:nvPr/>
        </p:nvSpPr>
        <p:spPr>
          <a:xfrm>
            <a:off x="6954707" y="2676789"/>
            <a:ext cx="528320" cy="769441"/>
          </a:xfrm>
          <a:prstGeom prst="rect">
            <a:avLst/>
          </a:prstGeom>
          <a:noFill/>
        </p:spPr>
        <p:txBody>
          <a:bodyPr wrap="square">
            <a:spAutoFit/>
          </a:bodyPr>
          <a:lstStyle/>
          <a:p>
            <a:r>
              <a:rPr lang="en-US" sz="4400" dirty="0">
                <a:latin typeface="Algerian" panose="04020705040A02060702" pitchFamily="82" charset="0"/>
                <a:ea typeface="Cambria Math" panose="02040503050406030204" pitchFamily="18" charset="0"/>
              </a:rPr>
              <a:t>4</a:t>
            </a:r>
          </a:p>
        </p:txBody>
      </p:sp>
      <p:sp>
        <p:nvSpPr>
          <p:cNvPr id="47" name="TextBox 46">
            <a:extLst>
              <a:ext uri="{FF2B5EF4-FFF2-40B4-BE49-F238E27FC236}">
                <a16:creationId xmlns:a16="http://schemas.microsoft.com/office/drawing/2014/main" id="{4483FEE1-A241-03A7-4E4A-E3454737C258}"/>
              </a:ext>
            </a:extLst>
          </p:cNvPr>
          <p:cNvSpPr txBox="1"/>
          <p:nvPr/>
        </p:nvSpPr>
        <p:spPr>
          <a:xfrm>
            <a:off x="7423120" y="2769121"/>
            <a:ext cx="1616404" cy="584775"/>
          </a:xfrm>
          <a:prstGeom prst="rect">
            <a:avLst/>
          </a:prstGeom>
          <a:noFill/>
        </p:spPr>
        <p:txBody>
          <a:bodyPr wrap="none" rtlCol="0">
            <a:spAutoFit/>
          </a:bodyPr>
          <a:lstStyle/>
          <a:p>
            <a:pPr algn="ctr"/>
            <a:r>
              <a:rPr lang="en-US" sz="1600" b="1" dirty="0"/>
              <a:t>Our contribution</a:t>
            </a:r>
          </a:p>
          <a:p>
            <a:pPr algn="ctr"/>
            <a:r>
              <a:rPr lang="en-US" sz="1600" b="1" dirty="0"/>
              <a:t>&amp; Experiments</a:t>
            </a:r>
          </a:p>
        </p:txBody>
      </p:sp>
      <p:sp>
        <p:nvSpPr>
          <p:cNvPr id="54" name="TextBox 53">
            <a:extLst>
              <a:ext uri="{FF2B5EF4-FFF2-40B4-BE49-F238E27FC236}">
                <a16:creationId xmlns:a16="http://schemas.microsoft.com/office/drawing/2014/main" id="{C3358D2F-152F-0DDC-B517-77ED6DA0EE50}"/>
              </a:ext>
            </a:extLst>
          </p:cNvPr>
          <p:cNvSpPr txBox="1"/>
          <p:nvPr/>
        </p:nvSpPr>
        <p:spPr>
          <a:xfrm>
            <a:off x="1675885" y="3406959"/>
            <a:ext cx="558759" cy="769441"/>
          </a:xfrm>
          <a:prstGeom prst="rect">
            <a:avLst/>
          </a:prstGeom>
          <a:noFill/>
        </p:spPr>
        <p:txBody>
          <a:bodyPr wrap="square">
            <a:spAutoFit/>
          </a:bodyPr>
          <a:lstStyle/>
          <a:p>
            <a:r>
              <a:rPr lang="en-US" sz="4400" dirty="0">
                <a:latin typeface="Algerian" panose="04020705040A02060702" pitchFamily="82" charset="0"/>
                <a:ea typeface="Cambria Math" panose="02040503050406030204" pitchFamily="18" charset="0"/>
              </a:rPr>
              <a:t>5</a:t>
            </a:r>
          </a:p>
        </p:txBody>
      </p:sp>
      <p:sp>
        <p:nvSpPr>
          <p:cNvPr id="55" name="TextBox 54">
            <a:extLst>
              <a:ext uri="{FF2B5EF4-FFF2-40B4-BE49-F238E27FC236}">
                <a16:creationId xmlns:a16="http://schemas.microsoft.com/office/drawing/2014/main" id="{86AC237F-B6CC-A272-D3E3-6A37B41AED29}"/>
              </a:ext>
            </a:extLst>
          </p:cNvPr>
          <p:cNvSpPr txBox="1"/>
          <p:nvPr/>
        </p:nvSpPr>
        <p:spPr>
          <a:xfrm>
            <a:off x="402350" y="3598967"/>
            <a:ext cx="1223412" cy="369332"/>
          </a:xfrm>
          <a:prstGeom prst="rect">
            <a:avLst/>
          </a:prstGeom>
          <a:noFill/>
        </p:spPr>
        <p:txBody>
          <a:bodyPr wrap="none" rtlCol="0">
            <a:spAutoFit/>
          </a:bodyPr>
          <a:lstStyle/>
          <a:p>
            <a:pPr algn="ctr"/>
            <a:r>
              <a:rPr lang="en-US" b="1" dirty="0"/>
              <a:t>Conclusion</a:t>
            </a:r>
          </a:p>
        </p:txBody>
      </p:sp>
      <p:sp>
        <p:nvSpPr>
          <p:cNvPr id="65" name="TextBox 64">
            <a:extLst>
              <a:ext uri="{FF2B5EF4-FFF2-40B4-BE49-F238E27FC236}">
                <a16:creationId xmlns:a16="http://schemas.microsoft.com/office/drawing/2014/main" id="{F667EF19-2DD0-83B8-3674-96ACB43ADC8B}"/>
              </a:ext>
            </a:extLst>
          </p:cNvPr>
          <p:cNvSpPr txBox="1"/>
          <p:nvPr/>
        </p:nvSpPr>
        <p:spPr>
          <a:xfrm>
            <a:off x="0" y="4774168"/>
            <a:ext cx="301686" cy="369332"/>
          </a:xfrm>
          <a:prstGeom prst="rect">
            <a:avLst/>
          </a:prstGeom>
          <a:noFill/>
        </p:spPr>
        <p:txBody>
          <a:bodyPr wrap="none" rtlCol="0">
            <a:spAutoFit/>
          </a:bodyPr>
          <a:lstStyle/>
          <a:p>
            <a:fld id="{B9EE8509-0646-4269-BDD5-5D16CDC4E1DB}" type="slidenum">
              <a:rPr lang="en-US" smtClean="0"/>
              <a:t>10</a:t>
            </a:fld>
            <a:endParaRPr lang="en-US" dirty="0"/>
          </a:p>
        </p:txBody>
      </p:sp>
    </p:spTree>
    <p:extLst>
      <p:ext uri="{BB962C8B-B14F-4D97-AF65-F5344CB8AC3E}">
        <p14:creationId xmlns:p14="http://schemas.microsoft.com/office/powerpoint/2010/main" val="3916479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2" presetClass="entr" presetSubtype="8" fill="hold" nodeType="with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wipe(left)">
                                      <p:cBhvr>
                                        <p:cTn id="27" dur="500"/>
                                        <p:tgtEl>
                                          <p:spTgt spid="64"/>
                                        </p:tgtEl>
                                      </p:cBhvr>
                                    </p:animEffect>
                                  </p:childTnLst>
                                </p:cTn>
                              </p:par>
                              <p:par>
                                <p:cTn id="28" presetID="22" presetClass="entr" presetSubtype="8"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500"/>
                                        <p:tgtEl>
                                          <p:spTgt spid="1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par>
                                <p:cTn id="37" presetID="22" presetClass="entr" presetSubtype="8"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wipe(left)">
                                      <p:cBhvr>
                                        <p:cTn id="39" dur="500"/>
                                        <p:tgtEl>
                                          <p:spTgt spid="58"/>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left)">
                                      <p:cBhvr>
                                        <p:cTn id="42" dur="500"/>
                                        <p:tgtEl>
                                          <p:spTgt spid="3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left)">
                                      <p:cBhvr>
                                        <p:cTn id="45" dur="500"/>
                                        <p:tgtEl>
                                          <p:spTgt spid="36"/>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wipe(left)">
                                      <p:cBhvr>
                                        <p:cTn id="48" dur="500"/>
                                        <p:tgtEl>
                                          <p:spTgt spid="54"/>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left)">
                                      <p:cBhvr>
                                        <p:cTn id="51" dur="500"/>
                                        <p:tgtEl>
                                          <p:spTgt spid="55"/>
                                        </p:tgtEl>
                                      </p:cBhvr>
                                    </p:animEffect>
                                  </p:childTnLst>
                                </p:cTn>
                              </p:par>
                              <p:par>
                                <p:cTn id="52" presetID="22" presetClass="entr" presetSubtype="8" fill="hold"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wipe(left)">
                                      <p:cBhvr>
                                        <p:cTn id="54" dur="500"/>
                                        <p:tgtEl>
                                          <p:spTgt spid="40"/>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left)">
                                      <p:cBhvr>
                                        <p:cTn id="57" dur="500"/>
                                        <p:tgtEl>
                                          <p:spTgt spid="23"/>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left)">
                                      <p:cBhvr>
                                        <p:cTn id="60" dur="500"/>
                                        <p:tgtEl>
                                          <p:spTgt spid="24"/>
                                        </p:tgtEl>
                                      </p:cBhvr>
                                    </p:animEffect>
                                  </p:childTnLst>
                                </p:cTn>
                              </p:par>
                              <p:par>
                                <p:cTn id="61" presetID="22" presetClass="entr" presetSubtype="8" fill="hold"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wipe(left)">
                                      <p:cBhvr>
                                        <p:cTn id="63" dur="500"/>
                                        <p:tgtEl>
                                          <p:spTgt spid="45"/>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wipe(left)">
                                      <p:cBhvr>
                                        <p:cTn id="66" dur="500"/>
                                        <p:tgtEl>
                                          <p:spTgt spid="46"/>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wipe(left)">
                                      <p:cBhvr>
                                        <p:cTn id="6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2" grpId="0"/>
      <p:bldP spid="13" grpId="0"/>
      <p:bldP spid="23" grpId="0"/>
      <p:bldP spid="24" grpId="0"/>
      <p:bldP spid="33" grpId="0"/>
      <p:bldP spid="36" grpId="0"/>
      <p:bldP spid="46" grpId="0"/>
      <p:bldP spid="47" grpId="0"/>
      <p:bldP spid="54" grpId="0"/>
      <p:bldP spid="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D5A8F-04A0-1DA5-8141-7614A56AD131}"/>
            </a:ext>
          </a:extLst>
        </p:cNvPr>
        <p:cNvGrpSpPr/>
        <p:nvPr/>
      </p:nvGrpSpPr>
      <p:grpSpPr>
        <a:xfrm>
          <a:off x="0" y="0"/>
          <a:ext cx="0" cy="0"/>
          <a:chOff x="0" y="0"/>
          <a:chExt cx="0" cy="0"/>
        </a:xfrm>
      </p:grpSpPr>
      <p:sp>
        <p:nvSpPr>
          <p:cNvPr id="2" name="StaticPath">
            <a:extLst>
              <a:ext uri="{FF2B5EF4-FFF2-40B4-BE49-F238E27FC236}">
                <a16:creationId xmlns:a16="http://schemas.microsoft.com/office/drawing/2014/main" id="{5B4720DA-8B3D-D32A-6787-629CFA2E08A6}"/>
              </a:ext>
            </a:extLst>
          </p:cNvPr>
          <p:cNvSpPr/>
          <p:nvPr/>
        </p:nvSpPr>
        <p:spPr>
          <a:xfrm>
            <a:off x="7030761" y="3514941"/>
            <a:ext cx="3157538" cy="3157538"/>
          </a:xfrm>
          <a:prstGeom prst="ellipse">
            <a:avLst/>
          </a:prstGeom>
          <a:solidFill>
            <a:srgbClr val="000000">
              <a:alpha val="4000"/>
            </a:srgbClr>
          </a:solidFill>
          <a:ln/>
        </p:spPr>
      </p:sp>
      <p:sp>
        <p:nvSpPr>
          <p:cNvPr id="3" name="TextBox 2">
            <a:extLst>
              <a:ext uri="{FF2B5EF4-FFF2-40B4-BE49-F238E27FC236}">
                <a16:creationId xmlns:a16="http://schemas.microsoft.com/office/drawing/2014/main" id="{953791E2-C56B-02EB-B1DD-72DC34A4B2B3}"/>
              </a:ext>
            </a:extLst>
          </p:cNvPr>
          <p:cNvSpPr txBox="1"/>
          <p:nvPr/>
        </p:nvSpPr>
        <p:spPr>
          <a:xfrm>
            <a:off x="0" y="4774168"/>
            <a:ext cx="301686" cy="369332"/>
          </a:xfrm>
          <a:prstGeom prst="rect">
            <a:avLst/>
          </a:prstGeom>
          <a:noFill/>
        </p:spPr>
        <p:txBody>
          <a:bodyPr wrap="none" rtlCol="0">
            <a:spAutoFit/>
          </a:bodyPr>
          <a:lstStyle/>
          <a:p>
            <a:fld id="{7B825309-1F74-46BD-9F53-9A3F1022E277}" type="slidenum">
              <a:rPr lang="en-US" smtClean="0"/>
              <a:t>11</a:t>
            </a:fld>
            <a:endParaRPr lang="en-US" dirty="0"/>
          </a:p>
        </p:txBody>
      </p:sp>
      <p:sp>
        <p:nvSpPr>
          <p:cNvPr id="6" name="Rectangle 5">
            <a:extLst>
              <a:ext uri="{FF2B5EF4-FFF2-40B4-BE49-F238E27FC236}">
                <a16:creationId xmlns:a16="http://schemas.microsoft.com/office/drawing/2014/main" id="{EA9B3897-409A-75A3-DA63-3B328B6AF711}"/>
              </a:ext>
            </a:extLst>
          </p:cNvPr>
          <p:cNvSpPr/>
          <p:nvPr/>
        </p:nvSpPr>
        <p:spPr>
          <a:xfrm>
            <a:off x="3364230" y="53340"/>
            <a:ext cx="2415540" cy="313690"/>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CF46E61-9FFB-43C4-3E6B-96616DFDD46C}"/>
              </a:ext>
            </a:extLst>
          </p:cNvPr>
          <p:cNvSpPr txBox="1"/>
          <p:nvPr/>
        </p:nvSpPr>
        <p:spPr>
          <a:xfrm>
            <a:off x="3482054" y="25519"/>
            <a:ext cx="2219967" cy="369332"/>
          </a:xfrm>
          <a:prstGeom prst="rect">
            <a:avLst/>
          </a:prstGeom>
          <a:noFill/>
        </p:spPr>
        <p:txBody>
          <a:bodyPr wrap="none" rtlCol="0">
            <a:spAutoFit/>
          </a:bodyPr>
          <a:lstStyle/>
          <a:p>
            <a:r>
              <a:rPr lang="en-US" b="1" dirty="0"/>
              <a:t>What is the solution?</a:t>
            </a:r>
          </a:p>
        </p:txBody>
      </p:sp>
      <p:sp>
        <p:nvSpPr>
          <p:cNvPr id="11" name="Rectangle 10">
            <a:extLst>
              <a:ext uri="{FF2B5EF4-FFF2-40B4-BE49-F238E27FC236}">
                <a16:creationId xmlns:a16="http://schemas.microsoft.com/office/drawing/2014/main" id="{07ABCD34-D979-5F8F-CA4C-6F8B4264E587}"/>
              </a:ext>
            </a:extLst>
          </p:cNvPr>
          <p:cNvSpPr/>
          <p:nvPr/>
        </p:nvSpPr>
        <p:spPr>
          <a:xfrm>
            <a:off x="443812" y="3586219"/>
            <a:ext cx="8256376" cy="848134"/>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A811026-4CFB-4F5F-495A-99554FE2DED1}"/>
                  </a:ext>
                </a:extLst>
              </p:cNvPr>
              <p:cNvSpPr txBox="1"/>
              <p:nvPr/>
            </p:nvSpPr>
            <p:spPr>
              <a:xfrm>
                <a:off x="443812" y="3581849"/>
                <a:ext cx="8256375" cy="1077218"/>
              </a:xfrm>
              <a:prstGeom prst="rect">
                <a:avLst/>
              </a:prstGeom>
              <a:noFill/>
            </p:spPr>
            <p:txBody>
              <a:bodyPr wrap="square">
                <a:spAutoFit/>
              </a:bodyPr>
              <a:lstStyle/>
              <a:p>
                <a:pPr algn="ctr"/>
                <a:r>
                  <a:rPr lang="en-US" sz="1600" dirty="0"/>
                  <a:t>We want restored image to cover the perceptual range of plausible reconstructions of possibilities, to the maximal extent possible (depending on </a:t>
                </a:r>
                <a14:m>
                  <m:oMath xmlns:m="http://schemas.openxmlformats.org/officeDocument/2006/math">
                    <m:r>
                      <a:rPr lang="en-US" sz="1600" b="0" i="1" smtClean="0">
                        <a:latin typeface="Cambria Math" panose="02040503050406030204" pitchFamily="18" charset="0"/>
                      </a:rPr>
                      <m:t>𝑁</m:t>
                    </m:r>
                  </m:oMath>
                </a14:m>
                <a:r>
                  <a:rPr lang="en-US" sz="1600" dirty="0"/>
                  <a:t>). In practical applications, we would </a:t>
                </a:r>
              </a:p>
              <a:p>
                <a:pPr algn="ctr"/>
                <a:r>
                  <a:rPr lang="en-US" sz="1600" dirty="0"/>
                  <a:t>want </a:t>
                </a:r>
                <a14:m>
                  <m:oMath xmlns:m="http://schemas.openxmlformats.org/officeDocument/2006/math">
                    <m:r>
                      <a:rPr lang="en-US" sz="1600" b="0" i="1" smtClean="0">
                        <a:latin typeface="Cambria Math" panose="02040503050406030204" pitchFamily="18" charset="0"/>
                      </a:rPr>
                      <m:t>𝑁</m:t>
                    </m:r>
                  </m:oMath>
                </a14:m>
                <a:r>
                  <a:rPr lang="en-US" sz="1600" dirty="0"/>
                  <a:t> to be small (e.g., 5) to avoid the need of tedious scrolling through many restorations.</a:t>
                </a:r>
              </a:p>
              <a:p>
                <a:pPr algn="ctr"/>
                <a:endParaRPr lang="en-US" sz="1600" dirty="0"/>
              </a:p>
            </p:txBody>
          </p:sp>
        </mc:Choice>
        <mc:Fallback xmlns="">
          <p:sp>
            <p:nvSpPr>
              <p:cNvPr id="14" name="TextBox 13">
                <a:extLst>
                  <a:ext uri="{FF2B5EF4-FFF2-40B4-BE49-F238E27FC236}">
                    <a16:creationId xmlns:a16="http://schemas.microsoft.com/office/drawing/2014/main" id="{8A811026-4CFB-4F5F-495A-99554FE2DED1}"/>
                  </a:ext>
                </a:extLst>
              </p:cNvPr>
              <p:cNvSpPr txBox="1">
                <a:spLocks noRot="1" noChangeAspect="1" noMove="1" noResize="1" noEditPoints="1" noAdjustHandles="1" noChangeArrowheads="1" noChangeShapeType="1" noTextEdit="1"/>
              </p:cNvSpPr>
              <p:nvPr/>
            </p:nvSpPr>
            <p:spPr>
              <a:xfrm>
                <a:off x="443812" y="3581849"/>
                <a:ext cx="8256375" cy="1077218"/>
              </a:xfrm>
              <a:prstGeom prst="rect">
                <a:avLst/>
              </a:prstGeom>
              <a:blipFill>
                <a:blip r:embed="rId3"/>
                <a:stretch>
                  <a:fillRect l="-148" t="-1705" r="-591"/>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DD773E09-417D-547C-7FC0-5653CD83BFB2}"/>
              </a:ext>
            </a:extLst>
          </p:cNvPr>
          <p:cNvPicPr>
            <a:picLocks noChangeAspect="1"/>
          </p:cNvPicPr>
          <p:nvPr/>
        </p:nvPicPr>
        <p:blipFill>
          <a:blip r:embed="rId4"/>
          <a:stretch>
            <a:fillRect/>
          </a:stretch>
        </p:blipFill>
        <p:spPr>
          <a:xfrm>
            <a:off x="0" y="825755"/>
            <a:ext cx="9144000" cy="2421570"/>
          </a:xfrm>
          <a:prstGeom prst="rect">
            <a:avLst/>
          </a:prstGeom>
        </p:spPr>
      </p:pic>
    </p:spTree>
    <p:extLst>
      <p:ext uri="{BB962C8B-B14F-4D97-AF65-F5344CB8AC3E}">
        <p14:creationId xmlns:p14="http://schemas.microsoft.com/office/powerpoint/2010/main" val="602984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5434E-E311-D8A3-3C66-D5075E19369E}"/>
            </a:ext>
          </a:extLst>
        </p:cNvPr>
        <p:cNvGrpSpPr/>
        <p:nvPr/>
      </p:nvGrpSpPr>
      <p:grpSpPr>
        <a:xfrm>
          <a:off x="0" y="0"/>
          <a:ext cx="0" cy="0"/>
          <a:chOff x="0" y="0"/>
          <a:chExt cx="0" cy="0"/>
        </a:xfrm>
      </p:grpSpPr>
      <p:sp>
        <p:nvSpPr>
          <p:cNvPr id="2" name="StaticPath">
            <a:extLst>
              <a:ext uri="{FF2B5EF4-FFF2-40B4-BE49-F238E27FC236}">
                <a16:creationId xmlns:a16="http://schemas.microsoft.com/office/drawing/2014/main" id="{49128A44-3B6C-0380-5531-DC3BB73B5089}"/>
              </a:ext>
            </a:extLst>
          </p:cNvPr>
          <p:cNvSpPr/>
          <p:nvPr/>
        </p:nvSpPr>
        <p:spPr>
          <a:xfrm>
            <a:off x="7030761" y="3514941"/>
            <a:ext cx="3157538" cy="3157538"/>
          </a:xfrm>
          <a:prstGeom prst="ellipse">
            <a:avLst/>
          </a:prstGeom>
          <a:solidFill>
            <a:srgbClr val="000000">
              <a:alpha val="4000"/>
            </a:srgbClr>
          </a:solidFill>
          <a:ln/>
        </p:spPr>
      </p:sp>
      <p:sp>
        <p:nvSpPr>
          <p:cNvPr id="3" name="TextBox 2">
            <a:extLst>
              <a:ext uri="{FF2B5EF4-FFF2-40B4-BE49-F238E27FC236}">
                <a16:creationId xmlns:a16="http://schemas.microsoft.com/office/drawing/2014/main" id="{4C381B83-A1F7-492F-ACB7-CFEA0527297E}"/>
              </a:ext>
            </a:extLst>
          </p:cNvPr>
          <p:cNvSpPr txBox="1"/>
          <p:nvPr/>
        </p:nvSpPr>
        <p:spPr>
          <a:xfrm>
            <a:off x="0" y="4774168"/>
            <a:ext cx="301686" cy="369332"/>
          </a:xfrm>
          <a:prstGeom prst="rect">
            <a:avLst/>
          </a:prstGeom>
          <a:noFill/>
        </p:spPr>
        <p:txBody>
          <a:bodyPr wrap="none" rtlCol="0">
            <a:spAutoFit/>
          </a:bodyPr>
          <a:lstStyle/>
          <a:p>
            <a:fld id="{7B825309-1F74-46BD-9F53-9A3F1022E277}" type="slidenum">
              <a:rPr lang="en-US" smtClean="0"/>
              <a:t>12</a:t>
            </a:fld>
            <a:endParaRPr lang="en-US" dirty="0"/>
          </a:p>
        </p:txBody>
      </p:sp>
      <p:sp>
        <p:nvSpPr>
          <p:cNvPr id="6" name="Rectangle 5">
            <a:extLst>
              <a:ext uri="{FF2B5EF4-FFF2-40B4-BE49-F238E27FC236}">
                <a16:creationId xmlns:a16="http://schemas.microsoft.com/office/drawing/2014/main" id="{387ED405-A7C0-F1A4-A537-B297351E380D}"/>
              </a:ext>
            </a:extLst>
          </p:cNvPr>
          <p:cNvSpPr/>
          <p:nvPr/>
        </p:nvSpPr>
        <p:spPr>
          <a:xfrm>
            <a:off x="3364230" y="53340"/>
            <a:ext cx="2415540" cy="313690"/>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E0A76A5-3A76-CF4C-D322-90A80BE786BD}"/>
              </a:ext>
            </a:extLst>
          </p:cNvPr>
          <p:cNvSpPr txBox="1"/>
          <p:nvPr/>
        </p:nvSpPr>
        <p:spPr>
          <a:xfrm>
            <a:off x="3482054" y="25519"/>
            <a:ext cx="2219967" cy="369332"/>
          </a:xfrm>
          <a:prstGeom prst="rect">
            <a:avLst/>
          </a:prstGeom>
          <a:noFill/>
        </p:spPr>
        <p:txBody>
          <a:bodyPr wrap="none" rtlCol="0">
            <a:spAutoFit/>
          </a:bodyPr>
          <a:lstStyle/>
          <a:p>
            <a:r>
              <a:rPr lang="en-US" b="1" dirty="0"/>
              <a:t>What is the solution?</a:t>
            </a:r>
          </a:p>
        </p:txBody>
      </p:sp>
      <p:sp>
        <p:nvSpPr>
          <p:cNvPr id="11" name="Rectangle 10">
            <a:extLst>
              <a:ext uri="{FF2B5EF4-FFF2-40B4-BE49-F238E27FC236}">
                <a16:creationId xmlns:a16="http://schemas.microsoft.com/office/drawing/2014/main" id="{AD6D9559-025B-720C-0FAF-9457CF1A13B6}"/>
              </a:ext>
            </a:extLst>
          </p:cNvPr>
          <p:cNvSpPr/>
          <p:nvPr/>
        </p:nvSpPr>
        <p:spPr>
          <a:xfrm>
            <a:off x="443812" y="3586219"/>
            <a:ext cx="8256376" cy="848134"/>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3B2257F-B280-2BB0-5571-FD2BD5A1FA7B}"/>
                  </a:ext>
                </a:extLst>
              </p:cNvPr>
              <p:cNvSpPr txBox="1"/>
              <p:nvPr/>
            </p:nvSpPr>
            <p:spPr>
              <a:xfrm>
                <a:off x="443812" y="3572890"/>
                <a:ext cx="8256375" cy="874791"/>
              </a:xfrm>
              <a:prstGeom prst="rect">
                <a:avLst/>
              </a:prstGeom>
              <a:noFill/>
            </p:spPr>
            <p:txBody>
              <a:bodyPr wrap="square">
                <a:spAutoFit/>
              </a:bodyPr>
              <a:lstStyle/>
              <a:p>
                <a:pPr algn="ctr"/>
                <a:r>
                  <a:rPr lang="en-US" sz="1600" dirty="0"/>
                  <a:t>We apply the K-means algorithm over the feature representations of all images in </a:t>
                </a:r>
                <a14:m>
                  <m:oMath xmlns:m="http://schemas.openxmlformats.org/officeDocument/2006/math">
                    <m:acc>
                      <m:accPr>
                        <m:chr m:val="̃"/>
                        <m:ctrlPr>
                          <a:rPr lang="en-US" sz="1600" i="1" smtClean="0">
                            <a:solidFill>
                              <a:sysClr val="windowText" lastClr="000000"/>
                            </a:solidFill>
                            <a:latin typeface="Cambria Math" panose="02040503050406030204" pitchFamily="18" charset="0"/>
                          </a:rPr>
                        </m:ctrlPr>
                      </m:accPr>
                      <m:e>
                        <m:r>
                          <m:rPr>
                            <m:sty m:val="p"/>
                          </m:rPr>
                          <a:rPr lang="en-US" sz="1600" i="1" smtClean="0">
                            <a:solidFill>
                              <a:sysClr val="windowText" lastClr="000000"/>
                            </a:solidFill>
                            <a:latin typeface="Cambria Math" panose="02040503050406030204" pitchFamily="18" charset="0"/>
                          </a:rPr>
                          <m:t>X</m:t>
                        </m:r>
                      </m:e>
                    </m:acc>
                  </m:oMath>
                </a14:m>
                <a:r>
                  <a:rPr lang="en-US" sz="1600" dirty="0"/>
                  <a:t>, setting the number of clusters K to the desired number of solutions, N. We then construct </a:t>
                </a:r>
                <a14:m>
                  <m:oMath xmlns:m="http://schemas.openxmlformats.org/officeDocument/2006/math">
                    <m:r>
                      <m:rPr>
                        <m:sty m:val="p"/>
                      </m:rPr>
                      <a:rPr lang="en-US" sz="1600" i="1">
                        <a:solidFill>
                          <a:sysClr val="windowText" lastClr="000000"/>
                        </a:solidFill>
                        <a:latin typeface="Cambria Math" panose="02040503050406030204" pitchFamily="18" charset="0"/>
                      </a:rPr>
                      <m:t>X</m:t>
                    </m:r>
                  </m:oMath>
                </a14:m>
                <a:r>
                  <a:rPr lang="en-US" sz="1600" dirty="0"/>
                  <a:t> by choosing for each of the N clusters the image in </a:t>
                </a:r>
                <a14:m>
                  <m:oMath xmlns:m="http://schemas.openxmlformats.org/officeDocument/2006/math">
                    <m:acc>
                      <m:accPr>
                        <m:chr m:val="̃"/>
                        <m:ctrlPr>
                          <a:rPr lang="en-US" sz="1600" i="1">
                            <a:solidFill>
                              <a:sysClr val="windowText" lastClr="000000"/>
                            </a:solidFill>
                            <a:latin typeface="Cambria Math" panose="02040503050406030204" pitchFamily="18" charset="0"/>
                          </a:rPr>
                        </m:ctrlPr>
                      </m:accPr>
                      <m:e>
                        <m:r>
                          <m:rPr>
                            <m:sty m:val="p"/>
                          </m:rPr>
                          <a:rPr lang="en-US" sz="1600" i="1">
                            <a:solidFill>
                              <a:sysClr val="windowText" lastClr="000000"/>
                            </a:solidFill>
                            <a:latin typeface="Cambria Math" panose="02040503050406030204" pitchFamily="18" charset="0"/>
                          </a:rPr>
                          <m:t>X</m:t>
                        </m:r>
                      </m:e>
                    </m:acc>
                    <m:r>
                      <a:rPr lang="en-US" sz="1600" i="1">
                        <a:solidFill>
                          <a:sysClr val="windowText" lastClr="000000"/>
                        </a:solidFill>
                        <a:latin typeface="Cambria Math" panose="02040503050406030204" pitchFamily="18" charset="0"/>
                      </a:rPr>
                      <m:t> </m:t>
                    </m:r>
                  </m:oMath>
                </a14:m>
                <a:r>
                  <a:rPr lang="en-US" sz="1600" dirty="0"/>
                  <a:t>closest to its center in feature space.</a:t>
                </a:r>
              </a:p>
            </p:txBody>
          </p:sp>
        </mc:Choice>
        <mc:Fallback xmlns="">
          <p:sp>
            <p:nvSpPr>
              <p:cNvPr id="14" name="TextBox 13">
                <a:extLst>
                  <a:ext uri="{FF2B5EF4-FFF2-40B4-BE49-F238E27FC236}">
                    <a16:creationId xmlns:a16="http://schemas.microsoft.com/office/drawing/2014/main" id="{53B2257F-B280-2BB0-5571-FD2BD5A1FA7B}"/>
                  </a:ext>
                </a:extLst>
              </p:cNvPr>
              <p:cNvSpPr txBox="1">
                <a:spLocks noRot="1" noChangeAspect="1" noMove="1" noResize="1" noEditPoints="1" noAdjustHandles="1" noChangeArrowheads="1" noChangeShapeType="1" noTextEdit="1"/>
              </p:cNvSpPr>
              <p:nvPr/>
            </p:nvSpPr>
            <p:spPr>
              <a:xfrm>
                <a:off x="443812" y="3572890"/>
                <a:ext cx="8256375" cy="874791"/>
              </a:xfrm>
              <a:prstGeom prst="rect">
                <a:avLst/>
              </a:prstGeom>
              <a:blipFill>
                <a:blip r:embed="rId3"/>
                <a:stretch>
                  <a:fillRect t="-694" r="-74" b="-4861"/>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94B7CF5C-8E6F-057B-9762-569ABCC88AC6}"/>
              </a:ext>
            </a:extLst>
          </p:cNvPr>
          <p:cNvPicPr>
            <a:picLocks noChangeAspect="1"/>
          </p:cNvPicPr>
          <p:nvPr/>
        </p:nvPicPr>
        <p:blipFill>
          <a:blip r:embed="rId4"/>
          <a:stretch>
            <a:fillRect/>
          </a:stretch>
        </p:blipFill>
        <p:spPr>
          <a:xfrm>
            <a:off x="697510" y="484433"/>
            <a:ext cx="11108122" cy="2941721"/>
          </a:xfrm>
          <a:prstGeom prst="rect">
            <a:avLst/>
          </a:prstGeom>
        </p:spPr>
      </p:pic>
      <p:sp>
        <p:nvSpPr>
          <p:cNvPr id="4" name="Rectangle 3">
            <a:extLst>
              <a:ext uri="{FF2B5EF4-FFF2-40B4-BE49-F238E27FC236}">
                <a16:creationId xmlns:a16="http://schemas.microsoft.com/office/drawing/2014/main" id="{0A59BBEE-F459-0885-8D68-B88BD1FB8FAF}"/>
              </a:ext>
            </a:extLst>
          </p:cNvPr>
          <p:cNvSpPr/>
          <p:nvPr/>
        </p:nvSpPr>
        <p:spPr>
          <a:xfrm>
            <a:off x="1" y="454444"/>
            <a:ext cx="3309132" cy="294172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9132EFA-75E3-C317-2120-BF6C162443F8}"/>
              </a:ext>
            </a:extLst>
          </p:cNvPr>
          <p:cNvSpPr/>
          <p:nvPr/>
        </p:nvSpPr>
        <p:spPr>
          <a:xfrm>
            <a:off x="5835318" y="495372"/>
            <a:ext cx="3308682" cy="294172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644059D5-71A0-DC42-BECB-05757403CCE4}"/>
                  </a:ext>
                </a:extLst>
              </p:cNvPr>
              <p:cNvSpPr/>
              <p:nvPr/>
            </p:nvSpPr>
            <p:spPr>
              <a:xfrm>
                <a:off x="697510" y="49285"/>
                <a:ext cx="2213329" cy="312317"/>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acc>
                      <m:accPr>
                        <m:chr m:val="̃"/>
                        <m:ctrlPr>
                          <a:rPr lang="en-US" i="1" smtClean="0">
                            <a:solidFill>
                              <a:sysClr val="windowText" lastClr="000000"/>
                            </a:solidFill>
                            <a:latin typeface="Cambria Math" panose="02040503050406030204" pitchFamily="18" charset="0"/>
                          </a:rPr>
                        </m:ctrlPr>
                      </m:accPr>
                      <m:e>
                        <m:r>
                          <m:rPr>
                            <m:sty m:val="p"/>
                          </m:rPr>
                          <a:rPr lang="en-US" i="1" smtClean="0">
                            <a:solidFill>
                              <a:sysClr val="windowText" lastClr="000000"/>
                            </a:solidFill>
                            <a:latin typeface="Cambria Math" panose="02040503050406030204" pitchFamily="18" charset="0"/>
                          </a:rPr>
                          <m:t>X</m:t>
                        </m:r>
                      </m:e>
                    </m:acc>
                  </m:oMath>
                </a14:m>
                <a:r>
                  <a:rPr lang="en-US" dirty="0">
                    <a:solidFill>
                      <a:sysClr val="windowText" lastClr="000000"/>
                    </a:solidFill>
                  </a:rPr>
                  <a:t>: set of Solutions</a:t>
                </a:r>
              </a:p>
            </p:txBody>
          </p:sp>
        </mc:Choice>
        <mc:Fallback xmlns="">
          <p:sp>
            <p:nvSpPr>
              <p:cNvPr id="8" name="Rectangle 7">
                <a:extLst>
                  <a:ext uri="{FF2B5EF4-FFF2-40B4-BE49-F238E27FC236}">
                    <a16:creationId xmlns:a16="http://schemas.microsoft.com/office/drawing/2014/main" id="{644059D5-71A0-DC42-BECB-05757403CCE4}"/>
                  </a:ext>
                </a:extLst>
              </p:cNvPr>
              <p:cNvSpPr>
                <a:spLocks noRot="1" noChangeAspect="1" noMove="1" noResize="1" noEditPoints="1" noAdjustHandles="1" noChangeArrowheads="1" noChangeShapeType="1" noTextEdit="1"/>
              </p:cNvSpPr>
              <p:nvPr/>
            </p:nvSpPr>
            <p:spPr>
              <a:xfrm>
                <a:off x="697510" y="49285"/>
                <a:ext cx="2213329" cy="312317"/>
              </a:xfrm>
              <a:prstGeom prst="rect">
                <a:avLst/>
              </a:prstGeom>
              <a:blipFill>
                <a:blip r:embed="rId5"/>
                <a:stretch>
                  <a:fillRect t="-19608" b="-4313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233D3A3A-F19B-52CD-0F06-8D41E7283BE0}"/>
                  </a:ext>
                </a:extLst>
              </p:cNvPr>
              <p:cNvSpPr/>
              <p:nvPr/>
            </p:nvSpPr>
            <p:spPr>
              <a:xfrm>
                <a:off x="6233161" y="54713"/>
                <a:ext cx="2213329" cy="312317"/>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m:rPr>
                        <m:sty m:val="p"/>
                      </m:rPr>
                      <a:rPr lang="en-US" i="1" smtClean="0">
                        <a:solidFill>
                          <a:sysClr val="windowText" lastClr="000000"/>
                        </a:solidFill>
                        <a:latin typeface="Cambria Math" panose="02040503050406030204" pitchFamily="18" charset="0"/>
                      </a:rPr>
                      <m:t>X</m:t>
                    </m:r>
                  </m:oMath>
                </a14:m>
                <a:r>
                  <a:rPr lang="en-US" dirty="0">
                    <a:solidFill>
                      <a:sysClr val="windowText" lastClr="000000"/>
                    </a:solidFill>
                  </a:rPr>
                  <a:t> : representative set</a:t>
                </a:r>
              </a:p>
            </p:txBody>
          </p:sp>
        </mc:Choice>
        <mc:Fallback xmlns="">
          <p:sp>
            <p:nvSpPr>
              <p:cNvPr id="9" name="Rectangle 8">
                <a:extLst>
                  <a:ext uri="{FF2B5EF4-FFF2-40B4-BE49-F238E27FC236}">
                    <a16:creationId xmlns:a16="http://schemas.microsoft.com/office/drawing/2014/main" id="{233D3A3A-F19B-52CD-0F06-8D41E7283BE0}"/>
                  </a:ext>
                </a:extLst>
              </p:cNvPr>
              <p:cNvSpPr>
                <a:spLocks noRot="1" noChangeAspect="1" noMove="1" noResize="1" noEditPoints="1" noAdjustHandles="1" noChangeArrowheads="1" noChangeShapeType="1" noTextEdit="1"/>
              </p:cNvSpPr>
              <p:nvPr/>
            </p:nvSpPr>
            <p:spPr>
              <a:xfrm>
                <a:off x="6233161" y="54713"/>
                <a:ext cx="2213329" cy="312317"/>
              </a:xfrm>
              <a:prstGeom prst="rect">
                <a:avLst/>
              </a:prstGeom>
              <a:blipFill>
                <a:blip r:embed="rId6"/>
                <a:stretch>
                  <a:fillRect t="-19608" r="-1102" b="-41176"/>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603326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E9FFD-3855-41C5-48C6-4EA362C24A4E}"/>
            </a:ext>
          </a:extLst>
        </p:cNvPr>
        <p:cNvGrpSpPr/>
        <p:nvPr/>
      </p:nvGrpSpPr>
      <p:grpSpPr>
        <a:xfrm>
          <a:off x="0" y="0"/>
          <a:ext cx="0" cy="0"/>
          <a:chOff x="0" y="0"/>
          <a:chExt cx="0" cy="0"/>
        </a:xfrm>
      </p:grpSpPr>
      <p:sp>
        <p:nvSpPr>
          <p:cNvPr id="2" name="StaticPath">
            <a:extLst>
              <a:ext uri="{FF2B5EF4-FFF2-40B4-BE49-F238E27FC236}">
                <a16:creationId xmlns:a16="http://schemas.microsoft.com/office/drawing/2014/main" id="{32DE58A0-20CF-1555-876D-E08DEBF8CCA3}"/>
              </a:ext>
            </a:extLst>
          </p:cNvPr>
          <p:cNvSpPr/>
          <p:nvPr/>
        </p:nvSpPr>
        <p:spPr>
          <a:xfrm>
            <a:off x="2248852" y="3766401"/>
            <a:ext cx="3157538" cy="3157538"/>
          </a:xfrm>
          <a:prstGeom prst="ellipse">
            <a:avLst/>
          </a:prstGeom>
          <a:solidFill>
            <a:srgbClr val="000000">
              <a:alpha val="4000"/>
            </a:srgbClr>
          </a:solidFill>
          <a:ln/>
        </p:spPr>
      </p:sp>
      <p:sp>
        <p:nvSpPr>
          <p:cNvPr id="3" name="TextBox 2">
            <a:extLst>
              <a:ext uri="{FF2B5EF4-FFF2-40B4-BE49-F238E27FC236}">
                <a16:creationId xmlns:a16="http://schemas.microsoft.com/office/drawing/2014/main" id="{9DFE29CA-DEE9-41A2-B458-CA1A4D5BED9F}"/>
              </a:ext>
            </a:extLst>
          </p:cNvPr>
          <p:cNvSpPr txBox="1"/>
          <p:nvPr/>
        </p:nvSpPr>
        <p:spPr>
          <a:xfrm>
            <a:off x="0" y="4774168"/>
            <a:ext cx="301686" cy="369332"/>
          </a:xfrm>
          <a:prstGeom prst="rect">
            <a:avLst/>
          </a:prstGeom>
          <a:noFill/>
        </p:spPr>
        <p:txBody>
          <a:bodyPr wrap="none" rtlCol="0">
            <a:spAutoFit/>
          </a:bodyPr>
          <a:lstStyle/>
          <a:p>
            <a:fld id="{7B825309-1F74-46BD-9F53-9A3F1022E277}" type="slidenum">
              <a:rPr lang="en-US" smtClean="0"/>
              <a:t>13</a:t>
            </a:fld>
            <a:endParaRPr lang="en-US" dirty="0"/>
          </a:p>
        </p:txBody>
      </p:sp>
      <p:sp>
        <p:nvSpPr>
          <p:cNvPr id="6" name="Rectangle 5">
            <a:extLst>
              <a:ext uri="{FF2B5EF4-FFF2-40B4-BE49-F238E27FC236}">
                <a16:creationId xmlns:a16="http://schemas.microsoft.com/office/drawing/2014/main" id="{BC3E0C8F-2839-F68B-A0E0-B0E8810C773D}"/>
              </a:ext>
            </a:extLst>
          </p:cNvPr>
          <p:cNvSpPr/>
          <p:nvPr/>
        </p:nvSpPr>
        <p:spPr>
          <a:xfrm>
            <a:off x="3364230" y="53340"/>
            <a:ext cx="2415540" cy="313690"/>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5204C6D-A213-9D55-DEA7-9A2386713142}"/>
              </a:ext>
            </a:extLst>
          </p:cNvPr>
          <p:cNvSpPr txBox="1"/>
          <p:nvPr/>
        </p:nvSpPr>
        <p:spPr>
          <a:xfrm>
            <a:off x="3482054" y="25519"/>
            <a:ext cx="2219967" cy="369332"/>
          </a:xfrm>
          <a:prstGeom prst="rect">
            <a:avLst/>
          </a:prstGeom>
          <a:noFill/>
        </p:spPr>
        <p:txBody>
          <a:bodyPr wrap="none" rtlCol="0">
            <a:spAutoFit/>
          </a:bodyPr>
          <a:lstStyle/>
          <a:p>
            <a:r>
              <a:rPr lang="en-US" b="1" dirty="0"/>
              <a:t>What is the solution?</a:t>
            </a:r>
          </a:p>
        </p:txBody>
      </p:sp>
      <p:sp>
        <p:nvSpPr>
          <p:cNvPr id="11" name="Rectangle 10">
            <a:extLst>
              <a:ext uri="{FF2B5EF4-FFF2-40B4-BE49-F238E27FC236}">
                <a16:creationId xmlns:a16="http://schemas.microsoft.com/office/drawing/2014/main" id="{A3EA725D-19DD-D05B-7FA3-9EC4AD497227}"/>
              </a:ext>
            </a:extLst>
          </p:cNvPr>
          <p:cNvSpPr/>
          <p:nvPr/>
        </p:nvSpPr>
        <p:spPr>
          <a:xfrm>
            <a:off x="443812" y="3586219"/>
            <a:ext cx="8256376" cy="848134"/>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F5B2F70-E783-0522-B9B7-E73B705982CC}"/>
                  </a:ext>
                </a:extLst>
              </p:cNvPr>
              <p:cNvSpPr txBox="1"/>
              <p:nvPr/>
            </p:nvSpPr>
            <p:spPr>
              <a:xfrm>
                <a:off x="443812" y="3544934"/>
                <a:ext cx="8256375" cy="930704"/>
              </a:xfrm>
              <a:prstGeom prst="rect">
                <a:avLst/>
              </a:prstGeom>
              <a:noFill/>
            </p:spPr>
            <p:txBody>
              <a:bodyPr wrap="square">
                <a:spAutoFit/>
              </a:bodyPr>
              <a:lstStyle/>
              <a:p>
                <a:pPr algn="ctr"/>
                <a:r>
                  <a:rPr lang="en-US" sz="1600" dirty="0"/>
                  <a:t>This technique can be done by assigning to each member of </a:t>
                </a:r>
                <a14:m>
                  <m:oMath xmlns:m="http://schemas.openxmlformats.org/officeDocument/2006/math">
                    <m:acc>
                      <m:accPr>
                        <m:chr m:val="̃"/>
                        <m:ctrlPr>
                          <a:rPr lang="en-US" sz="1800" i="1" kern="1200" smtClean="0">
                            <a:solidFill>
                              <a:srgbClr val="000000"/>
                            </a:solidFill>
                            <a:effectLst/>
                            <a:latin typeface="Cambria Math" panose="02040503050406030204" pitchFamily="18" charset="0"/>
                            <a:ea typeface="+mn-ea"/>
                            <a:cs typeface="+mn-cs"/>
                          </a:rPr>
                        </m:ctrlPr>
                      </m:accPr>
                      <m:e>
                        <m:r>
                          <m:rPr>
                            <m:sty m:val="p"/>
                          </m:rPr>
                          <a:rPr lang="en-US" sz="1800" i="1" kern="1200">
                            <a:solidFill>
                              <a:srgbClr val="000000"/>
                            </a:solidFill>
                            <a:effectLst/>
                            <a:latin typeface="Cambria Math" panose="02040503050406030204" pitchFamily="18" charset="0"/>
                            <a:ea typeface="+mn-ea"/>
                            <a:cs typeface="+mn-cs"/>
                          </a:rPr>
                          <m:t>X</m:t>
                        </m:r>
                      </m:e>
                    </m:acc>
                    <m:r>
                      <a:rPr lang="en-US" sz="1800" i="1" kern="1200">
                        <a:solidFill>
                          <a:srgbClr val="000000"/>
                        </a:solidFill>
                        <a:effectLst/>
                        <a:latin typeface="Cambria Math" panose="02040503050406030204" pitchFamily="18" charset="0"/>
                        <a:ea typeface="+mn-ea"/>
                        <a:cs typeface="+mn-cs"/>
                      </a:rPr>
                      <m:t> </m:t>
                    </m:r>
                  </m:oMath>
                </a14:m>
                <a:r>
                  <a:rPr lang="en-US" sz="1600" dirty="0"/>
                  <a:t>a probability mass that is inversely proportional to the density of the posterior at that point, and populating </a:t>
                </a:r>
                <a14:m>
                  <m:oMath xmlns:m="http://schemas.openxmlformats.org/officeDocument/2006/math">
                    <m:r>
                      <m:rPr>
                        <m:sty m:val="p"/>
                      </m:rPr>
                      <a:rPr lang="en-US" i="1">
                        <a:latin typeface="Cambria Math" panose="02040503050406030204" pitchFamily="18" charset="0"/>
                      </a:rPr>
                      <m:t>X</m:t>
                    </m:r>
                  </m:oMath>
                </a14:m>
                <a:r>
                  <a:rPr lang="en-US" sz="1600" dirty="0"/>
                  <a:t> by sampling from </a:t>
                </a:r>
                <a14:m>
                  <m:oMath xmlns:m="http://schemas.openxmlformats.org/officeDocument/2006/math">
                    <m:acc>
                      <m:accPr>
                        <m:chr m:val="̃"/>
                        <m:ctrlPr>
                          <a:rPr lang="en-US" i="1">
                            <a:latin typeface="Cambria Math" panose="02040503050406030204" pitchFamily="18" charset="0"/>
                          </a:rPr>
                        </m:ctrlPr>
                      </m:accPr>
                      <m:e>
                        <m:r>
                          <m:rPr>
                            <m:sty m:val="p"/>
                          </m:rPr>
                          <a:rPr lang="en-US" i="1">
                            <a:latin typeface="Cambria Math" panose="02040503050406030204" pitchFamily="18" charset="0"/>
                          </a:rPr>
                          <m:t>X</m:t>
                        </m:r>
                      </m:e>
                    </m:acc>
                    <m:r>
                      <a:rPr lang="en-US" i="1">
                        <a:latin typeface="Cambria Math" panose="02040503050406030204" pitchFamily="18" charset="0"/>
                      </a:rPr>
                      <m:t> </m:t>
                    </m:r>
                  </m:oMath>
                </a14:m>
                <a:r>
                  <a:rPr lang="en-US" sz="1600" dirty="0"/>
                  <a:t>without repetition according to these probabilities.</a:t>
                </a:r>
              </a:p>
            </p:txBody>
          </p:sp>
        </mc:Choice>
        <mc:Fallback xmlns="">
          <p:sp>
            <p:nvSpPr>
              <p:cNvPr id="14" name="TextBox 13">
                <a:extLst>
                  <a:ext uri="{FF2B5EF4-FFF2-40B4-BE49-F238E27FC236}">
                    <a16:creationId xmlns:a16="http://schemas.microsoft.com/office/drawing/2014/main" id="{4F5B2F70-E783-0522-B9B7-E73B705982CC}"/>
                  </a:ext>
                </a:extLst>
              </p:cNvPr>
              <p:cNvSpPr txBox="1">
                <a:spLocks noRot="1" noChangeAspect="1" noMove="1" noResize="1" noEditPoints="1" noAdjustHandles="1" noChangeArrowheads="1" noChangeShapeType="1" noTextEdit="1"/>
              </p:cNvSpPr>
              <p:nvPr/>
            </p:nvSpPr>
            <p:spPr>
              <a:xfrm>
                <a:off x="443812" y="3544934"/>
                <a:ext cx="8256375" cy="930704"/>
              </a:xfrm>
              <a:prstGeom prst="rect">
                <a:avLst/>
              </a:prstGeom>
              <a:blipFill>
                <a:blip r:embed="rId3"/>
                <a:stretch>
                  <a:fillRect t="-3289" r="-369" b="-7895"/>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C9EC3413-09D4-68A9-A8A6-1716BA2D65F2}"/>
              </a:ext>
            </a:extLst>
          </p:cNvPr>
          <p:cNvPicPr>
            <a:picLocks noChangeAspect="1"/>
          </p:cNvPicPr>
          <p:nvPr/>
        </p:nvPicPr>
        <p:blipFill>
          <a:blip r:embed="rId4"/>
          <a:stretch>
            <a:fillRect/>
          </a:stretch>
        </p:blipFill>
        <p:spPr>
          <a:xfrm>
            <a:off x="-1964122" y="495372"/>
            <a:ext cx="11108122" cy="2941721"/>
          </a:xfrm>
          <a:prstGeom prst="rect">
            <a:avLst/>
          </a:prstGeom>
        </p:spPr>
      </p:pic>
      <p:sp>
        <p:nvSpPr>
          <p:cNvPr id="4" name="Rectangle 3">
            <a:extLst>
              <a:ext uri="{FF2B5EF4-FFF2-40B4-BE49-F238E27FC236}">
                <a16:creationId xmlns:a16="http://schemas.microsoft.com/office/drawing/2014/main" id="{5289E09D-1F99-F499-2AD2-2015D1C75019}"/>
              </a:ext>
            </a:extLst>
          </p:cNvPr>
          <p:cNvSpPr/>
          <p:nvPr/>
        </p:nvSpPr>
        <p:spPr>
          <a:xfrm>
            <a:off x="1" y="454444"/>
            <a:ext cx="3309132" cy="294172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5F4CF21-9761-87C3-F5DA-404DABA06377}"/>
              </a:ext>
            </a:extLst>
          </p:cNvPr>
          <p:cNvSpPr/>
          <p:nvPr/>
        </p:nvSpPr>
        <p:spPr>
          <a:xfrm>
            <a:off x="5835318" y="495372"/>
            <a:ext cx="3308682" cy="294172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6990701E-37CD-3352-7390-1434B3853463}"/>
                  </a:ext>
                </a:extLst>
              </p:cNvPr>
              <p:cNvSpPr/>
              <p:nvPr/>
            </p:nvSpPr>
            <p:spPr>
              <a:xfrm>
                <a:off x="697510" y="49285"/>
                <a:ext cx="2213329" cy="312317"/>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acc>
                      <m:accPr>
                        <m:chr m:val="̃"/>
                        <m:ctrlPr>
                          <a:rPr lang="en-US" i="1" smtClean="0">
                            <a:solidFill>
                              <a:sysClr val="windowText" lastClr="000000"/>
                            </a:solidFill>
                            <a:latin typeface="Cambria Math" panose="02040503050406030204" pitchFamily="18" charset="0"/>
                          </a:rPr>
                        </m:ctrlPr>
                      </m:accPr>
                      <m:e>
                        <m:r>
                          <m:rPr>
                            <m:sty m:val="p"/>
                          </m:rPr>
                          <a:rPr lang="en-US" i="1" smtClean="0">
                            <a:solidFill>
                              <a:sysClr val="windowText" lastClr="000000"/>
                            </a:solidFill>
                            <a:latin typeface="Cambria Math" panose="02040503050406030204" pitchFamily="18" charset="0"/>
                          </a:rPr>
                          <m:t>X</m:t>
                        </m:r>
                      </m:e>
                    </m:acc>
                  </m:oMath>
                </a14:m>
                <a:r>
                  <a:rPr lang="en-US" dirty="0">
                    <a:solidFill>
                      <a:sysClr val="windowText" lastClr="000000"/>
                    </a:solidFill>
                  </a:rPr>
                  <a:t>: set of Solutions</a:t>
                </a:r>
              </a:p>
            </p:txBody>
          </p:sp>
        </mc:Choice>
        <mc:Fallback xmlns="">
          <p:sp>
            <p:nvSpPr>
              <p:cNvPr id="8" name="Rectangle 7">
                <a:extLst>
                  <a:ext uri="{FF2B5EF4-FFF2-40B4-BE49-F238E27FC236}">
                    <a16:creationId xmlns:a16="http://schemas.microsoft.com/office/drawing/2014/main" id="{6990701E-37CD-3352-7390-1434B3853463}"/>
                  </a:ext>
                </a:extLst>
              </p:cNvPr>
              <p:cNvSpPr>
                <a:spLocks noRot="1" noChangeAspect="1" noMove="1" noResize="1" noEditPoints="1" noAdjustHandles="1" noChangeArrowheads="1" noChangeShapeType="1" noTextEdit="1"/>
              </p:cNvSpPr>
              <p:nvPr/>
            </p:nvSpPr>
            <p:spPr>
              <a:xfrm>
                <a:off x="697510" y="49285"/>
                <a:ext cx="2213329" cy="312317"/>
              </a:xfrm>
              <a:prstGeom prst="rect">
                <a:avLst/>
              </a:prstGeom>
              <a:blipFill>
                <a:blip r:embed="rId5"/>
                <a:stretch>
                  <a:fillRect t="-19608" b="-4313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231A1F10-1B5C-A2FF-91CB-DC3E7FF9B6E3}"/>
                  </a:ext>
                </a:extLst>
              </p:cNvPr>
              <p:cNvSpPr/>
              <p:nvPr/>
            </p:nvSpPr>
            <p:spPr>
              <a:xfrm>
                <a:off x="6233161" y="54713"/>
                <a:ext cx="2213329" cy="312317"/>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m:rPr>
                        <m:sty m:val="p"/>
                      </m:rPr>
                      <a:rPr lang="en-US" i="1" smtClean="0">
                        <a:solidFill>
                          <a:sysClr val="windowText" lastClr="000000"/>
                        </a:solidFill>
                        <a:latin typeface="Cambria Math" panose="02040503050406030204" pitchFamily="18" charset="0"/>
                      </a:rPr>
                      <m:t>X</m:t>
                    </m:r>
                  </m:oMath>
                </a14:m>
                <a:r>
                  <a:rPr lang="en-US" dirty="0">
                    <a:solidFill>
                      <a:sysClr val="windowText" lastClr="000000"/>
                    </a:solidFill>
                  </a:rPr>
                  <a:t> : representative set</a:t>
                </a:r>
              </a:p>
            </p:txBody>
          </p:sp>
        </mc:Choice>
        <mc:Fallback xmlns="">
          <p:sp>
            <p:nvSpPr>
              <p:cNvPr id="9" name="Rectangle 8">
                <a:extLst>
                  <a:ext uri="{FF2B5EF4-FFF2-40B4-BE49-F238E27FC236}">
                    <a16:creationId xmlns:a16="http://schemas.microsoft.com/office/drawing/2014/main" id="{231A1F10-1B5C-A2FF-91CB-DC3E7FF9B6E3}"/>
                  </a:ext>
                </a:extLst>
              </p:cNvPr>
              <p:cNvSpPr>
                <a:spLocks noRot="1" noChangeAspect="1" noMove="1" noResize="1" noEditPoints="1" noAdjustHandles="1" noChangeArrowheads="1" noChangeShapeType="1" noTextEdit="1"/>
              </p:cNvSpPr>
              <p:nvPr/>
            </p:nvSpPr>
            <p:spPr>
              <a:xfrm>
                <a:off x="6233161" y="54713"/>
                <a:ext cx="2213329" cy="312317"/>
              </a:xfrm>
              <a:prstGeom prst="rect">
                <a:avLst/>
              </a:prstGeom>
              <a:blipFill>
                <a:blip r:embed="rId6"/>
                <a:stretch>
                  <a:fillRect t="-19608" r="-1102" b="-41176"/>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133801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B5E0E-3EF9-5EDB-075D-3D474FA5A105}"/>
            </a:ext>
          </a:extLst>
        </p:cNvPr>
        <p:cNvGrpSpPr/>
        <p:nvPr/>
      </p:nvGrpSpPr>
      <p:grpSpPr>
        <a:xfrm>
          <a:off x="0" y="0"/>
          <a:ext cx="0" cy="0"/>
          <a:chOff x="0" y="0"/>
          <a:chExt cx="0" cy="0"/>
        </a:xfrm>
      </p:grpSpPr>
      <p:sp>
        <p:nvSpPr>
          <p:cNvPr id="2" name="StaticPath">
            <a:extLst>
              <a:ext uri="{FF2B5EF4-FFF2-40B4-BE49-F238E27FC236}">
                <a16:creationId xmlns:a16="http://schemas.microsoft.com/office/drawing/2014/main" id="{AB1B3298-DF34-B7E7-6C64-504831833A43}"/>
              </a:ext>
            </a:extLst>
          </p:cNvPr>
          <p:cNvSpPr/>
          <p:nvPr/>
        </p:nvSpPr>
        <p:spPr>
          <a:xfrm>
            <a:off x="-1660208" y="3195399"/>
            <a:ext cx="3157538" cy="3157538"/>
          </a:xfrm>
          <a:prstGeom prst="ellipse">
            <a:avLst/>
          </a:prstGeom>
          <a:solidFill>
            <a:srgbClr val="000000">
              <a:alpha val="4000"/>
            </a:srgbClr>
          </a:solidFill>
          <a:ln/>
        </p:spPr>
      </p:sp>
      <p:sp>
        <p:nvSpPr>
          <p:cNvPr id="3" name="TextBox 2">
            <a:extLst>
              <a:ext uri="{FF2B5EF4-FFF2-40B4-BE49-F238E27FC236}">
                <a16:creationId xmlns:a16="http://schemas.microsoft.com/office/drawing/2014/main" id="{BB014813-A78C-C5E1-5301-95A836833A3C}"/>
              </a:ext>
            </a:extLst>
          </p:cNvPr>
          <p:cNvSpPr txBox="1"/>
          <p:nvPr/>
        </p:nvSpPr>
        <p:spPr>
          <a:xfrm>
            <a:off x="0" y="4774168"/>
            <a:ext cx="301686" cy="369332"/>
          </a:xfrm>
          <a:prstGeom prst="rect">
            <a:avLst/>
          </a:prstGeom>
          <a:noFill/>
        </p:spPr>
        <p:txBody>
          <a:bodyPr wrap="none" rtlCol="0">
            <a:spAutoFit/>
          </a:bodyPr>
          <a:lstStyle/>
          <a:p>
            <a:fld id="{7B825309-1F74-46BD-9F53-9A3F1022E277}" type="slidenum">
              <a:rPr lang="en-US" smtClean="0"/>
              <a:t>14</a:t>
            </a:fld>
            <a:endParaRPr lang="en-US" dirty="0"/>
          </a:p>
        </p:txBody>
      </p:sp>
      <p:sp>
        <p:nvSpPr>
          <p:cNvPr id="6" name="Rectangle 5">
            <a:extLst>
              <a:ext uri="{FF2B5EF4-FFF2-40B4-BE49-F238E27FC236}">
                <a16:creationId xmlns:a16="http://schemas.microsoft.com/office/drawing/2014/main" id="{58AAF7AE-1979-1E27-C93E-3E29F4381C28}"/>
              </a:ext>
            </a:extLst>
          </p:cNvPr>
          <p:cNvSpPr/>
          <p:nvPr/>
        </p:nvSpPr>
        <p:spPr>
          <a:xfrm>
            <a:off x="3364230" y="53340"/>
            <a:ext cx="2415540" cy="313690"/>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97638E4-1C13-5110-DFB6-901388272584}"/>
              </a:ext>
            </a:extLst>
          </p:cNvPr>
          <p:cNvSpPr txBox="1"/>
          <p:nvPr/>
        </p:nvSpPr>
        <p:spPr>
          <a:xfrm>
            <a:off x="3482054" y="25519"/>
            <a:ext cx="2219967" cy="369332"/>
          </a:xfrm>
          <a:prstGeom prst="rect">
            <a:avLst/>
          </a:prstGeom>
          <a:noFill/>
        </p:spPr>
        <p:txBody>
          <a:bodyPr wrap="none" rtlCol="0">
            <a:spAutoFit/>
          </a:bodyPr>
          <a:lstStyle/>
          <a:p>
            <a:r>
              <a:rPr lang="en-US" b="1" dirty="0"/>
              <a:t>What is the solution?</a:t>
            </a:r>
          </a:p>
        </p:txBody>
      </p:sp>
      <p:sp>
        <p:nvSpPr>
          <p:cNvPr id="11" name="Rectangle 10">
            <a:extLst>
              <a:ext uri="{FF2B5EF4-FFF2-40B4-BE49-F238E27FC236}">
                <a16:creationId xmlns:a16="http://schemas.microsoft.com/office/drawing/2014/main" id="{8A26FC6E-F7F2-E3D1-DF9B-6C27EAA735D2}"/>
              </a:ext>
            </a:extLst>
          </p:cNvPr>
          <p:cNvSpPr/>
          <p:nvPr/>
        </p:nvSpPr>
        <p:spPr>
          <a:xfrm>
            <a:off x="443812" y="3586219"/>
            <a:ext cx="8256376" cy="848134"/>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A60DF98-1533-2DFA-8ED2-1A24A138B1BA}"/>
                  </a:ext>
                </a:extLst>
              </p:cNvPr>
              <p:cNvSpPr txBox="1"/>
              <p:nvPr/>
            </p:nvSpPr>
            <p:spPr>
              <a:xfrm>
                <a:off x="443812" y="3544934"/>
                <a:ext cx="8256375" cy="943913"/>
              </a:xfrm>
              <a:prstGeom prst="rect">
                <a:avLst/>
              </a:prstGeom>
              <a:noFill/>
            </p:spPr>
            <p:txBody>
              <a:bodyPr wrap="square">
                <a:spAutoFit/>
              </a:bodyPr>
              <a:lstStyle/>
              <a:p>
                <a:pPr algn="ctr"/>
                <a:r>
                  <a:rPr lang="en-US" sz="1600" dirty="0"/>
                  <a:t>The first image is sampled randomly from </a:t>
                </a:r>
                <a14:m>
                  <m:oMath xmlns:m="http://schemas.openxmlformats.org/officeDocument/2006/math">
                    <m:acc>
                      <m:accPr>
                        <m:chr m:val="̃"/>
                        <m:ctrlPr>
                          <a:rPr lang="en-US" sz="1800" i="1" kern="1200" smtClean="0">
                            <a:solidFill>
                              <a:srgbClr val="000000"/>
                            </a:solidFill>
                            <a:effectLst/>
                            <a:latin typeface="Cambria Math" panose="02040503050406030204" pitchFamily="18" charset="0"/>
                            <a:ea typeface="+mn-ea"/>
                            <a:cs typeface="+mn-cs"/>
                          </a:rPr>
                        </m:ctrlPr>
                      </m:accPr>
                      <m:e>
                        <m:r>
                          <m:rPr>
                            <m:sty m:val="p"/>
                          </m:rPr>
                          <a:rPr lang="en-US" sz="1800" i="1" kern="1200">
                            <a:solidFill>
                              <a:srgbClr val="000000"/>
                            </a:solidFill>
                            <a:effectLst/>
                            <a:latin typeface="Cambria Math" panose="02040503050406030204" pitchFamily="18" charset="0"/>
                            <a:ea typeface="+mn-ea"/>
                            <a:cs typeface="+mn-cs"/>
                          </a:rPr>
                          <m:t>X</m:t>
                        </m:r>
                      </m:e>
                    </m:acc>
                  </m:oMath>
                </a14:m>
                <a:r>
                  <a:rPr lang="en-US" sz="1600" dirty="0"/>
                  <a:t>. We can expect it to represents the most prevalent semantics in the set </a:t>
                </a:r>
                <a14:m>
                  <m:oMath xmlns:m="http://schemas.openxmlformats.org/officeDocument/2006/math">
                    <m:acc>
                      <m:accPr>
                        <m:chr m:val="̃"/>
                        <m:ctrlPr>
                          <a:rPr lang="en-US" i="1">
                            <a:latin typeface="Cambria Math" panose="02040503050406030204" pitchFamily="18" charset="0"/>
                          </a:rPr>
                        </m:ctrlPr>
                      </m:accPr>
                      <m:e>
                        <m:r>
                          <m:rPr>
                            <m:sty m:val="p"/>
                          </m:rPr>
                          <a:rPr lang="en-US" i="1">
                            <a:latin typeface="Cambria Math" panose="02040503050406030204" pitchFamily="18" charset="0"/>
                          </a:rPr>
                          <m:t>X</m:t>
                        </m:r>
                      </m:e>
                    </m:acc>
                  </m:oMath>
                </a14:m>
                <a:r>
                  <a:rPr lang="en-US" sz="1600" dirty="0"/>
                  <a:t>. The remaining images are then added iteratively, each time choosing the image in </a:t>
                </a:r>
                <a14:m>
                  <m:oMath xmlns:m="http://schemas.openxmlformats.org/officeDocument/2006/math">
                    <m:acc>
                      <m:accPr>
                        <m:chr m:val="̃"/>
                        <m:ctrlPr>
                          <a:rPr lang="en-US" i="1">
                            <a:latin typeface="Cambria Math" panose="02040503050406030204" pitchFamily="18" charset="0"/>
                          </a:rPr>
                        </m:ctrlPr>
                      </m:accPr>
                      <m:e>
                        <m:r>
                          <m:rPr>
                            <m:sty m:val="p"/>
                          </m:rPr>
                          <a:rPr lang="en-US" i="1">
                            <a:latin typeface="Cambria Math" panose="02040503050406030204" pitchFamily="18" charset="0"/>
                          </a:rPr>
                          <m:t>X</m:t>
                        </m:r>
                      </m:e>
                    </m:acc>
                    <m:r>
                      <a:rPr lang="en-US" i="1">
                        <a:latin typeface="Cambria Math" panose="02040503050406030204" pitchFamily="18" charset="0"/>
                      </a:rPr>
                      <m:t> </m:t>
                    </m:r>
                  </m:oMath>
                </a14:m>
                <a:r>
                  <a:rPr lang="en-US" sz="1600" dirty="0"/>
                  <a:t>that is farthest away from the set constructed thus far.</a:t>
                </a:r>
              </a:p>
            </p:txBody>
          </p:sp>
        </mc:Choice>
        <mc:Fallback xmlns="">
          <p:sp>
            <p:nvSpPr>
              <p:cNvPr id="14" name="TextBox 13">
                <a:extLst>
                  <a:ext uri="{FF2B5EF4-FFF2-40B4-BE49-F238E27FC236}">
                    <a16:creationId xmlns:a16="http://schemas.microsoft.com/office/drawing/2014/main" id="{4A60DF98-1533-2DFA-8ED2-1A24A138B1BA}"/>
                  </a:ext>
                </a:extLst>
              </p:cNvPr>
              <p:cNvSpPr txBox="1">
                <a:spLocks noRot="1" noChangeAspect="1" noMove="1" noResize="1" noEditPoints="1" noAdjustHandles="1" noChangeArrowheads="1" noChangeShapeType="1" noTextEdit="1"/>
              </p:cNvSpPr>
              <p:nvPr/>
            </p:nvSpPr>
            <p:spPr>
              <a:xfrm>
                <a:off x="443812" y="3544934"/>
                <a:ext cx="8256375" cy="943913"/>
              </a:xfrm>
              <a:prstGeom prst="rect">
                <a:avLst/>
              </a:prstGeom>
              <a:blipFill>
                <a:blip r:embed="rId3"/>
                <a:stretch>
                  <a:fillRect t="-3247" b="-8442"/>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53DA2A50-5ED0-C723-A955-804ED91B666E}"/>
              </a:ext>
            </a:extLst>
          </p:cNvPr>
          <p:cNvPicPr>
            <a:picLocks noChangeAspect="1"/>
          </p:cNvPicPr>
          <p:nvPr/>
        </p:nvPicPr>
        <p:blipFill>
          <a:blip r:embed="rId4"/>
          <a:stretch>
            <a:fillRect/>
          </a:stretch>
        </p:blipFill>
        <p:spPr>
          <a:xfrm>
            <a:off x="-4570162" y="451531"/>
            <a:ext cx="11108122" cy="2941721"/>
          </a:xfrm>
          <a:prstGeom prst="rect">
            <a:avLst/>
          </a:prstGeom>
        </p:spPr>
      </p:pic>
      <p:sp>
        <p:nvSpPr>
          <p:cNvPr id="4" name="Rectangle 3">
            <a:extLst>
              <a:ext uri="{FF2B5EF4-FFF2-40B4-BE49-F238E27FC236}">
                <a16:creationId xmlns:a16="http://schemas.microsoft.com/office/drawing/2014/main" id="{7962FE84-94DB-AC6C-2E47-2CC08D44DF22}"/>
              </a:ext>
            </a:extLst>
          </p:cNvPr>
          <p:cNvSpPr/>
          <p:nvPr/>
        </p:nvSpPr>
        <p:spPr>
          <a:xfrm>
            <a:off x="1" y="454444"/>
            <a:ext cx="3309132" cy="294172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5536ED0-15D0-41D3-CF66-D17566FEDEB8}"/>
              </a:ext>
            </a:extLst>
          </p:cNvPr>
          <p:cNvSpPr/>
          <p:nvPr/>
        </p:nvSpPr>
        <p:spPr>
          <a:xfrm>
            <a:off x="5835318" y="495372"/>
            <a:ext cx="3308682" cy="294172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74CF388-FE88-B3FD-8F0C-F8FF05314423}"/>
                  </a:ext>
                </a:extLst>
              </p:cNvPr>
              <p:cNvSpPr/>
              <p:nvPr/>
            </p:nvSpPr>
            <p:spPr>
              <a:xfrm>
                <a:off x="697510" y="49285"/>
                <a:ext cx="2213329" cy="312317"/>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acc>
                      <m:accPr>
                        <m:chr m:val="̃"/>
                        <m:ctrlPr>
                          <a:rPr lang="en-US" i="1" smtClean="0">
                            <a:solidFill>
                              <a:sysClr val="windowText" lastClr="000000"/>
                            </a:solidFill>
                            <a:latin typeface="Cambria Math" panose="02040503050406030204" pitchFamily="18" charset="0"/>
                          </a:rPr>
                        </m:ctrlPr>
                      </m:accPr>
                      <m:e>
                        <m:r>
                          <m:rPr>
                            <m:sty m:val="p"/>
                          </m:rPr>
                          <a:rPr lang="en-US" i="1" smtClean="0">
                            <a:solidFill>
                              <a:sysClr val="windowText" lastClr="000000"/>
                            </a:solidFill>
                            <a:latin typeface="Cambria Math" panose="02040503050406030204" pitchFamily="18" charset="0"/>
                          </a:rPr>
                          <m:t>X</m:t>
                        </m:r>
                      </m:e>
                    </m:acc>
                  </m:oMath>
                </a14:m>
                <a:r>
                  <a:rPr lang="en-US" dirty="0">
                    <a:solidFill>
                      <a:sysClr val="windowText" lastClr="000000"/>
                    </a:solidFill>
                  </a:rPr>
                  <a:t>: set of Solutions</a:t>
                </a:r>
              </a:p>
            </p:txBody>
          </p:sp>
        </mc:Choice>
        <mc:Fallback xmlns="">
          <p:sp>
            <p:nvSpPr>
              <p:cNvPr id="8" name="Rectangle 7">
                <a:extLst>
                  <a:ext uri="{FF2B5EF4-FFF2-40B4-BE49-F238E27FC236}">
                    <a16:creationId xmlns:a16="http://schemas.microsoft.com/office/drawing/2014/main" id="{B74CF388-FE88-B3FD-8F0C-F8FF05314423}"/>
                  </a:ext>
                </a:extLst>
              </p:cNvPr>
              <p:cNvSpPr>
                <a:spLocks noRot="1" noChangeAspect="1" noMove="1" noResize="1" noEditPoints="1" noAdjustHandles="1" noChangeArrowheads="1" noChangeShapeType="1" noTextEdit="1"/>
              </p:cNvSpPr>
              <p:nvPr/>
            </p:nvSpPr>
            <p:spPr>
              <a:xfrm>
                <a:off x="697510" y="49285"/>
                <a:ext cx="2213329" cy="312317"/>
              </a:xfrm>
              <a:prstGeom prst="rect">
                <a:avLst/>
              </a:prstGeom>
              <a:blipFill>
                <a:blip r:embed="rId5"/>
                <a:stretch>
                  <a:fillRect t="-19608" b="-4313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B29D6233-3C24-16B0-BCB2-51461D801E55}"/>
                  </a:ext>
                </a:extLst>
              </p:cNvPr>
              <p:cNvSpPr/>
              <p:nvPr/>
            </p:nvSpPr>
            <p:spPr>
              <a:xfrm>
                <a:off x="6233161" y="54713"/>
                <a:ext cx="2213329" cy="312317"/>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m:rPr>
                        <m:sty m:val="p"/>
                      </m:rPr>
                      <a:rPr lang="en-US" i="1" smtClean="0">
                        <a:solidFill>
                          <a:sysClr val="windowText" lastClr="000000"/>
                        </a:solidFill>
                        <a:latin typeface="Cambria Math" panose="02040503050406030204" pitchFamily="18" charset="0"/>
                      </a:rPr>
                      <m:t>X</m:t>
                    </m:r>
                  </m:oMath>
                </a14:m>
                <a:r>
                  <a:rPr lang="en-US" dirty="0">
                    <a:solidFill>
                      <a:sysClr val="windowText" lastClr="000000"/>
                    </a:solidFill>
                  </a:rPr>
                  <a:t> : representative set</a:t>
                </a:r>
              </a:p>
            </p:txBody>
          </p:sp>
        </mc:Choice>
        <mc:Fallback xmlns="">
          <p:sp>
            <p:nvSpPr>
              <p:cNvPr id="9" name="Rectangle 8">
                <a:extLst>
                  <a:ext uri="{FF2B5EF4-FFF2-40B4-BE49-F238E27FC236}">
                    <a16:creationId xmlns:a16="http://schemas.microsoft.com/office/drawing/2014/main" id="{B29D6233-3C24-16B0-BCB2-51461D801E55}"/>
                  </a:ext>
                </a:extLst>
              </p:cNvPr>
              <p:cNvSpPr>
                <a:spLocks noRot="1" noChangeAspect="1" noMove="1" noResize="1" noEditPoints="1" noAdjustHandles="1" noChangeArrowheads="1" noChangeShapeType="1" noTextEdit="1"/>
              </p:cNvSpPr>
              <p:nvPr/>
            </p:nvSpPr>
            <p:spPr>
              <a:xfrm>
                <a:off x="6233161" y="54713"/>
                <a:ext cx="2213329" cy="312317"/>
              </a:xfrm>
              <a:prstGeom prst="rect">
                <a:avLst/>
              </a:prstGeom>
              <a:blipFill>
                <a:blip r:embed="rId6"/>
                <a:stretch>
                  <a:fillRect t="-19608" r="-1102" b="-41176"/>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2618375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AA2314-BC5D-CFD1-ABEA-B9BA98821644}"/>
            </a:ext>
          </a:extLst>
        </p:cNvPr>
        <p:cNvGrpSpPr/>
        <p:nvPr/>
      </p:nvGrpSpPr>
      <p:grpSpPr>
        <a:xfrm>
          <a:off x="0" y="0"/>
          <a:ext cx="0" cy="0"/>
          <a:chOff x="0" y="0"/>
          <a:chExt cx="0" cy="0"/>
        </a:xfrm>
      </p:grpSpPr>
      <p:grpSp>
        <p:nvGrpSpPr>
          <p:cNvPr id="64" name="Group 63">
            <a:extLst>
              <a:ext uri="{FF2B5EF4-FFF2-40B4-BE49-F238E27FC236}">
                <a16:creationId xmlns:a16="http://schemas.microsoft.com/office/drawing/2014/main" id="{9BA2C99B-CD55-D86E-247B-293BFFBE1192}"/>
              </a:ext>
            </a:extLst>
          </p:cNvPr>
          <p:cNvGrpSpPr/>
          <p:nvPr/>
        </p:nvGrpSpPr>
        <p:grpSpPr>
          <a:xfrm>
            <a:off x="2139696" y="3631242"/>
            <a:ext cx="1365504" cy="304783"/>
            <a:chOff x="2139696" y="3631242"/>
            <a:chExt cx="1365504" cy="304783"/>
          </a:xfrm>
        </p:grpSpPr>
        <p:cxnSp>
          <p:nvCxnSpPr>
            <p:cNvPr id="49" name="Straight Connector 48">
              <a:extLst>
                <a:ext uri="{FF2B5EF4-FFF2-40B4-BE49-F238E27FC236}">
                  <a16:creationId xmlns:a16="http://schemas.microsoft.com/office/drawing/2014/main" id="{005EE14A-AFBE-AD93-1E23-3D1F7A22D9D6}"/>
                </a:ext>
              </a:extLst>
            </p:cNvPr>
            <p:cNvCxnSpPr>
              <a:cxnSpLocks/>
            </p:cNvCxnSpPr>
            <p:nvPr/>
          </p:nvCxnSpPr>
          <p:spPr>
            <a:xfrm flipH="1">
              <a:off x="2444496" y="3783634"/>
              <a:ext cx="106070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5B11A3EF-3E58-4AAB-ADE1-CD609C69D890}"/>
                </a:ext>
              </a:extLst>
            </p:cNvPr>
            <p:cNvSpPr/>
            <p:nvPr/>
          </p:nvSpPr>
          <p:spPr>
            <a:xfrm>
              <a:off x="2139696" y="3631242"/>
              <a:ext cx="304800" cy="304783"/>
            </a:xfrm>
            <a:prstGeom prst="ellipse">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Rectangle: Rounded Corners 1">
            <a:extLst>
              <a:ext uri="{FF2B5EF4-FFF2-40B4-BE49-F238E27FC236}">
                <a16:creationId xmlns:a16="http://schemas.microsoft.com/office/drawing/2014/main" id="{3697CF31-B2C5-F0F9-DD9C-8AC59C534906}"/>
              </a:ext>
            </a:extLst>
          </p:cNvPr>
          <p:cNvSpPr/>
          <p:nvPr/>
        </p:nvSpPr>
        <p:spPr>
          <a:xfrm>
            <a:off x="3675888" y="2839973"/>
            <a:ext cx="1792224" cy="1658112"/>
          </a:xfrm>
          <a:prstGeom prst="roundRect">
            <a:avLst/>
          </a:prstGeom>
          <a:solidFill>
            <a:schemeClr val="accent2">
              <a:lumMod val="50000"/>
            </a:schemeClr>
          </a:solidFill>
          <a:ln>
            <a:noFill/>
          </a:ln>
          <a:effectLst>
            <a:outerShdw blurRad="50800" dist="38100" dir="5400000" algn="t" rotWithShape="0">
              <a:prstClr val="black">
                <a:alpha val="40000"/>
              </a:prstClr>
            </a:outerShdw>
          </a:effectLst>
          <a:scene3d>
            <a:camera prst="isometricTopUp"/>
            <a:lightRig rig="threePt" dir="t"/>
          </a:scene3d>
          <a:sp3d>
            <a:bevelT h="1016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CA147EB0-3C8F-58B0-7862-400ABA6C0C3D}"/>
              </a:ext>
            </a:extLst>
          </p:cNvPr>
          <p:cNvSpPr/>
          <p:nvPr/>
        </p:nvSpPr>
        <p:spPr>
          <a:xfrm>
            <a:off x="3765499" y="2291333"/>
            <a:ext cx="1613002" cy="1492301"/>
          </a:xfrm>
          <a:prstGeom prst="roundRect">
            <a:avLst/>
          </a:prstGeom>
          <a:solidFill>
            <a:schemeClr val="accent2">
              <a:lumMod val="75000"/>
            </a:schemeClr>
          </a:solidFill>
          <a:ln>
            <a:noFill/>
          </a:ln>
          <a:effectLst>
            <a:outerShdw blurRad="50800" dist="38100" dir="5400000" algn="t" rotWithShape="0">
              <a:prstClr val="black">
                <a:alpha val="40000"/>
              </a:prstClr>
            </a:outerShdw>
          </a:effectLst>
          <a:scene3d>
            <a:camera prst="isometricTopUp"/>
            <a:lightRig rig="threePt" dir="t"/>
          </a:scene3d>
          <a:sp3d>
            <a:bevelT h="1016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DFB8DDD1-7941-6EB5-7C6F-BBE1A267E7D1}"/>
              </a:ext>
            </a:extLst>
          </p:cNvPr>
          <p:cNvSpPr/>
          <p:nvPr/>
        </p:nvSpPr>
        <p:spPr>
          <a:xfrm>
            <a:off x="3855111" y="1742693"/>
            <a:ext cx="1433779" cy="1326864"/>
          </a:xfrm>
          <a:prstGeom prst="roundRect">
            <a:avLst/>
          </a:prstGeom>
          <a:solidFill>
            <a:schemeClr val="accent2">
              <a:lumMod val="60000"/>
              <a:lumOff val="40000"/>
            </a:schemeClr>
          </a:solidFill>
          <a:ln>
            <a:noFill/>
          </a:ln>
          <a:effectLst>
            <a:outerShdw blurRad="50800" dist="38100" dir="5400000" algn="t" rotWithShape="0">
              <a:prstClr val="black">
                <a:alpha val="40000"/>
              </a:prstClr>
            </a:outerShdw>
          </a:effectLst>
          <a:scene3d>
            <a:camera prst="isometricTopUp"/>
            <a:lightRig rig="threePt" dir="t"/>
          </a:scene3d>
          <a:sp3d>
            <a:bevelT h="1016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7E9D3917-D461-1929-D5FD-14D4BB7F0255}"/>
              </a:ext>
            </a:extLst>
          </p:cNvPr>
          <p:cNvSpPr/>
          <p:nvPr/>
        </p:nvSpPr>
        <p:spPr>
          <a:xfrm>
            <a:off x="3926800" y="1194056"/>
            <a:ext cx="1290401" cy="1194178"/>
          </a:xfrm>
          <a:prstGeom prst="roundRect">
            <a:avLst/>
          </a:prstGeom>
          <a:solidFill>
            <a:schemeClr val="accent2">
              <a:lumMod val="40000"/>
              <a:lumOff val="60000"/>
            </a:schemeClr>
          </a:solidFill>
          <a:ln>
            <a:noFill/>
          </a:ln>
          <a:effectLst>
            <a:outerShdw blurRad="50800" dist="38100" dir="5400000" algn="t" rotWithShape="0">
              <a:prstClr val="black">
                <a:alpha val="40000"/>
              </a:prstClr>
            </a:outerShdw>
          </a:effectLst>
          <a:scene3d>
            <a:camera prst="isometricTopUp"/>
            <a:lightRig rig="threePt" dir="t"/>
          </a:scene3d>
          <a:sp3d>
            <a:bevelT h="1016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DB816E03-5D8E-DB31-09C1-AD6C6C7CD0FF}"/>
              </a:ext>
            </a:extLst>
          </p:cNvPr>
          <p:cNvSpPr/>
          <p:nvPr/>
        </p:nvSpPr>
        <p:spPr>
          <a:xfrm>
            <a:off x="3991320" y="645415"/>
            <a:ext cx="1161361" cy="1074760"/>
          </a:xfrm>
          <a:prstGeom prst="roundRect">
            <a:avLst/>
          </a:prstGeom>
          <a:solidFill>
            <a:schemeClr val="accent2">
              <a:lumMod val="20000"/>
              <a:lumOff val="80000"/>
            </a:schemeClr>
          </a:solidFill>
          <a:ln>
            <a:noFill/>
          </a:ln>
          <a:effectLst>
            <a:outerShdw blurRad="50800" dist="38100" dir="5400000" algn="t" rotWithShape="0">
              <a:prstClr val="black">
                <a:alpha val="40000"/>
              </a:prstClr>
            </a:outerShdw>
          </a:effectLst>
          <a:scene3d>
            <a:camera prst="isometricTopUp"/>
            <a:lightRig rig="threePt" dir="t"/>
          </a:scene3d>
          <a:sp3d>
            <a:bevelT h="1016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331F3275-85EF-881C-B855-83B5C9963A7E}"/>
              </a:ext>
            </a:extLst>
          </p:cNvPr>
          <p:cNvGrpSpPr/>
          <p:nvPr/>
        </p:nvGrpSpPr>
        <p:grpSpPr>
          <a:xfrm>
            <a:off x="2139696" y="1103384"/>
            <a:ext cx="1715415" cy="304783"/>
            <a:chOff x="2139696" y="1103384"/>
            <a:chExt cx="1715415" cy="304783"/>
          </a:xfrm>
          <a:solidFill>
            <a:srgbClr val="FF9800"/>
          </a:solidFill>
        </p:grpSpPr>
        <p:cxnSp>
          <p:nvCxnSpPr>
            <p:cNvPr id="10" name="Straight Connector 9">
              <a:extLst>
                <a:ext uri="{FF2B5EF4-FFF2-40B4-BE49-F238E27FC236}">
                  <a16:creationId xmlns:a16="http://schemas.microsoft.com/office/drawing/2014/main" id="{6ECAA4DD-A813-0FDD-D0E1-8F4CB06908F3}"/>
                </a:ext>
              </a:extLst>
            </p:cNvPr>
            <p:cNvCxnSpPr/>
            <p:nvPr/>
          </p:nvCxnSpPr>
          <p:spPr>
            <a:xfrm flipH="1">
              <a:off x="2444496" y="1255776"/>
              <a:ext cx="1410615" cy="0"/>
            </a:xfrm>
            <a:prstGeom prst="line">
              <a:avLst/>
            </a:prstGeom>
            <a:grpFill/>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A1B16BBF-B237-5F2E-9F08-0DF55A061BF0}"/>
                </a:ext>
              </a:extLst>
            </p:cNvPr>
            <p:cNvSpPr/>
            <p:nvPr/>
          </p:nvSpPr>
          <p:spPr>
            <a:xfrm>
              <a:off x="2139696" y="1103384"/>
              <a:ext cx="304800" cy="304783"/>
            </a:xfrm>
            <a:prstGeom prst="ellipse">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Box 11">
            <a:extLst>
              <a:ext uri="{FF2B5EF4-FFF2-40B4-BE49-F238E27FC236}">
                <a16:creationId xmlns:a16="http://schemas.microsoft.com/office/drawing/2014/main" id="{E3F8B7FA-DAB9-180C-6CE2-608105EBADBC}"/>
              </a:ext>
            </a:extLst>
          </p:cNvPr>
          <p:cNvSpPr txBox="1"/>
          <p:nvPr/>
        </p:nvSpPr>
        <p:spPr>
          <a:xfrm>
            <a:off x="-34046" y="837364"/>
            <a:ext cx="2106667" cy="830997"/>
          </a:xfrm>
          <a:prstGeom prst="rect">
            <a:avLst/>
          </a:prstGeom>
          <a:noFill/>
        </p:spPr>
        <p:txBody>
          <a:bodyPr wrap="square" rtlCol="0">
            <a:spAutoFit/>
          </a:bodyPr>
          <a:lstStyle/>
          <a:p>
            <a:pPr algn="ctr"/>
            <a:r>
              <a:rPr lang="en-US" sz="1600" b="1" dirty="0"/>
              <a:t>Introduction to </a:t>
            </a:r>
          </a:p>
          <a:p>
            <a:pPr algn="ctr"/>
            <a:r>
              <a:rPr lang="en-US" sz="1600" b="1" dirty="0"/>
              <a:t>Definitions &amp; Motivations</a:t>
            </a:r>
          </a:p>
        </p:txBody>
      </p:sp>
      <p:sp>
        <p:nvSpPr>
          <p:cNvPr id="13" name="TextBox 12">
            <a:extLst>
              <a:ext uri="{FF2B5EF4-FFF2-40B4-BE49-F238E27FC236}">
                <a16:creationId xmlns:a16="http://schemas.microsoft.com/office/drawing/2014/main" id="{C04740A6-51AD-F04C-DCBA-11CE8EA462ED}"/>
              </a:ext>
            </a:extLst>
          </p:cNvPr>
          <p:cNvSpPr txBox="1"/>
          <p:nvPr/>
        </p:nvSpPr>
        <p:spPr>
          <a:xfrm>
            <a:off x="1675885" y="868350"/>
            <a:ext cx="522900" cy="769441"/>
          </a:xfrm>
          <a:prstGeom prst="rect">
            <a:avLst/>
          </a:prstGeom>
          <a:noFill/>
        </p:spPr>
        <p:txBody>
          <a:bodyPr wrap="none" rtlCol="0">
            <a:spAutoFit/>
          </a:bodyPr>
          <a:lstStyle/>
          <a:p>
            <a:r>
              <a:rPr lang="en-US" sz="4400" dirty="0">
                <a:latin typeface="Algerian" panose="04020705040A02060702" pitchFamily="82" charset="0"/>
                <a:ea typeface="Cambria Math" panose="02040503050406030204" pitchFamily="18" charset="0"/>
              </a:rPr>
              <a:t>1</a:t>
            </a:r>
          </a:p>
        </p:txBody>
      </p:sp>
      <p:grpSp>
        <p:nvGrpSpPr>
          <p:cNvPr id="40" name="Group 39">
            <a:extLst>
              <a:ext uri="{FF2B5EF4-FFF2-40B4-BE49-F238E27FC236}">
                <a16:creationId xmlns:a16="http://schemas.microsoft.com/office/drawing/2014/main" id="{495F7489-74CE-4BB4-58E4-82FD08F44B1F}"/>
              </a:ext>
            </a:extLst>
          </p:cNvPr>
          <p:cNvGrpSpPr/>
          <p:nvPr/>
        </p:nvGrpSpPr>
        <p:grpSpPr>
          <a:xfrm>
            <a:off x="5378501" y="1693505"/>
            <a:ext cx="1576206" cy="304783"/>
            <a:chOff x="5281721" y="1705194"/>
            <a:chExt cx="1576206" cy="304783"/>
          </a:xfrm>
        </p:grpSpPr>
        <p:cxnSp>
          <p:nvCxnSpPr>
            <p:cNvPr id="14" name="Straight Connector 13">
              <a:extLst>
                <a:ext uri="{FF2B5EF4-FFF2-40B4-BE49-F238E27FC236}">
                  <a16:creationId xmlns:a16="http://schemas.microsoft.com/office/drawing/2014/main" id="{EBAB3D99-B507-7758-AE5C-D6C1C4CE96F2}"/>
                </a:ext>
              </a:extLst>
            </p:cNvPr>
            <p:cNvCxnSpPr>
              <a:cxnSpLocks/>
            </p:cNvCxnSpPr>
            <p:nvPr/>
          </p:nvCxnSpPr>
          <p:spPr>
            <a:xfrm>
              <a:off x="5281721" y="1857586"/>
              <a:ext cx="1271406"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39E0F860-AA95-CF46-278F-37F6F2F8A10F}"/>
                </a:ext>
              </a:extLst>
            </p:cNvPr>
            <p:cNvSpPr/>
            <p:nvPr/>
          </p:nvSpPr>
          <p:spPr>
            <a:xfrm flipH="1">
              <a:off x="6553127" y="1705194"/>
              <a:ext cx="304800" cy="304783"/>
            </a:xfrm>
            <a:prstGeom prst="ellipse">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Box 22">
            <a:extLst>
              <a:ext uri="{FF2B5EF4-FFF2-40B4-BE49-F238E27FC236}">
                <a16:creationId xmlns:a16="http://schemas.microsoft.com/office/drawing/2014/main" id="{FCCC9A07-C227-60A8-28EB-D939E63D6FBC}"/>
              </a:ext>
            </a:extLst>
          </p:cNvPr>
          <p:cNvSpPr txBox="1"/>
          <p:nvPr/>
        </p:nvSpPr>
        <p:spPr>
          <a:xfrm>
            <a:off x="6954707" y="1450386"/>
            <a:ext cx="528320" cy="769441"/>
          </a:xfrm>
          <a:prstGeom prst="rect">
            <a:avLst/>
          </a:prstGeom>
          <a:noFill/>
        </p:spPr>
        <p:txBody>
          <a:bodyPr wrap="square">
            <a:spAutoFit/>
          </a:bodyPr>
          <a:lstStyle/>
          <a:p>
            <a:r>
              <a:rPr lang="en-US" sz="4400" dirty="0">
                <a:latin typeface="Algerian" panose="04020705040A02060702" pitchFamily="82" charset="0"/>
                <a:ea typeface="Cambria Math" panose="02040503050406030204" pitchFamily="18" charset="0"/>
              </a:rPr>
              <a:t>2</a:t>
            </a:r>
          </a:p>
        </p:txBody>
      </p:sp>
      <p:sp>
        <p:nvSpPr>
          <p:cNvPr id="24" name="TextBox 23">
            <a:extLst>
              <a:ext uri="{FF2B5EF4-FFF2-40B4-BE49-F238E27FC236}">
                <a16:creationId xmlns:a16="http://schemas.microsoft.com/office/drawing/2014/main" id="{0EAE35C4-ED03-37BB-2A7A-8B3B40BCC956}"/>
              </a:ext>
            </a:extLst>
          </p:cNvPr>
          <p:cNvSpPr txBox="1"/>
          <p:nvPr/>
        </p:nvSpPr>
        <p:spPr>
          <a:xfrm>
            <a:off x="7453758" y="1435093"/>
            <a:ext cx="1202573" cy="830997"/>
          </a:xfrm>
          <a:prstGeom prst="rect">
            <a:avLst/>
          </a:prstGeom>
          <a:noFill/>
        </p:spPr>
        <p:txBody>
          <a:bodyPr wrap="none" rtlCol="0">
            <a:spAutoFit/>
          </a:bodyPr>
          <a:lstStyle/>
          <a:p>
            <a:pPr algn="ctr"/>
            <a:r>
              <a:rPr lang="en-US" sz="1600" b="1" dirty="0"/>
              <a:t>Problem &amp; </a:t>
            </a:r>
          </a:p>
          <a:p>
            <a:pPr algn="ctr"/>
            <a:r>
              <a:rPr lang="en-US" sz="1600" b="1" dirty="0"/>
              <a:t>Why is it</a:t>
            </a:r>
          </a:p>
          <a:p>
            <a:pPr algn="ctr"/>
            <a:r>
              <a:rPr lang="en-US" sz="1600" b="1" dirty="0"/>
              <a:t>Happening?</a:t>
            </a:r>
          </a:p>
        </p:txBody>
      </p:sp>
      <p:grpSp>
        <p:nvGrpSpPr>
          <p:cNvPr id="58" name="Group 57">
            <a:extLst>
              <a:ext uri="{FF2B5EF4-FFF2-40B4-BE49-F238E27FC236}">
                <a16:creationId xmlns:a16="http://schemas.microsoft.com/office/drawing/2014/main" id="{7C6EB475-61E6-9B84-43DD-09CF107335AF}"/>
              </a:ext>
            </a:extLst>
          </p:cNvPr>
          <p:cNvGrpSpPr/>
          <p:nvPr/>
        </p:nvGrpSpPr>
        <p:grpSpPr>
          <a:xfrm>
            <a:off x="2139696" y="2354189"/>
            <a:ext cx="1554114" cy="304783"/>
            <a:chOff x="2139696" y="2354189"/>
            <a:chExt cx="1554114" cy="304783"/>
          </a:xfrm>
        </p:grpSpPr>
        <p:cxnSp>
          <p:nvCxnSpPr>
            <p:cNvPr id="26" name="Straight Connector 25">
              <a:extLst>
                <a:ext uri="{FF2B5EF4-FFF2-40B4-BE49-F238E27FC236}">
                  <a16:creationId xmlns:a16="http://schemas.microsoft.com/office/drawing/2014/main" id="{0146F170-2113-A249-77D1-9E6353EEA4F0}"/>
                </a:ext>
              </a:extLst>
            </p:cNvPr>
            <p:cNvCxnSpPr>
              <a:cxnSpLocks/>
            </p:cNvCxnSpPr>
            <p:nvPr/>
          </p:nvCxnSpPr>
          <p:spPr>
            <a:xfrm flipH="1" flipV="1">
              <a:off x="2444496" y="2506581"/>
              <a:ext cx="1249314" cy="13123"/>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CDFB40D1-B7AB-C0BE-B5E4-5CA11D8D6E95}"/>
                </a:ext>
              </a:extLst>
            </p:cNvPr>
            <p:cNvSpPr/>
            <p:nvPr/>
          </p:nvSpPr>
          <p:spPr>
            <a:xfrm>
              <a:off x="2139696" y="2354189"/>
              <a:ext cx="304800" cy="304783"/>
            </a:xfrm>
            <a:prstGeom prst="ellipse">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a:extLst>
              <a:ext uri="{FF2B5EF4-FFF2-40B4-BE49-F238E27FC236}">
                <a16:creationId xmlns:a16="http://schemas.microsoft.com/office/drawing/2014/main" id="{1A2C3AED-8149-A235-58C9-CB71205F6C5E}"/>
              </a:ext>
            </a:extLst>
          </p:cNvPr>
          <p:cNvSpPr txBox="1"/>
          <p:nvPr/>
        </p:nvSpPr>
        <p:spPr>
          <a:xfrm>
            <a:off x="1670684" y="2121860"/>
            <a:ext cx="522900" cy="769441"/>
          </a:xfrm>
          <a:prstGeom prst="rect">
            <a:avLst/>
          </a:prstGeom>
          <a:noFill/>
        </p:spPr>
        <p:txBody>
          <a:bodyPr wrap="square">
            <a:spAutoFit/>
          </a:bodyPr>
          <a:lstStyle/>
          <a:p>
            <a:r>
              <a:rPr lang="en-US" sz="4400" dirty="0">
                <a:latin typeface="Algerian" panose="04020705040A02060702" pitchFamily="82" charset="0"/>
                <a:ea typeface="Cambria Math" panose="02040503050406030204" pitchFamily="18" charset="0"/>
              </a:rPr>
              <a:t>3</a:t>
            </a:r>
          </a:p>
        </p:txBody>
      </p:sp>
      <p:sp>
        <p:nvSpPr>
          <p:cNvPr id="36" name="TextBox 35">
            <a:extLst>
              <a:ext uri="{FF2B5EF4-FFF2-40B4-BE49-F238E27FC236}">
                <a16:creationId xmlns:a16="http://schemas.microsoft.com/office/drawing/2014/main" id="{71601084-C39A-9660-6178-162E2DFACFA1}"/>
              </a:ext>
            </a:extLst>
          </p:cNvPr>
          <p:cNvSpPr txBox="1"/>
          <p:nvPr/>
        </p:nvSpPr>
        <p:spPr>
          <a:xfrm>
            <a:off x="384273" y="2156251"/>
            <a:ext cx="1270028" cy="830997"/>
          </a:xfrm>
          <a:prstGeom prst="rect">
            <a:avLst/>
          </a:prstGeom>
          <a:noFill/>
        </p:spPr>
        <p:txBody>
          <a:bodyPr wrap="none" rtlCol="0">
            <a:spAutoFit/>
          </a:bodyPr>
          <a:lstStyle/>
          <a:p>
            <a:pPr algn="ctr"/>
            <a:r>
              <a:rPr lang="en-US" sz="1600" b="1" dirty="0"/>
              <a:t>Key idea &amp;</a:t>
            </a:r>
          </a:p>
          <a:p>
            <a:pPr algn="ctr"/>
            <a:r>
              <a:rPr lang="en-US" sz="1600" b="1" dirty="0"/>
              <a:t>Solutions for</a:t>
            </a:r>
          </a:p>
          <a:p>
            <a:pPr algn="ctr"/>
            <a:r>
              <a:rPr lang="en-US" sz="1600" b="1" dirty="0"/>
              <a:t>Diversity</a:t>
            </a:r>
          </a:p>
        </p:txBody>
      </p:sp>
      <p:grpSp>
        <p:nvGrpSpPr>
          <p:cNvPr id="45" name="Group 44">
            <a:extLst>
              <a:ext uri="{FF2B5EF4-FFF2-40B4-BE49-F238E27FC236}">
                <a16:creationId xmlns:a16="http://schemas.microsoft.com/office/drawing/2014/main" id="{07F966E4-47D5-C2B8-457A-C7CD096431D5}"/>
              </a:ext>
            </a:extLst>
          </p:cNvPr>
          <p:cNvGrpSpPr/>
          <p:nvPr/>
        </p:nvGrpSpPr>
        <p:grpSpPr>
          <a:xfrm>
            <a:off x="5557723" y="2909119"/>
            <a:ext cx="1396984" cy="304783"/>
            <a:chOff x="5557723" y="2909119"/>
            <a:chExt cx="1396984" cy="304783"/>
          </a:xfrm>
        </p:grpSpPr>
        <p:cxnSp>
          <p:nvCxnSpPr>
            <p:cNvPr id="42" name="Straight Connector 41">
              <a:extLst>
                <a:ext uri="{FF2B5EF4-FFF2-40B4-BE49-F238E27FC236}">
                  <a16:creationId xmlns:a16="http://schemas.microsoft.com/office/drawing/2014/main" id="{9869849B-72F5-12D5-F996-02CFBDC90EF8}"/>
                </a:ext>
              </a:extLst>
            </p:cNvPr>
            <p:cNvCxnSpPr>
              <a:cxnSpLocks/>
            </p:cNvCxnSpPr>
            <p:nvPr/>
          </p:nvCxnSpPr>
          <p:spPr>
            <a:xfrm flipV="1">
              <a:off x="5557723" y="3061511"/>
              <a:ext cx="1092184" cy="804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CB4B5CCC-96F8-E58C-8B10-E7BB31CC64A8}"/>
                </a:ext>
              </a:extLst>
            </p:cNvPr>
            <p:cNvSpPr/>
            <p:nvPr/>
          </p:nvSpPr>
          <p:spPr>
            <a:xfrm flipH="1">
              <a:off x="6649907" y="2909119"/>
              <a:ext cx="304800" cy="30478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TextBox 45">
            <a:extLst>
              <a:ext uri="{FF2B5EF4-FFF2-40B4-BE49-F238E27FC236}">
                <a16:creationId xmlns:a16="http://schemas.microsoft.com/office/drawing/2014/main" id="{B5F326A9-E8FA-564E-2F94-E7031A28A2AB}"/>
              </a:ext>
            </a:extLst>
          </p:cNvPr>
          <p:cNvSpPr txBox="1"/>
          <p:nvPr/>
        </p:nvSpPr>
        <p:spPr>
          <a:xfrm>
            <a:off x="6954707" y="2676789"/>
            <a:ext cx="528320" cy="769441"/>
          </a:xfrm>
          <a:prstGeom prst="rect">
            <a:avLst/>
          </a:prstGeom>
          <a:noFill/>
        </p:spPr>
        <p:txBody>
          <a:bodyPr wrap="square">
            <a:spAutoFit/>
          </a:bodyPr>
          <a:lstStyle/>
          <a:p>
            <a:r>
              <a:rPr lang="en-US" sz="4400" dirty="0">
                <a:latin typeface="Algerian" panose="04020705040A02060702" pitchFamily="82" charset="0"/>
                <a:ea typeface="Cambria Math" panose="02040503050406030204" pitchFamily="18" charset="0"/>
              </a:rPr>
              <a:t>4</a:t>
            </a:r>
          </a:p>
        </p:txBody>
      </p:sp>
      <p:sp>
        <p:nvSpPr>
          <p:cNvPr id="47" name="TextBox 46">
            <a:extLst>
              <a:ext uri="{FF2B5EF4-FFF2-40B4-BE49-F238E27FC236}">
                <a16:creationId xmlns:a16="http://schemas.microsoft.com/office/drawing/2014/main" id="{C89BFF5F-C81C-38F5-68C5-2390078FD50C}"/>
              </a:ext>
            </a:extLst>
          </p:cNvPr>
          <p:cNvSpPr txBox="1"/>
          <p:nvPr/>
        </p:nvSpPr>
        <p:spPr>
          <a:xfrm>
            <a:off x="7423120" y="2769121"/>
            <a:ext cx="1616404" cy="584775"/>
          </a:xfrm>
          <a:prstGeom prst="rect">
            <a:avLst/>
          </a:prstGeom>
          <a:noFill/>
        </p:spPr>
        <p:txBody>
          <a:bodyPr wrap="none" rtlCol="0">
            <a:spAutoFit/>
          </a:bodyPr>
          <a:lstStyle/>
          <a:p>
            <a:pPr algn="ctr"/>
            <a:r>
              <a:rPr lang="en-US" sz="1600" b="1" dirty="0"/>
              <a:t>Our contribution</a:t>
            </a:r>
          </a:p>
          <a:p>
            <a:pPr algn="ctr"/>
            <a:r>
              <a:rPr lang="en-US" sz="1600" b="1" dirty="0"/>
              <a:t>&amp; Experiments</a:t>
            </a:r>
          </a:p>
        </p:txBody>
      </p:sp>
      <p:sp>
        <p:nvSpPr>
          <p:cNvPr id="54" name="TextBox 53">
            <a:extLst>
              <a:ext uri="{FF2B5EF4-FFF2-40B4-BE49-F238E27FC236}">
                <a16:creationId xmlns:a16="http://schemas.microsoft.com/office/drawing/2014/main" id="{9BD3B962-3F1B-8D6C-2E5D-EA8213F7C40E}"/>
              </a:ext>
            </a:extLst>
          </p:cNvPr>
          <p:cNvSpPr txBox="1"/>
          <p:nvPr/>
        </p:nvSpPr>
        <p:spPr>
          <a:xfrm>
            <a:off x="1675885" y="3406959"/>
            <a:ext cx="558759" cy="769441"/>
          </a:xfrm>
          <a:prstGeom prst="rect">
            <a:avLst/>
          </a:prstGeom>
          <a:noFill/>
        </p:spPr>
        <p:txBody>
          <a:bodyPr wrap="square">
            <a:spAutoFit/>
          </a:bodyPr>
          <a:lstStyle/>
          <a:p>
            <a:r>
              <a:rPr lang="en-US" sz="4400" dirty="0">
                <a:latin typeface="Algerian" panose="04020705040A02060702" pitchFamily="82" charset="0"/>
                <a:ea typeface="Cambria Math" panose="02040503050406030204" pitchFamily="18" charset="0"/>
              </a:rPr>
              <a:t>5</a:t>
            </a:r>
          </a:p>
        </p:txBody>
      </p:sp>
      <p:sp>
        <p:nvSpPr>
          <p:cNvPr id="55" name="TextBox 54">
            <a:extLst>
              <a:ext uri="{FF2B5EF4-FFF2-40B4-BE49-F238E27FC236}">
                <a16:creationId xmlns:a16="http://schemas.microsoft.com/office/drawing/2014/main" id="{140A020B-4C15-4A32-9BB3-65180651B414}"/>
              </a:ext>
            </a:extLst>
          </p:cNvPr>
          <p:cNvSpPr txBox="1"/>
          <p:nvPr/>
        </p:nvSpPr>
        <p:spPr>
          <a:xfrm>
            <a:off x="402350" y="3598967"/>
            <a:ext cx="1223412" cy="369332"/>
          </a:xfrm>
          <a:prstGeom prst="rect">
            <a:avLst/>
          </a:prstGeom>
          <a:noFill/>
        </p:spPr>
        <p:txBody>
          <a:bodyPr wrap="none" rtlCol="0">
            <a:spAutoFit/>
          </a:bodyPr>
          <a:lstStyle/>
          <a:p>
            <a:pPr algn="ctr"/>
            <a:r>
              <a:rPr lang="en-US" b="1" dirty="0"/>
              <a:t>Conclusion</a:t>
            </a:r>
          </a:p>
        </p:txBody>
      </p:sp>
      <p:sp>
        <p:nvSpPr>
          <p:cNvPr id="65" name="TextBox 64">
            <a:extLst>
              <a:ext uri="{FF2B5EF4-FFF2-40B4-BE49-F238E27FC236}">
                <a16:creationId xmlns:a16="http://schemas.microsoft.com/office/drawing/2014/main" id="{50AF7AA6-FB4F-D85B-80FB-DB3AB3C2A55F}"/>
              </a:ext>
            </a:extLst>
          </p:cNvPr>
          <p:cNvSpPr txBox="1"/>
          <p:nvPr/>
        </p:nvSpPr>
        <p:spPr>
          <a:xfrm>
            <a:off x="0" y="4774168"/>
            <a:ext cx="301686" cy="369332"/>
          </a:xfrm>
          <a:prstGeom prst="rect">
            <a:avLst/>
          </a:prstGeom>
          <a:noFill/>
        </p:spPr>
        <p:txBody>
          <a:bodyPr wrap="none" rtlCol="0">
            <a:spAutoFit/>
          </a:bodyPr>
          <a:lstStyle/>
          <a:p>
            <a:fld id="{B9EE8509-0646-4269-BDD5-5D16CDC4E1DB}" type="slidenum">
              <a:rPr lang="en-US" smtClean="0"/>
              <a:t>15</a:t>
            </a:fld>
            <a:endParaRPr lang="en-US" dirty="0"/>
          </a:p>
        </p:txBody>
      </p:sp>
    </p:spTree>
    <p:extLst>
      <p:ext uri="{BB962C8B-B14F-4D97-AF65-F5344CB8AC3E}">
        <p14:creationId xmlns:p14="http://schemas.microsoft.com/office/powerpoint/2010/main" val="2936964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2" presetClass="entr" presetSubtype="8" fill="hold" nodeType="with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wipe(left)">
                                      <p:cBhvr>
                                        <p:cTn id="27" dur="500"/>
                                        <p:tgtEl>
                                          <p:spTgt spid="64"/>
                                        </p:tgtEl>
                                      </p:cBhvr>
                                    </p:animEffect>
                                  </p:childTnLst>
                                </p:cTn>
                              </p:par>
                              <p:par>
                                <p:cTn id="28" presetID="22" presetClass="entr" presetSubtype="8"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500"/>
                                        <p:tgtEl>
                                          <p:spTgt spid="1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par>
                                <p:cTn id="37" presetID="22" presetClass="entr" presetSubtype="8"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wipe(left)">
                                      <p:cBhvr>
                                        <p:cTn id="39" dur="500"/>
                                        <p:tgtEl>
                                          <p:spTgt spid="58"/>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left)">
                                      <p:cBhvr>
                                        <p:cTn id="42" dur="500"/>
                                        <p:tgtEl>
                                          <p:spTgt spid="3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left)">
                                      <p:cBhvr>
                                        <p:cTn id="45" dur="500"/>
                                        <p:tgtEl>
                                          <p:spTgt spid="36"/>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wipe(left)">
                                      <p:cBhvr>
                                        <p:cTn id="48" dur="500"/>
                                        <p:tgtEl>
                                          <p:spTgt spid="54"/>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left)">
                                      <p:cBhvr>
                                        <p:cTn id="51" dur="500"/>
                                        <p:tgtEl>
                                          <p:spTgt spid="55"/>
                                        </p:tgtEl>
                                      </p:cBhvr>
                                    </p:animEffect>
                                  </p:childTnLst>
                                </p:cTn>
                              </p:par>
                              <p:par>
                                <p:cTn id="52" presetID="22" presetClass="entr" presetSubtype="8" fill="hold"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wipe(left)">
                                      <p:cBhvr>
                                        <p:cTn id="54" dur="500"/>
                                        <p:tgtEl>
                                          <p:spTgt spid="40"/>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left)">
                                      <p:cBhvr>
                                        <p:cTn id="57" dur="500"/>
                                        <p:tgtEl>
                                          <p:spTgt spid="23"/>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left)">
                                      <p:cBhvr>
                                        <p:cTn id="60" dur="500"/>
                                        <p:tgtEl>
                                          <p:spTgt spid="24"/>
                                        </p:tgtEl>
                                      </p:cBhvr>
                                    </p:animEffect>
                                  </p:childTnLst>
                                </p:cTn>
                              </p:par>
                              <p:par>
                                <p:cTn id="61" presetID="22" presetClass="entr" presetSubtype="8" fill="hold"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wipe(left)">
                                      <p:cBhvr>
                                        <p:cTn id="63" dur="500"/>
                                        <p:tgtEl>
                                          <p:spTgt spid="45"/>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wipe(left)">
                                      <p:cBhvr>
                                        <p:cTn id="66" dur="500"/>
                                        <p:tgtEl>
                                          <p:spTgt spid="46"/>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wipe(left)">
                                      <p:cBhvr>
                                        <p:cTn id="6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2" grpId="0"/>
      <p:bldP spid="13" grpId="0"/>
      <p:bldP spid="23" grpId="0"/>
      <p:bldP spid="24" grpId="0"/>
      <p:bldP spid="33" grpId="0"/>
      <p:bldP spid="36" grpId="0"/>
      <p:bldP spid="46" grpId="0"/>
      <p:bldP spid="47" grpId="0"/>
      <p:bldP spid="54" grpId="0"/>
      <p:bldP spid="5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F18394-C63E-ECAE-C5EB-FFE50CB9D04E}"/>
            </a:ext>
          </a:extLst>
        </p:cNvPr>
        <p:cNvGrpSpPr/>
        <p:nvPr/>
      </p:nvGrpSpPr>
      <p:grpSpPr>
        <a:xfrm>
          <a:off x="0" y="0"/>
          <a:ext cx="0" cy="0"/>
          <a:chOff x="0" y="0"/>
          <a:chExt cx="0" cy="0"/>
        </a:xfrm>
      </p:grpSpPr>
      <p:sp>
        <p:nvSpPr>
          <p:cNvPr id="2" name="StaticPath">
            <a:extLst>
              <a:ext uri="{FF2B5EF4-FFF2-40B4-BE49-F238E27FC236}">
                <a16:creationId xmlns:a16="http://schemas.microsoft.com/office/drawing/2014/main" id="{6487C419-A3B7-7030-ED16-B9BE77F63215}"/>
              </a:ext>
            </a:extLst>
          </p:cNvPr>
          <p:cNvSpPr/>
          <p:nvPr/>
        </p:nvSpPr>
        <p:spPr>
          <a:xfrm>
            <a:off x="-1797368" y="-1445181"/>
            <a:ext cx="3157538" cy="3157538"/>
          </a:xfrm>
          <a:prstGeom prst="ellipse">
            <a:avLst/>
          </a:prstGeom>
          <a:solidFill>
            <a:srgbClr val="000000">
              <a:alpha val="4000"/>
            </a:srgbClr>
          </a:solidFill>
          <a:ln/>
        </p:spPr>
      </p:sp>
      <p:sp>
        <p:nvSpPr>
          <p:cNvPr id="3" name="TextBox 2">
            <a:extLst>
              <a:ext uri="{FF2B5EF4-FFF2-40B4-BE49-F238E27FC236}">
                <a16:creationId xmlns:a16="http://schemas.microsoft.com/office/drawing/2014/main" id="{4FC41F23-FC95-B9FC-5D31-E7787C597D4F}"/>
              </a:ext>
            </a:extLst>
          </p:cNvPr>
          <p:cNvSpPr txBox="1"/>
          <p:nvPr/>
        </p:nvSpPr>
        <p:spPr>
          <a:xfrm>
            <a:off x="0" y="4774168"/>
            <a:ext cx="301686" cy="369332"/>
          </a:xfrm>
          <a:prstGeom prst="rect">
            <a:avLst/>
          </a:prstGeom>
          <a:noFill/>
        </p:spPr>
        <p:txBody>
          <a:bodyPr wrap="none" rtlCol="0">
            <a:spAutoFit/>
          </a:bodyPr>
          <a:lstStyle/>
          <a:p>
            <a:fld id="{7B825309-1F74-46BD-9F53-9A3F1022E277}" type="slidenum">
              <a:rPr lang="en-US" smtClean="0"/>
              <a:t>16</a:t>
            </a:fld>
            <a:endParaRPr lang="en-US" dirty="0"/>
          </a:p>
        </p:txBody>
      </p:sp>
      <p:sp>
        <p:nvSpPr>
          <p:cNvPr id="6" name="Rectangle 5">
            <a:extLst>
              <a:ext uri="{FF2B5EF4-FFF2-40B4-BE49-F238E27FC236}">
                <a16:creationId xmlns:a16="http://schemas.microsoft.com/office/drawing/2014/main" id="{9654C871-C34A-9E74-AD0A-8790E67E0356}"/>
              </a:ext>
            </a:extLst>
          </p:cNvPr>
          <p:cNvSpPr/>
          <p:nvPr/>
        </p:nvSpPr>
        <p:spPr>
          <a:xfrm>
            <a:off x="3364230" y="53340"/>
            <a:ext cx="2415540" cy="313690"/>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E7C8191-848F-BC41-E9D3-5A39352A52BE}"/>
              </a:ext>
            </a:extLst>
          </p:cNvPr>
          <p:cNvSpPr txBox="1"/>
          <p:nvPr/>
        </p:nvSpPr>
        <p:spPr>
          <a:xfrm>
            <a:off x="3623215" y="25519"/>
            <a:ext cx="1897571" cy="369332"/>
          </a:xfrm>
          <a:prstGeom prst="rect">
            <a:avLst/>
          </a:prstGeom>
          <a:noFill/>
        </p:spPr>
        <p:txBody>
          <a:bodyPr wrap="none" rtlCol="0">
            <a:spAutoFit/>
          </a:bodyPr>
          <a:lstStyle/>
          <a:p>
            <a:r>
              <a:rPr lang="en-US" b="1" dirty="0"/>
              <a:t>Early experiments</a:t>
            </a:r>
          </a:p>
        </p:txBody>
      </p:sp>
      <p:sp>
        <p:nvSpPr>
          <p:cNvPr id="8" name="Rectangle 7">
            <a:extLst>
              <a:ext uri="{FF2B5EF4-FFF2-40B4-BE49-F238E27FC236}">
                <a16:creationId xmlns:a16="http://schemas.microsoft.com/office/drawing/2014/main" id="{D01A0C6B-5FE6-FE78-2CC6-14B1572078AD}"/>
              </a:ext>
            </a:extLst>
          </p:cNvPr>
          <p:cNvSpPr/>
          <p:nvPr/>
        </p:nvSpPr>
        <p:spPr>
          <a:xfrm>
            <a:off x="697510" y="49285"/>
            <a:ext cx="2213329" cy="312317"/>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Guidance_eta: 0.3</a:t>
            </a:r>
          </a:p>
        </p:txBody>
      </p:sp>
      <p:sp>
        <p:nvSpPr>
          <p:cNvPr id="9" name="Rectangle 8">
            <a:extLst>
              <a:ext uri="{FF2B5EF4-FFF2-40B4-BE49-F238E27FC236}">
                <a16:creationId xmlns:a16="http://schemas.microsoft.com/office/drawing/2014/main" id="{BD51D56A-0F99-DFE5-D11D-CC75FE529BB4}"/>
              </a:ext>
            </a:extLst>
          </p:cNvPr>
          <p:cNvSpPr/>
          <p:nvPr/>
        </p:nvSpPr>
        <p:spPr>
          <a:xfrm>
            <a:off x="6233161" y="54713"/>
            <a:ext cx="2213329" cy="312317"/>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Guidance_dist: 0.003</a:t>
            </a:r>
          </a:p>
        </p:txBody>
      </p:sp>
      <p:sp>
        <p:nvSpPr>
          <p:cNvPr id="10" name="Rectangle 9">
            <a:extLst>
              <a:ext uri="{FF2B5EF4-FFF2-40B4-BE49-F238E27FC236}">
                <a16:creationId xmlns:a16="http://schemas.microsoft.com/office/drawing/2014/main" id="{420E2E62-CC41-DD2D-537E-F36A2147597E}"/>
              </a:ext>
            </a:extLst>
          </p:cNvPr>
          <p:cNvSpPr/>
          <p:nvPr/>
        </p:nvSpPr>
        <p:spPr>
          <a:xfrm>
            <a:off x="931385" y="552303"/>
            <a:ext cx="1831773" cy="254867"/>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Ground truth</a:t>
            </a:r>
          </a:p>
        </p:txBody>
      </p:sp>
      <p:sp>
        <p:nvSpPr>
          <p:cNvPr id="23" name="Rectangle 22">
            <a:extLst>
              <a:ext uri="{FF2B5EF4-FFF2-40B4-BE49-F238E27FC236}">
                <a16:creationId xmlns:a16="http://schemas.microsoft.com/office/drawing/2014/main" id="{251505A9-3041-8FD5-56E9-7608BE125FA8}"/>
              </a:ext>
            </a:extLst>
          </p:cNvPr>
          <p:cNvSpPr/>
          <p:nvPr/>
        </p:nvSpPr>
        <p:spPr>
          <a:xfrm>
            <a:off x="2763159" y="552303"/>
            <a:ext cx="1814083" cy="254867"/>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Masked</a:t>
            </a:r>
          </a:p>
        </p:txBody>
      </p:sp>
      <p:sp>
        <p:nvSpPr>
          <p:cNvPr id="24" name="Rectangle 23">
            <a:extLst>
              <a:ext uri="{FF2B5EF4-FFF2-40B4-BE49-F238E27FC236}">
                <a16:creationId xmlns:a16="http://schemas.microsoft.com/office/drawing/2014/main" id="{4F24269A-257C-8BAF-062E-EA0715DD633E}"/>
              </a:ext>
            </a:extLst>
          </p:cNvPr>
          <p:cNvSpPr/>
          <p:nvPr/>
        </p:nvSpPr>
        <p:spPr>
          <a:xfrm>
            <a:off x="4577242" y="552303"/>
            <a:ext cx="1814083" cy="254867"/>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Generated #1</a:t>
            </a:r>
          </a:p>
        </p:txBody>
      </p:sp>
      <p:sp>
        <p:nvSpPr>
          <p:cNvPr id="25" name="Rectangle 24">
            <a:extLst>
              <a:ext uri="{FF2B5EF4-FFF2-40B4-BE49-F238E27FC236}">
                <a16:creationId xmlns:a16="http://schemas.microsoft.com/office/drawing/2014/main" id="{BC227CDC-6500-6D20-69A5-2D25D9A29776}"/>
              </a:ext>
            </a:extLst>
          </p:cNvPr>
          <p:cNvSpPr/>
          <p:nvPr/>
        </p:nvSpPr>
        <p:spPr>
          <a:xfrm>
            <a:off x="6391326" y="552303"/>
            <a:ext cx="1814083" cy="254867"/>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Generated #2</a:t>
            </a:r>
          </a:p>
        </p:txBody>
      </p:sp>
      <p:pic>
        <p:nvPicPr>
          <p:cNvPr id="35" name="Picture 34">
            <a:extLst>
              <a:ext uri="{FF2B5EF4-FFF2-40B4-BE49-F238E27FC236}">
                <a16:creationId xmlns:a16="http://schemas.microsoft.com/office/drawing/2014/main" id="{5AE92A95-43ED-45F7-5911-3F4957DC93C4}"/>
              </a:ext>
            </a:extLst>
          </p:cNvPr>
          <p:cNvPicPr>
            <a:picLocks noChangeAspect="1"/>
          </p:cNvPicPr>
          <p:nvPr/>
        </p:nvPicPr>
        <p:blipFill>
          <a:blip r:embed="rId3"/>
          <a:stretch>
            <a:fillRect/>
          </a:stretch>
        </p:blipFill>
        <p:spPr>
          <a:xfrm>
            <a:off x="936819" y="807170"/>
            <a:ext cx="1812360" cy="1569442"/>
          </a:xfrm>
          <a:prstGeom prst="rect">
            <a:avLst/>
          </a:prstGeom>
        </p:spPr>
      </p:pic>
      <p:pic>
        <p:nvPicPr>
          <p:cNvPr id="37" name="Picture 36">
            <a:extLst>
              <a:ext uri="{FF2B5EF4-FFF2-40B4-BE49-F238E27FC236}">
                <a16:creationId xmlns:a16="http://schemas.microsoft.com/office/drawing/2014/main" id="{1EAC69B1-D59C-CA1D-00A4-7EBED9E1682D}"/>
              </a:ext>
            </a:extLst>
          </p:cNvPr>
          <p:cNvPicPr>
            <a:picLocks noChangeAspect="1"/>
          </p:cNvPicPr>
          <p:nvPr/>
        </p:nvPicPr>
        <p:blipFill>
          <a:blip r:embed="rId4"/>
          <a:stretch>
            <a:fillRect/>
          </a:stretch>
        </p:blipFill>
        <p:spPr>
          <a:xfrm>
            <a:off x="2749179" y="807170"/>
            <a:ext cx="1812360" cy="1569442"/>
          </a:xfrm>
          <a:prstGeom prst="rect">
            <a:avLst/>
          </a:prstGeom>
        </p:spPr>
      </p:pic>
      <p:pic>
        <p:nvPicPr>
          <p:cNvPr id="39" name="Picture 38">
            <a:extLst>
              <a:ext uri="{FF2B5EF4-FFF2-40B4-BE49-F238E27FC236}">
                <a16:creationId xmlns:a16="http://schemas.microsoft.com/office/drawing/2014/main" id="{EEDC5043-55A6-0111-460B-1379D15BE0DE}"/>
              </a:ext>
            </a:extLst>
          </p:cNvPr>
          <p:cNvPicPr>
            <a:picLocks noChangeAspect="1"/>
          </p:cNvPicPr>
          <p:nvPr/>
        </p:nvPicPr>
        <p:blipFill>
          <a:blip r:embed="rId5"/>
          <a:stretch>
            <a:fillRect/>
          </a:stretch>
        </p:blipFill>
        <p:spPr>
          <a:xfrm>
            <a:off x="4561276" y="807170"/>
            <a:ext cx="1812360" cy="1569442"/>
          </a:xfrm>
          <a:prstGeom prst="rect">
            <a:avLst/>
          </a:prstGeom>
        </p:spPr>
      </p:pic>
      <p:pic>
        <p:nvPicPr>
          <p:cNvPr id="41" name="Picture 40">
            <a:extLst>
              <a:ext uri="{FF2B5EF4-FFF2-40B4-BE49-F238E27FC236}">
                <a16:creationId xmlns:a16="http://schemas.microsoft.com/office/drawing/2014/main" id="{FDB567F4-EA24-3814-EBC3-769FF3D08BE5}"/>
              </a:ext>
            </a:extLst>
          </p:cNvPr>
          <p:cNvPicPr>
            <a:picLocks noChangeAspect="1"/>
          </p:cNvPicPr>
          <p:nvPr/>
        </p:nvPicPr>
        <p:blipFill>
          <a:blip r:embed="rId6"/>
          <a:stretch>
            <a:fillRect/>
          </a:stretch>
        </p:blipFill>
        <p:spPr>
          <a:xfrm>
            <a:off x="6373636" y="807170"/>
            <a:ext cx="1831774" cy="1569442"/>
          </a:xfrm>
          <a:prstGeom prst="rect">
            <a:avLst/>
          </a:prstGeom>
        </p:spPr>
      </p:pic>
      <p:pic>
        <p:nvPicPr>
          <p:cNvPr id="43" name="Picture 42">
            <a:extLst>
              <a:ext uri="{FF2B5EF4-FFF2-40B4-BE49-F238E27FC236}">
                <a16:creationId xmlns:a16="http://schemas.microsoft.com/office/drawing/2014/main" id="{86D65207-0886-2318-FEF1-CA2FCEC243A9}"/>
              </a:ext>
            </a:extLst>
          </p:cNvPr>
          <p:cNvPicPr>
            <a:picLocks noChangeAspect="1"/>
          </p:cNvPicPr>
          <p:nvPr/>
        </p:nvPicPr>
        <p:blipFill>
          <a:blip r:embed="rId7"/>
          <a:stretch>
            <a:fillRect/>
          </a:stretch>
        </p:blipFill>
        <p:spPr>
          <a:xfrm>
            <a:off x="929955" y="2376612"/>
            <a:ext cx="1812360" cy="1569442"/>
          </a:xfrm>
          <a:prstGeom prst="rect">
            <a:avLst/>
          </a:prstGeom>
        </p:spPr>
      </p:pic>
      <p:pic>
        <p:nvPicPr>
          <p:cNvPr id="45" name="Picture 44">
            <a:extLst>
              <a:ext uri="{FF2B5EF4-FFF2-40B4-BE49-F238E27FC236}">
                <a16:creationId xmlns:a16="http://schemas.microsoft.com/office/drawing/2014/main" id="{C575C4F7-7AAC-7482-1F36-E80009552276}"/>
              </a:ext>
            </a:extLst>
          </p:cNvPr>
          <p:cNvPicPr>
            <a:picLocks noChangeAspect="1"/>
          </p:cNvPicPr>
          <p:nvPr/>
        </p:nvPicPr>
        <p:blipFill>
          <a:blip r:embed="rId8"/>
          <a:stretch>
            <a:fillRect/>
          </a:stretch>
        </p:blipFill>
        <p:spPr>
          <a:xfrm>
            <a:off x="2748292" y="2376612"/>
            <a:ext cx="1812360" cy="1569442"/>
          </a:xfrm>
          <a:prstGeom prst="rect">
            <a:avLst/>
          </a:prstGeom>
        </p:spPr>
      </p:pic>
      <p:pic>
        <p:nvPicPr>
          <p:cNvPr id="47" name="Picture 46">
            <a:extLst>
              <a:ext uri="{FF2B5EF4-FFF2-40B4-BE49-F238E27FC236}">
                <a16:creationId xmlns:a16="http://schemas.microsoft.com/office/drawing/2014/main" id="{4E9F10AF-4DB5-8CE6-19A9-FD8153ED9871}"/>
              </a:ext>
            </a:extLst>
          </p:cNvPr>
          <p:cNvPicPr>
            <a:picLocks noChangeAspect="1"/>
          </p:cNvPicPr>
          <p:nvPr/>
        </p:nvPicPr>
        <p:blipFill>
          <a:blip r:embed="rId9"/>
          <a:stretch>
            <a:fillRect/>
          </a:stretch>
        </p:blipFill>
        <p:spPr>
          <a:xfrm>
            <a:off x="4575598" y="2376612"/>
            <a:ext cx="1812359" cy="1569442"/>
          </a:xfrm>
          <a:prstGeom prst="rect">
            <a:avLst/>
          </a:prstGeom>
        </p:spPr>
      </p:pic>
      <p:pic>
        <p:nvPicPr>
          <p:cNvPr id="49" name="Picture 48">
            <a:extLst>
              <a:ext uri="{FF2B5EF4-FFF2-40B4-BE49-F238E27FC236}">
                <a16:creationId xmlns:a16="http://schemas.microsoft.com/office/drawing/2014/main" id="{701D69F5-4651-62F8-4908-604E2F58DEC8}"/>
              </a:ext>
            </a:extLst>
          </p:cNvPr>
          <p:cNvPicPr>
            <a:picLocks noChangeAspect="1"/>
          </p:cNvPicPr>
          <p:nvPr/>
        </p:nvPicPr>
        <p:blipFill>
          <a:blip r:embed="rId10"/>
          <a:stretch>
            <a:fillRect/>
          </a:stretch>
        </p:blipFill>
        <p:spPr>
          <a:xfrm>
            <a:off x="6394822" y="2376609"/>
            <a:ext cx="1812359" cy="1569442"/>
          </a:xfrm>
          <a:prstGeom prst="rect">
            <a:avLst/>
          </a:prstGeom>
        </p:spPr>
      </p:pic>
      <p:sp>
        <p:nvSpPr>
          <p:cNvPr id="52" name="Rectangle 51">
            <a:extLst>
              <a:ext uri="{FF2B5EF4-FFF2-40B4-BE49-F238E27FC236}">
                <a16:creationId xmlns:a16="http://schemas.microsoft.com/office/drawing/2014/main" id="{690D68D7-A89A-DECD-47DD-530F08054B92}"/>
              </a:ext>
            </a:extLst>
          </p:cNvPr>
          <p:cNvSpPr/>
          <p:nvPr/>
        </p:nvSpPr>
        <p:spPr>
          <a:xfrm>
            <a:off x="641295" y="4143037"/>
            <a:ext cx="7839961" cy="817583"/>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First, we implement different guided diffusion models from different datasets and perform previous methods on their posterior distribution and inpaint different images that are similar to their respective trained dataset with variety of masks.  </a:t>
            </a:r>
          </a:p>
        </p:txBody>
      </p:sp>
    </p:spTree>
    <p:extLst>
      <p:ext uri="{BB962C8B-B14F-4D97-AF65-F5344CB8AC3E}">
        <p14:creationId xmlns:p14="http://schemas.microsoft.com/office/powerpoint/2010/main" val="3633244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A59DD3-A4C6-E531-DD7D-493068FB1832}"/>
            </a:ext>
          </a:extLst>
        </p:cNvPr>
        <p:cNvGrpSpPr/>
        <p:nvPr/>
      </p:nvGrpSpPr>
      <p:grpSpPr>
        <a:xfrm>
          <a:off x="0" y="0"/>
          <a:ext cx="0" cy="0"/>
          <a:chOff x="0" y="0"/>
          <a:chExt cx="0" cy="0"/>
        </a:xfrm>
      </p:grpSpPr>
      <p:sp>
        <p:nvSpPr>
          <p:cNvPr id="2" name="StaticPath">
            <a:extLst>
              <a:ext uri="{FF2B5EF4-FFF2-40B4-BE49-F238E27FC236}">
                <a16:creationId xmlns:a16="http://schemas.microsoft.com/office/drawing/2014/main" id="{290CE2B9-8980-555B-3D8B-0947B568B6E7}"/>
              </a:ext>
            </a:extLst>
          </p:cNvPr>
          <p:cNvSpPr/>
          <p:nvPr/>
        </p:nvSpPr>
        <p:spPr>
          <a:xfrm>
            <a:off x="-1750001" y="3787219"/>
            <a:ext cx="3157538" cy="3157538"/>
          </a:xfrm>
          <a:prstGeom prst="ellipse">
            <a:avLst/>
          </a:prstGeom>
          <a:solidFill>
            <a:srgbClr val="000000">
              <a:alpha val="4000"/>
            </a:srgbClr>
          </a:solidFill>
          <a:ln/>
        </p:spPr>
      </p:sp>
      <p:sp>
        <p:nvSpPr>
          <p:cNvPr id="3" name="TextBox 2">
            <a:extLst>
              <a:ext uri="{FF2B5EF4-FFF2-40B4-BE49-F238E27FC236}">
                <a16:creationId xmlns:a16="http://schemas.microsoft.com/office/drawing/2014/main" id="{E75C8785-BD59-4AF7-D86D-A807FFD0478E}"/>
              </a:ext>
            </a:extLst>
          </p:cNvPr>
          <p:cNvSpPr txBox="1"/>
          <p:nvPr/>
        </p:nvSpPr>
        <p:spPr>
          <a:xfrm>
            <a:off x="0" y="4774168"/>
            <a:ext cx="301686" cy="369332"/>
          </a:xfrm>
          <a:prstGeom prst="rect">
            <a:avLst/>
          </a:prstGeom>
          <a:noFill/>
        </p:spPr>
        <p:txBody>
          <a:bodyPr wrap="none" rtlCol="0">
            <a:spAutoFit/>
          </a:bodyPr>
          <a:lstStyle/>
          <a:p>
            <a:fld id="{7B825309-1F74-46BD-9F53-9A3F1022E277}" type="slidenum">
              <a:rPr lang="en-US" smtClean="0"/>
              <a:t>17</a:t>
            </a:fld>
            <a:endParaRPr lang="en-US" dirty="0"/>
          </a:p>
        </p:txBody>
      </p:sp>
      <p:sp>
        <p:nvSpPr>
          <p:cNvPr id="6" name="Rectangle 5">
            <a:extLst>
              <a:ext uri="{FF2B5EF4-FFF2-40B4-BE49-F238E27FC236}">
                <a16:creationId xmlns:a16="http://schemas.microsoft.com/office/drawing/2014/main" id="{6481B746-AF16-D0C1-C971-124F3BF4925F}"/>
              </a:ext>
            </a:extLst>
          </p:cNvPr>
          <p:cNvSpPr/>
          <p:nvPr/>
        </p:nvSpPr>
        <p:spPr>
          <a:xfrm>
            <a:off x="3364230" y="53340"/>
            <a:ext cx="2415540" cy="313690"/>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A276AA3-A1AD-3702-A0DA-EC7264200BBC}"/>
              </a:ext>
            </a:extLst>
          </p:cNvPr>
          <p:cNvSpPr txBox="1"/>
          <p:nvPr/>
        </p:nvSpPr>
        <p:spPr>
          <a:xfrm>
            <a:off x="3623215" y="25519"/>
            <a:ext cx="1897571" cy="369332"/>
          </a:xfrm>
          <a:prstGeom prst="rect">
            <a:avLst/>
          </a:prstGeom>
          <a:noFill/>
        </p:spPr>
        <p:txBody>
          <a:bodyPr wrap="none" rtlCol="0">
            <a:spAutoFit/>
          </a:bodyPr>
          <a:lstStyle/>
          <a:p>
            <a:r>
              <a:rPr lang="en-US" b="1" dirty="0"/>
              <a:t>Early experiments</a:t>
            </a:r>
          </a:p>
        </p:txBody>
      </p:sp>
      <p:sp>
        <p:nvSpPr>
          <p:cNvPr id="8" name="Rectangle 7">
            <a:extLst>
              <a:ext uri="{FF2B5EF4-FFF2-40B4-BE49-F238E27FC236}">
                <a16:creationId xmlns:a16="http://schemas.microsoft.com/office/drawing/2014/main" id="{5AAA8F7E-B2C9-D127-442A-20113B142A9C}"/>
              </a:ext>
            </a:extLst>
          </p:cNvPr>
          <p:cNvSpPr/>
          <p:nvPr/>
        </p:nvSpPr>
        <p:spPr>
          <a:xfrm>
            <a:off x="697510" y="49285"/>
            <a:ext cx="2213329" cy="312317"/>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Guidance_eta increasing</a:t>
            </a:r>
          </a:p>
        </p:txBody>
      </p:sp>
      <p:sp>
        <p:nvSpPr>
          <p:cNvPr id="9" name="Rectangle 8">
            <a:extLst>
              <a:ext uri="{FF2B5EF4-FFF2-40B4-BE49-F238E27FC236}">
                <a16:creationId xmlns:a16="http://schemas.microsoft.com/office/drawing/2014/main" id="{88BB34C3-3C6D-F78A-F66D-E23E013640D0}"/>
              </a:ext>
            </a:extLst>
          </p:cNvPr>
          <p:cNvSpPr/>
          <p:nvPr/>
        </p:nvSpPr>
        <p:spPr>
          <a:xfrm>
            <a:off x="6233161" y="54713"/>
            <a:ext cx="2213329" cy="312317"/>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Guidance_dist: 0.003</a:t>
            </a:r>
          </a:p>
        </p:txBody>
      </p:sp>
      <p:sp>
        <p:nvSpPr>
          <p:cNvPr id="52" name="Rectangle 51">
            <a:extLst>
              <a:ext uri="{FF2B5EF4-FFF2-40B4-BE49-F238E27FC236}">
                <a16:creationId xmlns:a16="http://schemas.microsoft.com/office/drawing/2014/main" id="{357C725F-BFC7-8220-776F-BBC52B6A7092}"/>
              </a:ext>
            </a:extLst>
          </p:cNvPr>
          <p:cNvSpPr/>
          <p:nvPr/>
        </p:nvSpPr>
        <p:spPr>
          <a:xfrm>
            <a:off x="641295" y="4143037"/>
            <a:ext cx="7839961" cy="817583"/>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With different </a:t>
            </a:r>
            <a:r>
              <a:rPr lang="el-GR" dirty="0">
                <a:solidFill>
                  <a:sysClr val="windowText" lastClr="000000"/>
                </a:solidFill>
              </a:rPr>
              <a:t>η</a:t>
            </a:r>
            <a:r>
              <a:rPr lang="en-US" dirty="0">
                <a:solidFill>
                  <a:sysClr val="windowText" lastClr="000000"/>
                </a:solidFill>
              </a:rPr>
              <a:t> and monitoring samples as it is increasing, in the original paper they discussed that </a:t>
            </a:r>
            <a:r>
              <a:rPr lang="el-GR" dirty="0">
                <a:solidFill>
                  <a:sysClr val="windowText" lastClr="000000"/>
                </a:solidFill>
              </a:rPr>
              <a:t>η</a:t>
            </a:r>
            <a:r>
              <a:rPr lang="en-US" dirty="0">
                <a:solidFill>
                  <a:sysClr val="windowText" lastClr="000000"/>
                </a:solidFill>
              </a:rPr>
              <a:t> is directly related to diversity, and samples won’t be stable if it is too large, as we can see that is the case even for different datasets and masks. </a:t>
            </a:r>
          </a:p>
        </p:txBody>
      </p:sp>
      <p:grpSp>
        <p:nvGrpSpPr>
          <p:cNvPr id="56" name="Group 55">
            <a:extLst>
              <a:ext uri="{FF2B5EF4-FFF2-40B4-BE49-F238E27FC236}">
                <a16:creationId xmlns:a16="http://schemas.microsoft.com/office/drawing/2014/main" id="{687B34A2-EDBD-26C3-2EB9-B840AF05348F}"/>
              </a:ext>
            </a:extLst>
          </p:cNvPr>
          <p:cNvGrpSpPr/>
          <p:nvPr/>
        </p:nvGrpSpPr>
        <p:grpSpPr>
          <a:xfrm>
            <a:off x="303243" y="814967"/>
            <a:ext cx="8537514" cy="3145536"/>
            <a:chOff x="303237" y="814967"/>
            <a:chExt cx="8189833" cy="3145536"/>
          </a:xfrm>
        </p:grpSpPr>
        <p:pic>
          <p:nvPicPr>
            <p:cNvPr id="15" name="Picture 14">
              <a:extLst>
                <a:ext uri="{FF2B5EF4-FFF2-40B4-BE49-F238E27FC236}">
                  <a16:creationId xmlns:a16="http://schemas.microsoft.com/office/drawing/2014/main" id="{912E2CC9-6CF8-2711-8FCA-7BA6F71F8C42}"/>
                </a:ext>
              </a:extLst>
            </p:cNvPr>
            <p:cNvPicPr>
              <a:picLocks/>
            </p:cNvPicPr>
            <p:nvPr/>
          </p:nvPicPr>
          <p:blipFill>
            <a:blip r:embed="rId3"/>
            <a:stretch>
              <a:fillRect/>
            </a:stretch>
          </p:blipFill>
          <p:spPr>
            <a:xfrm>
              <a:off x="303237" y="814967"/>
              <a:ext cx="1364758" cy="1572768"/>
            </a:xfrm>
            <a:prstGeom prst="rect">
              <a:avLst/>
            </a:prstGeom>
          </p:spPr>
        </p:pic>
        <p:pic>
          <p:nvPicPr>
            <p:cNvPr id="17" name="Picture 16">
              <a:extLst>
                <a:ext uri="{FF2B5EF4-FFF2-40B4-BE49-F238E27FC236}">
                  <a16:creationId xmlns:a16="http://schemas.microsoft.com/office/drawing/2014/main" id="{A616EED5-2D8D-41BD-7A1F-35129FF285BF}"/>
                </a:ext>
              </a:extLst>
            </p:cNvPr>
            <p:cNvPicPr>
              <a:picLocks/>
            </p:cNvPicPr>
            <p:nvPr/>
          </p:nvPicPr>
          <p:blipFill>
            <a:blip r:embed="rId4"/>
            <a:stretch>
              <a:fillRect/>
            </a:stretch>
          </p:blipFill>
          <p:spPr>
            <a:xfrm>
              <a:off x="1667995" y="814967"/>
              <a:ext cx="1364758" cy="1572768"/>
            </a:xfrm>
            <a:prstGeom prst="rect">
              <a:avLst/>
            </a:prstGeom>
          </p:spPr>
        </p:pic>
        <p:pic>
          <p:nvPicPr>
            <p:cNvPr id="19" name="Picture 18">
              <a:extLst>
                <a:ext uri="{FF2B5EF4-FFF2-40B4-BE49-F238E27FC236}">
                  <a16:creationId xmlns:a16="http://schemas.microsoft.com/office/drawing/2014/main" id="{38C43960-0570-F774-79B8-3076BDCBA062}"/>
                </a:ext>
              </a:extLst>
            </p:cNvPr>
            <p:cNvPicPr>
              <a:picLocks/>
            </p:cNvPicPr>
            <p:nvPr/>
          </p:nvPicPr>
          <p:blipFill>
            <a:blip r:embed="rId5"/>
            <a:stretch>
              <a:fillRect/>
            </a:stretch>
          </p:blipFill>
          <p:spPr>
            <a:xfrm>
              <a:off x="3032753" y="814967"/>
              <a:ext cx="1364758" cy="1572768"/>
            </a:xfrm>
            <a:prstGeom prst="rect">
              <a:avLst/>
            </a:prstGeom>
          </p:spPr>
        </p:pic>
        <p:pic>
          <p:nvPicPr>
            <p:cNvPr id="21" name="Picture 20">
              <a:extLst>
                <a:ext uri="{FF2B5EF4-FFF2-40B4-BE49-F238E27FC236}">
                  <a16:creationId xmlns:a16="http://schemas.microsoft.com/office/drawing/2014/main" id="{6B86142F-91CA-808F-47CD-5D8CD6A801C4}"/>
                </a:ext>
              </a:extLst>
            </p:cNvPr>
            <p:cNvPicPr>
              <a:picLocks/>
            </p:cNvPicPr>
            <p:nvPr/>
          </p:nvPicPr>
          <p:blipFill>
            <a:blip r:embed="rId6"/>
            <a:stretch>
              <a:fillRect/>
            </a:stretch>
          </p:blipFill>
          <p:spPr>
            <a:xfrm>
              <a:off x="4397511" y="814967"/>
              <a:ext cx="1364758" cy="1572768"/>
            </a:xfrm>
            <a:prstGeom prst="rect">
              <a:avLst/>
            </a:prstGeom>
          </p:spPr>
        </p:pic>
        <p:pic>
          <p:nvPicPr>
            <p:cNvPr id="26" name="Picture 25">
              <a:extLst>
                <a:ext uri="{FF2B5EF4-FFF2-40B4-BE49-F238E27FC236}">
                  <a16:creationId xmlns:a16="http://schemas.microsoft.com/office/drawing/2014/main" id="{5EA5AAA0-C9F8-D455-5619-BD97A9290677}"/>
                </a:ext>
              </a:extLst>
            </p:cNvPr>
            <p:cNvPicPr>
              <a:picLocks/>
            </p:cNvPicPr>
            <p:nvPr/>
          </p:nvPicPr>
          <p:blipFill>
            <a:blip r:embed="rId7"/>
            <a:stretch>
              <a:fillRect/>
            </a:stretch>
          </p:blipFill>
          <p:spPr>
            <a:xfrm>
              <a:off x="5762270" y="814967"/>
              <a:ext cx="1364758" cy="1572768"/>
            </a:xfrm>
            <a:prstGeom prst="rect">
              <a:avLst/>
            </a:prstGeom>
          </p:spPr>
        </p:pic>
        <p:pic>
          <p:nvPicPr>
            <p:cNvPr id="33" name="Picture 32">
              <a:extLst>
                <a:ext uri="{FF2B5EF4-FFF2-40B4-BE49-F238E27FC236}">
                  <a16:creationId xmlns:a16="http://schemas.microsoft.com/office/drawing/2014/main" id="{B190F990-9CDF-15BB-BE23-D30680D9AE8B}"/>
                </a:ext>
              </a:extLst>
            </p:cNvPr>
            <p:cNvPicPr>
              <a:picLocks noChangeAspect="1"/>
            </p:cNvPicPr>
            <p:nvPr/>
          </p:nvPicPr>
          <p:blipFill>
            <a:blip r:embed="rId8"/>
            <a:stretch>
              <a:fillRect/>
            </a:stretch>
          </p:blipFill>
          <p:spPr>
            <a:xfrm>
              <a:off x="303237" y="2387735"/>
              <a:ext cx="1368344" cy="1572768"/>
            </a:xfrm>
            <a:prstGeom prst="rect">
              <a:avLst/>
            </a:prstGeom>
          </p:spPr>
        </p:pic>
        <p:pic>
          <p:nvPicPr>
            <p:cNvPr id="36" name="Picture 35">
              <a:extLst>
                <a:ext uri="{FF2B5EF4-FFF2-40B4-BE49-F238E27FC236}">
                  <a16:creationId xmlns:a16="http://schemas.microsoft.com/office/drawing/2014/main" id="{563940EF-FAEC-68FE-8C67-30BECC7ED436}"/>
                </a:ext>
              </a:extLst>
            </p:cNvPr>
            <p:cNvPicPr>
              <a:picLocks noChangeAspect="1"/>
            </p:cNvPicPr>
            <p:nvPr/>
          </p:nvPicPr>
          <p:blipFill>
            <a:blip r:embed="rId9"/>
            <a:stretch>
              <a:fillRect/>
            </a:stretch>
          </p:blipFill>
          <p:spPr>
            <a:xfrm>
              <a:off x="1671581" y="2387735"/>
              <a:ext cx="1368344" cy="1572768"/>
            </a:xfrm>
            <a:prstGeom prst="rect">
              <a:avLst/>
            </a:prstGeom>
          </p:spPr>
        </p:pic>
        <p:pic>
          <p:nvPicPr>
            <p:cNvPr id="40" name="Picture 39">
              <a:extLst>
                <a:ext uri="{FF2B5EF4-FFF2-40B4-BE49-F238E27FC236}">
                  <a16:creationId xmlns:a16="http://schemas.microsoft.com/office/drawing/2014/main" id="{BBD96337-9FC1-771E-9BD2-7D450CE26ABE}"/>
                </a:ext>
              </a:extLst>
            </p:cNvPr>
            <p:cNvPicPr>
              <a:picLocks noChangeAspect="1"/>
            </p:cNvPicPr>
            <p:nvPr/>
          </p:nvPicPr>
          <p:blipFill>
            <a:blip r:embed="rId10"/>
            <a:stretch>
              <a:fillRect/>
            </a:stretch>
          </p:blipFill>
          <p:spPr>
            <a:xfrm>
              <a:off x="3039924" y="2387735"/>
              <a:ext cx="1368344" cy="1572768"/>
            </a:xfrm>
            <a:prstGeom prst="rect">
              <a:avLst/>
            </a:prstGeom>
          </p:spPr>
        </p:pic>
        <p:pic>
          <p:nvPicPr>
            <p:cNvPr id="44" name="Picture 43">
              <a:extLst>
                <a:ext uri="{FF2B5EF4-FFF2-40B4-BE49-F238E27FC236}">
                  <a16:creationId xmlns:a16="http://schemas.microsoft.com/office/drawing/2014/main" id="{6FCA1213-FD7A-05B2-D8FD-A60B2C34345D}"/>
                </a:ext>
              </a:extLst>
            </p:cNvPr>
            <p:cNvPicPr>
              <a:picLocks noChangeAspect="1"/>
            </p:cNvPicPr>
            <p:nvPr/>
          </p:nvPicPr>
          <p:blipFill>
            <a:blip r:embed="rId11"/>
            <a:stretch>
              <a:fillRect/>
            </a:stretch>
          </p:blipFill>
          <p:spPr>
            <a:xfrm>
              <a:off x="4408268" y="2387735"/>
              <a:ext cx="1368344" cy="1572768"/>
            </a:xfrm>
            <a:prstGeom prst="rect">
              <a:avLst/>
            </a:prstGeom>
          </p:spPr>
        </p:pic>
        <p:pic>
          <p:nvPicPr>
            <p:cNvPr id="48" name="Picture 47">
              <a:extLst>
                <a:ext uri="{FF2B5EF4-FFF2-40B4-BE49-F238E27FC236}">
                  <a16:creationId xmlns:a16="http://schemas.microsoft.com/office/drawing/2014/main" id="{2CCF0F12-076C-68D9-E55A-09ED91F0398C}"/>
                </a:ext>
              </a:extLst>
            </p:cNvPr>
            <p:cNvPicPr>
              <a:picLocks noChangeAspect="1"/>
            </p:cNvPicPr>
            <p:nvPr/>
          </p:nvPicPr>
          <p:blipFill>
            <a:blip r:embed="rId12"/>
            <a:stretch>
              <a:fillRect/>
            </a:stretch>
          </p:blipFill>
          <p:spPr>
            <a:xfrm>
              <a:off x="5762270" y="2387735"/>
              <a:ext cx="1368344" cy="1572768"/>
            </a:xfrm>
            <a:prstGeom prst="rect">
              <a:avLst/>
            </a:prstGeom>
          </p:spPr>
        </p:pic>
        <p:pic>
          <p:nvPicPr>
            <p:cNvPr id="53" name="Picture 52">
              <a:extLst>
                <a:ext uri="{FF2B5EF4-FFF2-40B4-BE49-F238E27FC236}">
                  <a16:creationId xmlns:a16="http://schemas.microsoft.com/office/drawing/2014/main" id="{2071E508-208F-DC96-5EB5-84AD84625486}"/>
                </a:ext>
              </a:extLst>
            </p:cNvPr>
            <p:cNvPicPr>
              <a:picLocks/>
            </p:cNvPicPr>
            <p:nvPr/>
          </p:nvPicPr>
          <p:blipFill>
            <a:blip r:embed="rId13"/>
            <a:stretch>
              <a:fillRect/>
            </a:stretch>
          </p:blipFill>
          <p:spPr>
            <a:xfrm>
              <a:off x="7116271" y="814967"/>
              <a:ext cx="1362456" cy="1572768"/>
            </a:xfrm>
            <a:prstGeom prst="rect">
              <a:avLst/>
            </a:prstGeom>
          </p:spPr>
        </p:pic>
        <p:pic>
          <p:nvPicPr>
            <p:cNvPr id="55" name="Picture 54">
              <a:extLst>
                <a:ext uri="{FF2B5EF4-FFF2-40B4-BE49-F238E27FC236}">
                  <a16:creationId xmlns:a16="http://schemas.microsoft.com/office/drawing/2014/main" id="{FEDCCAC8-906F-848E-1523-A3C3EA4A8EC3}"/>
                </a:ext>
              </a:extLst>
            </p:cNvPr>
            <p:cNvPicPr>
              <a:picLocks/>
            </p:cNvPicPr>
            <p:nvPr/>
          </p:nvPicPr>
          <p:blipFill>
            <a:blip r:embed="rId14"/>
            <a:stretch>
              <a:fillRect/>
            </a:stretch>
          </p:blipFill>
          <p:spPr>
            <a:xfrm>
              <a:off x="7130614" y="2387735"/>
              <a:ext cx="1362456" cy="1572768"/>
            </a:xfrm>
            <a:prstGeom prst="rect">
              <a:avLst/>
            </a:prstGeom>
          </p:spPr>
        </p:pic>
      </p:grpSp>
      <p:grpSp>
        <p:nvGrpSpPr>
          <p:cNvPr id="59" name="Group 58">
            <a:extLst>
              <a:ext uri="{FF2B5EF4-FFF2-40B4-BE49-F238E27FC236}">
                <a16:creationId xmlns:a16="http://schemas.microsoft.com/office/drawing/2014/main" id="{321D608C-682E-2DAD-81D9-E82A7972E070}"/>
              </a:ext>
            </a:extLst>
          </p:cNvPr>
          <p:cNvGrpSpPr/>
          <p:nvPr/>
        </p:nvGrpSpPr>
        <p:grpSpPr>
          <a:xfrm>
            <a:off x="301686" y="502652"/>
            <a:ext cx="2846949" cy="312316"/>
            <a:chOff x="931385" y="552303"/>
            <a:chExt cx="3645857" cy="254867"/>
          </a:xfrm>
        </p:grpSpPr>
        <p:sp>
          <p:nvSpPr>
            <p:cNvPr id="57" name="Rectangle 56">
              <a:extLst>
                <a:ext uri="{FF2B5EF4-FFF2-40B4-BE49-F238E27FC236}">
                  <a16:creationId xmlns:a16="http://schemas.microsoft.com/office/drawing/2014/main" id="{E97C78EB-0D2F-DDCC-00F4-17F1EDAA4091}"/>
                </a:ext>
              </a:extLst>
            </p:cNvPr>
            <p:cNvSpPr/>
            <p:nvPr/>
          </p:nvSpPr>
          <p:spPr>
            <a:xfrm>
              <a:off x="931385" y="552303"/>
              <a:ext cx="1831773" cy="254867"/>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Ground truth</a:t>
              </a:r>
            </a:p>
          </p:txBody>
        </p:sp>
        <p:sp>
          <p:nvSpPr>
            <p:cNvPr id="58" name="Rectangle 57">
              <a:extLst>
                <a:ext uri="{FF2B5EF4-FFF2-40B4-BE49-F238E27FC236}">
                  <a16:creationId xmlns:a16="http://schemas.microsoft.com/office/drawing/2014/main" id="{97C28E53-5711-ABDC-0567-29F7B321F236}"/>
                </a:ext>
              </a:extLst>
            </p:cNvPr>
            <p:cNvSpPr/>
            <p:nvPr/>
          </p:nvSpPr>
          <p:spPr>
            <a:xfrm>
              <a:off x="2763159" y="552303"/>
              <a:ext cx="1814083" cy="254867"/>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Masked</a:t>
              </a:r>
            </a:p>
          </p:txBody>
        </p:sp>
      </p:grpSp>
      <p:sp>
        <p:nvSpPr>
          <p:cNvPr id="61" name="Arrow: Right 60">
            <a:extLst>
              <a:ext uri="{FF2B5EF4-FFF2-40B4-BE49-F238E27FC236}">
                <a16:creationId xmlns:a16="http://schemas.microsoft.com/office/drawing/2014/main" id="{BA2E47C9-115D-61B6-2DBC-CE1967CE34F0}"/>
              </a:ext>
            </a:extLst>
          </p:cNvPr>
          <p:cNvSpPr/>
          <p:nvPr/>
        </p:nvSpPr>
        <p:spPr>
          <a:xfrm>
            <a:off x="3148635" y="473456"/>
            <a:ext cx="5911401" cy="369332"/>
          </a:xfrm>
          <a:prstGeom prst="rightArrow">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DCD9DC90-F012-46A6-F17F-EBAC77EE76C9}"/>
              </a:ext>
            </a:extLst>
          </p:cNvPr>
          <p:cNvSpPr txBox="1"/>
          <p:nvPr/>
        </p:nvSpPr>
        <p:spPr>
          <a:xfrm>
            <a:off x="3554449" y="514249"/>
            <a:ext cx="611066" cy="276999"/>
          </a:xfrm>
          <a:prstGeom prst="rect">
            <a:avLst/>
          </a:prstGeom>
          <a:noFill/>
        </p:spPr>
        <p:txBody>
          <a:bodyPr wrap="none" rtlCol="0">
            <a:spAutoFit/>
          </a:bodyPr>
          <a:lstStyle/>
          <a:p>
            <a:pPr algn="ctr"/>
            <a:r>
              <a:rPr lang="el-GR" sz="1200" dirty="0"/>
              <a:t>η</a:t>
            </a:r>
            <a:r>
              <a:rPr lang="en-US" sz="1200" dirty="0"/>
              <a:t> = 0.3</a:t>
            </a:r>
          </a:p>
        </p:txBody>
      </p:sp>
      <p:sp>
        <p:nvSpPr>
          <p:cNvPr id="63" name="TextBox 62">
            <a:extLst>
              <a:ext uri="{FF2B5EF4-FFF2-40B4-BE49-F238E27FC236}">
                <a16:creationId xmlns:a16="http://schemas.microsoft.com/office/drawing/2014/main" id="{5B3AE118-2F5D-331E-C402-0CA01DE31BE0}"/>
              </a:ext>
            </a:extLst>
          </p:cNvPr>
          <p:cNvSpPr txBox="1"/>
          <p:nvPr/>
        </p:nvSpPr>
        <p:spPr>
          <a:xfrm>
            <a:off x="4971016" y="514249"/>
            <a:ext cx="611066" cy="276999"/>
          </a:xfrm>
          <a:prstGeom prst="rect">
            <a:avLst/>
          </a:prstGeom>
          <a:noFill/>
        </p:spPr>
        <p:txBody>
          <a:bodyPr wrap="none" rtlCol="0">
            <a:spAutoFit/>
          </a:bodyPr>
          <a:lstStyle/>
          <a:p>
            <a:pPr algn="ctr"/>
            <a:r>
              <a:rPr lang="el-GR" sz="1200" dirty="0"/>
              <a:t>η</a:t>
            </a:r>
            <a:r>
              <a:rPr lang="en-US" sz="1200" dirty="0"/>
              <a:t> = 0.5</a:t>
            </a:r>
          </a:p>
        </p:txBody>
      </p:sp>
      <p:sp>
        <p:nvSpPr>
          <p:cNvPr id="64" name="TextBox 63">
            <a:extLst>
              <a:ext uri="{FF2B5EF4-FFF2-40B4-BE49-F238E27FC236}">
                <a16:creationId xmlns:a16="http://schemas.microsoft.com/office/drawing/2014/main" id="{CBDF4E29-88A4-5EFE-19DE-74AC433237C7}"/>
              </a:ext>
            </a:extLst>
          </p:cNvPr>
          <p:cNvSpPr txBox="1"/>
          <p:nvPr/>
        </p:nvSpPr>
        <p:spPr>
          <a:xfrm>
            <a:off x="6404588" y="514249"/>
            <a:ext cx="611066" cy="276999"/>
          </a:xfrm>
          <a:prstGeom prst="rect">
            <a:avLst/>
          </a:prstGeom>
          <a:noFill/>
        </p:spPr>
        <p:txBody>
          <a:bodyPr wrap="none" rtlCol="0">
            <a:spAutoFit/>
          </a:bodyPr>
          <a:lstStyle/>
          <a:p>
            <a:pPr algn="ctr"/>
            <a:r>
              <a:rPr lang="el-GR" sz="1200" dirty="0"/>
              <a:t>η</a:t>
            </a:r>
            <a:r>
              <a:rPr lang="en-US" sz="1200" dirty="0"/>
              <a:t> = 0.8</a:t>
            </a:r>
          </a:p>
        </p:txBody>
      </p:sp>
      <p:sp>
        <p:nvSpPr>
          <p:cNvPr id="65" name="TextBox 64">
            <a:extLst>
              <a:ext uri="{FF2B5EF4-FFF2-40B4-BE49-F238E27FC236}">
                <a16:creationId xmlns:a16="http://schemas.microsoft.com/office/drawing/2014/main" id="{1BE002D9-EFCF-8FB3-23D0-8D7F53C6F91B}"/>
              </a:ext>
            </a:extLst>
          </p:cNvPr>
          <p:cNvSpPr txBox="1"/>
          <p:nvPr/>
        </p:nvSpPr>
        <p:spPr>
          <a:xfrm>
            <a:off x="7810124" y="514249"/>
            <a:ext cx="611066" cy="276999"/>
          </a:xfrm>
          <a:prstGeom prst="rect">
            <a:avLst/>
          </a:prstGeom>
          <a:noFill/>
        </p:spPr>
        <p:txBody>
          <a:bodyPr wrap="none" rtlCol="0">
            <a:spAutoFit/>
          </a:bodyPr>
          <a:lstStyle/>
          <a:p>
            <a:pPr algn="ctr"/>
            <a:r>
              <a:rPr lang="el-GR" sz="1200" dirty="0"/>
              <a:t>η</a:t>
            </a:r>
            <a:r>
              <a:rPr lang="en-US" sz="1200" dirty="0"/>
              <a:t> = 1.0</a:t>
            </a:r>
          </a:p>
        </p:txBody>
      </p:sp>
    </p:spTree>
    <p:extLst>
      <p:ext uri="{BB962C8B-B14F-4D97-AF65-F5344CB8AC3E}">
        <p14:creationId xmlns:p14="http://schemas.microsoft.com/office/powerpoint/2010/main" val="37938947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FAC19-5A89-869E-E16F-7738E9FC3CAE}"/>
            </a:ext>
          </a:extLst>
        </p:cNvPr>
        <p:cNvGrpSpPr/>
        <p:nvPr/>
      </p:nvGrpSpPr>
      <p:grpSpPr>
        <a:xfrm>
          <a:off x="0" y="0"/>
          <a:ext cx="0" cy="0"/>
          <a:chOff x="0" y="0"/>
          <a:chExt cx="0" cy="0"/>
        </a:xfrm>
      </p:grpSpPr>
      <p:sp>
        <p:nvSpPr>
          <p:cNvPr id="2" name="StaticPath">
            <a:extLst>
              <a:ext uri="{FF2B5EF4-FFF2-40B4-BE49-F238E27FC236}">
                <a16:creationId xmlns:a16="http://schemas.microsoft.com/office/drawing/2014/main" id="{81905D80-07E8-99E2-BFD0-5D70327DB381}"/>
              </a:ext>
            </a:extLst>
          </p:cNvPr>
          <p:cNvSpPr/>
          <p:nvPr/>
        </p:nvSpPr>
        <p:spPr>
          <a:xfrm>
            <a:off x="-1797368" y="-1445181"/>
            <a:ext cx="3157538" cy="3157538"/>
          </a:xfrm>
          <a:prstGeom prst="ellipse">
            <a:avLst/>
          </a:prstGeom>
          <a:solidFill>
            <a:srgbClr val="000000">
              <a:alpha val="4000"/>
            </a:srgbClr>
          </a:solidFill>
          <a:ln/>
        </p:spPr>
      </p:sp>
      <p:sp>
        <p:nvSpPr>
          <p:cNvPr id="3" name="TextBox 2">
            <a:extLst>
              <a:ext uri="{FF2B5EF4-FFF2-40B4-BE49-F238E27FC236}">
                <a16:creationId xmlns:a16="http://schemas.microsoft.com/office/drawing/2014/main" id="{097A06B6-03ED-A954-3F45-0C43417B8199}"/>
              </a:ext>
            </a:extLst>
          </p:cNvPr>
          <p:cNvSpPr txBox="1"/>
          <p:nvPr/>
        </p:nvSpPr>
        <p:spPr>
          <a:xfrm>
            <a:off x="0" y="4774168"/>
            <a:ext cx="301686" cy="369332"/>
          </a:xfrm>
          <a:prstGeom prst="rect">
            <a:avLst/>
          </a:prstGeom>
          <a:noFill/>
        </p:spPr>
        <p:txBody>
          <a:bodyPr wrap="none" rtlCol="0">
            <a:spAutoFit/>
          </a:bodyPr>
          <a:lstStyle/>
          <a:p>
            <a:fld id="{7B825309-1F74-46BD-9F53-9A3F1022E277}" type="slidenum">
              <a:rPr lang="en-US" smtClean="0"/>
              <a:t>18</a:t>
            </a:fld>
            <a:endParaRPr lang="en-US" dirty="0"/>
          </a:p>
        </p:txBody>
      </p:sp>
      <p:sp>
        <p:nvSpPr>
          <p:cNvPr id="6" name="Rectangle 5">
            <a:extLst>
              <a:ext uri="{FF2B5EF4-FFF2-40B4-BE49-F238E27FC236}">
                <a16:creationId xmlns:a16="http://schemas.microsoft.com/office/drawing/2014/main" id="{34417E19-6AD8-6F64-7F75-B9AC644A2764}"/>
              </a:ext>
            </a:extLst>
          </p:cNvPr>
          <p:cNvSpPr/>
          <p:nvPr/>
        </p:nvSpPr>
        <p:spPr>
          <a:xfrm>
            <a:off x="3364230" y="53340"/>
            <a:ext cx="2415540" cy="313690"/>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B32A2DB-359E-B1CE-AA00-1B05C8C9DB68}"/>
              </a:ext>
            </a:extLst>
          </p:cNvPr>
          <p:cNvSpPr txBox="1"/>
          <p:nvPr/>
        </p:nvSpPr>
        <p:spPr>
          <a:xfrm>
            <a:off x="3452078" y="25519"/>
            <a:ext cx="2239844" cy="369332"/>
          </a:xfrm>
          <a:prstGeom prst="rect">
            <a:avLst/>
          </a:prstGeom>
          <a:noFill/>
        </p:spPr>
        <p:txBody>
          <a:bodyPr wrap="none" rtlCol="0">
            <a:spAutoFit/>
          </a:bodyPr>
          <a:lstStyle/>
          <a:p>
            <a:r>
              <a:rPr lang="en-US" b="1" dirty="0"/>
              <a:t>Are they meaningful?</a:t>
            </a:r>
          </a:p>
        </p:txBody>
      </p:sp>
      <p:sp>
        <p:nvSpPr>
          <p:cNvPr id="8" name="Rectangle 7">
            <a:extLst>
              <a:ext uri="{FF2B5EF4-FFF2-40B4-BE49-F238E27FC236}">
                <a16:creationId xmlns:a16="http://schemas.microsoft.com/office/drawing/2014/main" id="{253E5318-23C8-D08D-A163-2D2DF4EEE471}"/>
              </a:ext>
            </a:extLst>
          </p:cNvPr>
          <p:cNvSpPr/>
          <p:nvPr/>
        </p:nvSpPr>
        <p:spPr>
          <a:xfrm>
            <a:off x="697510" y="49285"/>
            <a:ext cx="2213329" cy="312317"/>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Guidance_eta: 0.3</a:t>
            </a:r>
          </a:p>
        </p:txBody>
      </p:sp>
      <p:sp>
        <p:nvSpPr>
          <p:cNvPr id="9" name="Rectangle 8">
            <a:extLst>
              <a:ext uri="{FF2B5EF4-FFF2-40B4-BE49-F238E27FC236}">
                <a16:creationId xmlns:a16="http://schemas.microsoft.com/office/drawing/2014/main" id="{C7860D68-9AF1-0BB9-AFDC-EA6642779E27}"/>
              </a:ext>
            </a:extLst>
          </p:cNvPr>
          <p:cNvSpPr/>
          <p:nvPr/>
        </p:nvSpPr>
        <p:spPr>
          <a:xfrm>
            <a:off x="6233161" y="54713"/>
            <a:ext cx="2213329" cy="312317"/>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Guidance_dist: 0.003</a:t>
            </a:r>
          </a:p>
        </p:txBody>
      </p:sp>
      <p:sp>
        <p:nvSpPr>
          <p:cNvPr id="52" name="Rectangle 51">
            <a:extLst>
              <a:ext uri="{FF2B5EF4-FFF2-40B4-BE49-F238E27FC236}">
                <a16:creationId xmlns:a16="http://schemas.microsoft.com/office/drawing/2014/main" id="{F6DCFD43-4CD9-EBBA-CE33-E49D5CA9896D}"/>
              </a:ext>
            </a:extLst>
          </p:cNvPr>
          <p:cNvSpPr/>
          <p:nvPr/>
        </p:nvSpPr>
        <p:spPr>
          <a:xfrm>
            <a:off x="641295" y="4143037"/>
            <a:ext cx="7839961" cy="817583"/>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As we can see from above even though model trained on bedroom images but still can inpaint images from other places and tries to capture concepts that are looking familiar to it and utilize them to inpaint the images; </a:t>
            </a:r>
            <a:r>
              <a:rPr lang="en-US" b="1" u="sng" dirty="0">
                <a:solidFill>
                  <a:sysClr val="windowText" lastClr="000000"/>
                </a:solidFill>
              </a:rPr>
              <a:t>Is this creativity?</a:t>
            </a:r>
          </a:p>
        </p:txBody>
      </p:sp>
      <p:sp>
        <p:nvSpPr>
          <p:cNvPr id="10" name="Rectangle 9">
            <a:extLst>
              <a:ext uri="{FF2B5EF4-FFF2-40B4-BE49-F238E27FC236}">
                <a16:creationId xmlns:a16="http://schemas.microsoft.com/office/drawing/2014/main" id="{F525ADDD-D461-20E3-C9D7-60681CCDC65F}"/>
              </a:ext>
            </a:extLst>
          </p:cNvPr>
          <p:cNvSpPr/>
          <p:nvPr/>
        </p:nvSpPr>
        <p:spPr>
          <a:xfrm>
            <a:off x="931385" y="552303"/>
            <a:ext cx="1823720" cy="254867"/>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Ground truth</a:t>
            </a:r>
          </a:p>
        </p:txBody>
      </p:sp>
      <p:sp>
        <p:nvSpPr>
          <p:cNvPr id="23" name="Rectangle 22">
            <a:extLst>
              <a:ext uri="{FF2B5EF4-FFF2-40B4-BE49-F238E27FC236}">
                <a16:creationId xmlns:a16="http://schemas.microsoft.com/office/drawing/2014/main" id="{E0363467-BEDA-825D-0D8D-0CEC043CFC0B}"/>
              </a:ext>
            </a:extLst>
          </p:cNvPr>
          <p:cNvSpPr/>
          <p:nvPr/>
        </p:nvSpPr>
        <p:spPr>
          <a:xfrm>
            <a:off x="2755106" y="552303"/>
            <a:ext cx="1806108" cy="254867"/>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Masked</a:t>
            </a:r>
          </a:p>
        </p:txBody>
      </p:sp>
      <p:sp>
        <p:nvSpPr>
          <p:cNvPr id="24" name="Rectangle 23">
            <a:extLst>
              <a:ext uri="{FF2B5EF4-FFF2-40B4-BE49-F238E27FC236}">
                <a16:creationId xmlns:a16="http://schemas.microsoft.com/office/drawing/2014/main" id="{1E35F6C9-5FE2-3536-43B4-E9220CD2633A}"/>
              </a:ext>
            </a:extLst>
          </p:cNvPr>
          <p:cNvSpPr/>
          <p:nvPr/>
        </p:nvSpPr>
        <p:spPr>
          <a:xfrm>
            <a:off x="4561215" y="552303"/>
            <a:ext cx="1806108" cy="254867"/>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Generated #1</a:t>
            </a:r>
          </a:p>
        </p:txBody>
      </p:sp>
      <p:sp>
        <p:nvSpPr>
          <p:cNvPr id="25" name="Rectangle 24">
            <a:extLst>
              <a:ext uri="{FF2B5EF4-FFF2-40B4-BE49-F238E27FC236}">
                <a16:creationId xmlns:a16="http://schemas.microsoft.com/office/drawing/2014/main" id="{1F31DA0D-0B43-758E-D32D-31136EEB0395}"/>
              </a:ext>
            </a:extLst>
          </p:cNvPr>
          <p:cNvSpPr/>
          <p:nvPr/>
        </p:nvSpPr>
        <p:spPr>
          <a:xfrm>
            <a:off x="6367324" y="552303"/>
            <a:ext cx="1806108" cy="254867"/>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Generated #2</a:t>
            </a:r>
          </a:p>
        </p:txBody>
      </p:sp>
      <p:pic>
        <p:nvPicPr>
          <p:cNvPr id="5" name="Picture 4">
            <a:extLst>
              <a:ext uri="{FF2B5EF4-FFF2-40B4-BE49-F238E27FC236}">
                <a16:creationId xmlns:a16="http://schemas.microsoft.com/office/drawing/2014/main" id="{FF1B0AE4-ABCD-86F4-7AED-31F968E11C0E}"/>
              </a:ext>
            </a:extLst>
          </p:cNvPr>
          <p:cNvPicPr>
            <a:picLocks/>
          </p:cNvPicPr>
          <p:nvPr/>
        </p:nvPicPr>
        <p:blipFill>
          <a:blip r:embed="rId3"/>
          <a:stretch>
            <a:fillRect/>
          </a:stretch>
        </p:blipFill>
        <p:spPr>
          <a:xfrm>
            <a:off x="931384" y="804656"/>
            <a:ext cx="1810512" cy="1571361"/>
          </a:xfrm>
          <a:prstGeom prst="rect">
            <a:avLst/>
          </a:prstGeom>
        </p:spPr>
      </p:pic>
      <p:pic>
        <p:nvPicPr>
          <p:cNvPr id="12" name="Picture 11">
            <a:extLst>
              <a:ext uri="{FF2B5EF4-FFF2-40B4-BE49-F238E27FC236}">
                <a16:creationId xmlns:a16="http://schemas.microsoft.com/office/drawing/2014/main" id="{8F91FBD6-EACB-6BE0-F942-A962949F516D}"/>
              </a:ext>
            </a:extLst>
          </p:cNvPr>
          <p:cNvPicPr>
            <a:picLocks/>
          </p:cNvPicPr>
          <p:nvPr/>
        </p:nvPicPr>
        <p:blipFill>
          <a:blip r:embed="rId4"/>
          <a:stretch>
            <a:fillRect/>
          </a:stretch>
        </p:blipFill>
        <p:spPr>
          <a:xfrm>
            <a:off x="2741896" y="807170"/>
            <a:ext cx="1810512" cy="1572768"/>
          </a:xfrm>
          <a:prstGeom prst="rect">
            <a:avLst/>
          </a:prstGeom>
        </p:spPr>
      </p:pic>
      <p:pic>
        <p:nvPicPr>
          <p:cNvPr id="14" name="Picture 13">
            <a:extLst>
              <a:ext uri="{FF2B5EF4-FFF2-40B4-BE49-F238E27FC236}">
                <a16:creationId xmlns:a16="http://schemas.microsoft.com/office/drawing/2014/main" id="{4CB1F472-C2E4-5A55-C6B8-3C0241B39FA8}"/>
              </a:ext>
            </a:extLst>
          </p:cNvPr>
          <p:cNvPicPr>
            <a:picLocks/>
          </p:cNvPicPr>
          <p:nvPr/>
        </p:nvPicPr>
        <p:blipFill>
          <a:blip r:embed="rId5"/>
          <a:stretch>
            <a:fillRect/>
          </a:stretch>
        </p:blipFill>
        <p:spPr>
          <a:xfrm>
            <a:off x="4552408" y="804656"/>
            <a:ext cx="1810512" cy="1572768"/>
          </a:xfrm>
          <a:prstGeom prst="rect">
            <a:avLst/>
          </a:prstGeom>
        </p:spPr>
      </p:pic>
      <p:pic>
        <p:nvPicPr>
          <p:cNvPr id="19" name="Picture 18">
            <a:extLst>
              <a:ext uri="{FF2B5EF4-FFF2-40B4-BE49-F238E27FC236}">
                <a16:creationId xmlns:a16="http://schemas.microsoft.com/office/drawing/2014/main" id="{A6F886EC-ECE5-0E4B-19A5-DC2C34D72441}"/>
              </a:ext>
            </a:extLst>
          </p:cNvPr>
          <p:cNvPicPr>
            <a:picLocks/>
          </p:cNvPicPr>
          <p:nvPr/>
        </p:nvPicPr>
        <p:blipFill>
          <a:blip r:embed="rId6"/>
          <a:stretch>
            <a:fillRect/>
          </a:stretch>
        </p:blipFill>
        <p:spPr>
          <a:xfrm>
            <a:off x="931384" y="2376017"/>
            <a:ext cx="1810512" cy="1567975"/>
          </a:xfrm>
          <a:prstGeom prst="rect">
            <a:avLst/>
          </a:prstGeom>
        </p:spPr>
      </p:pic>
      <p:pic>
        <p:nvPicPr>
          <p:cNvPr id="21" name="Picture 20">
            <a:extLst>
              <a:ext uri="{FF2B5EF4-FFF2-40B4-BE49-F238E27FC236}">
                <a16:creationId xmlns:a16="http://schemas.microsoft.com/office/drawing/2014/main" id="{4C558A4A-56D4-58E6-5C25-084A75A97F51}"/>
              </a:ext>
            </a:extLst>
          </p:cNvPr>
          <p:cNvPicPr>
            <a:picLocks/>
          </p:cNvPicPr>
          <p:nvPr/>
        </p:nvPicPr>
        <p:blipFill>
          <a:blip r:embed="rId7"/>
          <a:stretch>
            <a:fillRect/>
          </a:stretch>
        </p:blipFill>
        <p:spPr>
          <a:xfrm>
            <a:off x="2741896" y="2371224"/>
            <a:ext cx="1810512" cy="1572768"/>
          </a:xfrm>
          <a:prstGeom prst="rect">
            <a:avLst/>
          </a:prstGeom>
        </p:spPr>
      </p:pic>
      <p:pic>
        <p:nvPicPr>
          <p:cNvPr id="26" name="Picture 25">
            <a:extLst>
              <a:ext uri="{FF2B5EF4-FFF2-40B4-BE49-F238E27FC236}">
                <a16:creationId xmlns:a16="http://schemas.microsoft.com/office/drawing/2014/main" id="{926E6926-4C73-D4AB-898F-08FBF83FDA4C}"/>
              </a:ext>
            </a:extLst>
          </p:cNvPr>
          <p:cNvPicPr>
            <a:picLocks/>
          </p:cNvPicPr>
          <p:nvPr/>
        </p:nvPicPr>
        <p:blipFill>
          <a:blip r:embed="rId8"/>
          <a:stretch>
            <a:fillRect/>
          </a:stretch>
        </p:blipFill>
        <p:spPr>
          <a:xfrm>
            <a:off x="4556811" y="2379938"/>
            <a:ext cx="1810512" cy="1572768"/>
          </a:xfrm>
          <a:prstGeom prst="rect">
            <a:avLst/>
          </a:prstGeom>
        </p:spPr>
      </p:pic>
      <p:pic>
        <p:nvPicPr>
          <p:cNvPr id="28" name="Picture 27">
            <a:extLst>
              <a:ext uri="{FF2B5EF4-FFF2-40B4-BE49-F238E27FC236}">
                <a16:creationId xmlns:a16="http://schemas.microsoft.com/office/drawing/2014/main" id="{EC1DD12E-17D5-973F-A1AD-181F2A8A2D25}"/>
              </a:ext>
            </a:extLst>
          </p:cNvPr>
          <p:cNvPicPr>
            <a:picLocks/>
          </p:cNvPicPr>
          <p:nvPr/>
        </p:nvPicPr>
        <p:blipFill>
          <a:blip r:embed="rId9"/>
          <a:stretch>
            <a:fillRect/>
          </a:stretch>
        </p:blipFill>
        <p:spPr>
          <a:xfrm>
            <a:off x="6367324" y="2379938"/>
            <a:ext cx="1810512" cy="1572768"/>
          </a:xfrm>
          <a:prstGeom prst="rect">
            <a:avLst/>
          </a:prstGeom>
        </p:spPr>
      </p:pic>
      <p:pic>
        <p:nvPicPr>
          <p:cNvPr id="31" name="Picture 30">
            <a:extLst>
              <a:ext uri="{FF2B5EF4-FFF2-40B4-BE49-F238E27FC236}">
                <a16:creationId xmlns:a16="http://schemas.microsoft.com/office/drawing/2014/main" id="{AF5120B2-6014-B567-1F3F-52959E84B579}"/>
              </a:ext>
            </a:extLst>
          </p:cNvPr>
          <p:cNvPicPr>
            <a:picLocks/>
          </p:cNvPicPr>
          <p:nvPr/>
        </p:nvPicPr>
        <p:blipFill>
          <a:blip r:embed="rId10"/>
          <a:stretch>
            <a:fillRect/>
          </a:stretch>
        </p:blipFill>
        <p:spPr>
          <a:xfrm>
            <a:off x="6365122" y="807170"/>
            <a:ext cx="1810512" cy="1572768"/>
          </a:xfrm>
          <a:prstGeom prst="rect">
            <a:avLst/>
          </a:prstGeom>
        </p:spPr>
      </p:pic>
    </p:spTree>
    <p:extLst>
      <p:ext uri="{BB962C8B-B14F-4D97-AF65-F5344CB8AC3E}">
        <p14:creationId xmlns:p14="http://schemas.microsoft.com/office/powerpoint/2010/main" val="574496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E3E566-7898-3159-3B9D-9E60C1B61F69}"/>
            </a:ext>
          </a:extLst>
        </p:cNvPr>
        <p:cNvGrpSpPr/>
        <p:nvPr/>
      </p:nvGrpSpPr>
      <p:grpSpPr>
        <a:xfrm>
          <a:off x="0" y="0"/>
          <a:ext cx="0" cy="0"/>
          <a:chOff x="0" y="0"/>
          <a:chExt cx="0" cy="0"/>
        </a:xfrm>
      </p:grpSpPr>
      <p:sp>
        <p:nvSpPr>
          <p:cNvPr id="2" name="StaticPath">
            <a:extLst>
              <a:ext uri="{FF2B5EF4-FFF2-40B4-BE49-F238E27FC236}">
                <a16:creationId xmlns:a16="http://schemas.microsoft.com/office/drawing/2014/main" id="{6BC2DF3A-8B29-025C-6D66-ED4F2C6214B4}"/>
              </a:ext>
            </a:extLst>
          </p:cNvPr>
          <p:cNvSpPr/>
          <p:nvPr/>
        </p:nvSpPr>
        <p:spPr>
          <a:xfrm>
            <a:off x="7504678" y="-1372172"/>
            <a:ext cx="3157538" cy="3157538"/>
          </a:xfrm>
          <a:prstGeom prst="ellipse">
            <a:avLst/>
          </a:prstGeom>
          <a:solidFill>
            <a:srgbClr val="000000">
              <a:alpha val="4000"/>
            </a:srgbClr>
          </a:solidFill>
          <a:ln/>
        </p:spPr>
      </p:sp>
      <p:sp>
        <p:nvSpPr>
          <p:cNvPr id="3" name="TextBox 2">
            <a:extLst>
              <a:ext uri="{FF2B5EF4-FFF2-40B4-BE49-F238E27FC236}">
                <a16:creationId xmlns:a16="http://schemas.microsoft.com/office/drawing/2014/main" id="{1A4B78DD-B159-786F-711A-3B0167E02CF7}"/>
              </a:ext>
            </a:extLst>
          </p:cNvPr>
          <p:cNvSpPr txBox="1"/>
          <p:nvPr/>
        </p:nvSpPr>
        <p:spPr>
          <a:xfrm>
            <a:off x="0" y="4774168"/>
            <a:ext cx="301686" cy="369332"/>
          </a:xfrm>
          <a:prstGeom prst="rect">
            <a:avLst/>
          </a:prstGeom>
          <a:noFill/>
        </p:spPr>
        <p:txBody>
          <a:bodyPr wrap="none" rtlCol="0">
            <a:spAutoFit/>
          </a:bodyPr>
          <a:lstStyle/>
          <a:p>
            <a:fld id="{7B825309-1F74-46BD-9F53-9A3F1022E277}" type="slidenum">
              <a:rPr lang="en-US" smtClean="0"/>
              <a:t>19</a:t>
            </a:fld>
            <a:endParaRPr lang="en-US" dirty="0"/>
          </a:p>
        </p:txBody>
      </p:sp>
      <p:sp>
        <p:nvSpPr>
          <p:cNvPr id="6" name="Rectangle 5">
            <a:extLst>
              <a:ext uri="{FF2B5EF4-FFF2-40B4-BE49-F238E27FC236}">
                <a16:creationId xmlns:a16="http://schemas.microsoft.com/office/drawing/2014/main" id="{D5C7C2B0-50EE-F7F7-4B7A-73F9A748ADFC}"/>
              </a:ext>
            </a:extLst>
          </p:cNvPr>
          <p:cNvSpPr/>
          <p:nvPr/>
        </p:nvSpPr>
        <p:spPr>
          <a:xfrm>
            <a:off x="3364230" y="53340"/>
            <a:ext cx="2415540" cy="313690"/>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074A0A3-E177-791D-9B6F-E88FAE61F347}"/>
              </a:ext>
            </a:extLst>
          </p:cNvPr>
          <p:cNvSpPr txBox="1"/>
          <p:nvPr/>
        </p:nvSpPr>
        <p:spPr>
          <a:xfrm>
            <a:off x="3325313" y="25519"/>
            <a:ext cx="2493375" cy="369332"/>
          </a:xfrm>
          <a:prstGeom prst="rect">
            <a:avLst/>
          </a:prstGeom>
          <a:noFill/>
        </p:spPr>
        <p:txBody>
          <a:bodyPr wrap="none" rtlCol="0">
            <a:spAutoFit/>
          </a:bodyPr>
          <a:lstStyle/>
          <a:p>
            <a:r>
              <a:rPr lang="en-US" b="1" dirty="0"/>
              <a:t>Generating new images:</a:t>
            </a:r>
          </a:p>
        </p:txBody>
      </p:sp>
      <p:sp>
        <p:nvSpPr>
          <p:cNvPr id="8" name="Rectangle 7">
            <a:extLst>
              <a:ext uri="{FF2B5EF4-FFF2-40B4-BE49-F238E27FC236}">
                <a16:creationId xmlns:a16="http://schemas.microsoft.com/office/drawing/2014/main" id="{829CA30C-AB3A-255B-573A-68159F9E724A}"/>
              </a:ext>
            </a:extLst>
          </p:cNvPr>
          <p:cNvSpPr/>
          <p:nvPr/>
        </p:nvSpPr>
        <p:spPr>
          <a:xfrm>
            <a:off x="697510" y="49285"/>
            <a:ext cx="2213329" cy="312317"/>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Guidance_eta: 0.3</a:t>
            </a:r>
          </a:p>
        </p:txBody>
      </p:sp>
      <p:sp>
        <p:nvSpPr>
          <p:cNvPr id="9" name="Rectangle 8">
            <a:extLst>
              <a:ext uri="{FF2B5EF4-FFF2-40B4-BE49-F238E27FC236}">
                <a16:creationId xmlns:a16="http://schemas.microsoft.com/office/drawing/2014/main" id="{E70ABBBC-C88B-AF88-E315-961B43EE5630}"/>
              </a:ext>
            </a:extLst>
          </p:cNvPr>
          <p:cNvSpPr/>
          <p:nvPr/>
        </p:nvSpPr>
        <p:spPr>
          <a:xfrm>
            <a:off x="6233161" y="54713"/>
            <a:ext cx="2213329" cy="312317"/>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Guidance_dist: 0.003</a:t>
            </a:r>
          </a:p>
        </p:txBody>
      </p:sp>
      <p:pic>
        <p:nvPicPr>
          <p:cNvPr id="11" name="Picture 10">
            <a:extLst>
              <a:ext uri="{FF2B5EF4-FFF2-40B4-BE49-F238E27FC236}">
                <a16:creationId xmlns:a16="http://schemas.microsoft.com/office/drawing/2014/main" id="{B7082A0E-5B29-D2D2-09CC-931F618DE006}"/>
              </a:ext>
            </a:extLst>
          </p:cNvPr>
          <p:cNvPicPr>
            <a:picLocks noChangeAspect="1"/>
          </p:cNvPicPr>
          <p:nvPr/>
        </p:nvPicPr>
        <p:blipFill>
          <a:blip r:embed="rId3"/>
          <a:stretch>
            <a:fillRect/>
          </a:stretch>
        </p:blipFill>
        <p:spPr>
          <a:xfrm>
            <a:off x="231406" y="1785366"/>
            <a:ext cx="1572768" cy="1572768"/>
          </a:xfrm>
          <a:prstGeom prst="rect">
            <a:avLst/>
          </a:prstGeom>
        </p:spPr>
      </p:pic>
      <p:sp>
        <p:nvSpPr>
          <p:cNvPr id="13" name="Left Brace 12">
            <a:extLst>
              <a:ext uri="{FF2B5EF4-FFF2-40B4-BE49-F238E27FC236}">
                <a16:creationId xmlns:a16="http://schemas.microsoft.com/office/drawing/2014/main" id="{44CCEB0F-7391-BA4C-E174-09BD6D8FA60B}"/>
              </a:ext>
            </a:extLst>
          </p:cNvPr>
          <p:cNvSpPr/>
          <p:nvPr/>
        </p:nvSpPr>
        <p:spPr>
          <a:xfrm>
            <a:off x="1961971" y="1400175"/>
            <a:ext cx="115689" cy="202120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6" name="Picture 15">
            <a:extLst>
              <a:ext uri="{FF2B5EF4-FFF2-40B4-BE49-F238E27FC236}">
                <a16:creationId xmlns:a16="http://schemas.microsoft.com/office/drawing/2014/main" id="{4D75A931-0A9B-AE67-04AF-CA170B4DC1B4}"/>
              </a:ext>
            </a:extLst>
          </p:cNvPr>
          <p:cNvPicPr>
            <a:picLocks noChangeAspect="1"/>
          </p:cNvPicPr>
          <p:nvPr/>
        </p:nvPicPr>
        <p:blipFill>
          <a:blip r:embed="rId4"/>
          <a:stretch>
            <a:fillRect/>
          </a:stretch>
        </p:blipFill>
        <p:spPr>
          <a:xfrm>
            <a:off x="2235457" y="613791"/>
            <a:ext cx="1572768" cy="1572768"/>
          </a:xfrm>
          <a:prstGeom prst="rect">
            <a:avLst/>
          </a:prstGeom>
        </p:spPr>
      </p:pic>
      <p:pic>
        <p:nvPicPr>
          <p:cNvPr id="18" name="Picture 17">
            <a:extLst>
              <a:ext uri="{FF2B5EF4-FFF2-40B4-BE49-F238E27FC236}">
                <a16:creationId xmlns:a16="http://schemas.microsoft.com/office/drawing/2014/main" id="{0F910AA2-BDDB-9630-42EE-6E5EC3BB06B3}"/>
              </a:ext>
            </a:extLst>
          </p:cNvPr>
          <p:cNvPicPr>
            <a:picLocks noChangeAspect="1"/>
          </p:cNvPicPr>
          <p:nvPr/>
        </p:nvPicPr>
        <p:blipFill>
          <a:blip r:embed="rId5"/>
          <a:stretch>
            <a:fillRect/>
          </a:stretch>
        </p:blipFill>
        <p:spPr>
          <a:xfrm>
            <a:off x="2235457" y="2709292"/>
            <a:ext cx="1572768" cy="1572768"/>
          </a:xfrm>
          <a:prstGeom prst="rect">
            <a:avLst/>
          </a:prstGeom>
        </p:spPr>
      </p:pic>
      <p:sp>
        <p:nvSpPr>
          <p:cNvPr id="20" name="Arrow: Right 19">
            <a:extLst>
              <a:ext uri="{FF2B5EF4-FFF2-40B4-BE49-F238E27FC236}">
                <a16:creationId xmlns:a16="http://schemas.microsoft.com/office/drawing/2014/main" id="{50C9F6C5-2E07-FF96-687D-7911F83B8FEE}"/>
              </a:ext>
            </a:extLst>
          </p:cNvPr>
          <p:cNvSpPr/>
          <p:nvPr/>
        </p:nvSpPr>
        <p:spPr>
          <a:xfrm>
            <a:off x="4038600" y="1152525"/>
            <a:ext cx="899160" cy="495300"/>
          </a:xfrm>
          <a:prstGeom prst="rightArrow">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F1D0D9E5-3CAE-CB60-9BCA-BC65AF9D2356}"/>
              </a:ext>
            </a:extLst>
          </p:cNvPr>
          <p:cNvSpPr/>
          <p:nvPr/>
        </p:nvSpPr>
        <p:spPr>
          <a:xfrm>
            <a:off x="4038600" y="3248027"/>
            <a:ext cx="899160" cy="495300"/>
          </a:xfrm>
          <a:prstGeom prst="rightArrow">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DFD12FA6-2ACA-94BA-ACC6-625F6D53720B}"/>
              </a:ext>
            </a:extLst>
          </p:cNvPr>
          <p:cNvPicPr>
            <a:picLocks noChangeAspect="1"/>
          </p:cNvPicPr>
          <p:nvPr/>
        </p:nvPicPr>
        <p:blipFill>
          <a:blip r:embed="rId6"/>
          <a:stretch>
            <a:fillRect/>
          </a:stretch>
        </p:blipFill>
        <p:spPr>
          <a:xfrm>
            <a:off x="5168135" y="613791"/>
            <a:ext cx="1572768" cy="1572768"/>
          </a:xfrm>
          <a:prstGeom prst="rect">
            <a:avLst/>
          </a:prstGeom>
        </p:spPr>
      </p:pic>
      <p:pic>
        <p:nvPicPr>
          <p:cNvPr id="32" name="Picture 31">
            <a:extLst>
              <a:ext uri="{FF2B5EF4-FFF2-40B4-BE49-F238E27FC236}">
                <a16:creationId xmlns:a16="http://schemas.microsoft.com/office/drawing/2014/main" id="{79BE2F6A-7996-A382-1938-CFEBD8C24CED}"/>
              </a:ext>
            </a:extLst>
          </p:cNvPr>
          <p:cNvPicPr>
            <a:picLocks noChangeAspect="1"/>
          </p:cNvPicPr>
          <p:nvPr/>
        </p:nvPicPr>
        <p:blipFill>
          <a:blip r:embed="rId7"/>
          <a:stretch>
            <a:fillRect/>
          </a:stretch>
        </p:blipFill>
        <p:spPr>
          <a:xfrm>
            <a:off x="7063740" y="613791"/>
            <a:ext cx="1572768" cy="1572768"/>
          </a:xfrm>
          <a:prstGeom prst="rect">
            <a:avLst/>
          </a:prstGeom>
        </p:spPr>
      </p:pic>
      <p:pic>
        <p:nvPicPr>
          <p:cNvPr id="34" name="Picture 33">
            <a:extLst>
              <a:ext uri="{FF2B5EF4-FFF2-40B4-BE49-F238E27FC236}">
                <a16:creationId xmlns:a16="http://schemas.microsoft.com/office/drawing/2014/main" id="{5712D05A-AC47-E790-06F9-240E34388869}"/>
              </a:ext>
            </a:extLst>
          </p:cNvPr>
          <p:cNvPicPr>
            <a:picLocks noChangeAspect="1"/>
          </p:cNvPicPr>
          <p:nvPr/>
        </p:nvPicPr>
        <p:blipFill>
          <a:blip r:embed="rId8"/>
          <a:stretch>
            <a:fillRect/>
          </a:stretch>
        </p:blipFill>
        <p:spPr>
          <a:xfrm>
            <a:off x="5126871" y="2709292"/>
            <a:ext cx="1572768" cy="1572768"/>
          </a:xfrm>
          <a:prstGeom prst="rect">
            <a:avLst/>
          </a:prstGeom>
        </p:spPr>
      </p:pic>
      <p:pic>
        <p:nvPicPr>
          <p:cNvPr id="36" name="Picture 35">
            <a:extLst>
              <a:ext uri="{FF2B5EF4-FFF2-40B4-BE49-F238E27FC236}">
                <a16:creationId xmlns:a16="http://schemas.microsoft.com/office/drawing/2014/main" id="{931799AF-A51D-87D0-1EDB-AF294369EDDA}"/>
              </a:ext>
            </a:extLst>
          </p:cNvPr>
          <p:cNvPicPr>
            <a:picLocks noChangeAspect="1"/>
          </p:cNvPicPr>
          <p:nvPr/>
        </p:nvPicPr>
        <p:blipFill>
          <a:blip r:embed="rId9"/>
          <a:stretch>
            <a:fillRect/>
          </a:stretch>
        </p:blipFill>
        <p:spPr>
          <a:xfrm>
            <a:off x="7063740" y="2709292"/>
            <a:ext cx="1572768" cy="1572768"/>
          </a:xfrm>
          <a:prstGeom prst="rect">
            <a:avLst/>
          </a:prstGeom>
        </p:spPr>
      </p:pic>
      <p:sp>
        <p:nvSpPr>
          <p:cNvPr id="39" name="Rectangle 38">
            <a:extLst>
              <a:ext uri="{FF2B5EF4-FFF2-40B4-BE49-F238E27FC236}">
                <a16:creationId xmlns:a16="http://schemas.microsoft.com/office/drawing/2014/main" id="{BB11B7DF-303E-BFB3-E74A-E2CA4478F33D}"/>
              </a:ext>
            </a:extLst>
          </p:cNvPr>
          <p:cNvSpPr/>
          <p:nvPr/>
        </p:nvSpPr>
        <p:spPr>
          <a:xfrm>
            <a:off x="514763" y="4318253"/>
            <a:ext cx="8114475" cy="770533"/>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If it really is diverse, why not create new images from our old ones by using complement masks? </a:t>
            </a:r>
          </a:p>
          <a:p>
            <a:pPr algn="ctr"/>
            <a:r>
              <a:rPr lang="en-US" sz="1600" dirty="0">
                <a:solidFill>
                  <a:sysClr val="windowText" lastClr="000000"/>
                </a:solidFill>
              </a:rPr>
              <a:t>As you can see from above it seems like final images are in the same room and same angle, but with different stuff and setting from original image. </a:t>
            </a:r>
          </a:p>
        </p:txBody>
      </p:sp>
    </p:spTree>
    <p:extLst>
      <p:ext uri="{BB962C8B-B14F-4D97-AF65-F5344CB8AC3E}">
        <p14:creationId xmlns:p14="http://schemas.microsoft.com/office/powerpoint/2010/main" val="1434002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4D1B298-D014-8961-7BE9-612547725D45}"/>
              </a:ext>
            </a:extLst>
          </p:cNvPr>
          <p:cNvGrpSpPr/>
          <p:nvPr/>
        </p:nvGrpSpPr>
        <p:grpSpPr>
          <a:xfrm>
            <a:off x="300494" y="1963107"/>
            <a:ext cx="8543012" cy="1217287"/>
            <a:chOff x="600988" y="1963106"/>
            <a:chExt cx="8543012" cy="1217287"/>
          </a:xfrm>
        </p:grpSpPr>
        <p:sp>
          <p:nvSpPr>
            <p:cNvPr id="4" name="StaticPath">
              <a:extLst>
                <a:ext uri="{FF2B5EF4-FFF2-40B4-BE49-F238E27FC236}">
                  <a16:creationId xmlns:a16="http://schemas.microsoft.com/office/drawing/2014/main" id="{6AA3216E-439F-A4EC-7A94-23219424A5AB}"/>
                </a:ext>
              </a:extLst>
            </p:cNvPr>
            <p:cNvSpPr/>
            <p:nvPr/>
          </p:nvSpPr>
          <p:spPr>
            <a:xfrm>
              <a:off x="600988" y="1963107"/>
              <a:ext cx="3971012" cy="1217286"/>
            </a:xfrm>
            <a:prstGeom prst="rect">
              <a:avLst/>
            </a:prstGeom>
            <a:solidFill>
              <a:srgbClr val="FF9800"/>
            </a:solidFill>
            <a:ln w="12700">
              <a:solidFill>
                <a:srgbClr val="FF9800"/>
              </a:solidFill>
              <a:prstDash val="solid"/>
            </a:ln>
          </p:spPr>
        </p:sp>
        <p:sp>
          <p:nvSpPr>
            <p:cNvPr id="5" name="StaticPath">
              <a:extLst>
                <a:ext uri="{FF2B5EF4-FFF2-40B4-BE49-F238E27FC236}">
                  <a16:creationId xmlns:a16="http://schemas.microsoft.com/office/drawing/2014/main" id="{B54F5A17-C6F1-8742-34EC-1293612212C4}"/>
                </a:ext>
              </a:extLst>
            </p:cNvPr>
            <p:cNvSpPr/>
            <p:nvPr/>
          </p:nvSpPr>
          <p:spPr>
            <a:xfrm>
              <a:off x="5172988" y="1963106"/>
              <a:ext cx="3971012" cy="1217286"/>
            </a:xfrm>
            <a:prstGeom prst="rect">
              <a:avLst/>
            </a:prstGeom>
            <a:solidFill>
              <a:srgbClr val="FF9800"/>
            </a:solidFill>
            <a:ln w="12700">
              <a:solidFill>
                <a:srgbClr val="FF9800"/>
              </a:solidFill>
              <a:prstDash val="solid"/>
            </a:ln>
          </p:spPr>
        </p:sp>
      </p:grpSp>
      <p:sp>
        <p:nvSpPr>
          <p:cNvPr id="7" name="TextBox 6">
            <a:extLst>
              <a:ext uri="{FF2B5EF4-FFF2-40B4-BE49-F238E27FC236}">
                <a16:creationId xmlns:a16="http://schemas.microsoft.com/office/drawing/2014/main" id="{D537EDC7-D5BB-473D-FE14-EA8351CDB3CF}"/>
              </a:ext>
            </a:extLst>
          </p:cNvPr>
          <p:cNvSpPr txBox="1"/>
          <p:nvPr/>
        </p:nvSpPr>
        <p:spPr>
          <a:xfrm>
            <a:off x="3136319" y="369332"/>
            <a:ext cx="2871363" cy="523220"/>
          </a:xfrm>
          <a:prstGeom prst="rect">
            <a:avLst/>
          </a:prstGeom>
          <a:noFill/>
        </p:spPr>
        <p:txBody>
          <a:bodyPr wrap="none" rtlCol="0">
            <a:spAutoFit/>
          </a:bodyPr>
          <a:lstStyle/>
          <a:p>
            <a:r>
              <a:rPr lang="en-US" sz="2800" dirty="0"/>
              <a:t>Acknowledgments</a:t>
            </a:r>
          </a:p>
        </p:txBody>
      </p:sp>
      <p:sp>
        <p:nvSpPr>
          <p:cNvPr id="8" name="TextBox 7">
            <a:extLst>
              <a:ext uri="{FF2B5EF4-FFF2-40B4-BE49-F238E27FC236}">
                <a16:creationId xmlns:a16="http://schemas.microsoft.com/office/drawing/2014/main" id="{EC718A26-D3AC-077B-8C98-AFD82B34CAD4}"/>
              </a:ext>
            </a:extLst>
          </p:cNvPr>
          <p:cNvSpPr txBox="1"/>
          <p:nvPr/>
        </p:nvSpPr>
        <p:spPr>
          <a:xfrm>
            <a:off x="1070122" y="2110080"/>
            <a:ext cx="2431756" cy="923330"/>
          </a:xfrm>
          <a:prstGeom prst="rect">
            <a:avLst/>
          </a:prstGeom>
          <a:noFill/>
        </p:spPr>
        <p:txBody>
          <a:bodyPr wrap="none" rtlCol="0">
            <a:spAutoFit/>
          </a:bodyPr>
          <a:lstStyle/>
          <a:p>
            <a:pPr algn="ctr"/>
            <a:r>
              <a:rPr lang="en-US" dirty="0"/>
              <a:t>Houman Jafari</a:t>
            </a:r>
          </a:p>
          <a:p>
            <a:pPr algn="ctr"/>
            <a:r>
              <a:rPr lang="en-US" dirty="0"/>
              <a:t>B.Sc.E.E.</a:t>
            </a:r>
          </a:p>
          <a:p>
            <a:pPr algn="ctr"/>
            <a:r>
              <a:rPr lang="en-US" dirty="0"/>
              <a:t>jhooman82@gmail.com</a:t>
            </a:r>
          </a:p>
        </p:txBody>
      </p:sp>
      <p:sp>
        <p:nvSpPr>
          <p:cNvPr id="11" name="TextBox 10">
            <a:extLst>
              <a:ext uri="{FF2B5EF4-FFF2-40B4-BE49-F238E27FC236}">
                <a16:creationId xmlns:a16="http://schemas.microsoft.com/office/drawing/2014/main" id="{25F4C55A-B883-80A2-5FE3-4784B22B8E01}"/>
              </a:ext>
            </a:extLst>
          </p:cNvPr>
          <p:cNvSpPr txBox="1"/>
          <p:nvPr/>
        </p:nvSpPr>
        <p:spPr>
          <a:xfrm>
            <a:off x="4840492" y="2110080"/>
            <a:ext cx="4035015" cy="923330"/>
          </a:xfrm>
          <a:prstGeom prst="rect">
            <a:avLst/>
          </a:prstGeom>
          <a:noFill/>
        </p:spPr>
        <p:txBody>
          <a:bodyPr wrap="none" rtlCol="0">
            <a:spAutoFit/>
          </a:bodyPr>
          <a:lstStyle/>
          <a:p>
            <a:pPr algn="ctr"/>
            <a:r>
              <a:rPr lang="en-US" b="0" i="0" dirty="0">
                <a:solidFill>
                  <a:srgbClr val="1F1F1F"/>
                </a:solidFill>
                <a:effectLst/>
                <a:latin typeface="Google Sans"/>
              </a:rPr>
              <a:t>Mohammad Parsa Dini</a:t>
            </a:r>
          </a:p>
          <a:p>
            <a:pPr algn="ctr"/>
            <a:r>
              <a:rPr lang="en-US" dirty="0"/>
              <a:t>B.Sc.E.E.</a:t>
            </a:r>
          </a:p>
          <a:p>
            <a:pPr algn="ctr"/>
            <a:r>
              <a:rPr lang="en-US" dirty="0"/>
              <a:t>mohammadparsadinithefirst@gmail.com</a:t>
            </a:r>
          </a:p>
        </p:txBody>
      </p:sp>
      <p:sp>
        <p:nvSpPr>
          <p:cNvPr id="14" name="StaticPath">
            <a:extLst>
              <a:ext uri="{FF2B5EF4-FFF2-40B4-BE49-F238E27FC236}">
                <a16:creationId xmlns:a16="http://schemas.microsoft.com/office/drawing/2014/main" id="{1857A417-AE24-4F9C-D0EF-39EE1DC3C39F}"/>
              </a:ext>
            </a:extLst>
          </p:cNvPr>
          <p:cNvSpPr/>
          <p:nvPr/>
        </p:nvSpPr>
        <p:spPr>
          <a:xfrm>
            <a:off x="-2816523" y="-1998648"/>
            <a:ext cx="5032058" cy="5032058"/>
          </a:xfrm>
          <a:prstGeom prst="ellipse">
            <a:avLst/>
          </a:prstGeom>
          <a:solidFill>
            <a:srgbClr val="000000">
              <a:alpha val="6000"/>
            </a:srgbClr>
          </a:solidFill>
          <a:ln/>
        </p:spPr>
      </p:sp>
      <p:sp>
        <p:nvSpPr>
          <p:cNvPr id="15" name="StaticPath">
            <a:extLst>
              <a:ext uri="{FF2B5EF4-FFF2-40B4-BE49-F238E27FC236}">
                <a16:creationId xmlns:a16="http://schemas.microsoft.com/office/drawing/2014/main" id="{894E21C1-B3E2-9612-36FB-432985369EDA}"/>
              </a:ext>
            </a:extLst>
          </p:cNvPr>
          <p:cNvSpPr/>
          <p:nvPr/>
        </p:nvSpPr>
        <p:spPr>
          <a:xfrm>
            <a:off x="7847298" y="-1372466"/>
            <a:ext cx="2394585" cy="2394585"/>
          </a:xfrm>
          <a:prstGeom prst="ellipse">
            <a:avLst/>
          </a:prstGeom>
          <a:solidFill>
            <a:srgbClr val="000000">
              <a:alpha val="0"/>
            </a:srgbClr>
          </a:solidFill>
          <a:ln w="423333">
            <a:solidFill>
              <a:srgbClr val="FF9800"/>
            </a:solidFill>
            <a:prstDash val="solid"/>
          </a:ln>
        </p:spPr>
      </p:sp>
      <p:sp>
        <p:nvSpPr>
          <p:cNvPr id="16" name="StaticPath">
            <a:extLst>
              <a:ext uri="{FF2B5EF4-FFF2-40B4-BE49-F238E27FC236}">
                <a16:creationId xmlns:a16="http://schemas.microsoft.com/office/drawing/2014/main" id="{3715AE43-92BA-A803-3CC8-42251CC3D397}"/>
              </a:ext>
            </a:extLst>
          </p:cNvPr>
          <p:cNvSpPr/>
          <p:nvPr/>
        </p:nvSpPr>
        <p:spPr>
          <a:xfrm>
            <a:off x="1281627" y="4311238"/>
            <a:ext cx="2394585" cy="2394585"/>
          </a:xfrm>
          <a:prstGeom prst="ellipse">
            <a:avLst/>
          </a:prstGeom>
          <a:solidFill>
            <a:srgbClr val="000000">
              <a:alpha val="0"/>
            </a:srgbClr>
          </a:solidFill>
          <a:ln w="423333">
            <a:solidFill>
              <a:srgbClr val="FF9800"/>
            </a:solidFill>
            <a:prstDash val="solid"/>
          </a:ln>
        </p:spPr>
      </p:sp>
      <p:sp>
        <p:nvSpPr>
          <p:cNvPr id="17" name="TextBox 16">
            <a:extLst>
              <a:ext uri="{FF2B5EF4-FFF2-40B4-BE49-F238E27FC236}">
                <a16:creationId xmlns:a16="http://schemas.microsoft.com/office/drawing/2014/main" id="{0C22AF2F-D1E7-3F04-24FE-1EFF6C53A511}"/>
              </a:ext>
            </a:extLst>
          </p:cNvPr>
          <p:cNvSpPr txBox="1"/>
          <p:nvPr/>
        </p:nvSpPr>
        <p:spPr>
          <a:xfrm>
            <a:off x="0" y="4774168"/>
            <a:ext cx="301686" cy="369332"/>
          </a:xfrm>
          <a:prstGeom prst="rect">
            <a:avLst/>
          </a:prstGeom>
          <a:noFill/>
        </p:spPr>
        <p:txBody>
          <a:bodyPr wrap="none" rtlCol="0">
            <a:spAutoFit/>
          </a:bodyPr>
          <a:lstStyle/>
          <a:p>
            <a:fld id="{0ECC4BA1-4945-4096-9D0A-CA27AEA44C32}" type="slidenum">
              <a:rPr lang="en-US" smtClean="0"/>
              <a:t>2</a:t>
            </a:fld>
            <a:endParaRPr lang="en-US" dirty="0"/>
          </a:p>
        </p:txBody>
      </p:sp>
    </p:spTree>
    <p:extLst>
      <p:ext uri="{BB962C8B-B14F-4D97-AF65-F5344CB8AC3E}">
        <p14:creationId xmlns:p14="http://schemas.microsoft.com/office/powerpoint/2010/main" val="3724722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26895-2D63-5193-97FD-17478BC16F1C}"/>
            </a:ext>
          </a:extLst>
        </p:cNvPr>
        <p:cNvGrpSpPr/>
        <p:nvPr/>
      </p:nvGrpSpPr>
      <p:grpSpPr>
        <a:xfrm>
          <a:off x="0" y="0"/>
          <a:ext cx="0" cy="0"/>
          <a:chOff x="0" y="0"/>
          <a:chExt cx="0" cy="0"/>
        </a:xfrm>
      </p:grpSpPr>
      <p:grpSp>
        <p:nvGrpSpPr>
          <p:cNvPr id="64" name="Group 63">
            <a:extLst>
              <a:ext uri="{FF2B5EF4-FFF2-40B4-BE49-F238E27FC236}">
                <a16:creationId xmlns:a16="http://schemas.microsoft.com/office/drawing/2014/main" id="{99C8F0E5-2F93-B6A8-88B7-5C2C15EB631A}"/>
              </a:ext>
            </a:extLst>
          </p:cNvPr>
          <p:cNvGrpSpPr/>
          <p:nvPr/>
        </p:nvGrpSpPr>
        <p:grpSpPr>
          <a:xfrm>
            <a:off x="2139696" y="3631242"/>
            <a:ext cx="1365504" cy="304783"/>
            <a:chOff x="2139696" y="3631242"/>
            <a:chExt cx="1365504" cy="304783"/>
          </a:xfrm>
        </p:grpSpPr>
        <p:cxnSp>
          <p:nvCxnSpPr>
            <p:cNvPr id="49" name="Straight Connector 48">
              <a:extLst>
                <a:ext uri="{FF2B5EF4-FFF2-40B4-BE49-F238E27FC236}">
                  <a16:creationId xmlns:a16="http://schemas.microsoft.com/office/drawing/2014/main" id="{31C0588B-5F83-5421-1A66-AFBAC5EE9005}"/>
                </a:ext>
              </a:extLst>
            </p:cNvPr>
            <p:cNvCxnSpPr>
              <a:cxnSpLocks/>
            </p:cNvCxnSpPr>
            <p:nvPr/>
          </p:nvCxnSpPr>
          <p:spPr>
            <a:xfrm flipH="1">
              <a:off x="2444496" y="3783634"/>
              <a:ext cx="106070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018DBA53-326D-C7B6-A323-7A208352F593}"/>
                </a:ext>
              </a:extLst>
            </p:cNvPr>
            <p:cNvSpPr/>
            <p:nvPr/>
          </p:nvSpPr>
          <p:spPr>
            <a:xfrm>
              <a:off x="2139696" y="3631242"/>
              <a:ext cx="304800" cy="30478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Rectangle: Rounded Corners 1">
            <a:extLst>
              <a:ext uri="{FF2B5EF4-FFF2-40B4-BE49-F238E27FC236}">
                <a16:creationId xmlns:a16="http://schemas.microsoft.com/office/drawing/2014/main" id="{940ABC52-CAB7-6FE6-BE4D-E44B17F930F2}"/>
              </a:ext>
            </a:extLst>
          </p:cNvPr>
          <p:cNvSpPr/>
          <p:nvPr/>
        </p:nvSpPr>
        <p:spPr>
          <a:xfrm>
            <a:off x="3675888" y="2839973"/>
            <a:ext cx="1792224" cy="1658112"/>
          </a:xfrm>
          <a:prstGeom prst="roundRect">
            <a:avLst/>
          </a:prstGeom>
          <a:solidFill>
            <a:schemeClr val="accent2">
              <a:lumMod val="50000"/>
            </a:schemeClr>
          </a:solidFill>
          <a:ln>
            <a:noFill/>
          </a:ln>
          <a:effectLst>
            <a:outerShdw blurRad="50800" dist="38100" dir="5400000" algn="t" rotWithShape="0">
              <a:prstClr val="black">
                <a:alpha val="40000"/>
              </a:prstClr>
            </a:outerShdw>
          </a:effectLst>
          <a:scene3d>
            <a:camera prst="isometricTopUp"/>
            <a:lightRig rig="threePt" dir="t"/>
          </a:scene3d>
          <a:sp3d>
            <a:bevelT h="1016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A50E0986-CDAF-1137-4489-28D4A3314A19}"/>
              </a:ext>
            </a:extLst>
          </p:cNvPr>
          <p:cNvSpPr/>
          <p:nvPr/>
        </p:nvSpPr>
        <p:spPr>
          <a:xfrm>
            <a:off x="3765499" y="2291333"/>
            <a:ext cx="1613002" cy="1492301"/>
          </a:xfrm>
          <a:prstGeom prst="roundRect">
            <a:avLst/>
          </a:prstGeom>
          <a:solidFill>
            <a:schemeClr val="accent2">
              <a:lumMod val="75000"/>
            </a:schemeClr>
          </a:solidFill>
          <a:ln>
            <a:noFill/>
          </a:ln>
          <a:effectLst>
            <a:outerShdw blurRad="50800" dist="38100" dir="5400000" algn="t" rotWithShape="0">
              <a:prstClr val="black">
                <a:alpha val="40000"/>
              </a:prstClr>
            </a:outerShdw>
          </a:effectLst>
          <a:scene3d>
            <a:camera prst="isometricTopUp"/>
            <a:lightRig rig="threePt" dir="t"/>
          </a:scene3d>
          <a:sp3d>
            <a:bevelT h="1016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A4817AEA-7237-AACE-7AFA-19CF1E7FB98D}"/>
              </a:ext>
            </a:extLst>
          </p:cNvPr>
          <p:cNvSpPr/>
          <p:nvPr/>
        </p:nvSpPr>
        <p:spPr>
          <a:xfrm>
            <a:off x="3855111" y="1742693"/>
            <a:ext cx="1433779" cy="1326864"/>
          </a:xfrm>
          <a:prstGeom prst="roundRect">
            <a:avLst/>
          </a:prstGeom>
          <a:solidFill>
            <a:schemeClr val="accent2">
              <a:lumMod val="60000"/>
              <a:lumOff val="40000"/>
            </a:schemeClr>
          </a:solidFill>
          <a:ln>
            <a:noFill/>
          </a:ln>
          <a:effectLst>
            <a:outerShdw blurRad="50800" dist="38100" dir="5400000" algn="t" rotWithShape="0">
              <a:prstClr val="black">
                <a:alpha val="40000"/>
              </a:prstClr>
            </a:outerShdw>
          </a:effectLst>
          <a:scene3d>
            <a:camera prst="isometricTopUp"/>
            <a:lightRig rig="threePt" dir="t"/>
          </a:scene3d>
          <a:sp3d>
            <a:bevelT h="1016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29591F4-D874-0C93-32C5-C7F4F2031985}"/>
              </a:ext>
            </a:extLst>
          </p:cNvPr>
          <p:cNvSpPr/>
          <p:nvPr/>
        </p:nvSpPr>
        <p:spPr>
          <a:xfrm>
            <a:off x="3926800" y="1194056"/>
            <a:ext cx="1290401" cy="1194178"/>
          </a:xfrm>
          <a:prstGeom prst="roundRect">
            <a:avLst/>
          </a:prstGeom>
          <a:solidFill>
            <a:schemeClr val="accent2">
              <a:lumMod val="40000"/>
              <a:lumOff val="60000"/>
            </a:schemeClr>
          </a:solidFill>
          <a:ln>
            <a:noFill/>
          </a:ln>
          <a:effectLst>
            <a:outerShdw blurRad="50800" dist="38100" dir="5400000" algn="t" rotWithShape="0">
              <a:prstClr val="black">
                <a:alpha val="40000"/>
              </a:prstClr>
            </a:outerShdw>
          </a:effectLst>
          <a:scene3d>
            <a:camera prst="isometricTopUp"/>
            <a:lightRig rig="threePt" dir="t"/>
          </a:scene3d>
          <a:sp3d>
            <a:bevelT h="1016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4CB0CE2D-E0D2-7033-3B86-059EABE749FB}"/>
              </a:ext>
            </a:extLst>
          </p:cNvPr>
          <p:cNvSpPr/>
          <p:nvPr/>
        </p:nvSpPr>
        <p:spPr>
          <a:xfrm>
            <a:off x="3991320" y="645415"/>
            <a:ext cx="1161361" cy="1074760"/>
          </a:xfrm>
          <a:prstGeom prst="roundRect">
            <a:avLst/>
          </a:prstGeom>
          <a:solidFill>
            <a:schemeClr val="accent2">
              <a:lumMod val="20000"/>
              <a:lumOff val="80000"/>
            </a:schemeClr>
          </a:solidFill>
          <a:ln>
            <a:noFill/>
          </a:ln>
          <a:effectLst>
            <a:outerShdw blurRad="50800" dist="38100" dir="5400000" algn="t" rotWithShape="0">
              <a:prstClr val="black">
                <a:alpha val="40000"/>
              </a:prstClr>
            </a:outerShdw>
          </a:effectLst>
          <a:scene3d>
            <a:camera prst="isometricTopUp"/>
            <a:lightRig rig="threePt" dir="t"/>
          </a:scene3d>
          <a:sp3d>
            <a:bevelT h="1016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EA3D4DA7-E348-CB75-B8DC-709123FF02BE}"/>
              </a:ext>
            </a:extLst>
          </p:cNvPr>
          <p:cNvGrpSpPr/>
          <p:nvPr/>
        </p:nvGrpSpPr>
        <p:grpSpPr>
          <a:xfrm>
            <a:off x="2139696" y="1103384"/>
            <a:ext cx="1715415" cy="304783"/>
            <a:chOff x="2139696" y="1103384"/>
            <a:chExt cx="1715415" cy="304783"/>
          </a:xfrm>
          <a:solidFill>
            <a:srgbClr val="FF9800"/>
          </a:solidFill>
        </p:grpSpPr>
        <p:cxnSp>
          <p:nvCxnSpPr>
            <p:cNvPr id="10" name="Straight Connector 9">
              <a:extLst>
                <a:ext uri="{FF2B5EF4-FFF2-40B4-BE49-F238E27FC236}">
                  <a16:creationId xmlns:a16="http://schemas.microsoft.com/office/drawing/2014/main" id="{C4D104AD-F832-C355-5407-FFE2D5C7ED30}"/>
                </a:ext>
              </a:extLst>
            </p:cNvPr>
            <p:cNvCxnSpPr/>
            <p:nvPr/>
          </p:nvCxnSpPr>
          <p:spPr>
            <a:xfrm flipH="1">
              <a:off x="2444496" y="1255776"/>
              <a:ext cx="1410615" cy="0"/>
            </a:xfrm>
            <a:prstGeom prst="line">
              <a:avLst/>
            </a:prstGeom>
            <a:grpFill/>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E95EB218-7993-1ADD-FC0A-48DE90926CC9}"/>
                </a:ext>
              </a:extLst>
            </p:cNvPr>
            <p:cNvSpPr/>
            <p:nvPr/>
          </p:nvSpPr>
          <p:spPr>
            <a:xfrm>
              <a:off x="2139696" y="1103384"/>
              <a:ext cx="304800" cy="304783"/>
            </a:xfrm>
            <a:prstGeom prst="ellipse">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Box 11">
            <a:extLst>
              <a:ext uri="{FF2B5EF4-FFF2-40B4-BE49-F238E27FC236}">
                <a16:creationId xmlns:a16="http://schemas.microsoft.com/office/drawing/2014/main" id="{E027B269-EE1A-B687-8D7B-619ABEED4DDD}"/>
              </a:ext>
            </a:extLst>
          </p:cNvPr>
          <p:cNvSpPr txBox="1"/>
          <p:nvPr/>
        </p:nvSpPr>
        <p:spPr>
          <a:xfrm>
            <a:off x="-34046" y="837364"/>
            <a:ext cx="2106667" cy="830997"/>
          </a:xfrm>
          <a:prstGeom prst="rect">
            <a:avLst/>
          </a:prstGeom>
          <a:noFill/>
        </p:spPr>
        <p:txBody>
          <a:bodyPr wrap="square" rtlCol="0">
            <a:spAutoFit/>
          </a:bodyPr>
          <a:lstStyle/>
          <a:p>
            <a:pPr algn="ctr"/>
            <a:r>
              <a:rPr lang="en-US" sz="1600" b="1" dirty="0"/>
              <a:t>Introduction to </a:t>
            </a:r>
          </a:p>
          <a:p>
            <a:pPr algn="ctr"/>
            <a:r>
              <a:rPr lang="en-US" sz="1600" b="1" dirty="0"/>
              <a:t>Definitions &amp; Motivations</a:t>
            </a:r>
          </a:p>
        </p:txBody>
      </p:sp>
      <p:sp>
        <p:nvSpPr>
          <p:cNvPr id="13" name="TextBox 12">
            <a:extLst>
              <a:ext uri="{FF2B5EF4-FFF2-40B4-BE49-F238E27FC236}">
                <a16:creationId xmlns:a16="http://schemas.microsoft.com/office/drawing/2014/main" id="{236D08D5-B89B-3CB2-FDD2-D1D55A3DE0A5}"/>
              </a:ext>
            </a:extLst>
          </p:cNvPr>
          <p:cNvSpPr txBox="1"/>
          <p:nvPr/>
        </p:nvSpPr>
        <p:spPr>
          <a:xfrm>
            <a:off x="1675885" y="868350"/>
            <a:ext cx="522900" cy="769441"/>
          </a:xfrm>
          <a:prstGeom prst="rect">
            <a:avLst/>
          </a:prstGeom>
          <a:noFill/>
        </p:spPr>
        <p:txBody>
          <a:bodyPr wrap="none" rtlCol="0">
            <a:spAutoFit/>
          </a:bodyPr>
          <a:lstStyle/>
          <a:p>
            <a:r>
              <a:rPr lang="en-US" sz="4400" dirty="0">
                <a:latin typeface="Algerian" panose="04020705040A02060702" pitchFamily="82" charset="0"/>
                <a:ea typeface="Cambria Math" panose="02040503050406030204" pitchFamily="18" charset="0"/>
              </a:rPr>
              <a:t>1</a:t>
            </a:r>
          </a:p>
        </p:txBody>
      </p:sp>
      <p:grpSp>
        <p:nvGrpSpPr>
          <p:cNvPr id="40" name="Group 39">
            <a:extLst>
              <a:ext uri="{FF2B5EF4-FFF2-40B4-BE49-F238E27FC236}">
                <a16:creationId xmlns:a16="http://schemas.microsoft.com/office/drawing/2014/main" id="{3FD72723-F178-7C07-D972-306AF115F840}"/>
              </a:ext>
            </a:extLst>
          </p:cNvPr>
          <p:cNvGrpSpPr/>
          <p:nvPr/>
        </p:nvGrpSpPr>
        <p:grpSpPr>
          <a:xfrm>
            <a:off x="5378501" y="1693505"/>
            <a:ext cx="1576206" cy="304783"/>
            <a:chOff x="5281721" y="1705194"/>
            <a:chExt cx="1576206" cy="304783"/>
          </a:xfrm>
        </p:grpSpPr>
        <p:cxnSp>
          <p:nvCxnSpPr>
            <p:cNvPr id="14" name="Straight Connector 13">
              <a:extLst>
                <a:ext uri="{FF2B5EF4-FFF2-40B4-BE49-F238E27FC236}">
                  <a16:creationId xmlns:a16="http://schemas.microsoft.com/office/drawing/2014/main" id="{CF3BAC2C-F8F7-0438-78A9-4EB13D4BF81F}"/>
                </a:ext>
              </a:extLst>
            </p:cNvPr>
            <p:cNvCxnSpPr>
              <a:cxnSpLocks/>
            </p:cNvCxnSpPr>
            <p:nvPr/>
          </p:nvCxnSpPr>
          <p:spPr>
            <a:xfrm>
              <a:off x="5281721" y="1857586"/>
              <a:ext cx="1271406"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577D1A7F-351B-A385-B6BB-BB71457E35E5}"/>
                </a:ext>
              </a:extLst>
            </p:cNvPr>
            <p:cNvSpPr/>
            <p:nvPr/>
          </p:nvSpPr>
          <p:spPr>
            <a:xfrm flipH="1">
              <a:off x="6553127" y="1705194"/>
              <a:ext cx="304800" cy="304783"/>
            </a:xfrm>
            <a:prstGeom prst="ellipse">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Box 22">
            <a:extLst>
              <a:ext uri="{FF2B5EF4-FFF2-40B4-BE49-F238E27FC236}">
                <a16:creationId xmlns:a16="http://schemas.microsoft.com/office/drawing/2014/main" id="{AE67A0B3-D668-5029-1314-A2B5A2DE72F8}"/>
              </a:ext>
            </a:extLst>
          </p:cNvPr>
          <p:cNvSpPr txBox="1"/>
          <p:nvPr/>
        </p:nvSpPr>
        <p:spPr>
          <a:xfrm>
            <a:off x="6954707" y="1450386"/>
            <a:ext cx="528320" cy="769441"/>
          </a:xfrm>
          <a:prstGeom prst="rect">
            <a:avLst/>
          </a:prstGeom>
          <a:noFill/>
        </p:spPr>
        <p:txBody>
          <a:bodyPr wrap="square">
            <a:spAutoFit/>
          </a:bodyPr>
          <a:lstStyle/>
          <a:p>
            <a:r>
              <a:rPr lang="en-US" sz="4400" dirty="0">
                <a:latin typeface="Algerian" panose="04020705040A02060702" pitchFamily="82" charset="0"/>
                <a:ea typeface="Cambria Math" panose="02040503050406030204" pitchFamily="18" charset="0"/>
              </a:rPr>
              <a:t>2</a:t>
            </a:r>
          </a:p>
        </p:txBody>
      </p:sp>
      <p:sp>
        <p:nvSpPr>
          <p:cNvPr id="24" name="TextBox 23">
            <a:extLst>
              <a:ext uri="{FF2B5EF4-FFF2-40B4-BE49-F238E27FC236}">
                <a16:creationId xmlns:a16="http://schemas.microsoft.com/office/drawing/2014/main" id="{5B6B755F-4FA9-5329-CCC4-BB360CC32188}"/>
              </a:ext>
            </a:extLst>
          </p:cNvPr>
          <p:cNvSpPr txBox="1"/>
          <p:nvPr/>
        </p:nvSpPr>
        <p:spPr>
          <a:xfrm>
            <a:off x="7453758" y="1435093"/>
            <a:ext cx="1202573" cy="830997"/>
          </a:xfrm>
          <a:prstGeom prst="rect">
            <a:avLst/>
          </a:prstGeom>
          <a:noFill/>
        </p:spPr>
        <p:txBody>
          <a:bodyPr wrap="none" rtlCol="0">
            <a:spAutoFit/>
          </a:bodyPr>
          <a:lstStyle/>
          <a:p>
            <a:pPr algn="ctr"/>
            <a:r>
              <a:rPr lang="en-US" sz="1600" b="1" dirty="0"/>
              <a:t>Problem &amp; </a:t>
            </a:r>
          </a:p>
          <a:p>
            <a:pPr algn="ctr"/>
            <a:r>
              <a:rPr lang="en-US" sz="1600" b="1" dirty="0"/>
              <a:t>Why is it</a:t>
            </a:r>
          </a:p>
          <a:p>
            <a:pPr algn="ctr"/>
            <a:r>
              <a:rPr lang="en-US" sz="1600" b="1" dirty="0"/>
              <a:t>Happening?</a:t>
            </a:r>
          </a:p>
        </p:txBody>
      </p:sp>
      <p:grpSp>
        <p:nvGrpSpPr>
          <p:cNvPr id="58" name="Group 57">
            <a:extLst>
              <a:ext uri="{FF2B5EF4-FFF2-40B4-BE49-F238E27FC236}">
                <a16:creationId xmlns:a16="http://schemas.microsoft.com/office/drawing/2014/main" id="{22B0B61A-263C-A22B-A0D6-623718A27204}"/>
              </a:ext>
            </a:extLst>
          </p:cNvPr>
          <p:cNvGrpSpPr/>
          <p:nvPr/>
        </p:nvGrpSpPr>
        <p:grpSpPr>
          <a:xfrm>
            <a:off x="2139696" y="2354189"/>
            <a:ext cx="1554114" cy="304783"/>
            <a:chOff x="2139696" y="2354189"/>
            <a:chExt cx="1554114" cy="304783"/>
          </a:xfrm>
        </p:grpSpPr>
        <p:cxnSp>
          <p:nvCxnSpPr>
            <p:cNvPr id="26" name="Straight Connector 25">
              <a:extLst>
                <a:ext uri="{FF2B5EF4-FFF2-40B4-BE49-F238E27FC236}">
                  <a16:creationId xmlns:a16="http://schemas.microsoft.com/office/drawing/2014/main" id="{8ECC32C5-9376-1EFC-E799-D503505CB577}"/>
                </a:ext>
              </a:extLst>
            </p:cNvPr>
            <p:cNvCxnSpPr>
              <a:cxnSpLocks/>
            </p:cNvCxnSpPr>
            <p:nvPr/>
          </p:nvCxnSpPr>
          <p:spPr>
            <a:xfrm flipH="1" flipV="1">
              <a:off x="2444496" y="2506581"/>
              <a:ext cx="1249314" cy="13123"/>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7BD109AA-763D-CDA4-8CFB-FB7011EC7488}"/>
                </a:ext>
              </a:extLst>
            </p:cNvPr>
            <p:cNvSpPr/>
            <p:nvPr/>
          </p:nvSpPr>
          <p:spPr>
            <a:xfrm>
              <a:off x="2139696" y="2354189"/>
              <a:ext cx="304800" cy="304783"/>
            </a:xfrm>
            <a:prstGeom prst="ellipse">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a:extLst>
              <a:ext uri="{FF2B5EF4-FFF2-40B4-BE49-F238E27FC236}">
                <a16:creationId xmlns:a16="http://schemas.microsoft.com/office/drawing/2014/main" id="{F30428F0-10F8-33CA-64A1-6AA69BF4E5E4}"/>
              </a:ext>
            </a:extLst>
          </p:cNvPr>
          <p:cNvSpPr txBox="1"/>
          <p:nvPr/>
        </p:nvSpPr>
        <p:spPr>
          <a:xfrm>
            <a:off x="1670684" y="2121860"/>
            <a:ext cx="522900" cy="769441"/>
          </a:xfrm>
          <a:prstGeom prst="rect">
            <a:avLst/>
          </a:prstGeom>
          <a:noFill/>
        </p:spPr>
        <p:txBody>
          <a:bodyPr wrap="square">
            <a:spAutoFit/>
          </a:bodyPr>
          <a:lstStyle/>
          <a:p>
            <a:r>
              <a:rPr lang="en-US" sz="4400" dirty="0">
                <a:latin typeface="Algerian" panose="04020705040A02060702" pitchFamily="82" charset="0"/>
                <a:ea typeface="Cambria Math" panose="02040503050406030204" pitchFamily="18" charset="0"/>
              </a:rPr>
              <a:t>3</a:t>
            </a:r>
          </a:p>
        </p:txBody>
      </p:sp>
      <p:sp>
        <p:nvSpPr>
          <p:cNvPr id="36" name="TextBox 35">
            <a:extLst>
              <a:ext uri="{FF2B5EF4-FFF2-40B4-BE49-F238E27FC236}">
                <a16:creationId xmlns:a16="http://schemas.microsoft.com/office/drawing/2014/main" id="{80B961EA-55E7-C34C-AD48-DF18FC9BD39D}"/>
              </a:ext>
            </a:extLst>
          </p:cNvPr>
          <p:cNvSpPr txBox="1"/>
          <p:nvPr/>
        </p:nvSpPr>
        <p:spPr>
          <a:xfrm>
            <a:off x="384273" y="2156251"/>
            <a:ext cx="1270028" cy="830997"/>
          </a:xfrm>
          <a:prstGeom prst="rect">
            <a:avLst/>
          </a:prstGeom>
          <a:noFill/>
        </p:spPr>
        <p:txBody>
          <a:bodyPr wrap="none" rtlCol="0">
            <a:spAutoFit/>
          </a:bodyPr>
          <a:lstStyle/>
          <a:p>
            <a:pPr algn="ctr"/>
            <a:r>
              <a:rPr lang="en-US" sz="1600" b="1" dirty="0"/>
              <a:t>Key idea &amp;</a:t>
            </a:r>
          </a:p>
          <a:p>
            <a:pPr algn="ctr"/>
            <a:r>
              <a:rPr lang="en-US" sz="1600" b="1" dirty="0"/>
              <a:t>Solutions for</a:t>
            </a:r>
          </a:p>
          <a:p>
            <a:pPr algn="ctr"/>
            <a:r>
              <a:rPr lang="en-US" sz="1600" b="1" dirty="0"/>
              <a:t>Diversity</a:t>
            </a:r>
          </a:p>
        </p:txBody>
      </p:sp>
      <p:grpSp>
        <p:nvGrpSpPr>
          <p:cNvPr id="45" name="Group 44">
            <a:extLst>
              <a:ext uri="{FF2B5EF4-FFF2-40B4-BE49-F238E27FC236}">
                <a16:creationId xmlns:a16="http://schemas.microsoft.com/office/drawing/2014/main" id="{9A155552-D57A-CB46-756D-72D7AA31FF95}"/>
              </a:ext>
            </a:extLst>
          </p:cNvPr>
          <p:cNvGrpSpPr/>
          <p:nvPr/>
        </p:nvGrpSpPr>
        <p:grpSpPr>
          <a:xfrm>
            <a:off x="5557723" y="2909119"/>
            <a:ext cx="1396984" cy="304783"/>
            <a:chOff x="5557723" y="2909119"/>
            <a:chExt cx="1396984" cy="304783"/>
          </a:xfrm>
        </p:grpSpPr>
        <p:cxnSp>
          <p:nvCxnSpPr>
            <p:cNvPr id="42" name="Straight Connector 41">
              <a:extLst>
                <a:ext uri="{FF2B5EF4-FFF2-40B4-BE49-F238E27FC236}">
                  <a16:creationId xmlns:a16="http://schemas.microsoft.com/office/drawing/2014/main" id="{F1BB5E31-F3E7-8F35-316D-3E64A051EA43}"/>
                </a:ext>
              </a:extLst>
            </p:cNvPr>
            <p:cNvCxnSpPr>
              <a:cxnSpLocks/>
            </p:cNvCxnSpPr>
            <p:nvPr/>
          </p:nvCxnSpPr>
          <p:spPr>
            <a:xfrm flipV="1">
              <a:off x="5557723" y="3061511"/>
              <a:ext cx="1092184" cy="804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87FDD6D3-7D64-F738-6022-C93BA8F28A32}"/>
                </a:ext>
              </a:extLst>
            </p:cNvPr>
            <p:cNvSpPr/>
            <p:nvPr/>
          </p:nvSpPr>
          <p:spPr>
            <a:xfrm flipH="1">
              <a:off x="6649907" y="2909119"/>
              <a:ext cx="304800" cy="304783"/>
            </a:xfrm>
            <a:prstGeom prst="ellipse">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TextBox 45">
            <a:extLst>
              <a:ext uri="{FF2B5EF4-FFF2-40B4-BE49-F238E27FC236}">
                <a16:creationId xmlns:a16="http://schemas.microsoft.com/office/drawing/2014/main" id="{C69A2001-B927-2A77-A729-729BFF361189}"/>
              </a:ext>
            </a:extLst>
          </p:cNvPr>
          <p:cNvSpPr txBox="1"/>
          <p:nvPr/>
        </p:nvSpPr>
        <p:spPr>
          <a:xfrm>
            <a:off x="6954707" y="2676789"/>
            <a:ext cx="528320" cy="769441"/>
          </a:xfrm>
          <a:prstGeom prst="rect">
            <a:avLst/>
          </a:prstGeom>
          <a:noFill/>
        </p:spPr>
        <p:txBody>
          <a:bodyPr wrap="square">
            <a:spAutoFit/>
          </a:bodyPr>
          <a:lstStyle/>
          <a:p>
            <a:r>
              <a:rPr lang="en-US" sz="4400" dirty="0">
                <a:latin typeface="Algerian" panose="04020705040A02060702" pitchFamily="82" charset="0"/>
                <a:ea typeface="Cambria Math" panose="02040503050406030204" pitchFamily="18" charset="0"/>
              </a:rPr>
              <a:t>4</a:t>
            </a:r>
          </a:p>
        </p:txBody>
      </p:sp>
      <p:sp>
        <p:nvSpPr>
          <p:cNvPr id="47" name="TextBox 46">
            <a:extLst>
              <a:ext uri="{FF2B5EF4-FFF2-40B4-BE49-F238E27FC236}">
                <a16:creationId xmlns:a16="http://schemas.microsoft.com/office/drawing/2014/main" id="{53B8BFAE-E786-3899-9089-865FEA49730E}"/>
              </a:ext>
            </a:extLst>
          </p:cNvPr>
          <p:cNvSpPr txBox="1"/>
          <p:nvPr/>
        </p:nvSpPr>
        <p:spPr>
          <a:xfrm>
            <a:off x="7423120" y="2769121"/>
            <a:ext cx="1616404" cy="584775"/>
          </a:xfrm>
          <a:prstGeom prst="rect">
            <a:avLst/>
          </a:prstGeom>
          <a:noFill/>
        </p:spPr>
        <p:txBody>
          <a:bodyPr wrap="none" rtlCol="0">
            <a:spAutoFit/>
          </a:bodyPr>
          <a:lstStyle/>
          <a:p>
            <a:pPr algn="ctr"/>
            <a:r>
              <a:rPr lang="en-US" sz="1600" b="1" dirty="0"/>
              <a:t>Our contribution</a:t>
            </a:r>
          </a:p>
          <a:p>
            <a:pPr algn="ctr"/>
            <a:r>
              <a:rPr lang="en-US" sz="1600" b="1" dirty="0"/>
              <a:t>&amp; Experiments</a:t>
            </a:r>
          </a:p>
        </p:txBody>
      </p:sp>
      <p:sp>
        <p:nvSpPr>
          <p:cNvPr id="54" name="TextBox 53">
            <a:extLst>
              <a:ext uri="{FF2B5EF4-FFF2-40B4-BE49-F238E27FC236}">
                <a16:creationId xmlns:a16="http://schemas.microsoft.com/office/drawing/2014/main" id="{11AD7DA0-4D97-BB5A-17C7-D7CC0E393509}"/>
              </a:ext>
            </a:extLst>
          </p:cNvPr>
          <p:cNvSpPr txBox="1"/>
          <p:nvPr/>
        </p:nvSpPr>
        <p:spPr>
          <a:xfrm>
            <a:off x="1675885" y="3406959"/>
            <a:ext cx="558759" cy="769441"/>
          </a:xfrm>
          <a:prstGeom prst="rect">
            <a:avLst/>
          </a:prstGeom>
          <a:noFill/>
        </p:spPr>
        <p:txBody>
          <a:bodyPr wrap="square">
            <a:spAutoFit/>
          </a:bodyPr>
          <a:lstStyle/>
          <a:p>
            <a:r>
              <a:rPr lang="en-US" sz="4400" dirty="0">
                <a:latin typeface="Algerian" panose="04020705040A02060702" pitchFamily="82" charset="0"/>
                <a:ea typeface="Cambria Math" panose="02040503050406030204" pitchFamily="18" charset="0"/>
              </a:rPr>
              <a:t>5</a:t>
            </a:r>
          </a:p>
        </p:txBody>
      </p:sp>
      <p:sp>
        <p:nvSpPr>
          <p:cNvPr id="55" name="TextBox 54">
            <a:extLst>
              <a:ext uri="{FF2B5EF4-FFF2-40B4-BE49-F238E27FC236}">
                <a16:creationId xmlns:a16="http://schemas.microsoft.com/office/drawing/2014/main" id="{9B9F6C85-EF6B-F980-7A33-B61A621D048F}"/>
              </a:ext>
            </a:extLst>
          </p:cNvPr>
          <p:cNvSpPr txBox="1"/>
          <p:nvPr/>
        </p:nvSpPr>
        <p:spPr>
          <a:xfrm>
            <a:off x="402350" y="3598968"/>
            <a:ext cx="1223412" cy="369332"/>
          </a:xfrm>
          <a:prstGeom prst="rect">
            <a:avLst/>
          </a:prstGeom>
          <a:noFill/>
        </p:spPr>
        <p:txBody>
          <a:bodyPr wrap="none" rtlCol="0">
            <a:spAutoFit/>
          </a:bodyPr>
          <a:lstStyle/>
          <a:p>
            <a:pPr algn="ctr"/>
            <a:r>
              <a:rPr lang="en-US" b="1" dirty="0"/>
              <a:t>Conclusion</a:t>
            </a:r>
          </a:p>
        </p:txBody>
      </p:sp>
      <p:sp>
        <p:nvSpPr>
          <p:cNvPr id="65" name="TextBox 64">
            <a:extLst>
              <a:ext uri="{FF2B5EF4-FFF2-40B4-BE49-F238E27FC236}">
                <a16:creationId xmlns:a16="http://schemas.microsoft.com/office/drawing/2014/main" id="{7E7A3B7F-6A3F-0B64-AD92-8AE90BD36073}"/>
              </a:ext>
            </a:extLst>
          </p:cNvPr>
          <p:cNvSpPr txBox="1"/>
          <p:nvPr/>
        </p:nvSpPr>
        <p:spPr>
          <a:xfrm>
            <a:off x="0" y="4774168"/>
            <a:ext cx="301686" cy="369332"/>
          </a:xfrm>
          <a:prstGeom prst="rect">
            <a:avLst/>
          </a:prstGeom>
          <a:noFill/>
        </p:spPr>
        <p:txBody>
          <a:bodyPr wrap="none" rtlCol="0">
            <a:spAutoFit/>
          </a:bodyPr>
          <a:lstStyle/>
          <a:p>
            <a:fld id="{B9EE8509-0646-4269-BDD5-5D16CDC4E1DB}" type="slidenum">
              <a:rPr lang="en-US" smtClean="0"/>
              <a:t>20</a:t>
            </a:fld>
            <a:endParaRPr lang="en-US" dirty="0"/>
          </a:p>
        </p:txBody>
      </p:sp>
    </p:spTree>
    <p:extLst>
      <p:ext uri="{BB962C8B-B14F-4D97-AF65-F5344CB8AC3E}">
        <p14:creationId xmlns:p14="http://schemas.microsoft.com/office/powerpoint/2010/main" val="1996108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2" presetClass="entr" presetSubtype="8" fill="hold" nodeType="with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wipe(left)">
                                      <p:cBhvr>
                                        <p:cTn id="27" dur="500"/>
                                        <p:tgtEl>
                                          <p:spTgt spid="64"/>
                                        </p:tgtEl>
                                      </p:cBhvr>
                                    </p:animEffect>
                                  </p:childTnLst>
                                </p:cTn>
                              </p:par>
                              <p:par>
                                <p:cTn id="28" presetID="22" presetClass="entr" presetSubtype="8"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500"/>
                                        <p:tgtEl>
                                          <p:spTgt spid="1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par>
                                <p:cTn id="37" presetID="22" presetClass="entr" presetSubtype="8"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wipe(left)">
                                      <p:cBhvr>
                                        <p:cTn id="39" dur="500"/>
                                        <p:tgtEl>
                                          <p:spTgt spid="58"/>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left)">
                                      <p:cBhvr>
                                        <p:cTn id="42" dur="500"/>
                                        <p:tgtEl>
                                          <p:spTgt spid="3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left)">
                                      <p:cBhvr>
                                        <p:cTn id="45" dur="500"/>
                                        <p:tgtEl>
                                          <p:spTgt spid="36"/>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wipe(left)">
                                      <p:cBhvr>
                                        <p:cTn id="48" dur="500"/>
                                        <p:tgtEl>
                                          <p:spTgt spid="54"/>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left)">
                                      <p:cBhvr>
                                        <p:cTn id="51" dur="500"/>
                                        <p:tgtEl>
                                          <p:spTgt spid="55"/>
                                        </p:tgtEl>
                                      </p:cBhvr>
                                    </p:animEffect>
                                  </p:childTnLst>
                                </p:cTn>
                              </p:par>
                              <p:par>
                                <p:cTn id="52" presetID="22" presetClass="entr" presetSubtype="8" fill="hold"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wipe(left)">
                                      <p:cBhvr>
                                        <p:cTn id="54" dur="500"/>
                                        <p:tgtEl>
                                          <p:spTgt spid="40"/>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left)">
                                      <p:cBhvr>
                                        <p:cTn id="57" dur="500"/>
                                        <p:tgtEl>
                                          <p:spTgt spid="23"/>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left)">
                                      <p:cBhvr>
                                        <p:cTn id="60" dur="500"/>
                                        <p:tgtEl>
                                          <p:spTgt spid="24"/>
                                        </p:tgtEl>
                                      </p:cBhvr>
                                    </p:animEffect>
                                  </p:childTnLst>
                                </p:cTn>
                              </p:par>
                              <p:par>
                                <p:cTn id="61" presetID="22" presetClass="entr" presetSubtype="8" fill="hold"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wipe(left)">
                                      <p:cBhvr>
                                        <p:cTn id="63" dur="500"/>
                                        <p:tgtEl>
                                          <p:spTgt spid="45"/>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wipe(left)">
                                      <p:cBhvr>
                                        <p:cTn id="66" dur="500"/>
                                        <p:tgtEl>
                                          <p:spTgt spid="46"/>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wipe(left)">
                                      <p:cBhvr>
                                        <p:cTn id="6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2" grpId="0"/>
      <p:bldP spid="13" grpId="0"/>
      <p:bldP spid="23" grpId="0"/>
      <p:bldP spid="24" grpId="0"/>
      <p:bldP spid="33" grpId="0"/>
      <p:bldP spid="36" grpId="0"/>
      <p:bldP spid="46" grpId="0"/>
      <p:bldP spid="47" grpId="0"/>
      <p:bldP spid="54" grpId="0"/>
      <p:bldP spid="55" grpId="0"/>
    </p:bldLst>
  </p:timing>
</p:sld>
</file>

<file path=ppt/slides/slide2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 name="StaticPath"/>
          <p:cNvSpPr/>
          <p:nvPr/>
        </p:nvSpPr>
        <p:spPr>
          <a:xfrm>
            <a:off x="824579" y="2020026"/>
            <a:ext cx="371475" cy="371475"/>
          </a:xfrm>
          <a:prstGeom prst="ellipse">
            <a:avLst/>
          </a:prstGeom>
          <a:solidFill>
            <a:srgbClr val="FF9800"/>
          </a:solidFill>
          <a:ln/>
        </p:spPr>
      </p:sp>
      <p:sp>
        <p:nvSpPr>
          <p:cNvPr id="4" name="StaticPath"/>
          <p:cNvSpPr/>
          <p:nvPr/>
        </p:nvSpPr>
        <p:spPr>
          <a:xfrm>
            <a:off x="824579" y="3142646"/>
            <a:ext cx="371475" cy="371475"/>
          </a:xfrm>
          <a:prstGeom prst="ellipse">
            <a:avLst/>
          </a:prstGeom>
          <a:solidFill>
            <a:srgbClr val="FF9800"/>
          </a:solidFill>
          <a:ln/>
        </p:spPr>
      </p:sp>
      <p:sp>
        <p:nvSpPr>
          <p:cNvPr id="5" name="StaticPath"/>
          <p:cNvSpPr/>
          <p:nvPr/>
        </p:nvSpPr>
        <p:spPr>
          <a:xfrm>
            <a:off x="824579" y="4265266"/>
            <a:ext cx="371475" cy="371475"/>
          </a:xfrm>
          <a:prstGeom prst="ellipse">
            <a:avLst/>
          </a:prstGeom>
          <a:solidFill>
            <a:srgbClr val="FF9800"/>
          </a:solidFill>
          <a:ln/>
        </p:spPr>
      </p:sp>
      <p:sp>
        <p:nvSpPr>
          <p:cNvPr id="12" name="StaticPath"/>
          <p:cNvSpPr/>
          <p:nvPr/>
        </p:nvSpPr>
        <p:spPr>
          <a:xfrm>
            <a:off x="7389638" y="4096713"/>
            <a:ext cx="3157538" cy="3157538"/>
          </a:xfrm>
          <a:prstGeom prst="ellipse">
            <a:avLst/>
          </a:prstGeom>
          <a:solidFill>
            <a:srgbClr val="000000">
              <a:alpha val="4000"/>
            </a:srgbClr>
          </a:solidFill>
          <a:ln/>
        </p:spPr>
      </p:sp>
      <p:sp>
        <p:nvSpPr>
          <p:cNvPr id="13" name="StaticPath"/>
          <p:cNvSpPr/>
          <p:nvPr/>
        </p:nvSpPr>
        <p:spPr>
          <a:xfrm>
            <a:off x="-1418558" y="-1710976"/>
            <a:ext cx="2428875" cy="2428875"/>
          </a:xfrm>
          <a:prstGeom prst="ellipse">
            <a:avLst/>
          </a:prstGeom>
          <a:solidFill>
            <a:srgbClr val="000000">
              <a:alpha val="0"/>
            </a:srgbClr>
          </a:solidFill>
          <a:ln w="423333">
            <a:solidFill>
              <a:srgbClr val="FF9800"/>
            </a:solidFill>
            <a:prstDash val="solid"/>
          </a:ln>
        </p:spPr>
      </p:sp>
      <p:sp>
        <p:nvSpPr>
          <p:cNvPr id="20" name="TextBox 19">
            <a:extLst>
              <a:ext uri="{FF2B5EF4-FFF2-40B4-BE49-F238E27FC236}">
                <a16:creationId xmlns:a16="http://schemas.microsoft.com/office/drawing/2014/main" id="{7C24056F-A310-8FFB-F1DA-AA32A953257E}"/>
              </a:ext>
            </a:extLst>
          </p:cNvPr>
          <p:cNvSpPr txBox="1"/>
          <p:nvPr/>
        </p:nvSpPr>
        <p:spPr>
          <a:xfrm>
            <a:off x="0" y="4774168"/>
            <a:ext cx="301686" cy="369332"/>
          </a:xfrm>
          <a:prstGeom prst="rect">
            <a:avLst/>
          </a:prstGeom>
          <a:noFill/>
        </p:spPr>
        <p:txBody>
          <a:bodyPr wrap="none" rtlCol="0">
            <a:spAutoFit/>
          </a:bodyPr>
          <a:lstStyle/>
          <a:p>
            <a:fld id="{2A6CD709-744B-4DD4-AF8F-FD5D87B1BC5A}" type="slidenum">
              <a:rPr lang="en-US" smtClean="0"/>
              <a:pPr/>
              <a:t>21</a:t>
            </a:fld>
            <a:endParaRPr lang="en-US" dirty="0"/>
          </a:p>
        </p:txBody>
      </p:sp>
      <p:sp>
        <p:nvSpPr>
          <p:cNvPr id="17" name="Rectangle 16">
            <a:extLst>
              <a:ext uri="{FF2B5EF4-FFF2-40B4-BE49-F238E27FC236}">
                <a16:creationId xmlns:a16="http://schemas.microsoft.com/office/drawing/2014/main" id="{D0F3B863-676A-919A-CCB1-B8588CB4B910}"/>
              </a:ext>
            </a:extLst>
          </p:cNvPr>
          <p:cNvSpPr/>
          <p:nvPr/>
        </p:nvSpPr>
        <p:spPr>
          <a:xfrm>
            <a:off x="3680460" y="175261"/>
            <a:ext cx="1783080" cy="396240"/>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Conclusion</a:t>
            </a:r>
          </a:p>
        </p:txBody>
      </p:sp>
      <p:sp>
        <p:nvSpPr>
          <p:cNvPr id="21" name="TextBox 20">
            <a:extLst>
              <a:ext uri="{FF2B5EF4-FFF2-40B4-BE49-F238E27FC236}">
                <a16:creationId xmlns:a16="http://schemas.microsoft.com/office/drawing/2014/main" id="{3A71C5F6-1BC0-635D-F0FA-F583F7E05A39}"/>
              </a:ext>
            </a:extLst>
          </p:cNvPr>
          <p:cNvSpPr txBox="1"/>
          <p:nvPr/>
        </p:nvSpPr>
        <p:spPr>
          <a:xfrm>
            <a:off x="1852374" y="1509962"/>
            <a:ext cx="184731" cy="369332"/>
          </a:xfrm>
          <a:prstGeom prst="rect">
            <a:avLst/>
          </a:prstGeom>
          <a:noFill/>
        </p:spPr>
        <p:txBody>
          <a:bodyPr wrap="none" rtlCol="0">
            <a:spAutoFit/>
          </a:bodyPr>
          <a:lstStyle/>
          <a:p>
            <a:endParaRPr lang="en-US" dirty="0"/>
          </a:p>
        </p:txBody>
      </p:sp>
      <p:sp>
        <p:nvSpPr>
          <p:cNvPr id="9" name="Rectangle 8">
            <a:extLst>
              <a:ext uri="{FF2B5EF4-FFF2-40B4-BE49-F238E27FC236}">
                <a16:creationId xmlns:a16="http://schemas.microsoft.com/office/drawing/2014/main" id="{454E51CA-E4EB-EF26-92AC-DD6D930D6979}"/>
              </a:ext>
            </a:extLst>
          </p:cNvPr>
          <p:cNvSpPr/>
          <p:nvPr/>
        </p:nvSpPr>
        <p:spPr>
          <a:xfrm>
            <a:off x="1346454" y="696627"/>
            <a:ext cx="6204345" cy="918889"/>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 the original paper they achieved their objective which was achieving meaningful diversity, but they didn’t monitor their method for different scenarios.</a:t>
            </a:r>
          </a:p>
        </p:txBody>
      </p:sp>
      <p:sp>
        <p:nvSpPr>
          <p:cNvPr id="10" name="TextBox 9">
            <a:extLst>
              <a:ext uri="{FF2B5EF4-FFF2-40B4-BE49-F238E27FC236}">
                <a16:creationId xmlns:a16="http://schemas.microsoft.com/office/drawing/2014/main" id="{812F3421-817F-95C7-6F49-E751523AE257}"/>
              </a:ext>
            </a:extLst>
          </p:cNvPr>
          <p:cNvSpPr txBox="1"/>
          <p:nvPr/>
        </p:nvSpPr>
        <p:spPr>
          <a:xfrm>
            <a:off x="4746171" y="1110343"/>
            <a:ext cx="184731" cy="369332"/>
          </a:xfrm>
          <a:prstGeom prst="rect">
            <a:avLst/>
          </a:prstGeom>
          <a:noFill/>
        </p:spPr>
        <p:txBody>
          <a:bodyPr wrap="none" rtlCol="0">
            <a:spAutoFit/>
          </a:bodyPr>
          <a:lstStyle/>
          <a:p>
            <a:endParaRPr lang="en-US" dirty="0"/>
          </a:p>
        </p:txBody>
      </p:sp>
      <p:sp>
        <p:nvSpPr>
          <p:cNvPr id="11" name="TextBox 10">
            <a:extLst>
              <a:ext uri="{FF2B5EF4-FFF2-40B4-BE49-F238E27FC236}">
                <a16:creationId xmlns:a16="http://schemas.microsoft.com/office/drawing/2014/main" id="{9B80BA27-5C61-B071-B1E8-6CA6EBF6310C}"/>
              </a:ext>
            </a:extLst>
          </p:cNvPr>
          <p:cNvSpPr txBox="1"/>
          <p:nvPr/>
        </p:nvSpPr>
        <p:spPr>
          <a:xfrm>
            <a:off x="1476257" y="1882597"/>
            <a:ext cx="6606745" cy="646331"/>
          </a:xfrm>
          <a:prstGeom prst="rect">
            <a:avLst/>
          </a:prstGeom>
          <a:noFill/>
        </p:spPr>
        <p:txBody>
          <a:bodyPr wrap="none" rtlCol="0">
            <a:spAutoFit/>
          </a:bodyPr>
          <a:lstStyle/>
          <a:p>
            <a:r>
              <a:rPr lang="en-US" dirty="0"/>
              <a:t>Their strategy to reach meaningfulness is working pretty good under </a:t>
            </a:r>
          </a:p>
          <a:p>
            <a:r>
              <a:rPr lang="en-US" dirty="0"/>
              <a:t>variety of masks and images.</a:t>
            </a:r>
          </a:p>
        </p:txBody>
      </p:sp>
      <p:sp>
        <p:nvSpPr>
          <p:cNvPr id="14" name="TextBox 13">
            <a:extLst>
              <a:ext uri="{FF2B5EF4-FFF2-40B4-BE49-F238E27FC236}">
                <a16:creationId xmlns:a16="http://schemas.microsoft.com/office/drawing/2014/main" id="{BD782F87-5C57-5DFA-F864-D8D2C6164696}"/>
              </a:ext>
            </a:extLst>
          </p:cNvPr>
          <p:cNvSpPr txBox="1"/>
          <p:nvPr/>
        </p:nvSpPr>
        <p:spPr>
          <a:xfrm>
            <a:off x="1476257" y="3142646"/>
            <a:ext cx="6708503" cy="369332"/>
          </a:xfrm>
          <a:prstGeom prst="rect">
            <a:avLst/>
          </a:prstGeom>
          <a:noFill/>
        </p:spPr>
        <p:txBody>
          <a:bodyPr wrap="none" rtlCol="0">
            <a:spAutoFit/>
          </a:bodyPr>
          <a:lstStyle/>
          <a:p>
            <a:r>
              <a:rPr lang="en-US" dirty="0"/>
              <a:t>For structural difference images it can adapt itself and have </a:t>
            </a:r>
            <a:r>
              <a:rPr lang="en-US" b="1" dirty="0"/>
              <a:t>creativity.</a:t>
            </a:r>
            <a:endParaRPr lang="en-US" dirty="0"/>
          </a:p>
        </p:txBody>
      </p:sp>
      <p:sp>
        <p:nvSpPr>
          <p:cNvPr id="15" name="TextBox 14">
            <a:extLst>
              <a:ext uri="{FF2B5EF4-FFF2-40B4-BE49-F238E27FC236}">
                <a16:creationId xmlns:a16="http://schemas.microsoft.com/office/drawing/2014/main" id="{99D8DB62-3B73-C9D1-4A0C-957C342FCD33}"/>
              </a:ext>
            </a:extLst>
          </p:cNvPr>
          <p:cNvSpPr txBox="1"/>
          <p:nvPr/>
        </p:nvSpPr>
        <p:spPr>
          <a:xfrm>
            <a:off x="1476257" y="4127837"/>
            <a:ext cx="6064737" cy="646331"/>
          </a:xfrm>
          <a:prstGeom prst="rect">
            <a:avLst/>
          </a:prstGeom>
          <a:noFill/>
        </p:spPr>
        <p:txBody>
          <a:bodyPr wrap="none" rtlCol="0">
            <a:spAutoFit/>
          </a:bodyPr>
          <a:lstStyle/>
          <a:p>
            <a:r>
              <a:rPr lang="en-US" dirty="0"/>
              <a:t>By utilizing their method on can even generate samples that is </a:t>
            </a:r>
          </a:p>
          <a:p>
            <a:r>
              <a:rPr lang="en-US" dirty="0"/>
              <a:t>semantically similar to their own images.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226A92-9F99-C598-198B-7CF25ECDA755}"/>
            </a:ext>
          </a:extLst>
        </p:cNvPr>
        <p:cNvGrpSpPr/>
        <p:nvPr/>
      </p:nvGrpSpPr>
      <p:grpSpPr>
        <a:xfrm>
          <a:off x="0" y="0"/>
          <a:ext cx="0" cy="0"/>
          <a:chOff x="0" y="0"/>
          <a:chExt cx="0" cy="0"/>
        </a:xfrm>
      </p:grpSpPr>
      <p:sp>
        <p:nvSpPr>
          <p:cNvPr id="19" name="StaticPath">
            <a:extLst>
              <a:ext uri="{FF2B5EF4-FFF2-40B4-BE49-F238E27FC236}">
                <a16:creationId xmlns:a16="http://schemas.microsoft.com/office/drawing/2014/main" id="{093D35A3-C296-3F8F-D70F-4C4D64823CF6}"/>
              </a:ext>
            </a:extLst>
          </p:cNvPr>
          <p:cNvSpPr/>
          <p:nvPr/>
        </p:nvSpPr>
        <p:spPr>
          <a:xfrm>
            <a:off x="792100" y="2241434"/>
            <a:ext cx="3609022" cy="2123576"/>
          </a:xfrm>
          <a:prstGeom prst="rect">
            <a:avLst/>
          </a:prstGeom>
          <a:solidFill>
            <a:srgbClr val="FF9800"/>
          </a:solidFill>
          <a:ln w="12700">
            <a:solidFill>
              <a:srgbClr val="FF9800"/>
            </a:solidFill>
            <a:prstDash val="solid"/>
          </a:ln>
        </p:spPr>
      </p:sp>
      <p:sp>
        <p:nvSpPr>
          <p:cNvPr id="2" name="Title">
            <a:extLst>
              <a:ext uri="{FF2B5EF4-FFF2-40B4-BE49-F238E27FC236}">
                <a16:creationId xmlns:a16="http://schemas.microsoft.com/office/drawing/2014/main" id="{67BDD7D4-FD52-E6EF-FAB7-714A183B1F97}"/>
              </a:ext>
            </a:extLst>
          </p:cNvPr>
          <p:cNvSpPr/>
          <p:nvPr/>
        </p:nvSpPr>
        <p:spPr>
          <a:xfrm>
            <a:off x="357188" y="833438"/>
            <a:ext cx="4286250" cy="543544"/>
          </a:xfrm>
          <a:prstGeom prst="rect">
            <a:avLst/>
          </a:prstGeom>
          <a:noFill/>
          <a:ln/>
        </p:spPr>
        <p:txBody>
          <a:bodyPr wrap="square" rtlCol="0" anchor="ctr"/>
          <a:lstStyle/>
          <a:p>
            <a:pPr marL="0" indent="0" algn="l">
              <a:buNone/>
            </a:pPr>
            <a:r>
              <a:rPr lang="en-US" sz="3367" dirty="0">
                <a:solidFill>
                  <a:srgbClr val="000000"/>
                </a:solidFill>
                <a:latin typeface="OpenSans-Regular" pitchFamily="34" charset="0"/>
                <a:ea typeface="OpenSans-Regular" pitchFamily="34" charset="-122"/>
                <a:cs typeface="OpenSans-Regular" pitchFamily="34" charset="-120"/>
              </a:rPr>
              <a:t>References</a:t>
            </a:r>
            <a:endParaRPr lang="en-US" sz="3367" dirty="0"/>
          </a:p>
        </p:txBody>
      </p:sp>
      <p:sp>
        <p:nvSpPr>
          <p:cNvPr id="3" name="StaticPath">
            <a:extLst>
              <a:ext uri="{FF2B5EF4-FFF2-40B4-BE49-F238E27FC236}">
                <a16:creationId xmlns:a16="http://schemas.microsoft.com/office/drawing/2014/main" id="{A9752983-FAEF-C0A0-77D5-0E54DA46FDA3}"/>
              </a:ext>
            </a:extLst>
          </p:cNvPr>
          <p:cNvSpPr/>
          <p:nvPr/>
        </p:nvSpPr>
        <p:spPr>
          <a:xfrm>
            <a:off x="8461200" y="361140"/>
            <a:ext cx="371475" cy="371475"/>
          </a:xfrm>
          <a:prstGeom prst="ellipse">
            <a:avLst/>
          </a:prstGeom>
          <a:solidFill>
            <a:srgbClr val="FF9800"/>
          </a:solidFill>
          <a:ln/>
        </p:spPr>
      </p:sp>
      <p:sp>
        <p:nvSpPr>
          <p:cNvPr id="4" name="StaticPath">
            <a:extLst>
              <a:ext uri="{FF2B5EF4-FFF2-40B4-BE49-F238E27FC236}">
                <a16:creationId xmlns:a16="http://schemas.microsoft.com/office/drawing/2014/main" id="{BB2A6936-3B74-E952-798D-38D5163744CD}"/>
              </a:ext>
            </a:extLst>
          </p:cNvPr>
          <p:cNvSpPr/>
          <p:nvPr/>
        </p:nvSpPr>
        <p:spPr>
          <a:xfrm>
            <a:off x="8457581" y="845010"/>
            <a:ext cx="371475" cy="371475"/>
          </a:xfrm>
          <a:prstGeom prst="ellipse">
            <a:avLst/>
          </a:prstGeom>
          <a:solidFill>
            <a:srgbClr val="FF9800"/>
          </a:solidFill>
          <a:ln/>
        </p:spPr>
      </p:sp>
      <p:sp>
        <p:nvSpPr>
          <p:cNvPr id="5" name="StaticPath">
            <a:extLst>
              <a:ext uri="{FF2B5EF4-FFF2-40B4-BE49-F238E27FC236}">
                <a16:creationId xmlns:a16="http://schemas.microsoft.com/office/drawing/2014/main" id="{F23741B4-18A7-E776-BB04-AD84B4551E32}"/>
              </a:ext>
            </a:extLst>
          </p:cNvPr>
          <p:cNvSpPr/>
          <p:nvPr/>
        </p:nvSpPr>
        <p:spPr>
          <a:xfrm>
            <a:off x="8461248" y="1317974"/>
            <a:ext cx="371475" cy="371475"/>
          </a:xfrm>
          <a:prstGeom prst="ellipse">
            <a:avLst/>
          </a:prstGeom>
          <a:solidFill>
            <a:srgbClr val="FF9800"/>
          </a:solidFill>
          <a:ln/>
        </p:spPr>
      </p:sp>
      <p:sp>
        <p:nvSpPr>
          <p:cNvPr id="6" name="StaticPath">
            <a:extLst>
              <a:ext uri="{FF2B5EF4-FFF2-40B4-BE49-F238E27FC236}">
                <a16:creationId xmlns:a16="http://schemas.microsoft.com/office/drawing/2014/main" id="{ABC1CB84-A9A4-909F-40FB-E4E7405DB555}"/>
              </a:ext>
            </a:extLst>
          </p:cNvPr>
          <p:cNvSpPr/>
          <p:nvPr/>
        </p:nvSpPr>
        <p:spPr>
          <a:xfrm>
            <a:off x="4643438" y="845010"/>
            <a:ext cx="3609022" cy="2123576"/>
          </a:xfrm>
          <a:prstGeom prst="rect">
            <a:avLst/>
          </a:prstGeom>
          <a:solidFill>
            <a:srgbClr val="FF9800"/>
          </a:solidFill>
          <a:ln w="12700">
            <a:solidFill>
              <a:srgbClr val="FF9800"/>
            </a:solidFill>
            <a:prstDash val="solid"/>
          </a:ln>
        </p:spPr>
      </p:sp>
      <p:sp>
        <p:nvSpPr>
          <p:cNvPr id="7" name="Form title 1">
            <a:extLst>
              <a:ext uri="{FF2B5EF4-FFF2-40B4-BE49-F238E27FC236}">
                <a16:creationId xmlns:a16="http://schemas.microsoft.com/office/drawing/2014/main" id="{E87E421F-0485-8C1A-7E58-ABD3FBC7C90F}"/>
              </a:ext>
            </a:extLst>
          </p:cNvPr>
          <p:cNvSpPr/>
          <p:nvPr/>
        </p:nvSpPr>
        <p:spPr>
          <a:xfrm>
            <a:off x="4778264" y="954548"/>
            <a:ext cx="3095625" cy="236792"/>
          </a:xfrm>
          <a:prstGeom prst="rect">
            <a:avLst/>
          </a:prstGeom>
          <a:noFill/>
          <a:ln/>
        </p:spPr>
        <p:txBody>
          <a:bodyPr wrap="square" rtlCol="0" anchor="ctr"/>
          <a:lstStyle/>
          <a:p>
            <a:pPr marL="0" indent="0" algn="l">
              <a:buNone/>
            </a:pPr>
            <a:r>
              <a:rPr lang="en-US" sz="1467" b="1" dirty="0">
                <a:solidFill>
                  <a:srgbClr val="000000"/>
                </a:solidFill>
                <a:latin typeface="OpenSans-Bold" pitchFamily="34" charset="0"/>
                <a:ea typeface="OpenSans-Bold" pitchFamily="34" charset="-122"/>
                <a:cs typeface="OpenSans-Bold" pitchFamily="34" charset="-120"/>
              </a:rPr>
              <a:t>Main Sources</a:t>
            </a:r>
            <a:endParaRPr lang="en-US" sz="1467" dirty="0"/>
          </a:p>
        </p:txBody>
      </p:sp>
      <p:sp>
        <p:nvSpPr>
          <p:cNvPr id="8" name="Form text 1">
            <a:extLst>
              <a:ext uri="{FF2B5EF4-FFF2-40B4-BE49-F238E27FC236}">
                <a16:creationId xmlns:a16="http://schemas.microsoft.com/office/drawing/2014/main" id="{B8D89C61-6944-E1D6-DEA1-9C029D797FB8}"/>
              </a:ext>
            </a:extLst>
          </p:cNvPr>
          <p:cNvSpPr/>
          <p:nvPr/>
        </p:nvSpPr>
        <p:spPr>
          <a:xfrm>
            <a:off x="4778264" y="1216485"/>
            <a:ext cx="3231880" cy="612315"/>
          </a:xfrm>
          <a:prstGeom prst="rect">
            <a:avLst/>
          </a:prstGeom>
          <a:noFill/>
          <a:ln/>
        </p:spPr>
        <p:txBody>
          <a:bodyPr wrap="square" rtlCol="0" anchor="ctr"/>
          <a:lstStyle/>
          <a:p>
            <a:r>
              <a:rPr lang="en-US" sz="1100" dirty="0"/>
              <a:t>Prafulla Dhariwal</a:t>
            </a:r>
            <a:r>
              <a:rPr lang="fr-FR" sz="1100" dirty="0"/>
              <a:t>, </a:t>
            </a:r>
            <a:r>
              <a:rPr lang="en-US" sz="1100" dirty="0"/>
              <a:t>Alex Nichol</a:t>
            </a:r>
            <a:r>
              <a:rPr lang="fr-FR" sz="1100" dirty="0"/>
              <a:t>. </a:t>
            </a:r>
            <a:r>
              <a:rPr lang="en-US" sz="1100" dirty="0"/>
              <a:t>Diffusion Models Beat GANs on Image Synthesis</a:t>
            </a:r>
            <a:r>
              <a:rPr lang="en-US" sz="1100" i="0" dirty="0">
                <a:solidFill>
                  <a:srgbClr val="000000"/>
                </a:solidFill>
                <a:effectLst/>
                <a:latin typeface="Lucida Grande"/>
              </a:rPr>
              <a:t>. </a:t>
            </a:r>
            <a:r>
              <a:rPr lang="en-US" sz="1100" i="0" dirty="0">
                <a:solidFill>
                  <a:srgbClr val="000000"/>
                </a:solidFill>
                <a:latin typeface="Lucida Grande"/>
              </a:rPr>
              <a:t>Jun</a:t>
            </a:r>
            <a:r>
              <a:rPr lang="en-US" sz="1100" dirty="0">
                <a:solidFill>
                  <a:srgbClr val="000000"/>
                </a:solidFill>
                <a:effectLst/>
                <a:latin typeface="Lucida Grande"/>
              </a:rPr>
              <a:t> 2021. </a:t>
            </a:r>
          </a:p>
          <a:p>
            <a:r>
              <a:rPr lang="en-US" sz="1100" dirty="0">
                <a:hlinkClick r:id="rId3"/>
              </a:rPr>
              <a:t>arXiv:2310.16047</a:t>
            </a:r>
            <a:endParaRPr lang="en-US" sz="1100" dirty="0">
              <a:solidFill>
                <a:srgbClr val="000000"/>
              </a:solidFill>
              <a:effectLst/>
              <a:latin typeface="Lucida Grande"/>
            </a:endParaRPr>
          </a:p>
        </p:txBody>
      </p:sp>
      <p:sp>
        <p:nvSpPr>
          <p:cNvPr id="10" name="Form title 3">
            <a:extLst>
              <a:ext uri="{FF2B5EF4-FFF2-40B4-BE49-F238E27FC236}">
                <a16:creationId xmlns:a16="http://schemas.microsoft.com/office/drawing/2014/main" id="{62FAF52B-FBBB-6D70-FD57-ECA78529D10F}"/>
              </a:ext>
            </a:extLst>
          </p:cNvPr>
          <p:cNvSpPr/>
          <p:nvPr/>
        </p:nvSpPr>
        <p:spPr>
          <a:xfrm>
            <a:off x="952500" y="2333196"/>
            <a:ext cx="3095625" cy="234648"/>
          </a:xfrm>
          <a:prstGeom prst="rect">
            <a:avLst/>
          </a:prstGeom>
          <a:noFill/>
          <a:ln/>
        </p:spPr>
        <p:txBody>
          <a:bodyPr wrap="square" rtlCol="0" anchor="ctr"/>
          <a:lstStyle/>
          <a:p>
            <a:pPr marL="0" indent="0" algn="l">
              <a:buNone/>
            </a:pPr>
            <a:r>
              <a:rPr lang="en-US" sz="1453" b="1" dirty="0">
                <a:solidFill>
                  <a:srgbClr val="000000"/>
                </a:solidFill>
                <a:latin typeface="OpenSans-Bold" pitchFamily="34" charset="0"/>
                <a:ea typeface="OpenSans-Bold" pitchFamily="34" charset="-122"/>
                <a:cs typeface="OpenSans-Bold" pitchFamily="34" charset="-120"/>
              </a:rPr>
              <a:t>Additional Resources</a:t>
            </a:r>
            <a:endParaRPr lang="en-US" sz="1453" dirty="0"/>
          </a:p>
        </p:txBody>
      </p:sp>
      <p:sp>
        <p:nvSpPr>
          <p:cNvPr id="11" name="Form text 3">
            <a:extLst>
              <a:ext uri="{FF2B5EF4-FFF2-40B4-BE49-F238E27FC236}">
                <a16:creationId xmlns:a16="http://schemas.microsoft.com/office/drawing/2014/main" id="{C39F41D9-D66B-E98C-00F8-CFF43D036684}"/>
              </a:ext>
            </a:extLst>
          </p:cNvPr>
          <p:cNvSpPr/>
          <p:nvPr/>
        </p:nvSpPr>
        <p:spPr>
          <a:xfrm>
            <a:off x="876727" y="2622924"/>
            <a:ext cx="3247168" cy="386976"/>
          </a:xfrm>
          <a:prstGeom prst="rect">
            <a:avLst/>
          </a:prstGeom>
          <a:noFill/>
          <a:ln/>
        </p:spPr>
        <p:txBody>
          <a:bodyPr wrap="square" rtlCol="0" anchor="ctr"/>
          <a:lstStyle/>
          <a:p>
            <a:pPr marL="0" indent="0" algn="l">
              <a:buNone/>
            </a:pPr>
            <a:r>
              <a:rPr lang="en-US" sz="1100" dirty="0">
                <a:solidFill>
                  <a:srgbClr val="000000"/>
                </a:solidFill>
                <a:latin typeface="OpenSans-Regular" pitchFamily="34" charset="0"/>
                <a:ea typeface="OpenSans-Regular" pitchFamily="34" charset="-122"/>
                <a:cs typeface="OpenSans-Regular" pitchFamily="34" charset="-120"/>
              </a:rPr>
              <a:t>itinerai/us_places. https://huggingface.co/datasets/itinerai/us_places.</a:t>
            </a:r>
            <a:endParaRPr lang="en-US" sz="1100" dirty="0"/>
          </a:p>
        </p:txBody>
      </p:sp>
      <p:sp>
        <p:nvSpPr>
          <p:cNvPr id="12" name="StaticPath">
            <a:extLst>
              <a:ext uri="{FF2B5EF4-FFF2-40B4-BE49-F238E27FC236}">
                <a16:creationId xmlns:a16="http://schemas.microsoft.com/office/drawing/2014/main" id="{F87A3D4A-634A-63BC-13F0-8E47C37F3A8A}"/>
              </a:ext>
            </a:extLst>
          </p:cNvPr>
          <p:cNvSpPr/>
          <p:nvPr/>
        </p:nvSpPr>
        <p:spPr>
          <a:xfrm>
            <a:off x="5675138" y="4061127"/>
            <a:ext cx="3157538" cy="3157538"/>
          </a:xfrm>
          <a:prstGeom prst="ellipse">
            <a:avLst/>
          </a:prstGeom>
          <a:solidFill>
            <a:srgbClr val="000000">
              <a:alpha val="4000"/>
            </a:srgbClr>
          </a:solidFill>
          <a:ln/>
        </p:spPr>
      </p:sp>
      <p:sp>
        <p:nvSpPr>
          <p:cNvPr id="13" name="StaticPath">
            <a:extLst>
              <a:ext uri="{FF2B5EF4-FFF2-40B4-BE49-F238E27FC236}">
                <a16:creationId xmlns:a16="http://schemas.microsoft.com/office/drawing/2014/main" id="{EAFBB392-C444-B8C3-FF65-1F230C43F602}"/>
              </a:ext>
            </a:extLst>
          </p:cNvPr>
          <p:cNvSpPr/>
          <p:nvPr/>
        </p:nvSpPr>
        <p:spPr>
          <a:xfrm>
            <a:off x="1934242" y="-2062591"/>
            <a:ext cx="2428875" cy="2428875"/>
          </a:xfrm>
          <a:prstGeom prst="ellipse">
            <a:avLst/>
          </a:prstGeom>
          <a:solidFill>
            <a:srgbClr val="000000">
              <a:alpha val="0"/>
            </a:srgbClr>
          </a:solidFill>
          <a:ln w="423333">
            <a:solidFill>
              <a:srgbClr val="FF9800"/>
            </a:solidFill>
            <a:prstDash val="solid"/>
          </a:ln>
        </p:spPr>
      </p:sp>
      <p:sp>
        <p:nvSpPr>
          <p:cNvPr id="14" name="StaticText">
            <a:extLst>
              <a:ext uri="{FF2B5EF4-FFF2-40B4-BE49-F238E27FC236}">
                <a16:creationId xmlns:a16="http://schemas.microsoft.com/office/drawing/2014/main" id="{23DA1AF7-6C4D-06F8-C254-4EEAB2CC1CBC}"/>
              </a:ext>
            </a:extLst>
          </p:cNvPr>
          <p:cNvSpPr/>
          <p:nvPr/>
        </p:nvSpPr>
        <p:spPr>
          <a:xfrm>
            <a:off x="890050" y="3009900"/>
            <a:ext cx="3220521" cy="586644"/>
          </a:xfrm>
          <a:prstGeom prst="rect">
            <a:avLst/>
          </a:prstGeom>
          <a:noFill/>
          <a:ln/>
        </p:spPr>
        <p:txBody>
          <a:bodyPr wrap="square" rtlCol="0" anchor="ctr"/>
          <a:lstStyle/>
          <a:p>
            <a:pPr marL="0" indent="0" algn="l">
              <a:buNone/>
            </a:pPr>
            <a:r>
              <a:rPr lang="en-US" sz="1100" dirty="0">
                <a:solidFill>
                  <a:srgbClr val="000000"/>
                </a:solidFill>
                <a:latin typeface="OpenSans-Regular" pitchFamily="34" charset="0"/>
                <a:ea typeface="OpenSans-Regular" pitchFamily="34" charset="-122"/>
                <a:cs typeface="OpenSans-Regular" pitchFamily="34" charset="-120"/>
              </a:rPr>
              <a:t>pcuenq/lsun-bedrooms. </a:t>
            </a:r>
            <a:endParaRPr lang="en-US" sz="1100" dirty="0"/>
          </a:p>
          <a:p>
            <a:pPr marL="0" indent="0" algn="l">
              <a:buNone/>
            </a:pPr>
            <a:r>
              <a:rPr lang="en-US" sz="1100" dirty="0">
                <a:solidFill>
                  <a:srgbClr val="000000"/>
                </a:solidFill>
                <a:latin typeface="OpenSans-Regular" pitchFamily="34" charset="0"/>
                <a:ea typeface="OpenSans-Regular" pitchFamily="34" charset="-122"/>
                <a:cs typeface="OpenSans-Regular" pitchFamily="34" charset="-120"/>
              </a:rPr>
              <a:t>https://huggingface.co/datasets/pcuenq/lsun-bedrooms.</a:t>
            </a:r>
            <a:endParaRPr lang="en-US" sz="1100" dirty="0"/>
          </a:p>
        </p:txBody>
      </p:sp>
      <p:sp>
        <p:nvSpPr>
          <p:cNvPr id="15" name="TextBox 14">
            <a:extLst>
              <a:ext uri="{FF2B5EF4-FFF2-40B4-BE49-F238E27FC236}">
                <a16:creationId xmlns:a16="http://schemas.microsoft.com/office/drawing/2014/main" id="{CF606705-2C71-7F9B-A021-94361BCA74AC}"/>
              </a:ext>
            </a:extLst>
          </p:cNvPr>
          <p:cNvSpPr txBox="1"/>
          <p:nvPr/>
        </p:nvSpPr>
        <p:spPr>
          <a:xfrm>
            <a:off x="4776566" y="1813345"/>
            <a:ext cx="3233578" cy="1107996"/>
          </a:xfrm>
          <a:prstGeom prst="rect">
            <a:avLst/>
          </a:prstGeom>
          <a:noFill/>
        </p:spPr>
        <p:txBody>
          <a:bodyPr wrap="none" rtlCol="0">
            <a:spAutoFit/>
          </a:bodyPr>
          <a:lstStyle/>
          <a:p>
            <a:r>
              <a:rPr lang="fr-FR" sz="1100" dirty="0"/>
              <a:t>Noa Cohen , </a:t>
            </a:r>
            <a:r>
              <a:rPr lang="en-US" sz="1100" dirty="0"/>
              <a:t>Hila Manor</a:t>
            </a:r>
            <a:r>
              <a:rPr lang="fr-FR" sz="1100" dirty="0"/>
              <a:t> , </a:t>
            </a:r>
            <a:r>
              <a:rPr lang="en-US" sz="1100" dirty="0"/>
              <a:t>Yuval Bahat</a:t>
            </a:r>
            <a:r>
              <a:rPr lang="fr-FR" sz="1100" dirty="0"/>
              <a:t> , </a:t>
            </a:r>
          </a:p>
          <a:p>
            <a:r>
              <a:rPr lang="en-US" sz="1100" dirty="0"/>
              <a:t>Tomer Michaeli</a:t>
            </a:r>
            <a:r>
              <a:rPr lang="fr-FR" sz="1100" dirty="0"/>
              <a:t>. </a:t>
            </a:r>
            <a:r>
              <a:rPr lang="en-US" sz="1100" dirty="0"/>
              <a:t>From Posterior Sampling to </a:t>
            </a:r>
          </a:p>
          <a:p>
            <a:r>
              <a:rPr lang="en-US" sz="1100" dirty="0"/>
              <a:t>Meaningful Diversity in Image Restoration</a:t>
            </a:r>
            <a:r>
              <a:rPr lang="en-US" sz="1100" i="0" dirty="0">
                <a:solidFill>
                  <a:srgbClr val="000000"/>
                </a:solidFill>
                <a:effectLst/>
                <a:latin typeface="Lucida Grande"/>
              </a:rPr>
              <a:t>. </a:t>
            </a:r>
            <a:r>
              <a:rPr lang="en-US" sz="1100" dirty="0">
                <a:solidFill>
                  <a:srgbClr val="000000"/>
                </a:solidFill>
                <a:effectLst/>
                <a:latin typeface="Lucida Grande"/>
              </a:rPr>
              <a:t>In</a:t>
            </a:r>
            <a:r>
              <a:rPr lang="en-US" sz="1100" i="1" dirty="0">
                <a:solidFill>
                  <a:srgbClr val="000000"/>
                </a:solidFill>
                <a:effectLst/>
                <a:latin typeface="Lucida Grande"/>
              </a:rPr>
              <a:t> </a:t>
            </a:r>
          </a:p>
          <a:p>
            <a:r>
              <a:rPr lang="en-US" sz="1100" i="1" dirty="0">
                <a:solidFill>
                  <a:srgbClr val="000000"/>
                </a:solidFill>
                <a:effectLst/>
                <a:latin typeface="Lucida Grande"/>
              </a:rPr>
              <a:t>The Twelfth International Conference on Learning </a:t>
            </a:r>
          </a:p>
          <a:p>
            <a:r>
              <a:rPr lang="en-US" sz="1100" i="1" dirty="0">
                <a:solidFill>
                  <a:srgbClr val="000000"/>
                </a:solidFill>
                <a:effectLst/>
                <a:latin typeface="Lucida Grande"/>
              </a:rPr>
              <a:t>Representations, ICLR 2024. </a:t>
            </a:r>
            <a:r>
              <a:rPr lang="en-US" sz="1100" dirty="0">
                <a:solidFill>
                  <a:srgbClr val="000000"/>
                </a:solidFill>
                <a:effectLst/>
                <a:latin typeface="Lucida Grande"/>
              </a:rPr>
              <a:t>Feb 2024. </a:t>
            </a:r>
          </a:p>
          <a:p>
            <a:r>
              <a:rPr lang="en-US" sz="1100" dirty="0">
                <a:hlinkClick r:id="rId3"/>
              </a:rPr>
              <a:t>arXiv:2310.16047</a:t>
            </a:r>
            <a:endParaRPr lang="en-US" sz="1100" dirty="0">
              <a:solidFill>
                <a:srgbClr val="000000"/>
              </a:solidFill>
              <a:effectLst/>
              <a:latin typeface="Lucida Grande"/>
            </a:endParaRPr>
          </a:p>
        </p:txBody>
      </p:sp>
      <p:sp>
        <p:nvSpPr>
          <p:cNvPr id="20" name="TextBox 19">
            <a:extLst>
              <a:ext uri="{FF2B5EF4-FFF2-40B4-BE49-F238E27FC236}">
                <a16:creationId xmlns:a16="http://schemas.microsoft.com/office/drawing/2014/main" id="{9210EFD5-32EF-2735-5D91-D892A36B9B8E}"/>
              </a:ext>
            </a:extLst>
          </p:cNvPr>
          <p:cNvSpPr txBox="1"/>
          <p:nvPr/>
        </p:nvSpPr>
        <p:spPr>
          <a:xfrm>
            <a:off x="0" y="4774168"/>
            <a:ext cx="301686" cy="369332"/>
          </a:xfrm>
          <a:prstGeom prst="rect">
            <a:avLst/>
          </a:prstGeom>
          <a:noFill/>
        </p:spPr>
        <p:txBody>
          <a:bodyPr wrap="none" rtlCol="0">
            <a:spAutoFit/>
          </a:bodyPr>
          <a:lstStyle/>
          <a:p>
            <a:fld id="{2A6CD709-744B-4DD4-AF8F-FD5D87B1BC5A}" type="slidenum">
              <a:rPr lang="en-US" smtClean="0"/>
              <a:t>22</a:t>
            </a:fld>
            <a:endParaRPr lang="en-US" dirty="0"/>
          </a:p>
        </p:txBody>
      </p:sp>
      <p:sp>
        <p:nvSpPr>
          <p:cNvPr id="9" name="TextBox 8">
            <a:extLst>
              <a:ext uri="{FF2B5EF4-FFF2-40B4-BE49-F238E27FC236}">
                <a16:creationId xmlns:a16="http://schemas.microsoft.com/office/drawing/2014/main" id="{6572DC77-625D-E514-AB22-536DE47BCD16}"/>
              </a:ext>
            </a:extLst>
          </p:cNvPr>
          <p:cNvSpPr txBox="1"/>
          <p:nvPr/>
        </p:nvSpPr>
        <p:spPr>
          <a:xfrm>
            <a:off x="876728" y="3593069"/>
            <a:ext cx="3247168" cy="600164"/>
          </a:xfrm>
          <a:prstGeom prst="rect">
            <a:avLst/>
          </a:prstGeom>
          <a:noFill/>
        </p:spPr>
        <p:txBody>
          <a:bodyPr wrap="square" rtlCol="0">
            <a:spAutoFit/>
          </a:bodyPr>
          <a:lstStyle/>
          <a:p>
            <a:pPr marL="0" indent="0" algn="l">
              <a:buNone/>
            </a:pPr>
            <a:r>
              <a:rPr lang="en-US" sz="1100" dirty="0">
                <a:solidFill>
                  <a:srgbClr val="000000"/>
                </a:solidFill>
                <a:latin typeface="OpenSans-Regular" pitchFamily="34" charset="0"/>
                <a:ea typeface="OpenSans-Regular" pitchFamily="34" charset="-122"/>
                <a:cs typeface="OpenSans-Regular" pitchFamily="34" charset="-120"/>
              </a:rPr>
              <a:t>Yaron Cruz, Image Processing, Aug 2024. https://www.slideserve.com/yaron/image-processing.</a:t>
            </a:r>
            <a:endParaRPr lang="en-US" sz="1100" dirty="0"/>
          </a:p>
        </p:txBody>
      </p:sp>
    </p:spTree>
    <p:extLst>
      <p:ext uri="{BB962C8B-B14F-4D97-AF65-F5344CB8AC3E}">
        <p14:creationId xmlns:p14="http://schemas.microsoft.com/office/powerpoint/2010/main" val="3409421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696F5098-D264-B2D7-BA14-C38F9E758B4D}"/>
              </a:ext>
            </a:extLst>
          </p:cNvPr>
          <p:cNvGrpSpPr/>
          <p:nvPr/>
        </p:nvGrpSpPr>
        <p:grpSpPr>
          <a:xfrm>
            <a:off x="2139696" y="3631242"/>
            <a:ext cx="1365504" cy="304783"/>
            <a:chOff x="2139696" y="3631242"/>
            <a:chExt cx="1365504" cy="304783"/>
          </a:xfrm>
        </p:grpSpPr>
        <p:cxnSp>
          <p:nvCxnSpPr>
            <p:cNvPr id="49" name="Straight Connector 48">
              <a:extLst>
                <a:ext uri="{FF2B5EF4-FFF2-40B4-BE49-F238E27FC236}">
                  <a16:creationId xmlns:a16="http://schemas.microsoft.com/office/drawing/2014/main" id="{417DC549-346E-9198-B0A3-A33E16613DC8}"/>
                </a:ext>
              </a:extLst>
            </p:cNvPr>
            <p:cNvCxnSpPr>
              <a:cxnSpLocks/>
            </p:cNvCxnSpPr>
            <p:nvPr/>
          </p:nvCxnSpPr>
          <p:spPr>
            <a:xfrm flipH="1">
              <a:off x="2444496" y="3783634"/>
              <a:ext cx="106070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6C43B91B-B6E7-6DB1-8F73-645D4C882DDA}"/>
                </a:ext>
              </a:extLst>
            </p:cNvPr>
            <p:cNvSpPr/>
            <p:nvPr/>
          </p:nvSpPr>
          <p:spPr>
            <a:xfrm>
              <a:off x="2139696" y="3631242"/>
              <a:ext cx="304800" cy="304783"/>
            </a:xfrm>
            <a:prstGeom prst="ellipse">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Rectangle: Rounded Corners 1">
            <a:extLst>
              <a:ext uri="{FF2B5EF4-FFF2-40B4-BE49-F238E27FC236}">
                <a16:creationId xmlns:a16="http://schemas.microsoft.com/office/drawing/2014/main" id="{E21D2F54-BAF9-8F97-06E9-9BF592F726E9}"/>
              </a:ext>
            </a:extLst>
          </p:cNvPr>
          <p:cNvSpPr/>
          <p:nvPr/>
        </p:nvSpPr>
        <p:spPr>
          <a:xfrm>
            <a:off x="3675888" y="2839973"/>
            <a:ext cx="1792224" cy="1658112"/>
          </a:xfrm>
          <a:prstGeom prst="roundRect">
            <a:avLst/>
          </a:prstGeom>
          <a:solidFill>
            <a:schemeClr val="accent2">
              <a:lumMod val="50000"/>
            </a:schemeClr>
          </a:solidFill>
          <a:ln>
            <a:noFill/>
          </a:ln>
          <a:effectLst>
            <a:outerShdw blurRad="50800" dist="38100" dir="5400000" algn="t" rotWithShape="0">
              <a:prstClr val="black">
                <a:alpha val="40000"/>
              </a:prstClr>
            </a:outerShdw>
          </a:effectLst>
          <a:scene3d>
            <a:camera prst="isometricTopUp"/>
            <a:lightRig rig="threePt" dir="t"/>
          </a:scene3d>
          <a:sp3d>
            <a:bevelT h="1016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D931E22A-FF7D-7E7D-A1C6-752EF0C8E0B9}"/>
              </a:ext>
            </a:extLst>
          </p:cNvPr>
          <p:cNvSpPr/>
          <p:nvPr/>
        </p:nvSpPr>
        <p:spPr>
          <a:xfrm>
            <a:off x="3765499" y="2291333"/>
            <a:ext cx="1613002" cy="1492301"/>
          </a:xfrm>
          <a:prstGeom prst="roundRect">
            <a:avLst/>
          </a:prstGeom>
          <a:solidFill>
            <a:schemeClr val="accent2">
              <a:lumMod val="75000"/>
            </a:schemeClr>
          </a:solidFill>
          <a:ln>
            <a:noFill/>
          </a:ln>
          <a:effectLst>
            <a:outerShdw blurRad="50800" dist="38100" dir="5400000" algn="t" rotWithShape="0">
              <a:prstClr val="black">
                <a:alpha val="40000"/>
              </a:prstClr>
            </a:outerShdw>
          </a:effectLst>
          <a:scene3d>
            <a:camera prst="isometricTopUp"/>
            <a:lightRig rig="threePt" dir="t"/>
          </a:scene3d>
          <a:sp3d>
            <a:bevelT h="1016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395252AA-519B-98CD-A64D-C060963BF582}"/>
              </a:ext>
            </a:extLst>
          </p:cNvPr>
          <p:cNvSpPr/>
          <p:nvPr/>
        </p:nvSpPr>
        <p:spPr>
          <a:xfrm>
            <a:off x="3855111" y="1742693"/>
            <a:ext cx="1433779" cy="1326864"/>
          </a:xfrm>
          <a:prstGeom prst="roundRect">
            <a:avLst/>
          </a:prstGeom>
          <a:solidFill>
            <a:schemeClr val="accent2">
              <a:lumMod val="60000"/>
              <a:lumOff val="40000"/>
            </a:schemeClr>
          </a:solidFill>
          <a:ln>
            <a:noFill/>
          </a:ln>
          <a:effectLst>
            <a:outerShdw blurRad="50800" dist="38100" dir="5400000" algn="t" rotWithShape="0">
              <a:prstClr val="black">
                <a:alpha val="40000"/>
              </a:prstClr>
            </a:outerShdw>
          </a:effectLst>
          <a:scene3d>
            <a:camera prst="isometricTopUp"/>
            <a:lightRig rig="threePt" dir="t"/>
          </a:scene3d>
          <a:sp3d>
            <a:bevelT h="1016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2C66830A-A9A5-35FD-FF51-7B0BC0613CD9}"/>
              </a:ext>
            </a:extLst>
          </p:cNvPr>
          <p:cNvSpPr/>
          <p:nvPr/>
        </p:nvSpPr>
        <p:spPr>
          <a:xfrm>
            <a:off x="3926800" y="1194056"/>
            <a:ext cx="1290401" cy="1194178"/>
          </a:xfrm>
          <a:prstGeom prst="roundRect">
            <a:avLst/>
          </a:prstGeom>
          <a:solidFill>
            <a:schemeClr val="accent2">
              <a:lumMod val="40000"/>
              <a:lumOff val="60000"/>
            </a:schemeClr>
          </a:solidFill>
          <a:ln>
            <a:noFill/>
          </a:ln>
          <a:effectLst>
            <a:outerShdw blurRad="50800" dist="38100" dir="5400000" algn="t" rotWithShape="0">
              <a:prstClr val="black">
                <a:alpha val="40000"/>
              </a:prstClr>
            </a:outerShdw>
          </a:effectLst>
          <a:scene3d>
            <a:camera prst="isometricTopUp"/>
            <a:lightRig rig="threePt" dir="t"/>
          </a:scene3d>
          <a:sp3d>
            <a:bevelT h="1016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4189780-BBC3-BC73-6EE6-D21FE7C10F33}"/>
              </a:ext>
            </a:extLst>
          </p:cNvPr>
          <p:cNvSpPr/>
          <p:nvPr/>
        </p:nvSpPr>
        <p:spPr>
          <a:xfrm>
            <a:off x="3991320" y="645415"/>
            <a:ext cx="1161361" cy="1074760"/>
          </a:xfrm>
          <a:prstGeom prst="roundRect">
            <a:avLst/>
          </a:prstGeom>
          <a:solidFill>
            <a:schemeClr val="accent2">
              <a:lumMod val="20000"/>
              <a:lumOff val="80000"/>
            </a:schemeClr>
          </a:solidFill>
          <a:ln>
            <a:noFill/>
          </a:ln>
          <a:effectLst>
            <a:outerShdw blurRad="50800" dist="38100" dir="5400000" algn="t" rotWithShape="0">
              <a:prstClr val="black">
                <a:alpha val="40000"/>
              </a:prstClr>
            </a:outerShdw>
          </a:effectLst>
          <a:scene3d>
            <a:camera prst="isometricTopUp"/>
            <a:lightRig rig="threePt" dir="t"/>
          </a:scene3d>
          <a:sp3d>
            <a:bevelT h="1016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60E44B4C-5A7C-3CCF-1507-F2831181BED6}"/>
              </a:ext>
            </a:extLst>
          </p:cNvPr>
          <p:cNvGrpSpPr/>
          <p:nvPr/>
        </p:nvGrpSpPr>
        <p:grpSpPr>
          <a:xfrm>
            <a:off x="2139696" y="1103384"/>
            <a:ext cx="1715415" cy="304783"/>
            <a:chOff x="2139696" y="1103384"/>
            <a:chExt cx="1715415" cy="304783"/>
          </a:xfrm>
          <a:solidFill>
            <a:srgbClr val="FF9800"/>
          </a:solidFill>
        </p:grpSpPr>
        <p:cxnSp>
          <p:nvCxnSpPr>
            <p:cNvPr id="10" name="Straight Connector 9">
              <a:extLst>
                <a:ext uri="{FF2B5EF4-FFF2-40B4-BE49-F238E27FC236}">
                  <a16:creationId xmlns:a16="http://schemas.microsoft.com/office/drawing/2014/main" id="{A13229A4-ABDA-B559-DE74-0C613AD059DE}"/>
                </a:ext>
              </a:extLst>
            </p:cNvPr>
            <p:cNvCxnSpPr/>
            <p:nvPr/>
          </p:nvCxnSpPr>
          <p:spPr>
            <a:xfrm flipH="1">
              <a:off x="2444496" y="1255776"/>
              <a:ext cx="1410615" cy="0"/>
            </a:xfrm>
            <a:prstGeom prst="line">
              <a:avLst/>
            </a:prstGeom>
            <a:grpFill/>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8E8B5597-2C4E-9611-CD37-C5FFE0A773D2}"/>
                </a:ext>
              </a:extLst>
            </p:cNvPr>
            <p:cNvSpPr/>
            <p:nvPr/>
          </p:nvSpPr>
          <p:spPr>
            <a:xfrm>
              <a:off x="2139696" y="1103384"/>
              <a:ext cx="304800" cy="304783"/>
            </a:xfrm>
            <a:prstGeom prst="ellipse">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603156B5-CCAF-D18F-34BA-5A0CC4A6DEFB}"/>
              </a:ext>
            </a:extLst>
          </p:cNvPr>
          <p:cNvSpPr txBox="1"/>
          <p:nvPr/>
        </p:nvSpPr>
        <p:spPr>
          <a:xfrm>
            <a:off x="-34046" y="837364"/>
            <a:ext cx="2106667" cy="830997"/>
          </a:xfrm>
          <a:prstGeom prst="rect">
            <a:avLst/>
          </a:prstGeom>
          <a:noFill/>
        </p:spPr>
        <p:txBody>
          <a:bodyPr wrap="square" rtlCol="0">
            <a:spAutoFit/>
          </a:bodyPr>
          <a:lstStyle/>
          <a:p>
            <a:pPr algn="ctr"/>
            <a:r>
              <a:rPr lang="en-US" sz="1600" b="1" dirty="0"/>
              <a:t>Introduction to </a:t>
            </a:r>
          </a:p>
          <a:p>
            <a:pPr algn="ctr"/>
            <a:r>
              <a:rPr lang="en-US" sz="1600" b="1" dirty="0"/>
              <a:t>Definitions &amp; Motivations</a:t>
            </a:r>
          </a:p>
        </p:txBody>
      </p:sp>
      <p:sp>
        <p:nvSpPr>
          <p:cNvPr id="13" name="TextBox 12">
            <a:extLst>
              <a:ext uri="{FF2B5EF4-FFF2-40B4-BE49-F238E27FC236}">
                <a16:creationId xmlns:a16="http://schemas.microsoft.com/office/drawing/2014/main" id="{DD5E3A69-2BE7-D1C8-CF20-700D595C1BA7}"/>
              </a:ext>
            </a:extLst>
          </p:cNvPr>
          <p:cNvSpPr txBox="1"/>
          <p:nvPr/>
        </p:nvSpPr>
        <p:spPr>
          <a:xfrm>
            <a:off x="1675885" y="868350"/>
            <a:ext cx="522900" cy="769441"/>
          </a:xfrm>
          <a:prstGeom prst="rect">
            <a:avLst/>
          </a:prstGeom>
          <a:noFill/>
        </p:spPr>
        <p:txBody>
          <a:bodyPr wrap="none" rtlCol="0">
            <a:spAutoFit/>
          </a:bodyPr>
          <a:lstStyle/>
          <a:p>
            <a:r>
              <a:rPr lang="en-US" sz="4400" dirty="0">
                <a:latin typeface="Algerian" panose="04020705040A02060702" pitchFamily="82" charset="0"/>
                <a:ea typeface="Cambria Math" panose="02040503050406030204" pitchFamily="18" charset="0"/>
              </a:rPr>
              <a:t>1</a:t>
            </a:r>
          </a:p>
        </p:txBody>
      </p:sp>
      <p:grpSp>
        <p:nvGrpSpPr>
          <p:cNvPr id="40" name="Group 39">
            <a:extLst>
              <a:ext uri="{FF2B5EF4-FFF2-40B4-BE49-F238E27FC236}">
                <a16:creationId xmlns:a16="http://schemas.microsoft.com/office/drawing/2014/main" id="{6BB1447D-3BFC-8FF2-0422-C9BEF526DC66}"/>
              </a:ext>
            </a:extLst>
          </p:cNvPr>
          <p:cNvGrpSpPr/>
          <p:nvPr/>
        </p:nvGrpSpPr>
        <p:grpSpPr>
          <a:xfrm>
            <a:off x="5378501" y="1693505"/>
            <a:ext cx="1576206" cy="304783"/>
            <a:chOff x="5281721" y="1705194"/>
            <a:chExt cx="1576206" cy="304783"/>
          </a:xfrm>
        </p:grpSpPr>
        <p:cxnSp>
          <p:nvCxnSpPr>
            <p:cNvPr id="14" name="Straight Connector 13">
              <a:extLst>
                <a:ext uri="{FF2B5EF4-FFF2-40B4-BE49-F238E27FC236}">
                  <a16:creationId xmlns:a16="http://schemas.microsoft.com/office/drawing/2014/main" id="{FB059223-BD4B-9C29-5253-AFA116F92E06}"/>
                </a:ext>
              </a:extLst>
            </p:cNvPr>
            <p:cNvCxnSpPr>
              <a:cxnSpLocks/>
            </p:cNvCxnSpPr>
            <p:nvPr/>
          </p:nvCxnSpPr>
          <p:spPr>
            <a:xfrm>
              <a:off x="5281721" y="1857586"/>
              <a:ext cx="1271406"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A13090F2-C967-2C02-9774-4FB191A3BF29}"/>
                </a:ext>
              </a:extLst>
            </p:cNvPr>
            <p:cNvSpPr/>
            <p:nvPr/>
          </p:nvSpPr>
          <p:spPr>
            <a:xfrm flipH="1">
              <a:off x="6553127" y="1705194"/>
              <a:ext cx="304800" cy="304783"/>
            </a:xfrm>
            <a:prstGeom prst="ellipse">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Box 22">
            <a:extLst>
              <a:ext uri="{FF2B5EF4-FFF2-40B4-BE49-F238E27FC236}">
                <a16:creationId xmlns:a16="http://schemas.microsoft.com/office/drawing/2014/main" id="{F580D1E5-8132-32DD-932E-7EFB8AB8FF2F}"/>
              </a:ext>
            </a:extLst>
          </p:cNvPr>
          <p:cNvSpPr txBox="1"/>
          <p:nvPr/>
        </p:nvSpPr>
        <p:spPr>
          <a:xfrm>
            <a:off x="6954707" y="1450386"/>
            <a:ext cx="528320" cy="769441"/>
          </a:xfrm>
          <a:prstGeom prst="rect">
            <a:avLst/>
          </a:prstGeom>
          <a:noFill/>
        </p:spPr>
        <p:txBody>
          <a:bodyPr wrap="square">
            <a:spAutoFit/>
          </a:bodyPr>
          <a:lstStyle/>
          <a:p>
            <a:r>
              <a:rPr lang="en-US" sz="4400" dirty="0">
                <a:latin typeface="Algerian" panose="04020705040A02060702" pitchFamily="82" charset="0"/>
                <a:ea typeface="Cambria Math" panose="02040503050406030204" pitchFamily="18" charset="0"/>
              </a:rPr>
              <a:t>2</a:t>
            </a:r>
          </a:p>
        </p:txBody>
      </p:sp>
      <p:sp>
        <p:nvSpPr>
          <p:cNvPr id="24" name="TextBox 23">
            <a:extLst>
              <a:ext uri="{FF2B5EF4-FFF2-40B4-BE49-F238E27FC236}">
                <a16:creationId xmlns:a16="http://schemas.microsoft.com/office/drawing/2014/main" id="{CEA0A8CA-58DA-9209-4CAA-14FB95628F33}"/>
              </a:ext>
            </a:extLst>
          </p:cNvPr>
          <p:cNvSpPr txBox="1"/>
          <p:nvPr/>
        </p:nvSpPr>
        <p:spPr>
          <a:xfrm>
            <a:off x="7453758" y="1435093"/>
            <a:ext cx="1202573" cy="830997"/>
          </a:xfrm>
          <a:prstGeom prst="rect">
            <a:avLst/>
          </a:prstGeom>
          <a:noFill/>
        </p:spPr>
        <p:txBody>
          <a:bodyPr wrap="none" rtlCol="0">
            <a:spAutoFit/>
          </a:bodyPr>
          <a:lstStyle/>
          <a:p>
            <a:pPr algn="ctr"/>
            <a:r>
              <a:rPr lang="en-US" sz="1600" b="1" dirty="0"/>
              <a:t>Problem &amp; </a:t>
            </a:r>
          </a:p>
          <a:p>
            <a:pPr algn="ctr"/>
            <a:r>
              <a:rPr lang="en-US" sz="1600" b="1" dirty="0"/>
              <a:t>Why is it</a:t>
            </a:r>
          </a:p>
          <a:p>
            <a:pPr algn="ctr"/>
            <a:r>
              <a:rPr lang="en-US" sz="1600" b="1" dirty="0"/>
              <a:t>Happening?</a:t>
            </a:r>
          </a:p>
        </p:txBody>
      </p:sp>
      <p:grpSp>
        <p:nvGrpSpPr>
          <p:cNvPr id="58" name="Group 57">
            <a:extLst>
              <a:ext uri="{FF2B5EF4-FFF2-40B4-BE49-F238E27FC236}">
                <a16:creationId xmlns:a16="http://schemas.microsoft.com/office/drawing/2014/main" id="{E8B83AC4-669E-D740-2D53-AAD1DC7AE9BC}"/>
              </a:ext>
            </a:extLst>
          </p:cNvPr>
          <p:cNvGrpSpPr/>
          <p:nvPr/>
        </p:nvGrpSpPr>
        <p:grpSpPr>
          <a:xfrm>
            <a:off x="2139696" y="2354189"/>
            <a:ext cx="1554114" cy="304783"/>
            <a:chOff x="2139696" y="2354189"/>
            <a:chExt cx="1554114" cy="304783"/>
          </a:xfrm>
        </p:grpSpPr>
        <p:cxnSp>
          <p:nvCxnSpPr>
            <p:cNvPr id="26" name="Straight Connector 25">
              <a:extLst>
                <a:ext uri="{FF2B5EF4-FFF2-40B4-BE49-F238E27FC236}">
                  <a16:creationId xmlns:a16="http://schemas.microsoft.com/office/drawing/2014/main" id="{466E56B7-6B3A-B011-50C2-3CC37AA72C79}"/>
                </a:ext>
              </a:extLst>
            </p:cNvPr>
            <p:cNvCxnSpPr>
              <a:cxnSpLocks/>
            </p:cNvCxnSpPr>
            <p:nvPr/>
          </p:nvCxnSpPr>
          <p:spPr>
            <a:xfrm flipH="1" flipV="1">
              <a:off x="2444496" y="2506581"/>
              <a:ext cx="1249314" cy="13123"/>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BB35B74D-9631-2112-8D32-8E45B169D864}"/>
                </a:ext>
              </a:extLst>
            </p:cNvPr>
            <p:cNvSpPr/>
            <p:nvPr/>
          </p:nvSpPr>
          <p:spPr>
            <a:xfrm>
              <a:off x="2139696" y="2354189"/>
              <a:ext cx="304800" cy="304783"/>
            </a:xfrm>
            <a:prstGeom prst="ellipse">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a:extLst>
              <a:ext uri="{FF2B5EF4-FFF2-40B4-BE49-F238E27FC236}">
                <a16:creationId xmlns:a16="http://schemas.microsoft.com/office/drawing/2014/main" id="{17866738-657D-9964-D335-A7597CBEC89A}"/>
              </a:ext>
            </a:extLst>
          </p:cNvPr>
          <p:cNvSpPr txBox="1"/>
          <p:nvPr/>
        </p:nvSpPr>
        <p:spPr>
          <a:xfrm>
            <a:off x="1670684" y="2121860"/>
            <a:ext cx="522900" cy="769441"/>
          </a:xfrm>
          <a:prstGeom prst="rect">
            <a:avLst/>
          </a:prstGeom>
          <a:noFill/>
        </p:spPr>
        <p:txBody>
          <a:bodyPr wrap="square">
            <a:spAutoFit/>
          </a:bodyPr>
          <a:lstStyle/>
          <a:p>
            <a:r>
              <a:rPr lang="en-US" sz="4400" dirty="0">
                <a:latin typeface="Algerian" panose="04020705040A02060702" pitchFamily="82" charset="0"/>
                <a:ea typeface="Cambria Math" panose="02040503050406030204" pitchFamily="18" charset="0"/>
              </a:rPr>
              <a:t>3</a:t>
            </a:r>
          </a:p>
        </p:txBody>
      </p:sp>
      <p:sp>
        <p:nvSpPr>
          <p:cNvPr id="36" name="TextBox 35">
            <a:extLst>
              <a:ext uri="{FF2B5EF4-FFF2-40B4-BE49-F238E27FC236}">
                <a16:creationId xmlns:a16="http://schemas.microsoft.com/office/drawing/2014/main" id="{3F673EEA-86CF-0E5F-8356-3616471443E9}"/>
              </a:ext>
            </a:extLst>
          </p:cNvPr>
          <p:cNvSpPr txBox="1"/>
          <p:nvPr/>
        </p:nvSpPr>
        <p:spPr>
          <a:xfrm>
            <a:off x="384273" y="2156251"/>
            <a:ext cx="1270028" cy="830997"/>
          </a:xfrm>
          <a:prstGeom prst="rect">
            <a:avLst/>
          </a:prstGeom>
          <a:noFill/>
        </p:spPr>
        <p:txBody>
          <a:bodyPr wrap="none" rtlCol="0">
            <a:spAutoFit/>
          </a:bodyPr>
          <a:lstStyle/>
          <a:p>
            <a:pPr algn="ctr"/>
            <a:r>
              <a:rPr lang="en-US" sz="1600" b="1" dirty="0"/>
              <a:t>Key idea &amp;</a:t>
            </a:r>
          </a:p>
          <a:p>
            <a:pPr algn="ctr"/>
            <a:r>
              <a:rPr lang="en-US" sz="1600" b="1" dirty="0"/>
              <a:t>Solutions for</a:t>
            </a:r>
          </a:p>
          <a:p>
            <a:pPr algn="ctr"/>
            <a:r>
              <a:rPr lang="en-US" sz="1600" b="1" dirty="0"/>
              <a:t>Diversity</a:t>
            </a:r>
          </a:p>
        </p:txBody>
      </p:sp>
      <p:grpSp>
        <p:nvGrpSpPr>
          <p:cNvPr id="45" name="Group 44">
            <a:extLst>
              <a:ext uri="{FF2B5EF4-FFF2-40B4-BE49-F238E27FC236}">
                <a16:creationId xmlns:a16="http://schemas.microsoft.com/office/drawing/2014/main" id="{7D97362A-C684-9C08-405C-D2D178C03F10}"/>
              </a:ext>
            </a:extLst>
          </p:cNvPr>
          <p:cNvGrpSpPr/>
          <p:nvPr/>
        </p:nvGrpSpPr>
        <p:grpSpPr>
          <a:xfrm>
            <a:off x="5557723" y="2909119"/>
            <a:ext cx="1396984" cy="304783"/>
            <a:chOff x="5557723" y="2909119"/>
            <a:chExt cx="1396984" cy="304783"/>
          </a:xfrm>
        </p:grpSpPr>
        <p:cxnSp>
          <p:nvCxnSpPr>
            <p:cNvPr id="42" name="Straight Connector 41">
              <a:extLst>
                <a:ext uri="{FF2B5EF4-FFF2-40B4-BE49-F238E27FC236}">
                  <a16:creationId xmlns:a16="http://schemas.microsoft.com/office/drawing/2014/main" id="{76524F04-7FA4-7F60-0DBD-9EC318B2DE26}"/>
                </a:ext>
              </a:extLst>
            </p:cNvPr>
            <p:cNvCxnSpPr>
              <a:cxnSpLocks/>
            </p:cNvCxnSpPr>
            <p:nvPr/>
          </p:nvCxnSpPr>
          <p:spPr>
            <a:xfrm flipV="1">
              <a:off x="5557723" y="3061511"/>
              <a:ext cx="1092184" cy="804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9EDC829D-5ECA-AF69-F852-E9945705C755}"/>
                </a:ext>
              </a:extLst>
            </p:cNvPr>
            <p:cNvSpPr/>
            <p:nvPr/>
          </p:nvSpPr>
          <p:spPr>
            <a:xfrm flipH="1">
              <a:off x="6649907" y="2909119"/>
              <a:ext cx="304800" cy="304783"/>
            </a:xfrm>
            <a:prstGeom prst="ellipse">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TextBox 45">
            <a:extLst>
              <a:ext uri="{FF2B5EF4-FFF2-40B4-BE49-F238E27FC236}">
                <a16:creationId xmlns:a16="http://schemas.microsoft.com/office/drawing/2014/main" id="{F580D1E5-8132-32DD-932E-7EFB8AB8FF2F}"/>
              </a:ext>
            </a:extLst>
          </p:cNvPr>
          <p:cNvSpPr txBox="1"/>
          <p:nvPr/>
        </p:nvSpPr>
        <p:spPr>
          <a:xfrm>
            <a:off x="6954707" y="2676789"/>
            <a:ext cx="528320" cy="769441"/>
          </a:xfrm>
          <a:prstGeom prst="rect">
            <a:avLst/>
          </a:prstGeom>
          <a:noFill/>
        </p:spPr>
        <p:txBody>
          <a:bodyPr wrap="square">
            <a:spAutoFit/>
          </a:bodyPr>
          <a:lstStyle/>
          <a:p>
            <a:r>
              <a:rPr lang="en-US" sz="4400" dirty="0">
                <a:latin typeface="Algerian" panose="04020705040A02060702" pitchFamily="82" charset="0"/>
                <a:ea typeface="Cambria Math" panose="02040503050406030204" pitchFamily="18" charset="0"/>
              </a:rPr>
              <a:t>4</a:t>
            </a:r>
          </a:p>
        </p:txBody>
      </p:sp>
      <p:sp>
        <p:nvSpPr>
          <p:cNvPr id="47" name="TextBox 46">
            <a:extLst>
              <a:ext uri="{FF2B5EF4-FFF2-40B4-BE49-F238E27FC236}">
                <a16:creationId xmlns:a16="http://schemas.microsoft.com/office/drawing/2014/main" id="{BD237C03-2EBB-99F8-5375-4684E73B60FD}"/>
              </a:ext>
            </a:extLst>
          </p:cNvPr>
          <p:cNvSpPr txBox="1"/>
          <p:nvPr/>
        </p:nvSpPr>
        <p:spPr>
          <a:xfrm>
            <a:off x="7423120" y="2769121"/>
            <a:ext cx="1616404" cy="584775"/>
          </a:xfrm>
          <a:prstGeom prst="rect">
            <a:avLst/>
          </a:prstGeom>
          <a:noFill/>
        </p:spPr>
        <p:txBody>
          <a:bodyPr wrap="none" rtlCol="0">
            <a:spAutoFit/>
          </a:bodyPr>
          <a:lstStyle/>
          <a:p>
            <a:pPr algn="ctr"/>
            <a:r>
              <a:rPr lang="en-US" sz="1600" b="1" dirty="0"/>
              <a:t>Our contribution</a:t>
            </a:r>
          </a:p>
          <a:p>
            <a:pPr algn="ctr"/>
            <a:r>
              <a:rPr lang="en-US" sz="1600" b="1" dirty="0"/>
              <a:t>&amp; Experiments</a:t>
            </a:r>
          </a:p>
        </p:txBody>
      </p:sp>
      <p:sp>
        <p:nvSpPr>
          <p:cNvPr id="54" name="TextBox 53">
            <a:extLst>
              <a:ext uri="{FF2B5EF4-FFF2-40B4-BE49-F238E27FC236}">
                <a16:creationId xmlns:a16="http://schemas.microsoft.com/office/drawing/2014/main" id="{613EDB0F-E717-83E8-2EDB-FA2C05D15875}"/>
              </a:ext>
            </a:extLst>
          </p:cNvPr>
          <p:cNvSpPr txBox="1"/>
          <p:nvPr/>
        </p:nvSpPr>
        <p:spPr>
          <a:xfrm>
            <a:off x="1675885" y="3406959"/>
            <a:ext cx="558759" cy="769441"/>
          </a:xfrm>
          <a:prstGeom prst="rect">
            <a:avLst/>
          </a:prstGeom>
          <a:noFill/>
        </p:spPr>
        <p:txBody>
          <a:bodyPr wrap="square">
            <a:spAutoFit/>
          </a:bodyPr>
          <a:lstStyle/>
          <a:p>
            <a:r>
              <a:rPr lang="en-US" sz="4400" dirty="0">
                <a:latin typeface="Algerian" panose="04020705040A02060702" pitchFamily="82" charset="0"/>
                <a:ea typeface="Cambria Math" panose="02040503050406030204" pitchFamily="18" charset="0"/>
              </a:rPr>
              <a:t>5</a:t>
            </a:r>
          </a:p>
        </p:txBody>
      </p:sp>
      <p:sp>
        <p:nvSpPr>
          <p:cNvPr id="55" name="TextBox 54">
            <a:extLst>
              <a:ext uri="{FF2B5EF4-FFF2-40B4-BE49-F238E27FC236}">
                <a16:creationId xmlns:a16="http://schemas.microsoft.com/office/drawing/2014/main" id="{F45CC5C7-6F0A-C408-11FF-079267632C94}"/>
              </a:ext>
            </a:extLst>
          </p:cNvPr>
          <p:cNvSpPr txBox="1"/>
          <p:nvPr/>
        </p:nvSpPr>
        <p:spPr>
          <a:xfrm>
            <a:off x="402350" y="3598967"/>
            <a:ext cx="1223412" cy="369332"/>
          </a:xfrm>
          <a:prstGeom prst="rect">
            <a:avLst/>
          </a:prstGeom>
          <a:noFill/>
        </p:spPr>
        <p:txBody>
          <a:bodyPr wrap="none" rtlCol="0">
            <a:spAutoFit/>
          </a:bodyPr>
          <a:lstStyle/>
          <a:p>
            <a:pPr algn="ctr"/>
            <a:r>
              <a:rPr lang="en-US" b="1" dirty="0"/>
              <a:t>Conclusion</a:t>
            </a:r>
          </a:p>
        </p:txBody>
      </p:sp>
      <p:sp>
        <p:nvSpPr>
          <p:cNvPr id="65" name="TextBox 64">
            <a:extLst>
              <a:ext uri="{FF2B5EF4-FFF2-40B4-BE49-F238E27FC236}">
                <a16:creationId xmlns:a16="http://schemas.microsoft.com/office/drawing/2014/main" id="{E1713E53-01C7-C4B0-396D-3AE77939D4C8}"/>
              </a:ext>
            </a:extLst>
          </p:cNvPr>
          <p:cNvSpPr txBox="1"/>
          <p:nvPr/>
        </p:nvSpPr>
        <p:spPr>
          <a:xfrm>
            <a:off x="0" y="4774168"/>
            <a:ext cx="301686" cy="369332"/>
          </a:xfrm>
          <a:prstGeom prst="rect">
            <a:avLst/>
          </a:prstGeom>
          <a:noFill/>
        </p:spPr>
        <p:txBody>
          <a:bodyPr wrap="none" rtlCol="0">
            <a:spAutoFit/>
          </a:bodyPr>
          <a:lstStyle/>
          <a:p>
            <a:fld id="{B9EE8509-0646-4269-BDD5-5D16CDC4E1DB}" type="slidenum">
              <a:rPr lang="en-US" smtClean="0"/>
              <a:t>3</a:t>
            </a:fld>
            <a:endParaRPr lang="en-US" dirty="0"/>
          </a:p>
        </p:txBody>
      </p:sp>
    </p:spTree>
    <p:extLst>
      <p:ext uri="{BB962C8B-B14F-4D97-AF65-F5344CB8AC3E}">
        <p14:creationId xmlns:p14="http://schemas.microsoft.com/office/powerpoint/2010/main" val="144143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2" presetClass="entr" presetSubtype="8" fill="hold" nodeType="with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wipe(left)">
                                      <p:cBhvr>
                                        <p:cTn id="27" dur="500"/>
                                        <p:tgtEl>
                                          <p:spTgt spid="64"/>
                                        </p:tgtEl>
                                      </p:cBhvr>
                                    </p:animEffect>
                                  </p:childTnLst>
                                </p:cTn>
                              </p:par>
                              <p:par>
                                <p:cTn id="28" presetID="22" presetClass="entr" presetSubtype="8"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500"/>
                                        <p:tgtEl>
                                          <p:spTgt spid="1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par>
                                <p:cTn id="37" presetID="22" presetClass="entr" presetSubtype="8"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wipe(left)">
                                      <p:cBhvr>
                                        <p:cTn id="39" dur="500"/>
                                        <p:tgtEl>
                                          <p:spTgt spid="58"/>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left)">
                                      <p:cBhvr>
                                        <p:cTn id="42" dur="500"/>
                                        <p:tgtEl>
                                          <p:spTgt spid="3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left)">
                                      <p:cBhvr>
                                        <p:cTn id="45" dur="500"/>
                                        <p:tgtEl>
                                          <p:spTgt spid="36"/>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wipe(left)">
                                      <p:cBhvr>
                                        <p:cTn id="48" dur="500"/>
                                        <p:tgtEl>
                                          <p:spTgt spid="54"/>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left)">
                                      <p:cBhvr>
                                        <p:cTn id="51" dur="500"/>
                                        <p:tgtEl>
                                          <p:spTgt spid="55"/>
                                        </p:tgtEl>
                                      </p:cBhvr>
                                    </p:animEffect>
                                  </p:childTnLst>
                                </p:cTn>
                              </p:par>
                              <p:par>
                                <p:cTn id="52" presetID="22" presetClass="entr" presetSubtype="8" fill="hold"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wipe(left)">
                                      <p:cBhvr>
                                        <p:cTn id="54" dur="500"/>
                                        <p:tgtEl>
                                          <p:spTgt spid="40"/>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left)">
                                      <p:cBhvr>
                                        <p:cTn id="57" dur="500"/>
                                        <p:tgtEl>
                                          <p:spTgt spid="23"/>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left)">
                                      <p:cBhvr>
                                        <p:cTn id="60" dur="500"/>
                                        <p:tgtEl>
                                          <p:spTgt spid="24"/>
                                        </p:tgtEl>
                                      </p:cBhvr>
                                    </p:animEffect>
                                  </p:childTnLst>
                                </p:cTn>
                              </p:par>
                              <p:par>
                                <p:cTn id="61" presetID="22" presetClass="entr" presetSubtype="8" fill="hold"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wipe(left)">
                                      <p:cBhvr>
                                        <p:cTn id="63" dur="500"/>
                                        <p:tgtEl>
                                          <p:spTgt spid="45"/>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wipe(left)">
                                      <p:cBhvr>
                                        <p:cTn id="66" dur="500"/>
                                        <p:tgtEl>
                                          <p:spTgt spid="46"/>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wipe(left)">
                                      <p:cBhvr>
                                        <p:cTn id="6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2" grpId="0"/>
      <p:bldP spid="13" grpId="0"/>
      <p:bldP spid="23" grpId="0"/>
      <p:bldP spid="24" grpId="0"/>
      <p:bldP spid="33" grpId="0"/>
      <p:bldP spid="36" grpId="0"/>
      <p:bldP spid="46" grpId="0"/>
      <p:bldP spid="47" grpId="0"/>
      <p:bldP spid="54" grpId="0"/>
      <p:bldP spid="5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63B6AA4A-15BF-3652-DBD3-592E8BEDAA53}"/>
              </a:ext>
            </a:extLst>
          </p:cNvPr>
          <p:cNvGrpSpPr/>
          <p:nvPr/>
        </p:nvGrpSpPr>
        <p:grpSpPr>
          <a:xfrm rot="2700000">
            <a:off x="-316204" y="-6189341"/>
            <a:ext cx="9776406" cy="9799082"/>
            <a:chOff x="598198" y="-4952880"/>
            <a:chExt cx="9776406" cy="9799082"/>
          </a:xfrm>
          <a:solidFill>
            <a:srgbClr val="FF9800"/>
          </a:solidFill>
        </p:grpSpPr>
        <p:sp>
          <p:nvSpPr>
            <p:cNvPr id="28" name="Freeform: Shape 27">
              <a:extLst>
                <a:ext uri="{FF2B5EF4-FFF2-40B4-BE49-F238E27FC236}">
                  <a16:creationId xmlns:a16="http://schemas.microsoft.com/office/drawing/2014/main" id="{05608EE6-7BDC-B316-5C06-FA314650D68A}"/>
                </a:ext>
              </a:extLst>
            </p:cNvPr>
            <p:cNvSpPr/>
            <p:nvPr/>
          </p:nvSpPr>
          <p:spPr>
            <a:xfrm>
              <a:off x="598198" y="-4952880"/>
              <a:ext cx="4339562" cy="4350900"/>
            </a:xfrm>
            <a:custGeom>
              <a:avLst/>
              <a:gdLst>
                <a:gd name="connsiteX0" fmla="*/ 4339562 w 4339562"/>
                <a:gd name="connsiteY0" fmla="*/ 0 h 4350900"/>
                <a:gd name="connsiteX1" fmla="*/ 4339562 w 4339562"/>
                <a:gd name="connsiteY1" fmla="*/ 2492228 h 4350900"/>
                <a:gd name="connsiteX2" fmla="*/ 4156786 w 4339562"/>
                <a:gd name="connsiteY2" fmla="*/ 2539445 h 4350900"/>
                <a:gd name="connsiteX3" fmla="*/ 2539162 w 4339562"/>
                <a:gd name="connsiteY3" fmla="*/ 4164683 h 4350900"/>
                <a:gd name="connsiteX4" fmla="*/ 2491505 w 4339562"/>
                <a:gd name="connsiteY4" fmla="*/ 4350900 h 4350900"/>
                <a:gd name="connsiteX5" fmla="*/ 0 w 4339562"/>
                <a:gd name="connsiteY5" fmla="*/ 4350900 h 4350900"/>
                <a:gd name="connsiteX6" fmla="*/ 25643 w 4339562"/>
                <a:gd name="connsiteY6" fmla="*/ 4148626 h 4350900"/>
                <a:gd name="connsiteX7" fmla="*/ 4139050 w 4339562"/>
                <a:gd name="connsiteY7" fmla="*/ 25539 h 4350900"/>
                <a:gd name="connsiteX8" fmla="*/ 4339562 w 4339562"/>
                <a:gd name="connsiteY8" fmla="*/ 0 h 435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562" h="4350900">
                  <a:moveTo>
                    <a:pt x="4339562" y="0"/>
                  </a:moveTo>
                  <a:lnTo>
                    <a:pt x="4339562" y="2492228"/>
                  </a:lnTo>
                  <a:lnTo>
                    <a:pt x="4156786" y="2539445"/>
                  </a:lnTo>
                  <a:cubicBezTo>
                    <a:pt x="3386606" y="2780123"/>
                    <a:pt x="2778713" y="3390878"/>
                    <a:pt x="2539162" y="4164683"/>
                  </a:cubicBezTo>
                  <a:lnTo>
                    <a:pt x="2491505" y="4350900"/>
                  </a:lnTo>
                  <a:lnTo>
                    <a:pt x="0" y="4350900"/>
                  </a:lnTo>
                  <a:lnTo>
                    <a:pt x="25643" y="4148626"/>
                  </a:lnTo>
                  <a:cubicBezTo>
                    <a:pt x="349113" y="2026648"/>
                    <a:pt x="2022054" y="349771"/>
                    <a:pt x="4139050" y="25539"/>
                  </a:cubicBezTo>
                  <a:lnTo>
                    <a:pt x="4339562" y="0"/>
                  </a:lnTo>
                  <a:close/>
                </a:path>
              </a:pathLst>
            </a:custGeom>
            <a:grp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7" name="Freeform: Shape 26">
              <a:extLst>
                <a:ext uri="{FF2B5EF4-FFF2-40B4-BE49-F238E27FC236}">
                  <a16:creationId xmlns:a16="http://schemas.microsoft.com/office/drawing/2014/main" id="{E4DD25A6-2AA1-27AB-3C7D-5B776F216560}"/>
                </a:ext>
              </a:extLst>
            </p:cNvPr>
            <p:cNvSpPr/>
            <p:nvPr/>
          </p:nvSpPr>
          <p:spPr>
            <a:xfrm>
              <a:off x="6035040" y="-4952880"/>
              <a:ext cx="4339562" cy="4350900"/>
            </a:xfrm>
            <a:custGeom>
              <a:avLst/>
              <a:gdLst>
                <a:gd name="connsiteX0" fmla="*/ 0 w 4339562"/>
                <a:gd name="connsiteY0" fmla="*/ 0 h 4350900"/>
                <a:gd name="connsiteX1" fmla="*/ 200512 w 4339562"/>
                <a:gd name="connsiteY1" fmla="*/ 25539 h 4350900"/>
                <a:gd name="connsiteX2" fmla="*/ 4313919 w 4339562"/>
                <a:gd name="connsiteY2" fmla="*/ 4148626 h 4350900"/>
                <a:gd name="connsiteX3" fmla="*/ 4339562 w 4339562"/>
                <a:gd name="connsiteY3" fmla="*/ 4350900 h 4350900"/>
                <a:gd name="connsiteX4" fmla="*/ 1848057 w 4339562"/>
                <a:gd name="connsiteY4" fmla="*/ 4350900 h 4350900"/>
                <a:gd name="connsiteX5" fmla="*/ 1800400 w 4339562"/>
                <a:gd name="connsiteY5" fmla="*/ 4164683 h 4350900"/>
                <a:gd name="connsiteX6" fmla="*/ 182776 w 4339562"/>
                <a:gd name="connsiteY6" fmla="*/ 2539445 h 4350900"/>
                <a:gd name="connsiteX7" fmla="*/ 0 w 4339562"/>
                <a:gd name="connsiteY7" fmla="*/ 2492228 h 4350900"/>
                <a:gd name="connsiteX8" fmla="*/ 0 w 4339562"/>
                <a:gd name="connsiteY8" fmla="*/ 0 h 435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562" h="4350900">
                  <a:moveTo>
                    <a:pt x="0" y="0"/>
                  </a:moveTo>
                  <a:lnTo>
                    <a:pt x="200512" y="25539"/>
                  </a:lnTo>
                  <a:cubicBezTo>
                    <a:pt x="2317509" y="349771"/>
                    <a:pt x="3990449" y="2026648"/>
                    <a:pt x="4313919" y="4148626"/>
                  </a:cubicBezTo>
                  <a:lnTo>
                    <a:pt x="4339562" y="4350900"/>
                  </a:lnTo>
                  <a:lnTo>
                    <a:pt x="1848057" y="4350900"/>
                  </a:lnTo>
                  <a:lnTo>
                    <a:pt x="1800400" y="4164683"/>
                  </a:lnTo>
                  <a:cubicBezTo>
                    <a:pt x="1560850" y="3390878"/>
                    <a:pt x="952956" y="2780123"/>
                    <a:pt x="182776" y="2539445"/>
                  </a:cubicBezTo>
                  <a:lnTo>
                    <a:pt x="0" y="2492228"/>
                  </a:lnTo>
                  <a:lnTo>
                    <a:pt x="0" y="0"/>
                  </a:lnTo>
                  <a:close/>
                </a:path>
              </a:pathLst>
            </a:custGeom>
            <a:grp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66294DF2-482D-E69C-6861-541F1CD9AE49}"/>
                </a:ext>
              </a:extLst>
            </p:cNvPr>
            <p:cNvSpPr/>
            <p:nvPr/>
          </p:nvSpPr>
          <p:spPr>
            <a:xfrm>
              <a:off x="598198" y="495300"/>
              <a:ext cx="4339562" cy="4350902"/>
            </a:xfrm>
            <a:custGeom>
              <a:avLst/>
              <a:gdLst>
                <a:gd name="connsiteX0" fmla="*/ 0 w 4339562"/>
                <a:gd name="connsiteY0" fmla="*/ 0 h 4350902"/>
                <a:gd name="connsiteX1" fmla="*/ 2491505 w 4339562"/>
                <a:gd name="connsiteY1" fmla="*/ 0 h 4350902"/>
                <a:gd name="connsiteX2" fmla="*/ 2539162 w 4339562"/>
                <a:gd name="connsiteY2" fmla="*/ 186219 h 4350902"/>
                <a:gd name="connsiteX3" fmla="*/ 4156786 w 4339562"/>
                <a:gd name="connsiteY3" fmla="*/ 1811457 h 4350902"/>
                <a:gd name="connsiteX4" fmla="*/ 4339562 w 4339562"/>
                <a:gd name="connsiteY4" fmla="*/ 1858675 h 4350902"/>
                <a:gd name="connsiteX5" fmla="*/ 4339562 w 4339562"/>
                <a:gd name="connsiteY5" fmla="*/ 4350902 h 4350902"/>
                <a:gd name="connsiteX6" fmla="*/ 4139050 w 4339562"/>
                <a:gd name="connsiteY6" fmla="*/ 4325363 h 4350902"/>
                <a:gd name="connsiteX7" fmla="*/ 25643 w 4339562"/>
                <a:gd name="connsiteY7" fmla="*/ 202276 h 4350902"/>
                <a:gd name="connsiteX8" fmla="*/ 0 w 4339562"/>
                <a:gd name="connsiteY8" fmla="*/ 0 h 435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562" h="4350902">
                  <a:moveTo>
                    <a:pt x="0" y="0"/>
                  </a:moveTo>
                  <a:lnTo>
                    <a:pt x="2491505" y="0"/>
                  </a:lnTo>
                  <a:lnTo>
                    <a:pt x="2539162" y="186219"/>
                  </a:lnTo>
                  <a:cubicBezTo>
                    <a:pt x="2778713" y="960024"/>
                    <a:pt x="3386606" y="1570779"/>
                    <a:pt x="4156786" y="1811457"/>
                  </a:cubicBezTo>
                  <a:lnTo>
                    <a:pt x="4339562" y="1858675"/>
                  </a:lnTo>
                  <a:lnTo>
                    <a:pt x="4339562" y="4350902"/>
                  </a:lnTo>
                  <a:lnTo>
                    <a:pt x="4139050" y="4325363"/>
                  </a:lnTo>
                  <a:cubicBezTo>
                    <a:pt x="2022054" y="4001131"/>
                    <a:pt x="349113" y="2324254"/>
                    <a:pt x="25643" y="202276"/>
                  </a:cubicBezTo>
                  <a:lnTo>
                    <a:pt x="0" y="0"/>
                  </a:lnTo>
                  <a:close/>
                </a:path>
              </a:pathLst>
            </a:custGeom>
            <a:grp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9" name="Freeform: Shape 18">
              <a:extLst>
                <a:ext uri="{FF2B5EF4-FFF2-40B4-BE49-F238E27FC236}">
                  <a16:creationId xmlns:a16="http://schemas.microsoft.com/office/drawing/2014/main" id="{9852A664-940D-173E-EEDD-00678EC0B4A2}"/>
                </a:ext>
              </a:extLst>
            </p:cNvPr>
            <p:cNvSpPr/>
            <p:nvPr/>
          </p:nvSpPr>
          <p:spPr>
            <a:xfrm>
              <a:off x="6035041" y="495300"/>
              <a:ext cx="4339563" cy="4350902"/>
            </a:xfrm>
            <a:custGeom>
              <a:avLst/>
              <a:gdLst>
                <a:gd name="connsiteX0" fmla="*/ 1848058 w 4339563"/>
                <a:gd name="connsiteY0" fmla="*/ 0 h 4350902"/>
                <a:gd name="connsiteX1" fmla="*/ 4339563 w 4339563"/>
                <a:gd name="connsiteY1" fmla="*/ 0 h 4350902"/>
                <a:gd name="connsiteX2" fmla="*/ 4313919 w 4339563"/>
                <a:gd name="connsiteY2" fmla="*/ 202276 h 4350902"/>
                <a:gd name="connsiteX3" fmla="*/ 200512 w 4339563"/>
                <a:gd name="connsiteY3" fmla="*/ 4325363 h 4350902"/>
                <a:gd name="connsiteX4" fmla="*/ 0 w 4339563"/>
                <a:gd name="connsiteY4" fmla="*/ 4350902 h 4350902"/>
                <a:gd name="connsiteX5" fmla="*/ 0 w 4339563"/>
                <a:gd name="connsiteY5" fmla="*/ 1858675 h 4350902"/>
                <a:gd name="connsiteX6" fmla="*/ 182776 w 4339563"/>
                <a:gd name="connsiteY6" fmla="*/ 1811457 h 4350902"/>
                <a:gd name="connsiteX7" fmla="*/ 1800400 w 4339563"/>
                <a:gd name="connsiteY7" fmla="*/ 186219 h 4350902"/>
                <a:gd name="connsiteX8" fmla="*/ 1848058 w 4339563"/>
                <a:gd name="connsiteY8" fmla="*/ 0 h 435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563" h="4350902">
                  <a:moveTo>
                    <a:pt x="1848058" y="0"/>
                  </a:moveTo>
                  <a:lnTo>
                    <a:pt x="4339563" y="0"/>
                  </a:lnTo>
                  <a:lnTo>
                    <a:pt x="4313919" y="202276"/>
                  </a:lnTo>
                  <a:cubicBezTo>
                    <a:pt x="3990449" y="2324254"/>
                    <a:pt x="2317509" y="4001131"/>
                    <a:pt x="200512" y="4325363"/>
                  </a:cubicBezTo>
                  <a:lnTo>
                    <a:pt x="0" y="4350902"/>
                  </a:lnTo>
                  <a:lnTo>
                    <a:pt x="0" y="1858675"/>
                  </a:lnTo>
                  <a:lnTo>
                    <a:pt x="182776" y="1811457"/>
                  </a:lnTo>
                  <a:cubicBezTo>
                    <a:pt x="952956" y="1570779"/>
                    <a:pt x="1560850" y="960024"/>
                    <a:pt x="1800400" y="186219"/>
                  </a:cubicBezTo>
                  <a:lnTo>
                    <a:pt x="1848058" y="0"/>
                  </a:lnTo>
                  <a:close/>
                </a:path>
              </a:pathLst>
            </a:custGeom>
            <a:blipFill dpi="0" rotWithShape="0">
              <a:blip r:embed="rId2"/>
              <a:srcRect/>
              <a:stretch>
                <a:fillRect t="800" b="-800"/>
              </a:stretch>
            </a:blip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sp>
        <p:nvSpPr>
          <p:cNvPr id="40" name="TextBox 39">
            <a:extLst>
              <a:ext uri="{FF2B5EF4-FFF2-40B4-BE49-F238E27FC236}">
                <a16:creationId xmlns:a16="http://schemas.microsoft.com/office/drawing/2014/main" id="{6ED48DCA-DB8A-BB16-3C98-F35E18ED2B34}"/>
              </a:ext>
            </a:extLst>
          </p:cNvPr>
          <p:cNvSpPr txBox="1"/>
          <p:nvPr/>
        </p:nvSpPr>
        <p:spPr>
          <a:xfrm>
            <a:off x="3687496" y="292389"/>
            <a:ext cx="1769010" cy="523220"/>
          </a:xfrm>
          <a:prstGeom prst="rect">
            <a:avLst/>
          </a:prstGeom>
          <a:noFill/>
        </p:spPr>
        <p:txBody>
          <a:bodyPr wrap="none" rtlCol="0" anchor="ctr">
            <a:spAutoFit/>
          </a:bodyPr>
          <a:lstStyle/>
          <a:p>
            <a:pPr algn="ctr"/>
            <a:r>
              <a:rPr lang="en-US" sz="2800" b="1" dirty="0"/>
              <a:t>Definition:</a:t>
            </a:r>
          </a:p>
        </p:txBody>
      </p:sp>
      <p:sp>
        <p:nvSpPr>
          <p:cNvPr id="43" name="StaticPath">
            <a:extLst>
              <a:ext uri="{FF2B5EF4-FFF2-40B4-BE49-F238E27FC236}">
                <a16:creationId xmlns:a16="http://schemas.microsoft.com/office/drawing/2014/main" id="{005D3135-4CCF-4FEF-9FDB-37C4BB7258CD}"/>
              </a:ext>
            </a:extLst>
          </p:cNvPr>
          <p:cNvSpPr/>
          <p:nvPr/>
        </p:nvSpPr>
        <p:spPr>
          <a:xfrm>
            <a:off x="-1187871" y="2130197"/>
            <a:ext cx="3157538" cy="3157538"/>
          </a:xfrm>
          <a:prstGeom prst="ellipse">
            <a:avLst/>
          </a:prstGeom>
          <a:solidFill>
            <a:srgbClr val="000000">
              <a:alpha val="4000"/>
            </a:srgbClr>
          </a:solidFill>
          <a:ln/>
        </p:spPr>
      </p:sp>
      <p:sp>
        <p:nvSpPr>
          <p:cNvPr id="44" name="TextBox 43">
            <a:extLst>
              <a:ext uri="{FF2B5EF4-FFF2-40B4-BE49-F238E27FC236}">
                <a16:creationId xmlns:a16="http://schemas.microsoft.com/office/drawing/2014/main" id="{5A9F0439-4733-AD20-C8D8-B3FE1FE7285E}"/>
              </a:ext>
            </a:extLst>
          </p:cNvPr>
          <p:cNvSpPr txBox="1"/>
          <p:nvPr/>
        </p:nvSpPr>
        <p:spPr>
          <a:xfrm>
            <a:off x="0" y="4774168"/>
            <a:ext cx="301686" cy="369332"/>
          </a:xfrm>
          <a:prstGeom prst="rect">
            <a:avLst/>
          </a:prstGeom>
          <a:noFill/>
        </p:spPr>
        <p:txBody>
          <a:bodyPr wrap="none" rtlCol="0">
            <a:spAutoFit/>
          </a:bodyPr>
          <a:lstStyle/>
          <a:p>
            <a:fld id="{4E2C396A-BA4C-4FA4-BECA-AA2DAFBA0EC6}" type="slidenum">
              <a:rPr lang="en-US"/>
              <a:t>4</a:t>
            </a:fld>
            <a:endParaRPr lang="en-US" dirty="0"/>
          </a:p>
        </p:txBody>
      </p:sp>
      <p:grpSp>
        <p:nvGrpSpPr>
          <p:cNvPr id="5" name="Group 4">
            <a:extLst>
              <a:ext uri="{FF2B5EF4-FFF2-40B4-BE49-F238E27FC236}">
                <a16:creationId xmlns:a16="http://schemas.microsoft.com/office/drawing/2014/main" id="{2F0B0087-4A8D-73D3-7E2E-232E8A782197}"/>
              </a:ext>
            </a:extLst>
          </p:cNvPr>
          <p:cNvGrpSpPr/>
          <p:nvPr/>
        </p:nvGrpSpPr>
        <p:grpSpPr>
          <a:xfrm>
            <a:off x="2451546" y="3961141"/>
            <a:ext cx="4236897" cy="1077218"/>
            <a:chOff x="2451546" y="3961141"/>
            <a:chExt cx="4236897" cy="1077218"/>
          </a:xfrm>
        </p:grpSpPr>
        <p:sp>
          <p:nvSpPr>
            <p:cNvPr id="41" name="StaticPath">
              <a:extLst>
                <a:ext uri="{FF2B5EF4-FFF2-40B4-BE49-F238E27FC236}">
                  <a16:creationId xmlns:a16="http://schemas.microsoft.com/office/drawing/2014/main" id="{9435D0B6-CA02-BF1E-C2EF-AD7400D50F7C}"/>
                </a:ext>
              </a:extLst>
            </p:cNvPr>
            <p:cNvSpPr/>
            <p:nvPr/>
          </p:nvSpPr>
          <p:spPr>
            <a:xfrm>
              <a:off x="2455557" y="3961141"/>
              <a:ext cx="4232886" cy="1032037"/>
            </a:xfrm>
            <a:prstGeom prst="rect">
              <a:avLst/>
            </a:prstGeom>
            <a:solidFill>
              <a:srgbClr val="FF9800"/>
            </a:solidFill>
            <a:ln w="12700">
              <a:solidFill>
                <a:srgbClr val="FF9800"/>
              </a:solidFill>
              <a:prstDash val="solid"/>
            </a:ln>
          </p:spPr>
        </p:sp>
        <p:sp>
          <p:nvSpPr>
            <p:cNvPr id="4" name="TextBox 3">
              <a:extLst>
                <a:ext uri="{FF2B5EF4-FFF2-40B4-BE49-F238E27FC236}">
                  <a16:creationId xmlns:a16="http://schemas.microsoft.com/office/drawing/2014/main" id="{037C6DD7-BFF2-8832-4488-4D04A89A1546}"/>
                </a:ext>
              </a:extLst>
            </p:cNvPr>
            <p:cNvSpPr txBox="1"/>
            <p:nvPr/>
          </p:nvSpPr>
          <p:spPr>
            <a:xfrm>
              <a:off x="2451546" y="3961141"/>
              <a:ext cx="4232887" cy="1077218"/>
            </a:xfrm>
            <a:prstGeom prst="rect">
              <a:avLst/>
            </a:prstGeom>
            <a:noFill/>
          </p:spPr>
          <p:txBody>
            <a:bodyPr wrap="square" rtlCol="0">
              <a:spAutoFit/>
            </a:bodyPr>
            <a:lstStyle/>
            <a:p>
              <a:pPr algn="ctr"/>
              <a:r>
                <a:rPr lang="en-US" sz="1600" dirty="0"/>
                <a:t>Image restoration attempts to </a:t>
              </a:r>
            </a:p>
            <a:p>
              <a:pPr algn="ctr"/>
              <a:r>
                <a:rPr lang="en-US" sz="1600" dirty="0"/>
                <a:t>restore Images that have been degraded </a:t>
              </a:r>
            </a:p>
            <a:p>
              <a:pPr algn="ctr"/>
              <a:r>
                <a:rPr lang="en-US" sz="1600" dirty="0"/>
                <a:t>by using a prior knowledge of </a:t>
              </a:r>
            </a:p>
            <a:p>
              <a:pPr algn="ctr"/>
              <a:r>
                <a:rPr lang="en-US" sz="1600" dirty="0"/>
                <a:t>the degradation phenomena</a:t>
              </a:r>
            </a:p>
          </p:txBody>
        </p:sp>
      </p:grpSp>
    </p:spTree>
    <p:extLst>
      <p:ext uri="{BB962C8B-B14F-4D97-AF65-F5344CB8AC3E}">
        <p14:creationId xmlns:p14="http://schemas.microsoft.com/office/powerpoint/2010/main" val="62150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71B305-10B9-C893-CA16-60F8B743ACAE}"/>
            </a:ext>
          </a:extLst>
        </p:cNvPr>
        <p:cNvGrpSpPr/>
        <p:nvPr/>
      </p:nvGrpSpPr>
      <p:grpSpPr>
        <a:xfrm>
          <a:off x="0" y="0"/>
          <a:ext cx="0" cy="0"/>
          <a:chOff x="0" y="0"/>
          <a:chExt cx="0" cy="0"/>
        </a:xfrm>
      </p:grpSpPr>
      <p:grpSp>
        <p:nvGrpSpPr>
          <p:cNvPr id="39" name="Group 38">
            <a:extLst>
              <a:ext uri="{FF2B5EF4-FFF2-40B4-BE49-F238E27FC236}">
                <a16:creationId xmlns:a16="http://schemas.microsoft.com/office/drawing/2014/main" id="{760F4C22-C6B2-3C1C-D4C0-14F52F44468E}"/>
              </a:ext>
            </a:extLst>
          </p:cNvPr>
          <p:cNvGrpSpPr/>
          <p:nvPr/>
        </p:nvGrpSpPr>
        <p:grpSpPr>
          <a:xfrm rot="8100000">
            <a:off x="-316204" y="-6189341"/>
            <a:ext cx="9776406" cy="9799082"/>
            <a:chOff x="598198" y="-4952880"/>
            <a:chExt cx="9776406" cy="9799082"/>
          </a:xfrm>
          <a:solidFill>
            <a:srgbClr val="FF9800"/>
          </a:solidFill>
        </p:grpSpPr>
        <p:sp>
          <p:nvSpPr>
            <p:cNvPr id="28" name="Freeform: Shape 27">
              <a:extLst>
                <a:ext uri="{FF2B5EF4-FFF2-40B4-BE49-F238E27FC236}">
                  <a16:creationId xmlns:a16="http://schemas.microsoft.com/office/drawing/2014/main" id="{715AC2E2-5C4F-CFF4-0410-77CCD7266D46}"/>
                </a:ext>
              </a:extLst>
            </p:cNvPr>
            <p:cNvSpPr/>
            <p:nvPr/>
          </p:nvSpPr>
          <p:spPr>
            <a:xfrm>
              <a:off x="598198" y="-4952880"/>
              <a:ext cx="4339562" cy="4350900"/>
            </a:xfrm>
            <a:custGeom>
              <a:avLst/>
              <a:gdLst>
                <a:gd name="connsiteX0" fmla="*/ 4339562 w 4339562"/>
                <a:gd name="connsiteY0" fmla="*/ 0 h 4350900"/>
                <a:gd name="connsiteX1" fmla="*/ 4339562 w 4339562"/>
                <a:gd name="connsiteY1" fmla="*/ 2492228 h 4350900"/>
                <a:gd name="connsiteX2" fmla="*/ 4156786 w 4339562"/>
                <a:gd name="connsiteY2" fmla="*/ 2539445 h 4350900"/>
                <a:gd name="connsiteX3" fmla="*/ 2539162 w 4339562"/>
                <a:gd name="connsiteY3" fmla="*/ 4164683 h 4350900"/>
                <a:gd name="connsiteX4" fmla="*/ 2491505 w 4339562"/>
                <a:gd name="connsiteY4" fmla="*/ 4350900 h 4350900"/>
                <a:gd name="connsiteX5" fmla="*/ 0 w 4339562"/>
                <a:gd name="connsiteY5" fmla="*/ 4350900 h 4350900"/>
                <a:gd name="connsiteX6" fmla="*/ 25643 w 4339562"/>
                <a:gd name="connsiteY6" fmla="*/ 4148626 h 4350900"/>
                <a:gd name="connsiteX7" fmla="*/ 4139050 w 4339562"/>
                <a:gd name="connsiteY7" fmla="*/ 25539 h 4350900"/>
                <a:gd name="connsiteX8" fmla="*/ 4339562 w 4339562"/>
                <a:gd name="connsiteY8" fmla="*/ 0 h 435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562" h="4350900">
                  <a:moveTo>
                    <a:pt x="4339562" y="0"/>
                  </a:moveTo>
                  <a:lnTo>
                    <a:pt x="4339562" y="2492228"/>
                  </a:lnTo>
                  <a:lnTo>
                    <a:pt x="4156786" y="2539445"/>
                  </a:lnTo>
                  <a:cubicBezTo>
                    <a:pt x="3386606" y="2780123"/>
                    <a:pt x="2778713" y="3390878"/>
                    <a:pt x="2539162" y="4164683"/>
                  </a:cubicBezTo>
                  <a:lnTo>
                    <a:pt x="2491505" y="4350900"/>
                  </a:lnTo>
                  <a:lnTo>
                    <a:pt x="0" y="4350900"/>
                  </a:lnTo>
                  <a:lnTo>
                    <a:pt x="25643" y="4148626"/>
                  </a:lnTo>
                  <a:cubicBezTo>
                    <a:pt x="349113" y="2026648"/>
                    <a:pt x="2022054" y="349771"/>
                    <a:pt x="4139050" y="25539"/>
                  </a:cubicBezTo>
                  <a:lnTo>
                    <a:pt x="4339562" y="0"/>
                  </a:lnTo>
                  <a:close/>
                </a:path>
              </a:pathLst>
            </a:custGeom>
            <a:grp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7" name="Freeform: Shape 26">
              <a:extLst>
                <a:ext uri="{FF2B5EF4-FFF2-40B4-BE49-F238E27FC236}">
                  <a16:creationId xmlns:a16="http://schemas.microsoft.com/office/drawing/2014/main" id="{F22DBC14-8D4C-3619-9CDD-79AD9316FD32}"/>
                </a:ext>
              </a:extLst>
            </p:cNvPr>
            <p:cNvSpPr/>
            <p:nvPr/>
          </p:nvSpPr>
          <p:spPr>
            <a:xfrm>
              <a:off x="6035040" y="-4952880"/>
              <a:ext cx="4339562" cy="4350900"/>
            </a:xfrm>
            <a:custGeom>
              <a:avLst/>
              <a:gdLst>
                <a:gd name="connsiteX0" fmla="*/ 0 w 4339562"/>
                <a:gd name="connsiteY0" fmla="*/ 0 h 4350900"/>
                <a:gd name="connsiteX1" fmla="*/ 200512 w 4339562"/>
                <a:gd name="connsiteY1" fmla="*/ 25539 h 4350900"/>
                <a:gd name="connsiteX2" fmla="*/ 4313919 w 4339562"/>
                <a:gd name="connsiteY2" fmla="*/ 4148626 h 4350900"/>
                <a:gd name="connsiteX3" fmla="*/ 4339562 w 4339562"/>
                <a:gd name="connsiteY3" fmla="*/ 4350900 h 4350900"/>
                <a:gd name="connsiteX4" fmla="*/ 1848057 w 4339562"/>
                <a:gd name="connsiteY4" fmla="*/ 4350900 h 4350900"/>
                <a:gd name="connsiteX5" fmla="*/ 1800400 w 4339562"/>
                <a:gd name="connsiteY5" fmla="*/ 4164683 h 4350900"/>
                <a:gd name="connsiteX6" fmla="*/ 182776 w 4339562"/>
                <a:gd name="connsiteY6" fmla="*/ 2539445 h 4350900"/>
                <a:gd name="connsiteX7" fmla="*/ 0 w 4339562"/>
                <a:gd name="connsiteY7" fmla="*/ 2492228 h 4350900"/>
                <a:gd name="connsiteX8" fmla="*/ 0 w 4339562"/>
                <a:gd name="connsiteY8" fmla="*/ 0 h 435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562" h="4350900">
                  <a:moveTo>
                    <a:pt x="0" y="0"/>
                  </a:moveTo>
                  <a:lnTo>
                    <a:pt x="200512" y="25539"/>
                  </a:lnTo>
                  <a:cubicBezTo>
                    <a:pt x="2317509" y="349771"/>
                    <a:pt x="3990449" y="2026648"/>
                    <a:pt x="4313919" y="4148626"/>
                  </a:cubicBezTo>
                  <a:lnTo>
                    <a:pt x="4339562" y="4350900"/>
                  </a:lnTo>
                  <a:lnTo>
                    <a:pt x="1848057" y="4350900"/>
                  </a:lnTo>
                  <a:lnTo>
                    <a:pt x="1800400" y="4164683"/>
                  </a:lnTo>
                  <a:cubicBezTo>
                    <a:pt x="1560850" y="3390878"/>
                    <a:pt x="952956" y="2780123"/>
                    <a:pt x="182776" y="2539445"/>
                  </a:cubicBezTo>
                  <a:lnTo>
                    <a:pt x="0" y="2492228"/>
                  </a:lnTo>
                  <a:lnTo>
                    <a:pt x="0" y="0"/>
                  </a:lnTo>
                  <a:close/>
                </a:path>
              </a:pathLst>
            </a:custGeom>
            <a:blipFill dpi="0" rotWithShape="0">
              <a:blip r:embed="rId2"/>
              <a:srcRect/>
              <a:stretch>
                <a:fillRect l="2927" t="800" r="3187" b="-532"/>
              </a:stretch>
            </a:blip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49D329CB-0D17-A24E-8B90-53BF2AA2EF79}"/>
                </a:ext>
              </a:extLst>
            </p:cNvPr>
            <p:cNvSpPr/>
            <p:nvPr/>
          </p:nvSpPr>
          <p:spPr>
            <a:xfrm>
              <a:off x="598198" y="495300"/>
              <a:ext cx="4339562" cy="4350902"/>
            </a:xfrm>
            <a:custGeom>
              <a:avLst/>
              <a:gdLst>
                <a:gd name="connsiteX0" fmla="*/ 0 w 4339562"/>
                <a:gd name="connsiteY0" fmla="*/ 0 h 4350902"/>
                <a:gd name="connsiteX1" fmla="*/ 2491505 w 4339562"/>
                <a:gd name="connsiteY1" fmla="*/ 0 h 4350902"/>
                <a:gd name="connsiteX2" fmla="*/ 2539162 w 4339562"/>
                <a:gd name="connsiteY2" fmla="*/ 186219 h 4350902"/>
                <a:gd name="connsiteX3" fmla="*/ 4156786 w 4339562"/>
                <a:gd name="connsiteY3" fmla="*/ 1811457 h 4350902"/>
                <a:gd name="connsiteX4" fmla="*/ 4339562 w 4339562"/>
                <a:gd name="connsiteY4" fmla="*/ 1858675 h 4350902"/>
                <a:gd name="connsiteX5" fmla="*/ 4339562 w 4339562"/>
                <a:gd name="connsiteY5" fmla="*/ 4350902 h 4350902"/>
                <a:gd name="connsiteX6" fmla="*/ 4139050 w 4339562"/>
                <a:gd name="connsiteY6" fmla="*/ 4325363 h 4350902"/>
                <a:gd name="connsiteX7" fmla="*/ 25643 w 4339562"/>
                <a:gd name="connsiteY7" fmla="*/ 202276 h 4350902"/>
                <a:gd name="connsiteX8" fmla="*/ 0 w 4339562"/>
                <a:gd name="connsiteY8" fmla="*/ 0 h 435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562" h="4350902">
                  <a:moveTo>
                    <a:pt x="0" y="0"/>
                  </a:moveTo>
                  <a:lnTo>
                    <a:pt x="2491505" y="0"/>
                  </a:lnTo>
                  <a:lnTo>
                    <a:pt x="2539162" y="186219"/>
                  </a:lnTo>
                  <a:cubicBezTo>
                    <a:pt x="2778713" y="960024"/>
                    <a:pt x="3386606" y="1570779"/>
                    <a:pt x="4156786" y="1811457"/>
                  </a:cubicBezTo>
                  <a:lnTo>
                    <a:pt x="4339562" y="1858675"/>
                  </a:lnTo>
                  <a:lnTo>
                    <a:pt x="4339562" y="4350902"/>
                  </a:lnTo>
                  <a:lnTo>
                    <a:pt x="4139050" y="4325363"/>
                  </a:lnTo>
                  <a:cubicBezTo>
                    <a:pt x="2022054" y="4001131"/>
                    <a:pt x="349113" y="2324254"/>
                    <a:pt x="25643" y="202276"/>
                  </a:cubicBezTo>
                  <a:lnTo>
                    <a:pt x="0" y="0"/>
                  </a:lnTo>
                  <a:close/>
                </a:path>
              </a:pathLst>
            </a:custGeom>
            <a:grp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9" name="Freeform: Shape 18">
              <a:extLst>
                <a:ext uri="{FF2B5EF4-FFF2-40B4-BE49-F238E27FC236}">
                  <a16:creationId xmlns:a16="http://schemas.microsoft.com/office/drawing/2014/main" id="{AD96A638-E5A9-2B46-5B28-28D2FD2D7B0F}"/>
                </a:ext>
              </a:extLst>
            </p:cNvPr>
            <p:cNvSpPr/>
            <p:nvPr/>
          </p:nvSpPr>
          <p:spPr>
            <a:xfrm>
              <a:off x="6035041" y="495300"/>
              <a:ext cx="4339563" cy="4350902"/>
            </a:xfrm>
            <a:custGeom>
              <a:avLst/>
              <a:gdLst>
                <a:gd name="connsiteX0" fmla="*/ 1848058 w 4339563"/>
                <a:gd name="connsiteY0" fmla="*/ 0 h 4350902"/>
                <a:gd name="connsiteX1" fmla="*/ 4339563 w 4339563"/>
                <a:gd name="connsiteY1" fmla="*/ 0 h 4350902"/>
                <a:gd name="connsiteX2" fmla="*/ 4313919 w 4339563"/>
                <a:gd name="connsiteY2" fmla="*/ 202276 h 4350902"/>
                <a:gd name="connsiteX3" fmla="*/ 200512 w 4339563"/>
                <a:gd name="connsiteY3" fmla="*/ 4325363 h 4350902"/>
                <a:gd name="connsiteX4" fmla="*/ 0 w 4339563"/>
                <a:gd name="connsiteY4" fmla="*/ 4350902 h 4350902"/>
                <a:gd name="connsiteX5" fmla="*/ 0 w 4339563"/>
                <a:gd name="connsiteY5" fmla="*/ 1858675 h 4350902"/>
                <a:gd name="connsiteX6" fmla="*/ 182776 w 4339563"/>
                <a:gd name="connsiteY6" fmla="*/ 1811457 h 4350902"/>
                <a:gd name="connsiteX7" fmla="*/ 1800400 w 4339563"/>
                <a:gd name="connsiteY7" fmla="*/ 186219 h 4350902"/>
                <a:gd name="connsiteX8" fmla="*/ 1848058 w 4339563"/>
                <a:gd name="connsiteY8" fmla="*/ 0 h 435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563" h="4350902">
                  <a:moveTo>
                    <a:pt x="1848058" y="0"/>
                  </a:moveTo>
                  <a:lnTo>
                    <a:pt x="4339563" y="0"/>
                  </a:lnTo>
                  <a:lnTo>
                    <a:pt x="4313919" y="202276"/>
                  </a:lnTo>
                  <a:cubicBezTo>
                    <a:pt x="3990449" y="2324254"/>
                    <a:pt x="2317509" y="4001131"/>
                    <a:pt x="200512" y="4325363"/>
                  </a:cubicBezTo>
                  <a:lnTo>
                    <a:pt x="0" y="4350902"/>
                  </a:lnTo>
                  <a:lnTo>
                    <a:pt x="0" y="1858675"/>
                  </a:lnTo>
                  <a:lnTo>
                    <a:pt x="182776" y="1811457"/>
                  </a:lnTo>
                  <a:cubicBezTo>
                    <a:pt x="952956" y="1570779"/>
                    <a:pt x="1560850" y="960024"/>
                    <a:pt x="1800400" y="186219"/>
                  </a:cubicBezTo>
                  <a:lnTo>
                    <a:pt x="1848058" y="0"/>
                  </a:lnTo>
                  <a:close/>
                </a:path>
              </a:pathLst>
            </a:custGeom>
            <a:grp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sp>
        <p:nvSpPr>
          <p:cNvPr id="40" name="TextBox 39">
            <a:extLst>
              <a:ext uri="{FF2B5EF4-FFF2-40B4-BE49-F238E27FC236}">
                <a16:creationId xmlns:a16="http://schemas.microsoft.com/office/drawing/2014/main" id="{735D29C9-FF1D-4A52-BA4D-391F6ADFE994}"/>
              </a:ext>
            </a:extLst>
          </p:cNvPr>
          <p:cNvSpPr txBox="1"/>
          <p:nvPr/>
        </p:nvSpPr>
        <p:spPr>
          <a:xfrm>
            <a:off x="3674225" y="292389"/>
            <a:ext cx="1795556" cy="523220"/>
          </a:xfrm>
          <a:prstGeom prst="rect">
            <a:avLst/>
          </a:prstGeom>
          <a:noFill/>
        </p:spPr>
        <p:txBody>
          <a:bodyPr wrap="none" rtlCol="0" anchor="ctr">
            <a:spAutoFit/>
          </a:bodyPr>
          <a:lstStyle/>
          <a:p>
            <a:pPr algn="ctr"/>
            <a:r>
              <a:rPr lang="en-US" sz="2800" b="1" dirty="0"/>
              <a:t>Inpainting:</a:t>
            </a:r>
          </a:p>
        </p:txBody>
      </p:sp>
      <p:grpSp>
        <p:nvGrpSpPr>
          <p:cNvPr id="9" name="Group 8">
            <a:extLst>
              <a:ext uri="{FF2B5EF4-FFF2-40B4-BE49-F238E27FC236}">
                <a16:creationId xmlns:a16="http://schemas.microsoft.com/office/drawing/2014/main" id="{B8831165-AA49-6C5C-4FCE-FD3119047D3E}"/>
              </a:ext>
            </a:extLst>
          </p:cNvPr>
          <p:cNvGrpSpPr/>
          <p:nvPr/>
        </p:nvGrpSpPr>
        <p:grpSpPr>
          <a:xfrm>
            <a:off x="2442131" y="3960424"/>
            <a:ext cx="4253474" cy="1032037"/>
            <a:chOff x="2442131" y="3960424"/>
            <a:chExt cx="4253474" cy="1032037"/>
          </a:xfrm>
        </p:grpSpPr>
        <p:sp>
          <p:nvSpPr>
            <p:cNvPr id="41" name="StaticPath">
              <a:extLst>
                <a:ext uri="{FF2B5EF4-FFF2-40B4-BE49-F238E27FC236}">
                  <a16:creationId xmlns:a16="http://schemas.microsoft.com/office/drawing/2014/main" id="{0659BE62-0469-9A81-8735-D722C9AA2B0A}"/>
                </a:ext>
              </a:extLst>
            </p:cNvPr>
            <p:cNvSpPr/>
            <p:nvPr/>
          </p:nvSpPr>
          <p:spPr>
            <a:xfrm>
              <a:off x="2461933" y="3960424"/>
              <a:ext cx="4233672" cy="1032037"/>
            </a:xfrm>
            <a:prstGeom prst="rect">
              <a:avLst/>
            </a:prstGeom>
            <a:solidFill>
              <a:srgbClr val="FF9800"/>
            </a:solidFill>
            <a:ln w="12700">
              <a:solidFill>
                <a:srgbClr val="FF9800"/>
              </a:solidFill>
              <a:prstDash val="solid"/>
            </a:ln>
          </p:spPr>
        </p:sp>
        <p:sp>
          <p:nvSpPr>
            <p:cNvPr id="42" name="TextBox 41">
              <a:extLst>
                <a:ext uri="{FF2B5EF4-FFF2-40B4-BE49-F238E27FC236}">
                  <a16:creationId xmlns:a16="http://schemas.microsoft.com/office/drawing/2014/main" id="{80432120-709C-54AB-D1FA-22439E1DBCA2}"/>
                </a:ext>
              </a:extLst>
            </p:cNvPr>
            <p:cNvSpPr txBox="1"/>
            <p:nvPr/>
          </p:nvSpPr>
          <p:spPr>
            <a:xfrm>
              <a:off x="2442131" y="4065325"/>
              <a:ext cx="4251719" cy="830997"/>
            </a:xfrm>
            <a:prstGeom prst="rect">
              <a:avLst/>
            </a:prstGeom>
            <a:noFill/>
          </p:spPr>
          <p:txBody>
            <a:bodyPr wrap="square" rtlCol="0">
              <a:spAutoFit/>
            </a:bodyPr>
            <a:lstStyle/>
            <a:p>
              <a:pPr algn="ctr"/>
              <a:r>
                <a:rPr lang="en-US" sz="1600" dirty="0"/>
                <a:t>Inpainting is art of reconstructing the missing portion of images in order to make it more legible and restore its unity.</a:t>
              </a:r>
            </a:p>
          </p:txBody>
        </p:sp>
      </p:grpSp>
      <p:sp>
        <p:nvSpPr>
          <p:cNvPr id="43" name="StaticPath">
            <a:extLst>
              <a:ext uri="{FF2B5EF4-FFF2-40B4-BE49-F238E27FC236}">
                <a16:creationId xmlns:a16="http://schemas.microsoft.com/office/drawing/2014/main" id="{24824242-D68E-C1AA-F3C7-9C038F926C72}"/>
              </a:ext>
            </a:extLst>
          </p:cNvPr>
          <p:cNvSpPr/>
          <p:nvPr/>
        </p:nvSpPr>
        <p:spPr>
          <a:xfrm>
            <a:off x="2336288" y="3178122"/>
            <a:ext cx="3157538" cy="3157538"/>
          </a:xfrm>
          <a:prstGeom prst="ellipse">
            <a:avLst/>
          </a:prstGeom>
          <a:solidFill>
            <a:srgbClr val="000000">
              <a:alpha val="4000"/>
            </a:srgbClr>
          </a:solidFill>
          <a:ln/>
        </p:spPr>
      </p:sp>
      <p:sp>
        <p:nvSpPr>
          <p:cNvPr id="3" name="TextBox 2">
            <a:extLst>
              <a:ext uri="{FF2B5EF4-FFF2-40B4-BE49-F238E27FC236}">
                <a16:creationId xmlns:a16="http://schemas.microsoft.com/office/drawing/2014/main" id="{B00F89C8-647A-B9B6-2884-362C22342F27}"/>
              </a:ext>
            </a:extLst>
          </p:cNvPr>
          <p:cNvSpPr txBox="1"/>
          <p:nvPr/>
        </p:nvSpPr>
        <p:spPr>
          <a:xfrm>
            <a:off x="0" y="4774168"/>
            <a:ext cx="301686" cy="369332"/>
          </a:xfrm>
          <a:prstGeom prst="rect">
            <a:avLst/>
          </a:prstGeom>
          <a:noFill/>
        </p:spPr>
        <p:txBody>
          <a:bodyPr wrap="none" rtlCol="0">
            <a:spAutoFit/>
          </a:bodyPr>
          <a:lstStyle/>
          <a:p>
            <a:fld id="{1186514C-3C97-4703-9347-A4A886B8DE56}" type="slidenum">
              <a:rPr lang="en-US" smtClean="0"/>
              <a:t>5</a:t>
            </a:fld>
            <a:endParaRPr lang="en-US" dirty="0"/>
          </a:p>
        </p:txBody>
      </p:sp>
    </p:spTree>
    <p:extLst>
      <p:ext uri="{BB962C8B-B14F-4D97-AF65-F5344CB8AC3E}">
        <p14:creationId xmlns:p14="http://schemas.microsoft.com/office/powerpoint/2010/main" val="63879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8582A-0242-D3DE-6F15-14CF0C1B3D1B}"/>
            </a:ext>
          </a:extLst>
        </p:cNvPr>
        <p:cNvGrpSpPr/>
        <p:nvPr/>
      </p:nvGrpSpPr>
      <p:grpSpPr>
        <a:xfrm>
          <a:off x="0" y="0"/>
          <a:ext cx="0" cy="0"/>
          <a:chOff x="0" y="0"/>
          <a:chExt cx="0" cy="0"/>
        </a:xfrm>
      </p:grpSpPr>
      <p:grpSp>
        <p:nvGrpSpPr>
          <p:cNvPr id="39" name="Group 38">
            <a:extLst>
              <a:ext uri="{FF2B5EF4-FFF2-40B4-BE49-F238E27FC236}">
                <a16:creationId xmlns:a16="http://schemas.microsoft.com/office/drawing/2014/main" id="{7D350E04-33A4-497C-8675-CD1759D8D7D0}"/>
              </a:ext>
            </a:extLst>
          </p:cNvPr>
          <p:cNvGrpSpPr/>
          <p:nvPr/>
        </p:nvGrpSpPr>
        <p:grpSpPr>
          <a:xfrm rot="13500000">
            <a:off x="-316204" y="-6189341"/>
            <a:ext cx="9776406" cy="9799082"/>
            <a:chOff x="598198" y="-4952880"/>
            <a:chExt cx="9776406" cy="9799082"/>
          </a:xfrm>
          <a:solidFill>
            <a:srgbClr val="FF9800"/>
          </a:solidFill>
        </p:grpSpPr>
        <p:sp>
          <p:nvSpPr>
            <p:cNvPr id="28" name="Freeform: Shape 27">
              <a:extLst>
                <a:ext uri="{FF2B5EF4-FFF2-40B4-BE49-F238E27FC236}">
                  <a16:creationId xmlns:a16="http://schemas.microsoft.com/office/drawing/2014/main" id="{73FDC5A7-D973-8958-3710-0E7A253F4568}"/>
                </a:ext>
              </a:extLst>
            </p:cNvPr>
            <p:cNvSpPr/>
            <p:nvPr/>
          </p:nvSpPr>
          <p:spPr>
            <a:xfrm>
              <a:off x="598198" y="-4952880"/>
              <a:ext cx="4339562" cy="4350900"/>
            </a:xfrm>
            <a:custGeom>
              <a:avLst/>
              <a:gdLst>
                <a:gd name="connsiteX0" fmla="*/ 4339562 w 4339562"/>
                <a:gd name="connsiteY0" fmla="*/ 0 h 4350900"/>
                <a:gd name="connsiteX1" fmla="*/ 4339562 w 4339562"/>
                <a:gd name="connsiteY1" fmla="*/ 2492228 h 4350900"/>
                <a:gd name="connsiteX2" fmla="*/ 4156786 w 4339562"/>
                <a:gd name="connsiteY2" fmla="*/ 2539445 h 4350900"/>
                <a:gd name="connsiteX3" fmla="*/ 2539162 w 4339562"/>
                <a:gd name="connsiteY3" fmla="*/ 4164683 h 4350900"/>
                <a:gd name="connsiteX4" fmla="*/ 2491505 w 4339562"/>
                <a:gd name="connsiteY4" fmla="*/ 4350900 h 4350900"/>
                <a:gd name="connsiteX5" fmla="*/ 0 w 4339562"/>
                <a:gd name="connsiteY5" fmla="*/ 4350900 h 4350900"/>
                <a:gd name="connsiteX6" fmla="*/ 25643 w 4339562"/>
                <a:gd name="connsiteY6" fmla="*/ 4148626 h 4350900"/>
                <a:gd name="connsiteX7" fmla="*/ 4139050 w 4339562"/>
                <a:gd name="connsiteY7" fmla="*/ 25539 h 4350900"/>
                <a:gd name="connsiteX8" fmla="*/ 4339562 w 4339562"/>
                <a:gd name="connsiteY8" fmla="*/ 0 h 435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562" h="4350900">
                  <a:moveTo>
                    <a:pt x="4339562" y="0"/>
                  </a:moveTo>
                  <a:lnTo>
                    <a:pt x="4339562" y="2492228"/>
                  </a:lnTo>
                  <a:lnTo>
                    <a:pt x="4156786" y="2539445"/>
                  </a:lnTo>
                  <a:cubicBezTo>
                    <a:pt x="3386606" y="2780123"/>
                    <a:pt x="2778713" y="3390878"/>
                    <a:pt x="2539162" y="4164683"/>
                  </a:cubicBezTo>
                  <a:lnTo>
                    <a:pt x="2491505" y="4350900"/>
                  </a:lnTo>
                  <a:lnTo>
                    <a:pt x="0" y="4350900"/>
                  </a:lnTo>
                  <a:lnTo>
                    <a:pt x="25643" y="4148626"/>
                  </a:lnTo>
                  <a:cubicBezTo>
                    <a:pt x="349113" y="2026648"/>
                    <a:pt x="2022054" y="349771"/>
                    <a:pt x="4139050" y="25539"/>
                  </a:cubicBezTo>
                  <a:lnTo>
                    <a:pt x="4339562" y="0"/>
                  </a:lnTo>
                  <a:close/>
                </a:path>
              </a:pathLst>
            </a:custGeom>
            <a:blipFill dpi="0" rotWithShape="0">
              <a:blip r:embed="rId2"/>
              <a:srcRect/>
              <a:stretch>
                <a:fillRect l="4589" t="-1974" r="4602" b="1974"/>
              </a:stretch>
            </a:blip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7" name="Freeform: Shape 26">
              <a:extLst>
                <a:ext uri="{FF2B5EF4-FFF2-40B4-BE49-F238E27FC236}">
                  <a16:creationId xmlns:a16="http://schemas.microsoft.com/office/drawing/2014/main" id="{EA07111E-444D-386D-E3B9-3E8B22091AD1}"/>
                </a:ext>
              </a:extLst>
            </p:cNvPr>
            <p:cNvSpPr/>
            <p:nvPr/>
          </p:nvSpPr>
          <p:spPr>
            <a:xfrm>
              <a:off x="6035040" y="-4952880"/>
              <a:ext cx="4339562" cy="4350900"/>
            </a:xfrm>
            <a:custGeom>
              <a:avLst/>
              <a:gdLst>
                <a:gd name="connsiteX0" fmla="*/ 0 w 4339562"/>
                <a:gd name="connsiteY0" fmla="*/ 0 h 4350900"/>
                <a:gd name="connsiteX1" fmla="*/ 200512 w 4339562"/>
                <a:gd name="connsiteY1" fmla="*/ 25539 h 4350900"/>
                <a:gd name="connsiteX2" fmla="*/ 4313919 w 4339562"/>
                <a:gd name="connsiteY2" fmla="*/ 4148626 h 4350900"/>
                <a:gd name="connsiteX3" fmla="*/ 4339562 w 4339562"/>
                <a:gd name="connsiteY3" fmla="*/ 4350900 h 4350900"/>
                <a:gd name="connsiteX4" fmla="*/ 1848057 w 4339562"/>
                <a:gd name="connsiteY4" fmla="*/ 4350900 h 4350900"/>
                <a:gd name="connsiteX5" fmla="*/ 1800400 w 4339562"/>
                <a:gd name="connsiteY5" fmla="*/ 4164683 h 4350900"/>
                <a:gd name="connsiteX6" fmla="*/ 182776 w 4339562"/>
                <a:gd name="connsiteY6" fmla="*/ 2539445 h 4350900"/>
                <a:gd name="connsiteX7" fmla="*/ 0 w 4339562"/>
                <a:gd name="connsiteY7" fmla="*/ 2492228 h 4350900"/>
                <a:gd name="connsiteX8" fmla="*/ 0 w 4339562"/>
                <a:gd name="connsiteY8" fmla="*/ 0 h 435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562" h="4350900">
                  <a:moveTo>
                    <a:pt x="0" y="0"/>
                  </a:moveTo>
                  <a:lnTo>
                    <a:pt x="200512" y="25539"/>
                  </a:lnTo>
                  <a:cubicBezTo>
                    <a:pt x="2317509" y="349771"/>
                    <a:pt x="3990449" y="2026648"/>
                    <a:pt x="4313919" y="4148626"/>
                  </a:cubicBezTo>
                  <a:lnTo>
                    <a:pt x="4339562" y="4350900"/>
                  </a:lnTo>
                  <a:lnTo>
                    <a:pt x="1848057" y="4350900"/>
                  </a:lnTo>
                  <a:lnTo>
                    <a:pt x="1800400" y="4164683"/>
                  </a:lnTo>
                  <a:cubicBezTo>
                    <a:pt x="1560850" y="3390878"/>
                    <a:pt x="952956" y="2780123"/>
                    <a:pt x="182776" y="2539445"/>
                  </a:cubicBezTo>
                  <a:lnTo>
                    <a:pt x="0" y="2492228"/>
                  </a:lnTo>
                  <a:lnTo>
                    <a:pt x="0" y="0"/>
                  </a:lnTo>
                  <a:close/>
                </a:path>
              </a:pathLst>
            </a:custGeom>
            <a:grp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64708E18-FEDB-81CA-E9BC-8D1200BCFEE3}"/>
                </a:ext>
              </a:extLst>
            </p:cNvPr>
            <p:cNvSpPr/>
            <p:nvPr/>
          </p:nvSpPr>
          <p:spPr>
            <a:xfrm>
              <a:off x="598198" y="495300"/>
              <a:ext cx="4339562" cy="4350902"/>
            </a:xfrm>
            <a:custGeom>
              <a:avLst/>
              <a:gdLst>
                <a:gd name="connsiteX0" fmla="*/ 0 w 4339562"/>
                <a:gd name="connsiteY0" fmla="*/ 0 h 4350902"/>
                <a:gd name="connsiteX1" fmla="*/ 2491505 w 4339562"/>
                <a:gd name="connsiteY1" fmla="*/ 0 h 4350902"/>
                <a:gd name="connsiteX2" fmla="*/ 2539162 w 4339562"/>
                <a:gd name="connsiteY2" fmla="*/ 186219 h 4350902"/>
                <a:gd name="connsiteX3" fmla="*/ 4156786 w 4339562"/>
                <a:gd name="connsiteY3" fmla="*/ 1811457 h 4350902"/>
                <a:gd name="connsiteX4" fmla="*/ 4339562 w 4339562"/>
                <a:gd name="connsiteY4" fmla="*/ 1858675 h 4350902"/>
                <a:gd name="connsiteX5" fmla="*/ 4339562 w 4339562"/>
                <a:gd name="connsiteY5" fmla="*/ 4350902 h 4350902"/>
                <a:gd name="connsiteX6" fmla="*/ 4139050 w 4339562"/>
                <a:gd name="connsiteY6" fmla="*/ 4325363 h 4350902"/>
                <a:gd name="connsiteX7" fmla="*/ 25643 w 4339562"/>
                <a:gd name="connsiteY7" fmla="*/ 202276 h 4350902"/>
                <a:gd name="connsiteX8" fmla="*/ 0 w 4339562"/>
                <a:gd name="connsiteY8" fmla="*/ 0 h 435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562" h="4350902">
                  <a:moveTo>
                    <a:pt x="0" y="0"/>
                  </a:moveTo>
                  <a:lnTo>
                    <a:pt x="2491505" y="0"/>
                  </a:lnTo>
                  <a:lnTo>
                    <a:pt x="2539162" y="186219"/>
                  </a:lnTo>
                  <a:cubicBezTo>
                    <a:pt x="2778713" y="960024"/>
                    <a:pt x="3386606" y="1570779"/>
                    <a:pt x="4156786" y="1811457"/>
                  </a:cubicBezTo>
                  <a:lnTo>
                    <a:pt x="4339562" y="1858675"/>
                  </a:lnTo>
                  <a:lnTo>
                    <a:pt x="4339562" y="4350902"/>
                  </a:lnTo>
                  <a:lnTo>
                    <a:pt x="4139050" y="4325363"/>
                  </a:lnTo>
                  <a:cubicBezTo>
                    <a:pt x="2022054" y="4001131"/>
                    <a:pt x="349113" y="2324254"/>
                    <a:pt x="25643" y="202276"/>
                  </a:cubicBezTo>
                  <a:lnTo>
                    <a:pt x="0" y="0"/>
                  </a:lnTo>
                  <a:close/>
                </a:path>
              </a:pathLst>
            </a:custGeom>
            <a:grp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9" name="Freeform: Shape 18">
              <a:extLst>
                <a:ext uri="{FF2B5EF4-FFF2-40B4-BE49-F238E27FC236}">
                  <a16:creationId xmlns:a16="http://schemas.microsoft.com/office/drawing/2014/main" id="{813DC3F0-0947-2547-42CA-FF5680051600}"/>
                </a:ext>
              </a:extLst>
            </p:cNvPr>
            <p:cNvSpPr/>
            <p:nvPr/>
          </p:nvSpPr>
          <p:spPr>
            <a:xfrm>
              <a:off x="6035041" y="495300"/>
              <a:ext cx="4339563" cy="4350902"/>
            </a:xfrm>
            <a:custGeom>
              <a:avLst/>
              <a:gdLst>
                <a:gd name="connsiteX0" fmla="*/ 1848058 w 4339563"/>
                <a:gd name="connsiteY0" fmla="*/ 0 h 4350902"/>
                <a:gd name="connsiteX1" fmla="*/ 4339563 w 4339563"/>
                <a:gd name="connsiteY1" fmla="*/ 0 h 4350902"/>
                <a:gd name="connsiteX2" fmla="*/ 4313919 w 4339563"/>
                <a:gd name="connsiteY2" fmla="*/ 202276 h 4350902"/>
                <a:gd name="connsiteX3" fmla="*/ 200512 w 4339563"/>
                <a:gd name="connsiteY3" fmla="*/ 4325363 h 4350902"/>
                <a:gd name="connsiteX4" fmla="*/ 0 w 4339563"/>
                <a:gd name="connsiteY4" fmla="*/ 4350902 h 4350902"/>
                <a:gd name="connsiteX5" fmla="*/ 0 w 4339563"/>
                <a:gd name="connsiteY5" fmla="*/ 1858675 h 4350902"/>
                <a:gd name="connsiteX6" fmla="*/ 182776 w 4339563"/>
                <a:gd name="connsiteY6" fmla="*/ 1811457 h 4350902"/>
                <a:gd name="connsiteX7" fmla="*/ 1800400 w 4339563"/>
                <a:gd name="connsiteY7" fmla="*/ 186219 h 4350902"/>
                <a:gd name="connsiteX8" fmla="*/ 1848058 w 4339563"/>
                <a:gd name="connsiteY8" fmla="*/ 0 h 435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563" h="4350902">
                  <a:moveTo>
                    <a:pt x="1848058" y="0"/>
                  </a:moveTo>
                  <a:lnTo>
                    <a:pt x="4339563" y="0"/>
                  </a:lnTo>
                  <a:lnTo>
                    <a:pt x="4313919" y="202276"/>
                  </a:lnTo>
                  <a:cubicBezTo>
                    <a:pt x="3990449" y="2324254"/>
                    <a:pt x="2317509" y="4001131"/>
                    <a:pt x="200512" y="4325363"/>
                  </a:cubicBezTo>
                  <a:lnTo>
                    <a:pt x="0" y="4350902"/>
                  </a:lnTo>
                  <a:lnTo>
                    <a:pt x="0" y="1858675"/>
                  </a:lnTo>
                  <a:lnTo>
                    <a:pt x="182776" y="1811457"/>
                  </a:lnTo>
                  <a:cubicBezTo>
                    <a:pt x="952956" y="1570779"/>
                    <a:pt x="1560850" y="960024"/>
                    <a:pt x="1800400" y="186219"/>
                  </a:cubicBezTo>
                  <a:lnTo>
                    <a:pt x="1848058" y="0"/>
                  </a:lnTo>
                  <a:close/>
                </a:path>
              </a:pathLst>
            </a:custGeom>
            <a:grp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sp>
        <p:nvSpPr>
          <p:cNvPr id="40" name="TextBox 39">
            <a:extLst>
              <a:ext uri="{FF2B5EF4-FFF2-40B4-BE49-F238E27FC236}">
                <a16:creationId xmlns:a16="http://schemas.microsoft.com/office/drawing/2014/main" id="{954E12B3-63D0-DD7B-C8AD-09C070B38651}"/>
              </a:ext>
            </a:extLst>
          </p:cNvPr>
          <p:cNvSpPr txBox="1"/>
          <p:nvPr/>
        </p:nvSpPr>
        <p:spPr>
          <a:xfrm>
            <a:off x="2519650" y="292389"/>
            <a:ext cx="4104713" cy="523220"/>
          </a:xfrm>
          <a:prstGeom prst="rect">
            <a:avLst/>
          </a:prstGeom>
          <a:noFill/>
        </p:spPr>
        <p:txBody>
          <a:bodyPr wrap="none" rtlCol="0" anchor="ctr">
            <a:spAutoFit/>
          </a:bodyPr>
          <a:lstStyle/>
          <a:p>
            <a:pPr algn="ctr"/>
            <a:r>
              <a:rPr lang="en-US" sz="2800" b="1" dirty="0"/>
              <a:t>How it generates samples:</a:t>
            </a:r>
          </a:p>
        </p:txBody>
      </p:sp>
      <p:grpSp>
        <p:nvGrpSpPr>
          <p:cNvPr id="3" name="Group 2">
            <a:extLst>
              <a:ext uri="{FF2B5EF4-FFF2-40B4-BE49-F238E27FC236}">
                <a16:creationId xmlns:a16="http://schemas.microsoft.com/office/drawing/2014/main" id="{F8835171-1983-F631-8C2A-18972EB3DDB4}"/>
              </a:ext>
            </a:extLst>
          </p:cNvPr>
          <p:cNvGrpSpPr/>
          <p:nvPr/>
        </p:nvGrpSpPr>
        <p:grpSpPr>
          <a:xfrm>
            <a:off x="2443887" y="3927489"/>
            <a:ext cx="4255778" cy="1099340"/>
            <a:chOff x="2443887" y="3927489"/>
            <a:chExt cx="4255778" cy="1099340"/>
          </a:xfrm>
        </p:grpSpPr>
        <p:sp>
          <p:nvSpPr>
            <p:cNvPr id="41" name="StaticPath">
              <a:extLst>
                <a:ext uri="{FF2B5EF4-FFF2-40B4-BE49-F238E27FC236}">
                  <a16:creationId xmlns:a16="http://schemas.microsoft.com/office/drawing/2014/main" id="{FBDC7539-162F-0690-CEFC-89B26DEEA0AA}"/>
                </a:ext>
              </a:extLst>
            </p:cNvPr>
            <p:cNvSpPr/>
            <p:nvPr/>
          </p:nvSpPr>
          <p:spPr>
            <a:xfrm>
              <a:off x="2443887" y="3961141"/>
              <a:ext cx="4233672" cy="1032037"/>
            </a:xfrm>
            <a:prstGeom prst="rect">
              <a:avLst/>
            </a:prstGeom>
            <a:solidFill>
              <a:srgbClr val="FF9800"/>
            </a:solidFill>
            <a:ln w="12700">
              <a:solidFill>
                <a:srgbClr val="FF9800"/>
              </a:solidFill>
              <a:prstDash val="solid"/>
            </a:ln>
          </p:spPr>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27E9DCC-FE52-43E2-437E-93E7DF9E6A7B}"/>
                    </a:ext>
                  </a:extLst>
                </p:cNvPr>
                <p:cNvSpPr txBox="1"/>
                <p:nvPr/>
              </p:nvSpPr>
              <p:spPr>
                <a:xfrm>
                  <a:off x="2452348" y="3927489"/>
                  <a:ext cx="4247317" cy="1099340"/>
                </a:xfrm>
                <a:prstGeom prst="rect">
                  <a:avLst/>
                </a:prstGeom>
                <a:noFill/>
              </p:spPr>
              <p:txBody>
                <a:bodyPr wrap="none" rtlCol="0">
                  <a:spAutoFit/>
                </a:bodyPr>
                <a:lstStyle/>
                <a:p>
                  <a:pPr marL="0" indent="0" algn="ctr">
                    <a:buNone/>
                  </a:pPr>
                  <a:r>
                    <a:rPr lang="en-US" sz="1600" dirty="0"/>
                    <a:t>Broadly speaking, these methods strive to </a:t>
                  </a:r>
                </a:p>
                <a:p>
                  <a:pPr marL="0" indent="0" algn="ctr">
                    <a:buNone/>
                  </a:pPr>
                  <a:r>
                    <a:rPr lang="en-US" sz="1600" dirty="0"/>
                    <a:t>generate samples from the posterior distribution</a:t>
                  </a:r>
                </a:p>
                <a:p>
                  <a:pPr algn="ct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𝑃</m:t>
                          </m:r>
                        </m:e>
                        <m:sub>
                          <m:r>
                            <a:rPr lang="en-US" sz="1600" b="0" i="1" smtClean="0">
                              <a:latin typeface="Cambria Math" panose="02040503050406030204" pitchFamily="18" charset="0"/>
                            </a:rPr>
                            <m:t>𝑋</m:t>
                          </m:r>
                          <m:r>
                            <a:rPr lang="en-US" sz="1600" b="0" i="1" smtClean="0">
                              <a:latin typeface="Cambria Math" panose="02040503050406030204" pitchFamily="18" charset="0"/>
                            </a:rPr>
                            <m:t>|</m:t>
                          </m:r>
                          <m:r>
                            <a:rPr lang="en-US" sz="1600" b="0" i="1" smtClean="0">
                              <a:latin typeface="Cambria Math" panose="02040503050406030204" pitchFamily="18" charset="0"/>
                            </a:rPr>
                            <m:t>𝑌</m:t>
                          </m:r>
                        </m:sub>
                      </m:sSub>
                    </m:oMath>
                  </a14:m>
                  <a:r>
                    <a:rPr lang="en-US" sz="1600" dirty="0"/>
                    <a:t> of high-quality images </a:t>
                  </a:r>
                  <a14:m>
                    <m:oMath xmlns:m="http://schemas.openxmlformats.org/officeDocument/2006/math">
                      <m:r>
                        <a:rPr lang="en-US" sz="1600" b="0" i="1" smtClean="0">
                          <a:latin typeface="Cambria Math" panose="02040503050406030204" pitchFamily="18" charset="0"/>
                        </a:rPr>
                        <m:t>𝑋</m:t>
                      </m:r>
                    </m:oMath>
                  </a14:m>
                  <a:r>
                    <a:rPr lang="en-US" sz="1600" dirty="0"/>
                    <a:t> given </a:t>
                  </a:r>
                </a:p>
                <a:p>
                  <a:pPr algn="ctr"/>
                  <a:r>
                    <a:rPr lang="en-US" sz="1600" dirty="0"/>
                    <a:t>the degraded input image </a:t>
                  </a:r>
                  <a14:m>
                    <m:oMath xmlns:m="http://schemas.openxmlformats.org/officeDocument/2006/math">
                      <m:r>
                        <a:rPr lang="en-US" sz="1600" b="0" i="1" smtClean="0">
                          <a:latin typeface="Cambria Math" panose="02040503050406030204" pitchFamily="18" charset="0"/>
                        </a:rPr>
                        <m:t>𝑌</m:t>
                      </m:r>
                    </m:oMath>
                  </a14:m>
                  <a:r>
                    <a:rPr lang="en-US" sz="1600" dirty="0"/>
                    <a:t>.</a:t>
                  </a:r>
                </a:p>
              </p:txBody>
            </p:sp>
          </mc:Choice>
          <mc:Fallback xmlns="">
            <p:sp>
              <p:nvSpPr>
                <p:cNvPr id="42" name="TextBox 41">
                  <a:extLst>
                    <a:ext uri="{FF2B5EF4-FFF2-40B4-BE49-F238E27FC236}">
                      <a16:creationId xmlns:a16="http://schemas.microsoft.com/office/drawing/2014/main" id="{027E9DCC-FE52-43E2-437E-93E7DF9E6A7B}"/>
                    </a:ext>
                  </a:extLst>
                </p:cNvPr>
                <p:cNvSpPr txBox="1">
                  <a:spLocks noRot="1" noChangeAspect="1" noMove="1" noResize="1" noEditPoints="1" noAdjustHandles="1" noChangeArrowheads="1" noChangeShapeType="1" noTextEdit="1"/>
                </p:cNvSpPr>
                <p:nvPr/>
              </p:nvSpPr>
              <p:spPr>
                <a:xfrm>
                  <a:off x="2452348" y="3927489"/>
                  <a:ext cx="4247317" cy="1099340"/>
                </a:xfrm>
                <a:prstGeom prst="rect">
                  <a:avLst/>
                </a:prstGeom>
                <a:blipFill>
                  <a:blip r:embed="rId3"/>
                  <a:stretch>
                    <a:fillRect l="-143" t="-1657" r="-287" b="-6077"/>
                  </a:stretch>
                </a:blipFill>
              </p:spPr>
              <p:txBody>
                <a:bodyPr/>
                <a:lstStyle/>
                <a:p>
                  <a:r>
                    <a:rPr lang="en-US">
                      <a:noFill/>
                    </a:rPr>
                    <a:t> </a:t>
                  </a:r>
                </a:p>
              </p:txBody>
            </p:sp>
          </mc:Fallback>
        </mc:AlternateContent>
      </p:grpSp>
      <p:sp>
        <p:nvSpPr>
          <p:cNvPr id="43" name="StaticPath">
            <a:extLst>
              <a:ext uri="{FF2B5EF4-FFF2-40B4-BE49-F238E27FC236}">
                <a16:creationId xmlns:a16="http://schemas.microsoft.com/office/drawing/2014/main" id="{7D430198-21A1-BCA5-3F1D-A3F65068DF0F}"/>
              </a:ext>
            </a:extLst>
          </p:cNvPr>
          <p:cNvSpPr/>
          <p:nvPr/>
        </p:nvSpPr>
        <p:spPr>
          <a:xfrm>
            <a:off x="5986462" y="2542788"/>
            <a:ext cx="3157538" cy="3157538"/>
          </a:xfrm>
          <a:prstGeom prst="ellipse">
            <a:avLst/>
          </a:prstGeom>
          <a:solidFill>
            <a:srgbClr val="000000">
              <a:alpha val="4000"/>
            </a:srgbClr>
          </a:solidFill>
          <a:ln/>
        </p:spPr>
      </p:sp>
      <p:sp>
        <p:nvSpPr>
          <p:cNvPr id="2" name="TextBox 1">
            <a:extLst>
              <a:ext uri="{FF2B5EF4-FFF2-40B4-BE49-F238E27FC236}">
                <a16:creationId xmlns:a16="http://schemas.microsoft.com/office/drawing/2014/main" id="{8523F7CE-8206-BC15-37F2-5F5D3D23A0C0}"/>
              </a:ext>
            </a:extLst>
          </p:cNvPr>
          <p:cNvSpPr txBox="1"/>
          <p:nvPr/>
        </p:nvSpPr>
        <p:spPr>
          <a:xfrm>
            <a:off x="0" y="4774168"/>
            <a:ext cx="301686" cy="369332"/>
          </a:xfrm>
          <a:prstGeom prst="rect">
            <a:avLst/>
          </a:prstGeom>
          <a:noFill/>
        </p:spPr>
        <p:txBody>
          <a:bodyPr wrap="none" rtlCol="0">
            <a:spAutoFit/>
          </a:bodyPr>
          <a:lstStyle/>
          <a:p>
            <a:fld id="{F073B596-53D9-4022-B9AF-235FE0ED8251}" type="slidenum">
              <a:rPr lang="en-US" smtClean="0"/>
              <a:t>6</a:t>
            </a:fld>
            <a:endParaRPr lang="en-US" dirty="0"/>
          </a:p>
        </p:txBody>
      </p:sp>
    </p:spTree>
    <p:extLst>
      <p:ext uri="{BB962C8B-B14F-4D97-AF65-F5344CB8AC3E}">
        <p14:creationId xmlns:p14="http://schemas.microsoft.com/office/powerpoint/2010/main" val="26069875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7FAB1-2C8E-6609-10A9-D8E4F28874AB}"/>
            </a:ext>
          </a:extLst>
        </p:cNvPr>
        <p:cNvGrpSpPr/>
        <p:nvPr/>
      </p:nvGrpSpPr>
      <p:grpSpPr>
        <a:xfrm>
          <a:off x="0" y="0"/>
          <a:ext cx="0" cy="0"/>
          <a:chOff x="0" y="0"/>
          <a:chExt cx="0" cy="0"/>
        </a:xfrm>
      </p:grpSpPr>
      <p:grpSp>
        <p:nvGrpSpPr>
          <p:cNvPr id="39" name="Group 38">
            <a:extLst>
              <a:ext uri="{FF2B5EF4-FFF2-40B4-BE49-F238E27FC236}">
                <a16:creationId xmlns:a16="http://schemas.microsoft.com/office/drawing/2014/main" id="{EFFABD0D-B720-7344-AD05-2A31F78B9408}"/>
              </a:ext>
            </a:extLst>
          </p:cNvPr>
          <p:cNvGrpSpPr/>
          <p:nvPr/>
        </p:nvGrpSpPr>
        <p:grpSpPr>
          <a:xfrm rot="18900000">
            <a:off x="-316204" y="-6189341"/>
            <a:ext cx="9776406" cy="9799082"/>
            <a:chOff x="598198" y="-4952880"/>
            <a:chExt cx="9776406" cy="9799082"/>
          </a:xfrm>
          <a:solidFill>
            <a:srgbClr val="FF9800"/>
          </a:solidFill>
        </p:grpSpPr>
        <p:sp>
          <p:nvSpPr>
            <p:cNvPr id="28" name="Freeform: Shape 27">
              <a:extLst>
                <a:ext uri="{FF2B5EF4-FFF2-40B4-BE49-F238E27FC236}">
                  <a16:creationId xmlns:a16="http://schemas.microsoft.com/office/drawing/2014/main" id="{610F2E4D-525F-0F73-ABB1-5974079206A7}"/>
                </a:ext>
              </a:extLst>
            </p:cNvPr>
            <p:cNvSpPr/>
            <p:nvPr/>
          </p:nvSpPr>
          <p:spPr>
            <a:xfrm>
              <a:off x="598198" y="-4952880"/>
              <a:ext cx="4339562" cy="4350900"/>
            </a:xfrm>
            <a:custGeom>
              <a:avLst/>
              <a:gdLst>
                <a:gd name="connsiteX0" fmla="*/ 4339562 w 4339562"/>
                <a:gd name="connsiteY0" fmla="*/ 0 h 4350900"/>
                <a:gd name="connsiteX1" fmla="*/ 4339562 w 4339562"/>
                <a:gd name="connsiteY1" fmla="*/ 2492228 h 4350900"/>
                <a:gd name="connsiteX2" fmla="*/ 4156786 w 4339562"/>
                <a:gd name="connsiteY2" fmla="*/ 2539445 h 4350900"/>
                <a:gd name="connsiteX3" fmla="*/ 2539162 w 4339562"/>
                <a:gd name="connsiteY3" fmla="*/ 4164683 h 4350900"/>
                <a:gd name="connsiteX4" fmla="*/ 2491505 w 4339562"/>
                <a:gd name="connsiteY4" fmla="*/ 4350900 h 4350900"/>
                <a:gd name="connsiteX5" fmla="*/ 0 w 4339562"/>
                <a:gd name="connsiteY5" fmla="*/ 4350900 h 4350900"/>
                <a:gd name="connsiteX6" fmla="*/ 25643 w 4339562"/>
                <a:gd name="connsiteY6" fmla="*/ 4148626 h 4350900"/>
                <a:gd name="connsiteX7" fmla="*/ 4139050 w 4339562"/>
                <a:gd name="connsiteY7" fmla="*/ 25539 h 4350900"/>
                <a:gd name="connsiteX8" fmla="*/ 4339562 w 4339562"/>
                <a:gd name="connsiteY8" fmla="*/ 0 h 435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562" h="4350900">
                  <a:moveTo>
                    <a:pt x="4339562" y="0"/>
                  </a:moveTo>
                  <a:lnTo>
                    <a:pt x="4339562" y="2492228"/>
                  </a:lnTo>
                  <a:lnTo>
                    <a:pt x="4156786" y="2539445"/>
                  </a:lnTo>
                  <a:cubicBezTo>
                    <a:pt x="3386606" y="2780123"/>
                    <a:pt x="2778713" y="3390878"/>
                    <a:pt x="2539162" y="4164683"/>
                  </a:cubicBezTo>
                  <a:lnTo>
                    <a:pt x="2491505" y="4350900"/>
                  </a:lnTo>
                  <a:lnTo>
                    <a:pt x="0" y="4350900"/>
                  </a:lnTo>
                  <a:lnTo>
                    <a:pt x="25643" y="4148626"/>
                  </a:lnTo>
                  <a:cubicBezTo>
                    <a:pt x="349113" y="2026648"/>
                    <a:pt x="2022054" y="349771"/>
                    <a:pt x="4139050" y="25539"/>
                  </a:cubicBezTo>
                  <a:lnTo>
                    <a:pt x="4339562" y="0"/>
                  </a:lnTo>
                  <a:close/>
                </a:path>
              </a:pathLst>
            </a:custGeom>
            <a:grp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7" name="Freeform: Shape 26">
              <a:extLst>
                <a:ext uri="{FF2B5EF4-FFF2-40B4-BE49-F238E27FC236}">
                  <a16:creationId xmlns:a16="http://schemas.microsoft.com/office/drawing/2014/main" id="{AFF0A7E8-E2A1-E0A9-68C8-96D11FBF86E7}"/>
                </a:ext>
              </a:extLst>
            </p:cNvPr>
            <p:cNvSpPr/>
            <p:nvPr/>
          </p:nvSpPr>
          <p:spPr>
            <a:xfrm>
              <a:off x="6035040" y="-4952880"/>
              <a:ext cx="4339562" cy="4350900"/>
            </a:xfrm>
            <a:custGeom>
              <a:avLst/>
              <a:gdLst>
                <a:gd name="connsiteX0" fmla="*/ 0 w 4339562"/>
                <a:gd name="connsiteY0" fmla="*/ 0 h 4350900"/>
                <a:gd name="connsiteX1" fmla="*/ 200512 w 4339562"/>
                <a:gd name="connsiteY1" fmla="*/ 25539 h 4350900"/>
                <a:gd name="connsiteX2" fmla="*/ 4313919 w 4339562"/>
                <a:gd name="connsiteY2" fmla="*/ 4148626 h 4350900"/>
                <a:gd name="connsiteX3" fmla="*/ 4339562 w 4339562"/>
                <a:gd name="connsiteY3" fmla="*/ 4350900 h 4350900"/>
                <a:gd name="connsiteX4" fmla="*/ 1848057 w 4339562"/>
                <a:gd name="connsiteY4" fmla="*/ 4350900 h 4350900"/>
                <a:gd name="connsiteX5" fmla="*/ 1800400 w 4339562"/>
                <a:gd name="connsiteY5" fmla="*/ 4164683 h 4350900"/>
                <a:gd name="connsiteX6" fmla="*/ 182776 w 4339562"/>
                <a:gd name="connsiteY6" fmla="*/ 2539445 h 4350900"/>
                <a:gd name="connsiteX7" fmla="*/ 0 w 4339562"/>
                <a:gd name="connsiteY7" fmla="*/ 2492228 h 4350900"/>
                <a:gd name="connsiteX8" fmla="*/ 0 w 4339562"/>
                <a:gd name="connsiteY8" fmla="*/ 0 h 4350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562" h="4350900">
                  <a:moveTo>
                    <a:pt x="0" y="0"/>
                  </a:moveTo>
                  <a:lnTo>
                    <a:pt x="200512" y="25539"/>
                  </a:lnTo>
                  <a:cubicBezTo>
                    <a:pt x="2317509" y="349771"/>
                    <a:pt x="3990449" y="2026648"/>
                    <a:pt x="4313919" y="4148626"/>
                  </a:cubicBezTo>
                  <a:lnTo>
                    <a:pt x="4339562" y="4350900"/>
                  </a:lnTo>
                  <a:lnTo>
                    <a:pt x="1848057" y="4350900"/>
                  </a:lnTo>
                  <a:lnTo>
                    <a:pt x="1800400" y="4164683"/>
                  </a:lnTo>
                  <a:cubicBezTo>
                    <a:pt x="1560850" y="3390878"/>
                    <a:pt x="952956" y="2780123"/>
                    <a:pt x="182776" y="2539445"/>
                  </a:cubicBezTo>
                  <a:lnTo>
                    <a:pt x="0" y="2492228"/>
                  </a:lnTo>
                  <a:lnTo>
                    <a:pt x="0" y="0"/>
                  </a:lnTo>
                  <a:close/>
                </a:path>
              </a:pathLst>
            </a:custGeom>
            <a:grp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43C63263-54BE-F675-D8FE-1A7A6AF6A19F}"/>
                </a:ext>
              </a:extLst>
            </p:cNvPr>
            <p:cNvSpPr/>
            <p:nvPr/>
          </p:nvSpPr>
          <p:spPr>
            <a:xfrm>
              <a:off x="598198" y="495300"/>
              <a:ext cx="4339562" cy="4350902"/>
            </a:xfrm>
            <a:custGeom>
              <a:avLst/>
              <a:gdLst>
                <a:gd name="connsiteX0" fmla="*/ 0 w 4339562"/>
                <a:gd name="connsiteY0" fmla="*/ 0 h 4350902"/>
                <a:gd name="connsiteX1" fmla="*/ 2491505 w 4339562"/>
                <a:gd name="connsiteY1" fmla="*/ 0 h 4350902"/>
                <a:gd name="connsiteX2" fmla="*/ 2539162 w 4339562"/>
                <a:gd name="connsiteY2" fmla="*/ 186219 h 4350902"/>
                <a:gd name="connsiteX3" fmla="*/ 4156786 w 4339562"/>
                <a:gd name="connsiteY3" fmla="*/ 1811457 h 4350902"/>
                <a:gd name="connsiteX4" fmla="*/ 4339562 w 4339562"/>
                <a:gd name="connsiteY4" fmla="*/ 1858675 h 4350902"/>
                <a:gd name="connsiteX5" fmla="*/ 4339562 w 4339562"/>
                <a:gd name="connsiteY5" fmla="*/ 4350902 h 4350902"/>
                <a:gd name="connsiteX6" fmla="*/ 4139050 w 4339562"/>
                <a:gd name="connsiteY6" fmla="*/ 4325363 h 4350902"/>
                <a:gd name="connsiteX7" fmla="*/ 25643 w 4339562"/>
                <a:gd name="connsiteY7" fmla="*/ 202276 h 4350902"/>
                <a:gd name="connsiteX8" fmla="*/ 0 w 4339562"/>
                <a:gd name="connsiteY8" fmla="*/ 0 h 435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562" h="4350902">
                  <a:moveTo>
                    <a:pt x="0" y="0"/>
                  </a:moveTo>
                  <a:lnTo>
                    <a:pt x="2491505" y="0"/>
                  </a:lnTo>
                  <a:lnTo>
                    <a:pt x="2539162" y="186219"/>
                  </a:lnTo>
                  <a:cubicBezTo>
                    <a:pt x="2778713" y="960024"/>
                    <a:pt x="3386606" y="1570779"/>
                    <a:pt x="4156786" y="1811457"/>
                  </a:cubicBezTo>
                  <a:lnTo>
                    <a:pt x="4339562" y="1858675"/>
                  </a:lnTo>
                  <a:lnTo>
                    <a:pt x="4339562" y="4350902"/>
                  </a:lnTo>
                  <a:lnTo>
                    <a:pt x="4139050" y="4325363"/>
                  </a:lnTo>
                  <a:cubicBezTo>
                    <a:pt x="2022054" y="4001131"/>
                    <a:pt x="349113" y="2324254"/>
                    <a:pt x="25643" y="202276"/>
                  </a:cubicBezTo>
                  <a:lnTo>
                    <a:pt x="0" y="0"/>
                  </a:lnTo>
                  <a:close/>
                </a:path>
              </a:pathLst>
            </a:custGeom>
            <a:blipFill dpi="0" rotWithShape="0">
              <a:blip r:embed="rId2"/>
              <a:srcRect/>
              <a:stretch>
                <a:fillRect t="10781" r="129" b="6963"/>
              </a:stretch>
            </a:blip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9" name="Freeform: Shape 18">
              <a:extLst>
                <a:ext uri="{FF2B5EF4-FFF2-40B4-BE49-F238E27FC236}">
                  <a16:creationId xmlns:a16="http://schemas.microsoft.com/office/drawing/2014/main" id="{42AD0641-22F3-9E33-D6A5-F5921A5E7822}"/>
                </a:ext>
              </a:extLst>
            </p:cNvPr>
            <p:cNvSpPr/>
            <p:nvPr/>
          </p:nvSpPr>
          <p:spPr>
            <a:xfrm>
              <a:off x="6035041" y="495300"/>
              <a:ext cx="4339563" cy="4350902"/>
            </a:xfrm>
            <a:custGeom>
              <a:avLst/>
              <a:gdLst>
                <a:gd name="connsiteX0" fmla="*/ 1848058 w 4339563"/>
                <a:gd name="connsiteY0" fmla="*/ 0 h 4350902"/>
                <a:gd name="connsiteX1" fmla="*/ 4339563 w 4339563"/>
                <a:gd name="connsiteY1" fmla="*/ 0 h 4350902"/>
                <a:gd name="connsiteX2" fmla="*/ 4313919 w 4339563"/>
                <a:gd name="connsiteY2" fmla="*/ 202276 h 4350902"/>
                <a:gd name="connsiteX3" fmla="*/ 200512 w 4339563"/>
                <a:gd name="connsiteY3" fmla="*/ 4325363 h 4350902"/>
                <a:gd name="connsiteX4" fmla="*/ 0 w 4339563"/>
                <a:gd name="connsiteY4" fmla="*/ 4350902 h 4350902"/>
                <a:gd name="connsiteX5" fmla="*/ 0 w 4339563"/>
                <a:gd name="connsiteY5" fmla="*/ 1858675 h 4350902"/>
                <a:gd name="connsiteX6" fmla="*/ 182776 w 4339563"/>
                <a:gd name="connsiteY6" fmla="*/ 1811457 h 4350902"/>
                <a:gd name="connsiteX7" fmla="*/ 1800400 w 4339563"/>
                <a:gd name="connsiteY7" fmla="*/ 186219 h 4350902"/>
                <a:gd name="connsiteX8" fmla="*/ 1848058 w 4339563"/>
                <a:gd name="connsiteY8" fmla="*/ 0 h 4350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9563" h="4350902">
                  <a:moveTo>
                    <a:pt x="1848058" y="0"/>
                  </a:moveTo>
                  <a:lnTo>
                    <a:pt x="4339563" y="0"/>
                  </a:lnTo>
                  <a:lnTo>
                    <a:pt x="4313919" y="202276"/>
                  </a:lnTo>
                  <a:cubicBezTo>
                    <a:pt x="3990449" y="2324254"/>
                    <a:pt x="2317509" y="4001131"/>
                    <a:pt x="200512" y="4325363"/>
                  </a:cubicBezTo>
                  <a:lnTo>
                    <a:pt x="0" y="4350902"/>
                  </a:lnTo>
                  <a:lnTo>
                    <a:pt x="0" y="1858675"/>
                  </a:lnTo>
                  <a:lnTo>
                    <a:pt x="182776" y="1811457"/>
                  </a:lnTo>
                  <a:cubicBezTo>
                    <a:pt x="952956" y="1570779"/>
                    <a:pt x="1560850" y="960024"/>
                    <a:pt x="1800400" y="186219"/>
                  </a:cubicBezTo>
                  <a:lnTo>
                    <a:pt x="1848058" y="0"/>
                  </a:lnTo>
                  <a:close/>
                </a:path>
              </a:pathLst>
            </a:custGeom>
            <a:grp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sp>
        <p:nvSpPr>
          <p:cNvPr id="40" name="TextBox 39">
            <a:extLst>
              <a:ext uri="{FF2B5EF4-FFF2-40B4-BE49-F238E27FC236}">
                <a16:creationId xmlns:a16="http://schemas.microsoft.com/office/drawing/2014/main" id="{E82E06B0-D7DC-777E-68F2-D9EEB33036D6}"/>
              </a:ext>
            </a:extLst>
          </p:cNvPr>
          <p:cNvSpPr txBox="1"/>
          <p:nvPr/>
        </p:nvSpPr>
        <p:spPr>
          <a:xfrm>
            <a:off x="2860540" y="292389"/>
            <a:ext cx="3422925" cy="523220"/>
          </a:xfrm>
          <a:prstGeom prst="rect">
            <a:avLst/>
          </a:prstGeom>
          <a:noFill/>
        </p:spPr>
        <p:txBody>
          <a:bodyPr wrap="none" rtlCol="0" anchor="ctr">
            <a:spAutoFit/>
          </a:bodyPr>
          <a:lstStyle/>
          <a:p>
            <a:pPr algn="ctr"/>
            <a:r>
              <a:rPr lang="en-US" sz="2800" b="1" dirty="0"/>
              <a:t>What about diversity:</a:t>
            </a:r>
          </a:p>
        </p:txBody>
      </p:sp>
      <p:sp>
        <p:nvSpPr>
          <p:cNvPr id="41" name="StaticPath">
            <a:extLst>
              <a:ext uri="{FF2B5EF4-FFF2-40B4-BE49-F238E27FC236}">
                <a16:creationId xmlns:a16="http://schemas.microsoft.com/office/drawing/2014/main" id="{3CE06959-3BC0-C34B-B96B-04AD9C812590}"/>
              </a:ext>
            </a:extLst>
          </p:cNvPr>
          <p:cNvSpPr/>
          <p:nvPr/>
        </p:nvSpPr>
        <p:spPr>
          <a:xfrm>
            <a:off x="2443887" y="3961141"/>
            <a:ext cx="4233672" cy="1032037"/>
          </a:xfrm>
          <a:prstGeom prst="rect">
            <a:avLst/>
          </a:prstGeom>
          <a:solidFill>
            <a:srgbClr val="FF9800"/>
          </a:solidFill>
          <a:ln w="12700">
            <a:solidFill>
              <a:srgbClr val="FF9800"/>
            </a:solidFill>
            <a:prstDash val="solid"/>
          </a:ln>
        </p:spPr>
      </p:sp>
      <p:sp>
        <p:nvSpPr>
          <p:cNvPr id="42" name="TextBox 41">
            <a:extLst>
              <a:ext uri="{FF2B5EF4-FFF2-40B4-BE49-F238E27FC236}">
                <a16:creationId xmlns:a16="http://schemas.microsoft.com/office/drawing/2014/main" id="{61B5FF07-290A-CCC7-540C-1373E4A03858}"/>
              </a:ext>
            </a:extLst>
          </p:cNvPr>
          <p:cNvSpPr txBox="1"/>
          <p:nvPr/>
        </p:nvSpPr>
        <p:spPr>
          <a:xfrm>
            <a:off x="2443886" y="4061660"/>
            <a:ext cx="4233671" cy="830997"/>
          </a:xfrm>
          <a:prstGeom prst="rect">
            <a:avLst/>
          </a:prstGeom>
          <a:noFill/>
        </p:spPr>
        <p:txBody>
          <a:bodyPr wrap="square" rtlCol="0">
            <a:spAutoFit/>
          </a:bodyPr>
          <a:lstStyle/>
          <a:p>
            <a:pPr marL="0" indent="0" algn="ctr" rtl="0" eaLnBrk="1" latinLnBrk="0" hangingPunct="1"/>
            <a:r>
              <a:rPr lang="en-US" sz="1600" dirty="0"/>
              <a:t>sampling from the posterior distribution is </a:t>
            </a:r>
          </a:p>
          <a:p>
            <a:pPr marL="0" indent="0" algn="ctr" rtl="0" eaLnBrk="1" latinLnBrk="0" hangingPunct="1"/>
            <a:r>
              <a:rPr lang="en-US" sz="1600" dirty="0"/>
              <a:t>the optimal strategy for achieving meaningful </a:t>
            </a:r>
          </a:p>
          <a:p>
            <a:pPr marL="0" indent="0" algn="ctr" rtl="0" eaLnBrk="1" latinLnBrk="0" hangingPunct="1"/>
            <a:r>
              <a:rPr lang="en-US" sz="1600" dirty="0"/>
              <a:t>solution diversity in image restoration.</a:t>
            </a:r>
            <a:endParaRPr lang="en-US" sz="1600" dirty="0">
              <a:effectLst/>
            </a:endParaRPr>
          </a:p>
        </p:txBody>
      </p:sp>
      <p:sp>
        <p:nvSpPr>
          <p:cNvPr id="43" name="StaticPath">
            <a:extLst>
              <a:ext uri="{FF2B5EF4-FFF2-40B4-BE49-F238E27FC236}">
                <a16:creationId xmlns:a16="http://schemas.microsoft.com/office/drawing/2014/main" id="{A707F208-8101-4D4C-2CBF-1063450B8AB3}"/>
              </a:ext>
            </a:extLst>
          </p:cNvPr>
          <p:cNvSpPr/>
          <p:nvPr/>
        </p:nvSpPr>
        <p:spPr>
          <a:xfrm>
            <a:off x="6534557" y="-223272"/>
            <a:ext cx="3157538" cy="3157538"/>
          </a:xfrm>
          <a:prstGeom prst="ellipse">
            <a:avLst/>
          </a:prstGeom>
          <a:solidFill>
            <a:srgbClr val="000000">
              <a:alpha val="4000"/>
            </a:srgbClr>
          </a:solidFill>
          <a:ln/>
        </p:spPr>
      </p:sp>
      <p:sp>
        <p:nvSpPr>
          <p:cNvPr id="2" name="TextBox 1">
            <a:extLst>
              <a:ext uri="{FF2B5EF4-FFF2-40B4-BE49-F238E27FC236}">
                <a16:creationId xmlns:a16="http://schemas.microsoft.com/office/drawing/2014/main" id="{5797890B-6991-7D8C-83F0-DB5B58475106}"/>
              </a:ext>
            </a:extLst>
          </p:cNvPr>
          <p:cNvSpPr txBox="1"/>
          <p:nvPr/>
        </p:nvSpPr>
        <p:spPr>
          <a:xfrm>
            <a:off x="0" y="4774168"/>
            <a:ext cx="301686" cy="369332"/>
          </a:xfrm>
          <a:prstGeom prst="rect">
            <a:avLst/>
          </a:prstGeom>
          <a:noFill/>
        </p:spPr>
        <p:txBody>
          <a:bodyPr wrap="none" rtlCol="0">
            <a:spAutoFit/>
          </a:bodyPr>
          <a:lstStyle/>
          <a:p>
            <a:fld id="{8BD6D216-77B1-4F7C-8BB2-B3A31E07B226}" type="slidenum">
              <a:rPr lang="en-US" smtClean="0"/>
              <a:t>7</a:t>
            </a:fld>
            <a:endParaRPr lang="en-US" dirty="0"/>
          </a:p>
        </p:txBody>
      </p:sp>
    </p:spTree>
    <p:extLst>
      <p:ext uri="{BB962C8B-B14F-4D97-AF65-F5344CB8AC3E}">
        <p14:creationId xmlns:p14="http://schemas.microsoft.com/office/powerpoint/2010/main" val="1077348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0CA87-A5F2-6528-789D-E8AD1B46DB87}"/>
            </a:ext>
          </a:extLst>
        </p:cNvPr>
        <p:cNvGrpSpPr/>
        <p:nvPr/>
      </p:nvGrpSpPr>
      <p:grpSpPr>
        <a:xfrm>
          <a:off x="0" y="0"/>
          <a:ext cx="0" cy="0"/>
          <a:chOff x="0" y="0"/>
          <a:chExt cx="0" cy="0"/>
        </a:xfrm>
      </p:grpSpPr>
      <p:grpSp>
        <p:nvGrpSpPr>
          <p:cNvPr id="64" name="Group 63">
            <a:extLst>
              <a:ext uri="{FF2B5EF4-FFF2-40B4-BE49-F238E27FC236}">
                <a16:creationId xmlns:a16="http://schemas.microsoft.com/office/drawing/2014/main" id="{6FD2EEA7-6516-F089-33B1-385689747FC2}"/>
              </a:ext>
            </a:extLst>
          </p:cNvPr>
          <p:cNvGrpSpPr/>
          <p:nvPr/>
        </p:nvGrpSpPr>
        <p:grpSpPr>
          <a:xfrm>
            <a:off x="2139696" y="3631242"/>
            <a:ext cx="1365504" cy="304783"/>
            <a:chOff x="2139696" y="3631242"/>
            <a:chExt cx="1365504" cy="304783"/>
          </a:xfrm>
        </p:grpSpPr>
        <p:cxnSp>
          <p:nvCxnSpPr>
            <p:cNvPr id="49" name="Straight Connector 48">
              <a:extLst>
                <a:ext uri="{FF2B5EF4-FFF2-40B4-BE49-F238E27FC236}">
                  <a16:creationId xmlns:a16="http://schemas.microsoft.com/office/drawing/2014/main" id="{DE2538D4-2CEB-5A44-7ADE-C6156B4BB4D5}"/>
                </a:ext>
              </a:extLst>
            </p:cNvPr>
            <p:cNvCxnSpPr>
              <a:cxnSpLocks/>
            </p:cNvCxnSpPr>
            <p:nvPr/>
          </p:nvCxnSpPr>
          <p:spPr>
            <a:xfrm flipH="1">
              <a:off x="2444496" y="3783634"/>
              <a:ext cx="1060704"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9DE5B735-13E1-1B2F-69BD-8CD8CB1E3554}"/>
                </a:ext>
              </a:extLst>
            </p:cNvPr>
            <p:cNvSpPr/>
            <p:nvPr/>
          </p:nvSpPr>
          <p:spPr>
            <a:xfrm>
              <a:off x="2139696" y="3631242"/>
              <a:ext cx="304800" cy="304783"/>
            </a:xfrm>
            <a:prstGeom prst="ellipse">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Rectangle: Rounded Corners 1">
            <a:extLst>
              <a:ext uri="{FF2B5EF4-FFF2-40B4-BE49-F238E27FC236}">
                <a16:creationId xmlns:a16="http://schemas.microsoft.com/office/drawing/2014/main" id="{19C2DB5A-955D-38A7-8B90-CE751F07D331}"/>
              </a:ext>
            </a:extLst>
          </p:cNvPr>
          <p:cNvSpPr/>
          <p:nvPr/>
        </p:nvSpPr>
        <p:spPr>
          <a:xfrm>
            <a:off x="3675888" y="2839973"/>
            <a:ext cx="1792224" cy="1658112"/>
          </a:xfrm>
          <a:prstGeom prst="roundRect">
            <a:avLst/>
          </a:prstGeom>
          <a:solidFill>
            <a:schemeClr val="accent2">
              <a:lumMod val="50000"/>
            </a:schemeClr>
          </a:solidFill>
          <a:ln>
            <a:noFill/>
          </a:ln>
          <a:effectLst>
            <a:outerShdw blurRad="50800" dist="38100" dir="5400000" algn="t" rotWithShape="0">
              <a:prstClr val="black">
                <a:alpha val="40000"/>
              </a:prstClr>
            </a:outerShdw>
          </a:effectLst>
          <a:scene3d>
            <a:camera prst="isometricTopUp"/>
            <a:lightRig rig="threePt" dir="t"/>
          </a:scene3d>
          <a:sp3d>
            <a:bevelT h="1016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6C8F0152-9D92-0B6A-6A1B-396374FA3CD0}"/>
              </a:ext>
            </a:extLst>
          </p:cNvPr>
          <p:cNvSpPr/>
          <p:nvPr/>
        </p:nvSpPr>
        <p:spPr>
          <a:xfrm>
            <a:off x="3765499" y="2291333"/>
            <a:ext cx="1613002" cy="1492301"/>
          </a:xfrm>
          <a:prstGeom prst="roundRect">
            <a:avLst/>
          </a:prstGeom>
          <a:solidFill>
            <a:schemeClr val="accent2">
              <a:lumMod val="75000"/>
            </a:schemeClr>
          </a:solidFill>
          <a:ln>
            <a:noFill/>
          </a:ln>
          <a:effectLst>
            <a:outerShdw blurRad="50800" dist="38100" dir="5400000" algn="t" rotWithShape="0">
              <a:prstClr val="black">
                <a:alpha val="40000"/>
              </a:prstClr>
            </a:outerShdw>
          </a:effectLst>
          <a:scene3d>
            <a:camera prst="isometricTopUp"/>
            <a:lightRig rig="threePt" dir="t"/>
          </a:scene3d>
          <a:sp3d>
            <a:bevelT h="1016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CEB50F1E-2852-B5FD-1A8A-C7DB3699B4C6}"/>
              </a:ext>
            </a:extLst>
          </p:cNvPr>
          <p:cNvSpPr/>
          <p:nvPr/>
        </p:nvSpPr>
        <p:spPr>
          <a:xfrm>
            <a:off x="3855111" y="1742693"/>
            <a:ext cx="1433779" cy="1326864"/>
          </a:xfrm>
          <a:prstGeom prst="roundRect">
            <a:avLst/>
          </a:prstGeom>
          <a:solidFill>
            <a:schemeClr val="accent2">
              <a:lumMod val="60000"/>
              <a:lumOff val="40000"/>
            </a:schemeClr>
          </a:solidFill>
          <a:ln>
            <a:noFill/>
          </a:ln>
          <a:effectLst>
            <a:outerShdw blurRad="50800" dist="38100" dir="5400000" algn="t" rotWithShape="0">
              <a:prstClr val="black">
                <a:alpha val="40000"/>
              </a:prstClr>
            </a:outerShdw>
          </a:effectLst>
          <a:scene3d>
            <a:camera prst="isometricTopUp"/>
            <a:lightRig rig="threePt" dir="t"/>
          </a:scene3d>
          <a:sp3d>
            <a:bevelT h="1016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2846FA5F-55D3-30EC-CC76-5A11B1A9831B}"/>
              </a:ext>
            </a:extLst>
          </p:cNvPr>
          <p:cNvSpPr/>
          <p:nvPr/>
        </p:nvSpPr>
        <p:spPr>
          <a:xfrm>
            <a:off x="3926800" y="1194056"/>
            <a:ext cx="1290401" cy="1194178"/>
          </a:xfrm>
          <a:prstGeom prst="roundRect">
            <a:avLst/>
          </a:prstGeom>
          <a:solidFill>
            <a:schemeClr val="accent2">
              <a:lumMod val="40000"/>
              <a:lumOff val="60000"/>
            </a:schemeClr>
          </a:solidFill>
          <a:ln>
            <a:noFill/>
          </a:ln>
          <a:effectLst>
            <a:outerShdw blurRad="50800" dist="38100" dir="5400000" algn="t" rotWithShape="0">
              <a:prstClr val="black">
                <a:alpha val="40000"/>
              </a:prstClr>
            </a:outerShdw>
          </a:effectLst>
          <a:scene3d>
            <a:camera prst="isometricTopUp"/>
            <a:lightRig rig="threePt" dir="t"/>
          </a:scene3d>
          <a:sp3d>
            <a:bevelT h="1016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C8892C22-D9A5-C733-61F8-355FEFA4435E}"/>
              </a:ext>
            </a:extLst>
          </p:cNvPr>
          <p:cNvSpPr/>
          <p:nvPr/>
        </p:nvSpPr>
        <p:spPr>
          <a:xfrm>
            <a:off x="3991320" y="645415"/>
            <a:ext cx="1161361" cy="1074760"/>
          </a:xfrm>
          <a:prstGeom prst="roundRect">
            <a:avLst/>
          </a:prstGeom>
          <a:solidFill>
            <a:schemeClr val="accent2">
              <a:lumMod val="20000"/>
              <a:lumOff val="80000"/>
            </a:schemeClr>
          </a:solidFill>
          <a:ln>
            <a:noFill/>
          </a:ln>
          <a:effectLst>
            <a:outerShdw blurRad="50800" dist="38100" dir="5400000" algn="t" rotWithShape="0">
              <a:prstClr val="black">
                <a:alpha val="40000"/>
              </a:prstClr>
            </a:outerShdw>
          </a:effectLst>
          <a:scene3d>
            <a:camera prst="isometricTopUp"/>
            <a:lightRig rig="threePt" dir="t"/>
          </a:scene3d>
          <a:sp3d>
            <a:bevelT h="1016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ED44AED-11D2-4B4D-C186-142E49445212}"/>
              </a:ext>
            </a:extLst>
          </p:cNvPr>
          <p:cNvGrpSpPr/>
          <p:nvPr/>
        </p:nvGrpSpPr>
        <p:grpSpPr>
          <a:xfrm>
            <a:off x="2139696" y="1103384"/>
            <a:ext cx="1715415" cy="304783"/>
            <a:chOff x="2139696" y="1103384"/>
            <a:chExt cx="1715415" cy="304783"/>
          </a:xfrm>
          <a:solidFill>
            <a:srgbClr val="FF9800"/>
          </a:solidFill>
        </p:grpSpPr>
        <p:cxnSp>
          <p:nvCxnSpPr>
            <p:cNvPr id="10" name="Straight Connector 9">
              <a:extLst>
                <a:ext uri="{FF2B5EF4-FFF2-40B4-BE49-F238E27FC236}">
                  <a16:creationId xmlns:a16="http://schemas.microsoft.com/office/drawing/2014/main" id="{3DF822CD-7D00-5AAA-23FE-E33B159F9270}"/>
                </a:ext>
              </a:extLst>
            </p:cNvPr>
            <p:cNvCxnSpPr/>
            <p:nvPr/>
          </p:nvCxnSpPr>
          <p:spPr>
            <a:xfrm flipH="1">
              <a:off x="2444496" y="1255776"/>
              <a:ext cx="1410615" cy="0"/>
            </a:xfrm>
            <a:prstGeom prst="line">
              <a:avLst/>
            </a:prstGeom>
            <a:grpFill/>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B73B1F6C-8660-00BB-E2EF-DB8D61856DDE}"/>
                </a:ext>
              </a:extLst>
            </p:cNvPr>
            <p:cNvSpPr/>
            <p:nvPr/>
          </p:nvSpPr>
          <p:spPr>
            <a:xfrm>
              <a:off x="2139696" y="1103384"/>
              <a:ext cx="304800" cy="304783"/>
            </a:xfrm>
            <a:prstGeom prst="ellipse">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Box 11">
            <a:extLst>
              <a:ext uri="{FF2B5EF4-FFF2-40B4-BE49-F238E27FC236}">
                <a16:creationId xmlns:a16="http://schemas.microsoft.com/office/drawing/2014/main" id="{04BCFD48-B107-F4DF-C2EE-A95048388F8E}"/>
              </a:ext>
            </a:extLst>
          </p:cNvPr>
          <p:cNvSpPr txBox="1"/>
          <p:nvPr/>
        </p:nvSpPr>
        <p:spPr>
          <a:xfrm>
            <a:off x="-34046" y="837364"/>
            <a:ext cx="2106667" cy="830997"/>
          </a:xfrm>
          <a:prstGeom prst="rect">
            <a:avLst/>
          </a:prstGeom>
          <a:noFill/>
        </p:spPr>
        <p:txBody>
          <a:bodyPr wrap="square" rtlCol="0">
            <a:spAutoFit/>
          </a:bodyPr>
          <a:lstStyle/>
          <a:p>
            <a:pPr algn="ctr"/>
            <a:r>
              <a:rPr lang="en-US" sz="1600" b="1" dirty="0"/>
              <a:t>Introduction to </a:t>
            </a:r>
          </a:p>
          <a:p>
            <a:pPr algn="ctr"/>
            <a:r>
              <a:rPr lang="en-US" sz="1600" b="1" dirty="0"/>
              <a:t>Definitions &amp; Motivations</a:t>
            </a:r>
          </a:p>
        </p:txBody>
      </p:sp>
      <p:sp>
        <p:nvSpPr>
          <p:cNvPr id="13" name="TextBox 12">
            <a:extLst>
              <a:ext uri="{FF2B5EF4-FFF2-40B4-BE49-F238E27FC236}">
                <a16:creationId xmlns:a16="http://schemas.microsoft.com/office/drawing/2014/main" id="{938D5E63-8687-BCA1-6DDA-B34C4455ECFB}"/>
              </a:ext>
            </a:extLst>
          </p:cNvPr>
          <p:cNvSpPr txBox="1"/>
          <p:nvPr/>
        </p:nvSpPr>
        <p:spPr>
          <a:xfrm>
            <a:off x="1675885" y="868350"/>
            <a:ext cx="522900" cy="769441"/>
          </a:xfrm>
          <a:prstGeom prst="rect">
            <a:avLst/>
          </a:prstGeom>
          <a:noFill/>
        </p:spPr>
        <p:txBody>
          <a:bodyPr wrap="none" rtlCol="0">
            <a:spAutoFit/>
          </a:bodyPr>
          <a:lstStyle/>
          <a:p>
            <a:r>
              <a:rPr lang="en-US" sz="4400" dirty="0">
                <a:latin typeface="Algerian" panose="04020705040A02060702" pitchFamily="82" charset="0"/>
                <a:ea typeface="Cambria Math" panose="02040503050406030204" pitchFamily="18" charset="0"/>
              </a:rPr>
              <a:t>1</a:t>
            </a:r>
          </a:p>
        </p:txBody>
      </p:sp>
      <p:grpSp>
        <p:nvGrpSpPr>
          <p:cNvPr id="40" name="Group 39">
            <a:extLst>
              <a:ext uri="{FF2B5EF4-FFF2-40B4-BE49-F238E27FC236}">
                <a16:creationId xmlns:a16="http://schemas.microsoft.com/office/drawing/2014/main" id="{2860E97B-A658-E7C9-7979-1B1024378254}"/>
              </a:ext>
            </a:extLst>
          </p:cNvPr>
          <p:cNvGrpSpPr/>
          <p:nvPr/>
        </p:nvGrpSpPr>
        <p:grpSpPr>
          <a:xfrm>
            <a:off x="5378501" y="1693505"/>
            <a:ext cx="1576206" cy="304783"/>
            <a:chOff x="5281721" y="1705194"/>
            <a:chExt cx="1576206" cy="304783"/>
          </a:xfrm>
        </p:grpSpPr>
        <p:cxnSp>
          <p:nvCxnSpPr>
            <p:cNvPr id="14" name="Straight Connector 13">
              <a:extLst>
                <a:ext uri="{FF2B5EF4-FFF2-40B4-BE49-F238E27FC236}">
                  <a16:creationId xmlns:a16="http://schemas.microsoft.com/office/drawing/2014/main" id="{3A7E4B59-35CA-2DC3-54AB-07FB91BA640C}"/>
                </a:ext>
              </a:extLst>
            </p:cNvPr>
            <p:cNvCxnSpPr>
              <a:cxnSpLocks/>
            </p:cNvCxnSpPr>
            <p:nvPr/>
          </p:nvCxnSpPr>
          <p:spPr>
            <a:xfrm>
              <a:off x="5281721" y="1857586"/>
              <a:ext cx="1271406"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5502193D-80BF-9ED4-7C4A-3B97469F9DBD}"/>
                </a:ext>
              </a:extLst>
            </p:cNvPr>
            <p:cNvSpPr/>
            <p:nvPr/>
          </p:nvSpPr>
          <p:spPr>
            <a:xfrm flipH="1">
              <a:off x="6553127" y="1705194"/>
              <a:ext cx="304800" cy="30478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Box 22">
            <a:extLst>
              <a:ext uri="{FF2B5EF4-FFF2-40B4-BE49-F238E27FC236}">
                <a16:creationId xmlns:a16="http://schemas.microsoft.com/office/drawing/2014/main" id="{B906DC46-6209-EDBB-CC06-1E0C2F9543CE}"/>
              </a:ext>
            </a:extLst>
          </p:cNvPr>
          <p:cNvSpPr txBox="1"/>
          <p:nvPr/>
        </p:nvSpPr>
        <p:spPr>
          <a:xfrm>
            <a:off x="6954707" y="1450386"/>
            <a:ext cx="528320" cy="769441"/>
          </a:xfrm>
          <a:prstGeom prst="rect">
            <a:avLst/>
          </a:prstGeom>
          <a:noFill/>
        </p:spPr>
        <p:txBody>
          <a:bodyPr wrap="square">
            <a:spAutoFit/>
          </a:bodyPr>
          <a:lstStyle/>
          <a:p>
            <a:r>
              <a:rPr lang="en-US" sz="4400" dirty="0">
                <a:latin typeface="Algerian" panose="04020705040A02060702" pitchFamily="82" charset="0"/>
                <a:ea typeface="Cambria Math" panose="02040503050406030204" pitchFamily="18" charset="0"/>
              </a:rPr>
              <a:t>2</a:t>
            </a:r>
          </a:p>
        </p:txBody>
      </p:sp>
      <p:sp>
        <p:nvSpPr>
          <p:cNvPr id="24" name="TextBox 23">
            <a:extLst>
              <a:ext uri="{FF2B5EF4-FFF2-40B4-BE49-F238E27FC236}">
                <a16:creationId xmlns:a16="http://schemas.microsoft.com/office/drawing/2014/main" id="{8C576568-DFC5-E35D-40D1-6C60133F2104}"/>
              </a:ext>
            </a:extLst>
          </p:cNvPr>
          <p:cNvSpPr txBox="1"/>
          <p:nvPr/>
        </p:nvSpPr>
        <p:spPr>
          <a:xfrm>
            <a:off x="7453758" y="1435093"/>
            <a:ext cx="1202573" cy="830997"/>
          </a:xfrm>
          <a:prstGeom prst="rect">
            <a:avLst/>
          </a:prstGeom>
          <a:noFill/>
        </p:spPr>
        <p:txBody>
          <a:bodyPr wrap="none" rtlCol="0">
            <a:spAutoFit/>
          </a:bodyPr>
          <a:lstStyle/>
          <a:p>
            <a:pPr algn="ctr"/>
            <a:r>
              <a:rPr lang="en-US" sz="1600" b="1" dirty="0"/>
              <a:t>Problem &amp; </a:t>
            </a:r>
          </a:p>
          <a:p>
            <a:pPr algn="ctr"/>
            <a:r>
              <a:rPr lang="en-US" sz="1600" b="1" dirty="0"/>
              <a:t>Why is it</a:t>
            </a:r>
          </a:p>
          <a:p>
            <a:pPr algn="ctr"/>
            <a:r>
              <a:rPr lang="en-US" sz="1600" b="1" dirty="0"/>
              <a:t>Happening?</a:t>
            </a:r>
          </a:p>
        </p:txBody>
      </p:sp>
      <p:grpSp>
        <p:nvGrpSpPr>
          <p:cNvPr id="58" name="Group 57">
            <a:extLst>
              <a:ext uri="{FF2B5EF4-FFF2-40B4-BE49-F238E27FC236}">
                <a16:creationId xmlns:a16="http://schemas.microsoft.com/office/drawing/2014/main" id="{ACB37B56-F737-224F-6F30-4588F6A00C5E}"/>
              </a:ext>
            </a:extLst>
          </p:cNvPr>
          <p:cNvGrpSpPr/>
          <p:nvPr/>
        </p:nvGrpSpPr>
        <p:grpSpPr>
          <a:xfrm>
            <a:off x="2139696" y="2354189"/>
            <a:ext cx="1554114" cy="304783"/>
            <a:chOff x="2139696" y="2354189"/>
            <a:chExt cx="1554114" cy="304783"/>
          </a:xfrm>
        </p:grpSpPr>
        <p:cxnSp>
          <p:nvCxnSpPr>
            <p:cNvPr id="26" name="Straight Connector 25">
              <a:extLst>
                <a:ext uri="{FF2B5EF4-FFF2-40B4-BE49-F238E27FC236}">
                  <a16:creationId xmlns:a16="http://schemas.microsoft.com/office/drawing/2014/main" id="{3D9B44FA-477B-C337-B310-EC6FA749AD2E}"/>
                </a:ext>
              </a:extLst>
            </p:cNvPr>
            <p:cNvCxnSpPr>
              <a:cxnSpLocks/>
            </p:cNvCxnSpPr>
            <p:nvPr/>
          </p:nvCxnSpPr>
          <p:spPr>
            <a:xfrm flipH="1" flipV="1">
              <a:off x="2444496" y="2506581"/>
              <a:ext cx="1249314" cy="13123"/>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CB5DC83C-B95C-811D-65F0-20BEC8DE40D2}"/>
                </a:ext>
              </a:extLst>
            </p:cNvPr>
            <p:cNvSpPr/>
            <p:nvPr/>
          </p:nvSpPr>
          <p:spPr>
            <a:xfrm>
              <a:off x="2139696" y="2354189"/>
              <a:ext cx="304800" cy="304783"/>
            </a:xfrm>
            <a:prstGeom prst="ellipse">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a:extLst>
              <a:ext uri="{FF2B5EF4-FFF2-40B4-BE49-F238E27FC236}">
                <a16:creationId xmlns:a16="http://schemas.microsoft.com/office/drawing/2014/main" id="{06FBF562-4E06-30CC-7F48-3C8CCC73C70D}"/>
              </a:ext>
            </a:extLst>
          </p:cNvPr>
          <p:cNvSpPr txBox="1"/>
          <p:nvPr/>
        </p:nvSpPr>
        <p:spPr>
          <a:xfrm>
            <a:off x="1670684" y="2121860"/>
            <a:ext cx="522900" cy="769441"/>
          </a:xfrm>
          <a:prstGeom prst="rect">
            <a:avLst/>
          </a:prstGeom>
          <a:noFill/>
        </p:spPr>
        <p:txBody>
          <a:bodyPr wrap="square">
            <a:spAutoFit/>
          </a:bodyPr>
          <a:lstStyle/>
          <a:p>
            <a:r>
              <a:rPr lang="en-US" sz="4400" dirty="0">
                <a:latin typeface="Algerian" panose="04020705040A02060702" pitchFamily="82" charset="0"/>
                <a:ea typeface="Cambria Math" panose="02040503050406030204" pitchFamily="18" charset="0"/>
              </a:rPr>
              <a:t>3</a:t>
            </a:r>
          </a:p>
        </p:txBody>
      </p:sp>
      <p:sp>
        <p:nvSpPr>
          <p:cNvPr id="36" name="TextBox 35">
            <a:extLst>
              <a:ext uri="{FF2B5EF4-FFF2-40B4-BE49-F238E27FC236}">
                <a16:creationId xmlns:a16="http://schemas.microsoft.com/office/drawing/2014/main" id="{5360C2D5-35BF-82BC-BE56-6A142F14163D}"/>
              </a:ext>
            </a:extLst>
          </p:cNvPr>
          <p:cNvSpPr txBox="1"/>
          <p:nvPr/>
        </p:nvSpPr>
        <p:spPr>
          <a:xfrm>
            <a:off x="384273" y="2156251"/>
            <a:ext cx="1270028" cy="830997"/>
          </a:xfrm>
          <a:prstGeom prst="rect">
            <a:avLst/>
          </a:prstGeom>
          <a:noFill/>
        </p:spPr>
        <p:txBody>
          <a:bodyPr wrap="none" rtlCol="0">
            <a:spAutoFit/>
          </a:bodyPr>
          <a:lstStyle/>
          <a:p>
            <a:pPr algn="ctr"/>
            <a:r>
              <a:rPr lang="en-US" sz="1600" b="1" dirty="0"/>
              <a:t>Key idea &amp;</a:t>
            </a:r>
          </a:p>
          <a:p>
            <a:pPr algn="ctr"/>
            <a:r>
              <a:rPr lang="en-US" sz="1600" b="1" dirty="0"/>
              <a:t>Solutions for</a:t>
            </a:r>
          </a:p>
          <a:p>
            <a:pPr algn="ctr"/>
            <a:r>
              <a:rPr lang="en-US" sz="1600" b="1" dirty="0"/>
              <a:t>Diversity</a:t>
            </a:r>
          </a:p>
        </p:txBody>
      </p:sp>
      <p:grpSp>
        <p:nvGrpSpPr>
          <p:cNvPr id="45" name="Group 44">
            <a:extLst>
              <a:ext uri="{FF2B5EF4-FFF2-40B4-BE49-F238E27FC236}">
                <a16:creationId xmlns:a16="http://schemas.microsoft.com/office/drawing/2014/main" id="{E6970353-72CA-6783-D9D7-F2079849F731}"/>
              </a:ext>
            </a:extLst>
          </p:cNvPr>
          <p:cNvGrpSpPr/>
          <p:nvPr/>
        </p:nvGrpSpPr>
        <p:grpSpPr>
          <a:xfrm>
            <a:off x="5557723" y="2909119"/>
            <a:ext cx="1396984" cy="304783"/>
            <a:chOff x="5557723" y="2909119"/>
            <a:chExt cx="1396984" cy="304783"/>
          </a:xfrm>
        </p:grpSpPr>
        <p:cxnSp>
          <p:nvCxnSpPr>
            <p:cNvPr id="42" name="Straight Connector 41">
              <a:extLst>
                <a:ext uri="{FF2B5EF4-FFF2-40B4-BE49-F238E27FC236}">
                  <a16:creationId xmlns:a16="http://schemas.microsoft.com/office/drawing/2014/main" id="{15B658DB-9D98-E737-16DD-A7A49BFB4F0C}"/>
                </a:ext>
              </a:extLst>
            </p:cNvPr>
            <p:cNvCxnSpPr>
              <a:cxnSpLocks/>
            </p:cNvCxnSpPr>
            <p:nvPr/>
          </p:nvCxnSpPr>
          <p:spPr>
            <a:xfrm flipV="1">
              <a:off x="5557723" y="3061511"/>
              <a:ext cx="1092184" cy="804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227EAAAF-04D1-8FE8-59A2-DFE959D56B5A}"/>
                </a:ext>
              </a:extLst>
            </p:cNvPr>
            <p:cNvSpPr/>
            <p:nvPr/>
          </p:nvSpPr>
          <p:spPr>
            <a:xfrm flipH="1">
              <a:off x="6649907" y="2909119"/>
              <a:ext cx="304800" cy="304783"/>
            </a:xfrm>
            <a:prstGeom prst="ellipse">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TextBox 45">
            <a:extLst>
              <a:ext uri="{FF2B5EF4-FFF2-40B4-BE49-F238E27FC236}">
                <a16:creationId xmlns:a16="http://schemas.microsoft.com/office/drawing/2014/main" id="{5B6D6E31-101E-E956-B3BF-CC48D71D389F}"/>
              </a:ext>
            </a:extLst>
          </p:cNvPr>
          <p:cNvSpPr txBox="1"/>
          <p:nvPr/>
        </p:nvSpPr>
        <p:spPr>
          <a:xfrm>
            <a:off x="6954707" y="2676789"/>
            <a:ext cx="528320" cy="769441"/>
          </a:xfrm>
          <a:prstGeom prst="rect">
            <a:avLst/>
          </a:prstGeom>
          <a:noFill/>
        </p:spPr>
        <p:txBody>
          <a:bodyPr wrap="square">
            <a:spAutoFit/>
          </a:bodyPr>
          <a:lstStyle/>
          <a:p>
            <a:r>
              <a:rPr lang="en-US" sz="4400" dirty="0">
                <a:latin typeface="Algerian" panose="04020705040A02060702" pitchFamily="82" charset="0"/>
                <a:ea typeface="Cambria Math" panose="02040503050406030204" pitchFamily="18" charset="0"/>
              </a:rPr>
              <a:t>4</a:t>
            </a:r>
          </a:p>
        </p:txBody>
      </p:sp>
      <p:sp>
        <p:nvSpPr>
          <p:cNvPr id="47" name="TextBox 46">
            <a:extLst>
              <a:ext uri="{FF2B5EF4-FFF2-40B4-BE49-F238E27FC236}">
                <a16:creationId xmlns:a16="http://schemas.microsoft.com/office/drawing/2014/main" id="{486C6424-47F1-DC1B-991D-C7202BC2641B}"/>
              </a:ext>
            </a:extLst>
          </p:cNvPr>
          <p:cNvSpPr txBox="1"/>
          <p:nvPr/>
        </p:nvSpPr>
        <p:spPr>
          <a:xfrm>
            <a:off x="7423120" y="2769121"/>
            <a:ext cx="1616404" cy="584775"/>
          </a:xfrm>
          <a:prstGeom prst="rect">
            <a:avLst/>
          </a:prstGeom>
          <a:noFill/>
        </p:spPr>
        <p:txBody>
          <a:bodyPr wrap="none" rtlCol="0">
            <a:spAutoFit/>
          </a:bodyPr>
          <a:lstStyle/>
          <a:p>
            <a:pPr algn="ctr"/>
            <a:r>
              <a:rPr lang="en-US" sz="1600" b="1" dirty="0"/>
              <a:t>Our contribution</a:t>
            </a:r>
          </a:p>
          <a:p>
            <a:pPr algn="ctr"/>
            <a:r>
              <a:rPr lang="en-US" sz="1600" b="1" dirty="0"/>
              <a:t>&amp; Experiments</a:t>
            </a:r>
          </a:p>
        </p:txBody>
      </p:sp>
      <p:sp>
        <p:nvSpPr>
          <p:cNvPr id="54" name="TextBox 53">
            <a:extLst>
              <a:ext uri="{FF2B5EF4-FFF2-40B4-BE49-F238E27FC236}">
                <a16:creationId xmlns:a16="http://schemas.microsoft.com/office/drawing/2014/main" id="{57916128-53E1-9DA4-402D-2DB2DCAC94F5}"/>
              </a:ext>
            </a:extLst>
          </p:cNvPr>
          <p:cNvSpPr txBox="1"/>
          <p:nvPr/>
        </p:nvSpPr>
        <p:spPr>
          <a:xfrm>
            <a:off x="1675885" y="3406959"/>
            <a:ext cx="558759" cy="769441"/>
          </a:xfrm>
          <a:prstGeom prst="rect">
            <a:avLst/>
          </a:prstGeom>
          <a:noFill/>
        </p:spPr>
        <p:txBody>
          <a:bodyPr wrap="square">
            <a:spAutoFit/>
          </a:bodyPr>
          <a:lstStyle/>
          <a:p>
            <a:r>
              <a:rPr lang="en-US" sz="4400" dirty="0">
                <a:latin typeface="Algerian" panose="04020705040A02060702" pitchFamily="82" charset="0"/>
                <a:ea typeface="Cambria Math" panose="02040503050406030204" pitchFamily="18" charset="0"/>
              </a:rPr>
              <a:t>5</a:t>
            </a:r>
          </a:p>
        </p:txBody>
      </p:sp>
      <p:sp>
        <p:nvSpPr>
          <p:cNvPr id="55" name="TextBox 54">
            <a:extLst>
              <a:ext uri="{FF2B5EF4-FFF2-40B4-BE49-F238E27FC236}">
                <a16:creationId xmlns:a16="http://schemas.microsoft.com/office/drawing/2014/main" id="{79689A95-F989-E030-2552-D7D751D0B16A}"/>
              </a:ext>
            </a:extLst>
          </p:cNvPr>
          <p:cNvSpPr txBox="1"/>
          <p:nvPr/>
        </p:nvSpPr>
        <p:spPr>
          <a:xfrm>
            <a:off x="402350" y="3607013"/>
            <a:ext cx="1223412" cy="369332"/>
          </a:xfrm>
          <a:prstGeom prst="rect">
            <a:avLst/>
          </a:prstGeom>
          <a:noFill/>
        </p:spPr>
        <p:txBody>
          <a:bodyPr wrap="none" rtlCol="0">
            <a:spAutoFit/>
          </a:bodyPr>
          <a:lstStyle/>
          <a:p>
            <a:pPr algn="ctr"/>
            <a:r>
              <a:rPr lang="en-US" b="1" dirty="0"/>
              <a:t>Conclusion</a:t>
            </a:r>
          </a:p>
        </p:txBody>
      </p:sp>
      <p:sp>
        <p:nvSpPr>
          <p:cNvPr id="65" name="TextBox 64">
            <a:extLst>
              <a:ext uri="{FF2B5EF4-FFF2-40B4-BE49-F238E27FC236}">
                <a16:creationId xmlns:a16="http://schemas.microsoft.com/office/drawing/2014/main" id="{30939796-09A4-AEEF-15D5-1FC3CD8B6CC8}"/>
              </a:ext>
            </a:extLst>
          </p:cNvPr>
          <p:cNvSpPr txBox="1"/>
          <p:nvPr/>
        </p:nvSpPr>
        <p:spPr>
          <a:xfrm>
            <a:off x="0" y="4774168"/>
            <a:ext cx="301686" cy="369332"/>
          </a:xfrm>
          <a:prstGeom prst="rect">
            <a:avLst/>
          </a:prstGeom>
          <a:noFill/>
        </p:spPr>
        <p:txBody>
          <a:bodyPr wrap="none" rtlCol="0">
            <a:spAutoFit/>
          </a:bodyPr>
          <a:lstStyle/>
          <a:p>
            <a:fld id="{B9EE8509-0646-4269-BDD5-5D16CDC4E1DB}" type="slidenum">
              <a:rPr lang="en-US" smtClean="0"/>
              <a:t>8</a:t>
            </a:fld>
            <a:endParaRPr lang="en-US" dirty="0"/>
          </a:p>
        </p:txBody>
      </p:sp>
    </p:spTree>
    <p:extLst>
      <p:ext uri="{BB962C8B-B14F-4D97-AF65-F5344CB8AC3E}">
        <p14:creationId xmlns:p14="http://schemas.microsoft.com/office/powerpoint/2010/main" val="92768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2" presetClass="entr" presetSubtype="8" fill="hold" nodeType="with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wipe(left)">
                                      <p:cBhvr>
                                        <p:cTn id="27" dur="500"/>
                                        <p:tgtEl>
                                          <p:spTgt spid="64"/>
                                        </p:tgtEl>
                                      </p:cBhvr>
                                    </p:animEffect>
                                  </p:childTnLst>
                                </p:cTn>
                              </p:par>
                              <p:par>
                                <p:cTn id="28" presetID="22" presetClass="entr" presetSubtype="8"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500"/>
                                        <p:tgtEl>
                                          <p:spTgt spid="1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par>
                                <p:cTn id="37" presetID="22" presetClass="entr" presetSubtype="8"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wipe(left)">
                                      <p:cBhvr>
                                        <p:cTn id="39" dur="500"/>
                                        <p:tgtEl>
                                          <p:spTgt spid="58"/>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left)">
                                      <p:cBhvr>
                                        <p:cTn id="42" dur="500"/>
                                        <p:tgtEl>
                                          <p:spTgt spid="33"/>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left)">
                                      <p:cBhvr>
                                        <p:cTn id="45" dur="500"/>
                                        <p:tgtEl>
                                          <p:spTgt spid="36"/>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wipe(left)">
                                      <p:cBhvr>
                                        <p:cTn id="48" dur="500"/>
                                        <p:tgtEl>
                                          <p:spTgt spid="54"/>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left)">
                                      <p:cBhvr>
                                        <p:cTn id="51" dur="500"/>
                                        <p:tgtEl>
                                          <p:spTgt spid="55"/>
                                        </p:tgtEl>
                                      </p:cBhvr>
                                    </p:animEffect>
                                  </p:childTnLst>
                                </p:cTn>
                              </p:par>
                              <p:par>
                                <p:cTn id="52" presetID="22" presetClass="entr" presetSubtype="8" fill="hold"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wipe(left)">
                                      <p:cBhvr>
                                        <p:cTn id="54" dur="500"/>
                                        <p:tgtEl>
                                          <p:spTgt spid="40"/>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left)">
                                      <p:cBhvr>
                                        <p:cTn id="57" dur="500"/>
                                        <p:tgtEl>
                                          <p:spTgt spid="23"/>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left)">
                                      <p:cBhvr>
                                        <p:cTn id="60" dur="500"/>
                                        <p:tgtEl>
                                          <p:spTgt spid="24"/>
                                        </p:tgtEl>
                                      </p:cBhvr>
                                    </p:animEffect>
                                  </p:childTnLst>
                                </p:cTn>
                              </p:par>
                              <p:par>
                                <p:cTn id="61" presetID="22" presetClass="entr" presetSubtype="8" fill="hold"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wipe(left)">
                                      <p:cBhvr>
                                        <p:cTn id="63" dur="500"/>
                                        <p:tgtEl>
                                          <p:spTgt spid="45"/>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wipe(left)">
                                      <p:cBhvr>
                                        <p:cTn id="66" dur="500"/>
                                        <p:tgtEl>
                                          <p:spTgt spid="46"/>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wipe(left)">
                                      <p:cBhvr>
                                        <p:cTn id="6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2" grpId="0"/>
      <p:bldP spid="13" grpId="0"/>
      <p:bldP spid="23" grpId="0"/>
      <p:bldP spid="24" grpId="0"/>
      <p:bldP spid="33" grpId="0"/>
      <p:bldP spid="36" grpId="0"/>
      <p:bldP spid="46" grpId="0"/>
      <p:bldP spid="47" grpId="0"/>
      <p:bldP spid="54" grpId="0"/>
      <p:bldP spid="5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FE89E-8C34-2709-D09F-66D927142241}"/>
            </a:ext>
          </a:extLst>
        </p:cNvPr>
        <p:cNvGrpSpPr/>
        <p:nvPr/>
      </p:nvGrpSpPr>
      <p:grpSpPr>
        <a:xfrm>
          <a:off x="0" y="0"/>
          <a:ext cx="0" cy="0"/>
          <a:chOff x="0" y="0"/>
          <a:chExt cx="0" cy="0"/>
        </a:xfrm>
      </p:grpSpPr>
      <p:sp>
        <p:nvSpPr>
          <p:cNvPr id="2" name="StaticPath">
            <a:extLst>
              <a:ext uri="{FF2B5EF4-FFF2-40B4-BE49-F238E27FC236}">
                <a16:creationId xmlns:a16="http://schemas.microsoft.com/office/drawing/2014/main" id="{D1601879-9FC5-7C9D-93AB-F54C8F4A2415}"/>
              </a:ext>
            </a:extLst>
          </p:cNvPr>
          <p:cNvSpPr/>
          <p:nvPr/>
        </p:nvSpPr>
        <p:spPr>
          <a:xfrm>
            <a:off x="3017917" y="3855034"/>
            <a:ext cx="3157538" cy="3157538"/>
          </a:xfrm>
          <a:prstGeom prst="ellipse">
            <a:avLst/>
          </a:prstGeom>
          <a:solidFill>
            <a:srgbClr val="000000">
              <a:alpha val="4000"/>
            </a:srgbClr>
          </a:solidFill>
          <a:ln/>
        </p:spPr>
      </p:sp>
      <p:sp>
        <p:nvSpPr>
          <p:cNvPr id="3" name="TextBox 2">
            <a:extLst>
              <a:ext uri="{FF2B5EF4-FFF2-40B4-BE49-F238E27FC236}">
                <a16:creationId xmlns:a16="http://schemas.microsoft.com/office/drawing/2014/main" id="{37A2BD5D-B7F6-7A99-FC3A-2B219E629E13}"/>
              </a:ext>
            </a:extLst>
          </p:cNvPr>
          <p:cNvSpPr txBox="1"/>
          <p:nvPr/>
        </p:nvSpPr>
        <p:spPr>
          <a:xfrm>
            <a:off x="0" y="4774168"/>
            <a:ext cx="301686" cy="369332"/>
          </a:xfrm>
          <a:prstGeom prst="rect">
            <a:avLst/>
          </a:prstGeom>
          <a:noFill/>
        </p:spPr>
        <p:txBody>
          <a:bodyPr wrap="none" rtlCol="0">
            <a:spAutoFit/>
          </a:bodyPr>
          <a:lstStyle/>
          <a:p>
            <a:fld id="{7B825309-1F74-46BD-9F53-9A3F1022E277}" type="slidenum">
              <a:rPr lang="en-US" smtClean="0"/>
              <a:t>9</a:t>
            </a:fld>
            <a:endParaRPr lang="en-US" dirty="0"/>
          </a:p>
        </p:txBody>
      </p:sp>
      <p:pic>
        <p:nvPicPr>
          <p:cNvPr id="5" name="Picture 4">
            <a:extLst>
              <a:ext uri="{FF2B5EF4-FFF2-40B4-BE49-F238E27FC236}">
                <a16:creationId xmlns:a16="http://schemas.microsoft.com/office/drawing/2014/main" id="{FCE53C88-B2C0-B5B0-2A80-598AD93EDC8C}"/>
              </a:ext>
            </a:extLst>
          </p:cNvPr>
          <p:cNvPicPr>
            <a:picLocks noChangeAspect="1"/>
          </p:cNvPicPr>
          <p:nvPr/>
        </p:nvPicPr>
        <p:blipFill>
          <a:blip r:embed="rId3"/>
          <a:stretch>
            <a:fillRect/>
          </a:stretch>
        </p:blipFill>
        <p:spPr>
          <a:xfrm>
            <a:off x="0" y="1726027"/>
            <a:ext cx="9144000" cy="1524000"/>
          </a:xfrm>
          <a:prstGeom prst="rect">
            <a:avLst/>
          </a:prstGeom>
        </p:spPr>
      </p:pic>
      <p:sp>
        <p:nvSpPr>
          <p:cNvPr id="6" name="Rectangle 5">
            <a:extLst>
              <a:ext uri="{FF2B5EF4-FFF2-40B4-BE49-F238E27FC236}">
                <a16:creationId xmlns:a16="http://schemas.microsoft.com/office/drawing/2014/main" id="{69CE18FE-C64E-E144-70EE-5090E42929AA}"/>
              </a:ext>
            </a:extLst>
          </p:cNvPr>
          <p:cNvSpPr/>
          <p:nvPr/>
        </p:nvSpPr>
        <p:spPr>
          <a:xfrm>
            <a:off x="3364230" y="53340"/>
            <a:ext cx="2415540" cy="313690"/>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85EFFD0-C5FE-4FA3-75DC-EB068333BC55}"/>
              </a:ext>
            </a:extLst>
          </p:cNvPr>
          <p:cNvSpPr txBox="1"/>
          <p:nvPr/>
        </p:nvSpPr>
        <p:spPr>
          <a:xfrm>
            <a:off x="3509754" y="25519"/>
            <a:ext cx="2173865" cy="369332"/>
          </a:xfrm>
          <a:prstGeom prst="rect">
            <a:avLst/>
          </a:prstGeom>
          <a:noFill/>
        </p:spPr>
        <p:txBody>
          <a:bodyPr wrap="none" rtlCol="0">
            <a:spAutoFit/>
          </a:bodyPr>
          <a:lstStyle/>
          <a:p>
            <a:r>
              <a:rPr lang="en-US" b="1" dirty="0"/>
              <a:t>Meaningful Diversity</a:t>
            </a:r>
          </a:p>
        </p:txBody>
      </p:sp>
      <p:sp>
        <p:nvSpPr>
          <p:cNvPr id="8" name="Rectangle 7">
            <a:extLst>
              <a:ext uri="{FF2B5EF4-FFF2-40B4-BE49-F238E27FC236}">
                <a16:creationId xmlns:a16="http://schemas.microsoft.com/office/drawing/2014/main" id="{BD20FB9B-5694-5512-4ABD-0EE6E7AA59F5}"/>
              </a:ext>
            </a:extLst>
          </p:cNvPr>
          <p:cNvSpPr/>
          <p:nvPr/>
        </p:nvSpPr>
        <p:spPr>
          <a:xfrm>
            <a:off x="708660" y="3571458"/>
            <a:ext cx="7726680" cy="923330"/>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DF0818BA-5D40-893B-EA0F-A52114F7623A}"/>
              </a:ext>
            </a:extLst>
          </p:cNvPr>
          <p:cNvSpPr txBox="1"/>
          <p:nvPr/>
        </p:nvSpPr>
        <p:spPr>
          <a:xfrm>
            <a:off x="708660" y="3571458"/>
            <a:ext cx="7726680" cy="923330"/>
          </a:xfrm>
          <a:prstGeom prst="rect">
            <a:avLst/>
          </a:prstGeom>
          <a:noFill/>
        </p:spPr>
        <p:txBody>
          <a:bodyPr wrap="square" rtlCol="0">
            <a:spAutoFit/>
          </a:bodyPr>
          <a:lstStyle/>
          <a:p>
            <a:pPr algn="ctr"/>
            <a:r>
              <a:rPr lang="en-US" dirty="0"/>
              <a:t>As can be seen, none of the 10 completions corresponding to the eye region </a:t>
            </a:r>
          </a:p>
          <a:p>
            <a:pPr algn="ctr"/>
            <a:r>
              <a:rPr lang="en-US" dirty="0"/>
              <a:t>depict glasses, yet, when examining 100 samples from the model, it is evident that such completions are possible; they are simply rare (2 out of 100 samples).</a:t>
            </a:r>
          </a:p>
        </p:txBody>
      </p:sp>
      <p:sp>
        <p:nvSpPr>
          <p:cNvPr id="11" name="Rectangle 10">
            <a:extLst>
              <a:ext uri="{FF2B5EF4-FFF2-40B4-BE49-F238E27FC236}">
                <a16:creationId xmlns:a16="http://schemas.microsoft.com/office/drawing/2014/main" id="{BE392198-6850-EADA-A79E-4F7929131ACD}"/>
              </a:ext>
            </a:extLst>
          </p:cNvPr>
          <p:cNvSpPr/>
          <p:nvPr/>
        </p:nvSpPr>
        <p:spPr>
          <a:xfrm>
            <a:off x="708660" y="519430"/>
            <a:ext cx="7726680" cy="848134"/>
          </a:xfrm>
          <a:prstGeom prst="rect">
            <a:avLst/>
          </a:prstGeom>
          <a:solidFill>
            <a:srgbClr val="FF9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1A24638E-F496-86F4-5D4F-3E31FC5A13EA}"/>
              </a:ext>
            </a:extLst>
          </p:cNvPr>
          <p:cNvSpPr txBox="1"/>
          <p:nvPr/>
        </p:nvSpPr>
        <p:spPr>
          <a:xfrm>
            <a:off x="708660" y="481267"/>
            <a:ext cx="7726680" cy="923330"/>
          </a:xfrm>
          <a:prstGeom prst="rect">
            <a:avLst/>
          </a:prstGeom>
          <a:noFill/>
        </p:spPr>
        <p:txBody>
          <a:bodyPr wrap="square">
            <a:spAutoFit/>
          </a:bodyPr>
          <a:lstStyle/>
          <a:p>
            <a:pPr algn="ctr"/>
            <a:r>
              <a:rPr lang="en-US" dirty="0"/>
              <a:t>We argue that this phenomenon stems from the fact that the posterior distribution is often heavy tailed along semantically interesting directions. Heavy-tailed distributions assign a non-negligible probability to distinct “outliers”.</a:t>
            </a:r>
          </a:p>
        </p:txBody>
      </p:sp>
    </p:spTree>
    <p:extLst>
      <p:ext uri="{BB962C8B-B14F-4D97-AF65-F5344CB8AC3E}">
        <p14:creationId xmlns:p14="http://schemas.microsoft.com/office/powerpoint/2010/main" val="755088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2299</TotalTime>
  <Words>1114</Words>
  <Application>Microsoft Office PowerPoint</Application>
  <PresentationFormat>On-screen Show (16:9)</PresentationFormat>
  <Paragraphs>214</Paragraphs>
  <Slides>22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Algerian</vt:lpstr>
      <vt:lpstr>Arial</vt:lpstr>
      <vt:lpstr>Calibri</vt:lpstr>
      <vt:lpstr>Cambria Math</vt:lpstr>
      <vt:lpstr>Google Sans</vt:lpstr>
      <vt:lpstr>Lucida Grande</vt:lpstr>
      <vt:lpstr>OpenSans-Bold</vt:lpstr>
      <vt:lpstr>OpenSans-Regular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Houman Jafari</cp:lastModifiedBy>
  <cp:revision>17</cp:revision>
  <dcterms:created xsi:type="dcterms:W3CDTF">2024-11-18T08:34:22Z</dcterms:created>
  <dcterms:modified xsi:type="dcterms:W3CDTF">2025-02-03T04:18:40Z</dcterms:modified>
</cp:coreProperties>
</file>