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4" r:id="rId3"/>
    <p:sldId id="282" r:id="rId4"/>
    <p:sldId id="268" r:id="rId5"/>
    <p:sldId id="295" r:id="rId6"/>
    <p:sldId id="296" r:id="rId7"/>
    <p:sldId id="297" r:id="rId8"/>
    <p:sldId id="283" r:id="rId9"/>
    <p:sldId id="293" r:id="rId10"/>
    <p:sldId id="294" r:id="rId11"/>
    <p:sldId id="299" r:id="rId12"/>
    <p:sldId id="312" r:id="rId13"/>
    <p:sldId id="284" r:id="rId14"/>
    <p:sldId id="298" r:id="rId15"/>
    <p:sldId id="301" r:id="rId16"/>
    <p:sldId id="306" r:id="rId17"/>
    <p:sldId id="307" r:id="rId18"/>
    <p:sldId id="308" r:id="rId19"/>
    <p:sldId id="309" r:id="rId20"/>
    <p:sldId id="310" r:id="rId21"/>
    <p:sldId id="311" r:id="rId22"/>
    <p:sldId id="285" r:id="rId23"/>
    <p:sldId id="300" r:id="rId24"/>
    <p:sldId id="303" r:id="rId25"/>
    <p:sldId id="302" r:id="rId26"/>
    <p:sldId id="304" r:id="rId27"/>
    <p:sldId id="305" r:id="rId28"/>
    <p:sldId id="286" r:id="rId29"/>
    <p:sldId id="263" r:id="rId30"/>
    <p:sldId id="287" r:id="rId31"/>
    <p:sldId id="313" r:id="rId3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29" autoAdjust="0"/>
  </p:normalViewPr>
  <p:slideViewPr>
    <p:cSldViewPr snapToGrid="0" snapToObjects="1">
      <p:cViewPr varScale="1">
        <p:scale>
          <a:sx n="74" d="100"/>
          <a:sy n="74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2CB51C-4917-9E07-42EC-190E547232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08045-933A-2037-3E13-D7A06AC660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0B75-50DE-4272-8CFB-77EAB031FAB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3BB8-EBD3-A71C-CB66-734FEAA74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C28B-EFD8-EC79-E26D-8A86E6A19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FE0D-B680-460B-9E90-97D2F8AA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25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8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F3E8-6277-31BF-AD53-BCDCCA6D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4D9037-2C86-F90E-BD6D-E6FE49BEE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C399E-79C5-94D2-E07C-93101DC5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3726-B109-685F-D507-85428DB30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23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12AE-7F22-4E57-A40F-711D4551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63908-D6B2-5BF9-6636-99C77D27E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DE8C5-A7B6-37CC-F793-44750DEE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2E63-53C4-61B1-D81B-0B2C1F759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12AE-7F22-4E57-A40F-711D4551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63908-D6B2-5BF9-6636-99C77D27E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DE8C5-A7B6-37CC-F793-44750DEE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2E63-53C4-61B1-D81B-0B2C1F759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525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12AE-7F22-4E57-A40F-711D4551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63908-D6B2-5BF9-6636-99C77D27E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DE8C5-A7B6-37CC-F793-44750DEE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2E63-53C4-61B1-D81B-0B2C1F759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34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F3E8-6277-31BF-AD53-BCDCCA6D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4D9037-2C86-F90E-BD6D-E6FE49BEE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C399E-79C5-94D2-E07C-93101DC53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3726-B109-685F-D507-85428DB30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0.1604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84681" y="-15783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66572" y="1685830"/>
            <a:ext cx="7620000" cy="11114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440" b="1" dirty="0" smtClean="0">
                <a:latin typeface="OpenSans-Bold"/>
                <a:ea typeface="OpenSans-Bold"/>
              </a:rPr>
              <a:t>Universal </a:t>
            </a:r>
          </a:p>
          <a:p>
            <a:pPr algn="ctr"/>
            <a:r>
              <a:rPr lang="en-US" sz="3440" b="1" dirty="0" smtClean="0">
                <a:latin typeface="OpenSans-Bold"/>
                <a:ea typeface="OpenSans-Bold"/>
              </a:rPr>
              <a:t>Adversarial </a:t>
            </a:r>
          </a:p>
          <a:p>
            <a:pPr algn="ctr"/>
            <a:r>
              <a:rPr lang="en-US" sz="3440" b="1" dirty="0" smtClean="0">
                <a:latin typeface="OpenSans-Bold"/>
                <a:ea typeface="OpenSans-Bold"/>
              </a:rPr>
              <a:t>Perturbations</a:t>
            </a:r>
            <a:endParaRPr lang="en-US" sz="3440" b="1" dirty="0">
              <a:latin typeface="OpenSans-Bold"/>
              <a:ea typeface="OpenSans-Bold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918799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229267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83ED5-ABCB-9918-C558-B5D09AD2DB51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9AE3C8E-07BC-416B-B909-8D27C90E1ABC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StaticPath">
            <a:extLst>
              <a:ext uri="{FF2B5EF4-FFF2-40B4-BE49-F238E27FC236}">
                <a16:creationId xmlns:a16="http://schemas.microsoft.com/office/drawing/2014/main" id="{F7DCCAAB-991B-14E0-FEAB-CC62868B59DF}"/>
              </a:ext>
            </a:extLst>
          </p:cNvPr>
          <p:cNvSpPr/>
          <p:nvPr/>
        </p:nvSpPr>
        <p:spPr>
          <a:xfrm>
            <a:off x="1762411" y="3942080"/>
            <a:ext cx="5086197" cy="1051098"/>
          </a:xfrm>
          <a:prstGeom prst="rect">
            <a:avLst/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41184-5617-AED0-5F54-2AB3ED75CF48}"/>
              </a:ext>
            </a:extLst>
          </p:cNvPr>
          <p:cNvSpPr txBox="1"/>
          <p:nvPr/>
        </p:nvSpPr>
        <p:spPr>
          <a:xfrm>
            <a:off x="2280147" y="4109839"/>
            <a:ext cx="3949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Author: </a:t>
            </a:r>
            <a:r>
              <a:rPr lang="en-US" sz="1600" dirty="0" smtClean="0"/>
              <a:t>M.A. </a:t>
            </a:r>
            <a:r>
              <a:rPr lang="en-US" sz="1600" dirty="0" err="1" smtClean="0"/>
              <a:t>Kiani</a:t>
            </a:r>
            <a:r>
              <a:rPr lang="en-US" sz="1600" dirty="0"/>
              <a:t>,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Mohammad Parsa Dini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8DF3A-83CE-9F83-A004-FFA9DA273CA2}"/>
              </a:ext>
            </a:extLst>
          </p:cNvPr>
          <p:cNvSpPr txBox="1"/>
          <p:nvPr/>
        </p:nvSpPr>
        <p:spPr>
          <a:xfrm>
            <a:off x="1891147" y="4554950"/>
            <a:ext cx="2086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Mentor: </a:t>
            </a:r>
            <a:r>
              <a:rPr lang="en-US" sz="1600" dirty="0" smtClean="0"/>
              <a:t>M.R. </a:t>
            </a:r>
            <a:r>
              <a:rPr lang="en-US" sz="1600" dirty="0" err="1" smtClean="0"/>
              <a:t>Rahmani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491948" y="4539561"/>
            <a:ext cx="245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Instructor</a:t>
            </a:r>
            <a:r>
              <a:rPr lang="en-US" dirty="0" smtClean="0"/>
              <a:t>: Dr. </a:t>
            </a:r>
            <a:r>
              <a:rPr lang="en-US" dirty="0" err="1" smtClean="0"/>
              <a:t>Yassaee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>
            <a:off x="824578" y="90773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4" name="StaticPath"/>
          <p:cNvSpPr/>
          <p:nvPr/>
        </p:nvSpPr>
        <p:spPr>
          <a:xfrm>
            <a:off x="843895" y="146904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824577" y="2468923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7389638" y="4096713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/>
          <p:cNvSpPr/>
          <p:nvPr/>
        </p:nvSpPr>
        <p:spPr>
          <a:xfrm>
            <a:off x="-1418558" y="-1710976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056F-A310-8FFB-F1DA-AA32A953257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1C5F6-1BC0-635D-F0FA-F583F7E05A39}"/>
              </a:ext>
            </a:extLst>
          </p:cNvPr>
          <p:cNvSpPr txBox="1"/>
          <p:nvPr/>
        </p:nvSpPr>
        <p:spPr>
          <a:xfrm>
            <a:off x="1852374" y="1509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3538068" y="242428"/>
            <a:ext cx="2021841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UAP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F3421-817F-95C7-6F49-E751523AE257}"/>
              </a:ext>
            </a:extLst>
          </p:cNvPr>
          <p:cNvSpPr txBox="1"/>
          <p:nvPr/>
        </p:nvSpPr>
        <p:spPr>
          <a:xfrm>
            <a:off x="4746171" y="111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BA27-5C61-B071-B1E8-6CA6EBF6310C}"/>
                  </a:ext>
                </a:extLst>
              </p:cNvPr>
              <p:cNvSpPr txBox="1"/>
              <p:nvPr/>
            </p:nvSpPr>
            <p:spPr>
              <a:xfrm>
                <a:off x="1456071" y="824012"/>
                <a:ext cx="658019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the  distribution of images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is the dataset.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BA27-5C61-B071-B1E8-6CA6EBF6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71" y="824012"/>
                <a:ext cx="6580199" cy="374270"/>
              </a:xfrm>
              <a:prstGeom prst="rect">
                <a:avLst/>
              </a:prstGeom>
              <a:blipFill>
                <a:blip r:embed="rId3"/>
                <a:stretch>
                  <a:fillRect t="-6452" r="-1019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782F87-5C57-5DFA-F864-D8D2C6164696}"/>
                  </a:ext>
                </a:extLst>
              </p:cNvPr>
              <p:cNvSpPr txBox="1"/>
              <p:nvPr/>
            </p:nvSpPr>
            <p:spPr>
              <a:xfrm>
                <a:off x="1411266" y="1414193"/>
                <a:ext cx="6954981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seeking </a:t>
                </a:r>
                <a:r>
                  <a:rPr lang="en-US" dirty="0"/>
                  <a:t>perturbation vectors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that </a:t>
                </a:r>
                <a:r>
                  <a:rPr lang="en-US" dirty="0"/>
                  <a:t>fool the classifier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</a:t>
                </a:r>
              </a:p>
              <a:p>
                <a:r>
                  <a:rPr lang="en-US" dirty="0"/>
                  <a:t>almost all data </a:t>
                </a:r>
                <a:r>
                  <a:rPr lang="en-US" dirty="0" smtClean="0"/>
                  <a:t>sampled </a:t>
                </a:r>
                <a:r>
                  <a:rPr lang="en-US" dirty="0"/>
                  <a:t>from </a:t>
                </a:r>
                <a:r>
                  <a:rPr lang="en-US" i="1" dirty="0"/>
                  <a:t>μ</a:t>
                </a:r>
                <a:r>
                  <a:rPr lang="en-US" dirty="0" smtClean="0"/>
                  <a:t>. In other words: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for almost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782F87-5C57-5DFA-F864-D8D2C616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66" y="1414193"/>
                <a:ext cx="6954981" cy="1205266"/>
              </a:xfrm>
              <a:prstGeom prst="rect">
                <a:avLst/>
              </a:prstGeom>
              <a:blipFill>
                <a:blip r:embed="rId4"/>
                <a:stretch>
                  <a:fillRect l="-789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8DB62-3B73-C9D1-4A0C-957C342FCD33}"/>
                  </a:ext>
                </a:extLst>
              </p:cNvPr>
              <p:cNvSpPr txBox="1"/>
              <p:nvPr/>
            </p:nvSpPr>
            <p:spPr>
              <a:xfrm>
                <a:off x="1411266" y="2461621"/>
                <a:ext cx="6102696" cy="967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goal is to find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satisfies the following two </a:t>
                </a:r>
                <a:r>
                  <a:rPr lang="en-US" dirty="0" smtClean="0"/>
                  <a:t>constraints: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l-GR" i="1" dirty="0"/>
                          <m:t>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8DB62-3B73-C9D1-4A0C-957C342F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66" y="2461621"/>
                <a:ext cx="6102696" cy="967060"/>
              </a:xfrm>
              <a:prstGeom prst="rect">
                <a:avLst/>
              </a:prstGeom>
              <a:blipFill>
                <a:blip r:embed="rId5"/>
                <a:stretch>
                  <a:fillRect l="-899" t="-3797" r="-100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4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aticPath"/>
          <p:cNvSpPr/>
          <p:nvPr/>
        </p:nvSpPr>
        <p:spPr>
          <a:xfrm>
            <a:off x="7389638" y="4096713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/>
          <p:cNvSpPr/>
          <p:nvPr/>
        </p:nvSpPr>
        <p:spPr>
          <a:xfrm>
            <a:off x="-1418558" y="-1710976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056F-A310-8FFB-F1DA-AA32A953257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1C5F6-1BC0-635D-F0FA-F583F7E05A39}"/>
              </a:ext>
            </a:extLst>
          </p:cNvPr>
          <p:cNvSpPr txBox="1"/>
          <p:nvPr/>
        </p:nvSpPr>
        <p:spPr>
          <a:xfrm>
            <a:off x="1852374" y="1509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1579615" y="214791"/>
            <a:ext cx="2021841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UAP Algorithm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F3421-817F-95C7-6F49-E751523AE257}"/>
              </a:ext>
            </a:extLst>
          </p:cNvPr>
          <p:cNvSpPr txBox="1"/>
          <p:nvPr/>
        </p:nvSpPr>
        <p:spPr>
          <a:xfrm>
            <a:off x="4746171" y="111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60" y="837265"/>
            <a:ext cx="3878698" cy="4098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36" y="3030519"/>
            <a:ext cx="3777334" cy="427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478" y="1905778"/>
            <a:ext cx="2647762" cy="4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6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936079"/>
            <a:ext cx="3549542" cy="3367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5259373" y="1833246"/>
            <a:ext cx="2385093" cy="157318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>
                <a:solidFill>
                  <a:schemeClr val="tx1"/>
                </a:solidFill>
              </a:rPr>
              <a:t>gradient indicates the direction in which the perturbation should be adjusted to increase the loss.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3727341" y="363827"/>
            <a:ext cx="2021841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Visualization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83F47-85DC-62B9-2D01-44BD7CAF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5FDDE705-9091-BEFE-08C3-3C761BC8882D}"/>
              </a:ext>
            </a:extLst>
          </p:cNvPr>
          <p:cNvGrpSpPr/>
          <p:nvPr/>
        </p:nvGrpSpPr>
        <p:grpSpPr>
          <a:xfrm>
            <a:off x="2139696" y="3631242"/>
            <a:ext cx="1365504" cy="304783"/>
            <a:chOff x="2139696" y="3631242"/>
            <a:chExt cx="1365504" cy="3047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A86143-0470-63A0-5E48-2ADE4BEF4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96" y="3783634"/>
              <a:ext cx="10607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07A8F2-1FB4-BD60-ADCF-037583325A94}"/>
                </a:ext>
              </a:extLst>
            </p:cNvPr>
            <p:cNvSpPr/>
            <p:nvPr/>
          </p:nvSpPr>
          <p:spPr>
            <a:xfrm>
              <a:off x="2139696" y="3631242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7086A0-8405-911A-7765-D5EED574C89D}"/>
              </a:ext>
            </a:extLst>
          </p:cNvPr>
          <p:cNvSpPr/>
          <p:nvPr/>
        </p:nvSpPr>
        <p:spPr>
          <a:xfrm>
            <a:off x="3675888" y="2839973"/>
            <a:ext cx="1792224" cy="16581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74314B-E6BB-2A68-1EF9-692C667A40CA}"/>
              </a:ext>
            </a:extLst>
          </p:cNvPr>
          <p:cNvSpPr/>
          <p:nvPr/>
        </p:nvSpPr>
        <p:spPr>
          <a:xfrm>
            <a:off x="3765499" y="2291333"/>
            <a:ext cx="1613002" cy="14923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05AD8D-94C3-BCD2-5A69-58B73A1AC663}"/>
              </a:ext>
            </a:extLst>
          </p:cNvPr>
          <p:cNvSpPr/>
          <p:nvPr/>
        </p:nvSpPr>
        <p:spPr>
          <a:xfrm>
            <a:off x="3855111" y="1742693"/>
            <a:ext cx="1433779" cy="132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67FDD-26F9-E58F-2D7F-717234114C9F}"/>
              </a:ext>
            </a:extLst>
          </p:cNvPr>
          <p:cNvSpPr/>
          <p:nvPr/>
        </p:nvSpPr>
        <p:spPr>
          <a:xfrm>
            <a:off x="3926800" y="1194056"/>
            <a:ext cx="1290401" cy="11941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82065-43C3-6CC2-9DFE-BA5B637F8F4A}"/>
              </a:ext>
            </a:extLst>
          </p:cNvPr>
          <p:cNvSpPr/>
          <p:nvPr/>
        </p:nvSpPr>
        <p:spPr>
          <a:xfrm>
            <a:off x="3991320" y="645415"/>
            <a:ext cx="1161361" cy="1074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C3226-C9FC-1F60-C4DA-CB0EFA2AC199}"/>
              </a:ext>
            </a:extLst>
          </p:cNvPr>
          <p:cNvGrpSpPr/>
          <p:nvPr/>
        </p:nvGrpSpPr>
        <p:grpSpPr>
          <a:xfrm>
            <a:off x="2139696" y="1103384"/>
            <a:ext cx="1715415" cy="304783"/>
            <a:chOff x="2139696" y="1103384"/>
            <a:chExt cx="1715415" cy="304783"/>
          </a:xfrm>
          <a:solidFill>
            <a:srgbClr val="FF98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ACF03E-A868-0CDC-D075-53DA673E31D3}"/>
                </a:ext>
              </a:extLst>
            </p:cNvPr>
            <p:cNvCxnSpPr/>
            <p:nvPr/>
          </p:nvCxnSpPr>
          <p:spPr>
            <a:xfrm flipH="1">
              <a:off x="2444496" y="1255776"/>
              <a:ext cx="1410615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F1F41A-9E1D-E440-FD94-3FC769374418}"/>
                </a:ext>
              </a:extLst>
            </p:cNvPr>
            <p:cNvSpPr/>
            <p:nvPr/>
          </p:nvSpPr>
          <p:spPr>
            <a:xfrm>
              <a:off x="2139696" y="110338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AD18F4F-315E-B62C-87FA-37817CD2BF57}"/>
              </a:ext>
            </a:extLst>
          </p:cNvPr>
          <p:cNvSpPr txBox="1"/>
          <p:nvPr/>
        </p:nvSpPr>
        <p:spPr>
          <a:xfrm>
            <a:off x="-34046" y="837364"/>
            <a:ext cx="21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Introduction to </a:t>
            </a:r>
          </a:p>
          <a:p>
            <a:pPr algn="ctr"/>
            <a:r>
              <a:rPr lang="en-US" sz="1600" b="1" dirty="0"/>
              <a:t>Definitions &amp; Motivations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F98F7-9526-B32F-B1E4-FEB25E80737B}"/>
              </a:ext>
            </a:extLst>
          </p:cNvPr>
          <p:cNvSpPr txBox="1"/>
          <p:nvPr/>
        </p:nvSpPr>
        <p:spPr>
          <a:xfrm>
            <a:off x="1675885" y="86835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A514E-E34D-82D1-D602-F02CFF03035E}"/>
              </a:ext>
            </a:extLst>
          </p:cNvPr>
          <p:cNvGrpSpPr/>
          <p:nvPr/>
        </p:nvGrpSpPr>
        <p:grpSpPr>
          <a:xfrm>
            <a:off x="5378501" y="1693505"/>
            <a:ext cx="1576206" cy="304783"/>
            <a:chOff x="5281721" y="1705194"/>
            <a:chExt cx="1576206" cy="304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7B849A-D899-B185-37D8-D41857DBD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21" y="1857586"/>
              <a:ext cx="127140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9A5DC3-2B3C-00B6-1DDF-E71D655DC313}"/>
                </a:ext>
              </a:extLst>
            </p:cNvPr>
            <p:cNvSpPr/>
            <p:nvPr/>
          </p:nvSpPr>
          <p:spPr>
            <a:xfrm flipH="1">
              <a:off x="6553127" y="170519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DFA10FE-85D6-6FD8-4032-5F70DD0D4D76}"/>
              </a:ext>
            </a:extLst>
          </p:cNvPr>
          <p:cNvSpPr txBox="1"/>
          <p:nvPr/>
        </p:nvSpPr>
        <p:spPr>
          <a:xfrm>
            <a:off x="6954707" y="1450386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22E7-2B25-8289-6F1A-E0CFDF51C9AA}"/>
              </a:ext>
            </a:extLst>
          </p:cNvPr>
          <p:cNvSpPr txBox="1"/>
          <p:nvPr/>
        </p:nvSpPr>
        <p:spPr>
          <a:xfrm>
            <a:off x="7266175" y="1435093"/>
            <a:ext cx="1577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Problem setting </a:t>
            </a:r>
          </a:p>
          <a:p>
            <a:pPr algn="ctr"/>
            <a:r>
              <a:rPr lang="en-US" sz="1600" b="1" dirty="0"/>
              <a:t>&amp; </a:t>
            </a:r>
            <a:r>
              <a:rPr lang="en-US" sz="1600" b="1" dirty="0" smtClean="0"/>
              <a:t>approaches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C283DB7-9A91-4503-6806-376BB8C1CB2A}"/>
              </a:ext>
            </a:extLst>
          </p:cNvPr>
          <p:cNvGrpSpPr/>
          <p:nvPr/>
        </p:nvGrpSpPr>
        <p:grpSpPr>
          <a:xfrm>
            <a:off x="2139696" y="2354189"/>
            <a:ext cx="1554114" cy="304783"/>
            <a:chOff x="2139696" y="2354189"/>
            <a:chExt cx="1554114" cy="3047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044D331-DB6C-ACE8-BD4A-1BB22AFFC8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496" y="2506581"/>
              <a:ext cx="1249314" cy="131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024C56-7186-9313-88A2-11A16136B0EF}"/>
                </a:ext>
              </a:extLst>
            </p:cNvPr>
            <p:cNvSpPr/>
            <p:nvPr/>
          </p:nvSpPr>
          <p:spPr>
            <a:xfrm>
              <a:off x="2139696" y="2354189"/>
              <a:ext cx="304800" cy="304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7C66FC1-356E-9ED1-DA9D-24C95A768D5F}"/>
              </a:ext>
            </a:extLst>
          </p:cNvPr>
          <p:cNvSpPr txBox="1"/>
          <p:nvPr/>
        </p:nvSpPr>
        <p:spPr>
          <a:xfrm>
            <a:off x="1670684" y="2121860"/>
            <a:ext cx="52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9075E-7CEC-8AB9-0BC9-F5BF341AF6CE}"/>
              </a:ext>
            </a:extLst>
          </p:cNvPr>
          <p:cNvSpPr txBox="1"/>
          <p:nvPr/>
        </p:nvSpPr>
        <p:spPr>
          <a:xfrm>
            <a:off x="223273" y="2156251"/>
            <a:ext cx="159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/>
              <a:t>Robustifying</a:t>
            </a:r>
            <a:r>
              <a:rPr lang="en-US" sz="1600" b="1" dirty="0" smtClean="0"/>
              <a:t> via </a:t>
            </a:r>
          </a:p>
          <a:p>
            <a:pPr algn="ctr"/>
            <a:r>
              <a:rPr lang="en-US" sz="1600" b="1" dirty="0" smtClean="0"/>
              <a:t>Randomized </a:t>
            </a:r>
          </a:p>
          <a:p>
            <a:pPr algn="ctr"/>
            <a:r>
              <a:rPr lang="en-US" sz="1600" b="1" dirty="0" smtClean="0"/>
              <a:t>smoothness</a:t>
            </a:r>
            <a:endParaRPr lang="en-US" sz="16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ACAA28-C865-80D4-D865-EAB1D8A22146}"/>
              </a:ext>
            </a:extLst>
          </p:cNvPr>
          <p:cNvGrpSpPr/>
          <p:nvPr/>
        </p:nvGrpSpPr>
        <p:grpSpPr>
          <a:xfrm>
            <a:off x="5557723" y="2909119"/>
            <a:ext cx="1396984" cy="304783"/>
            <a:chOff x="5557723" y="2909119"/>
            <a:chExt cx="1396984" cy="30478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CDE95A8-7193-5E7A-CC4E-F63D31E6A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723" y="3061511"/>
              <a:ext cx="1092184" cy="80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59C965-D464-7A19-2009-14381DDA33D6}"/>
                </a:ext>
              </a:extLst>
            </p:cNvPr>
            <p:cNvSpPr/>
            <p:nvPr/>
          </p:nvSpPr>
          <p:spPr>
            <a:xfrm flipH="1">
              <a:off x="6649907" y="290911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EE493F9-B007-A52D-2062-E16781E58B17}"/>
              </a:ext>
            </a:extLst>
          </p:cNvPr>
          <p:cNvSpPr txBox="1"/>
          <p:nvPr/>
        </p:nvSpPr>
        <p:spPr>
          <a:xfrm>
            <a:off x="6954707" y="2676789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83FEE1-A241-03A7-4E4A-E3454737C258}"/>
              </a:ext>
            </a:extLst>
          </p:cNvPr>
          <p:cNvSpPr txBox="1"/>
          <p:nvPr/>
        </p:nvSpPr>
        <p:spPr>
          <a:xfrm>
            <a:off x="7423120" y="2769121"/>
            <a:ext cx="1616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Our contribution</a:t>
            </a:r>
          </a:p>
          <a:p>
            <a:pPr algn="ctr"/>
            <a:r>
              <a:rPr lang="en-US" sz="1600" b="1" dirty="0"/>
              <a:t>&amp; </a:t>
            </a:r>
            <a:r>
              <a:rPr lang="en-US" sz="1600" b="1" dirty="0" smtClean="0"/>
              <a:t>Experiments</a:t>
            </a:r>
          </a:p>
          <a:p>
            <a:pPr algn="ctr"/>
            <a:r>
              <a:rPr lang="en-US" sz="1600" b="1" dirty="0" smtClean="0"/>
              <a:t>&amp; Bounds</a:t>
            </a:r>
            <a:endParaRPr lang="en-US" sz="16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58D2F-152F-0DDC-B517-77ED6DA0EE50}"/>
              </a:ext>
            </a:extLst>
          </p:cNvPr>
          <p:cNvSpPr txBox="1"/>
          <p:nvPr/>
        </p:nvSpPr>
        <p:spPr>
          <a:xfrm>
            <a:off x="1675885" y="3406959"/>
            <a:ext cx="558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AC237F-B6CC-A272-D3E3-6A37B41AED29}"/>
              </a:ext>
            </a:extLst>
          </p:cNvPr>
          <p:cNvSpPr txBox="1"/>
          <p:nvPr/>
        </p:nvSpPr>
        <p:spPr>
          <a:xfrm>
            <a:off x="402350" y="35989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67EF19-2DD0-83B8-3674-96ACB43ADC8B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EE8509-0646-4269-BDD5-5D16CDC4E1D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3" grpId="0"/>
      <p:bldP spid="23" grpId="0"/>
      <p:bldP spid="24" grpId="0"/>
      <p:bldP spid="33" grpId="0"/>
      <p:bldP spid="36" grpId="0"/>
      <p:bldP spid="46" grpId="0"/>
      <p:bldP spid="47" grpId="0"/>
      <p:bldP spid="54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D5A8F-04A0-1DA5-8141-7614A56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B4720DA-8B3D-D32A-6787-629CFA2E08A6}"/>
              </a:ext>
            </a:extLst>
          </p:cNvPr>
          <p:cNvSpPr/>
          <p:nvPr/>
        </p:nvSpPr>
        <p:spPr>
          <a:xfrm>
            <a:off x="7030761" y="3514941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791E2-C56B-02EB-B1DD-72DC34A4B2B3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B825309-1F74-46BD-9F53-9A3F1022E27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B3897-409A-75A3-DA63-3B328B6AF711}"/>
              </a:ext>
            </a:extLst>
          </p:cNvPr>
          <p:cNvSpPr/>
          <p:nvPr/>
        </p:nvSpPr>
        <p:spPr>
          <a:xfrm>
            <a:off x="2783840" y="53340"/>
            <a:ext cx="3097530" cy="451547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46E61-9FFB-43C4-3E6B-96616DFDD46C}"/>
              </a:ext>
            </a:extLst>
          </p:cNvPr>
          <p:cNvSpPr txBox="1"/>
          <p:nvPr/>
        </p:nvSpPr>
        <p:spPr>
          <a:xfrm>
            <a:off x="2783840" y="94447"/>
            <a:ext cx="32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space of perturbed vectors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BCD34-D979-5F8F-CA4C-6F8B4264E587}"/>
              </a:ext>
            </a:extLst>
          </p:cNvPr>
          <p:cNvSpPr/>
          <p:nvPr/>
        </p:nvSpPr>
        <p:spPr>
          <a:xfrm>
            <a:off x="443812" y="3497603"/>
            <a:ext cx="8256376" cy="1219199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11026-4CFB-4F5F-495A-99554FE2DED1}"/>
              </a:ext>
            </a:extLst>
          </p:cNvPr>
          <p:cNvSpPr txBox="1"/>
          <p:nvPr/>
        </p:nvSpPr>
        <p:spPr>
          <a:xfrm>
            <a:off x="554113" y="3514123"/>
            <a:ext cx="825637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Diversity of universal perturbations for the </a:t>
            </a:r>
            <a:r>
              <a:rPr lang="en-US" sz="1700" dirty="0" err="1"/>
              <a:t>GoogLeNet</a:t>
            </a:r>
            <a:r>
              <a:rPr lang="en-US" sz="1700" dirty="0"/>
              <a:t> architecture. The five perturbations are generated </a:t>
            </a:r>
            <a:r>
              <a:rPr lang="en-US" sz="1700" dirty="0" smtClean="0"/>
              <a:t>using different </a:t>
            </a:r>
            <a:r>
              <a:rPr lang="en-US" sz="1700" dirty="0"/>
              <a:t>random </a:t>
            </a:r>
            <a:r>
              <a:rPr lang="en-US" sz="1700" dirty="0" err="1"/>
              <a:t>shufflings</a:t>
            </a:r>
            <a:r>
              <a:rPr lang="en-US" sz="1700" dirty="0"/>
              <a:t> of the set X. Note that the normalized inner products for any pair of universal perturbations </a:t>
            </a:r>
            <a:r>
              <a:rPr lang="en-US" sz="1700" dirty="0" smtClean="0"/>
              <a:t>does not </a:t>
            </a:r>
            <a:r>
              <a:rPr lang="en-US" sz="1700" dirty="0"/>
              <a:t>exceed </a:t>
            </a:r>
            <a:r>
              <a:rPr lang="en-US" sz="1700" dirty="0" smtClean="0"/>
              <a:t>0.1</a:t>
            </a:r>
            <a:r>
              <a:rPr lang="en-US" sz="1700" dirty="0"/>
              <a:t>, which highlights the diversity of such perturbations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7" y="1360242"/>
            <a:ext cx="1620695" cy="16248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151" y="1361511"/>
            <a:ext cx="1620696" cy="16248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92" y="1376759"/>
            <a:ext cx="1620696" cy="16248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232" y="1360241"/>
            <a:ext cx="1653649" cy="16579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225" y="1361511"/>
            <a:ext cx="1652383" cy="16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53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D5A8F-04A0-1DA5-8141-7614A56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B4720DA-8B3D-D32A-6787-629CFA2E08A6}"/>
              </a:ext>
            </a:extLst>
          </p:cNvPr>
          <p:cNvSpPr/>
          <p:nvPr/>
        </p:nvSpPr>
        <p:spPr>
          <a:xfrm>
            <a:off x="7030761" y="3514941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791E2-C56B-02EB-B1DD-72DC34A4B2B3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25309-1F74-46BD-9F53-9A3F1022E27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B3897-409A-75A3-DA63-3B328B6AF711}"/>
              </a:ext>
            </a:extLst>
          </p:cNvPr>
          <p:cNvSpPr/>
          <p:nvPr/>
        </p:nvSpPr>
        <p:spPr>
          <a:xfrm>
            <a:off x="2272557" y="48705"/>
            <a:ext cx="4002499" cy="451547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46E61-9FFB-43C4-3E6B-96616DFDD46C}"/>
              </a:ext>
            </a:extLst>
          </p:cNvPr>
          <p:cNvSpPr txBox="1"/>
          <p:nvPr/>
        </p:nvSpPr>
        <p:spPr>
          <a:xfrm>
            <a:off x="2398300" y="106694"/>
            <a:ext cx="393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norm effect the attack?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51" y="945156"/>
            <a:ext cx="6904698" cy="17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46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4" y="1145984"/>
            <a:ext cx="6807048" cy="2408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902226" y="242428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Randomized Smoothing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322" y="1729409"/>
            <a:ext cx="125895" cy="1325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17" y="1032587"/>
            <a:ext cx="5989033" cy="2088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902226" y="242428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Theorem 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26" y="3200826"/>
            <a:ext cx="2819772" cy="160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8" y="3279092"/>
            <a:ext cx="5796268" cy="8730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78" y="796038"/>
            <a:ext cx="5852918" cy="2225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4" y="4409711"/>
            <a:ext cx="7754049" cy="434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799795" y="149663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Proof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Thrm</a:t>
            </a:r>
            <a:r>
              <a:rPr lang="en-US" dirty="0" smtClean="0">
                <a:solidFill>
                  <a:sysClr val="windowText" lastClr="000000"/>
                </a:solidFill>
              </a:rPr>
              <a:t> 1: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22" y="674374"/>
            <a:ext cx="1921968" cy="7231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67" y="1397556"/>
            <a:ext cx="2078815" cy="428167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3071443" y="770236"/>
            <a:ext cx="238539" cy="1007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799795" y="149663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Proof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Thrm</a:t>
            </a:r>
            <a:r>
              <a:rPr lang="en-US" dirty="0" smtClean="0">
                <a:solidFill>
                  <a:sysClr val="windowText" lastClr="000000"/>
                </a:solidFill>
              </a:rPr>
              <a:t> 1: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77" y="1825723"/>
            <a:ext cx="6273231" cy="2815857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>
            <a:off x="3429252" y="1265581"/>
            <a:ext cx="621161" cy="346057"/>
          </a:xfrm>
          <a:prstGeom prst="bentConnector3">
            <a:avLst>
              <a:gd name="adj1" fmla="val 100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2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D1B298-D014-8961-7BE9-612547725D45}"/>
              </a:ext>
            </a:extLst>
          </p:cNvPr>
          <p:cNvGrpSpPr/>
          <p:nvPr/>
        </p:nvGrpSpPr>
        <p:grpSpPr>
          <a:xfrm>
            <a:off x="300494" y="1963107"/>
            <a:ext cx="8543012" cy="1217287"/>
            <a:chOff x="600988" y="1963106"/>
            <a:chExt cx="8543012" cy="1217287"/>
          </a:xfrm>
        </p:grpSpPr>
        <p:sp>
          <p:nvSpPr>
            <p:cNvPr id="4" name="StaticPath">
              <a:extLst>
                <a:ext uri="{FF2B5EF4-FFF2-40B4-BE49-F238E27FC236}">
                  <a16:creationId xmlns:a16="http://schemas.microsoft.com/office/drawing/2014/main" id="{6AA3216E-439F-A4EC-7A94-23219424A5AB}"/>
                </a:ext>
              </a:extLst>
            </p:cNvPr>
            <p:cNvSpPr/>
            <p:nvPr/>
          </p:nvSpPr>
          <p:spPr>
            <a:xfrm>
              <a:off x="600988" y="1963107"/>
              <a:ext cx="3971012" cy="1217286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  <p:sp>
          <p:nvSpPr>
            <p:cNvPr id="5" name="StaticPath">
              <a:extLst>
                <a:ext uri="{FF2B5EF4-FFF2-40B4-BE49-F238E27FC236}">
                  <a16:creationId xmlns:a16="http://schemas.microsoft.com/office/drawing/2014/main" id="{B54F5A17-C6F1-8742-34EC-1293612212C4}"/>
                </a:ext>
              </a:extLst>
            </p:cNvPr>
            <p:cNvSpPr/>
            <p:nvPr/>
          </p:nvSpPr>
          <p:spPr>
            <a:xfrm>
              <a:off x="5172988" y="1963106"/>
              <a:ext cx="3971012" cy="1217286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37EDC7-D5BB-473D-FE14-EA8351CDB3CF}"/>
              </a:ext>
            </a:extLst>
          </p:cNvPr>
          <p:cNvSpPr txBox="1"/>
          <p:nvPr/>
        </p:nvSpPr>
        <p:spPr>
          <a:xfrm>
            <a:off x="3136319" y="369332"/>
            <a:ext cx="2871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Acknowledgments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18A26-D3AC-077B-8C98-AFD82B34CAD4}"/>
              </a:ext>
            </a:extLst>
          </p:cNvPr>
          <p:cNvSpPr txBox="1"/>
          <p:nvPr/>
        </p:nvSpPr>
        <p:spPr>
          <a:xfrm>
            <a:off x="1179128" y="2110080"/>
            <a:ext cx="221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M.A. </a:t>
            </a:r>
            <a:r>
              <a:rPr lang="en-US" dirty="0" err="1" smtClean="0"/>
              <a:t>Kiani</a:t>
            </a:r>
            <a:endParaRPr lang="en-US" dirty="0"/>
          </a:p>
          <a:p>
            <a:pPr algn="ctr"/>
            <a:r>
              <a:rPr lang="en-US" dirty="0" err="1" smtClean="0"/>
              <a:t>B.Sc.C.E</a:t>
            </a:r>
            <a:r>
              <a:rPr lang="en-US" dirty="0"/>
              <a:t>.</a:t>
            </a:r>
          </a:p>
          <a:p>
            <a:pPr algn="ctr"/>
            <a:r>
              <a:rPr lang="en-US" dirty="0" smtClean="0"/>
              <a:t>m.a.kiani@gmail.com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4C55A-B883-80A2-5FE3-4784B22B8E01}"/>
              </a:ext>
            </a:extLst>
          </p:cNvPr>
          <p:cNvSpPr txBox="1"/>
          <p:nvPr/>
        </p:nvSpPr>
        <p:spPr>
          <a:xfrm>
            <a:off x="4840492" y="2110080"/>
            <a:ext cx="4035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Mohammad Parsa Dini</a:t>
            </a:r>
          </a:p>
          <a:p>
            <a:pPr algn="ctr"/>
            <a:r>
              <a:rPr lang="en-US" dirty="0"/>
              <a:t>B.Sc.E.E.</a:t>
            </a:r>
          </a:p>
          <a:p>
            <a:pPr algn="ctr"/>
            <a:r>
              <a:rPr lang="en-US" dirty="0"/>
              <a:t>mohammadparsadinithefirst@gmail.com</a:t>
            </a:r>
          </a:p>
        </p:txBody>
      </p:sp>
      <p:sp>
        <p:nvSpPr>
          <p:cNvPr id="14" name="StaticPath">
            <a:extLst>
              <a:ext uri="{FF2B5EF4-FFF2-40B4-BE49-F238E27FC236}">
                <a16:creationId xmlns:a16="http://schemas.microsoft.com/office/drawing/2014/main" id="{1857A417-AE24-4F9C-D0EF-39EE1DC3C39F}"/>
              </a:ext>
            </a:extLst>
          </p:cNvPr>
          <p:cNvSpPr/>
          <p:nvPr/>
        </p:nvSpPr>
        <p:spPr>
          <a:xfrm>
            <a:off x="-2816523" y="-1998648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894E21C1-B3E2-9612-36FB-432985369EDA}"/>
              </a:ext>
            </a:extLst>
          </p:cNvPr>
          <p:cNvSpPr/>
          <p:nvPr/>
        </p:nvSpPr>
        <p:spPr>
          <a:xfrm>
            <a:off x="7847298" y="-1372466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6" name="StaticPath">
            <a:extLst>
              <a:ext uri="{FF2B5EF4-FFF2-40B4-BE49-F238E27FC236}">
                <a16:creationId xmlns:a16="http://schemas.microsoft.com/office/drawing/2014/main" id="{3715AE43-92BA-A803-3CC8-42251CC3D397}"/>
              </a:ext>
            </a:extLst>
          </p:cNvPr>
          <p:cNvSpPr/>
          <p:nvPr/>
        </p:nvSpPr>
        <p:spPr>
          <a:xfrm>
            <a:off x="1281627" y="431123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2AF2F-D1E7-3F04-24FE-1EFF6C53A511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C4BA1-4945-4096-9D0A-CA27AEA44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99" y="873458"/>
            <a:ext cx="6644824" cy="2416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799795" y="149663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Proof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Thrm</a:t>
            </a:r>
            <a:r>
              <a:rPr lang="en-US" dirty="0" smtClean="0">
                <a:solidFill>
                  <a:sysClr val="windowText" lastClr="000000"/>
                </a:solidFill>
              </a:rPr>
              <a:t> 1: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36" y="2601223"/>
            <a:ext cx="6712975" cy="1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3" y="834887"/>
            <a:ext cx="7570486" cy="22795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2799795" y="149663"/>
            <a:ext cx="2657683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Proof of </a:t>
            </a:r>
            <a:r>
              <a:rPr lang="en-US" dirty="0" err="1" smtClean="0">
                <a:solidFill>
                  <a:sysClr val="windowText" lastClr="000000"/>
                </a:solidFill>
              </a:rPr>
              <a:t>Thrm</a:t>
            </a:r>
            <a:r>
              <a:rPr lang="en-US" dirty="0" smtClean="0">
                <a:solidFill>
                  <a:sysClr val="windowText" lastClr="000000"/>
                </a:solidFill>
              </a:rPr>
              <a:t> 1: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" y="3576365"/>
            <a:ext cx="2306173" cy="54262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074504" y="3731722"/>
            <a:ext cx="1603513" cy="23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14" y="3576365"/>
            <a:ext cx="874292" cy="49777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724400" y="3326296"/>
            <a:ext cx="1497496" cy="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24400" y="4291076"/>
            <a:ext cx="1497496" cy="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3326296"/>
            <a:ext cx="0" cy="96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21896" y="3326296"/>
            <a:ext cx="0" cy="96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7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A2314-BC5D-CFD1-ABEA-B9BA9882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BA2C99B-CD55-D86E-247B-293BFFBE1192}"/>
              </a:ext>
            </a:extLst>
          </p:cNvPr>
          <p:cNvGrpSpPr/>
          <p:nvPr/>
        </p:nvGrpSpPr>
        <p:grpSpPr>
          <a:xfrm>
            <a:off x="2139696" y="3631242"/>
            <a:ext cx="1365504" cy="304783"/>
            <a:chOff x="2139696" y="3631242"/>
            <a:chExt cx="1365504" cy="3047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05EE14A-AFBE-AD93-1E23-3D1F7A22D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96" y="3783634"/>
              <a:ext cx="10607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B11A3EF-3E58-4AAB-ADE1-CD609C69D890}"/>
                </a:ext>
              </a:extLst>
            </p:cNvPr>
            <p:cNvSpPr/>
            <p:nvPr/>
          </p:nvSpPr>
          <p:spPr>
            <a:xfrm>
              <a:off x="2139696" y="3631242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97CF31-B2C5-F0F9-DD9C-8AC59C534906}"/>
              </a:ext>
            </a:extLst>
          </p:cNvPr>
          <p:cNvSpPr/>
          <p:nvPr/>
        </p:nvSpPr>
        <p:spPr>
          <a:xfrm>
            <a:off x="3675888" y="2839973"/>
            <a:ext cx="1792224" cy="16581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47EB0-3C8F-58B0-7862-400ABA6C0C3D}"/>
              </a:ext>
            </a:extLst>
          </p:cNvPr>
          <p:cNvSpPr/>
          <p:nvPr/>
        </p:nvSpPr>
        <p:spPr>
          <a:xfrm>
            <a:off x="3765499" y="2291333"/>
            <a:ext cx="1613002" cy="14923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B8DDD1-7941-6EB5-7C6F-BBE1A267E7D1}"/>
              </a:ext>
            </a:extLst>
          </p:cNvPr>
          <p:cNvSpPr/>
          <p:nvPr/>
        </p:nvSpPr>
        <p:spPr>
          <a:xfrm>
            <a:off x="3855111" y="1742693"/>
            <a:ext cx="1433779" cy="132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D3917-D461-1929-D5FD-14D4BB7F0255}"/>
              </a:ext>
            </a:extLst>
          </p:cNvPr>
          <p:cNvSpPr/>
          <p:nvPr/>
        </p:nvSpPr>
        <p:spPr>
          <a:xfrm>
            <a:off x="3926800" y="1194056"/>
            <a:ext cx="1290401" cy="11941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816E03-5D8E-DB31-09C1-AD6C6C7CD0FF}"/>
              </a:ext>
            </a:extLst>
          </p:cNvPr>
          <p:cNvSpPr/>
          <p:nvPr/>
        </p:nvSpPr>
        <p:spPr>
          <a:xfrm>
            <a:off x="3991320" y="645415"/>
            <a:ext cx="1161361" cy="1074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F3275-85EF-881C-B855-83B5C9963A7E}"/>
              </a:ext>
            </a:extLst>
          </p:cNvPr>
          <p:cNvGrpSpPr/>
          <p:nvPr/>
        </p:nvGrpSpPr>
        <p:grpSpPr>
          <a:xfrm>
            <a:off x="2139696" y="1103384"/>
            <a:ext cx="1715415" cy="304783"/>
            <a:chOff x="2139696" y="1103384"/>
            <a:chExt cx="1715415" cy="304783"/>
          </a:xfrm>
          <a:solidFill>
            <a:srgbClr val="FF98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CAA4DD-A813-0FDD-D0E1-8F4CB06908F3}"/>
                </a:ext>
              </a:extLst>
            </p:cNvPr>
            <p:cNvCxnSpPr/>
            <p:nvPr/>
          </p:nvCxnSpPr>
          <p:spPr>
            <a:xfrm flipH="1">
              <a:off x="2444496" y="1255776"/>
              <a:ext cx="1410615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1B16BBF-B237-5F2E-9F08-0DF55A061BF0}"/>
                </a:ext>
              </a:extLst>
            </p:cNvPr>
            <p:cNvSpPr/>
            <p:nvPr/>
          </p:nvSpPr>
          <p:spPr>
            <a:xfrm>
              <a:off x="2139696" y="110338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F8B7FA-DAB9-180C-6CE2-608105EBADBC}"/>
              </a:ext>
            </a:extLst>
          </p:cNvPr>
          <p:cNvSpPr txBox="1"/>
          <p:nvPr/>
        </p:nvSpPr>
        <p:spPr>
          <a:xfrm>
            <a:off x="-34046" y="837364"/>
            <a:ext cx="21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Introduction to </a:t>
            </a:r>
          </a:p>
          <a:p>
            <a:pPr algn="ctr"/>
            <a:r>
              <a:rPr lang="en-US" sz="1600" b="1" dirty="0"/>
              <a:t>Definitions &amp; Motivations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740A6-51AD-F04C-DCBA-11CE8EA462ED}"/>
              </a:ext>
            </a:extLst>
          </p:cNvPr>
          <p:cNvSpPr txBox="1"/>
          <p:nvPr/>
        </p:nvSpPr>
        <p:spPr>
          <a:xfrm>
            <a:off x="1675885" y="86835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5F7489-74CE-4BB4-58E4-82FD08F44B1F}"/>
              </a:ext>
            </a:extLst>
          </p:cNvPr>
          <p:cNvGrpSpPr/>
          <p:nvPr/>
        </p:nvGrpSpPr>
        <p:grpSpPr>
          <a:xfrm>
            <a:off x="5378501" y="1693505"/>
            <a:ext cx="1576206" cy="304783"/>
            <a:chOff x="5281721" y="1705194"/>
            <a:chExt cx="1576206" cy="304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AB3D99-B507-7758-AE5C-D6C1C4CE96F2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21" y="1857586"/>
              <a:ext cx="127140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0F860-AA95-CF46-278F-37F6F2F8A10F}"/>
                </a:ext>
              </a:extLst>
            </p:cNvPr>
            <p:cNvSpPr/>
            <p:nvPr/>
          </p:nvSpPr>
          <p:spPr>
            <a:xfrm flipH="1">
              <a:off x="6553127" y="170519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CC9A07-C227-60A8-28EB-D939E63D6FBC}"/>
              </a:ext>
            </a:extLst>
          </p:cNvPr>
          <p:cNvSpPr txBox="1"/>
          <p:nvPr/>
        </p:nvSpPr>
        <p:spPr>
          <a:xfrm>
            <a:off x="6954707" y="1450386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AE35C4-ED03-37BB-2A7A-8B3B40BCC956}"/>
              </a:ext>
            </a:extLst>
          </p:cNvPr>
          <p:cNvSpPr txBox="1"/>
          <p:nvPr/>
        </p:nvSpPr>
        <p:spPr>
          <a:xfrm>
            <a:off x="7266175" y="1435093"/>
            <a:ext cx="1577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Problem setting </a:t>
            </a:r>
          </a:p>
          <a:p>
            <a:pPr algn="ctr"/>
            <a:r>
              <a:rPr lang="en-US" sz="1600" b="1" dirty="0"/>
              <a:t>&amp; other </a:t>
            </a:r>
          </a:p>
          <a:p>
            <a:pPr algn="ctr"/>
            <a:r>
              <a:rPr lang="en-US" sz="1600" b="1" dirty="0"/>
              <a:t>approaches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6EB475-61E6-9B84-43DD-09CF107335AF}"/>
              </a:ext>
            </a:extLst>
          </p:cNvPr>
          <p:cNvGrpSpPr/>
          <p:nvPr/>
        </p:nvGrpSpPr>
        <p:grpSpPr>
          <a:xfrm>
            <a:off x="2139696" y="2354189"/>
            <a:ext cx="1554114" cy="304783"/>
            <a:chOff x="2139696" y="2354189"/>
            <a:chExt cx="1554114" cy="3047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46F170-2113-A249-77D1-9E6353EEA4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496" y="2506581"/>
              <a:ext cx="1249314" cy="131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FB40D1-B7AB-C0BE-B5E4-5CA11D8D6E95}"/>
                </a:ext>
              </a:extLst>
            </p:cNvPr>
            <p:cNvSpPr/>
            <p:nvPr/>
          </p:nvSpPr>
          <p:spPr>
            <a:xfrm>
              <a:off x="2139696" y="235418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2C3AED-8149-A235-58C9-CB71205F6C5E}"/>
              </a:ext>
            </a:extLst>
          </p:cNvPr>
          <p:cNvSpPr txBox="1"/>
          <p:nvPr/>
        </p:nvSpPr>
        <p:spPr>
          <a:xfrm>
            <a:off x="1670684" y="2121860"/>
            <a:ext cx="52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01084-C39A-9660-6178-162E2DFACFA1}"/>
              </a:ext>
            </a:extLst>
          </p:cNvPr>
          <p:cNvSpPr txBox="1"/>
          <p:nvPr/>
        </p:nvSpPr>
        <p:spPr>
          <a:xfrm>
            <a:off x="384273" y="2156251"/>
            <a:ext cx="1270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Key idea &amp;</a:t>
            </a:r>
          </a:p>
          <a:p>
            <a:pPr algn="ctr"/>
            <a:r>
              <a:rPr lang="en-US" sz="1600" b="1" dirty="0"/>
              <a:t>Solutions for</a:t>
            </a:r>
          </a:p>
          <a:p>
            <a:pPr algn="ctr"/>
            <a:r>
              <a:rPr lang="en-US" sz="1600" b="1" dirty="0"/>
              <a:t>Adversary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F966E4-47D5-C2B8-457A-C7CD096431D5}"/>
              </a:ext>
            </a:extLst>
          </p:cNvPr>
          <p:cNvGrpSpPr/>
          <p:nvPr/>
        </p:nvGrpSpPr>
        <p:grpSpPr>
          <a:xfrm>
            <a:off x="5557723" y="2909119"/>
            <a:ext cx="1396984" cy="304783"/>
            <a:chOff x="5557723" y="2909119"/>
            <a:chExt cx="1396984" cy="30478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69849B-72F5-12D5-F996-02CFBDC90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723" y="3061511"/>
              <a:ext cx="1092184" cy="80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4B5CCC-96F8-E58C-8B10-E7BB31CC64A8}"/>
                </a:ext>
              </a:extLst>
            </p:cNvPr>
            <p:cNvSpPr/>
            <p:nvPr/>
          </p:nvSpPr>
          <p:spPr>
            <a:xfrm flipH="1">
              <a:off x="6649907" y="2909119"/>
              <a:ext cx="304800" cy="304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5F326A9-E8FA-564E-2F94-E7031A28A2AB}"/>
              </a:ext>
            </a:extLst>
          </p:cNvPr>
          <p:cNvSpPr txBox="1"/>
          <p:nvPr/>
        </p:nvSpPr>
        <p:spPr>
          <a:xfrm>
            <a:off x="6954707" y="2676789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9BFF5F-C81C-38F5-68C5-2390078FD50C}"/>
              </a:ext>
            </a:extLst>
          </p:cNvPr>
          <p:cNvSpPr txBox="1"/>
          <p:nvPr/>
        </p:nvSpPr>
        <p:spPr>
          <a:xfrm>
            <a:off x="7423120" y="2769121"/>
            <a:ext cx="161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Our contribution</a:t>
            </a:r>
          </a:p>
          <a:p>
            <a:pPr algn="ctr"/>
            <a:r>
              <a:rPr lang="en-US" sz="1600" b="1" dirty="0"/>
              <a:t>&amp; Experiments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3B962-3F1B-8D6C-2E5D-EA8213F7C40E}"/>
              </a:ext>
            </a:extLst>
          </p:cNvPr>
          <p:cNvSpPr txBox="1"/>
          <p:nvPr/>
        </p:nvSpPr>
        <p:spPr>
          <a:xfrm>
            <a:off x="1675885" y="3406959"/>
            <a:ext cx="558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0A020B-4C15-4A32-9BB3-65180651B414}"/>
              </a:ext>
            </a:extLst>
          </p:cNvPr>
          <p:cNvSpPr txBox="1"/>
          <p:nvPr/>
        </p:nvSpPr>
        <p:spPr>
          <a:xfrm>
            <a:off x="402350" y="35989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AF7AA6-FB4F-D85B-80FB-DB3AB3C2A55F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EE8509-0646-4269-BDD5-5D16CDC4E1D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3" grpId="0"/>
      <p:bldP spid="23" grpId="0"/>
      <p:bldP spid="24" grpId="0"/>
      <p:bldP spid="33" grpId="0"/>
      <p:bldP spid="36" grpId="0"/>
      <p:bldP spid="46" grpId="0"/>
      <p:bldP spid="47" grpId="0"/>
      <p:bldP spid="54" grpId="0"/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D5A8F-04A0-1DA5-8141-7614A56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B4720DA-8B3D-D32A-6787-629CFA2E08A6}"/>
              </a:ext>
            </a:extLst>
          </p:cNvPr>
          <p:cNvSpPr/>
          <p:nvPr/>
        </p:nvSpPr>
        <p:spPr>
          <a:xfrm>
            <a:off x="7030761" y="3514941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791E2-C56B-02EB-B1DD-72DC34A4B2B3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25309-1F74-46BD-9F53-9A3F1022E277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B3897-409A-75A3-DA63-3B328B6AF711}"/>
              </a:ext>
            </a:extLst>
          </p:cNvPr>
          <p:cNvSpPr/>
          <p:nvPr/>
        </p:nvSpPr>
        <p:spPr>
          <a:xfrm>
            <a:off x="2272557" y="48705"/>
            <a:ext cx="4002499" cy="451547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46E61-9FFB-43C4-3E6B-96616DFDD46C}"/>
              </a:ext>
            </a:extLst>
          </p:cNvPr>
          <p:cNvSpPr txBox="1"/>
          <p:nvPr/>
        </p:nvSpPr>
        <p:spPr>
          <a:xfrm>
            <a:off x="2398300" y="106694"/>
            <a:ext cx="393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does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norm effect the attack?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ABCD34-D979-5F8F-CA4C-6F8B4264E587}"/>
              </a:ext>
            </a:extLst>
          </p:cNvPr>
          <p:cNvSpPr/>
          <p:nvPr/>
        </p:nvSpPr>
        <p:spPr>
          <a:xfrm>
            <a:off x="443812" y="2954109"/>
            <a:ext cx="8256376" cy="1219199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811026-4CFB-4F5F-495A-99554FE2DED1}"/>
                  </a:ext>
                </a:extLst>
              </p:cNvPr>
              <p:cNvSpPr txBox="1"/>
              <p:nvPr/>
            </p:nvSpPr>
            <p:spPr>
              <a:xfrm>
                <a:off x="443813" y="3078723"/>
                <a:ext cx="8256375" cy="87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0" lang="en-US" sz="1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Since</a:t>
                </a:r>
                <a:r>
                  <a:rPr kumimoji="0" lang="en-US" sz="17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7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sz="17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0" lang="en-US" sz="1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norm</a:t>
                </a:r>
                <a:r>
                  <a:rPr lang="en-US" sz="17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600" dirty="0"/>
                  <a:t>measures the maximum change to any pixel in the image, Perturbations under </a:t>
                </a:r>
                <a:r>
                  <a:rPr lang="en-US" sz="1600" dirty="0" smtClean="0"/>
                  <a:t>the 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0" lang="en-US" sz="1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norm </a:t>
                </a:r>
                <a:r>
                  <a:rPr lang="en-US" sz="1600" dirty="0"/>
                  <a:t>are also small but can be more effective in causing misclassification compared </a:t>
                </a:r>
                <a:r>
                  <a:rPr lang="en-US" sz="16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</m:t>
                        </m:r>
                      </m:e>
                      <m:sub>
                        <m:r>
                          <a:rPr kumimoji="0" lang="en-US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r>
                  <a:rPr kumimoji="0" lang="en-US" sz="17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As we can see, the results are as we expected.</a:t>
                </a:r>
                <a:endPara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811026-4CFB-4F5F-495A-99554FE2D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3" y="3078723"/>
                <a:ext cx="8256375" cy="877163"/>
              </a:xfrm>
              <a:prstGeom prst="rect">
                <a:avLst/>
              </a:prstGeom>
              <a:blipFill>
                <a:blip r:embed="rId3"/>
                <a:stretch>
                  <a:fillRect l="-517" t="-2083" r="-88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61" y="534015"/>
            <a:ext cx="4627890" cy="22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49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F3B863-676A-919A-CCB1-B8588CB4B910}"/>
              </a:ext>
            </a:extLst>
          </p:cNvPr>
          <p:cNvSpPr/>
          <p:nvPr/>
        </p:nvSpPr>
        <p:spPr>
          <a:xfrm>
            <a:off x="1815549" y="175261"/>
            <a:ext cx="5665304" cy="39624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Our method’s algorithm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49" y="1588885"/>
            <a:ext cx="3885626" cy="1236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7" y="788503"/>
            <a:ext cx="5081718" cy="34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03740"/>
              </p:ext>
            </p:extLst>
          </p:nvPr>
        </p:nvGraphicFramePr>
        <p:xfrm>
          <a:off x="1524000" y="12981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82898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47774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952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Acc. Before attack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Acc. After Attack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4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FGSM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2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LBFGS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27.6%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03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8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prop.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38.5%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3558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0F3B863-676A-919A-CCB1-B8588CB4B910}"/>
              </a:ext>
            </a:extLst>
          </p:cNvPr>
          <p:cNvSpPr/>
          <p:nvPr/>
        </p:nvSpPr>
        <p:spPr>
          <a:xfrm>
            <a:off x="1815549" y="175261"/>
            <a:ext cx="5665304" cy="39624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Accuracy dump after attack on </a:t>
            </a:r>
            <a:r>
              <a:rPr lang="en-US" dirty="0" err="1" smtClean="0">
                <a:solidFill>
                  <a:sysClr val="windowText" lastClr="000000"/>
                </a:solidFill>
              </a:rPr>
              <a:t>LeNet</a:t>
            </a:r>
            <a:r>
              <a:rPr lang="en-US" dirty="0" smtClean="0">
                <a:solidFill>
                  <a:sysClr val="windowText" lastClr="000000"/>
                </a:solidFill>
              </a:rPr>
              <a:t> model &amp;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09" y="1447566"/>
            <a:ext cx="4291864" cy="216872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424947" y="2531929"/>
            <a:ext cx="404192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75419" y="2682836"/>
                <a:ext cx="483704" cy="385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19" y="2682836"/>
                <a:ext cx="483704" cy="385042"/>
              </a:xfrm>
              <a:prstGeom prst="rect">
                <a:avLst/>
              </a:prstGeom>
              <a:blipFill>
                <a:blip r:embed="rId3"/>
                <a:stretch>
                  <a:fillRect t="-23810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65859" y="2750590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59" y="2750590"/>
                <a:ext cx="299184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06109" y="2070750"/>
                <a:ext cx="86323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109" y="2070750"/>
                <a:ext cx="863232" cy="47705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8249" y="4389994"/>
                <a:ext cx="6706668" cy="92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We used </a:t>
                </a:r>
                <a:r>
                  <a:rPr lang="en-US" sz="1600" dirty="0" err="1" smtClean="0"/>
                  <a:t>Liptschitzness</a:t>
                </a:r>
                <a:r>
                  <a:rPr lang="en-US" sz="1600" dirty="0" smtClean="0"/>
                  <a:t> on classifier</a:t>
                </a:r>
                <a:r>
                  <a:rPr lang="fa-IR" sz="1600" dirty="0" smtClean="0"/>
                  <a:t> </a:t>
                </a:r>
                <a:r>
                  <a:rPr lang="en-US" sz="1600" dirty="0" smtClean="0"/>
                  <a:t>(our metric):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9" y="4389994"/>
                <a:ext cx="6706668" cy="923138"/>
              </a:xfrm>
              <a:prstGeom prst="rect">
                <a:avLst/>
              </a:prstGeom>
              <a:blipFill>
                <a:blip r:embed="rId6"/>
                <a:stretch>
                  <a:fillRect l="-54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137070" y="932823"/>
            <a:ext cx="1285461" cy="245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47862" y="709574"/>
                <a:ext cx="722390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62" y="709574"/>
                <a:ext cx="7223901" cy="710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35017" y="3606104"/>
                <a:ext cx="32360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         </a:t>
                </a:r>
                <a:r>
                  <a:rPr lang="en-US" i="1" dirty="0" err="1" smtClean="0"/>
                  <a:t>num</a:t>
                </a:r>
                <a:r>
                  <a:rPr lang="en-US" i="1" dirty="0" smtClean="0"/>
                  <a:t> of labels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/>
                  <a:t>Maximum </a:t>
                </a:r>
                <a:r>
                  <a:rPr lang="en-US" i="1" dirty="0" err="1" smtClean="0"/>
                  <a:t>num</a:t>
                </a:r>
                <a:r>
                  <a:rPr lang="en-US" i="1" dirty="0" smtClean="0"/>
                  <a:t> of adjacent classes in hamming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017" y="3606104"/>
                <a:ext cx="3236095" cy="1200329"/>
              </a:xfrm>
              <a:prstGeom prst="rect">
                <a:avLst/>
              </a:prstGeom>
              <a:blipFill>
                <a:blip r:embed="rId8"/>
                <a:stretch>
                  <a:fillRect l="-1507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379" y="1995184"/>
                <a:ext cx="3021740" cy="1105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err="1" smtClean="0"/>
                  <a:t>Liptschitz</a:t>
                </a:r>
                <a:r>
                  <a:rPr lang="en-US" sz="1600" dirty="0" smtClean="0"/>
                  <a:t> constant via</a:t>
                </a:r>
              </a:p>
              <a:p>
                <a:r>
                  <a:rPr lang="en-US" sz="1600" dirty="0" smtClean="0"/>
                  <a:t>Randomized smoothing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9" y="1995184"/>
                <a:ext cx="3021740" cy="1105239"/>
              </a:xfrm>
              <a:prstGeom prst="rect">
                <a:avLst/>
              </a:prstGeom>
              <a:blipFill>
                <a:blip r:embed="rId9"/>
                <a:stretch>
                  <a:fillRect l="-121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1667" y="3282938"/>
                <a:ext cx="33699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Index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in Hamming space of the corresponding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7" y="3282938"/>
                <a:ext cx="3369916" cy="646331"/>
              </a:xfrm>
              <a:prstGeom prst="rect">
                <a:avLst/>
              </a:prstGeom>
              <a:blipFill>
                <a:blip r:embed="rId10"/>
                <a:stretch>
                  <a:fillRect l="-162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2242" y="501867"/>
                <a:ext cx="7068575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2" y="501867"/>
                <a:ext cx="7068575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2242" y="1472829"/>
                <a:ext cx="6433930" cy="110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Where for hamming distance we know: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2" y="1472829"/>
                <a:ext cx="6433930" cy="1102161"/>
              </a:xfrm>
              <a:prstGeom prst="rect">
                <a:avLst/>
              </a:prstGeom>
              <a:blipFill>
                <a:blip r:embed="rId3"/>
                <a:stretch>
                  <a:fillRect l="-758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242" y="2617304"/>
                <a:ext cx="5393636" cy="155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Which finally leads to: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sup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42" y="2617304"/>
                <a:ext cx="5393636" cy="1551515"/>
              </a:xfrm>
              <a:prstGeom prst="rect">
                <a:avLst/>
              </a:prstGeom>
              <a:blipFill>
                <a:blip r:embed="rId4"/>
                <a:stretch>
                  <a:fillRect l="-90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325" y="1672517"/>
            <a:ext cx="2401123" cy="205408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78717" y="2516959"/>
            <a:ext cx="1392466" cy="1062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9428577">
            <a:off x="6343984" y="3018599"/>
            <a:ext cx="1861930" cy="59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3234700">
            <a:off x="7902701" y="2472005"/>
            <a:ext cx="209681" cy="109955"/>
          </a:xfrm>
          <a:prstGeom prst="triangle">
            <a:avLst>
              <a:gd name="adj" fmla="val 44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4024" y="3265862"/>
                <a:ext cx="7166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024" y="3265862"/>
                <a:ext cx="71660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90817" y="1074470"/>
                <a:ext cx="123907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5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55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7" y="1074470"/>
                <a:ext cx="1239078" cy="938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26895-2D63-5193-97FD-17478BC1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9C8F0E5-2F93-B6A8-88B7-5C2C15EB631A}"/>
              </a:ext>
            </a:extLst>
          </p:cNvPr>
          <p:cNvGrpSpPr/>
          <p:nvPr/>
        </p:nvGrpSpPr>
        <p:grpSpPr>
          <a:xfrm>
            <a:off x="2139696" y="3631242"/>
            <a:ext cx="1365504" cy="304783"/>
            <a:chOff x="2139696" y="3631242"/>
            <a:chExt cx="1365504" cy="3047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C0588B-5F83-5421-1A66-AFBAC5EE9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96" y="3783634"/>
              <a:ext cx="10607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8DBA53-326D-C7B6-A323-7A208352F593}"/>
                </a:ext>
              </a:extLst>
            </p:cNvPr>
            <p:cNvSpPr/>
            <p:nvPr/>
          </p:nvSpPr>
          <p:spPr>
            <a:xfrm>
              <a:off x="2139696" y="3631242"/>
              <a:ext cx="304800" cy="304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0ABC52-CAB7-6FE6-BE4D-E44B17F930F2}"/>
              </a:ext>
            </a:extLst>
          </p:cNvPr>
          <p:cNvSpPr/>
          <p:nvPr/>
        </p:nvSpPr>
        <p:spPr>
          <a:xfrm>
            <a:off x="3675888" y="2839973"/>
            <a:ext cx="1792224" cy="16581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0E0986-CDAF-1137-4489-28D4A3314A19}"/>
              </a:ext>
            </a:extLst>
          </p:cNvPr>
          <p:cNvSpPr/>
          <p:nvPr/>
        </p:nvSpPr>
        <p:spPr>
          <a:xfrm>
            <a:off x="3765499" y="2291333"/>
            <a:ext cx="1613002" cy="14923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817AEA-7237-AACE-7AFA-19CF1E7FB98D}"/>
              </a:ext>
            </a:extLst>
          </p:cNvPr>
          <p:cNvSpPr/>
          <p:nvPr/>
        </p:nvSpPr>
        <p:spPr>
          <a:xfrm>
            <a:off x="3855111" y="1742693"/>
            <a:ext cx="1433779" cy="132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9591F4-D874-0C93-32C5-C7F4F2031985}"/>
              </a:ext>
            </a:extLst>
          </p:cNvPr>
          <p:cNvSpPr/>
          <p:nvPr/>
        </p:nvSpPr>
        <p:spPr>
          <a:xfrm>
            <a:off x="3926800" y="1194056"/>
            <a:ext cx="1290401" cy="11941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B0CE2D-E0D2-7033-3B86-059EABE749FB}"/>
              </a:ext>
            </a:extLst>
          </p:cNvPr>
          <p:cNvSpPr/>
          <p:nvPr/>
        </p:nvSpPr>
        <p:spPr>
          <a:xfrm>
            <a:off x="3991320" y="645415"/>
            <a:ext cx="1161361" cy="1074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D4DA7-E348-CB75-B8DC-709123FF02BE}"/>
              </a:ext>
            </a:extLst>
          </p:cNvPr>
          <p:cNvGrpSpPr/>
          <p:nvPr/>
        </p:nvGrpSpPr>
        <p:grpSpPr>
          <a:xfrm>
            <a:off x="2139696" y="1103384"/>
            <a:ext cx="1715415" cy="304783"/>
            <a:chOff x="2139696" y="1103384"/>
            <a:chExt cx="1715415" cy="304783"/>
          </a:xfrm>
          <a:solidFill>
            <a:srgbClr val="FF98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D104AD-F832-C355-5407-FFE2D5C7ED30}"/>
                </a:ext>
              </a:extLst>
            </p:cNvPr>
            <p:cNvCxnSpPr/>
            <p:nvPr/>
          </p:nvCxnSpPr>
          <p:spPr>
            <a:xfrm flipH="1">
              <a:off x="2444496" y="1255776"/>
              <a:ext cx="1410615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5EB218-7993-1ADD-FC0A-48DE90926CC9}"/>
                </a:ext>
              </a:extLst>
            </p:cNvPr>
            <p:cNvSpPr/>
            <p:nvPr/>
          </p:nvSpPr>
          <p:spPr>
            <a:xfrm>
              <a:off x="2139696" y="110338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027B269-EE1A-B687-8D7B-619ABEED4DDD}"/>
              </a:ext>
            </a:extLst>
          </p:cNvPr>
          <p:cNvSpPr txBox="1"/>
          <p:nvPr/>
        </p:nvSpPr>
        <p:spPr>
          <a:xfrm>
            <a:off x="-34046" y="837364"/>
            <a:ext cx="21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Introduction to </a:t>
            </a:r>
          </a:p>
          <a:p>
            <a:pPr algn="ctr"/>
            <a:r>
              <a:rPr lang="en-US" sz="1600" b="1" dirty="0"/>
              <a:t>Definitions &amp; Motivations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D08D5-B89B-3CB2-FDD2-D1D55A3DE0A5}"/>
              </a:ext>
            </a:extLst>
          </p:cNvPr>
          <p:cNvSpPr txBox="1"/>
          <p:nvPr/>
        </p:nvSpPr>
        <p:spPr>
          <a:xfrm>
            <a:off x="1675885" y="86835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72723-F178-7C07-D972-306AF115F840}"/>
              </a:ext>
            </a:extLst>
          </p:cNvPr>
          <p:cNvGrpSpPr/>
          <p:nvPr/>
        </p:nvGrpSpPr>
        <p:grpSpPr>
          <a:xfrm>
            <a:off x="5378501" y="1693505"/>
            <a:ext cx="1576206" cy="304783"/>
            <a:chOff x="5281721" y="1705194"/>
            <a:chExt cx="1576206" cy="304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3BAC2C-F8F7-0438-78A9-4EB13D4BF81F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21" y="1857586"/>
              <a:ext cx="127140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7D1A7F-351B-A385-B6BB-BB71457E35E5}"/>
                </a:ext>
              </a:extLst>
            </p:cNvPr>
            <p:cNvSpPr/>
            <p:nvPr/>
          </p:nvSpPr>
          <p:spPr>
            <a:xfrm flipH="1">
              <a:off x="6553127" y="170519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67A0B3-D668-5029-1314-A2B5A2DE72F8}"/>
              </a:ext>
            </a:extLst>
          </p:cNvPr>
          <p:cNvSpPr txBox="1"/>
          <p:nvPr/>
        </p:nvSpPr>
        <p:spPr>
          <a:xfrm>
            <a:off x="6954707" y="1450386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6B755F-4FA9-5329-CCC4-BB360CC32188}"/>
              </a:ext>
            </a:extLst>
          </p:cNvPr>
          <p:cNvSpPr txBox="1"/>
          <p:nvPr/>
        </p:nvSpPr>
        <p:spPr>
          <a:xfrm>
            <a:off x="7266175" y="1435093"/>
            <a:ext cx="1577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Problem setting </a:t>
            </a:r>
          </a:p>
          <a:p>
            <a:pPr algn="ctr"/>
            <a:r>
              <a:rPr lang="en-US" sz="1600" b="1" dirty="0"/>
              <a:t>&amp; other </a:t>
            </a:r>
          </a:p>
          <a:p>
            <a:pPr algn="ctr"/>
            <a:r>
              <a:rPr lang="en-US" sz="1600" b="1" dirty="0"/>
              <a:t>approaches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B0B61A-263C-A22B-A0D6-623718A27204}"/>
              </a:ext>
            </a:extLst>
          </p:cNvPr>
          <p:cNvGrpSpPr/>
          <p:nvPr/>
        </p:nvGrpSpPr>
        <p:grpSpPr>
          <a:xfrm>
            <a:off x="2139696" y="2354189"/>
            <a:ext cx="1554114" cy="304783"/>
            <a:chOff x="2139696" y="2354189"/>
            <a:chExt cx="1554114" cy="3047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CC32C5-9376-1EFC-E799-D503505CB5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496" y="2506581"/>
              <a:ext cx="1249314" cy="131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D109AA-763D-CDA4-8CFB-FB7011EC7488}"/>
                </a:ext>
              </a:extLst>
            </p:cNvPr>
            <p:cNvSpPr/>
            <p:nvPr/>
          </p:nvSpPr>
          <p:spPr>
            <a:xfrm>
              <a:off x="2139696" y="235418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0428F0-10F8-33CA-64A1-6AA69BF4E5E4}"/>
              </a:ext>
            </a:extLst>
          </p:cNvPr>
          <p:cNvSpPr txBox="1"/>
          <p:nvPr/>
        </p:nvSpPr>
        <p:spPr>
          <a:xfrm>
            <a:off x="1670684" y="2121860"/>
            <a:ext cx="52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B961EA-55E7-C34C-AD48-DF18FC9BD39D}"/>
              </a:ext>
            </a:extLst>
          </p:cNvPr>
          <p:cNvSpPr txBox="1"/>
          <p:nvPr/>
        </p:nvSpPr>
        <p:spPr>
          <a:xfrm>
            <a:off x="384273" y="2156251"/>
            <a:ext cx="1270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Key idea &amp;</a:t>
            </a:r>
          </a:p>
          <a:p>
            <a:pPr algn="ctr"/>
            <a:r>
              <a:rPr lang="en-US" sz="1600" b="1" dirty="0"/>
              <a:t>Solutions for</a:t>
            </a:r>
          </a:p>
          <a:p>
            <a:pPr algn="ctr"/>
            <a:r>
              <a:rPr lang="en-US" sz="1600" b="1" dirty="0"/>
              <a:t>Adversary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155552-D57A-CB46-756D-72D7AA31FF95}"/>
              </a:ext>
            </a:extLst>
          </p:cNvPr>
          <p:cNvGrpSpPr/>
          <p:nvPr/>
        </p:nvGrpSpPr>
        <p:grpSpPr>
          <a:xfrm>
            <a:off x="5557723" y="2909119"/>
            <a:ext cx="1396984" cy="304783"/>
            <a:chOff x="5557723" y="2909119"/>
            <a:chExt cx="1396984" cy="30478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BB5E31-F3E7-8F35-316D-3E64A051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723" y="3061511"/>
              <a:ext cx="1092184" cy="80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DD6D3-7D64-F738-6022-C93BA8F28A32}"/>
                </a:ext>
              </a:extLst>
            </p:cNvPr>
            <p:cNvSpPr/>
            <p:nvPr/>
          </p:nvSpPr>
          <p:spPr>
            <a:xfrm flipH="1">
              <a:off x="6649907" y="290911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9A2001-B927-2A77-A729-729BFF361189}"/>
              </a:ext>
            </a:extLst>
          </p:cNvPr>
          <p:cNvSpPr txBox="1"/>
          <p:nvPr/>
        </p:nvSpPr>
        <p:spPr>
          <a:xfrm>
            <a:off x="6954707" y="2676789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B8BFAE-E786-3899-9089-865FEA49730E}"/>
              </a:ext>
            </a:extLst>
          </p:cNvPr>
          <p:cNvSpPr txBox="1"/>
          <p:nvPr/>
        </p:nvSpPr>
        <p:spPr>
          <a:xfrm>
            <a:off x="7423120" y="2769121"/>
            <a:ext cx="161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Our contribution</a:t>
            </a:r>
          </a:p>
          <a:p>
            <a:pPr algn="ctr"/>
            <a:r>
              <a:rPr lang="en-US" sz="1600" b="1" dirty="0"/>
              <a:t>&amp; Experiments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AD7DA0-4D97-BB5A-17C7-D7CC0E393509}"/>
              </a:ext>
            </a:extLst>
          </p:cNvPr>
          <p:cNvSpPr txBox="1"/>
          <p:nvPr/>
        </p:nvSpPr>
        <p:spPr>
          <a:xfrm>
            <a:off x="1675885" y="3406959"/>
            <a:ext cx="558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9F6C85-EF6B-F980-7A33-B61A621D048F}"/>
              </a:ext>
            </a:extLst>
          </p:cNvPr>
          <p:cNvSpPr txBox="1"/>
          <p:nvPr/>
        </p:nvSpPr>
        <p:spPr>
          <a:xfrm>
            <a:off x="402350" y="35989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7A3B7F-6A3F-0B64-AD92-8AE90BD36073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EE8509-0646-4269-BDD5-5D16CDC4E1D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3" grpId="0"/>
      <p:bldP spid="23" grpId="0"/>
      <p:bldP spid="24" grpId="0"/>
      <p:bldP spid="33" grpId="0"/>
      <p:bldP spid="36" grpId="0"/>
      <p:bldP spid="46" grpId="0"/>
      <p:bldP spid="47" grpId="0"/>
      <p:bldP spid="54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>
            <a:off x="824579" y="2020026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4" name="StaticPath"/>
          <p:cNvSpPr/>
          <p:nvPr/>
        </p:nvSpPr>
        <p:spPr>
          <a:xfrm>
            <a:off x="824579" y="266497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824578" y="3756362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7389638" y="4096713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/>
          <p:cNvSpPr/>
          <p:nvPr/>
        </p:nvSpPr>
        <p:spPr>
          <a:xfrm>
            <a:off x="-1418558" y="-1710976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056F-A310-8FFB-F1DA-AA32A953257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3B863-676A-919A-CCB1-B8588CB4B910}"/>
              </a:ext>
            </a:extLst>
          </p:cNvPr>
          <p:cNvSpPr/>
          <p:nvPr/>
        </p:nvSpPr>
        <p:spPr>
          <a:xfrm>
            <a:off x="3067984" y="162386"/>
            <a:ext cx="2761283" cy="39624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Conclusion &amp; Future Works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1C5F6-1BC0-635D-F0FA-F583F7E05A39}"/>
              </a:ext>
            </a:extLst>
          </p:cNvPr>
          <p:cNvSpPr txBox="1"/>
          <p:nvPr/>
        </p:nvSpPr>
        <p:spPr>
          <a:xfrm>
            <a:off x="1852374" y="1509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1346454" y="696627"/>
            <a:ext cx="6204345" cy="918889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 this presentation we have reviewed the general literature regarding </a:t>
            </a:r>
            <a:r>
              <a:rPr lang="en-US" dirty="0" err="1">
                <a:solidFill>
                  <a:sysClr val="windowText" lastClr="000000"/>
                </a:solidFill>
              </a:rPr>
              <a:t>adverserial</a:t>
            </a:r>
            <a:r>
              <a:rPr lang="en-US" dirty="0">
                <a:solidFill>
                  <a:sysClr val="windowText" lastClr="000000"/>
                </a:solidFill>
              </a:rPr>
              <a:t> attack algorithms and possible defenses against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F3421-817F-95C7-6F49-E751523AE257}"/>
              </a:ext>
            </a:extLst>
          </p:cNvPr>
          <p:cNvSpPr txBox="1"/>
          <p:nvPr/>
        </p:nvSpPr>
        <p:spPr>
          <a:xfrm>
            <a:off x="4746171" y="111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0BA27-5C61-B071-B1E8-6CA6EBF6310C}"/>
              </a:ext>
            </a:extLst>
          </p:cNvPr>
          <p:cNvSpPr txBox="1"/>
          <p:nvPr/>
        </p:nvSpPr>
        <p:spPr>
          <a:xfrm>
            <a:off x="1476257" y="1882597"/>
            <a:ext cx="6664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simulated a different attacking strategy using </a:t>
            </a:r>
            <a:r>
              <a:rPr lang="en-US" dirty="0" smtClean="0"/>
              <a:t>some p-norms</a:t>
            </a:r>
          </a:p>
          <a:p>
            <a:r>
              <a:rPr lang="en-US" dirty="0" smtClean="0"/>
              <a:t>and </a:t>
            </a:r>
            <a:r>
              <a:rPr lang="en-US" dirty="0"/>
              <a:t>have reached noticing accuracy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82F87-5C57-5DFA-F864-D8D2C6164696}"/>
              </a:ext>
            </a:extLst>
          </p:cNvPr>
          <p:cNvSpPr txBox="1"/>
          <p:nvPr/>
        </p:nvSpPr>
        <p:spPr>
          <a:xfrm>
            <a:off x="1484284" y="2660967"/>
            <a:ext cx="6708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structural difference images it can adapt itself and have </a:t>
            </a:r>
            <a:r>
              <a:rPr lang="en-US" b="1" dirty="0"/>
              <a:t>creativity.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8DB62-3B73-C9D1-4A0C-957C342FCD33}"/>
              </a:ext>
            </a:extLst>
          </p:cNvPr>
          <p:cNvSpPr txBox="1"/>
          <p:nvPr/>
        </p:nvSpPr>
        <p:spPr>
          <a:xfrm>
            <a:off x="1416256" y="3618933"/>
            <a:ext cx="7794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many more possible future research directions regarding this problem.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instance, we can assume upper bound on Wasserstein distance between </a:t>
            </a:r>
            <a:endParaRPr lang="en-US" dirty="0" smtClean="0"/>
          </a:p>
          <a:p>
            <a:r>
              <a:rPr lang="en-US" dirty="0" smtClean="0"/>
              <a:t>perturbed </a:t>
            </a:r>
            <a:r>
              <a:rPr lang="en-US" dirty="0"/>
              <a:t>and original distributions, and explore the expected </a:t>
            </a:r>
            <a:r>
              <a:rPr lang="en-US" dirty="0" smtClean="0"/>
              <a:t>adversarial error</a:t>
            </a:r>
          </a:p>
          <a:p>
            <a:r>
              <a:rPr lang="en-US" dirty="0" smtClean="0"/>
              <a:t>for </a:t>
            </a:r>
            <a:r>
              <a:rPr lang="en-US" dirty="0" smtClean="0"/>
              <a:t>Gaussian </a:t>
            </a:r>
            <a:r>
              <a:rPr lang="en-US" dirty="0"/>
              <a:t>smoothing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96F5098-D264-B2D7-BA14-C38F9E758B4D}"/>
              </a:ext>
            </a:extLst>
          </p:cNvPr>
          <p:cNvGrpSpPr/>
          <p:nvPr/>
        </p:nvGrpSpPr>
        <p:grpSpPr>
          <a:xfrm>
            <a:off x="2139696" y="3631242"/>
            <a:ext cx="1365504" cy="304783"/>
            <a:chOff x="2139696" y="3631242"/>
            <a:chExt cx="1365504" cy="3047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DC549-346E-9198-B0A3-A33E16613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96" y="3783634"/>
              <a:ext cx="10607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43B91B-B6E7-6DB1-8F73-645D4C882DDA}"/>
                </a:ext>
              </a:extLst>
            </p:cNvPr>
            <p:cNvSpPr/>
            <p:nvPr/>
          </p:nvSpPr>
          <p:spPr>
            <a:xfrm>
              <a:off x="2139696" y="3631242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1D2F54-BAF9-8F97-06E9-9BF592F726E9}"/>
              </a:ext>
            </a:extLst>
          </p:cNvPr>
          <p:cNvSpPr/>
          <p:nvPr/>
        </p:nvSpPr>
        <p:spPr>
          <a:xfrm>
            <a:off x="3675888" y="2839973"/>
            <a:ext cx="1792224" cy="16581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31E22A-FF7D-7E7D-A1C6-752EF0C8E0B9}"/>
              </a:ext>
            </a:extLst>
          </p:cNvPr>
          <p:cNvSpPr/>
          <p:nvPr/>
        </p:nvSpPr>
        <p:spPr>
          <a:xfrm>
            <a:off x="3765499" y="2291333"/>
            <a:ext cx="1613002" cy="14923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252AA-519B-98CD-A64D-C060963BF582}"/>
              </a:ext>
            </a:extLst>
          </p:cNvPr>
          <p:cNvSpPr/>
          <p:nvPr/>
        </p:nvSpPr>
        <p:spPr>
          <a:xfrm>
            <a:off x="3855111" y="1742693"/>
            <a:ext cx="1433779" cy="132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6830A-A9A5-35FD-FF51-7B0BC0613CD9}"/>
              </a:ext>
            </a:extLst>
          </p:cNvPr>
          <p:cNvSpPr/>
          <p:nvPr/>
        </p:nvSpPr>
        <p:spPr>
          <a:xfrm>
            <a:off x="3926800" y="1194056"/>
            <a:ext cx="1290401" cy="11941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89780-BBC3-BC73-6EE6-D21FE7C10F33}"/>
              </a:ext>
            </a:extLst>
          </p:cNvPr>
          <p:cNvSpPr/>
          <p:nvPr/>
        </p:nvSpPr>
        <p:spPr>
          <a:xfrm>
            <a:off x="3991320" y="645415"/>
            <a:ext cx="1161361" cy="1074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E44B4C-5A7C-3CCF-1507-F2831181BED6}"/>
              </a:ext>
            </a:extLst>
          </p:cNvPr>
          <p:cNvGrpSpPr/>
          <p:nvPr/>
        </p:nvGrpSpPr>
        <p:grpSpPr>
          <a:xfrm>
            <a:off x="2139696" y="1103384"/>
            <a:ext cx="1715415" cy="304783"/>
            <a:chOff x="2139696" y="1103384"/>
            <a:chExt cx="1715415" cy="304783"/>
          </a:xfrm>
          <a:solidFill>
            <a:srgbClr val="FF98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3229A4-ABDA-B559-DE74-0C613AD059DE}"/>
                </a:ext>
              </a:extLst>
            </p:cNvPr>
            <p:cNvCxnSpPr/>
            <p:nvPr/>
          </p:nvCxnSpPr>
          <p:spPr>
            <a:xfrm flipH="1">
              <a:off x="2444496" y="1255776"/>
              <a:ext cx="1410615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8B5597-2C4E-9611-CD37-C5FFE0A773D2}"/>
                </a:ext>
              </a:extLst>
            </p:cNvPr>
            <p:cNvSpPr/>
            <p:nvPr/>
          </p:nvSpPr>
          <p:spPr>
            <a:xfrm>
              <a:off x="2139696" y="1103384"/>
              <a:ext cx="304800" cy="30478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3156B5-CCAF-D18F-34BA-5A0CC4A6DEFB}"/>
              </a:ext>
            </a:extLst>
          </p:cNvPr>
          <p:cNvSpPr txBox="1"/>
          <p:nvPr/>
        </p:nvSpPr>
        <p:spPr>
          <a:xfrm>
            <a:off x="-34046" y="837364"/>
            <a:ext cx="21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Introduction to </a:t>
            </a:r>
          </a:p>
          <a:p>
            <a:pPr algn="ctr"/>
            <a:r>
              <a:rPr lang="en-US" sz="1600" b="1" dirty="0"/>
              <a:t>Definitions &amp; Motivations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E3A69-2BE7-D1C8-CF20-700D595C1BA7}"/>
              </a:ext>
            </a:extLst>
          </p:cNvPr>
          <p:cNvSpPr txBox="1"/>
          <p:nvPr/>
        </p:nvSpPr>
        <p:spPr>
          <a:xfrm>
            <a:off x="1675885" y="86835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B1447D-3BFC-8FF2-0422-C9BEF526DC66}"/>
              </a:ext>
            </a:extLst>
          </p:cNvPr>
          <p:cNvGrpSpPr/>
          <p:nvPr/>
        </p:nvGrpSpPr>
        <p:grpSpPr>
          <a:xfrm>
            <a:off x="5378501" y="1693505"/>
            <a:ext cx="1576206" cy="304783"/>
            <a:chOff x="5281721" y="1705194"/>
            <a:chExt cx="1576206" cy="304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059223-BD4B-9C29-5253-AFA116F92E06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21" y="1857586"/>
              <a:ext cx="127140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3090F2-C967-2C02-9774-4FB191A3BF29}"/>
                </a:ext>
              </a:extLst>
            </p:cNvPr>
            <p:cNvSpPr/>
            <p:nvPr/>
          </p:nvSpPr>
          <p:spPr>
            <a:xfrm flipH="1">
              <a:off x="6553127" y="170519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580D1E5-8132-32DD-932E-7EFB8AB8FF2F}"/>
              </a:ext>
            </a:extLst>
          </p:cNvPr>
          <p:cNvSpPr txBox="1"/>
          <p:nvPr/>
        </p:nvSpPr>
        <p:spPr>
          <a:xfrm>
            <a:off x="6954707" y="1450386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0A8CA-58DA-9209-4CAA-14FB95628F33}"/>
              </a:ext>
            </a:extLst>
          </p:cNvPr>
          <p:cNvSpPr txBox="1"/>
          <p:nvPr/>
        </p:nvSpPr>
        <p:spPr>
          <a:xfrm>
            <a:off x="7288970" y="1435093"/>
            <a:ext cx="15321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Problem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Setting &amp; </a:t>
            </a:r>
            <a:r>
              <a:rPr lang="en-US" sz="1600" b="1" dirty="0"/>
              <a:t>other </a:t>
            </a:r>
          </a:p>
          <a:p>
            <a:pPr algn="ctr"/>
            <a:r>
              <a:rPr lang="en-US" sz="1600" b="1" dirty="0"/>
              <a:t>approaches</a:t>
            </a:r>
          </a:p>
          <a:p>
            <a:pPr algn="ctr"/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B83AC4-669E-D740-2D53-AAD1DC7AE9BC}"/>
              </a:ext>
            </a:extLst>
          </p:cNvPr>
          <p:cNvGrpSpPr/>
          <p:nvPr/>
        </p:nvGrpSpPr>
        <p:grpSpPr>
          <a:xfrm>
            <a:off x="2139696" y="2354189"/>
            <a:ext cx="1554114" cy="304783"/>
            <a:chOff x="2139696" y="2354189"/>
            <a:chExt cx="1554114" cy="3047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6E56B7-6B3A-B011-50C2-3CC37AA72C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496" y="2506581"/>
              <a:ext cx="1249314" cy="131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35B74D-9631-2112-8D32-8E45B169D864}"/>
                </a:ext>
              </a:extLst>
            </p:cNvPr>
            <p:cNvSpPr/>
            <p:nvPr/>
          </p:nvSpPr>
          <p:spPr>
            <a:xfrm>
              <a:off x="2139696" y="235418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7866738-657D-9964-D335-A7597CBEC89A}"/>
              </a:ext>
            </a:extLst>
          </p:cNvPr>
          <p:cNvSpPr txBox="1"/>
          <p:nvPr/>
        </p:nvSpPr>
        <p:spPr>
          <a:xfrm>
            <a:off x="1670684" y="2121860"/>
            <a:ext cx="52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673EEA-86CF-0E5F-8356-3616471443E9}"/>
              </a:ext>
            </a:extLst>
          </p:cNvPr>
          <p:cNvSpPr txBox="1"/>
          <p:nvPr/>
        </p:nvSpPr>
        <p:spPr>
          <a:xfrm>
            <a:off x="384273" y="2156251"/>
            <a:ext cx="1270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Key idea &amp;</a:t>
            </a:r>
          </a:p>
          <a:p>
            <a:pPr algn="ctr"/>
            <a:r>
              <a:rPr lang="en-US" sz="1600" b="1" dirty="0"/>
              <a:t>Solutions for</a:t>
            </a:r>
          </a:p>
          <a:p>
            <a:pPr algn="ctr"/>
            <a:r>
              <a:rPr lang="en-US" sz="1600" b="1" dirty="0"/>
              <a:t>Adversary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97362A-C684-9C08-405C-D2D178C03F10}"/>
              </a:ext>
            </a:extLst>
          </p:cNvPr>
          <p:cNvGrpSpPr/>
          <p:nvPr/>
        </p:nvGrpSpPr>
        <p:grpSpPr>
          <a:xfrm>
            <a:off x="5557723" y="2909119"/>
            <a:ext cx="1396984" cy="304783"/>
            <a:chOff x="5557723" y="2909119"/>
            <a:chExt cx="1396984" cy="30478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524F04-7FA4-7F60-0DBD-9EC318B2D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723" y="3061511"/>
              <a:ext cx="1092184" cy="80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DC829D-5ECA-AF69-F852-E9945705C755}"/>
                </a:ext>
              </a:extLst>
            </p:cNvPr>
            <p:cNvSpPr/>
            <p:nvPr/>
          </p:nvSpPr>
          <p:spPr>
            <a:xfrm flipH="1">
              <a:off x="6649907" y="290911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580D1E5-8132-32DD-932E-7EFB8AB8FF2F}"/>
              </a:ext>
            </a:extLst>
          </p:cNvPr>
          <p:cNvSpPr txBox="1"/>
          <p:nvPr/>
        </p:nvSpPr>
        <p:spPr>
          <a:xfrm>
            <a:off x="6954707" y="2676789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237C03-2EBB-99F8-5375-4684E73B60FD}"/>
              </a:ext>
            </a:extLst>
          </p:cNvPr>
          <p:cNvSpPr txBox="1"/>
          <p:nvPr/>
        </p:nvSpPr>
        <p:spPr>
          <a:xfrm>
            <a:off x="7423120" y="2769121"/>
            <a:ext cx="161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Our contribution</a:t>
            </a:r>
          </a:p>
          <a:p>
            <a:pPr algn="ctr"/>
            <a:r>
              <a:rPr lang="en-US" sz="1600" b="1" dirty="0"/>
              <a:t>&amp; Experiments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3EDB0F-E717-83E8-2EDB-FA2C05D15875}"/>
              </a:ext>
            </a:extLst>
          </p:cNvPr>
          <p:cNvSpPr txBox="1"/>
          <p:nvPr/>
        </p:nvSpPr>
        <p:spPr>
          <a:xfrm>
            <a:off x="1675885" y="3406959"/>
            <a:ext cx="558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5CC5C7-6F0A-C408-11FF-079267632C94}"/>
              </a:ext>
            </a:extLst>
          </p:cNvPr>
          <p:cNvSpPr txBox="1"/>
          <p:nvPr/>
        </p:nvSpPr>
        <p:spPr>
          <a:xfrm>
            <a:off x="402350" y="35989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713E53-01C7-C4B0-396D-3AE77939D4C8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EE8509-0646-4269-BDD5-5D16CDC4E1D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3" grpId="0"/>
      <p:bldP spid="23" grpId="0"/>
      <p:bldP spid="24" grpId="0"/>
      <p:bldP spid="33" grpId="0"/>
      <p:bldP spid="36" grpId="0"/>
      <p:bldP spid="46" grpId="0"/>
      <p:bldP spid="47" grpId="0"/>
      <p:bldP spid="54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26A92-9F99-C598-198B-7CF25ECD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aticPath">
            <a:extLst>
              <a:ext uri="{FF2B5EF4-FFF2-40B4-BE49-F238E27FC236}">
                <a16:creationId xmlns:a16="http://schemas.microsoft.com/office/drawing/2014/main" id="{093D35A3-C296-3F8F-D70F-4C4D64823CF6}"/>
              </a:ext>
            </a:extLst>
          </p:cNvPr>
          <p:cNvSpPr/>
          <p:nvPr/>
        </p:nvSpPr>
        <p:spPr>
          <a:xfrm>
            <a:off x="792100" y="2241434"/>
            <a:ext cx="3609022" cy="2123576"/>
          </a:xfrm>
          <a:prstGeom prst="rect">
            <a:avLst/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7BDD7D4-FD52-E6EF-FAB7-714A183B1F97}"/>
              </a:ext>
            </a:extLst>
          </p:cNvPr>
          <p:cNvSpPr/>
          <p:nvPr/>
        </p:nvSpPr>
        <p:spPr>
          <a:xfrm>
            <a:off x="357188" y="833438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References</a:t>
            </a:r>
            <a:endParaRPr lang="en-US" sz="3367" dirty="0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A9752983-FAEF-C0A0-77D5-0E54DA46FDA3}"/>
              </a:ext>
            </a:extLst>
          </p:cNvPr>
          <p:cNvSpPr/>
          <p:nvPr/>
        </p:nvSpPr>
        <p:spPr>
          <a:xfrm>
            <a:off x="8461200" y="361140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BB2A6936-3B74-E952-798D-38D5163744CD}"/>
              </a:ext>
            </a:extLst>
          </p:cNvPr>
          <p:cNvSpPr/>
          <p:nvPr/>
        </p:nvSpPr>
        <p:spPr>
          <a:xfrm>
            <a:off x="8457581" y="845010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F23741B4-18A7-E776-BB04-AD84B4551E32}"/>
              </a:ext>
            </a:extLst>
          </p:cNvPr>
          <p:cNvSpPr/>
          <p:nvPr/>
        </p:nvSpPr>
        <p:spPr>
          <a:xfrm>
            <a:off x="8461248" y="131797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ABC1CB84-A9A4-909F-40FB-E4E7405DB555}"/>
              </a:ext>
            </a:extLst>
          </p:cNvPr>
          <p:cNvSpPr/>
          <p:nvPr/>
        </p:nvSpPr>
        <p:spPr>
          <a:xfrm>
            <a:off x="4643438" y="845010"/>
            <a:ext cx="3609022" cy="2123576"/>
          </a:xfrm>
          <a:prstGeom prst="rect">
            <a:avLst/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</p:sp>
      <p:sp>
        <p:nvSpPr>
          <p:cNvPr id="7" name="Form title 1">
            <a:extLst>
              <a:ext uri="{FF2B5EF4-FFF2-40B4-BE49-F238E27FC236}">
                <a16:creationId xmlns:a16="http://schemas.microsoft.com/office/drawing/2014/main" id="{E87E421F-0485-8C1A-7E58-ABD3FBC7C90F}"/>
              </a:ext>
            </a:extLst>
          </p:cNvPr>
          <p:cNvSpPr/>
          <p:nvPr/>
        </p:nvSpPr>
        <p:spPr>
          <a:xfrm>
            <a:off x="4778264" y="954548"/>
            <a:ext cx="3095625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Sources</a:t>
            </a:r>
            <a:endParaRPr lang="en-US" sz="1467" dirty="0"/>
          </a:p>
        </p:txBody>
      </p:sp>
      <p:sp>
        <p:nvSpPr>
          <p:cNvPr id="8" name="Form text 1">
            <a:extLst>
              <a:ext uri="{FF2B5EF4-FFF2-40B4-BE49-F238E27FC236}">
                <a16:creationId xmlns:a16="http://schemas.microsoft.com/office/drawing/2014/main" id="{B8D89C61-6944-E1D6-DEA1-9C029D797FB8}"/>
              </a:ext>
            </a:extLst>
          </p:cNvPr>
          <p:cNvSpPr/>
          <p:nvPr/>
        </p:nvSpPr>
        <p:spPr>
          <a:xfrm>
            <a:off x="4778264" y="1216485"/>
            <a:ext cx="3231880" cy="6123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100" b="1" i="1" dirty="0" smtClean="0"/>
              <a:t>Certified Adversarial Robustness via Randomized Smoothing</a:t>
            </a:r>
            <a:endParaRPr lang="en-US" sz="1100" b="1" i="1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sz="1100" dirty="0" smtClean="0">
                <a:hlinkClick r:id="rId3"/>
              </a:rPr>
              <a:t>arXiv:2310.16047</a:t>
            </a:r>
            <a:endParaRPr lang="en-US" sz="110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10" name="Form title 3">
            <a:extLst>
              <a:ext uri="{FF2B5EF4-FFF2-40B4-BE49-F238E27FC236}">
                <a16:creationId xmlns:a16="http://schemas.microsoft.com/office/drawing/2014/main" id="{62FAF52B-FBBB-6D70-FD57-ECA78529D10F}"/>
              </a:ext>
            </a:extLst>
          </p:cNvPr>
          <p:cNvSpPr/>
          <p:nvPr/>
        </p:nvSpPr>
        <p:spPr>
          <a:xfrm>
            <a:off x="952500" y="2333196"/>
            <a:ext cx="3095625" cy="2346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Additional Resources</a:t>
            </a:r>
            <a:endParaRPr lang="en-US" sz="1453" dirty="0"/>
          </a:p>
        </p:txBody>
      </p:sp>
      <p:sp>
        <p:nvSpPr>
          <p:cNvPr id="11" name="Form text 3">
            <a:extLst>
              <a:ext uri="{FF2B5EF4-FFF2-40B4-BE49-F238E27FC236}">
                <a16:creationId xmlns:a16="http://schemas.microsoft.com/office/drawing/2014/main" id="{C39F41D9-D66B-E98C-00F8-CFF43D036684}"/>
              </a:ext>
            </a:extLst>
          </p:cNvPr>
          <p:cNvSpPr/>
          <p:nvPr/>
        </p:nvSpPr>
        <p:spPr>
          <a:xfrm>
            <a:off x="876727" y="2622924"/>
            <a:ext cx="3247168" cy="3869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itinerai/us_places. https://huggingface.co/datasets/itinerai/us_places.</a:t>
            </a:r>
            <a:endParaRPr lang="en-US" sz="1100" dirty="0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87A3D4A-634A-63BC-13F0-8E47C37F3A8A}"/>
              </a:ext>
            </a:extLst>
          </p:cNvPr>
          <p:cNvSpPr/>
          <p:nvPr/>
        </p:nvSpPr>
        <p:spPr>
          <a:xfrm>
            <a:off x="5675138" y="406112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>
            <a:extLst>
              <a:ext uri="{FF2B5EF4-FFF2-40B4-BE49-F238E27FC236}">
                <a16:creationId xmlns:a16="http://schemas.microsoft.com/office/drawing/2014/main" id="{EAFBB392-C444-B8C3-FF65-1F230C43F602}"/>
              </a:ext>
            </a:extLst>
          </p:cNvPr>
          <p:cNvSpPr/>
          <p:nvPr/>
        </p:nvSpPr>
        <p:spPr>
          <a:xfrm>
            <a:off x="1934242" y="-2062591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4" name="StaticText">
            <a:extLst>
              <a:ext uri="{FF2B5EF4-FFF2-40B4-BE49-F238E27FC236}">
                <a16:creationId xmlns:a16="http://schemas.microsoft.com/office/drawing/2014/main" id="{23DA1AF7-6C4D-06F8-C254-4EEAB2CC1CBC}"/>
              </a:ext>
            </a:extLst>
          </p:cNvPr>
          <p:cNvSpPr/>
          <p:nvPr/>
        </p:nvSpPr>
        <p:spPr>
          <a:xfrm>
            <a:off x="890050" y="3009900"/>
            <a:ext cx="3220521" cy="5866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pcuenq/lsun-bedrooms. 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https://huggingface.co/datasets/pcuenq/lsun-bedrooms.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06705-2C71-7F9B-A021-94361BCA74AC}"/>
              </a:ext>
            </a:extLst>
          </p:cNvPr>
          <p:cNvSpPr txBox="1"/>
          <p:nvPr/>
        </p:nvSpPr>
        <p:spPr>
          <a:xfrm>
            <a:off x="4778264" y="1941352"/>
            <a:ext cx="25827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Universal Adversarial Perturbation (UAP)</a:t>
            </a:r>
          </a:p>
          <a:p>
            <a:endParaRPr lang="en-US" sz="1100" b="1" i="1" dirty="0">
              <a:hlinkClick r:id="rId3"/>
            </a:endParaRPr>
          </a:p>
          <a:p>
            <a:r>
              <a:rPr lang="en-US" sz="1100" dirty="0" smtClean="0">
                <a:hlinkClick r:id="rId3"/>
              </a:rPr>
              <a:t>arXiv:2310.16047</a:t>
            </a:r>
            <a:endParaRPr lang="en-US" sz="110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0EFD5-32EF-2735-5D91-D892A36B9B8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2DC77-625D-E514-AB22-536DE47BCD16}"/>
              </a:ext>
            </a:extLst>
          </p:cNvPr>
          <p:cNvSpPr txBox="1"/>
          <p:nvPr/>
        </p:nvSpPr>
        <p:spPr>
          <a:xfrm>
            <a:off x="876728" y="3593069"/>
            <a:ext cx="3247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Yaron Cruz, Image Processing, Aug 2024. https://www.slideserve.com/yaron/image-processing.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94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26A92-9F99-C598-198B-7CF25ECD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>
            <a:extLst>
              <a:ext uri="{FF2B5EF4-FFF2-40B4-BE49-F238E27FC236}">
                <a16:creationId xmlns:a16="http://schemas.microsoft.com/office/drawing/2014/main" id="{A9752983-FAEF-C0A0-77D5-0E54DA46FDA3}"/>
              </a:ext>
            </a:extLst>
          </p:cNvPr>
          <p:cNvSpPr/>
          <p:nvPr/>
        </p:nvSpPr>
        <p:spPr>
          <a:xfrm>
            <a:off x="8461200" y="361140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BB2A6936-3B74-E952-798D-38D5163744CD}"/>
              </a:ext>
            </a:extLst>
          </p:cNvPr>
          <p:cNvSpPr/>
          <p:nvPr/>
        </p:nvSpPr>
        <p:spPr>
          <a:xfrm>
            <a:off x="8457581" y="845010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F23741B4-18A7-E776-BB04-AD84B4551E32}"/>
              </a:ext>
            </a:extLst>
          </p:cNvPr>
          <p:cNvSpPr/>
          <p:nvPr/>
        </p:nvSpPr>
        <p:spPr>
          <a:xfrm>
            <a:off x="8461248" y="131797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87A3D4A-634A-63BC-13F0-8E47C37F3A8A}"/>
              </a:ext>
            </a:extLst>
          </p:cNvPr>
          <p:cNvSpPr/>
          <p:nvPr/>
        </p:nvSpPr>
        <p:spPr>
          <a:xfrm>
            <a:off x="5675138" y="406112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>
            <a:extLst>
              <a:ext uri="{FF2B5EF4-FFF2-40B4-BE49-F238E27FC236}">
                <a16:creationId xmlns:a16="http://schemas.microsoft.com/office/drawing/2014/main" id="{EAFBB392-C444-B8C3-FF65-1F230C43F602}"/>
              </a:ext>
            </a:extLst>
          </p:cNvPr>
          <p:cNvSpPr/>
          <p:nvPr/>
        </p:nvSpPr>
        <p:spPr>
          <a:xfrm>
            <a:off x="1934242" y="-2062591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0EFD5-32EF-2735-5D91-D892A36B9B8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3B6AA4A-15BF-3652-DBD3-592E8BEDAA53}"/>
              </a:ext>
            </a:extLst>
          </p:cNvPr>
          <p:cNvGrpSpPr/>
          <p:nvPr/>
        </p:nvGrpSpPr>
        <p:grpSpPr>
          <a:xfrm rot="2700000">
            <a:off x="-320211" y="-5892710"/>
            <a:ext cx="9776404" cy="9799082"/>
            <a:chOff x="598198" y="-4952880"/>
            <a:chExt cx="9776404" cy="9799082"/>
          </a:xfrm>
          <a:solidFill>
            <a:srgbClr val="FF980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608EE6-7BDC-B316-5C06-FA314650D68A}"/>
                </a:ext>
              </a:extLst>
            </p:cNvPr>
            <p:cNvSpPr/>
            <p:nvPr/>
          </p:nvSpPr>
          <p:spPr>
            <a:xfrm>
              <a:off x="598198" y="-4952880"/>
              <a:ext cx="4339562" cy="4350900"/>
            </a:xfrm>
            <a:custGeom>
              <a:avLst/>
              <a:gdLst>
                <a:gd name="connsiteX0" fmla="*/ 4339562 w 4339562"/>
                <a:gd name="connsiteY0" fmla="*/ 0 h 4350900"/>
                <a:gd name="connsiteX1" fmla="*/ 4339562 w 4339562"/>
                <a:gd name="connsiteY1" fmla="*/ 2492228 h 4350900"/>
                <a:gd name="connsiteX2" fmla="*/ 4156786 w 4339562"/>
                <a:gd name="connsiteY2" fmla="*/ 2539445 h 4350900"/>
                <a:gd name="connsiteX3" fmla="*/ 2539162 w 4339562"/>
                <a:gd name="connsiteY3" fmla="*/ 4164683 h 4350900"/>
                <a:gd name="connsiteX4" fmla="*/ 2491505 w 4339562"/>
                <a:gd name="connsiteY4" fmla="*/ 4350900 h 4350900"/>
                <a:gd name="connsiteX5" fmla="*/ 0 w 4339562"/>
                <a:gd name="connsiteY5" fmla="*/ 4350900 h 4350900"/>
                <a:gd name="connsiteX6" fmla="*/ 25643 w 4339562"/>
                <a:gd name="connsiteY6" fmla="*/ 4148626 h 4350900"/>
                <a:gd name="connsiteX7" fmla="*/ 4139050 w 4339562"/>
                <a:gd name="connsiteY7" fmla="*/ 25539 h 4350900"/>
                <a:gd name="connsiteX8" fmla="*/ 4339562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4339562" y="0"/>
                  </a:moveTo>
                  <a:lnTo>
                    <a:pt x="4339562" y="2492228"/>
                  </a:lnTo>
                  <a:lnTo>
                    <a:pt x="4156786" y="2539445"/>
                  </a:lnTo>
                  <a:cubicBezTo>
                    <a:pt x="3386606" y="2780123"/>
                    <a:pt x="2778713" y="3390878"/>
                    <a:pt x="2539162" y="4164683"/>
                  </a:cubicBezTo>
                  <a:lnTo>
                    <a:pt x="2491505" y="4350900"/>
                  </a:lnTo>
                  <a:lnTo>
                    <a:pt x="0" y="4350900"/>
                  </a:lnTo>
                  <a:lnTo>
                    <a:pt x="25643" y="4148626"/>
                  </a:lnTo>
                  <a:cubicBezTo>
                    <a:pt x="349113" y="2026648"/>
                    <a:pt x="2022054" y="349771"/>
                    <a:pt x="4139050" y="25539"/>
                  </a:cubicBezTo>
                  <a:lnTo>
                    <a:pt x="433956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D25A6-2AA1-27AB-3C7D-5B776F216560}"/>
                </a:ext>
              </a:extLst>
            </p:cNvPr>
            <p:cNvSpPr/>
            <p:nvPr/>
          </p:nvSpPr>
          <p:spPr>
            <a:xfrm>
              <a:off x="6035040" y="-4952880"/>
              <a:ext cx="4339562" cy="4350900"/>
            </a:xfrm>
            <a:custGeom>
              <a:avLst/>
              <a:gdLst>
                <a:gd name="connsiteX0" fmla="*/ 0 w 4339562"/>
                <a:gd name="connsiteY0" fmla="*/ 0 h 4350900"/>
                <a:gd name="connsiteX1" fmla="*/ 200512 w 4339562"/>
                <a:gd name="connsiteY1" fmla="*/ 25539 h 4350900"/>
                <a:gd name="connsiteX2" fmla="*/ 4313919 w 4339562"/>
                <a:gd name="connsiteY2" fmla="*/ 4148626 h 4350900"/>
                <a:gd name="connsiteX3" fmla="*/ 4339562 w 4339562"/>
                <a:gd name="connsiteY3" fmla="*/ 4350900 h 4350900"/>
                <a:gd name="connsiteX4" fmla="*/ 1848057 w 4339562"/>
                <a:gd name="connsiteY4" fmla="*/ 4350900 h 4350900"/>
                <a:gd name="connsiteX5" fmla="*/ 1800400 w 4339562"/>
                <a:gd name="connsiteY5" fmla="*/ 4164683 h 4350900"/>
                <a:gd name="connsiteX6" fmla="*/ 182776 w 4339562"/>
                <a:gd name="connsiteY6" fmla="*/ 2539445 h 4350900"/>
                <a:gd name="connsiteX7" fmla="*/ 0 w 4339562"/>
                <a:gd name="connsiteY7" fmla="*/ 2492228 h 4350900"/>
                <a:gd name="connsiteX8" fmla="*/ 0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0" y="0"/>
                  </a:moveTo>
                  <a:lnTo>
                    <a:pt x="200512" y="25539"/>
                  </a:lnTo>
                  <a:cubicBezTo>
                    <a:pt x="2317509" y="349771"/>
                    <a:pt x="3990449" y="2026648"/>
                    <a:pt x="4313919" y="4148626"/>
                  </a:cubicBezTo>
                  <a:lnTo>
                    <a:pt x="4339562" y="4350900"/>
                  </a:lnTo>
                  <a:lnTo>
                    <a:pt x="1848057" y="4350900"/>
                  </a:lnTo>
                  <a:lnTo>
                    <a:pt x="1800400" y="4164683"/>
                  </a:lnTo>
                  <a:cubicBezTo>
                    <a:pt x="1560850" y="3390878"/>
                    <a:pt x="952956" y="2780123"/>
                    <a:pt x="182776" y="2539445"/>
                  </a:cubicBezTo>
                  <a:lnTo>
                    <a:pt x="0" y="249222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294DF2-482D-E69C-6861-541F1CD9AE49}"/>
                </a:ext>
              </a:extLst>
            </p:cNvPr>
            <p:cNvSpPr/>
            <p:nvPr/>
          </p:nvSpPr>
          <p:spPr>
            <a:xfrm>
              <a:off x="598198" y="495300"/>
              <a:ext cx="4339562" cy="4350902"/>
            </a:xfrm>
            <a:custGeom>
              <a:avLst/>
              <a:gdLst>
                <a:gd name="connsiteX0" fmla="*/ 0 w 4339562"/>
                <a:gd name="connsiteY0" fmla="*/ 0 h 4350902"/>
                <a:gd name="connsiteX1" fmla="*/ 2491505 w 4339562"/>
                <a:gd name="connsiteY1" fmla="*/ 0 h 4350902"/>
                <a:gd name="connsiteX2" fmla="*/ 2539162 w 4339562"/>
                <a:gd name="connsiteY2" fmla="*/ 186219 h 4350902"/>
                <a:gd name="connsiteX3" fmla="*/ 4156786 w 4339562"/>
                <a:gd name="connsiteY3" fmla="*/ 1811457 h 4350902"/>
                <a:gd name="connsiteX4" fmla="*/ 4339562 w 4339562"/>
                <a:gd name="connsiteY4" fmla="*/ 1858675 h 4350902"/>
                <a:gd name="connsiteX5" fmla="*/ 4339562 w 4339562"/>
                <a:gd name="connsiteY5" fmla="*/ 4350902 h 4350902"/>
                <a:gd name="connsiteX6" fmla="*/ 4139050 w 4339562"/>
                <a:gd name="connsiteY6" fmla="*/ 4325363 h 4350902"/>
                <a:gd name="connsiteX7" fmla="*/ 25643 w 4339562"/>
                <a:gd name="connsiteY7" fmla="*/ 202276 h 4350902"/>
                <a:gd name="connsiteX8" fmla="*/ 0 w 4339562"/>
                <a:gd name="connsiteY8" fmla="*/ 0 h 4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2">
                  <a:moveTo>
                    <a:pt x="0" y="0"/>
                  </a:moveTo>
                  <a:lnTo>
                    <a:pt x="2491505" y="0"/>
                  </a:lnTo>
                  <a:lnTo>
                    <a:pt x="2539162" y="186219"/>
                  </a:lnTo>
                  <a:cubicBezTo>
                    <a:pt x="2778713" y="960024"/>
                    <a:pt x="3386606" y="1570779"/>
                    <a:pt x="4156786" y="1811457"/>
                  </a:cubicBezTo>
                  <a:lnTo>
                    <a:pt x="4339562" y="1858675"/>
                  </a:lnTo>
                  <a:lnTo>
                    <a:pt x="4339562" y="4350902"/>
                  </a:lnTo>
                  <a:lnTo>
                    <a:pt x="4139050" y="4325363"/>
                  </a:lnTo>
                  <a:cubicBezTo>
                    <a:pt x="2022054" y="4001131"/>
                    <a:pt x="349113" y="2324254"/>
                    <a:pt x="25643" y="202276"/>
                  </a:cubicBez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D48DCA-DB8A-BB16-3C98-F35E18ED2B34}"/>
              </a:ext>
            </a:extLst>
          </p:cNvPr>
          <p:cNvSpPr txBox="1"/>
          <p:nvPr/>
        </p:nvSpPr>
        <p:spPr>
          <a:xfrm>
            <a:off x="3687496" y="292389"/>
            <a:ext cx="17690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/>
              <a:t>Definition:</a:t>
            </a:r>
          </a:p>
        </p:txBody>
      </p:sp>
      <p:sp>
        <p:nvSpPr>
          <p:cNvPr id="43" name="StaticPath">
            <a:extLst>
              <a:ext uri="{FF2B5EF4-FFF2-40B4-BE49-F238E27FC236}">
                <a16:creationId xmlns:a16="http://schemas.microsoft.com/office/drawing/2014/main" id="{005D3135-4CCF-4FEF-9FDB-37C4BB7258CD}"/>
              </a:ext>
            </a:extLst>
          </p:cNvPr>
          <p:cNvSpPr/>
          <p:nvPr/>
        </p:nvSpPr>
        <p:spPr>
          <a:xfrm>
            <a:off x="-1187871" y="213019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0439-4733-AD20-C8D8-B3FE1FE7285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2C396A-BA4C-4FA4-BECA-AA2DAFBA0EC6}" type="slidenum">
              <a:rPr lang="en-US"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B0087-4A8D-73D3-7E2E-232E8A782197}"/>
              </a:ext>
            </a:extLst>
          </p:cNvPr>
          <p:cNvGrpSpPr/>
          <p:nvPr/>
        </p:nvGrpSpPr>
        <p:grpSpPr>
          <a:xfrm>
            <a:off x="2079233" y="3674012"/>
            <a:ext cx="4718776" cy="1326092"/>
            <a:chOff x="1845553" y="3826140"/>
            <a:chExt cx="4718776" cy="1326092"/>
          </a:xfrm>
        </p:grpSpPr>
        <p:sp>
          <p:nvSpPr>
            <p:cNvPr id="41" name="StaticPath">
              <a:extLst>
                <a:ext uri="{FF2B5EF4-FFF2-40B4-BE49-F238E27FC236}">
                  <a16:creationId xmlns:a16="http://schemas.microsoft.com/office/drawing/2014/main" id="{9435D0B6-CA02-BF1E-C2EF-AD7400D50F7C}"/>
                </a:ext>
              </a:extLst>
            </p:cNvPr>
            <p:cNvSpPr/>
            <p:nvPr/>
          </p:nvSpPr>
          <p:spPr>
            <a:xfrm>
              <a:off x="1845553" y="3826140"/>
              <a:ext cx="4718776" cy="1326092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7C6DD7-BFF2-8832-4488-4D04A89A1546}"/>
                </a:ext>
              </a:extLst>
            </p:cNvPr>
            <p:cNvSpPr txBox="1"/>
            <p:nvPr/>
          </p:nvSpPr>
          <p:spPr>
            <a:xfrm>
              <a:off x="2331442" y="3889021"/>
              <a:ext cx="4232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Can we find </a:t>
              </a:r>
              <a:r>
                <a:rPr lang="en-US" dirty="0" smtClean="0"/>
                <a:t>a </a:t>
              </a:r>
              <a:r>
                <a:rPr lang="en-US" b="1" dirty="0" smtClean="0"/>
                <a:t>universal </a:t>
              </a:r>
              <a:r>
                <a:rPr lang="en-US" b="1" dirty="0"/>
                <a:t>(image-agnostic) </a:t>
              </a:r>
              <a:r>
                <a:rPr lang="en-US" dirty="0"/>
                <a:t>and very small perturbation vector</a:t>
              </a:r>
            </a:p>
            <a:p>
              <a:r>
                <a:rPr lang="en-US" dirty="0"/>
                <a:t>that causes natural images to be misclassified with high </a:t>
              </a:r>
              <a:r>
                <a:rPr lang="en-US" dirty="0" smtClean="0"/>
                <a:t>probability?</a:t>
              </a:r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148" y="1051560"/>
            <a:ext cx="2750947" cy="25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3B6AA4A-15BF-3652-DBD3-592E8BEDAA53}"/>
              </a:ext>
            </a:extLst>
          </p:cNvPr>
          <p:cNvGrpSpPr/>
          <p:nvPr/>
        </p:nvGrpSpPr>
        <p:grpSpPr>
          <a:xfrm rot="2700000">
            <a:off x="-320211" y="-5892710"/>
            <a:ext cx="9776404" cy="9799082"/>
            <a:chOff x="598198" y="-4952880"/>
            <a:chExt cx="9776404" cy="9799082"/>
          </a:xfrm>
          <a:solidFill>
            <a:srgbClr val="FF980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608EE6-7BDC-B316-5C06-FA314650D68A}"/>
                </a:ext>
              </a:extLst>
            </p:cNvPr>
            <p:cNvSpPr/>
            <p:nvPr/>
          </p:nvSpPr>
          <p:spPr>
            <a:xfrm>
              <a:off x="598198" y="-4952880"/>
              <a:ext cx="4339562" cy="4350900"/>
            </a:xfrm>
            <a:custGeom>
              <a:avLst/>
              <a:gdLst>
                <a:gd name="connsiteX0" fmla="*/ 4339562 w 4339562"/>
                <a:gd name="connsiteY0" fmla="*/ 0 h 4350900"/>
                <a:gd name="connsiteX1" fmla="*/ 4339562 w 4339562"/>
                <a:gd name="connsiteY1" fmla="*/ 2492228 h 4350900"/>
                <a:gd name="connsiteX2" fmla="*/ 4156786 w 4339562"/>
                <a:gd name="connsiteY2" fmla="*/ 2539445 h 4350900"/>
                <a:gd name="connsiteX3" fmla="*/ 2539162 w 4339562"/>
                <a:gd name="connsiteY3" fmla="*/ 4164683 h 4350900"/>
                <a:gd name="connsiteX4" fmla="*/ 2491505 w 4339562"/>
                <a:gd name="connsiteY4" fmla="*/ 4350900 h 4350900"/>
                <a:gd name="connsiteX5" fmla="*/ 0 w 4339562"/>
                <a:gd name="connsiteY5" fmla="*/ 4350900 h 4350900"/>
                <a:gd name="connsiteX6" fmla="*/ 25643 w 4339562"/>
                <a:gd name="connsiteY6" fmla="*/ 4148626 h 4350900"/>
                <a:gd name="connsiteX7" fmla="*/ 4139050 w 4339562"/>
                <a:gd name="connsiteY7" fmla="*/ 25539 h 4350900"/>
                <a:gd name="connsiteX8" fmla="*/ 4339562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4339562" y="0"/>
                  </a:moveTo>
                  <a:lnTo>
                    <a:pt x="4339562" y="2492228"/>
                  </a:lnTo>
                  <a:lnTo>
                    <a:pt x="4156786" y="2539445"/>
                  </a:lnTo>
                  <a:cubicBezTo>
                    <a:pt x="3386606" y="2780123"/>
                    <a:pt x="2778713" y="3390878"/>
                    <a:pt x="2539162" y="4164683"/>
                  </a:cubicBezTo>
                  <a:lnTo>
                    <a:pt x="2491505" y="4350900"/>
                  </a:lnTo>
                  <a:lnTo>
                    <a:pt x="0" y="4350900"/>
                  </a:lnTo>
                  <a:lnTo>
                    <a:pt x="25643" y="4148626"/>
                  </a:lnTo>
                  <a:cubicBezTo>
                    <a:pt x="349113" y="2026648"/>
                    <a:pt x="2022054" y="349771"/>
                    <a:pt x="4139050" y="25539"/>
                  </a:cubicBezTo>
                  <a:lnTo>
                    <a:pt x="433956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D25A6-2AA1-27AB-3C7D-5B776F216560}"/>
                </a:ext>
              </a:extLst>
            </p:cNvPr>
            <p:cNvSpPr/>
            <p:nvPr/>
          </p:nvSpPr>
          <p:spPr>
            <a:xfrm>
              <a:off x="6035040" y="-4952880"/>
              <a:ext cx="4339562" cy="4350900"/>
            </a:xfrm>
            <a:custGeom>
              <a:avLst/>
              <a:gdLst>
                <a:gd name="connsiteX0" fmla="*/ 0 w 4339562"/>
                <a:gd name="connsiteY0" fmla="*/ 0 h 4350900"/>
                <a:gd name="connsiteX1" fmla="*/ 200512 w 4339562"/>
                <a:gd name="connsiteY1" fmla="*/ 25539 h 4350900"/>
                <a:gd name="connsiteX2" fmla="*/ 4313919 w 4339562"/>
                <a:gd name="connsiteY2" fmla="*/ 4148626 h 4350900"/>
                <a:gd name="connsiteX3" fmla="*/ 4339562 w 4339562"/>
                <a:gd name="connsiteY3" fmla="*/ 4350900 h 4350900"/>
                <a:gd name="connsiteX4" fmla="*/ 1848057 w 4339562"/>
                <a:gd name="connsiteY4" fmla="*/ 4350900 h 4350900"/>
                <a:gd name="connsiteX5" fmla="*/ 1800400 w 4339562"/>
                <a:gd name="connsiteY5" fmla="*/ 4164683 h 4350900"/>
                <a:gd name="connsiteX6" fmla="*/ 182776 w 4339562"/>
                <a:gd name="connsiteY6" fmla="*/ 2539445 h 4350900"/>
                <a:gd name="connsiteX7" fmla="*/ 0 w 4339562"/>
                <a:gd name="connsiteY7" fmla="*/ 2492228 h 4350900"/>
                <a:gd name="connsiteX8" fmla="*/ 0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0" y="0"/>
                  </a:moveTo>
                  <a:lnTo>
                    <a:pt x="200512" y="25539"/>
                  </a:lnTo>
                  <a:cubicBezTo>
                    <a:pt x="2317509" y="349771"/>
                    <a:pt x="3990449" y="2026648"/>
                    <a:pt x="4313919" y="4148626"/>
                  </a:cubicBezTo>
                  <a:lnTo>
                    <a:pt x="4339562" y="4350900"/>
                  </a:lnTo>
                  <a:lnTo>
                    <a:pt x="1848057" y="4350900"/>
                  </a:lnTo>
                  <a:lnTo>
                    <a:pt x="1800400" y="4164683"/>
                  </a:lnTo>
                  <a:cubicBezTo>
                    <a:pt x="1560850" y="3390878"/>
                    <a:pt x="952956" y="2780123"/>
                    <a:pt x="182776" y="2539445"/>
                  </a:cubicBezTo>
                  <a:lnTo>
                    <a:pt x="0" y="249222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294DF2-482D-E69C-6861-541F1CD9AE49}"/>
                </a:ext>
              </a:extLst>
            </p:cNvPr>
            <p:cNvSpPr/>
            <p:nvPr/>
          </p:nvSpPr>
          <p:spPr>
            <a:xfrm>
              <a:off x="598198" y="495300"/>
              <a:ext cx="4339562" cy="4350902"/>
            </a:xfrm>
            <a:custGeom>
              <a:avLst/>
              <a:gdLst>
                <a:gd name="connsiteX0" fmla="*/ 0 w 4339562"/>
                <a:gd name="connsiteY0" fmla="*/ 0 h 4350902"/>
                <a:gd name="connsiteX1" fmla="*/ 2491505 w 4339562"/>
                <a:gd name="connsiteY1" fmla="*/ 0 h 4350902"/>
                <a:gd name="connsiteX2" fmla="*/ 2539162 w 4339562"/>
                <a:gd name="connsiteY2" fmla="*/ 186219 h 4350902"/>
                <a:gd name="connsiteX3" fmla="*/ 4156786 w 4339562"/>
                <a:gd name="connsiteY3" fmla="*/ 1811457 h 4350902"/>
                <a:gd name="connsiteX4" fmla="*/ 4339562 w 4339562"/>
                <a:gd name="connsiteY4" fmla="*/ 1858675 h 4350902"/>
                <a:gd name="connsiteX5" fmla="*/ 4339562 w 4339562"/>
                <a:gd name="connsiteY5" fmla="*/ 4350902 h 4350902"/>
                <a:gd name="connsiteX6" fmla="*/ 4139050 w 4339562"/>
                <a:gd name="connsiteY6" fmla="*/ 4325363 h 4350902"/>
                <a:gd name="connsiteX7" fmla="*/ 25643 w 4339562"/>
                <a:gd name="connsiteY7" fmla="*/ 202276 h 4350902"/>
                <a:gd name="connsiteX8" fmla="*/ 0 w 4339562"/>
                <a:gd name="connsiteY8" fmla="*/ 0 h 4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2">
                  <a:moveTo>
                    <a:pt x="0" y="0"/>
                  </a:moveTo>
                  <a:lnTo>
                    <a:pt x="2491505" y="0"/>
                  </a:lnTo>
                  <a:lnTo>
                    <a:pt x="2539162" y="186219"/>
                  </a:lnTo>
                  <a:cubicBezTo>
                    <a:pt x="2778713" y="960024"/>
                    <a:pt x="3386606" y="1570779"/>
                    <a:pt x="4156786" y="1811457"/>
                  </a:cubicBezTo>
                  <a:lnTo>
                    <a:pt x="4339562" y="1858675"/>
                  </a:lnTo>
                  <a:lnTo>
                    <a:pt x="4339562" y="4350902"/>
                  </a:lnTo>
                  <a:lnTo>
                    <a:pt x="4139050" y="4325363"/>
                  </a:lnTo>
                  <a:cubicBezTo>
                    <a:pt x="2022054" y="4001131"/>
                    <a:pt x="349113" y="2324254"/>
                    <a:pt x="25643" y="202276"/>
                  </a:cubicBez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D48DCA-DB8A-BB16-3C98-F35E18ED2B34}"/>
              </a:ext>
            </a:extLst>
          </p:cNvPr>
          <p:cNvSpPr txBox="1"/>
          <p:nvPr/>
        </p:nvSpPr>
        <p:spPr>
          <a:xfrm>
            <a:off x="3448555" y="292389"/>
            <a:ext cx="22468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/>
              <a:t>Preliminaries:</a:t>
            </a:r>
            <a:endParaRPr lang="en-US" sz="2800" b="1" dirty="0"/>
          </a:p>
        </p:txBody>
      </p:sp>
      <p:sp>
        <p:nvSpPr>
          <p:cNvPr id="43" name="StaticPath">
            <a:extLst>
              <a:ext uri="{FF2B5EF4-FFF2-40B4-BE49-F238E27FC236}">
                <a16:creationId xmlns:a16="http://schemas.microsoft.com/office/drawing/2014/main" id="{005D3135-4CCF-4FEF-9FDB-37C4BB7258CD}"/>
              </a:ext>
            </a:extLst>
          </p:cNvPr>
          <p:cNvSpPr/>
          <p:nvPr/>
        </p:nvSpPr>
        <p:spPr>
          <a:xfrm>
            <a:off x="-1187871" y="213019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0439-4733-AD20-C8D8-B3FE1FE7285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2C396A-BA4C-4FA4-BECA-AA2DAFBA0EC6}" type="slidenum">
              <a:rPr lang="en-US"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B0087-4A8D-73D3-7E2E-232E8A782197}"/>
              </a:ext>
            </a:extLst>
          </p:cNvPr>
          <p:cNvGrpSpPr/>
          <p:nvPr/>
        </p:nvGrpSpPr>
        <p:grpSpPr>
          <a:xfrm>
            <a:off x="2328977" y="3843426"/>
            <a:ext cx="4469032" cy="1222109"/>
            <a:chOff x="2095297" y="3995554"/>
            <a:chExt cx="4469032" cy="1222109"/>
          </a:xfrm>
        </p:grpSpPr>
        <p:sp>
          <p:nvSpPr>
            <p:cNvPr id="41" name="StaticPath">
              <a:extLst>
                <a:ext uri="{FF2B5EF4-FFF2-40B4-BE49-F238E27FC236}">
                  <a16:creationId xmlns:a16="http://schemas.microsoft.com/office/drawing/2014/main" id="{9435D0B6-CA02-BF1E-C2EF-AD7400D50F7C}"/>
                </a:ext>
              </a:extLst>
            </p:cNvPr>
            <p:cNvSpPr/>
            <p:nvPr/>
          </p:nvSpPr>
          <p:spPr>
            <a:xfrm>
              <a:off x="2095297" y="3995554"/>
              <a:ext cx="4469032" cy="1156677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7C6DD7-BFF2-8832-4488-4D04A89A1546}"/>
                </a:ext>
              </a:extLst>
            </p:cNvPr>
            <p:cNvSpPr txBox="1"/>
            <p:nvPr/>
          </p:nvSpPr>
          <p:spPr>
            <a:xfrm>
              <a:off x="2336800" y="4140445"/>
              <a:ext cx="42275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Feeding an image to the deep neural network and receive a </a:t>
              </a:r>
              <a:r>
                <a:rPr lang="en-US" sz="1600" dirty="0" err="1" smtClean="0"/>
                <a:t>softmax</a:t>
              </a:r>
              <a:r>
                <a:rPr lang="en-US" sz="1600" dirty="0" smtClean="0"/>
                <a:t> vector and then by decision-making we output the most probable label.</a:t>
              </a:r>
              <a:endParaRPr lang="en-US" sz="16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0" y="1649926"/>
            <a:ext cx="2371725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77" y="2218859"/>
            <a:ext cx="697849" cy="7189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29280" y="2578357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78754" y="2616714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2690" y="2357489"/>
            <a:ext cx="25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2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4636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3B6AA4A-15BF-3652-DBD3-592E8BEDAA53}"/>
              </a:ext>
            </a:extLst>
          </p:cNvPr>
          <p:cNvGrpSpPr/>
          <p:nvPr/>
        </p:nvGrpSpPr>
        <p:grpSpPr>
          <a:xfrm rot="2700000">
            <a:off x="-320211" y="-5892710"/>
            <a:ext cx="9776404" cy="9799082"/>
            <a:chOff x="598198" y="-4952880"/>
            <a:chExt cx="9776404" cy="9799082"/>
          </a:xfrm>
          <a:solidFill>
            <a:srgbClr val="FF980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608EE6-7BDC-B316-5C06-FA314650D68A}"/>
                </a:ext>
              </a:extLst>
            </p:cNvPr>
            <p:cNvSpPr/>
            <p:nvPr/>
          </p:nvSpPr>
          <p:spPr>
            <a:xfrm>
              <a:off x="598198" y="-4952880"/>
              <a:ext cx="4339562" cy="4350900"/>
            </a:xfrm>
            <a:custGeom>
              <a:avLst/>
              <a:gdLst>
                <a:gd name="connsiteX0" fmla="*/ 4339562 w 4339562"/>
                <a:gd name="connsiteY0" fmla="*/ 0 h 4350900"/>
                <a:gd name="connsiteX1" fmla="*/ 4339562 w 4339562"/>
                <a:gd name="connsiteY1" fmla="*/ 2492228 h 4350900"/>
                <a:gd name="connsiteX2" fmla="*/ 4156786 w 4339562"/>
                <a:gd name="connsiteY2" fmla="*/ 2539445 h 4350900"/>
                <a:gd name="connsiteX3" fmla="*/ 2539162 w 4339562"/>
                <a:gd name="connsiteY3" fmla="*/ 4164683 h 4350900"/>
                <a:gd name="connsiteX4" fmla="*/ 2491505 w 4339562"/>
                <a:gd name="connsiteY4" fmla="*/ 4350900 h 4350900"/>
                <a:gd name="connsiteX5" fmla="*/ 0 w 4339562"/>
                <a:gd name="connsiteY5" fmla="*/ 4350900 h 4350900"/>
                <a:gd name="connsiteX6" fmla="*/ 25643 w 4339562"/>
                <a:gd name="connsiteY6" fmla="*/ 4148626 h 4350900"/>
                <a:gd name="connsiteX7" fmla="*/ 4139050 w 4339562"/>
                <a:gd name="connsiteY7" fmla="*/ 25539 h 4350900"/>
                <a:gd name="connsiteX8" fmla="*/ 4339562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4339562" y="0"/>
                  </a:moveTo>
                  <a:lnTo>
                    <a:pt x="4339562" y="2492228"/>
                  </a:lnTo>
                  <a:lnTo>
                    <a:pt x="4156786" y="2539445"/>
                  </a:lnTo>
                  <a:cubicBezTo>
                    <a:pt x="3386606" y="2780123"/>
                    <a:pt x="2778713" y="3390878"/>
                    <a:pt x="2539162" y="4164683"/>
                  </a:cubicBezTo>
                  <a:lnTo>
                    <a:pt x="2491505" y="4350900"/>
                  </a:lnTo>
                  <a:lnTo>
                    <a:pt x="0" y="4350900"/>
                  </a:lnTo>
                  <a:lnTo>
                    <a:pt x="25643" y="4148626"/>
                  </a:lnTo>
                  <a:cubicBezTo>
                    <a:pt x="349113" y="2026648"/>
                    <a:pt x="2022054" y="349771"/>
                    <a:pt x="4139050" y="25539"/>
                  </a:cubicBezTo>
                  <a:lnTo>
                    <a:pt x="433956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D25A6-2AA1-27AB-3C7D-5B776F216560}"/>
                </a:ext>
              </a:extLst>
            </p:cNvPr>
            <p:cNvSpPr/>
            <p:nvPr/>
          </p:nvSpPr>
          <p:spPr>
            <a:xfrm>
              <a:off x="6035040" y="-4952880"/>
              <a:ext cx="4339562" cy="4350900"/>
            </a:xfrm>
            <a:custGeom>
              <a:avLst/>
              <a:gdLst>
                <a:gd name="connsiteX0" fmla="*/ 0 w 4339562"/>
                <a:gd name="connsiteY0" fmla="*/ 0 h 4350900"/>
                <a:gd name="connsiteX1" fmla="*/ 200512 w 4339562"/>
                <a:gd name="connsiteY1" fmla="*/ 25539 h 4350900"/>
                <a:gd name="connsiteX2" fmla="*/ 4313919 w 4339562"/>
                <a:gd name="connsiteY2" fmla="*/ 4148626 h 4350900"/>
                <a:gd name="connsiteX3" fmla="*/ 4339562 w 4339562"/>
                <a:gd name="connsiteY3" fmla="*/ 4350900 h 4350900"/>
                <a:gd name="connsiteX4" fmla="*/ 1848057 w 4339562"/>
                <a:gd name="connsiteY4" fmla="*/ 4350900 h 4350900"/>
                <a:gd name="connsiteX5" fmla="*/ 1800400 w 4339562"/>
                <a:gd name="connsiteY5" fmla="*/ 4164683 h 4350900"/>
                <a:gd name="connsiteX6" fmla="*/ 182776 w 4339562"/>
                <a:gd name="connsiteY6" fmla="*/ 2539445 h 4350900"/>
                <a:gd name="connsiteX7" fmla="*/ 0 w 4339562"/>
                <a:gd name="connsiteY7" fmla="*/ 2492228 h 4350900"/>
                <a:gd name="connsiteX8" fmla="*/ 0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0" y="0"/>
                  </a:moveTo>
                  <a:lnTo>
                    <a:pt x="200512" y="25539"/>
                  </a:lnTo>
                  <a:cubicBezTo>
                    <a:pt x="2317509" y="349771"/>
                    <a:pt x="3990449" y="2026648"/>
                    <a:pt x="4313919" y="4148626"/>
                  </a:cubicBezTo>
                  <a:lnTo>
                    <a:pt x="4339562" y="4350900"/>
                  </a:lnTo>
                  <a:lnTo>
                    <a:pt x="1848057" y="4350900"/>
                  </a:lnTo>
                  <a:lnTo>
                    <a:pt x="1800400" y="4164683"/>
                  </a:lnTo>
                  <a:cubicBezTo>
                    <a:pt x="1560850" y="3390878"/>
                    <a:pt x="952956" y="2780123"/>
                    <a:pt x="182776" y="2539445"/>
                  </a:cubicBezTo>
                  <a:lnTo>
                    <a:pt x="0" y="249222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294DF2-482D-E69C-6861-541F1CD9AE49}"/>
                </a:ext>
              </a:extLst>
            </p:cNvPr>
            <p:cNvSpPr/>
            <p:nvPr/>
          </p:nvSpPr>
          <p:spPr>
            <a:xfrm>
              <a:off x="598198" y="495300"/>
              <a:ext cx="4339562" cy="4350902"/>
            </a:xfrm>
            <a:custGeom>
              <a:avLst/>
              <a:gdLst>
                <a:gd name="connsiteX0" fmla="*/ 0 w 4339562"/>
                <a:gd name="connsiteY0" fmla="*/ 0 h 4350902"/>
                <a:gd name="connsiteX1" fmla="*/ 2491505 w 4339562"/>
                <a:gd name="connsiteY1" fmla="*/ 0 h 4350902"/>
                <a:gd name="connsiteX2" fmla="*/ 2539162 w 4339562"/>
                <a:gd name="connsiteY2" fmla="*/ 186219 h 4350902"/>
                <a:gd name="connsiteX3" fmla="*/ 4156786 w 4339562"/>
                <a:gd name="connsiteY3" fmla="*/ 1811457 h 4350902"/>
                <a:gd name="connsiteX4" fmla="*/ 4339562 w 4339562"/>
                <a:gd name="connsiteY4" fmla="*/ 1858675 h 4350902"/>
                <a:gd name="connsiteX5" fmla="*/ 4339562 w 4339562"/>
                <a:gd name="connsiteY5" fmla="*/ 4350902 h 4350902"/>
                <a:gd name="connsiteX6" fmla="*/ 4139050 w 4339562"/>
                <a:gd name="connsiteY6" fmla="*/ 4325363 h 4350902"/>
                <a:gd name="connsiteX7" fmla="*/ 25643 w 4339562"/>
                <a:gd name="connsiteY7" fmla="*/ 202276 h 4350902"/>
                <a:gd name="connsiteX8" fmla="*/ 0 w 4339562"/>
                <a:gd name="connsiteY8" fmla="*/ 0 h 4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2">
                  <a:moveTo>
                    <a:pt x="0" y="0"/>
                  </a:moveTo>
                  <a:lnTo>
                    <a:pt x="2491505" y="0"/>
                  </a:lnTo>
                  <a:lnTo>
                    <a:pt x="2539162" y="186219"/>
                  </a:lnTo>
                  <a:cubicBezTo>
                    <a:pt x="2778713" y="960024"/>
                    <a:pt x="3386606" y="1570779"/>
                    <a:pt x="4156786" y="1811457"/>
                  </a:cubicBezTo>
                  <a:lnTo>
                    <a:pt x="4339562" y="1858675"/>
                  </a:lnTo>
                  <a:lnTo>
                    <a:pt x="4339562" y="4350902"/>
                  </a:lnTo>
                  <a:lnTo>
                    <a:pt x="4139050" y="4325363"/>
                  </a:lnTo>
                  <a:cubicBezTo>
                    <a:pt x="2022054" y="4001131"/>
                    <a:pt x="349113" y="2324254"/>
                    <a:pt x="25643" y="202276"/>
                  </a:cubicBez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D48DCA-DB8A-BB16-3C98-F35E18ED2B34}"/>
              </a:ext>
            </a:extLst>
          </p:cNvPr>
          <p:cNvSpPr txBox="1"/>
          <p:nvPr/>
        </p:nvSpPr>
        <p:spPr>
          <a:xfrm>
            <a:off x="3448555" y="292389"/>
            <a:ext cx="22468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/>
              <a:t>Preliminaries:</a:t>
            </a:r>
            <a:endParaRPr lang="en-US" sz="2800" b="1" dirty="0"/>
          </a:p>
        </p:txBody>
      </p:sp>
      <p:sp>
        <p:nvSpPr>
          <p:cNvPr id="43" name="StaticPath">
            <a:extLst>
              <a:ext uri="{FF2B5EF4-FFF2-40B4-BE49-F238E27FC236}">
                <a16:creationId xmlns:a16="http://schemas.microsoft.com/office/drawing/2014/main" id="{005D3135-4CCF-4FEF-9FDB-37C4BB7258CD}"/>
              </a:ext>
            </a:extLst>
          </p:cNvPr>
          <p:cNvSpPr/>
          <p:nvPr/>
        </p:nvSpPr>
        <p:spPr>
          <a:xfrm>
            <a:off x="-1187871" y="213019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0439-4733-AD20-C8D8-B3FE1FE7285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2C396A-BA4C-4FA4-BECA-AA2DAFBA0EC6}" type="slidenum">
              <a:rPr lang="en-US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B0087-4A8D-73D3-7E2E-232E8A782197}"/>
              </a:ext>
            </a:extLst>
          </p:cNvPr>
          <p:cNvGrpSpPr/>
          <p:nvPr/>
        </p:nvGrpSpPr>
        <p:grpSpPr>
          <a:xfrm>
            <a:off x="2328977" y="4124848"/>
            <a:ext cx="4469032" cy="875254"/>
            <a:chOff x="2095297" y="4317229"/>
            <a:chExt cx="4469032" cy="835002"/>
          </a:xfrm>
        </p:grpSpPr>
        <p:sp>
          <p:nvSpPr>
            <p:cNvPr id="41" name="StaticPath">
              <a:extLst>
                <a:ext uri="{FF2B5EF4-FFF2-40B4-BE49-F238E27FC236}">
                  <a16:creationId xmlns:a16="http://schemas.microsoft.com/office/drawing/2014/main" id="{9435D0B6-CA02-BF1E-C2EF-AD7400D50F7C}"/>
                </a:ext>
              </a:extLst>
            </p:cNvPr>
            <p:cNvSpPr/>
            <p:nvPr/>
          </p:nvSpPr>
          <p:spPr>
            <a:xfrm>
              <a:off x="2095297" y="4317229"/>
              <a:ext cx="4469032" cy="835002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7C6DD7-BFF2-8832-4488-4D04A89A1546}"/>
                </a:ext>
              </a:extLst>
            </p:cNvPr>
            <p:cNvSpPr txBox="1"/>
            <p:nvPr/>
          </p:nvSpPr>
          <p:spPr>
            <a:xfrm>
              <a:off x="2336800" y="4430483"/>
              <a:ext cx="4227529" cy="55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There are two categories in adversary models, targeted and untargeted attacks.</a:t>
              </a:r>
              <a:endParaRPr lang="en-US" sz="16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0" y="1649926"/>
            <a:ext cx="2371725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65" y="1770699"/>
            <a:ext cx="697849" cy="7189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29280" y="2578357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78754" y="2616714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66" y="2578357"/>
            <a:ext cx="672136" cy="667961"/>
          </a:xfrm>
          <a:prstGeom prst="rect">
            <a:avLst/>
          </a:prstGeom>
        </p:spPr>
      </p:pic>
      <p:sp>
        <p:nvSpPr>
          <p:cNvPr id="10" name="Plus 9"/>
          <p:cNvSpPr/>
          <p:nvPr/>
        </p:nvSpPr>
        <p:spPr>
          <a:xfrm>
            <a:off x="2806913" y="2435690"/>
            <a:ext cx="248155" cy="27776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48836" y="2159877"/>
            <a:ext cx="210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Anything but 2</a:t>
            </a:r>
          </a:p>
          <a:p>
            <a:r>
              <a:rPr lang="en-US" dirty="0" smtClean="0"/>
              <a:t>(Untargeted)</a:t>
            </a:r>
            <a:endParaRPr lang="en-US" dirty="0"/>
          </a:p>
          <a:p>
            <a:r>
              <a:rPr lang="en-US" dirty="0" smtClean="0"/>
              <a:t>A specific label like 3</a:t>
            </a:r>
          </a:p>
          <a:p>
            <a:r>
              <a:rPr lang="en-US" dirty="0" smtClean="0"/>
              <a:t>(Targeted)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3B6AA4A-15BF-3652-DBD3-592E8BEDAA53}"/>
              </a:ext>
            </a:extLst>
          </p:cNvPr>
          <p:cNvGrpSpPr/>
          <p:nvPr/>
        </p:nvGrpSpPr>
        <p:grpSpPr>
          <a:xfrm rot="2700000">
            <a:off x="-320211" y="-5892710"/>
            <a:ext cx="9776404" cy="9799082"/>
            <a:chOff x="598198" y="-4952880"/>
            <a:chExt cx="9776404" cy="9799082"/>
          </a:xfrm>
          <a:solidFill>
            <a:srgbClr val="FF980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5608EE6-7BDC-B316-5C06-FA314650D68A}"/>
                </a:ext>
              </a:extLst>
            </p:cNvPr>
            <p:cNvSpPr/>
            <p:nvPr/>
          </p:nvSpPr>
          <p:spPr>
            <a:xfrm>
              <a:off x="598198" y="-4952880"/>
              <a:ext cx="4339562" cy="4350900"/>
            </a:xfrm>
            <a:custGeom>
              <a:avLst/>
              <a:gdLst>
                <a:gd name="connsiteX0" fmla="*/ 4339562 w 4339562"/>
                <a:gd name="connsiteY0" fmla="*/ 0 h 4350900"/>
                <a:gd name="connsiteX1" fmla="*/ 4339562 w 4339562"/>
                <a:gd name="connsiteY1" fmla="*/ 2492228 h 4350900"/>
                <a:gd name="connsiteX2" fmla="*/ 4156786 w 4339562"/>
                <a:gd name="connsiteY2" fmla="*/ 2539445 h 4350900"/>
                <a:gd name="connsiteX3" fmla="*/ 2539162 w 4339562"/>
                <a:gd name="connsiteY3" fmla="*/ 4164683 h 4350900"/>
                <a:gd name="connsiteX4" fmla="*/ 2491505 w 4339562"/>
                <a:gd name="connsiteY4" fmla="*/ 4350900 h 4350900"/>
                <a:gd name="connsiteX5" fmla="*/ 0 w 4339562"/>
                <a:gd name="connsiteY5" fmla="*/ 4350900 h 4350900"/>
                <a:gd name="connsiteX6" fmla="*/ 25643 w 4339562"/>
                <a:gd name="connsiteY6" fmla="*/ 4148626 h 4350900"/>
                <a:gd name="connsiteX7" fmla="*/ 4139050 w 4339562"/>
                <a:gd name="connsiteY7" fmla="*/ 25539 h 4350900"/>
                <a:gd name="connsiteX8" fmla="*/ 4339562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4339562" y="0"/>
                  </a:moveTo>
                  <a:lnTo>
                    <a:pt x="4339562" y="2492228"/>
                  </a:lnTo>
                  <a:lnTo>
                    <a:pt x="4156786" y="2539445"/>
                  </a:lnTo>
                  <a:cubicBezTo>
                    <a:pt x="3386606" y="2780123"/>
                    <a:pt x="2778713" y="3390878"/>
                    <a:pt x="2539162" y="4164683"/>
                  </a:cubicBezTo>
                  <a:lnTo>
                    <a:pt x="2491505" y="4350900"/>
                  </a:lnTo>
                  <a:lnTo>
                    <a:pt x="0" y="4350900"/>
                  </a:lnTo>
                  <a:lnTo>
                    <a:pt x="25643" y="4148626"/>
                  </a:lnTo>
                  <a:cubicBezTo>
                    <a:pt x="349113" y="2026648"/>
                    <a:pt x="2022054" y="349771"/>
                    <a:pt x="4139050" y="25539"/>
                  </a:cubicBezTo>
                  <a:lnTo>
                    <a:pt x="4339562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DD25A6-2AA1-27AB-3C7D-5B776F216560}"/>
                </a:ext>
              </a:extLst>
            </p:cNvPr>
            <p:cNvSpPr/>
            <p:nvPr/>
          </p:nvSpPr>
          <p:spPr>
            <a:xfrm>
              <a:off x="6035040" y="-4952880"/>
              <a:ext cx="4339562" cy="4350900"/>
            </a:xfrm>
            <a:custGeom>
              <a:avLst/>
              <a:gdLst>
                <a:gd name="connsiteX0" fmla="*/ 0 w 4339562"/>
                <a:gd name="connsiteY0" fmla="*/ 0 h 4350900"/>
                <a:gd name="connsiteX1" fmla="*/ 200512 w 4339562"/>
                <a:gd name="connsiteY1" fmla="*/ 25539 h 4350900"/>
                <a:gd name="connsiteX2" fmla="*/ 4313919 w 4339562"/>
                <a:gd name="connsiteY2" fmla="*/ 4148626 h 4350900"/>
                <a:gd name="connsiteX3" fmla="*/ 4339562 w 4339562"/>
                <a:gd name="connsiteY3" fmla="*/ 4350900 h 4350900"/>
                <a:gd name="connsiteX4" fmla="*/ 1848057 w 4339562"/>
                <a:gd name="connsiteY4" fmla="*/ 4350900 h 4350900"/>
                <a:gd name="connsiteX5" fmla="*/ 1800400 w 4339562"/>
                <a:gd name="connsiteY5" fmla="*/ 4164683 h 4350900"/>
                <a:gd name="connsiteX6" fmla="*/ 182776 w 4339562"/>
                <a:gd name="connsiteY6" fmla="*/ 2539445 h 4350900"/>
                <a:gd name="connsiteX7" fmla="*/ 0 w 4339562"/>
                <a:gd name="connsiteY7" fmla="*/ 2492228 h 4350900"/>
                <a:gd name="connsiteX8" fmla="*/ 0 w 4339562"/>
                <a:gd name="connsiteY8" fmla="*/ 0 h 43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0">
                  <a:moveTo>
                    <a:pt x="0" y="0"/>
                  </a:moveTo>
                  <a:lnTo>
                    <a:pt x="200512" y="25539"/>
                  </a:lnTo>
                  <a:cubicBezTo>
                    <a:pt x="2317509" y="349771"/>
                    <a:pt x="3990449" y="2026648"/>
                    <a:pt x="4313919" y="4148626"/>
                  </a:cubicBezTo>
                  <a:lnTo>
                    <a:pt x="4339562" y="4350900"/>
                  </a:lnTo>
                  <a:lnTo>
                    <a:pt x="1848057" y="4350900"/>
                  </a:lnTo>
                  <a:lnTo>
                    <a:pt x="1800400" y="4164683"/>
                  </a:lnTo>
                  <a:cubicBezTo>
                    <a:pt x="1560850" y="3390878"/>
                    <a:pt x="952956" y="2780123"/>
                    <a:pt x="182776" y="2539445"/>
                  </a:cubicBezTo>
                  <a:lnTo>
                    <a:pt x="0" y="249222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294DF2-482D-E69C-6861-541F1CD9AE49}"/>
                </a:ext>
              </a:extLst>
            </p:cNvPr>
            <p:cNvSpPr/>
            <p:nvPr/>
          </p:nvSpPr>
          <p:spPr>
            <a:xfrm>
              <a:off x="598198" y="495300"/>
              <a:ext cx="4339562" cy="4350902"/>
            </a:xfrm>
            <a:custGeom>
              <a:avLst/>
              <a:gdLst>
                <a:gd name="connsiteX0" fmla="*/ 0 w 4339562"/>
                <a:gd name="connsiteY0" fmla="*/ 0 h 4350902"/>
                <a:gd name="connsiteX1" fmla="*/ 2491505 w 4339562"/>
                <a:gd name="connsiteY1" fmla="*/ 0 h 4350902"/>
                <a:gd name="connsiteX2" fmla="*/ 2539162 w 4339562"/>
                <a:gd name="connsiteY2" fmla="*/ 186219 h 4350902"/>
                <a:gd name="connsiteX3" fmla="*/ 4156786 w 4339562"/>
                <a:gd name="connsiteY3" fmla="*/ 1811457 h 4350902"/>
                <a:gd name="connsiteX4" fmla="*/ 4339562 w 4339562"/>
                <a:gd name="connsiteY4" fmla="*/ 1858675 h 4350902"/>
                <a:gd name="connsiteX5" fmla="*/ 4339562 w 4339562"/>
                <a:gd name="connsiteY5" fmla="*/ 4350902 h 4350902"/>
                <a:gd name="connsiteX6" fmla="*/ 4139050 w 4339562"/>
                <a:gd name="connsiteY6" fmla="*/ 4325363 h 4350902"/>
                <a:gd name="connsiteX7" fmla="*/ 25643 w 4339562"/>
                <a:gd name="connsiteY7" fmla="*/ 202276 h 4350902"/>
                <a:gd name="connsiteX8" fmla="*/ 0 w 4339562"/>
                <a:gd name="connsiteY8" fmla="*/ 0 h 4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9562" h="4350902">
                  <a:moveTo>
                    <a:pt x="0" y="0"/>
                  </a:moveTo>
                  <a:lnTo>
                    <a:pt x="2491505" y="0"/>
                  </a:lnTo>
                  <a:lnTo>
                    <a:pt x="2539162" y="186219"/>
                  </a:lnTo>
                  <a:cubicBezTo>
                    <a:pt x="2778713" y="960024"/>
                    <a:pt x="3386606" y="1570779"/>
                    <a:pt x="4156786" y="1811457"/>
                  </a:cubicBezTo>
                  <a:lnTo>
                    <a:pt x="4339562" y="1858675"/>
                  </a:lnTo>
                  <a:lnTo>
                    <a:pt x="4339562" y="4350902"/>
                  </a:lnTo>
                  <a:lnTo>
                    <a:pt x="4139050" y="4325363"/>
                  </a:lnTo>
                  <a:cubicBezTo>
                    <a:pt x="2022054" y="4001131"/>
                    <a:pt x="349113" y="2324254"/>
                    <a:pt x="25643" y="202276"/>
                  </a:cubicBez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ED48DCA-DB8A-BB16-3C98-F35E18ED2B34}"/>
              </a:ext>
            </a:extLst>
          </p:cNvPr>
          <p:cNvSpPr txBox="1"/>
          <p:nvPr/>
        </p:nvSpPr>
        <p:spPr>
          <a:xfrm>
            <a:off x="3448555" y="292389"/>
            <a:ext cx="22468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/>
              <a:t>Preliminaries:</a:t>
            </a:r>
            <a:endParaRPr lang="en-US" sz="2800" b="1" dirty="0"/>
          </a:p>
        </p:txBody>
      </p:sp>
      <p:sp>
        <p:nvSpPr>
          <p:cNvPr id="43" name="StaticPath">
            <a:extLst>
              <a:ext uri="{FF2B5EF4-FFF2-40B4-BE49-F238E27FC236}">
                <a16:creationId xmlns:a16="http://schemas.microsoft.com/office/drawing/2014/main" id="{005D3135-4CCF-4FEF-9FDB-37C4BB7258CD}"/>
              </a:ext>
            </a:extLst>
          </p:cNvPr>
          <p:cNvSpPr/>
          <p:nvPr/>
        </p:nvSpPr>
        <p:spPr>
          <a:xfrm>
            <a:off x="-1187871" y="213019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9F0439-4733-AD20-C8D8-B3FE1FE7285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E2C396A-BA4C-4FA4-BECA-AA2DAFBA0EC6}" type="slidenum">
              <a:rPr lang="en-US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B0087-4A8D-73D3-7E2E-232E8A782197}"/>
              </a:ext>
            </a:extLst>
          </p:cNvPr>
          <p:cNvGrpSpPr/>
          <p:nvPr/>
        </p:nvGrpSpPr>
        <p:grpSpPr>
          <a:xfrm>
            <a:off x="2328977" y="4124848"/>
            <a:ext cx="4469032" cy="875254"/>
            <a:chOff x="2095297" y="4317229"/>
            <a:chExt cx="4469032" cy="835002"/>
          </a:xfrm>
        </p:grpSpPr>
        <p:sp>
          <p:nvSpPr>
            <p:cNvPr id="41" name="StaticPath">
              <a:extLst>
                <a:ext uri="{FF2B5EF4-FFF2-40B4-BE49-F238E27FC236}">
                  <a16:creationId xmlns:a16="http://schemas.microsoft.com/office/drawing/2014/main" id="{9435D0B6-CA02-BF1E-C2EF-AD7400D50F7C}"/>
                </a:ext>
              </a:extLst>
            </p:cNvPr>
            <p:cNvSpPr/>
            <p:nvPr/>
          </p:nvSpPr>
          <p:spPr>
            <a:xfrm>
              <a:off x="2095297" y="4317229"/>
              <a:ext cx="4469032" cy="835002"/>
            </a:xfrm>
            <a:prstGeom prst="rect">
              <a:avLst/>
            </a:prstGeom>
            <a:solidFill>
              <a:srgbClr val="FF9800"/>
            </a:solidFill>
            <a:ln w="12700">
              <a:solidFill>
                <a:srgbClr val="FF9800"/>
              </a:solidFill>
              <a:prstDash val="solid"/>
            </a:ln>
          </p:spPr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7C6DD7-BFF2-8832-4488-4D04A89A1546}"/>
                </a:ext>
              </a:extLst>
            </p:cNvPr>
            <p:cNvSpPr txBox="1"/>
            <p:nvPr/>
          </p:nvSpPr>
          <p:spPr>
            <a:xfrm>
              <a:off x="2336800" y="4430483"/>
              <a:ext cx="4227529" cy="55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The attacks can access and use gradient and </a:t>
              </a:r>
              <a:r>
                <a:rPr lang="en-US" sz="1600" dirty="0" err="1" smtClean="0"/>
                <a:t>weigths</a:t>
              </a:r>
              <a:r>
                <a:rPr lang="en-US" sz="1600" dirty="0" smtClean="0"/>
                <a:t> (White Box) or otherwise (Black Box).</a:t>
              </a:r>
              <a:endParaRPr lang="en-US" sz="1600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130" y="1649926"/>
            <a:ext cx="2371725" cy="193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24" y="2257215"/>
            <a:ext cx="697849" cy="7189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29280" y="2578357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78754" y="2616714"/>
            <a:ext cx="558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08767" y="2393691"/>
            <a:ext cx="21076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u="sng" dirty="0" smtClean="0"/>
              <a:t>2</a:t>
            </a:r>
            <a:endParaRPr lang="en-US" sz="2600" b="1" i="1" u="sng" dirty="0"/>
          </a:p>
        </p:txBody>
      </p:sp>
    </p:spTree>
    <p:extLst>
      <p:ext uri="{BB962C8B-B14F-4D97-AF65-F5344CB8AC3E}">
        <p14:creationId xmlns:p14="http://schemas.microsoft.com/office/powerpoint/2010/main" val="15324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0CA87-A5F2-6528-789D-E8AD1B46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FD2EEA7-6516-F089-33B1-385689747FC2}"/>
              </a:ext>
            </a:extLst>
          </p:cNvPr>
          <p:cNvGrpSpPr/>
          <p:nvPr/>
        </p:nvGrpSpPr>
        <p:grpSpPr>
          <a:xfrm>
            <a:off x="2139696" y="3631242"/>
            <a:ext cx="1365504" cy="304783"/>
            <a:chOff x="2139696" y="3631242"/>
            <a:chExt cx="1365504" cy="30478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2538D4-2CEB-5A44-7ADE-C6156B4BB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496" y="3783634"/>
              <a:ext cx="10607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E5B735-13E1-1B2F-69BD-8CD8CB1E3554}"/>
                </a:ext>
              </a:extLst>
            </p:cNvPr>
            <p:cNvSpPr/>
            <p:nvPr/>
          </p:nvSpPr>
          <p:spPr>
            <a:xfrm>
              <a:off x="2139696" y="3631242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C2DB5A-955D-38A7-8B90-CE751F07D331}"/>
              </a:ext>
            </a:extLst>
          </p:cNvPr>
          <p:cNvSpPr/>
          <p:nvPr/>
        </p:nvSpPr>
        <p:spPr>
          <a:xfrm>
            <a:off x="3675888" y="2839973"/>
            <a:ext cx="1792224" cy="16581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8F0152-9D92-0B6A-6A1B-396374FA3CD0}"/>
              </a:ext>
            </a:extLst>
          </p:cNvPr>
          <p:cNvSpPr/>
          <p:nvPr/>
        </p:nvSpPr>
        <p:spPr>
          <a:xfrm>
            <a:off x="3765499" y="2291333"/>
            <a:ext cx="1613002" cy="14923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0F1E-2852-B5FD-1A8A-C7DB3699B4C6}"/>
              </a:ext>
            </a:extLst>
          </p:cNvPr>
          <p:cNvSpPr/>
          <p:nvPr/>
        </p:nvSpPr>
        <p:spPr>
          <a:xfrm>
            <a:off x="3855111" y="1742693"/>
            <a:ext cx="1433779" cy="132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6FA5F-55D3-30EC-CC76-5A11B1A9831B}"/>
              </a:ext>
            </a:extLst>
          </p:cNvPr>
          <p:cNvSpPr/>
          <p:nvPr/>
        </p:nvSpPr>
        <p:spPr>
          <a:xfrm>
            <a:off x="3926800" y="1194056"/>
            <a:ext cx="1290401" cy="11941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892C22-D9A5-C733-61F8-355FEFA4435E}"/>
              </a:ext>
            </a:extLst>
          </p:cNvPr>
          <p:cNvSpPr/>
          <p:nvPr/>
        </p:nvSpPr>
        <p:spPr>
          <a:xfrm>
            <a:off x="3991320" y="645415"/>
            <a:ext cx="1161361" cy="1074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D44AED-11D2-4B4D-C186-142E49445212}"/>
              </a:ext>
            </a:extLst>
          </p:cNvPr>
          <p:cNvGrpSpPr/>
          <p:nvPr/>
        </p:nvGrpSpPr>
        <p:grpSpPr>
          <a:xfrm>
            <a:off x="2139696" y="1103384"/>
            <a:ext cx="1715415" cy="304783"/>
            <a:chOff x="2139696" y="1103384"/>
            <a:chExt cx="1715415" cy="304783"/>
          </a:xfrm>
          <a:solidFill>
            <a:srgbClr val="FF9800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F822CD-7D00-5AAA-23FE-E33B159F9270}"/>
                </a:ext>
              </a:extLst>
            </p:cNvPr>
            <p:cNvCxnSpPr/>
            <p:nvPr/>
          </p:nvCxnSpPr>
          <p:spPr>
            <a:xfrm flipH="1">
              <a:off x="2444496" y="1255776"/>
              <a:ext cx="1410615" cy="0"/>
            </a:xfrm>
            <a:prstGeom prst="line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3B1F6C-8660-00BB-E2EF-DB8D61856DDE}"/>
                </a:ext>
              </a:extLst>
            </p:cNvPr>
            <p:cNvSpPr/>
            <p:nvPr/>
          </p:nvSpPr>
          <p:spPr>
            <a:xfrm>
              <a:off x="2139696" y="1103384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BCFD48-B107-F4DF-C2EE-A95048388F8E}"/>
              </a:ext>
            </a:extLst>
          </p:cNvPr>
          <p:cNvSpPr txBox="1"/>
          <p:nvPr/>
        </p:nvSpPr>
        <p:spPr>
          <a:xfrm>
            <a:off x="-34046" y="837364"/>
            <a:ext cx="2106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Introduction to </a:t>
            </a:r>
          </a:p>
          <a:p>
            <a:pPr algn="ctr"/>
            <a:r>
              <a:rPr lang="en-US" sz="1600" b="1" dirty="0"/>
              <a:t>Definitions &amp; Motivations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D5E63-8687-BCA1-6DDA-B34C4455ECFB}"/>
              </a:ext>
            </a:extLst>
          </p:cNvPr>
          <p:cNvSpPr txBox="1"/>
          <p:nvPr/>
        </p:nvSpPr>
        <p:spPr>
          <a:xfrm>
            <a:off x="1675885" y="868350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60E97B-A658-E7C9-7979-1B1024378254}"/>
              </a:ext>
            </a:extLst>
          </p:cNvPr>
          <p:cNvGrpSpPr/>
          <p:nvPr/>
        </p:nvGrpSpPr>
        <p:grpSpPr>
          <a:xfrm>
            <a:off x="5378501" y="1693505"/>
            <a:ext cx="1576206" cy="304783"/>
            <a:chOff x="5281721" y="1705194"/>
            <a:chExt cx="1576206" cy="3047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7E4B59-35CA-2DC3-54AB-07FB91BA640C}"/>
                </a:ext>
              </a:extLst>
            </p:cNvPr>
            <p:cNvCxnSpPr>
              <a:cxnSpLocks/>
            </p:cNvCxnSpPr>
            <p:nvPr/>
          </p:nvCxnSpPr>
          <p:spPr>
            <a:xfrm>
              <a:off x="5281721" y="1857586"/>
              <a:ext cx="127140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02193D-80BF-9ED4-7C4A-3B97469F9DBD}"/>
                </a:ext>
              </a:extLst>
            </p:cNvPr>
            <p:cNvSpPr/>
            <p:nvPr/>
          </p:nvSpPr>
          <p:spPr>
            <a:xfrm flipH="1">
              <a:off x="6553127" y="1705194"/>
              <a:ext cx="304800" cy="3047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06DC46-6209-EDBB-CC06-1E0C2F9543CE}"/>
              </a:ext>
            </a:extLst>
          </p:cNvPr>
          <p:cNvSpPr txBox="1"/>
          <p:nvPr/>
        </p:nvSpPr>
        <p:spPr>
          <a:xfrm>
            <a:off x="6954707" y="1450386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76568-DFC5-E35D-40D1-6C60133F2104}"/>
              </a:ext>
            </a:extLst>
          </p:cNvPr>
          <p:cNvSpPr txBox="1"/>
          <p:nvPr/>
        </p:nvSpPr>
        <p:spPr>
          <a:xfrm>
            <a:off x="7266177" y="1435093"/>
            <a:ext cx="1577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Problem </a:t>
            </a:r>
            <a:r>
              <a:rPr lang="en-US" sz="1600" b="1" dirty="0" smtClean="0"/>
              <a:t>setting </a:t>
            </a:r>
          </a:p>
          <a:p>
            <a:pPr algn="ctr"/>
            <a:r>
              <a:rPr lang="en-US" sz="1600" b="1" dirty="0" smtClean="0"/>
              <a:t>&amp; other </a:t>
            </a:r>
          </a:p>
          <a:p>
            <a:pPr algn="ctr"/>
            <a:r>
              <a:rPr lang="en-US" sz="1600" b="1" dirty="0" smtClean="0"/>
              <a:t>approaches</a:t>
            </a:r>
            <a:endParaRPr lang="en-US" sz="16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CB37B56-F737-224F-6F30-4588F6A00C5E}"/>
              </a:ext>
            </a:extLst>
          </p:cNvPr>
          <p:cNvGrpSpPr/>
          <p:nvPr/>
        </p:nvGrpSpPr>
        <p:grpSpPr>
          <a:xfrm>
            <a:off x="2139696" y="2354189"/>
            <a:ext cx="1554114" cy="304783"/>
            <a:chOff x="2139696" y="2354189"/>
            <a:chExt cx="1554114" cy="30478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9B44FA-477B-C337-B310-EC6FA749AD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4496" y="2506581"/>
              <a:ext cx="1249314" cy="1312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5DC83C-B95C-811D-65F0-20BEC8DE40D2}"/>
                </a:ext>
              </a:extLst>
            </p:cNvPr>
            <p:cNvSpPr/>
            <p:nvPr/>
          </p:nvSpPr>
          <p:spPr>
            <a:xfrm>
              <a:off x="2139696" y="235418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6FBF562-4E06-30CC-7F48-3C8CCC73C70D}"/>
              </a:ext>
            </a:extLst>
          </p:cNvPr>
          <p:cNvSpPr txBox="1"/>
          <p:nvPr/>
        </p:nvSpPr>
        <p:spPr>
          <a:xfrm>
            <a:off x="1670684" y="2121860"/>
            <a:ext cx="522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60C2D5-35BF-82BC-BE56-6A142F14163D}"/>
              </a:ext>
            </a:extLst>
          </p:cNvPr>
          <p:cNvSpPr txBox="1"/>
          <p:nvPr/>
        </p:nvSpPr>
        <p:spPr>
          <a:xfrm>
            <a:off x="384273" y="2156251"/>
            <a:ext cx="1270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Key idea &amp;</a:t>
            </a:r>
          </a:p>
          <a:p>
            <a:pPr algn="ctr"/>
            <a:r>
              <a:rPr lang="en-US" sz="1600" b="1" dirty="0"/>
              <a:t>Solutions for</a:t>
            </a:r>
          </a:p>
          <a:p>
            <a:pPr algn="ctr"/>
            <a:r>
              <a:rPr lang="en-US" sz="1600" b="1" dirty="0" smtClean="0"/>
              <a:t>Adversary</a:t>
            </a:r>
            <a:endParaRPr lang="en-US" sz="16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70353-72CA-6783-D9D7-F2079849F731}"/>
              </a:ext>
            </a:extLst>
          </p:cNvPr>
          <p:cNvGrpSpPr/>
          <p:nvPr/>
        </p:nvGrpSpPr>
        <p:grpSpPr>
          <a:xfrm>
            <a:off x="5557723" y="2909119"/>
            <a:ext cx="1396984" cy="304783"/>
            <a:chOff x="5557723" y="2909119"/>
            <a:chExt cx="1396984" cy="304783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B658DB-9D98-E737-16DD-A7A49BFB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7723" y="3061511"/>
              <a:ext cx="1092184" cy="804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7EAAAF-04D1-8FE8-59A2-DFE959D56B5A}"/>
                </a:ext>
              </a:extLst>
            </p:cNvPr>
            <p:cNvSpPr/>
            <p:nvPr/>
          </p:nvSpPr>
          <p:spPr>
            <a:xfrm flipH="1">
              <a:off x="6649907" y="2909119"/>
              <a:ext cx="304800" cy="304783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B6D6E31-101E-E956-B3BF-CC48D71D389F}"/>
              </a:ext>
            </a:extLst>
          </p:cNvPr>
          <p:cNvSpPr txBox="1"/>
          <p:nvPr/>
        </p:nvSpPr>
        <p:spPr>
          <a:xfrm>
            <a:off x="6954707" y="2676789"/>
            <a:ext cx="5283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6C6424-47F1-DC1B-991D-C7202BC2641B}"/>
              </a:ext>
            </a:extLst>
          </p:cNvPr>
          <p:cNvSpPr txBox="1"/>
          <p:nvPr/>
        </p:nvSpPr>
        <p:spPr>
          <a:xfrm>
            <a:off x="7423120" y="2769121"/>
            <a:ext cx="1616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Our contribution</a:t>
            </a:r>
          </a:p>
          <a:p>
            <a:pPr algn="ctr"/>
            <a:r>
              <a:rPr lang="en-US" sz="1600" b="1" dirty="0"/>
              <a:t>&amp; Experiments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916128-53E1-9DA4-402D-2DB2DCAC94F5}"/>
              </a:ext>
            </a:extLst>
          </p:cNvPr>
          <p:cNvSpPr txBox="1"/>
          <p:nvPr/>
        </p:nvSpPr>
        <p:spPr>
          <a:xfrm>
            <a:off x="1675885" y="3406959"/>
            <a:ext cx="5587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689A95-F989-E030-2552-D7D751D0B16A}"/>
              </a:ext>
            </a:extLst>
          </p:cNvPr>
          <p:cNvSpPr txBox="1"/>
          <p:nvPr/>
        </p:nvSpPr>
        <p:spPr>
          <a:xfrm>
            <a:off x="402350" y="360701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939796-09A4-AEEF-15D5-1FC3CD8B6CC8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9EE8509-0646-4269-BDD5-5D16CDC4E1D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8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/>
      <p:bldP spid="13" grpId="0"/>
      <p:bldP spid="23" grpId="0"/>
      <p:bldP spid="24" grpId="0"/>
      <p:bldP spid="33" grpId="0"/>
      <p:bldP spid="36" grpId="0"/>
      <p:bldP spid="46" grpId="0"/>
      <p:bldP spid="47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>
            <a:off x="824578" y="907734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4" name="StaticPath"/>
          <p:cNvSpPr/>
          <p:nvPr/>
        </p:nvSpPr>
        <p:spPr>
          <a:xfrm>
            <a:off x="824579" y="1700418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824577" y="2468923"/>
            <a:ext cx="371475" cy="37147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7389638" y="4096713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StaticPath"/>
          <p:cNvSpPr/>
          <p:nvPr/>
        </p:nvSpPr>
        <p:spPr>
          <a:xfrm>
            <a:off x="-1418558" y="-1710976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4056F-A310-8FFB-F1DA-AA32A953257E}"/>
              </a:ext>
            </a:extLst>
          </p:cNvPr>
          <p:cNvSpPr txBox="1"/>
          <p:nvPr/>
        </p:nvSpPr>
        <p:spPr>
          <a:xfrm>
            <a:off x="0" y="4774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A6CD709-744B-4DD4-AF8F-FD5D87B1BC5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71C5F6-1BC0-635D-F0FA-F583F7E05A39}"/>
              </a:ext>
            </a:extLst>
          </p:cNvPr>
          <p:cNvSpPr txBox="1"/>
          <p:nvPr/>
        </p:nvSpPr>
        <p:spPr>
          <a:xfrm>
            <a:off x="1852374" y="1509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E51CA-E4EB-EF26-92AC-DD6D930D6979}"/>
              </a:ext>
            </a:extLst>
          </p:cNvPr>
          <p:cNvSpPr/>
          <p:nvPr/>
        </p:nvSpPr>
        <p:spPr>
          <a:xfrm>
            <a:off x="3538068" y="231232"/>
            <a:ext cx="2021841" cy="572252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FGSM &amp; L-BFGS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F3421-817F-95C7-6F49-E751523AE257}"/>
              </a:ext>
            </a:extLst>
          </p:cNvPr>
          <p:cNvSpPr txBox="1"/>
          <p:nvPr/>
        </p:nvSpPr>
        <p:spPr>
          <a:xfrm>
            <a:off x="4746171" y="1110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BA27-5C61-B071-B1E8-6CA6EBF6310C}"/>
                  </a:ext>
                </a:extLst>
              </p:cNvPr>
              <p:cNvSpPr txBox="1"/>
              <p:nvPr/>
            </p:nvSpPr>
            <p:spPr>
              <a:xfrm>
                <a:off x="1401108" y="824012"/>
                <a:ext cx="6687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 order to find the perturbed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we use the gradient  on which</a:t>
                </a:r>
              </a:p>
              <a:p>
                <a:r>
                  <a:rPr lang="en-US" dirty="0" smtClean="0"/>
                  <a:t>the model was trained.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0BA27-5C61-B071-B1E8-6CA6EBF6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08" y="824012"/>
                <a:ext cx="6687215" cy="646331"/>
              </a:xfrm>
              <a:prstGeom prst="rect">
                <a:avLst/>
              </a:prstGeom>
              <a:blipFill>
                <a:blip r:embed="rId3"/>
                <a:stretch>
                  <a:fillRect l="-820" t="-4717" r="-63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782F87-5C57-5DFA-F864-D8D2C6164696}"/>
                  </a:ext>
                </a:extLst>
              </p:cNvPr>
              <p:cNvSpPr txBox="1"/>
              <p:nvPr/>
            </p:nvSpPr>
            <p:spPr>
              <a:xfrm>
                <a:off x="1401108" y="1685429"/>
                <a:ext cx="547399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the parameters to model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our label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782F87-5C57-5DFA-F864-D8D2C616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08" y="1685429"/>
                <a:ext cx="5473999" cy="923330"/>
              </a:xfrm>
              <a:prstGeom prst="rect">
                <a:avLst/>
              </a:prstGeom>
              <a:blipFill>
                <a:blip r:embed="rId4"/>
                <a:stretch>
                  <a:fillRect l="-1002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9D8DB62-3B73-C9D1-4A0C-957C342FCD33}"/>
              </a:ext>
            </a:extLst>
          </p:cNvPr>
          <p:cNvSpPr txBox="1"/>
          <p:nvPr/>
        </p:nvSpPr>
        <p:spPr>
          <a:xfrm>
            <a:off x="1401106" y="2310163"/>
            <a:ext cx="686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an image x, their method </a:t>
            </a:r>
            <a:r>
              <a:rPr lang="en-US" dirty="0" smtClean="0"/>
              <a:t>finds </a:t>
            </a:r>
            <a:r>
              <a:rPr lang="en-US" dirty="0"/>
              <a:t>a different image x that is similar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x under L2 distance, yet is labeled differently by the </a:t>
            </a:r>
            <a:r>
              <a:rPr lang="en-US" dirty="0" smtClean="0"/>
              <a:t>classifier.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0" y="3221367"/>
            <a:ext cx="3301750" cy="1566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171" y="3671314"/>
            <a:ext cx="3439005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739</Words>
  <Application>Microsoft Office PowerPoint</Application>
  <PresentationFormat>On-screen Show (16:9)</PresentationFormat>
  <Paragraphs>228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Algerian</vt:lpstr>
      <vt:lpstr>Arial</vt:lpstr>
      <vt:lpstr>Calibri</vt:lpstr>
      <vt:lpstr>Cambria Math</vt:lpstr>
      <vt:lpstr>Google Sans</vt:lpstr>
      <vt:lpstr>Lucida Grande</vt:lpstr>
      <vt:lpstr>OpenSans-Bold</vt:lpstr>
      <vt:lpstr>OpenSans-Regular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63</cp:revision>
  <dcterms:created xsi:type="dcterms:W3CDTF">2024-11-18T08:34:22Z</dcterms:created>
  <dcterms:modified xsi:type="dcterms:W3CDTF">2025-02-05T11:29:07Z</dcterms:modified>
</cp:coreProperties>
</file>