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Alfa Slab One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0c1374409_1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0c1374409_1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0c1374409_1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20c1374409_1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0c1374409_1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0c1374409_1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0c1374409_1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20c1374409_1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0c1374409_1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20c1374409_1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0c1374409_1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0c1374409_1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209ba6b8a8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209ba6b8a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0c137440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20c137440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09ba6b8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09ba6b8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09ba6b8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209ba6b8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0c137440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0c137440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09ba6b8a8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09ba6b8a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0c1374409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20c137440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0c1374409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0c137440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613200" y="321425"/>
            <a:ext cx="7929000" cy="22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a" sz="4000"/>
              <a:t>Defense Against Gradient-Based Attacks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a" sz="4000"/>
              <a:t>via Randomized Smoothing</a:t>
            </a:r>
            <a:r>
              <a:rPr lang="fa" sz="4000"/>
              <a:t> </a:t>
            </a:r>
            <a:endParaRPr sz="40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2836650" y="3456250"/>
            <a:ext cx="34707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fa" sz="1700">
                <a:latin typeface="Montserrat"/>
                <a:ea typeface="Montserrat"/>
                <a:cs typeface="Montserrat"/>
                <a:sym typeface="Montserrat"/>
              </a:rPr>
              <a:t>Erfan Moeini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fa" sz="1700">
                <a:latin typeface="Montserrat"/>
                <a:ea typeface="Montserrat"/>
                <a:cs typeface="Montserrat"/>
                <a:sym typeface="Montserrat"/>
              </a:rPr>
              <a:t>Mohammad Parsa Dini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/>
              <a:t>Randomized Smoothed Classifier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525" y="2107825"/>
            <a:ext cx="6854949" cy="12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/>
              <a:t>C</a:t>
            </a:r>
            <a:r>
              <a:rPr lang="fa"/>
              <a:t>ertified Adversarial Robustness via Randomized Smoothing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4600" y="3418200"/>
            <a:ext cx="3973351" cy="76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634100" y="1864925"/>
            <a:ext cx="5451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fa" sz="2000">
                <a:solidFill>
                  <a:srgbClr val="000000"/>
                </a:solidFill>
              </a:rPr>
              <a:t>proof this radius for gaussian noise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Char char="●"/>
            </a:pPr>
            <a:r>
              <a:rPr lang="fa" sz="2000">
                <a:solidFill>
                  <a:srgbClr val="000000"/>
                </a:solidFill>
              </a:rPr>
              <a:t>not </a:t>
            </a:r>
            <a:r>
              <a:rPr lang="fa" sz="2000">
                <a:solidFill>
                  <a:srgbClr val="000000"/>
                </a:solidFill>
              </a:rPr>
              <a:t>depend on input dim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634100" y="1788725"/>
            <a:ext cx="5451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fa" sz="2000">
                <a:solidFill>
                  <a:srgbClr val="000000"/>
                </a:solidFill>
              </a:rPr>
              <a:t>i.i.d noise to each dimension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Char char="●"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/>
              <a:t>Curse of Dimensionality on Randomized Smoothing for Certifiable Robustness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350" y="3718350"/>
            <a:ext cx="4841451" cy="86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2144" y="2309871"/>
            <a:ext cx="3464631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/>
              <a:t>Ideas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/>
              <a:t>idea list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fa" sz="2200"/>
              <a:t>Proof of Certified Robustness for Poisson Distribution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SzPts val="2200"/>
              <a:buChar char="●"/>
            </a:pPr>
            <a:r>
              <a:rPr lang="fa" sz="2200"/>
              <a:t>Finding a Better Bound with Conditions on the Classifier</a:t>
            </a:r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6517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/>
              <a:t>Tanks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a"/>
              <a:t>A review of the process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90250" y="526350"/>
            <a:ext cx="6897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/>
              <a:t>gradient-based adversarial atta</a:t>
            </a:r>
            <a:r>
              <a:rPr lang="fa"/>
              <a:t>c</a:t>
            </a:r>
            <a:r>
              <a:rPr lang="fa"/>
              <a:t>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 sz="2700"/>
              <a:t>Attack types</a:t>
            </a:r>
            <a:endParaRPr sz="27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764100" y="1415150"/>
            <a:ext cx="3403200" cy="2903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fa" sz="1700"/>
              <a:t>Targeted Attack</a:t>
            </a:r>
            <a:endParaRPr b="1" sz="1700"/>
          </a:p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4933225" y="1415150"/>
            <a:ext cx="3403200" cy="2937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fa" sz="1700"/>
              <a:t> Untargeted Attack</a:t>
            </a:r>
            <a:endParaRPr b="1" sz="1700"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5033" l="1845" r="0" t="0"/>
          <a:stretch/>
        </p:blipFill>
        <p:spPr>
          <a:xfrm>
            <a:off x="787925" y="2176525"/>
            <a:ext cx="3355550" cy="141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7050" y="2166725"/>
            <a:ext cx="3355550" cy="143383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764100" y="3823425"/>
            <a:ext cx="34032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a" sz="1500"/>
              <a:t>l is </a:t>
            </a:r>
            <a:r>
              <a:rPr lang="fa" sz="1500"/>
              <a:t>target</a:t>
            </a:r>
            <a:r>
              <a:rPr lang="fa" sz="1500"/>
              <a:t> class</a:t>
            </a:r>
            <a:endParaRPr sz="150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933225" y="3823425"/>
            <a:ext cx="34032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a" sz="1500"/>
              <a:t>l is base class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 sz="2700"/>
              <a:t>Fast Gradient Sign Method (FGSM)</a:t>
            </a:r>
            <a:endParaRPr sz="27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325" y="1552675"/>
            <a:ext cx="6951325" cy="27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/>
              <a:t>FGSM targeted and untargeted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075" y="2005794"/>
            <a:ext cx="5865625" cy="597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2088" y="3819541"/>
            <a:ext cx="5865599" cy="64205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1502263" y="3324375"/>
            <a:ext cx="6139500" cy="1294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fa"/>
              <a:t>Targeted Attack</a:t>
            </a:r>
            <a:endParaRPr b="1"/>
          </a:p>
        </p:txBody>
      </p:sp>
      <p:sp>
        <p:nvSpPr>
          <p:cNvPr id="93" name="Google Shape;93;p18"/>
          <p:cNvSpPr txBox="1"/>
          <p:nvPr>
            <p:ph idx="4294967295" type="body"/>
          </p:nvPr>
        </p:nvSpPr>
        <p:spPr>
          <a:xfrm>
            <a:off x="1502238" y="1506975"/>
            <a:ext cx="6139500" cy="1233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fa"/>
              <a:t> Untargeted Attack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/>
              <a:t>PGD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163" y="1396275"/>
            <a:ext cx="3959676" cy="332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/>
              <a:t>Randomized Smoothing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/>
              <a:t>Certifiable Robustness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800" y="1452825"/>
            <a:ext cx="6844398" cy="32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