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19" r:id="rId3"/>
    <p:sldId id="285"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8" r:id="rId21"/>
    <p:sldId id="337" r:id="rId22"/>
    <p:sldId id="336" r:id="rId23"/>
    <p:sldId id="339" r:id="rId24"/>
    <p:sldId id="340" r:id="rId25"/>
    <p:sldId id="341" r:id="rId26"/>
    <p:sldId id="342"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4" autoAdjust="0"/>
    <p:restoredTop sz="94660"/>
  </p:normalViewPr>
  <p:slideViewPr>
    <p:cSldViewPr snapToGrid="0">
      <p:cViewPr varScale="1">
        <p:scale>
          <a:sx n="83" d="100"/>
          <a:sy n="83" d="100"/>
        </p:scale>
        <p:origin x="610" y="62"/>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87E61F-3841-1B40-0897-51BA24CFAD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DE97BBF-D3A5-814E-3FE5-1963FF50B8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A90474-A42B-4CC6-9670-19558611B313}" type="datetimeFigureOut">
              <a:rPr lang="en-US" smtClean="0"/>
              <a:t>10/18/2022</a:t>
            </a:fld>
            <a:endParaRPr lang="en-US"/>
          </a:p>
        </p:txBody>
      </p:sp>
      <p:sp>
        <p:nvSpPr>
          <p:cNvPr id="4" name="Footer Placeholder 3">
            <a:extLst>
              <a:ext uri="{FF2B5EF4-FFF2-40B4-BE49-F238E27FC236}">
                <a16:creationId xmlns:a16="http://schemas.microsoft.com/office/drawing/2014/main" id="{371CCBEC-4F11-984F-C872-FCFD34BA4F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467640-3A85-DFB1-60E2-A6256F99C4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70DE6-E815-46B3-A693-67DE9E34C270}" type="slidenum">
              <a:rPr lang="en-US" smtClean="0"/>
              <a:t>‹#›</a:t>
            </a:fld>
            <a:endParaRPr lang="en-US"/>
          </a:p>
        </p:txBody>
      </p:sp>
    </p:spTree>
    <p:extLst>
      <p:ext uri="{BB962C8B-B14F-4D97-AF65-F5344CB8AC3E}">
        <p14:creationId xmlns:p14="http://schemas.microsoft.com/office/powerpoint/2010/main" val="3088481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CD227-E84C-433D-95E8-A7BE9A4490DD}"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B4D78-9944-4D0D-9302-5A66048D0BFD}" type="slidenum">
              <a:rPr lang="en-US" smtClean="0"/>
              <a:t>‹#›</a:t>
            </a:fld>
            <a:endParaRPr lang="en-US"/>
          </a:p>
        </p:txBody>
      </p:sp>
    </p:spTree>
    <p:extLst>
      <p:ext uri="{BB962C8B-B14F-4D97-AF65-F5344CB8AC3E}">
        <p14:creationId xmlns:p14="http://schemas.microsoft.com/office/powerpoint/2010/main" val="362540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5543-A7F5-ED6F-8794-22B86B207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316794-EB2E-D56F-A78C-5A50D4EAD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60A4F-DE43-8A6E-CC5D-2DC74D21D125}"/>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5" name="Footer Placeholder 4">
            <a:extLst>
              <a:ext uri="{FF2B5EF4-FFF2-40B4-BE49-F238E27FC236}">
                <a16:creationId xmlns:a16="http://schemas.microsoft.com/office/drawing/2014/main" id="{BD0BA701-13E0-B60E-E89C-A85746766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D652A-B634-05DD-41E0-2257700B92E8}"/>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25785794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9467-631D-AA59-BB4C-ADEC86E141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78309C-D4C4-5529-2954-266713432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36613-F5BC-307C-5E0D-E7D1D50A35C7}"/>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5" name="Footer Placeholder 4">
            <a:extLst>
              <a:ext uri="{FF2B5EF4-FFF2-40B4-BE49-F238E27FC236}">
                <a16:creationId xmlns:a16="http://schemas.microsoft.com/office/drawing/2014/main" id="{82DCD5BA-C8E2-8D1F-37CE-3D526A2FA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615F3-EEBD-8016-A906-82432BFDCD7F}"/>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590047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1C742D-E8F8-E946-2216-6D9E3EFE36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19DD93-4BD6-B7DF-DB0D-E95E5F706B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5F453-C538-0AD9-7884-C55758F1628C}"/>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5" name="Footer Placeholder 4">
            <a:extLst>
              <a:ext uri="{FF2B5EF4-FFF2-40B4-BE49-F238E27FC236}">
                <a16:creationId xmlns:a16="http://schemas.microsoft.com/office/drawing/2014/main" id="{E2BA1DC0-F5BF-EEFE-B7BD-8A5CD7103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B4244-344B-8786-0F5B-6FFF1906DEEF}"/>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1806731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C969-3515-C867-7FC2-66BF0152FD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C432E-6DEB-870D-E10F-0B862C0F34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DF5ED-FA7B-B72B-2853-5B5B67296737}"/>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5" name="Footer Placeholder 4">
            <a:extLst>
              <a:ext uri="{FF2B5EF4-FFF2-40B4-BE49-F238E27FC236}">
                <a16:creationId xmlns:a16="http://schemas.microsoft.com/office/drawing/2014/main" id="{EF9ECA7D-1506-EF87-874B-DFA407C6A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23EDB-C28E-1EAB-5ABF-E765726852B9}"/>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17132705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EFA3-D931-1C01-F704-EB67F8CDF7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2B4BF5-9433-8D8B-A667-137D3A2C0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CCCDF-3D2B-10FC-56E5-D44783EB0DB3}"/>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5" name="Footer Placeholder 4">
            <a:extLst>
              <a:ext uri="{FF2B5EF4-FFF2-40B4-BE49-F238E27FC236}">
                <a16:creationId xmlns:a16="http://schemas.microsoft.com/office/drawing/2014/main" id="{AC641915-6DB2-3C4F-F0C9-169B3B939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09A59-BB48-6D45-2BFE-3EDD1808FA9E}"/>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1605793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804D-56AE-9833-99CD-EA7788ADCB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17CBCE-0CA1-51D1-BAF5-A27A54C2C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D60BE-7E50-1E0B-E98B-A01DB4F2F6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FE36E3-EB02-83E3-8EAE-2D1B953AE6DE}"/>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6" name="Footer Placeholder 5">
            <a:extLst>
              <a:ext uri="{FF2B5EF4-FFF2-40B4-BE49-F238E27FC236}">
                <a16:creationId xmlns:a16="http://schemas.microsoft.com/office/drawing/2014/main" id="{CE308A43-9225-414F-7041-DB5AFC061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749B9-F6D3-6535-FC4E-1D7089CCC403}"/>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18170290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264D-9C20-0597-3375-30D3A635F4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9034E6-6742-28B6-DFC7-E646A6BFC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02C54-5B76-0CC9-BEDE-EEC59577F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1B4F14-CAE9-B7A5-7022-F3F58D84D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F7C951-F84E-EF86-151D-597385C28B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ADBED0-A26C-F008-B69B-E4AE6F9AEDE8}"/>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8" name="Footer Placeholder 7">
            <a:extLst>
              <a:ext uri="{FF2B5EF4-FFF2-40B4-BE49-F238E27FC236}">
                <a16:creationId xmlns:a16="http://schemas.microsoft.com/office/drawing/2014/main" id="{8BC85DC5-4CA5-37F6-67CA-C6ED16A8A8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19C04B-316F-3C4F-09D9-DA159BD6D0E1}"/>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9215245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E52F-8F19-D775-614A-DC04FEBFAC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0B0D5-FF3D-8244-CDCE-242F88745A7F}"/>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4" name="Footer Placeholder 3">
            <a:extLst>
              <a:ext uri="{FF2B5EF4-FFF2-40B4-BE49-F238E27FC236}">
                <a16:creationId xmlns:a16="http://schemas.microsoft.com/office/drawing/2014/main" id="{CB639B3C-4B15-D38C-38B1-35BE7CF615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D63175-8F48-3448-C421-6E8AAFA16119}"/>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10603107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B43E9-89D7-3ADB-815D-35D70807C7C7}"/>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3" name="Footer Placeholder 2">
            <a:extLst>
              <a:ext uri="{FF2B5EF4-FFF2-40B4-BE49-F238E27FC236}">
                <a16:creationId xmlns:a16="http://schemas.microsoft.com/office/drawing/2014/main" id="{533FD76D-E8AC-2FCE-20CD-3DEC3AF625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995B23-DE4E-1F85-F89D-20F405DAA859}"/>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7664778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1029-D9F9-14BF-1DC3-87C6D6E17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86DD38-4019-ECE8-992C-78F11B3DC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6FB92A-02E2-1000-BBDD-9101C8E8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3B91C-5DA5-C0B2-7BB1-66C33B66CDAB}"/>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6" name="Footer Placeholder 5">
            <a:extLst>
              <a:ext uri="{FF2B5EF4-FFF2-40B4-BE49-F238E27FC236}">
                <a16:creationId xmlns:a16="http://schemas.microsoft.com/office/drawing/2014/main" id="{B59E2416-377E-DFA2-5488-272496BC9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1B239-C75E-581A-DF4C-BC02C154690B}"/>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2446339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37CB-5DBF-0917-8ACF-7BA5F5AA4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71950A-8646-49ED-E477-D694CE741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45CF44-303C-659D-C2EE-4875AA53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B753C-7751-083B-FA75-4B836595BA30}"/>
              </a:ext>
            </a:extLst>
          </p:cNvPr>
          <p:cNvSpPr>
            <a:spLocks noGrp="1"/>
          </p:cNvSpPr>
          <p:nvPr>
            <p:ph type="dt" sz="half" idx="10"/>
          </p:nvPr>
        </p:nvSpPr>
        <p:spPr/>
        <p:txBody>
          <a:bodyPr/>
          <a:lstStyle/>
          <a:p>
            <a:fld id="{4D463CAD-485E-4C1C-BCF3-3E3E16320BD5}" type="datetimeFigureOut">
              <a:rPr lang="en-US" smtClean="0"/>
              <a:t>10/18/2022</a:t>
            </a:fld>
            <a:endParaRPr lang="en-US"/>
          </a:p>
        </p:txBody>
      </p:sp>
      <p:sp>
        <p:nvSpPr>
          <p:cNvPr id="6" name="Footer Placeholder 5">
            <a:extLst>
              <a:ext uri="{FF2B5EF4-FFF2-40B4-BE49-F238E27FC236}">
                <a16:creationId xmlns:a16="http://schemas.microsoft.com/office/drawing/2014/main" id="{7CE4DAE0-7B91-7435-4D67-1A0DE2DF4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AD5C0-FC03-671B-13F8-E4E46312FE02}"/>
              </a:ext>
            </a:extLst>
          </p:cNvPr>
          <p:cNvSpPr>
            <a:spLocks noGrp="1"/>
          </p:cNvSpPr>
          <p:nvPr>
            <p:ph type="sldNum" sz="quarter" idx="12"/>
          </p:nvPr>
        </p:nvSpPr>
        <p:spPr/>
        <p:txBody>
          <a:bodyPr/>
          <a:lstStyle/>
          <a:p>
            <a:fld id="{C7C0D7A5-FDE4-480E-8E30-38D925FC1182}" type="slidenum">
              <a:rPr lang="en-US" smtClean="0"/>
              <a:t>‹#›</a:t>
            </a:fld>
            <a:endParaRPr lang="en-US"/>
          </a:p>
        </p:txBody>
      </p:sp>
    </p:spTree>
    <p:extLst>
      <p:ext uri="{BB962C8B-B14F-4D97-AF65-F5344CB8AC3E}">
        <p14:creationId xmlns:p14="http://schemas.microsoft.com/office/powerpoint/2010/main" val="15554505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6A830-AC95-04F6-1A92-D36D5E367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27341A-DF98-BB62-DB6F-D86BC6A71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23953-F613-7E1B-834D-FEE4FB9DF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63CAD-485E-4C1C-BCF3-3E3E16320BD5}" type="datetimeFigureOut">
              <a:rPr lang="en-US" smtClean="0"/>
              <a:t>10/18/2022</a:t>
            </a:fld>
            <a:endParaRPr lang="en-US"/>
          </a:p>
        </p:txBody>
      </p:sp>
      <p:sp>
        <p:nvSpPr>
          <p:cNvPr id="5" name="Footer Placeholder 4">
            <a:extLst>
              <a:ext uri="{FF2B5EF4-FFF2-40B4-BE49-F238E27FC236}">
                <a16:creationId xmlns:a16="http://schemas.microsoft.com/office/drawing/2014/main" id="{9DDC065C-E8A1-0684-C130-A5C878194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4020A0-C499-F919-3AB4-48EF18644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0D7A5-FDE4-480E-8E30-38D925FC1182}" type="slidenum">
              <a:rPr lang="en-US" smtClean="0"/>
              <a:t>‹#›</a:t>
            </a:fld>
            <a:endParaRPr lang="en-US"/>
          </a:p>
        </p:txBody>
      </p:sp>
    </p:spTree>
    <p:extLst>
      <p:ext uri="{BB962C8B-B14F-4D97-AF65-F5344CB8AC3E}">
        <p14:creationId xmlns:p14="http://schemas.microsoft.com/office/powerpoint/2010/main" val="134267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www.crowdstrike.com/cybersecurity-101/malware/trojans/" TargetMode="External"/><Relationship Id="rId13" Type="http://schemas.openxmlformats.org/officeDocument/2006/relationships/hyperlink" Target="https://www.crowdstrike.com/cybersecurity-101/malware/mobile-malware/" TargetMode="External"/><Relationship Id="rId3" Type="http://schemas.openxmlformats.org/officeDocument/2006/relationships/hyperlink" Target="https://www.crowdstrike.com/cybersecurity-101/ransomware/" TargetMode="External"/><Relationship Id="rId7" Type="http://schemas.openxmlformats.org/officeDocument/2006/relationships/hyperlink" Target="https://www.crowdstrike.com/cybersecurity-101/adware/" TargetMode="External"/><Relationship Id="rId12" Type="http://schemas.openxmlformats.org/officeDocument/2006/relationships/hyperlink" Target="https://www.crowdstrike.com/cybersecurity-101/botnets/" TargetMode="Externa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www.crowdstrike.com/cybersecurity-101/what-is-spyware/" TargetMode="External"/><Relationship Id="rId11" Type="http://schemas.openxmlformats.org/officeDocument/2006/relationships/hyperlink" Target="https://www.crowdstrike.com/cybersecurity-101/attack-types/keylogger/" TargetMode="External"/><Relationship Id="rId5" Type="http://schemas.openxmlformats.org/officeDocument/2006/relationships/hyperlink" Target="https://www.crowdstrike.com/cybersecurity-101/malware/fileless-malware/" TargetMode="External"/><Relationship Id="rId10" Type="http://schemas.openxmlformats.org/officeDocument/2006/relationships/hyperlink" Target="https://www.crowdstrike.com/cybersecurity-101/malware/rootkits/" TargetMode="External"/><Relationship Id="rId4" Type="http://schemas.openxmlformats.org/officeDocument/2006/relationships/hyperlink" Target="https://www.crowdstrike.com/blog/big-game-hunting-with-ryuk-another-lucrative-targeted-ransomware/" TargetMode="External"/><Relationship Id="rId9" Type="http://schemas.openxmlformats.org/officeDocument/2006/relationships/hyperlink" Target="https://www.crowdstrike.com/blog/meet-crowdstrikes-adversary-of-the-month-for-february-mummy-spid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C93F-C457-F056-BDEB-B0FB0CF68D2C}"/>
              </a:ext>
            </a:extLst>
          </p:cNvPr>
          <p:cNvSpPr>
            <a:spLocks noGrp="1"/>
          </p:cNvSpPr>
          <p:nvPr>
            <p:ph type="ctrTitle"/>
          </p:nvPr>
        </p:nvSpPr>
        <p:spPr>
          <a:xfrm>
            <a:off x="645823" y="1049338"/>
            <a:ext cx="4765964" cy="1866390"/>
          </a:xfrm>
        </p:spPr>
        <p:txBody>
          <a:bodyPr vert="horz" lIns="91440" tIns="45720" rIns="91440" bIns="45720" rtlCol="0" anchor="b">
            <a:normAutofit/>
          </a:bodyPr>
          <a:lstStyle/>
          <a:p>
            <a:pPr rtl="0"/>
            <a:r>
              <a:rPr lang="en-US" sz="4000" b="1" spc="-50" dirty="0">
                <a:solidFill>
                  <a:schemeClr val="accent1"/>
                </a:solidFill>
                <a:latin typeface="+mn-lt"/>
              </a:rPr>
              <a:t> Malware Threats </a:t>
            </a:r>
          </a:p>
        </p:txBody>
      </p:sp>
      <p:sp>
        <p:nvSpPr>
          <p:cNvPr id="3" name="Subtitle 2">
            <a:extLst>
              <a:ext uri="{FF2B5EF4-FFF2-40B4-BE49-F238E27FC236}">
                <a16:creationId xmlns:a16="http://schemas.microsoft.com/office/drawing/2014/main" id="{BFD4642C-9102-85A3-1234-921E73C0FA59}"/>
              </a:ext>
            </a:extLst>
          </p:cNvPr>
          <p:cNvSpPr>
            <a:spLocks noGrp="1"/>
          </p:cNvSpPr>
          <p:nvPr>
            <p:ph type="subTitle" idx="1"/>
          </p:nvPr>
        </p:nvSpPr>
        <p:spPr>
          <a:xfrm>
            <a:off x="717540" y="5242112"/>
            <a:ext cx="3879273" cy="853888"/>
          </a:xfrm>
        </p:spPr>
        <p:txBody>
          <a:bodyPr vert="horz" lIns="91440" tIns="45720" rIns="91440" bIns="45720" rtlCol="0">
            <a:normAutofit lnSpcReduction="10000"/>
          </a:bodyPr>
          <a:lstStyle/>
          <a:p>
            <a:pPr algn="r" rtl="1"/>
            <a:r>
              <a:rPr lang="ar-JO" dirty="0">
                <a:latin typeface="+mj-lt"/>
              </a:rPr>
              <a:t>المدرب: </a:t>
            </a:r>
          </a:p>
          <a:p>
            <a:pPr algn="r" rtl="1"/>
            <a:r>
              <a:rPr lang="ar-JO" dirty="0">
                <a:latin typeface="+mj-lt"/>
              </a:rPr>
              <a:t>محمد راجح عبدالله</a:t>
            </a:r>
            <a:endParaRPr lang="en-US" cap="all" spc="200" dirty="0">
              <a:solidFill>
                <a:schemeClr val="tx1">
                  <a:lumMod val="75000"/>
                  <a:lumOff val="25000"/>
                </a:schemeClr>
              </a:solidFill>
              <a:latin typeface="+mj-lt"/>
            </a:endParaRPr>
          </a:p>
        </p:txBody>
      </p:sp>
      <p:sp>
        <p:nvSpPr>
          <p:cNvPr id="5" name="TextBox 4">
            <a:extLst>
              <a:ext uri="{FF2B5EF4-FFF2-40B4-BE49-F238E27FC236}">
                <a16:creationId xmlns:a16="http://schemas.microsoft.com/office/drawing/2014/main" id="{69450AE1-86C6-8EFE-9EFA-F1C7A8C12859}"/>
              </a:ext>
            </a:extLst>
          </p:cNvPr>
          <p:cNvSpPr txBox="1"/>
          <p:nvPr/>
        </p:nvSpPr>
        <p:spPr>
          <a:xfrm>
            <a:off x="1566456" y="3088383"/>
            <a:ext cx="3200399" cy="853889"/>
          </a:xfrm>
          <a:prstGeom prst="rect">
            <a:avLst/>
          </a:prstGeom>
        </p:spPr>
        <p:txBody>
          <a:bodyPr vert="horz" lIns="91440" tIns="45720" rIns="91440" bIns="45720" rtlCol="0" anchor="b">
            <a:normAutofit/>
          </a:bodyPr>
          <a:lstStyle>
            <a:lvl1pPr algn="ctr">
              <a:lnSpc>
                <a:spcPct val="90000"/>
              </a:lnSpc>
              <a:spcBef>
                <a:spcPct val="0"/>
              </a:spcBef>
              <a:buNone/>
              <a:defRPr sz="6000" b="1" spc="-50" baseline="0">
                <a:solidFill>
                  <a:schemeClr val="accent1"/>
                </a:solidFill>
                <a:ea typeface="+mj-ea"/>
                <a:cs typeface="+mj-cs"/>
              </a:defRPr>
            </a:lvl1pPr>
          </a:lstStyle>
          <a:p>
            <a:r>
              <a:rPr lang="en-US" sz="4000" b="1" spc="-50" dirty="0">
                <a:solidFill>
                  <a:srgbClr val="FF0000"/>
                </a:solidFill>
                <a:latin typeface="+mn-lt"/>
              </a:rPr>
              <a:t>CEH</a:t>
            </a:r>
            <a:r>
              <a:rPr lang="en-US" sz="4000" b="1" spc="-50" dirty="0">
                <a:solidFill>
                  <a:schemeClr val="accent1"/>
                </a:solidFill>
                <a:latin typeface="+mn-lt"/>
              </a:rPr>
              <a:t> V11</a:t>
            </a:r>
            <a:endParaRPr lang="en-US" sz="4000" dirty="0"/>
          </a:p>
        </p:txBody>
      </p:sp>
      <p:pic>
        <p:nvPicPr>
          <p:cNvPr id="7" name="Picture 6">
            <a:extLst>
              <a:ext uri="{FF2B5EF4-FFF2-40B4-BE49-F238E27FC236}">
                <a16:creationId xmlns:a16="http://schemas.microsoft.com/office/drawing/2014/main" id="{849C15B4-3FBA-48D9-2980-DF20B7A425E6}"/>
              </a:ext>
            </a:extLst>
          </p:cNvPr>
          <p:cNvPicPr>
            <a:picLocks noChangeAspect="1"/>
          </p:cNvPicPr>
          <p:nvPr/>
        </p:nvPicPr>
        <p:blipFill>
          <a:blip r:embed="rId2"/>
          <a:stretch>
            <a:fillRect/>
          </a:stretch>
        </p:blipFill>
        <p:spPr>
          <a:xfrm>
            <a:off x="6167887" y="0"/>
            <a:ext cx="6024113" cy="6858000"/>
          </a:xfrm>
          <a:prstGeom prst="rect">
            <a:avLst/>
          </a:prstGeom>
        </p:spPr>
      </p:pic>
      <p:pic>
        <p:nvPicPr>
          <p:cNvPr id="4" name="Picture 3">
            <a:extLst>
              <a:ext uri="{FF2B5EF4-FFF2-40B4-BE49-F238E27FC236}">
                <a16:creationId xmlns:a16="http://schemas.microsoft.com/office/drawing/2014/main" id="{15F75E2D-144D-51B6-3D5A-AB4F88BDE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99" y="3653820"/>
            <a:ext cx="2324513" cy="2908345"/>
          </a:xfrm>
          <a:prstGeom prst="rect">
            <a:avLst/>
          </a:prstGeom>
        </p:spPr>
      </p:pic>
    </p:spTree>
    <p:extLst>
      <p:ext uri="{BB962C8B-B14F-4D97-AF65-F5344CB8AC3E}">
        <p14:creationId xmlns:p14="http://schemas.microsoft.com/office/powerpoint/2010/main" val="6166493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Adware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0"/>
            <a:ext cx="9025487" cy="332130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a:latin typeface="+mn-lt"/>
                <a:ea typeface="+mn-ea"/>
                <a:cs typeface="+mn-cs"/>
              </a:rPr>
              <a:t>Adware</a:t>
            </a:r>
            <a:r>
              <a:rPr lang="en-US" sz="1800" dirty="0">
                <a:solidFill>
                  <a:srgbClr val="C00000"/>
                </a:solidFill>
                <a:latin typeface="+mn-lt"/>
                <a:ea typeface="+mn-ea"/>
                <a:cs typeface="+mn-cs"/>
              </a:rPr>
              <a:t> </a:t>
            </a:r>
            <a:r>
              <a:rPr lang="en-US" sz="1800" dirty="0">
                <a:latin typeface="+mn-lt"/>
                <a:ea typeface="+mn-ea"/>
                <a:cs typeface="+mn-cs"/>
              </a:rPr>
              <a:t>called </a:t>
            </a:r>
            <a:r>
              <a:rPr lang="en-US" sz="1800" dirty="0">
                <a:solidFill>
                  <a:srgbClr val="C00000"/>
                </a:solidFill>
                <a:latin typeface="+mn-lt"/>
                <a:ea typeface="+mn-ea"/>
                <a:cs typeface="+mn-cs"/>
              </a:rPr>
              <a:t>Fireball</a:t>
            </a:r>
            <a:r>
              <a:rPr lang="en-US" sz="1800" dirty="0">
                <a:latin typeface="+mn-lt"/>
                <a:ea typeface="+mn-ea"/>
                <a:cs typeface="+mn-cs"/>
              </a:rPr>
              <a:t> infected 250 million computers and devices in 2017, hijacking browsers to change default search engines and track web activity. However, the malware had the potential to become more than a mere nuisance. Three-quarters of it was able to run code remotely and download malicious files.</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22563742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5. Trojan</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a:ln w="0"/>
                <a:effectLst>
                  <a:outerShdw blurRad="38100" dist="25400" dir="5400000" algn="ctr" rotWithShape="0">
                    <a:srgbClr val="6E747A">
                      <a:alpha val="43000"/>
                    </a:srgbClr>
                  </a:outerShdw>
                </a:effectLst>
              </a:rPr>
              <a:t>A Trojan disguises itself as desirable code or software. Once downloaded by unsuspecting users, the Trojan can take control of victims’ systems for malicious purposes. Trojans may hide in games, apps, or even software patches, or they may be embedded in attachments included in phishing emails.</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03545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Trojan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0"/>
            <a:ext cx="9025487" cy="332130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a:solidFill>
                  <a:srgbClr val="C00000"/>
                </a:solidFill>
                <a:latin typeface="+mn-lt"/>
                <a:ea typeface="+mn-ea"/>
                <a:cs typeface="+mn-cs"/>
              </a:rPr>
              <a:t>Emotet</a:t>
            </a:r>
            <a:r>
              <a:rPr lang="en-US" sz="1800" dirty="0">
                <a:latin typeface="+mn-lt"/>
                <a:ea typeface="+mn-ea"/>
                <a:cs typeface="+mn-cs"/>
              </a:rPr>
              <a:t> is a sophisticated banking trojan that has been around since 2014. It is hard to fight Emotet because it evades signature-based detection, is persistent, and includes spreader modules that help it propagate. The trojan is so widespread that it is the subject of a </a:t>
            </a:r>
            <a:r>
              <a:rPr lang="en-US" sz="1800" dirty="0">
                <a:solidFill>
                  <a:srgbClr val="C00000"/>
                </a:solidFill>
                <a:latin typeface="+mn-lt"/>
                <a:ea typeface="+mn-ea"/>
                <a:cs typeface="+mn-cs"/>
              </a:rPr>
              <a:t>US Department of Homeland Security alert</a:t>
            </a:r>
            <a:r>
              <a:rPr lang="en-US" sz="1800" dirty="0">
                <a:latin typeface="+mn-lt"/>
                <a:ea typeface="+mn-ea"/>
                <a:cs typeface="+mn-cs"/>
              </a:rPr>
              <a:t>, which notes that Emotet has cost state, local, tribal and territorial governments up to $1 million per incident to remediate.</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3920236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6. Worms</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dirty="0">
                <a:ln w="0"/>
                <a:effectLst>
                  <a:outerShdw blurRad="38100" dist="25400" dir="5400000" algn="ctr" rotWithShape="0">
                    <a:srgbClr val="6E747A">
                      <a:alpha val="43000"/>
                    </a:srgbClr>
                  </a:outerShdw>
                </a:effectLst>
              </a:rPr>
              <a:t>Worms target vulnerabilities in operating systems to install themselves into networks. They may gain access in several ways: through backdoors built into software, through unintentional software vulnerabilities, or through flash drives. Once in place, worms can be used by malicious actors to launch DDoS attacks, steal sensitive data, or conduct ransomware attacks.</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011199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Worm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0"/>
            <a:ext cx="9025487" cy="332130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a:solidFill>
                  <a:srgbClr val="C00000"/>
                </a:solidFill>
                <a:latin typeface="+mn-lt"/>
                <a:ea typeface="+mn-ea"/>
                <a:cs typeface="+mn-cs"/>
              </a:rPr>
              <a:t>Stuxnet </a:t>
            </a:r>
            <a:r>
              <a:rPr lang="en-US" sz="1800" dirty="0">
                <a:latin typeface="+mn-lt"/>
                <a:ea typeface="+mn-ea"/>
                <a:cs typeface="+mn-cs"/>
              </a:rPr>
              <a:t>was probably developed by the US and Israeli intelligence forces with the intent of setting back Iran’s nuclear program. It was introduced into Iran’s environment through a flash drive. Because the environment was air-gapped, its creators never thought Stuxnet would escape its target’s network — but it did. Once in the wild, Stuxnet spread aggressively but did little damage, since its only function was to interfere with industrial controllers that managed the uranium enrichment process.</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690252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7. Virus</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dirty="0">
                <a:ln w="0"/>
                <a:effectLst>
                  <a:outerShdw blurRad="38100" dist="25400" dir="5400000" algn="ctr" rotWithShape="0">
                    <a:srgbClr val="6E747A">
                      <a:alpha val="43000"/>
                    </a:srgbClr>
                  </a:outerShdw>
                </a:effectLst>
              </a:rPr>
              <a:t>A </a:t>
            </a:r>
            <a:r>
              <a:rPr lang="en-US" sz="2000" dirty="0">
                <a:ln w="0"/>
                <a:solidFill>
                  <a:srgbClr val="C00000"/>
                </a:solidFill>
                <a:effectLst>
                  <a:outerShdw blurRad="38100" dist="25400" dir="5400000" algn="ctr" rotWithShape="0">
                    <a:srgbClr val="6E747A">
                      <a:alpha val="43000"/>
                    </a:srgbClr>
                  </a:outerShdw>
                </a:effectLst>
              </a:rPr>
              <a:t>virus</a:t>
            </a:r>
            <a:r>
              <a:rPr lang="en-US" sz="2000" dirty="0">
                <a:ln w="0"/>
                <a:effectLst>
                  <a:outerShdw blurRad="38100" dist="25400" dir="5400000" algn="ctr" rotWithShape="0">
                    <a:srgbClr val="6E747A">
                      <a:alpha val="43000"/>
                    </a:srgbClr>
                  </a:outerShdw>
                </a:effectLst>
              </a:rPr>
              <a:t> is a piece of code that inserts itself into an application and executes when the app is run. Once inside a network, a virus may be used to steal sensitive data, launch DDoS attacks or conduct ransomware attacks.</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987720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Viruses vs. Trojans </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1"/>
            <a:ext cx="9025487" cy="149250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a:latin typeface="+mn-lt"/>
                <a:ea typeface="+mn-ea"/>
                <a:cs typeface="+mn-cs"/>
              </a:rPr>
              <a:t>A virus cannot execute or reproduce unless the app it has infected is running. This dependence on a host application makes viruses different from trojans, which require users to download them, and worms, which do not use applications to execute. Many instances of malware fit into multiple categories: for instance, Stuxnet is a worm, a virus and a rootkit.</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pic>
        <p:nvPicPr>
          <p:cNvPr id="2" name="Picture 1">
            <a:extLst>
              <a:ext uri="{FF2B5EF4-FFF2-40B4-BE49-F238E27FC236}">
                <a16:creationId xmlns:a16="http://schemas.microsoft.com/office/drawing/2014/main" id="{33754D6C-2774-C631-FDD8-5E1BE27EFAB1}"/>
              </a:ext>
            </a:extLst>
          </p:cNvPr>
          <p:cNvPicPr>
            <a:picLocks noChangeAspect="1"/>
          </p:cNvPicPr>
          <p:nvPr/>
        </p:nvPicPr>
        <p:blipFill>
          <a:blip r:embed="rId5"/>
          <a:stretch>
            <a:fillRect/>
          </a:stretch>
        </p:blipFill>
        <p:spPr>
          <a:xfrm>
            <a:off x="2504239" y="2651360"/>
            <a:ext cx="6429375" cy="3857625"/>
          </a:xfrm>
          <a:prstGeom prst="rect">
            <a:avLst/>
          </a:prstGeom>
        </p:spPr>
      </p:pic>
    </p:spTree>
    <p:extLst>
      <p:ext uri="{BB962C8B-B14F-4D97-AF65-F5344CB8AC3E}">
        <p14:creationId xmlns:p14="http://schemas.microsoft.com/office/powerpoint/2010/main" val="7765764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8. Rootkits</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dirty="0">
                <a:ln w="0"/>
                <a:effectLst>
                  <a:outerShdw blurRad="38100" dist="25400" dir="5400000" algn="ctr" rotWithShape="0">
                    <a:srgbClr val="6E747A">
                      <a:alpha val="43000"/>
                    </a:srgbClr>
                  </a:outerShdw>
                </a:effectLst>
              </a:rPr>
              <a:t>A </a:t>
            </a:r>
            <a:r>
              <a:rPr lang="en-US" sz="2000" dirty="0">
                <a:ln w="0"/>
                <a:solidFill>
                  <a:srgbClr val="C00000"/>
                </a:solidFill>
                <a:effectLst>
                  <a:outerShdw blurRad="38100" dist="25400" dir="5400000" algn="ctr" rotWithShape="0">
                    <a:srgbClr val="6E747A">
                      <a:alpha val="43000"/>
                    </a:srgbClr>
                  </a:outerShdw>
                </a:effectLst>
              </a:rPr>
              <a:t>rootkit</a:t>
            </a:r>
            <a:r>
              <a:rPr lang="en-US" sz="2000" dirty="0">
                <a:ln w="0"/>
                <a:effectLst>
                  <a:outerShdw blurRad="38100" dist="25400" dir="5400000" algn="ctr" rotWithShape="0">
                    <a:srgbClr val="6E747A">
                      <a:alpha val="43000"/>
                    </a:srgbClr>
                  </a:outerShdw>
                </a:effectLst>
              </a:rPr>
              <a:t> is software that gives malicious actors remote control of a victim’s computer with full administrative privileges. Rootkits can be injected into applications, kernels, hypervisors, or firmware. They spread through phishing, malicious attachments, malicious downloads, and compromised shared drives. Rootkits can also be used to conceal other malware, such as keyloggers.</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57408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Rootkit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1"/>
            <a:ext cx="9025487" cy="149250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a:solidFill>
                  <a:srgbClr val="C00000"/>
                </a:solidFill>
                <a:latin typeface="+mn-lt"/>
                <a:ea typeface="+mn-ea"/>
                <a:cs typeface="+mn-cs"/>
              </a:rPr>
              <a:t>Zacinlo</a:t>
            </a:r>
            <a:r>
              <a:rPr lang="en-US" sz="1800" dirty="0">
                <a:latin typeface="+mn-lt"/>
                <a:ea typeface="+mn-ea"/>
                <a:cs typeface="+mn-cs"/>
              </a:rPr>
              <a:t> infects systems when users download a fake VPN app. Once installed, Zacinlo conducts a security sweep for competing malware and tries to remove it. Then it opens invisible browsers and interacts with content like a human would — by scrolling, highlighting and clicking. This activity is meant to fool behavioral analysis software. </a:t>
            </a:r>
            <a:r>
              <a:rPr lang="en-US" sz="1800" dirty="0" err="1">
                <a:latin typeface="+mn-lt"/>
                <a:ea typeface="+mn-ea"/>
                <a:cs typeface="+mn-cs"/>
              </a:rPr>
              <a:t>Zacinlo’s</a:t>
            </a:r>
            <a:r>
              <a:rPr lang="en-US" sz="1800" dirty="0">
                <a:latin typeface="+mn-lt"/>
                <a:ea typeface="+mn-ea"/>
                <a:cs typeface="+mn-cs"/>
              </a:rPr>
              <a:t> payload occurs when the malware clicks on ads in the invisible browsers. This advertising click fraud provides malicious actors with a cut of the commission.</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33330345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9. Keyloggers</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1"/>
            <a:ext cx="8828460" cy="22030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a:ln w="0"/>
                <a:effectLst>
                  <a:outerShdw blurRad="38100" dist="25400" dir="5400000" algn="ctr" rotWithShape="0">
                    <a:srgbClr val="6E747A">
                      <a:alpha val="43000"/>
                    </a:srgbClr>
                  </a:outerShdw>
                </a:effectLst>
              </a:rPr>
              <a:t>A keylogger is a type of spyware that monitors user activity. Keyloggers have legitimate uses; businesses can use them to monitor employee activity and families may use them to keep track of children’s online behaviors.</a:t>
            </a:r>
          </a:p>
          <a:p>
            <a:pPr marL="285750" lvl="0" indent="-285750" algn="l" rtl="0">
              <a:buFontTx/>
              <a:buChar char="-"/>
            </a:pPr>
            <a:endParaRPr lang="en-US" sz="2000">
              <a:ln w="0"/>
              <a:effectLst>
                <a:outerShdw blurRad="38100" dist="25400" dir="5400000" algn="ctr" rotWithShape="0">
                  <a:srgbClr val="6E747A">
                    <a:alpha val="43000"/>
                  </a:srgbClr>
                </a:outerShdw>
              </a:effectLst>
            </a:endParaRPr>
          </a:p>
          <a:p>
            <a:pPr marL="285750" lvl="0" indent="-285750" algn="l" rtl="0">
              <a:buFontTx/>
              <a:buChar char="-"/>
            </a:pPr>
            <a:r>
              <a:rPr lang="en-US" sz="2000">
                <a:ln w="0"/>
                <a:effectLst>
                  <a:outerShdw blurRad="38100" dist="25400" dir="5400000" algn="ctr" rotWithShape="0">
                    <a:srgbClr val="6E747A">
                      <a:alpha val="43000"/>
                    </a:srgbClr>
                  </a:outerShdw>
                </a:effectLst>
              </a:rPr>
              <a:t>However, when installed for malicious purposes, keyloggers can be used to steal password data, banking information and other sensitive information. Keyloggers can be inserted into a system through phishing, social engineering or malicious downloads.</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343985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What are the Types of Malware?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23" name="Title 6">
            <a:extLst>
              <a:ext uri="{FF2B5EF4-FFF2-40B4-BE49-F238E27FC236}">
                <a16:creationId xmlns:a16="http://schemas.microsoft.com/office/drawing/2014/main" id="{25275501-86B7-17B2-2D2D-0BFB14D80BB5}"/>
              </a:ext>
            </a:extLst>
          </p:cNvPr>
          <p:cNvSpPr txBox="1">
            <a:spLocks/>
          </p:cNvSpPr>
          <p:nvPr/>
        </p:nvSpPr>
        <p:spPr>
          <a:xfrm>
            <a:off x="1258220" y="875905"/>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fontScale="7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While there are many different variations of malware, you are most likely to encounter the following malware types:</a:t>
            </a:r>
          </a:p>
        </p:txBody>
      </p:sp>
      <p:graphicFrame>
        <p:nvGraphicFramePr>
          <p:cNvPr id="25" name="Table 24">
            <a:extLst>
              <a:ext uri="{FF2B5EF4-FFF2-40B4-BE49-F238E27FC236}">
                <a16:creationId xmlns:a16="http://schemas.microsoft.com/office/drawing/2014/main" id="{FCBA5632-3B9F-2747-861E-86E4128C88CC}"/>
              </a:ext>
            </a:extLst>
          </p:cNvPr>
          <p:cNvGraphicFramePr>
            <a:graphicFrameLocks noGrp="1"/>
          </p:cNvGraphicFramePr>
          <p:nvPr>
            <p:extLst>
              <p:ext uri="{D42A27DB-BD31-4B8C-83A1-F6EECF244321}">
                <p14:modId xmlns:p14="http://schemas.microsoft.com/office/powerpoint/2010/main" val="4123141607"/>
              </p:ext>
            </p:extLst>
          </p:nvPr>
        </p:nvGraphicFramePr>
        <p:xfrm>
          <a:off x="1415343" y="1321762"/>
          <a:ext cx="8481420" cy="5489952"/>
        </p:xfrm>
        <a:graphic>
          <a:graphicData uri="http://schemas.openxmlformats.org/drawingml/2006/table">
            <a:tbl>
              <a:tblPr/>
              <a:tblGrid>
                <a:gridCol w="2827140">
                  <a:extLst>
                    <a:ext uri="{9D8B030D-6E8A-4147-A177-3AD203B41FA5}">
                      <a16:colId xmlns:a16="http://schemas.microsoft.com/office/drawing/2014/main" val="1818948703"/>
                    </a:ext>
                  </a:extLst>
                </a:gridCol>
                <a:gridCol w="2827140">
                  <a:extLst>
                    <a:ext uri="{9D8B030D-6E8A-4147-A177-3AD203B41FA5}">
                      <a16:colId xmlns:a16="http://schemas.microsoft.com/office/drawing/2014/main" val="4194072253"/>
                    </a:ext>
                  </a:extLst>
                </a:gridCol>
                <a:gridCol w="2827140">
                  <a:extLst>
                    <a:ext uri="{9D8B030D-6E8A-4147-A177-3AD203B41FA5}">
                      <a16:colId xmlns:a16="http://schemas.microsoft.com/office/drawing/2014/main" val="2594039573"/>
                    </a:ext>
                  </a:extLst>
                </a:gridCol>
              </a:tblGrid>
              <a:tr h="295006">
                <a:tc>
                  <a:txBody>
                    <a:bodyPr/>
                    <a:lstStyle/>
                    <a:p>
                      <a:r>
                        <a:rPr lang="en-US" sz="1500" dirty="0"/>
                        <a:t>Type</a:t>
                      </a:r>
                    </a:p>
                  </a:txBody>
                  <a:tcPr marL="73751" marR="73751" marT="36876" marB="36876" anchor="ctr">
                    <a:lnL>
                      <a:noFill/>
                    </a:lnL>
                    <a:lnR>
                      <a:noFill/>
                    </a:lnR>
                    <a:lnT>
                      <a:noFill/>
                    </a:lnT>
                    <a:lnB>
                      <a:noFill/>
                    </a:lnB>
                  </a:tcPr>
                </a:tc>
                <a:tc>
                  <a:txBody>
                    <a:bodyPr/>
                    <a:lstStyle/>
                    <a:p>
                      <a:r>
                        <a:rPr lang="en-US" sz="1500"/>
                        <a:t>What It Does</a:t>
                      </a:r>
                    </a:p>
                  </a:txBody>
                  <a:tcPr marL="73751" marR="73751" marT="36876" marB="36876" anchor="ctr">
                    <a:lnL>
                      <a:noFill/>
                    </a:lnL>
                    <a:lnR>
                      <a:noFill/>
                    </a:lnR>
                    <a:lnT>
                      <a:noFill/>
                    </a:lnT>
                    <a:lnB>
                      <a:noFill/>
                    </a:lnB>
                  </a:tcPr>
                </a:tc>
                <a:tc>
                  <a:txBody>
                    <a:bodyPr/>
                    <a:lstStyle/>
                    <a:p>
                      <a:r>
                        <a:rPr lang="en-US" sz="1500"/>
                        <a:t>Real-World Example</a:t>
                      </a:r>
                    </a:p>
                  </a:txBody>
                  <a:tcPr marL="73751" marR="73751" marT="36876" marB="36876" anchor="ctr">
                    <a:lnL>
                      <a:noFill/>
                    </a:lnL>
                    <a:lnR>
                      <a:noFill/>
                    </a:lnR>
                    <a:lnT>
                      <a:noFill/>
                    </a:lnT>
                    <a:lnB>
                      <a:noFill/>
                    </a:lnB>
                  </a:tcPr>
                </a:tc>
                <a:extLst>
                  <a:ext uri="{0D108BD9-81ED-4DB2-BD59-A6C34878D82A}">
                    <a16:rowId xmlns:a16="http://schemas.microsoft.com/office/drawing/2014/main" val="2410580329"/>
                  </a:ext>
                </a:extLst>
              </a:tr>
              <a:tr h="516260">
                <a:tc>
                  <a:txBody>
                    <a:bodyPr/>
                    <a:lstStyle/>
                    <a:p>
                      <a:r>
                        <a:rPr lang="en-US" sz="1500">
                          <a:hlinkClick r:id="rId3"/>
                        </a:rPr>
                        <a:t>Ransomware</a:t>
                      </a:r>
                      <a:endParaRPr lang="en-US" sz="1500"/>
                    </a:p>
                  </a:txBody>
                  <a:tcPr marL="73751" marR="73751" marT="36876" marB="36876" anchor="ctr">
                    <a:lnL>
                      <a:noFill/>
                    </a:lnL>
                    <a:lnR>
                      <a:noFill/>
                    </a:lnR>
                    <a:lnT>
                      <a:noFill/>
                    </a:lnT>
                    <a:lnB>
                      <a:noFill/>
                    </a:lnB>
                  </a:tcPr>
                </a:tc>
                <a:tc>
                  <a:txBody>
                    <a:bodyPr/>
                    <a:lstStyle/>
                    <a:p>
                      <a:r>
                        <a:rPr lang="en-US" sz="1500"/>
                        <a:t>disables victim's access to data until ransom is paid</a:t>
                      </a:r>
                    </a:p>
                  </a:txBody>
                  <a:tcPr marL="73751" marR="73751" marT="36876" marB="36876" anchor="ctr">
                    <a:lnL>
                      <a:noFill/>
                    </a:lnL>
                    <a:lnR>
                      <a:noFill/>
                    </a:lnR>
                    <a:lnT>
                      <a:noFill/>
                    </a:lnT>
                    <a:lnB>
                      <a:noFill/>
                    </a:lnB>
                  </a:tcPr>
                </a:tc>
                <a:tc>
                  <a:txBody>
                    <a:bodyPr/>
                    <a:lstStyle/>
                    <a:p>
                      <a:r>
                        <a:rPr lang="en-US" sz="1500">
                          <a:hlinkClick r:id="rId4"/>
                        </a:rPr>
                        <a:t>RYUK</a:t>
                      </a:r>
                      <a:endParaRPr lang="en-US" sz="1500"/>
                    </a:p>
                  </a:txBody>
                  <a:tcPr marL="73751" marR="73751" marT="36876" marB="36876" anchor="ctr">
                    <a:lnL>
                      <a:noFill/>
                    </a:lnL>
                    <a:lnR>
                      <a:noFill/>
                    </a:lnR>
                    <a:lnT>
                      <a:noFill/>
                    </a:lnT>
                    <a:lnB>
                      <a:noFill/>
                    </a:lnB>
                  </a:tcPr>
                </a:tc>
                <a:extLst>
                  <a:ext uri="{0D108BD9-81ED-4DB2-BD59-A6C34878D82A}">
                    <a16:rowId xmlns:a16="http://schemas.microsoft.com/office/drawing/2014/main" val="1287543248"/>
                  </a:ext>
                </a:extLst>
              </a:tr>
              <a:tr h="516260">
                <a:tc>
                  <a:txBody>
                    <a:bodyPr/>
                    <a:lstStyle/>
                    <a:p>
                      <a:r>
                        <a:rPr lang="en-US" sz="1500">
                          <a:hlinkClick r:id="rId5"/>
                        </a:rPr>
                        <a:t>Fileless Malware</a:t>
                      </a:r>
                      <a:endParaRPr lang="en-US" sz="1500"/>
                    </a:p>
                  </a:txBody>
                  <a:tcPr marL="73751" marR="73751" marT="36876" marB="36876" anchor="ctr">
                    <a:lnL>
                      <a:noFill/>
                    </a:lnL>
                    <a:lnR>
                      <a:noFill/>
                    </a:lnR>
                    <a:lnT>
                      <a:noFill/>
                    </a:lnT>
                    <a:lnB>
                      <a:noFill/>
                    </a:lnB>
                  </a:tcPr>
                </a:tc>
                <a:tc>
                  <a:txBody>
                    <a:bodyPr/>
                    <a:lstStyle/>
                    <a:p>
                      <a:r>
                        <a:rPr lang="en-US" sz="1500"/>
                        <a:t>makes changes to files that are native to the OS</a:t>
                      </a:r>
                    </a:p>
                  </a:txBody>
                  <a:tcPr marL="73751" marR="73751" marT="36876" marB="36876" anchor="ctr">
                    <a:lnL>
                      <a:noFill/>
                    </a:lnL>
                    <a:lnR>
                      <a:noFill/>
                    </a:lnR>
                    <a:lnT>
                      <a:noFill/>
                    </a:lnT>
                    <a:lnB>
                      <a:noFill/>
                    </a:lnB>
                  </a:tcPr>
                </a:tc>
                <a:tc>
                  <a:txBody>
                    <a:bodyPr/>
                    <a:lstStyle/>
                    <a:p>
                      <a:r>
                        <a:rPr lang="en-US" sz="1500"/>
                        <a:t>Astaroth</a:t>
                      </a:r>
                    </a:p>
                  </a:txBody>
                  <a:tcPr marL="73751" marR="73751" marT="36876" marB="36876" anchor="ctr">
                    <a:lnL>
                      <a:noFill/>
                    </a:lnL>
                    <a:lnR>
                      <a:noFill/>
                    </a:lnR>
                    <a:lnT>
                      <a:noFill/>
                    </a:lnT>
                    <a:lnB>
                      <a:noFill/>
                    </a:lnB>
                  </a:tcPr>
                </a:tc>
                <a:extLst>
                  <a:ext uri="{0D108BD9-81ED-4DB2-BD59-A6C34878D82A}">
                    <a16:rowId xmlns:a16="http://schemas.microsoft.com/office/drawing/2014/main" val="496882488"/>
                  </a:ext>
                </a:extLst>
              </a:tr>
              <a:tr h="516260">
                <a:tc>
                  <a:txBody>
                    <a:bodyPr/>
                    <a:lstStyle/>
                    <a:p>
                      <a:r>
                        <a:rPr lang="en-US" sz="1500">
                          <a:hlinkClick r:id="rId6"/>
                        </a:rPr>
                        <a:t>Spyware</a:t>
                      </a:r>
                      <a:endParaRPr lang="en-US" sz="1500"/>
                    </a:p>
                  </a:txBody>
                  <a:tcPr marL="73751" marR="73751" marT="36876" marB="36876" anchor="ctr">
                    <a:lnL>
                      <a:noFill/>
                    </a:lnL>
                    <a:lnR>
                      <a:noFill/>
                    </a:lnR>
                    <a:lnT>
                      <a:noFill/>
                    </a:lnT>
                    <a:lnB>
                      <a:noFill/>
                    </a:lnB>
                  </a:tcPr>
                </a:tc>
                <a:tc>
                  <a:txBody>
                    <a:bodyPr/>
                    <a:lstStyle/>
                    <a:p>
                      <a:r>
                        <a:rPr lang="en-US" sz="1500" dirty="0"/>
                        <a:t>collects user activity data without their knowledge</a:t>
                      </a:r>
                    </a:p>
                  </a:txBody>
                  <a:tcPr marL="73751" marR="73751" marT="36876" marB="36876" anchor="ctr">
                    <a:lnL>
                      <a:noFill/>
                    </a:lnL>
                    <a:lnR>
                      <a:noFill/>
                    </a:lnR>
                    <a:lnT>
                      <a:noFill/>
                    </a:lnT>
                    <a:lnB>
                      <a:noFill/>
                    </a:lnB>
                  </a:tcPr>
                </a:tc>
                <a:tc>
                  <a:txBody>
                    <a:bodyPr/>
                    <a:lstStyle/>
                    <a:p>
                      <a:r>
                        <a:rPr lang="en-US" sz="1500" dirty="0"/>
                        <a:t>DarkHotel</a:t>
                      </a:r>
                    </a:p>
                  </a:txBody>
                  <a:tcPr marL="73751" marR="73751" marT="36876" marB="36876" anchor="ctr">
                    <a:lnL>
                      <a:noFill/>
                    </a:lnL>
                    <a:lnR>
                      <a:noFill/>
                    </a:lnR>
                    <a:lnT>
                      <a:noFill/>
                    </a:lnT>
                    <a:lnB>
                      <a:noFill/>
                    </a:lnB>
                  </a:tcPr>
                </a:tc>
                <a:extLst>
                  <a:ext uri="{0D108BD9-81ED-4DB2-BD59-A6C34878D82A}">
                    <a16:rowId xmlns:a16="http://schemas.microsoft.com/office/drawing/2014/main" val="1649369340"/>
                  </a:ext>
                </a:extLst>
              </a:tr>
              <a:tr h="295006">
                <a:tc>
                  <a:txBody>
                    <a:bodyPr/>
                    <a:lstStyle/>
                    <a:p>
                      <a:r>
                        <a:rPr lang="en-US" sz="1500">
                          <a:hlinkClick r:id="rId7"/>
                        </a:rPr>
                        <a:t>Adware</a:t>
                      </a:r>
                      <a:endParaRPr lang="en-US" sz="1500"/>
                    </a:p>
                  </a:txBody>
                  <a:tcPr marL="73751" marR="73751" marT="36876" marB="36876" anchor="ctr">
                    <a:lnL>
                      <a:noFill/>
                    </a:lnL>
                    <a:lnR>
                      <a:noFill/>
                    </a:lnR>
                    <a:lnT>
                      <a:noFill/>
                    </a:lnT>
                    <a:lnB>
                      <a:noFill/>
                    </a:lnB>
                  </a:tcPr>
                </a:tc>
                <a:tc>
                  <a:txBody>
                    <a:bodyPr/>
                    <a:lstStyle/>
                    <a:p>
                      <a:r>
                        <a:rPr lang="en-US" sz="1500"/>
                        <a:t>serves unwanted advertisements </a:t>
                      </a:r>
                    </a:p>
                  </a:txBody>
                  <a:tcPr marL="73751" marR="73751" marT="36876" marB="36876" anchor="ctr">
                    <a:lnL>
                      <a:noFill/>
                    </a:lnL>
                    <a:lnR>
                      <a:noFill/>
                    </a:lnR>
                    <a:lnT>
                      <a:noFill/>
                    </a:lnT>
                    <a:lnB>
                      <a:noFill/>
                    </a:lnB>
                  </a:tcPr>
                </a:tc>
                <a:tc>
                  <a:txBody>
                    <a:bodyPr/>
                    <a:lstStyle/>
                    <a:p>
                      <a:r>
                        <a:rPr lang="en-US" sz="1500"/>
                        <a:t>Fireball</a:t>
                      </a:r>
                    </a:p>
                  </a:txBody>
                  <a:tcPr marL="73751" marR="73751" marT="36876" marB="36876" anchor="ctr">
                    <a:lnL>
                      <a:noFill/>
                    </a:lnL>
                    <a:lnR>
                      <a:noFill/>
                    </a:lnR>
                    <a:lnT>
                      <a:noFill/>
                    </a:lnT>
                    <a:lnB>
                      <a:noFill/>
                    </a:lnB>
                  </a:tcPr>
                </a:tc>
                <a:extLst>
                  <a:ext uri="{0D108BD9-81ED-4DB2-BD59-A6C34878D82A}">
                    <a16:rowId xmlns:a16="http://schemas.microsoft.com/office/drawing/2014/main" val="3549300713"/>
                  </a:ext>
                </a:extLst>
              </a:tr>
              <a:tr h="295006">
                <a:tc>
                  <a:txBody>
                    <a:bodyPr/>
                    <a:lstStyle/>
                    <a:p>
                      <a:r>
                        <a:rPr lang="en-US" sz="1500">
                          <a:hlinkClick r:id="rId8"/>
                        </a:rPr>
                        <a:t>Trojans</a:t>
                      </a:r>
                      <a:endParaRPr lang="en-US" sz="1500"/>
                    </a:p>
                  </a:txBody>
                  <a:tcPr marL="73751" marR="73751" marT="36876" marB="36876" anchor="ctr">
                    <a:lnL>
                      <a:noFill/>
                    </a:lnL>
                    <a:lnR>
                      <a:noFill/>
                    </a:lnR>
                    <a:lnT>
                      <a:noFill/>
                    </a:lnT>
                    <a:lnB>
                      <a:noFill/>
                    </a:lnB>
                  </a:tcPr>
                </a:tc>
                <a:tc>
                  <a:txBody>
                    <a:bodyPr/>
                    <a:lstStyle/>
                    <a:p>
                      <a:r>
                        <a:rPr lang="en-US" sz="1500"/>
                        <a:t>disguises itself as desirable code</a:t>
                      </a:r>
                    </a:p>
                  </a:txBody>
                  <a:tcPr marL="73751" marR="73751" marT="36876" marB="36876" anchor="ctr">
                    <a:lnL>
                      <a:noFill/>
                    </a:lnL>
                    <a:lnR>
                      <a:noFill/>
                    </a:lnR>
                    <a:lnT>
                      <a:noFill/>
                    </a:lnT>
                    <a:lnB>
                      <a:noFill/>
                    </a:lnB>
                  </a:tcPr>
                </a:tc>
                <a:tc>
                  <a:txBody>
                    <a:bodyPr/>
                    <a:lstStyle/>
                    <a:p>
                      <a:r>
                        <a:rPr lang="en-US" sz="1500" dirty="0">
                          <a:hlinkClick r:id="rId9"/>
                        </a:rPr>
                        <a:t>Emotet</a:t>
                      </a:r>
                      <a:endParaRPr lang="en-US" sz="1500" dirty="0"/>
                    </a:p>
                  </a:txBody>
                  <a:tcPr marL="73751" marR="73751" marT="36876" marB="36876" anchor="ctr">
                    <a:lnL>
                      <a:noFill/>
                    </a:lnL>
                    <a:lnR>
                      <a:noFill/>
                    </a:lnR>
                    <a:lnT>
                      <a:noFill/>
                    </a:lnT>
                    <a:lnB>
                      <a:noFill/>
                    </a:lnB>
                  </a:tcPr>
                </a:tc>
                <a:extLst>
                  <a:ext uri="{0D108BD9-81ED-4DB2-BD59-A6C34878D82A}">
                    <a16:rowId xmlns:a16="http://schemas.microsoft.com/office/drawing/2014/main" val="1249205558"/>
                  </a:ext>
                </a:extLst>
              </a:tr>
              <a:tr h="516260">
                <a:tc>
                  <a:txBody>
                    <a:bodyPr/>
                    <a:lstStyle/>
                    <a:p>
                      <a:r>
                        <a:rPr lang="en-US" sz="1500"/>
                        <a:t>Worms</a:t>
                      </a:r>
                    </a:p>
                  </a:txBody>
                  <a:tcPr marL="73751" marR="73751" marT="36876" marB="36876" anchor="ctr">
                    <a:lnL>
                      <a:noFill/>
                    </a:lnL>
                    <a:lnR>
                      <a:noFill/>
                    </a:lnR>
                    <a:lnT>
                      <a:noFill/>
                    </a:lnT>
                    <a:lnB>
                      <a:noFill/>
                    </a:lnB>
                  </a:tcPr>
                </a:tc>
                <a:tc>
                  <a:txBody>
                    <a:bodyPr/>
                    <a:lstStyle/>
                    <a:p>
                      <a:r>
                        <a:rPr lang="en-US" sz="1500"/>
                        <a:t>spreads through a network by replicating itself</a:t>
                      </a:r>
                    </a:p>
                  </a:txBody>
                  <a:tcPr marL="73751" marR="73751" marT="36876" marB="36876" anchor="ctr">
                    <a:lnL>
                      <a:noFill/>
                    </a:lnL>
                    <a:lnR>
                      <a:noFill/>
                    </a:lnR>
                    <a:lnT>
                      <a:noFill/>
                    </a:lnT>
                    <a:lnB>
                      <a:noFill/>
                    </a:lnB>
                  </a:tcPr>
                </a:tc>
                <a:tc>
                  <a:txBody>
                    <a:bodyPr/>
                    <a:lstStyle/>
                    <a:p>
                      <a:r>
                        <a:rPr lang="en-US" sz="1500"/>
                        <a:t>Stuxnet</a:t>
                      </a:r>
                    </a:p>
                  </a:txBody>
                  <a:tcPr marL="73751" marR="73751" marT="36876" marB="36876" anchor="ctr">
                    <a:lnL>
                      <a:noFill/>
                    </a:lnL>
                    <a:lnR>
                      <a:noFill/>
                    </a:lnR>
                    <a:lnT>
                      <a:noFill/>
                    </a:lnT>
                    <a:lnB>
                      <a:noFill/>
                    </a:lnB>
                  </a:tcPr>
                </a:tc>
                <a:extLst>
                  <a:ext uri="{0D108BD9-81ED-4DB2-BD59-A6C34878D82A}">
                    <a16:rowId xmlns:a16="http://schemas.microsoft.com/office/drawing/2014/main" val="104461832"/>
                  </a:ext>
                </a:extLst>
              </a:tr>
              <a:tr h="516260">
                <a:tc>
                  <a:txBody>
                    <a:bodyPr/>
                    <a:lstStyle/>
                    <a:p>
                      <a:r>
                        <a:rPr lang="en-US" sz="1500">
                          <a:hlinkClick r:id="rId10"/>
                        </a:rPr>
                        <a:t>Rootkits</a:t>
                      </a:r>
                      <a:endParaRPr lang="en-US" sz="1500"/>
                    </a:p>
                  </a:txBody>
                  <a:tcPr marL="73751" marR="73751" marT="36876" marB="36876" anchor="ctr">
                    <a:lnL>
                      <a:noFill/>
                    </a:lnL>
                    <a:lnR>
                      <a:noFill/>
                    </a:lnR>
                    <a:lnT>
                      <a:noFill/>
                    </a:lnT>
                    <a:lnB>
                      <a:noFill/>
                    </a:lnB>
                  </a:tcPr>
                </a:tc>
                <a:tc>
                  <a:txBody>
                    <a:bodyPr/>
                    <a:lstStyle/>
                    <a:p>
                      <a:r>
                        <a:rPr lang="en-US" sz="1500"/>
                        <a:t>gives hackers remote control of a victim's device</a:t>
                      </a:r>
                    </a:p>
                  </a:txBody>
                  <a:tcPr marL="73751" marR="73751" marT="36876" marB="36876" anchor="ctr">
                    <a:lnL>
                      <a:noFill/>
                    </a:lnL>
                    <a:lnR>
                      <a:noFill/>
                    </a:lnR>
                    <a:lnT>
                      <a:noFill/>
                    </a:lnT>
                    <a:lnB>
                      <a:noFill/>
                    </a:lnB>
                  </a:tcPr>
                </a:tc>
                <a:tc>
                  <a:txBody>
                    <a:bodyPr/>
                    <a:lstStyle/>
                    <a:p>
                      <a:r>
                        <a:rPr lang="en-US" sz="1500" dirty="0"/>
                        <a:t>Zacinlo</a:t>
                      </a:r>
                    </a:p>
                  </a:txBody>
                  <a:tcPr marL="73751" marR="73751" marT="36876" marB="36876" anchor="ctr">
                    <a:lnL>
                      <a:noFill/>
                    </a:lnL>
                    <a:lnR>
                      <a:noFill/>
                    </a:lnR>
                    <a:lnT>
                      <a:noFill/>
                    </a:lnT>
                    <a:lnB>
                      <a:noFill/>
                    </a:lnB>
                  </a:tcPr>
                </a:tc>
                <a:extLst>
                  <a:ext uri="{0D108BD9-81ED-4DB2-BD59-A6C34878D82A}">
                    <a16:rowId xmlns:a16="http://schemas.microsoft.com/office/drawing/2014/main" val="1907012718"/>
                  </a:ext>
                </a:extLst>
              </a:tr>
              <a:tr h="295006">
                <a:tc>
                  <a:txBody>
                    <a:bodyPr/>
                    <a:lstStyle/>
                    <a:p>
                      <a:r>
                        <a:rPr lang="en-US" sz="1500">
                          <a:hlinkClick r:id="rId11"/>
                        </a:rPr>
                        <a:t>Keyloggers</a:t>
                      </a:r>
                      <a:endParaRPr lang="en-US" sz="1500"/>
                    </a:p>
                  </a:txBody>
                  <a:tcPr marL="73751" marR="73751" marT="36876" marB="36876" anchor="ctr">
                    <a:lnL>
                      <a:noFill/>
                    </a:lnL>
                    <a:lnR>
                      <a:noFill/>
                    </a:lnR>
                    <a:lnT>
                      <a:noFill/>
                    </a:lnT>
                    <a:lnB>
                      <a:noFill/>
                    </a:lnB>
                  </a:tcPr>
                </a:tc>
                <a:tc>
                  <a:txBody>
                    <a:bodyPr/>
                    <a:lstStyle/>
                    <a:p>
                      <a:r>
                        <a:rPr lang="en-US" sz="1500"/>
                        <a:t>monitors users' keystrokes</a:t>
                      </a:r>
                    </a:p>
                  </a:txBody>
                  <a:tcPr marL="73751" marR="73751" marT="36876" marB="36876" anchor="ctr">
                    <a:lnL>
                      <a:noFill/>
                    </a:lnL>
                    <a:lnR>
                      <a:noFill/>
                    </a:lnR>
                    <a:lnT>
                      <a:noFill/>
                    </a:lnT>
                    <a:lnB>
                      <a:noFill/>
                    </a:lnB>
                  </a:tcPr>
                </a:tc>
                <a:tc>
                  <a:txBody>
                    <a:bodyPr/>
                    <a:lstStyle/>
                    <a:p>
                      <a:r>
                        <a:rPr lang="en-US" sz="1500"/>
                        <a:t>Olympic Vision</a:t>
                      </a:r>
                    </a:p>
                  </a:txBody>
                  <a:tcPr marL="73751" marR="73751" marT="36876" marB="36876" anchor="ctr">
                    <a:lnL>
                      <a:noFill/>
                    </a:lnL>
                    <a:lnR>
                      <a:noFill/>
                    </a:lnR>
                    <a:lnT>
                      <a:noFill/>
                    </a:lnT>
                    <a:lnB>
                      <a:noFill/>
                    </a:lnB>
                  </a:tcPr>
                </a:tc>
                <a:extLst>
                  <a:ext uri="{0D108BD9-81ED-4DB2-BD59-A6C34878D82A}">
                    <a16:rowId xmlns:a16="http://schemas.microsoft.com/office/drawing/2014/main" val="1159780292"/>
                  </a:ext>
                </a:extLst>
              </a:tr>
              <a:tr h="295006">
                <a:tc>
                  <a:txBody>
                    <a:bodyPr/>
                    <a:lstStyle/>
                    <a:p>
                      <a:r>
                        <a:rPr lang="en-US" sz="1500">
                          <a:hlinkClick r:id="rId12"/>
                        </a:rPr>
                        <a:t>Bots</a:t>
                      </a:r>
                      <a:endParaRPr lang="en-US" sz="1500"/>
                    </a:p>
                  </a:txBody>
                  <a:tcPr marL="73751" marR="73751" marT="36876" marB="36876" anchor="ctr">
                    <a:lnL>
                      <a:noFill/>
                    </a:lnL>
                    <a:lnR>
                      <a:noFill/>
                    </a:lnR>
                    <a:lnT>
                      <a:noFill/>
                    </a:lnT>
                    <a:lnB>
                      <a:noFill/>
                    </a:lnB>
                  </a:tcPr>
                </a:tc>
                <a:tc>
                  <a:txBody>
                    <a:bodyPr/>
                    <a:lstStyle/>
                    <a:p>
                      <a:r>
                        <a:rPr lang="en-US" sz="1500" dirty="0"/>
                        <a:t>launches a broad flood of attacks</a:t>
                      </a:r>
                    </a:p>
                  </a:txBody>
                  <a:tcPr marL="73751" marR="73751" marT="36876" marB="36876" anchor="ctr">
                    <a:lnL>
                      <a:noFill/>
                    </a:lnL>
                    <a:lnR>
                      <a:noFill/>
                    </a:lnR>
                    <a:lnT>
                      <a:noFill/>
                    </a:lnT>
                    <a:lnB>
                      <a:noFill/>
                    </a:lnB>
                  </a:tcPr>
                </a:tc>
                <a:tc>
                  <a:txBody>
                    <a:bodyPr/>
                    <a:lstStyle/>
                    <a:p>
                      <a:r>
                        <a:rPr lang="en-US" sz="1500"/>
                        <a:t>Echobot</a:t>
                      </a:r>
                    </a:p>
                  </a:txBody>
                  <a:tcPr marL="73751" marR="73751" marT="36876" marB="36876" anchor="ctr">
                    <a:lnL>
                      <a:noFill/>
                    </a:lnL>
                    <a:lnR>
                      <a:noFill/>
                    </a:lnR>
                    <a:lnT>
                      <a:noFill/>
                    </a:lnT>
                    <a:lnB>
                      <a:noFill/>
                    </a:lnB>
                  </a:tcPr>
                </a:tc>
                <a:extLst>
                  <a:ext uri="{0D108BD9-81ED-4DB2-BD59-A6C34878D82A}">
                    <a16:rowId xmlns:a16="http://schemas.microsoft.com/office/drawing/2014/main" val="2404247226"/>
                  </a:ext>
                </a:extLst>
              </a:tr>
              <a:tr h="295006">
                <a:tc>
                  <a:txBody>
                    <a:bodyPr/>
                    <a:lstStyle/>
                    <a:p>
                      <a:r>
                        <a:rPr lang="en-US" sz="1500">
                          <a:hlinkClick r:id="rId13"/>
                        </a:rPr>
                        <a:t>Mobile Malware</a:t>
                      </a:r>
                      <a:endParaRPr lang="en-US" sz="1500"/>
                    </a:p>
                  </a:txBody>
                  <a:tcPr marL="73751" marR="73751" marT="36876" marB="36876" anchor="ctr">
                    <a:lnL>
                      <a:noFill/>
                    </a:lnL>
                    <a:lnR>
                      <a:noFill/>
                    </a:lnR>
                    <a:lnT>
                      <a:noFill/>
                    </a:lnT>
                    <a:lnB>
                      <a:noFill/>
                    </a:lnB>
                  </a:tcPr>
                </a:tc>
                <a:tc>
                  <a:txBody>
                    <a:bodyPr/>
                    <a:lstStyle/>
                    <a:p>
                      <a:r>
                        <a:rPr lang="en-US" sz="1500"/>
                        <a:t>infects mobile devices</a:t>
                      </a:r>
                    </a:p>
                  </a:txBody>
                  <a:tcPr marL="73751" marR="73751" marT="36876" marB="36876" anchor="ctr">
                    <a:lnL>
                      <a:noFill/>
                    </a:lnL>
                    <a:lnR>
                      <a:noFill/>
                    </a:lnR>
                    <a:lnT>
                      <a:noFill/>
                    </a:lnT>
                    <a:lnB>
                      <a:noFill/>
                    </a:lnB>
                  </a:tcPr>
                </a:tc>
                <a:tc>
                  <a:txBody>
                    <a:bodyPr/>
                    <a:lstStyle/>
                    <a:p>
                      <a:r>
                        <a:rPr lang="en-US" sz="1500" dirty="0" err="1"/>
                        <a:t>Triada</a:t>
                      </a:r>
                      <a:endParaRPr lang="en-US" sz="1500" dirty="0"/>
                    </a:p>
                    <a:p>
                      <a:endParaRPr lang="en-US" sz="1500" dirty="0"/>
                    </a:p>
                  </a:txBody>
                  <a:tcPr marL="73751" marR="73751" marT="36876" marB="36876" anchor="ctr">
                    <a:lnL>
                      <a:noFill/>
                    </a:lnL>
                    <a:lnR>
                      <a:noFill/>
                    </a:lnR>
                    <a:lnT>
                      <a:noFill/>
                    </a:lnT>
                    <a:lnB>
                      <a:noFill/>
                    </a:lnB>
                  </a:tcPr>
                </a:tc>
                <a:extLst>
                  <a:ext uri="{0D108BD9-81ED-4DB2-BD59-A6C34878D82A}">
                    <a16:rowId xmlns:a16="http://schemas.microsoft.com/office/drawing/2014/main" val="3714856963"/>
                  </a:ext>
                </a:extLst>
              </a:tr>
              <a:tr h="295006">
                <a:tc>
                  <a:txBody>
                    <a:bodyPr/>
                    <a:lstStyle/>
                    <a:p>
                      <a:r>
                        <a:rPr lang="en-US"/>
                        <a:t>Wiper Malware</a:t>
                      </a:r>
                    </a:p>
                  </a:txBody>
                  <a:tcPr anchor="ctr">
                    <a:lnL>
                      <a:noFill/>
                    </a:lnL>
                    <a:lnR>
                      <a:noFill/>
                    </a:lnR>
                    <a:lnT>
                      <a:noFill/>
                    </a:lnT>
                    <a:lnB>
                      <a:noFill/>
                    </a:lnB>
                  </a:tcPr>
                </a:tc>
                <a:tc>
                  <a:txBody>
                    <a:bodyPr/>
                    <a:lstStyle/>
                    <a:p>
                      <a:r>
                        <a:rPr lang="en-US" sz="1400" dirty="0"/>
                        <a:t>A wiper is a type of malware with a single purpose: to erase user data beyond recoverability</a:t>
                      </a:r>
                      <a:r>
                        <a:rPr lang="en-US" dirty="0"/>
                        <a:t>.</a:t>
                      </a:r>
                    </a:p>
                  </a:txBody>
                  <a:tcPr anchor="ctr">
                    <a:lnL>
                      <a:noFill/>
                    </a:lnL>
                    <a:lnR>
                      <a:noFill/>
                    </a:lnR>
                    <a:lnT>
                      <a:noFill/>
                    </a:lnT>
                    <a:lnB>
                      <a:noFill/>
                    </a:lnB>
                  </a:tcPr>
                </a:tc>
                <a:tc>
                  <a:txBody>
                    <a:bodyPr/>
                    <a:lstStyle/>
                    <a:p>
                      <a:r>
                        <a:rPr lang="en-US" dirty="0" err="1"/>
                        <a:t>WhisperGate</a:t>
                      </a:r>
                      <a:endParaRPr lang="en-US" dirty="0"/>
                    </a:p>
                  </a:txBody>
                  <a:tcPr anchor="ctr">
                    <a:lnL>
                      <a:noFill/>
                    </a:lnL>
                    <a:lnR>
                      <a:noFill/>
                    </a:lnR>
                    <a:lnT>
                      <a:noFill/>
                    </a:lnT>
                    <a:lnB>
                      <a:noFill/>
                    </a:lnB>
                  </a:tcPr>
                </a:tc>
                <a:extLst>
                  <a:ext uri="{0D108BD9-81ED-4DB2-BD59-A6C34878D82A}">
                    <a16:rowId xmlns:a16="http://schemas.microsoft.com/office/drawing/2014/main" val="4135031289"/>
                  </a:ext>
                </a:extLst>
              </a:tr>
            </a:tbl>
          </a:graphicData>
        </a:graphic>
      </p:graphicFrame>
    </p:spTree>
    <p:extLst>
      <p:ext uri="{BB962C8B-B14F-4D97-AF65-F5344CB8AC3E}">
        <p14:creationId xmlns:p14="http://schemas.microsoft.com/office/powerpoint/2010/main" val="30451795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Keylogger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1" y="1646621"/>
            <a:ext cx="9025487" cy="149250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a:latin typeface="+mn-lt"/>
                <a:ea typeface="+mn-ea"/>
                <a:cs typeface="+mn-cs"/>
              </a:rPr>
              <a:t>A keylogger called </a:t>
            </a:r>
            <a:r>
              <a:rPr lang="en-US" sz="1800" dirty="0">
                <a:solidFill>
                  <a:srgbClr val="FF0000"/>
                </a:solidFill>
                <a:latin typeface="+mn-lt"/>
                <a:ea typeface="+mn-ea"/>
                <a:cs typeface="+mn-cs"/>
              </a:rPr>
              <a:t>Olympic Vision </a:t>
            </a:r>
            <a:r>
              <a:rPr lang="en-US" sz="1800" dirty="0">
                <a:latin typeface="+mn-lt"/>
                <a:ea typeface="+mn-ea"/>
                <a:cs typeface="+mn-cs"/>
              </a:rPr>
              <a:t>has been used to target US, Middle Eastern and Asian businessmen for business email compromise (BEC) attacks. Olympic Vision uses spear-phishing and social engineering techniques to infect its targets’ systems in order to steal sensitive data and spy on business transactions. The keylogger is not sophisticated, but it’s available on the black market for $25 so it’s highly accessible to malicious actors.</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41417513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10. Bots/Botnets</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a:ln w="0"/>
                <a:effectLst>
                  <a:outerShdw blurRad="38100" dist="25400" dir="5400000" algn="ctr" rotWithShape="0">
                    <a:srgbClr val="6E747A">
                      <a:alpha val="43000"/>
                    </a:srgbClr>
                  </a:outerShdw>
                </a:effectLst>
              </a:rPr>
              <a:t>A bot is a software application that performs automated tasks on command. They’re used for legitimate purposes, such as indexing search engines, but when used for malicious purposes, they take the form of self-propagating malware that can connect back to a central server.</a:t>
            </a:r>
            <a:endParaRPr lang="en-US" sz="2000" dirty="0">
              <a:ln w="0"/>
              <a:solidFill>
                <a:srgbClr val="FF0000"/>
              </a:solidFill>
              <a:effectLst>
                <a:outerShdw blurRad="38100" dist="25400" dir="5400000" algn="ctr" rotWithShape="0">
                  <a:srgbClr val="6E747A">
                    <a:alpha val="43000"/>
                  </a:srgbClr>
                </a:outerShdw>
              </a:effectLst>
            </a:endParaRPr>
          </a:p>
        </p:txBody>
      </p:sp>
      <p:sp>
        <p:nvSpPr>
          <p:cNvPr id="2" name="Title 6">
            <a:extLst>
              <a:ext uri="{FF2B5EF4-FFF2-40B4-BE49-F238E27FC236}">
                <a16:creationId xmlns:a16="http://schemas.microsoft.com/office/drawing/2014/main" id="{9376055B-141F-486E-4BE7-AA555FE4FA45}"/>
              </a:ext>
            </a:extLst>
          </p:cNvPr>
          <p:cNvSpPr txBox="1">
            <a:spLocks/>
          </p:cNvSpPr>
          <p:nvPr/>
        </p:nvSpPr>
        <p:spPr>
          <a:xfrm>
            <a:off x="1258220" y="2943971"/>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a:ln w="0"/>
                <a:effectLst>
                  <a:outerShdw blurRad="38100" dist="25400" dir="5400000" algn="ctr" rotWithShape="0">
                    <a:srgbClr val="6E747A">
                      <a:alpha val="43000"/>
                    </a:srgbClr>
                  </a:outerShdw>
                </a:effectLst>
              </a:rPr>
              <a:t>Usually, bots are used in large numbers to create a botnet, which is a network of bots used to launch broad remotely-controlled floods of attacks, such as DDoS attacks. Botnets can become quite expansive. For example, the Mirai IoT botnet ranged from 800,000 to 2.5M computers.</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61704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Botnet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0"/>
            <a:ext cx="9025487" cy="254830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err="1">
                <a:solidFill>
                  <a:srgbClr val="C00000"/>
                </a:solidFill>
                <a:latin typeface="+mn-lt"/>
                <a:ea typeface="+mn-ea"/>
                <a:cs typeface="+mn-cs"/>
              </a:rPr>
              <a:t>Echobot</a:t>
            </a:r>
            <a:r>
              <a:rPr lang="en-US" sz="1800" dirty="0">
                <a:latin typeface="+mn-lt"/>
                <a:ea typeface="+mn-ea"/>
                <a:cs typeface="+mn-cs"/>
              </a:rPr>
              <a:t> is a variant of the well-known </a:t>
            </a:r>
            <a:r>
              <a:rPr lang="en-US" sz="1800" dirty="0" err="1">
                <a:latin typeface="+mn-lt"/>
                <a:ea typeface="+mn-ea"/>
                <a:cs typeface="+mn-cs"/>
              </a:rPr>
              <a:t>Mirai</a:t>
            </a:r>
            <a:r>
              <a:rPr lang="en-US" sz="1800" dirty="0">
                <a:latin typeface="+mn-lt"/>
                <a:ea typeface="+mn-ea"/>
                <a:cs typeface="+mn-cs"/>
              </a:rPr>
              <a:t>. </a:t>
            </a:r>
            <a:r>
              <a:rPr lang="en-US" sz="1800" dirty="0" err="1">
                <a:latin typeface="+mn-lt"/>
                <a:ea typeface="+mn-ea"/>
                <a:cs typeface="+mn-cs"/>
              </a:rPr>
              <a:t>Echobot</a:t>
            </a:r>
            <a:r>
              <a:rPr lang="en-US" sz="1800" dirty="0">
                <a:latin typeface="+mn-lt"/>
                <a:ea typeface="+mn-ea"/>
                <a:cs typeface="+mn-cs"/>
              </a:rPr>
              <a:t> attacks a wide range of IoT devices, exploiting over 50 different vulnerabilities, but it also includes exploits for Oracle WebLogic Server and VMWare’s SD-Wan networking software. In addition, the malware looks for unpatched legacy systems. </a:t>
            </a:r>
            <a:r>
              <a:rPr lang="en-US" sz="1800" dirty="0" err="1">
                <a:latin typeface="+mn-lt"/>
                <a:ea typeface="+mn-ea"/>
                <a:cs typeface="+mn-cs"/>
              </a:rPr>
              <a:t>Echobot</a:t>
            </a:r>
            <a:r>
              <a:rPr lang="en-US" sz="1800" dirty="0">
                <a:latin typeface="+mn-lt"/>
                <a:ea typeface="+mn-ea"/>
                <a:cs typeface="+mn-cs"/>
              </a:rPr>
              <a:t> could be used by malicious actors to launch DDoS attacks, interrupt supply chains, steal sensitive supply chain information and conduct corporate sabotage.</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3556769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11. Mobile Malware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dirty="0">
                <a:ln w="0"/>
                <a:effectLst>
                  <a:outerShdw blurRad="38100" dist="25400" dir="5400000" algn="ctr" rotWithShape="0">
                    <a:srgbClr val="6E747A">
                      <a:alpha val="43000"/>
                    </a:srgbClr>
                  </a:outerShdw>
                </a:effectLst>
              </a:rPr>
              <a:t>Attacks targeting mobile devices have risen </a:t>
            </a:r>
            <a:r>
              <a:rPr lang="en-US" sz="2000" dirty="0">
                <a:ln w="0"/>
                <a:solidFill>
                  <a:srgbClr val="C00000"/>
                </a:solidFill>
                <a:effectLst>
                  <a:outerShdw blurRad="38100" dist="25400" dir="5400000" algn="ctr" rotWithShape="0">
                    <a:srgbClr val="6E747A">
                      <a:alpha val="43000"/>
                    </a:srgbClr>
                  </a:outerShdw>
                </a:effectLst>
              </a:rPr>
              <a:t>50 percent </a:t>
            </a:r>
            <a:r>
              <a:rPr lang="en-US" sz="2000" dirty="0">
                <a:ln w="0"/>
                <a:effectLst>
                  <a:outerShdw blurRad="38100" dist="25400" dir="5400000" algn="ctr" rotWithShape="0">
                    <a:srgbClr val="6E747A">
                      <a:alpha val="43000"/>
                    </a:srgbClr>
                  </a:outerShdw>
                </a:effectLst>
              </a:rPr>
              <a:t>since last year. </a:t>
            </a:r>
            <a:r>
              <a:rPr lang="en-US" sz="2000" dirty="0">
                <a:ln w="0"/>
                <a:solidFill>
                  <a:srgbClr val="C00000"/>
                </a:solidFill>
                <a:effectLst>
                  <a:outerShdw blurRad="38100" dist="25400" dir="5400000" algn="ctr" rotWithShape="0">
                    <a:srgbClr val="6E747A">
                      <a:alpha val="43000"/>
                    </a:srgbClr>
                  </a:outerShdw>
                </a:effectLst>
              </a:rPr>
              <a:t>Mobile malware </a:t>
            </a:r>
            <a:r>
              <a:rPr lang="en-US" sz="2000" dirty="0">
                <a:ln w="0"/>
                <a:effectLst>
                  <a:outerShdw blurRad="38100" dist="25400" dir="5400000" algn="ctr" rotWithShape="0">
                    <a:srgbClr val="6E747A">
                      <a:alpha val="43000"/>
                    </a:srgbClr>
                  </a:outerShdw>
                </a:effectLst>
              </a:rPr>
              <a:t>threats are as various as those targeting desktops and include Trojans, ransomware, advertising click fraud and more. They are distributed through phishing and malicious downloads and are a particular problem for jailbroken phones, which tend to lack the default protections that were part of those devices’ original operating systems.</a:t>
            </a:r>
            <a:endParaRPr lang="en-US" sz="2000" dirty="0">
              <a:ln w="0"/>
              <a:solidFill>
                <a:srgbClr val="FF0000"/>
              </a:solidFill>
              <a:effectLst>
                <a:outerShdw blurRad="38100" dist="25400" dir="5400000" algn="ctr" rotWithShape="0">
                  <a:srgbClr val="6E747A">
                    <a:alpha val="43000"/>
                  </a:srgbClr>
                </a:outerShdw>
              </a:effectLst>
            </a:endParaRPr>
          </a:p>
        </p:txBody>
      </p:sp>
      <p:sp>
        <p:nvSpPr>
          <p:cNvPr id="2" name="Title 6">
            <a:extLst>
              <a:ext uri="{FF2B5EF4-FFF2-40B4-BE49-F238E27FC236}">
                <a16:creationId xmlns:a16="http://schemas.microsoft.com/office/drawing/2014/main" id="{9376055B-141F-486E-4BE7-AA555FE4FA45}"/>
              </a:ext>
            </a:extLst>
          </p:cNvPr>
          <p:cNvSpPr txBox="1">
            <a:spLocks/>
          </p:cNvSpPr>
          <p:nvPr/>
        </p:nvSpPr>
        <p:spPr>
          <a:xfrm>
            <a:off x="1258220" y="2943971"/>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a:ln w="0"/>
                <a:effectLst>
                  <a:outerShdw blurRad="38100" dist="25400" dir="5400000" algn="ctr" rotWithShape="0">
                    <a:srgbClr val="6E747A">
                      <a:alpha val="43000"/>
                    </a:srgbClr>
                  </a:outerShdw>
                </a:effectLst>
              </a:rPr>
              <a:t>Usually, bots are used in large numbers to create a botnet, which is a network of bots used to launch broad remotely-controlled floods of attacks, such as DDoS attacks. Botnets can become quite expansive. For example, the Mirai IoT botnet ranged from 800,000 to 2.5M computers.</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833706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Mobile Malware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0"/>
            <a:ext cx="9025487" cy="254830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err="1">
                <a:solidFill>
                  <a:srgbClr val="FF0000"/>
                </a:solidFill>
                <a:latin typeface="+mn-lt"/>
                <a:ea typeface="+mn-ea"/>
                <a:cs typeface="+mn-cs"/>
              </a:rPr>
              <a:t>Triada</a:t>
            </a:r>
            <a:r>
              <a:rPr lang="en-US" sz="1800" dirty="0">
                <a:latin typeface="+mn-lt"/>
                <a:ea typeface="+mn-ea"/>
                <a:cs typeface="+mn-cs"/>
              </a:rPr>
              <a:t> is a rooting Trojan that was injected into the supply chain when millions of Android devices shipped with the malware pre-installed. </a:t>
            </a:r>
            <a:r>
              <a:rPr lang="en-US" sz="1800" dirty="0" err="1">
                <a:latin typeface="+mn-lt"/>
                <a:ea typeface="+mn-ea"/>
                <a:cs typeface="+mn-cs"/>
              </a:rPr>
              <a:t>Triada</a:t>
            </a:r>
            <a:r>
              <a:rPr lang="en-US" sz="1800" dirty="0">
                <a:latin typeface="+mn-lt"/>
                <a:ea typeface="+mn-ea"/>
                <a:cs typeface="+mn-cs"/>
              </a:rPr>
              <a:t> gains access to sensitive areas in the operating system and installs spam apps. The spam apps display ads, sometimes replacing legitimate ads. When a user clicks on one of the unauthorized ads, the revenue from that click goes to </a:t>
            </a:r>
            <a:r>
              <a:rPr lang="en-US" sz="1800" dirty="0" err="1">
                <a:latin typeface="+mn-lt"/>
                <a:ea typeface="+mn-ea"/>
                <a:cs typeface="+mn-cs"/>
              </a:rPr>
              <a:t>Triada’s</a:t>
            </a:r>
            <a:r>
              <a:rPr lang="en-US" sz="1800" dirty="0">
                <a:latin typeface="+mn-lt"/>
                <a:ea typeface="+mn-ea"/>
                <a:cs typeface="+mn-cs"/>
              </a:rPr>
              <a:t> developers.</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19020108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12. Wiper Malware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a:ln w="0"/>
                <a:effectLst>
                  <a:outerShdw blurRad="38100" dist="25400" dir="5400000" algn="ctr" rotWithShape="0">
                    <a:srgbClr val="6E747A">
                      <a:alpha val="43000"/>
                    </a:srgbClr>
                  </a:outerShdw>
                </a:effectLst>
              </a:rPr>
              <a:t>A wiper is a type of malware with a single purpose: to erase user data and ensure it can’t be recovered. Wipers are used to take down computer networks in public or private companies across various sectors. Threat actors also use wipers to cover up traces left after an intrusion, weakening their victim’s ability to respond.</a:t>
            </a:r>
            <a:endParaRPr lang="en-US" sz="2000" dirty="0">
              <a:ln w="0"/>
              <a:solidFill>
                <a:srgbClr val="FF0000"/>
              </a:solidFill>
              <a:effectLst>
                <a:outerShdw blurRad="38100" dist="25400" dir="5400000" algn="ctr" rotWithShape="0">
                  <a:srgbClr val="6E747A">
                    <a:alpha val="43000"/>
                  </a:srgbClr>
                </a:outerShdw>
              </a:effectLst>
            </a:endParaRPr>
          </a:p>
        </p:txBody>
      </p:sp>
      <p:sp>
        <p:nvSpPr>
          <p:cNvPr id="2" name="Title 6">
            <a:extLst>
              <a:ext uri="{FF2B5EF4-FFF2-40B4-BE49-F238E27FC236}">
                <a16:creationId xmlns:a16="http://schemas.microsoft.com/office/drawing/2014/main" id="{9376055B-141F-486E-4BE7-AA555FE4FA45}"/>
              </a:ext>
            </a:extLst>
          </p:cNvPr>
          <p:cNvSpPr txBox="1">
            <a:spLocks/>
          </p:cNvSpPr>
          <p:nvPr/>
        </p:nvSpPr>
        <p:spPr>
          <a:xfrm>
            <a:off x="1258220" y="2943971"/>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a:ln w="0"/>
                <a:effectLst>
                  <a:outerShdw blurRad="38100" dist="25400" dir="5400000" algn="ctr" rotWithShape="0">
                    <a:srgbClr val="6E747A">
                      <a:alpha val="43000"/>
                    </a:srgbClr>
                  </a:outerShdw>
                </a:effectLst>
              </a:rPr>
              <a:t>Usually, bots are used in large numbers to create a botnet, which is a network of bots used to launch broad remotely-controlled floods of attacks, such as DDoS attacks. Botnets can become quite expansive. For example, the Mirai IoT botnet ranged from 800,000 to 2.5M computers.</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43784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Wiper Malware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0"/>
            <a:ext cx="9025487" cy="254830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a:latin typeface="+mn-lt"/>
                <a:ea typeface="+mn-ea"/>
                <a:cs typeface="+mn-cs"/>
              </a:rPr>
              <a:t>On Jan. 15, 2022, a set of malware dubbed WhisperGate was reported to have been deployed against Ukrainian targets. The incident is widely reported to contain three individual components deployed by the same adversary, including a malicious bootloader that corrupts detected local disks, a Discord-based downloader and a file wiper. The activity occurred at approximately the same time multiple websites belonging to the Ukrainian government were defaced. </a:t>
            </a:r>
            <a:endParaRPr lang="en-US" sz="1800" dirty="0">
              <a:latin typeface="+mn-lt"/>
              <a:ea typeface="+mn-ea"/>
              <a:cs typeface="+mn-cs"/>
            </a:endParaRP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17521791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6232F7-07DB-7017-7294-5899B03B4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950" y="1070067"/>
            <a:ext cx="5662163" cy="37718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4346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1. Ransomware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1" y="967891"/>
            <a:ext cx="8114499" cy="174943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400" dirty="0">
                <a:solidFill>
                  <a:schemeClr val="dk1"/>
                </a:solidFill>
                <a:latin typeface="+mn-lt"/>
                <a:ea typeface="+mn-ea"/>
                <a:cs typeface="+mn-cs"/>
              </a:rPr>
              <a:t>Ransomware is software that uses encryption to disable a target’s access to its data until a ransom is paid. The victim organization is rendered partially or totally unable to operate until it pays, but there is no guarantee that payment will result in the necessary decryption key or that the decryption key provided will function properly.</a:t>
            </a:r>
          </a:p>
        </p:txBody>
      </p:sp>
      <p:pic>
        <p:nvPicPr>
          <p:cNvPr id="3" name="Picture 2">
            <a:extLst>
              <a:ext uri="{FF2B5EF4-FFF2-40B4-BE49-F238E27FC236}">
                <a16:creationId xmlns:a16="http://schemas.microsoft.com/office/drawing/2014/main" id="{9CF3261E-631C-6F54-364B-61AF849A0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537" y="2949805"/>
            <a:ext cx="5048250" cy="3324225"/>
          </a:xfrm>
          <a:prstGeom prst="rect">
            <a:avLst/>
          </a:prstGeom>
        </p:spPr>
      </p:pic>
    </p:spTree>
    <p:extLst>
      <p:ext uri="{BB962C8B-B14F-4D97-AF65-F5344CB8AC3E}">
        <p14:creationId xmlns:p14="http://schemas.microsoft.com/office/powerpoint/2010/main" val="10800666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Ransomware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0"/>
            <a:ext cx="9025487" cy="332130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a:solidFill>
                  <a:schemeClr val="dk1"/>
                </a:solidFill>
                <a:latin typeface="+mn-lt"/>
                <a:ea typeface="+mn-ea"/>
                <a:cs typeface="+mn-cs"/>
              </a:rPr>
              <a:t>This year, the city of Baltimore was hit by a type of ransomware named </a:t>
            </a:r>
            <a:r>
              <a:rPr lang="en-US" sz="1800" dirty="0" err="1">
                <a:solidFill>
                  <a:srgbClr val="FF0000"/>
                </a:solidFill>
                <a:latin typeface="+mn-lt"/>
                <a:ea typeface="+mn-ea"/>
                <a:cs typeface="+mn-cs"/>
              </a:rPr>
              <a:t>RobbinHood</a:t>
            </a:r>
            <a:r>
              <a:rPr lang="en-US" sz="1800" dirty="0">
                <a:solidFill>
                  <a:schemeClr val="dk1"/>
                </a:solidFill>
                <a:latin typeface="+mn-lt"/>
                <a:ea typeface="+mn-ea"/>
                <a:cs typeface="+mn-cs"/>
              </a:rPr>
              <a:t>, which halted all city activities, including tax collection, property transfers, and government email for weeks. This attack has cost the city more than $18 million so far, and costs continue to accrue. The same type of malware was used against the city of Atlanta in 2018, resulting in costs of $17 million.</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5235214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2. Fileless Malware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dirty="0">
                <a:ln w="0"/>
                <a:effectLst>
                  <a:outerShdw blurRad="38100" dist="25400" dir="5400000" algn="ctr" rotWithShape="0">
                    <a:srgbClr val="6E747A">
                      <a:alpha val="43000"/>
                    </a:srgbClr>
                  </a:outerShdw>
                </a:effectLst>
              </a:rPr>
              <a:t>Fileless malware doesn’t install anything initially, instead, it makes changes to files that are native to the operating system, such as PowerShell or WMI. Because the operating system recognizes the edited files as </a:t>
            </a:r>
            <a:r>
              <a:rPr lang="en-US" sz="1400" dirty="0">
                <a:ln w="0"/>
                <a:effectLst>
                  <a:outerShdw blurRad="38100" dist="25400" dir="5400000" algn="ctr" rotWithShape="0">
                    <a:srgbClr val="6E747A">
                      <a:alpha val="43000"/>
                    </a:srgbClr>
                  </a:outerShdw>
                </a:effectLst>
              </a:rPr>
              <a:t>legitimate</a:t>
            </a:r>
            <a:r>
              <a:rPr lang="en-US" sz="2000" dirty="0">
                <a:ln w="0"/>
                <a:effectLst>
                  <a:outerShdw blurRad="38100" dist="25400" dir="5400000" algn="ctr" rotWithShape="0">
                    <a:srgbClr val="6E747A">
                      <a:alpha val="43000"/>
                    </a:srgbClr>
                  </a:outerShdw>
                </a:effectLst>
              </a:rPr>
              <a:t>, a fileless attack is not caught by antivirus software — and because these attacks are stealthy, they are up to ten times more successful than traditional malware attacks.</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391723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Fileless Malware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0"/>
            <a:ext cx="9025487" cy="332130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a:solidFill>
                  <a:srgbClr val="FF0000"/>
                </a:solidFill>
                <a:latin typeface="+mn-lt"/>
                <a:ea typeface="+mn-ea"/>
                <a:cs typeface="+mn-cs"/>
              </a:rPr>
              <a:t>Astaroth</a:t>
            </a:r>
            <a:r>
              <a:rPr lang="en-US" sz="1800" dirty="0">
                <a:solidFill>
                  <a:schemeClr val="dk1"/>
                </a:solidFill>
                <a:latin typeface="+mn-lt"/>
                <a:ea typeface="+mn-ea"/>
                <a:cs typeface="+mn-cs"/>
              </a:rPr>
              <a:t> is a fileless malware campaign that spammed users with links to a .LNK shortcut file. When users downloaded the file, a WMIC tool was launched, along with a number of other legitimate Windows tools. These tools downloaded additional code that was executed only in memory, leaving no evidence that could be detected by vulnerability scanners. Then the attacker downloaded and ran a Trojan that stole credentials and uploaded them to a remote server.</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42844292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3. Spyware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dirty="0">
                <a:ln w="0"/>
                <a:effectLst>
                  <a:outerShdw blurRad="38100" dist="25400" dir="5400000" algn="ctr" rotWithShape="0">
                    <a:srgbClr val="6E747A">
                      <a:alpha val="43000"/>
                    </a:srgbClr>
                  </a:outerShdw>
                </a:effectLst>
              </a:rPr>
              <a:t>Spyware collects information about users’ activities without their knowledge or consent. This can include passwords, pins, payment information and unstructured messages.</a:t>
            </a:r>
          </a:p>
          <a:p>
            <a:pPr marL="285750" lvl="0" indent="-285750" algn="l" rtl="0">
              <a:buFontTx/>
              <a:buChar char="-"/>
            </a:pPr>
            <a:endParaRPr lang="en-US" sz="2000" dirty="0">
              <a:ln w="0"/>
              <a:effectLst>
                <a:outerShdw blurRad="38100" dist="25400" dir="5400000" algn="ctr" rotWithShape="0">
                  <a:srgbClr val="6E747A">
                    <a:alpha val="43000"/>
                  </a:srgbClr>
                </a:outerShdw>
              </a:effectLst>
            </a:endParaRPr>
          </a:p>
          <a:p>
            <a:pPr marL="285750" lvl="0" indent="-285750" algn="l" rtl="0">
              <a:buFontTx/>
              <a:buChar char="-"/>
            </a:pPr>
            <a:r>
              <a:rPr lang="en-US" sz="2000" dirty="0">
                <a:ln w="0"/>
                <a:effectLst>
                  <a:outerShdw blurRad="38100" dist="25400" dir="5400000" algn="ctr" rotWithShape="0">
                    <a:srgbClr val="6E747A">
                      <a:alpha val="43000"/>
                    </a:srgbClr>
                  </a:outerShdw>
                </a:effectLst>
              </a:rPr>
              <a:t>The use of spyware is not limited to the desktop browser: it can also operate in a critical app or on a mobile phone.</a:t>
            </a:r>
            <a:endParaRPr lang="en-US" sz="2000" dirty="0">
              <a:ln w="0"/>
              <a:solidFill>
                <a:srgbClr val="FF0000"/>
              </a:solidFill>
              <a:effectLst>
                <a:outerShdw blurRad="38100" dist="25400" dir="5400000" algn="ctr" rotWithShape="0">
                  <a:srgbClr val="6E747A">
                    <a:alpha val="43000"/>
                  </a:srgbClr>
                </a:outerShdw>
              </a:effectLst>
            </a:endParaRPr>
          </a:p>
        </p:txBody>
      </p:sp>
      <p:sp>
        <p:nvSpPr>
          <p:cNvPr id="2" name="Title 6">
            <a:extLst>
              <a:ext uri="{FF2B5EF4-FFF2-40B4-BE49-F238E27FC236}">
                <a16:creationId xmlns:a16="http://schemas.microsoft.com/office/drawing/2014/main" id="{B596E51D-7565-4CEB-9922-DB4140184F64}"/>
              </a:ext>
            </a:extLst>
          </p:cNvPr>
          <p:cNvSpPr txBox="1">
            <a:spLocks/>
          </p:cNvSpPr>
          <p:nvPr/>
        </p:nvSpPr>
        <p:spPr>
          <a:xfrm>
            <a:off x="1185084" y="3151361"/>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a:ln w="0"/>
                <a:solidFill>
                  <a:srgbClr val="FF0000"/>
                </a:solidFill>
                <a:effectLst>
                  <a:outerShdw blurRad="38100" dist="25400" dir="5400000" algn="ctr" rotWithShape="0">
                    <a:srgbClr val="6E747A">
                      <a:alpha val="43000"/>
                    </a:srgbClr>
                  </a:outerShdw>
                </a:effectLst>
              </a:rPr>
              <a:t>Even if the data stolen is not critical, the effects of spyware often ripple throughout the organization as performance is degraded and productivity eroded.</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45364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2038749" y="431061"/>
            <a:ext cx="8114499"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Spyware Example: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127760" y="967890"/>
            <a:ext cx="9025487" cy="332130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1800" dirty="0">
                <a:solidFill>
                  <a:srgbClr val="C00000"/>
                </a:solidFill>
                <a:latin typeface="+mn-lt"/>
                <a:ea typeface="+mn-ea"/>
                <a:cs typeface="+mn-cs"/>
              </a:rPr>
              <a:t>DarkHotel</a:t>
            </a:r>
            <a:r>
              <a:rPr lang="en-US" sz="1800" dirty="0">
                <a:latin typeface="+mn-lt"/>
                <a:ea typeface="+mn-ea"/>
                <a:cs typeface="+mn-cs"/>
              </a:rPr>
              <a:t>, which targeted business and government leaders using hotel WIFI, used several types of malware in order to gain access to the systems belonging to specific powerful people. Once that access was gained, the attackers installed </a:t>
            </a:r>
            <a:r>
              <a:rPr lang="en-US" sz="1800" dirty="0">
                <a:solidFill>
                  <a:srgbClr val="C00000"/>
                </a:solidFill>
                <a:latin typeface="+mn-lt"/>
                <a:ea typeface="+mn-ea"/>
                <a:cs typeface="+mn-cs"/>
              </a:rPr>
              <a:t>keyloggers</a:t>
            </a:r>
            <a:r>
              <a:rPr lang="en-US" sz="1800" dirty="0">
                <a:latin typeface="+mn-lt"/>
                <a:ea typeface="+mn-ea"/>
                <a:cs typeface="+mn-cs"/>
              </a:rPr>
              <a:t> to capture their targets passwords and other sensitive information.</a:t>
            </a:r>
          </a:p>
        </p:txBody>
      </p:sp>
      <p:pic>
        <p:nvPicPr>
          <p:cNvPr id="3" name="Graphic 2">
            <a:extLst>
              <a:ext uri="{FF2B5EF4-FFF2-40B4-BE49-F238E27FC236}">
                <a16:creationId xmlns:a16="http://schemas.microsoft.com/office/drawing/2014/main" id="{903BC345-A7EE-C088-D9B2-FCB40A267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3946" y="260443"/>
            <a:ext cx="557975" cy="557975"/>
          </a:xfrm>
          <a:prstGeom prst="rect">
            <a:avLst/>
          </a:prstGeom>
        </p:spPr>
      </p:pic>
    </p:spTree>
    <p:extLst>
      <p:ext uri="{BB962C8B-B14F-4D97-AF65-F5344CB8AC3E}">
        <p14:creationId xmlns:p14="http://schemas.microsoft.com/office/powerpoint/2010/main" val="227382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7F223C10-198B-C29F-FC30-EC2FC5DDB648}"/>
              </a:ext>
            </a:extLst>
          </p:cNvPr>
          <p:cNvSpPr txBox="1">
            <a:spLocks/>
          </p:cNvSpPr>
          <p:nvPr/>
        </p:nvSpPr>
        <p:spPr>
          <a:xfrm>
            <a:off x="1258220" y="408513"/>
            <a:ext cx="9059260" cy="34586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lvl="0" algn="l" rtl="0"/>
            <a:r>
              <a:rPr lang="en-US" sz="2000" dirty="0">
                <a:ln w="0"/>
                <a:solidFill>
                  <a:schemeClr val="accent1"/>
                </a:solidFill>
                <a:effectLst>
                  <a:outerShdw blurRad="38100" dist="25400" dir="5400000" algn="ctr" rotWithShape="0">
                    <a:srgbClr val="6E747A">
                      <a:alpha val="43000"/>
                    </a:srgbClr>
                  </a:outerShdw>
                </a:effectLst>
              </a:rPr>
              <a:t>4. Adware</a:t>
            </a:r>
          </a:p>
        </p:txBody>
      </p:sp>
      <p:pic>
        <p:nvPicPr>
          <p:cNvPr id="9" name="Picture 8">
            <a:extLst>
              <a:ext uri="{FF2B5EF4-FFF2-40B4-BE49-F238E27FC236}">
                <a16:creationId xmlns:a16="http://schemas.microsoft.com/office/drawing/2014/main" id="{305B8BD3-97E3-DA15-FE4E-8C667F1D6C32}"/>
              </a:ext>
            </a:extLst>
          </p:cNvPr>
          <p:cNvPicPr>
            <a:picLocks noChangeAspect="1"/>
          </p:cNvPicPr>
          <p:nvPr/>
        </p:nvPicPr>
        <p:blipFill rotWithShape="1">
          <a:blip r:embed="rId2">
            <a:extLst>
              <a:ext uri="{28A0092B-C50C-407E-A947-70E740481C1C}">
                <a14:useLocalDpi xmlns:a14="http://schemas.microsoft.com/office/drawing/2010/main" val="0"/>
              </a:ext>
            </a:extLst>
          </a:blip>
          <a:srcRect l="18585" t="27111" r="19688" b="27333"/>
          <a:stretch/>
        </p:blipFill>
        <p:spPr>
          <a:xfrm>
            <a:off x="374412" y="406593"/>
            <a:ext cx="883808" cy="366898"/>
          </a:xfrm>
          <a:prstGeom prst="rect">
            <a:avLst/>
          </a:prstGeom>
        </p:spPr>
      </p:pic>
      <p:sp>
        <p:nvSpPr>
          <p:cNvPr id="13" name="Title 6">
            <a:extLst>
              <a:ext uri="{FF2B5EF4-FFF2-40B4-BE49-F238E27FC236}">
                <a16:creationId xmlns:a16="http://schemas.microsoft.com/office/drawing/2014/main" id="{8D6B5B3D-2CAD-9EC9-11A5-0519B1F0DF27}"/>
              </a:ext>
            </a:extLst>
          </p:cNvPr>
          <p:cNvSpPr txBox="1">
            <a:spLocks/>
          </p:cNvSpPr>
          <p:nvPr/>
        </p:nvSpPr>
        <p:spPr>
          <a:xfrm>
            <a:off x="1258220" y="907782"/>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dirty="0">
                <a:ln w="0"/>
                <a:effectLst>
                  <a:outerShdw blurRad="38100" dist="25400" dir="5400000" algn="ctr" rotWithShape="0">
                    <a:srgbClr val="6E747A">
                      <a:alpha val="43000"/>
                    </a:srgbClr>
                  </a:outerShdw>
                </a:effectLst>
              </a:rPr>
              <a:t>Spyware collects information about users’ activities without their knowledge or consent. This can include passwords, pins, payment information and unstructured messages.</a:t>
            </a:r>
          </a:p>
          <a:p>
            <a:pPr marL="285750" lvl="0" indent="-285750" algn="l" rtl="0">
              <a:buFontTx/>
              <a:buChar char="-"/>
            </a:pPr>
            <a:endParaRPr lang="en-US" sz="2000" dirty="0">
              <a:ln w="0"/>
              <a:effectLst>
                <a:outerShdw blurRad="38100" dist="25400" dir="5400000" algn="ctr" rotWithShape="0">
                  <a:srgbClr val="6E747A">
                    <a:alpha val="43000"/>
                  </a:srgbClr>
                </a:outerShdw>
              </a:effectLst>
            </a:endParaRPr>
          </a:p>
          <a:p>
            <a:pPr marL="285750" lvl="0" indent="-285750" algn="l" rtl="0">
              <a:buFontTx/>
              <a:buChar char="-"/>
            </a:pPr>
            <a:r>
              <a:rPr lang="en-US" sz="2000" dirty="0">
                <a:ln w="0"/>
                <a:effectLst>
                  <a:outerShdw blurRad="38100" dist="25400" dir="5400000" algn="ctr" rotWithShape="0">
                    <a:srgbClr val="6E747A">
                      <a:alpha val="43000"/>
                    </a:srgbClr>
                  </a:outerShdw>
                </a:effectLst>
              </a:rPr>
              <a:t>The use of spyware is not limited to the desktop browser: it can also operate in a critical app or on a mobile phone.</a:t>
            </a:r>
            <a:endParaRPr lang="en-US" sz="2000" dirty="0">
              <a:ln w="0"/>
              <a:solidFill>
                <a:srgbClr val="FF0000"/>
              </a:solidFill>
              <a:effectLst>
                <a:outerShdw blurRad="38100" dist="25400" dir="5400000" algn="ctr" rotWithShape="0">
                  <a:srgbClr val="6E747A">
                    <a:alpha val="43000"/>
                  </a:srgbClr>
                </a:outerShdw>
              </a:effectLst>
            </a:endParaRPr>
          </a:p>
        </p:txBody>
      </p:sp>
      <p:sp>
        <p:nvSpPr>
          <p:cNvPr id="2" name="Title 6">
            <a:extLst>
              <a:ext uri="{FF2B5EF4-FFF2-40B4-BE49-F238E27FC236}">
                <a16:creationId xmlns:a16="http://schemas.microsoft.com/office/drawing/2014/main" id="{B596E51D-7565-4CEB-9922-DB4140184F64}"/>
              </a:ext>
            </a:extLst>
          </p:cNvPr>
          <p:cNvSpPr txBox="1">
            <a:spLocks/>
          </p:cNvSpPr>
          <p:nvPr/>
        </p:nvSpPr>
        <p:spPr>
          <a:xfrm>
            <a:off x="1185084" y="3151361"/>
            <a:ext cx="8828460" cy="169401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chorCtr="0">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marL="285750" lvl="0" indent="-285750" algn="l" rtl="0">
              <a:buFontTx/>
              <a:buChar char="-"/>
            </a:pPr>
            <a:r>
              <a:rPr lang="en-US" sz="2000">
                <a:ln w="0"/>
                <a:solidFill>
                  <a:srgbClr val="FF0000"/>
                </a:solidFill>
                <a:effectLst>
                  <a:outerShdw blurRad="38100" dist="25400" dir="5400000" algn="ctr" rotWithShape="0">
                    <a:srgbClr val="6E747A">
                      <a:alpha val="43000"/>
                    </a:srgbClr>
                  </a:outerShdw>
                </a:effectLst>
              </a:rPr>
              <a:t>Even if the data stolen is not critical, the effects of spyware often ripple throughout the organization as performance is degraded and productivity eroded.</a:t>
            </a:r>
            <a:endParaRPr lang="en-US" sz="200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53386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lgn="ctr" rtl="0">
          <a:defRPr sz="1400" dirty="0" err="1">
            <a:ln w="0"/>
            <a:effectLst>
              <a:outerShdw blurRad="38100" dist="25400" dir="5400000" algn="ctr" rotWithShape="0">
                <a:srgbClr val="6E747A">
                  <a:alpha val="43000"/>
                </a:srgbClr>
              </a:outerShdw>
            </a:effectLst>
          </a:defRPr>
        </a:defPPr>
      </a:lstStyle>
      <a:style>
        <a:lnRef idx="2">
          <a:schemeClr val="accent5"/>
        </a:lnRef>
        <a:fillRef idx="1">
          <a:schemeClr val="lt1"/>
        </a:fillRef>
        <a:effectRef idx="0">
          <a:schemeClr val="accent5"/>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إدارة المخاط1</Template>
  <TotalTime>1414</TotalTime>
  <Words>2032</Words>
  <Application>Microsoft Office PowerPoint</Application>
  <PresentationFormat>Widescreen</PresentationFormat>
  <Paragraphs>101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 Malware Threats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Ahmad Abdalla</dc:creator>
  <cp:lastModifiedBy>Mohammad Ahmad Abdalla</cp:lastModifiedBy>
  <cp:revision>170</cp:revision>
  <dcterms:created xsi:type="dcterms:W3CDTF">2022-06-08T09:37:47Z</dcterms:created>
  <dcterms:modified xsi:type="dcterms:W3CDTF">2022-10-18T12:30:03Z</dcterms:modified>
</cp:coreProperties>
</file>