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2D0A-A6B6-4396-BB37-04C99CDF9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37342-4C9B-4B2E-8C84-C92E25E4E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99DE1-7BEE-49B8-82F6-81A9EB612C5D}"/>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A580B518-D802-41FC-9D56-A6AAE3B12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A3948-0334-4D78-86FA-ACCB5B01A482}"/>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26102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E807-7B5B-409A-8573-56C20E0404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4218E0-A29A-4F3E-8EEF-43A90A5F0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61ABF-FBD4-4765-80B9-7F492B4450F9}"/>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A9C4D668-4C60-401C-9BD0-3E00EB888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14215-FD90-4BBC-9B01-ECA1D4F4FEA7}"/>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77848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08AF7-B7CA-478A-B37E-53A098701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976C17-7547-4447-A981-ABE6A8045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BAB1A-9CDF-4EE7-B6E6-470A084B0676}"/>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2AC918FD-045B-4364-A788-7BA7CAFCD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8F9BE-BBAD-4B89-B70D-FB290830E27E}"/>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200190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DE2B-0BD2-4AD3-951B-E56B6B378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F0959-F3E0-49A7-A3D4-526776BCA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60CC4-6E82-461B-AE8F-2223ABF22E7E}"/>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682E6073-63AB-497D-A8C6-D840640AE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70FC4-B708-4A64-8267-DA1F4C787D5A}"/>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40232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29BB-ACA7-42AD-A8F1-B42E9B9A8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F5E3A9-E05E-4613-B43E-9FDEB37BB6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CB717-CDB4-4DF7-BA10-64B04769DBF0}"/>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2AA5B652-A5DB-466B-9272-F583ECF4B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5C175-DDD6-45EE-A73E-35B36331B1B5}"/>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33747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78CE-CBD9-41E0-8E2E-4A1562404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C4D70-D16E-44F6-B990-259D75B93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DDC37F-E8E8-4392-9F4A-645D6A920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C48CD-C10B-4445-AD5A-43DBB4DA72C5}"/>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6" name="Footer Placeholder 5">
            <a:extLst>
              <a:ext uri="{FF2B5EF4-FFF2-40B4-BE49-F238E27FC236}">
                <a16:creationId xmlns:a16="http://schemas.microsoft.com/office/drawing/2014/main" id="{8C4E6D7C-20F0-4AE3-9F41-1EFE848A9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5AC70-9E8D-44DD-B3C5-BEA6F3CAFF25}"/>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56095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A428-D1EB-496C-A58E-D3DB6E947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97A0C8-DF8F-45F5-B7B8-834C09D8A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E5B99-1FFF-40AF-980B-8B2188EE0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B3DCC-F33C-4550-B2A3-5FD26C974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7BB57-110E-4ED4-8962-833492175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6DF0F-7CD3-4B61-A022-3C149BA278C1}"/>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8" name="Footer Placeholder 7">
            <a:extLst>
              <a:ext uri="{FF2B5EF4-FFF2-40B4-BE49-F238E27FC236}">
                <a16:creationId xmlns:a16="http://schemas.microsoft.com/office/drawing/2014/main" id="{A8304C55-62DC-4C03-82B0-5E7A6BCB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D6F5D-C2CC-4652-92F8-93A17509DA36}"/>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394771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EE54-E010-4048-900D-02CF3D3D3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4CCAAB-4BD9-4D8D-A53F-8D7D5D28212A}"/>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4" name="Footer Placeholder 3">
            <a:extLst>
              <a:ext uri="{FF2B5EF4-FFF2-40B4-BE49-F238E27FC236}">
                <a16:creationId xmlns:a16="http://schemas.microsoft.com/office/drawing/2014/main" id="{48D824BF-D548-438E-9FCD-3404505D0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F3B1BD-6A34-4831-9C96-D6FBDB2B8AF4}"/>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14555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28386-BE9D-45D0-B811-CFEC4B1A24FD}"/>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3" name="Footer Placeholder 2">
            <a:extLst>
              <a:ext uri="{FF2B5EF4-FFF2-40B4-BE49-F238E27FC236}">
                <a16:creationId xmlns:a16="http://schemas.microsoft.com/office/drawing/2014/main" id="{F548D9A2-0D00-444D-98EB-EEBC34D39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02387-421B-4BEB-B06E-187CA2A2FCE7}"/>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12838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B001-37BF-4BDF-80AF-1A7383054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139D36-ED4F-4904-8646-4A4D04854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58031B-5931-4FDF-9D13-F7C2926BD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2D7BF-BCDF-4A38-85A4-BAC740E1F3DE}"/>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6" name="Footer Placeholder 5">
            <a:extLst>
              <a:ext uri="{FF2B5EF4-FFF2-40B4-BE49-F238E27FC236}">
                <a16:creationId xmlns:a16="http://schemas.microsoft.com/office/drawing/2014/main" id="{86CAAA6D-B6A3-4D78-88D9-3562E37F9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780AE-3DFD-493D-86D1-00876FFDA970}"/>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184449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E579-06BB-4FAB-B1C1-36C534414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0657A-C7C2-47B2-91CD-F457C3328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DCFA3-BAA2-42B1-9E13-A139F2FE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E0080-6587-48E4-8140-2B66D28D835C}"/>
              </a:ext>
            </a:extLst>
          </p:cNvPr>
          <p:cNvSpPr>
            <a:spLocks noGrp="1"/>
          </p:cNvSpPr>
          <p:nvPr>
            <p:ph type="dt" sz="half" idx="10"/>
          </p:nvPr>
        </p:nvSpPr>
        <p:spPr/>
        <p:txBody>
          <a:bodyPr/>
          <a:lstStyle/>
          <a:p>
            <a:fld id="{86331D4F-9C9A-40C9-ADB8-FED7DECFD5A4}" type="datetimeFigureOut">
              <a:rPr lang="en-US" smtClean="0"/>
              <a:t>1/2/2025</a:t>
            </a:fld>
            <a:endParaRPr lang="en-US"/>
          </a:p>
        </p:txBody>
      </p:sp>
      <p:sp>
        <p:nvSpPr>
          <p:cNvPr id="6" name="Footer Placeholder 5">
            <a:extLst>
              <a:ext uri="{FF2B5EF4-FFF2-40B4-BE49-F238E27FC236}">
                <a16:creationId xmlns:a16="http://schemas.microsoft.com/office/drawing/2014/main" id="{D704048E-175E-4653-B965-B9BD4AE27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9FA6-BA4F-4D1B-8283-A4F25DBDDE55}"/>
              </a:ext>
            </a:extLst>
          </p:cNvPr>
          <p:cNvSpPr>
            <a:spLocks noGrp="1"/>
          </p:cNvSpPr>
          <p:nvPr>
            <p:ph type="sldNum" sz="quarter" idx="12"/>
          </p:nvPr>
        </p:nvSpPr>
        <p:spPr/>
        <p:txBody>
          <a:bodyPr/>
          <a:lstStyle/>
          <a:p>
            <a:fld id="{A77D9024-B005-48DC-B754-90A27A5B376B}" type="slidenum">
              <a:rPr lang="en-US" smtClean="0"/>
              <a:t>‹#›</a:t>
            </a:fld>
            <a:endParaRPr lang="en-US"/>
          </a:p>
        </p:txBody>
      </p:sp>
    </p:spTree>
    <p:extLst>
      <p:ext uri="{BB962C8B-B14F-4D97-AF65-F5344CB8AC3E}">
        <p14:creationId xmlns:p14="http://schemas.microsoft.com/office/powerpoint/2010/main" val="134500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71C67-A929-4CA8-AD0B-DC4460692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5A73F-4B8B-44C5-80EA-47379112D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DCAE1-5FAF-480A-8B38-DC2AF42DD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31D4F-9C9A-40C9-ADB8-FED7DECFD5A4}" type="datetimeFigureOut">
              <a:rPr lang="en-US" smtClean="0"/>
              <a:t>1/2/2025</a:t>
            </a:fld>
            <a:endParaRPr lang="en-US"/>
          </a:p>
        </p:txBody>
      </p:sp>
      <p:sp>
        <p:nvSpPr>
          <p:cNvPr id="5" name="Footer Placeholder 4">
            <a:extLst>
              <a:ext uri="{FF2B5EF4-FFF2-40B4-BE49-F238E27FC236}">
                <a16:creationId xmlns:a16="http://schemas.microsoft.com/office/drawing/2014/main" id="{7C8C45CA-4115-4781-A4D5-84BA7BABC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CF5447-DF6B-45D4-81BC-57A832551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D9024-B005-48DC-B754-90A27A5B376B}" type="slidenum">
              <a:rPr lang="en-US" smtClean="0"/>
              <a:t>‹#›</a:t>
            </a:fld>
            <a:endParaRPr lang="en-US"/>
          </a:p>
        </p:txBody>
      </p:sp>
    </p:spTree>
    <p:extLst>
      <p:ext uri="{BB962C8B-B14F-4D97-AF65-F5344CB8AC3E}">
        <p14:creationId xmlns:p14="http://schemas.microsoft.com/office/powerpoint/2010/main" val="109728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A9A8A1-31D5-427A-9AFC-1FED8341119B}"/>
              </a:ext>
            </a:extLst>
          </p:cNvPr>
          <p:cNvSpPr txBox="1"/>
          <p:nvPr/>
        </p:nvSpPr>
        <p:spPr>
          <a:xfrm>
            <a:off x="4597400" y="965200"/>
            <a:ext cx="6426200" cy="30777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به صورت پیش فرض همان‌طور که قبلاً ذکر شد می‌توانید با استفاده از هایپرپارامتر </a:t>
            </a:r>
            <a:r>
              <a:rPr lang="en-US" sz="1400" dirty="0">
                <a:latin typeface="Segoe UI" panose="020B0502040204020203" pitchFamily="34" charset="0"/>
                <a:cs typeface="Segoe UI" panose="020B0502040204020203" pitchFamily="34" charset="0"/>
              </a:rPr>
              <a:t> </a:t>
            </a:r>
          </a:p>
        </p:txBody>
      </p:sp>
      <p:sp>
        <p:nvSpPr>
          <p:cNvPr id="5" name="TextBox 4">
            <a:extLst>
              <a:ext uri="{FF2B5EF4-FFF2-40B4-BE49-F238E27FC236}">
                <a16:creationId xmlns:a16="http://schemas.microsoft.com/office/drawing/2014/main" id="{47627A12-E20E-475B-A9A6-ED1D38480285}"/>
              </a:ext>
            </a:extLst>
          </p:cNvPr>
          <p:cNvSpPr txBox="1"/>
          <p:nvPr/>
        </p:nvSpPr>
        <p:spPr>
          <a:xfrm>
            <a:off x="4778915" y="1018212"/>
            <a:ext cx="355600" cy="307777"/>
          </a:xfrm>
          <a:prstGeom prst="rect">
            <a:avLst/>
          </a:prstGeom>
          <a:noFill/>
        </p:spPr>
        <p:txBody>
          <a:bodyPr wrap="square" rtlCol="0">
            <a:spAutoFit/>
          </a:bodyPr>
          <a:lstStyle/>
          <a:p>
            <a:r>
              <a:rPr lang="en-US" sz="1400" dirty="0"/>
              <a:t>C</a:t>
            </a:r>
          </a:p>
        </p:txBody>
      </p:sp>
      <p:sp>
        <p:nvSpPr>
          <p:cNvPr id="6" name="TextBox 5">
            <a:extLst>
              <a:ext uri="{FF2B5EF4-FFF2-40B4-BE49-F238E27FC236}">
                <a16:creationId xmlns:a16="http://schemas.microsoft.com/office/drawing/2014/main" id="{87CE2AA5-45DA-4A09-B241-FEB4272F6A20}"/>
              </a:ext>
            </a:extLst>
          </p:cNvPr>
          <p:cNvSpPr txBox="1"/>
          <p:nvPr/>
        </p:nvSpPr>
        <p:spPr>
          <a:xfrm>
            <a:off x="3902167" y="981853"/>
            <a:ext cx="1155700"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 :</a:t>
            </a:r>
            <a:r>
              <a:rPr lang="fa-IR" sz="1400" dirty="0">
                <a:latin typeface="Segoe UI" panose="020B0502040204020203" pitchFamily="34" charset="0"/>
                <a:cs typeface="Segoe UI" panose="020B0502040204020203" pitchFamily="34" charset="0"/>
              </a:rPr>
              <a:t>کنترل کنید</a:t>
            </a:r>
            <a:endParaRPr lang="en-US" sz="14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A76CBFF8-E54A-476A-ADBC-CD5324BC1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3" y="1284329"/>
            <a:ext cx="5811448" cy="1381318"/>
          </a:xfrm>
          <a:prstGeom prst="rect">
            <a:avLst/>
          </a:prstGeom>
        </p:spPr>
      </p:pic>
      <p:sp>
        <p:nvSpPr>
          <p:cNvPr id="9" name="TextBox 8">
            <a:extLst>
              <a:ext uri="{FF2B5EF4-FFF2-40B4-BE49-F238E27FC236}">
                <a16:creationId xmlns:a16="http://schemas.microsoft.com/office/drawing/2014/main" id="{1B175ABC-941A-4862-99EF-1C31C94D69F2}"/>
              </a:ext>
            </a:extLst>
          </p:cNvPr>
          <p:cNvSpPr txBox="1"/>
          <p:nvPr/>
        </p:nvSpPr>
        <p:spPr>
          <a:xfrm>
            <a:off x="1000853" y="2791373"/>
            <a:ext cx="10335703" cy="523220"/>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بنابراین دفعه بعد که با گلی از نوع آیریس مواجه شدید که گلبرگ‌هایی به طول ۵ سانتی‌متر و عرض ۲ سانتی‌متر دارد، می‌توانید از مدل خود بخواهید که نوع آن را مشخص کند. مدل پاسخ خواهد داد که با احتمال ۹۶٪ این گل </a:t>
            </a:r>
            <a:endParaRPr lang="en-US" sz="14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70F5EF33-4305-4E84-BB95-6F1AFA75BFFC}"/>
              </a:ext>
            </a:extLst>
          </p:cNvPr>
          <p:cNvSpPr txBox="1"/>
          <p:nvPr/>
        </p:nvSpPr>
        <p:spPr>
          <a:xfrm>
            <a:off x="4165457" y="3005692"/>
            <a:ext cx="1426128" cy="307777"/>
          </a:xfrm>
          <a:prstGeom prst="rect">
            <a:avLst/>
          </a:prstGeom>
          <a:noFill/>
        </p:spPr>
        <p:txBody>
          <a:bodyPr wrap="square" rtlCol="0">
            <a:spAutoFit/>
          </a:bodyPr>
          <a:lstStyle/>
          <a:p>
            <a:pPr algn="r"/>
            <a:r>
              <a:rPr lang="en-US" sz="1400" dirty="0"/>
              <a:t>Iris virginica</a:t>
            </a:r>
          </a:p>
        </p:txBody>
      </p:sp>
      <p:sp>
        <p:nvSpPr>
          <p:cNvPr id="11" name="TextBox 10">
            <a:extLst>
              <a:ext uri="{FF2B5EF4-FFF2-40B4-BE49-F238E27FC236}">
                <a16:creationId xmlns:a16="http://schemas.microsoft.com/office/drawing/2014/main" id="{AE5AEE38-8162-47BD-A0E8-3C1FE8684E1B}"/>
              </a:ext>
            </a:extLst>
          </p:cNvPr>
          <p:cNvSpPr txBox="1"/>
          <p:nvPr/>
        </p:nvSpPr>
        <p:spPr>
          <a:xfrm>
            <a:off x="3313009" y="3013556"/>
            <a:ext cx="1317072" cy="30777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کلاس 2 است</a:t>
            </a:r>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885F3216-7B16-4F7D-9331-ACF5980BAFAE}"/>
              </a:ext>
            </a:extLst>
          </p:cNvPr>
          <p:cNvSpPr txBox="1"/>
          <p:nvPr/>
        </p:nvSpPr>
        <p:spPr>
          <a:xfrm>
            <a:off x="1806932" y="3005691"/>
            <a:ext cx="1872260" cy="30777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 (یا با احتمال ۴ درصد</a:t>
            </a:r>
            <a:endParaRPr lang="en-US" sz="1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34CCEEB-5631-4A38-8C89-BC5B3302D794}"/>
              </a:ext>
            </a:extLst>
          </p:cNvPr>
          <p:cNvSpPr txBox="1"/>
          <p:nvPr/>
        </p:nvSpPr>
        <p:spPr>
          <a:xfrm>
            <a:off x="384934" y="3040123"/>
            <a:ext cx="1795710" cy="307777"/>
          </a:xfrm>
          <a:prstGeom prst="rect">
            <a:avLst/>
          </a:prstGeom>
          <a:noFill/>
        </p:spPr>
        <p:txBody>
          <a:bodyPr wrap="square" rtlCol="0">
            <a:spAutoFit/>
          </a:bodyPr>
          <a:lstStyle/>
          <a:p>
            <a:pPr algn="r"/>
            <a:r>
              <a:rPr lang="en-US" sz="1400" dirty="0"/>
              <a:t>Iris versicolor</a:t>
            </a:r>
          </a:p>
        </p:txBody>
      </p:sp>
      <p:sp>
        <p:nvSpPr>
          <p:cNvPr id="14" name="TextBox 13">
            <a:extLst>
              <a:ext uri="{FF2B5EF4-FFF2-40B4-BE49-F238E27FC236}">
                <a16:creationId xmlns:a16="http://schemas.microsoft.com/office/drawing/2014/main" id="{743C6245-F508-4D71-B127-45D45765D54B}"/>
              </a:ext>
            </a:extLst>
          </p:cNvPr>
          <p:cNvSpPr txBox="1"/>
          <p:nvPr/>
        </p:nvSpPr>
        <p:spPr>
          <a:xfrm>
            <a:off x="511496" y="3017528"/>
            <a:ext cx="687896" cy="30777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است).</a:t>
            </a:r>
            <a:endParaRPr lang="en-US" sz="1400" dirty="0">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3B812A84-2822-46C5-8F32-F6D204465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57" y="3440319"/>
            <a:ext cx="3972524" cy="1019317"/>
          </a:xfrm>
          <a:prstGeom prst="rect">
            <a:avLst/>
          </a:prstGeom>
        </p:spPr>
      </p:pic>
      <p:sp>
        <p:nvSpPr>
          <p:cNvPr id="17" name="TextBox 16">
            <a:extLst>
              <a:ext uri="{FF2B5EF4-FFF2-40B4-BE49-F238E27FC236}">
                <a16:creationId xmlns:a16="http://schemas.microsoft.com/office/drawing/2014/main" id="{C6246A13-3903-4578-993C-EA95A7922535}"/>
              </a:ext>
            </a:extLst>
          </p:cNvPr>
          <p:cNvSpPr txBox="1"/>
          <p:nvPr/>
        </p:nvSpPr>
        <p:spPr>
          <a:xfrm>
            <a:off x="1000853" y="4459636"/>
            <a:ext cx="10335702" cy="30777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شکل 4-25 مرزهای تصمیم‌گیری حاصل را نشان می‌دهد که با رنگ‌های پس‌زمینه نمایش داده شده‌اند. توجه کنید که</a:t>
            </a:r>
            <a:endParaRPr lang="en-US" sz="1400" dirty="0">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490BB2A6-2E58-4EB4-A9EE-D264CA57E629}"/>
              </a:ext>
            </a:extLst>
          </p:cNvPr>
          <p:cNvSpPr txBox="1"/>
          <p:nvPr/>
        </p:nvSpPr>
        <p:spPr>
          <a:xfrm>
            <a:off x="2128990" y="4459636"/>
            <a:ext cx="1228143" cy="307777"/>
          </a:xfrm>
          <a:prstGeom prst="rect">
            <a:avLst/>
          </a:prstGeom>
          <a:noFill/>
        </p:spPr>
        <p:txBody>
          <a:bodyPr wrap="square" rtlCol="0">
            <a:spAutoFit/>
          </a:bodyPr>
          <a:lstStyle/>
          <a:p>
            <a:r>
              <a:rPr lang="en-US" sz="1400" dirty="0"/>
              <a:t>Iris versicolor</a:t>
            </a:r>
          </a:p>
        </p:txBody>
      </p:sp>
      <p:sp>
        <p:nvSpPr>
          <p:cNvPr id="19" name="TextBox 18">
            <a:extLst>
              <a:ext uri="{FF2B5EF4-FFF2-40B4-BE49-F238E27FC236}">
                <a16:creationId xmlns:a16="http://schemas.microsoft.com/office/drawing/2014/main" id="{327C082A-E31D-4ECF-B38C-C14A1D241436}"/>
              </a:ext>
            </a:extLst>
          </p:cNvPr>
          <p:cNvSpPr txBox="1"/>
          <p:nvPr/>
        </p:nvSpPr>
        <p:spPr>
          <a:xfrm>
            <a:off x="1254999" y="4679100"/>
            <a:ext cx="10081556" cy="954107"/>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مرزهای را نشان می دهد که تصمیم‌گیری بین هر دو کلاس خطی هستند. این شکل همچنین احتمال‌های مربوط به کلاس که با خطوط منحنی نمایش داده شده‌اند را نشان می دهد (برای مثال، خطی که با مقدار 0.30 برچسب‌گذاری شده است، نشان‌دهنده مرز احتمال ۳۰٪ است). توجه کنید که مدل می‌تواند کلاسی را پیش‌بینی کند که احتمال تخمینی آن کمتر از ۵۰٪ باشد. برای مثال، در نقطه‌ای که تمام مرزهای تصمیم‌گیری به هم می‌رسند، تمام کلاس‌ها دارای احتمال تخمینی برابر ۳۳٪ هستند.</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9589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E8230E-4B84-404C-AB55-50C5AFB377F5}"/>
              </a:ext>
            </a:extLst>
          </p:cNvPr>
          <p:cNvPicPr>
            <a:picLocks noChangeAspect="1"/>
          </p:cNvPicPr>
          <p:nvPr/>
        </p:nvPicPr>
        <p:blipFill>
          <a:blip r:embed="rId2"/>
          <a:stretch>
            <a:fillRect/>
          </a:stretch>
        </p:blipFill>
        <p:spPr>
          <a:xfrm>
            <a:off x="2774918" y="110175"/>
            <a:ext cx="6642164" cy="1200040"/>
          </a:xfrm>
          <a:prstGeom prst="rect">
            <a:avLst/>
          </a:prstGeom>
        </p:spPr>
      </p:pic>
      <p:sp>
        <p:nvSpPr>
          <p:cNvPr id="5" name="TextBox 4">
            <a:extLst>
              <a:ext uri="{FF2B5EF4-FFF2-40B4-BE49-F238E27FC236}">
                <a16:creationId xmlns:a16="http://schemas.microsoft.com/office/drawing/2014/main" id="{1043690A-5AB9-4FDA-9E37-C3DA4192C8C2}"/>
              </a:ext>
            </a:extLst>
          </p:cNvPr>
          <p:cNvSpPr txBox="1"/>
          <p:nvPr/>
        </p:nvSpPr>
        <p:spPr>
          <a:xfrm rot="16200000">
            <a:off x="1972367" y="710188"/>
            <a:ext cx="1389658"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عرض گلبرگ</a:t>
            </a:r>
            <a:endParaRPr lang="en-US" sz="8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6929F79-95A7-48B2-9C20-A7D391D44B86}"/>
              </a:ext>
            </a:extLst>
          </p:cNvPr>
          <p:cNvSpPr txBox="1"/>
          <p:nvPr/>
        </p:nvSpPr>
        <p:spPr>
          <a:xfrm>
            <a:off x="3589118" y="1281537"/>
            <a:ext cx="1735555"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طول گلبرگ</a:t>
            </a:r>
            <a:endParaRPr lang="en-US" sz="8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1CED5CF-5237-46B7-BDF9-ACAD1B4FA731}"/>
              </a:ext>
            </a:extLst>
          </p:cNvPr>
          <p:cNvSpPr txBox="1"/>
          <p:nvPr/>
        </p:nvSpPr>
        <p:spPr>
          <a:xfrm>
            <a:off x="6994012" y="1329270"/>
            <a:ext cx="1735555"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طول گلبرگ</a:t>
            </a:r>
            <a:endParaRPr lang="en-US" sz="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ABA94666-2F00-470A-884D-DA91C971B9D7}"/>
              </a:ext>
            </a:extLst>
          </p:cNvPr>
          <p:cNvSpPr/>
          <p:nvPr/>
        </p:nvSpPr>
        <p:spPr>
          <a:xfrm>
            <a:off x="2857678" y="1448954"/>
            <a:ext cx="6096000" cy="246221"/>
          </a:xfrm>
          <a:prstGeom prst="rect">
            <a:avLst/>
          </a:prstGeom>
        </p:spPr>
        <p:txBody>
          <a:bodyPr>
            <a:spAutoFit/>
          </a:bodyPr>
          <a:lstStyle/>
          <a:p>
            <a:pPr algn="ctr"/>
            <a:r>
              <a:rPr lang="fa-IR" sz="1000" dirty="0"/>
              <a:t>شکل 5-4. حاشیه بزرگ (سمت چپ) در مقابل نقض‌های کمتر حاشیه (سمت راست)</a:t>
            </a:r>
            <a:endParaRPr lang="en-US" sz="1000" dirty="0"/>
          </a:p>
        </p:txBody>
      </p:sp>
      <p:sp>
        <p:nvSpPr>
          <p:cNvPr id="9" name="Rectangle: Rounded Corners 8">
            <a:extLst>
              <a:ext uri="{FF2B5EF4-FFF2-40B4-BE49-F238E27FC236}">
                <a16:creationId xmlns:a16="http://schemas.microsoft.com/office/drawing/2014/main" id="{D02C0BE9-A4C7-4570-B02D-7008BF9EDBE9}"/>
              </a:ext>
            </a:extLst>
          </p:cNvPr>
          <p:cNvSpPr/>
          <p:nvPr/>
        </p:nvSpPr>
        <p:spPr>
          <a:xfrm>
            <a:off x="3428097" y="1752954"/>
            <a:ext cx="5436066" cy="72862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r"/>
            <a:endParaRPr lang="en-US" sz="12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7A063DC8-893D-4835-8347-BEA32A0BA821}"/>
              </a:ext>
            </a:extLst>
          </p:cNvPr>
          <p:cNvSpPr/>
          <p:nvPr/>
        </p:nvSpPr>
        <p:spPr>
          <a:xfrm>
            <a:off x="8270732" y="2140145"/>
            <a:ext cx="593431"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اگر مدل</a:t>
            </a:r>
            <a:endParaRPr lang="en-US" sz="1000"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7D712102-2259-40A2-A6DD-472C32A85121}"/>
              </a:ext>
            </a:extLst>
          </p:cNvPr>
          <p:cNvSpPr/>
          <p:nvPr/>
        </p:nvSpPr>
        <p:spPr>
          <a:xfrm>
            <a:off x="7930388" y="2147959"/>
            <a:ext cx="449162"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SVM</a:t>
            </a:r>
          </a:p>
        </p:txBody>
      </p:sp>
      <p:sp>
        <p:nvSpPr>
          <p:cNvPr id="12" name="Rectangle 11">
            <a:extLst>
              <a:ext uri="{FF2B5EF4-FFF2-40B4-BE49-F238E27FC236}">
                <a16:creationId xmlns:a16="http://schemas.microsoft.com/office/drawing/2014/main" id="{E03564CB-E0C3-459D-9119-3397B7DDF7C6}"/>
              </a:ext>
            </a:extLst>
          </p:cNvPr>
          <p:cNvSpPr/>
          <p:nvPr/>
        </p:nvSpPr>
        <p:spPr>
          <a:xfrm>
            <a:off x="4799757" y="2140145"/>
            <a:ext cx="3296095"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 شما دچار بیش‌برازش شده است، می‌توانید با کاهش مقدار 𝐶</a:t>
            </a:r>
            <a:endParaRPr lang="en-US" sz="10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D530F806-3CB4-410C-9711-B3A36F86D013}"/>
              </a:ext>
            </a:extLst>
          </p:cNvPr>
          <p:cNvSpPr/>
          <p:nvPr/>
        </p:nvSpPr>
        <p:spPr>
          <a:xfrm>
            <a:off x="3668595" y="2140145"/>
            <a:ext cx="1340432"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 آن را منظم‌سازی کنید.</a:t>
            </a:r>
            <a:endParaRPr lang="en-US" sz="1000" dirty="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4178B247-06EE-4AAE-8B38-09BBFA333A75}"/>
              </a:ext>
            </a:extLst>
          </p:cNvPr>
          <p:cNvSpPr/>
          <p:nvPr/>
        </p:nvSpPr>
        <p:spPr>
          <a:xfrm>
            <a:off x="5886456" y="1729412"/>
            <a:ext cx="527709" cy="338554"/>
          </a:xfrm>
          <a:prstGeom prst="rect">
            <a:avLst/>
          </a:prstGeom>
        </p:spPr>
        <p:txBody>
          <a:bodyPr wrap="none">
            <a:spAutoFit/>
          </a:bodyPr>
          <a:lstStyle/>
          <a:p>
            <a:r>
              <a:rPr lang="fa-IR" sz="1600" dirty="0">
                <a:solidFill>
                  <a:schemeClr val="bg1">
                    <a:lumMod val="50000"/>
                  </a:schemeClr>
                </a:solidFill>
                <a:latin typeface="Segoe UI" panose="020B0502040204020203" pitchFamily="34" charset="0"/>
                <a:cs typeface="Segoe UI" panose="020B0502040204020203" pitchFamily="34" charset="0"/>
              </a:rPr>
              <a:t>نکته</a:t>
            </a:r>
            <a:endParaRPr lang="en-US" sz="1600" dirty="0">
              <a:solidFill>
                <a:schemeClr val="bg1">
                  <a:lumMod val="50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276EF89E-4DDE-E649-EB16-3BE301F154E4}"/>
              </a:ext>
            </a:extLst>
          </p:cNvPr>
          <p:cNvSpPr txBox="1"/>
          <p:nvPr/>
        </p:nvSpPr>
        <p:spPr>
          <a:xfrm>
            <a:off x="5425341" y="2547546"/>
            <a:ext cx="6094602"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کد زیر در </a:t>
            </a:r>
            <a:endParaRPr lang="en-US" sz="1400"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F87986EB-5828-3EBA-4C7B-1F229F0141A7}"/>
              </a:ext>
            </a:extLst>
          </p:cNvPr>
          <p:cNvSpPr txBox="1"/>
          <p:nvPr/>
        </p:nvSpPr>
        <p:spPr>
          <a:xfrm>
            <a:off x="9699770" y="2559028"/>
            <a:ext cx="1113638"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Scikit-Learn</a:t>
            </a:r>
          </a:p>
        </p:txBody>
      </p:sp>
      <p:sp>
        <p:nvSpPr>
          <p:cNvPr id="18" name="TextBox 17">
            <a:extLst>
              <a:ext uri="{FF2B5EF4-FFF2-40B4-BE49-F238E27FC236}">
                <a16:creationId xmlns:a16="http://schemas.microsoft.com/office/drawing/2014/main" id="{C38438B3-224C-FB21-3A01-ACFD4ECE504C}"/>
              </a:ext>
            </a:extLst>
          </p:cNvPr>
          <p:cNvSpPr txBox="1"/>
          <p:nvPr/>
        </p:nvSpPr>
        <p:spPr>
          <a:xfrm>
            <a:off x="5425341" y="2542262"/>
            <a:ext cx="4368567"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مجموعه داده آیریس را بارگذاری کرده و یک دسته‌بند خطی </a:t>
            </a:r>
            <a:endParaRPr lang="en-US" sz="14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9E8E479-BAA4-2DF7-6C11-0482BE256B73}"/>
              </a:ext>
            </a:extLst>
          </p:cNvPr>
          <p:cNvSpPr txBox="1"/>
          <p:nvPr/>
        </p:nvSpPr>
        <p:spPr>
          <a:xfrm>
            <a:off x="5062406" y="2567090"/>
            <a:ext cx="657829"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SVM</a:t>
            </a:r>
          </a:p>
        </p:txBody>
      </p:sp>
      <p:sp>
        <p:nvSpPr>
          <p:cNvPr id="22" name="TextBox 21">
            <a:extLst>
              <a:ext uri="{FF2B5EF4-FFF2-40B4-BE49-F238E27FC236}">
                <a16:creationId xmlns:a16="http://schemas.microsoft.com/office/drawing/2014/main" id="{7EB0F774-E12E-F77D-DA52-B34866359122}"/>
              </a:ext>
            </a:extLst>
          </p:cNvPr>
          <p:cNvSpPr txBox="1"/>
          <p:nvPr/>
        </p:nvSpPr>
        <p:spPr>
          <a:xfrm>
            <a:off x="3216010" y="2550543"/>
            <a:ext cx="1998261" cy="307777"/>
          </a:xfrm>
          <a:prstGeom prst="rect">
            <a:avLst/>
          </a:prstGeom>
          <a:noFill/>
        </p:spPr>
        <p:txBody>
          <a:bodyPr wrap="square">
            <a:spAutoFit/>
          </a:bodyPr>
          <a:lstStyle/>
          <a:p>
            <a:r>
              <a:rPr lang="fa-IR" sz="1400" dirty="0">
                <a:latin typeface="Segoe UI" panose="020B0502040204020203" pitchFamily="34" charset="0"/>
                <a:cs typeface="Segoe UI" panose="020B0502040204020203" pitchFamily="34" charset="0"/>
              </a:rPr>
              <a:t>را برای شناسایی گل‌های </a:t>
            </a:r>
            <a:endParaRPr lang="en-US" sz="1400" dirty="0">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9495243F-4331-5A0D-82A6-B9F63BBBF4F6}"/>
              </a:ext>
            </a:extLst>
          </p:cNvPr>
          <p:cNvSpPr txBox="1"/>
          <p:nvPr/>
        </p:nvSpPr>
        <p:spPr>
          <a:xfrm>
            <a:off x="2256374" y="2549180"/>
            <a:ext cx="1340432"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Iris virginica</a:t>
            </a:r>
          </a:p>
        </p:txBody>
      </p:sp>
      <p:sp>
        <p:nvSpPr>
          <p:cNvPr id="26" name="TextBox 25">
            <a:extLst>
              <a:ext uri="{FF2B5EF4-FFF2-40B4-BE49-F238E27FC236}">
                <a16:creationId xmlns:a16="http://schemas.microsoft.com/office/drawing/2014/main" id="{8EA5FDA4-619D-D679-6C53-217ED670A74D}"/>
              </a:ext>
            </a:extLst>
          </p:cNvPr>
          <p:cNvSpPr txBox="1"/>
          <p:nvPr/>
        </p:nvSpPr>
        <p:spPr>
          <a:xfrm>
            <a:off x="1056774" y="2549180"/>
            <a:ext cx="1460852" cy="307777"/>
          </a:xfrm>
          <a:prstGeom prst="rect">
            <a:avLst/>
          </a:prstGeom>
          <a:noFill/>
        </p:spPr>
        <p:txBody>
          <a:bodyPr wrap="square">
            <a:spAutoFit/>
          </a:bodyPr>
          <a:lstStyle/>
          <a:p>
            <a:r>
              <a:rPr lang="fa-IR" sz="1400" dirty="0">
                <a:latin typeface="Segoe UI" panose="020B0502040204020203" pitchFamily="34" charset="0"/>
                <a:cs typeface="Segoe UI" panose="020B0502040204020203" pitchFamily="34" charset="0"/>
              </a:rPr>
              <a:t>آموزش می‌دهد.</a:t>
            </a:r>
            <a:endParaRPr lang="en-US" sz="1400" dirty="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00962323-50DA-44AE-ACF5-E1F59AB3FDC1}"/>
              </a:ext>
            </a:extLst>
          </p:cNvPr>
          <p:cNvSpPr txBox="1"/>
          <p:nvPr/>
        </p:nvSpPr>
        <p:spPr>
          <a:xfrm>
            <a:off x="7253876" y="2790847"/>
            <a:ext cx="4368567"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این پایپ‌لاین ابتدا ویژگی‌ها را مقیاس‌بندی کرده و سپس از </a:t>
            </a:r>
            <a:endParaRPr lang="en-US" sz="1400" dirty="0">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CDA809E3-2033-E018-3D12-608DEF1D4FFC}"/>
              </a:ext>
            </a:extLst>
          </p:cNvPr>
          <p:cNvSpPr txBox="1"/>
          <p:nvPr/>
        </p:nvSpPr>
        <p:spPr>
          <a:xfrm>
            <a:off x="6141586" y="2813811"/>
            <a:ext cx="1281418" cy="307777"/>
          </a:xfrm>
          <a:prstGeom prst="rect">
            <a:avLst/>
          </a:prstGeom>
          <a:noFill/>
        </p:spPr>
        <p:txBody>
          <a:bodyPr wrap="square">
            <a:spAutoFit/>
          </a:bodyPr>
          <a:lstStyle/>
          <a:p>
            <a:pPr algn="r"/>
            <a:r>
              <a:rPr lang="en-US" sz="1400" dirty="0" err="1">
                <a:latin typeface="Segoe UI" panose="020B0502040204020203" pitchFamily="34" charset="0"/>
                <a:cs typeface="Segoe UI" panose="020B0502040204020203" pitchFamily="34" charset="0"/>
              </a:rPr>
              <a:t>LinearSVC</a:t>
            </a:r>
            <a:endParaRPr lang="en-US" sz="1400"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72FA97CE-B343-2B12-5D48-0437DBDA485B}"/>
              </a:ext>
            </a:extLst>
          </p:cNvPr>
          <p:cNvSpPr txBox="1"/>
          <p:nvPr/>
        </p:nvSpPr>
        <p:spPr>
          <a:xfrm>
            <a:off x="5826249" y="2815727"/>
            <a:ext cx="790265" cy="307777"/>
          </a:xfrm>
          <a:prstGeom prst="rect">
            <a:avLst/>
          </a:prstGeom>
          <a:noFill/>
        </p:spPr>
        <p:txBody>
          <a:bodyPr wrap="square">
            <a:spAutoFit/>
          </a:bodyPr>
          <a:lstStyle/>
          <a:p>
            <a:r>
              <a:rPr lang="fa-IR" sz="1400" dirty="0">
                <a:latin typeface="Segoe UI" panose="020B0502040204020203" pitchFamily="34" charset="0"/>
                <a:cs typeface="Segoe UI" panose="020B0502040204020203" pitchFamily="34" charset="0"/>
              </a:rPr>
              <a:t>با مقدار</a:t>
            </a:r>
            <a:endParaRPr lang="en-US" sz="1400"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3E449392-8205-9A39-42BB-2C9D301A39B6}"/>
              </a:ext>
            </a:extLst>
          </p:cNvPr>
          <p:cNvSpPr txBox="1"/>
          <p:nvPr/>
        </p:nvSpPr>
        <p:spPr>
          <a:xfrm>
            <a:off x="5320285" y="2840555"/>
            <a:ext cx="716355"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C = 1</a:t>
            </a:r>
          </a:p>
        </p:txBody>
      </p:sp>
      <p:sp>
        <p:nvSpPr>
          <p:cNvPr id="38" name="TextBox 37">
            <a:extLst>
              <a:ext uri="{FF2B5EF4-FFF2-40B4-BE49-F238E27FC236}">
                <a16:creationId xmlns:a16="http://schemas.microsoft.com/office/drawing/2014/main" id="{246ADAC6-890A-4543-1F34-20DB1224BAC0}"/>
              </a:ext>
            </a:extLst>
          </p:cNvPr>
          <p:cNvSpPr txBox="1"/>
          <p:nvPr/>
        </p:nvSpPr>
        <p:spPr>
          <a:xfrm>
            <a:off x="4070106" y="2828940"/>
            <a:ext cx="1380952"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استفاده می‌کند:</a:t>
            </a:r>
            <a:endParaRPr lang="en-US" sz="1400" dirty="0">
              <a:latin typeface="Segoe UI" panose="020B0502040204020203" pitchFamily="34" charset="0"/>
              <a:cs typeface="Segoe UI" panose="020B0502040204020203" pitchFamily="34" charset="0"/>
            </a:endParaRPr>
          </a:p>
        </p:txBody>
      </p:sp>
      <p:pic>
        <p:nvPicPr>
          <p:cNvPr id="40" name="Picture 39">
            <a:extLst>
              <a:ext uri="{FF2B5EF4-FFF2-40B4-BE49-F238E27FC236}">
                <a16:creationId xmlns:a16="http://schemas.microsoft.com/office/drawing/2014/main" id="{1691975D-4F39-DD56-DBCB-A02FE579D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63" y="3167042"/>
            <a:ext cx="4703882" cy="1463681"/>
          </a:xfrm>
          <a:prstGeom prst="rect">
            <a:avLst/>
          </a:prstGeom>
        </p:spPr>
      </p:pic>
      <p:sp>
        <p:nvSpPr>
          <p:cNvPr id="42" name="TextBox 41">
            <a:extLst>
              <a:ext uri="{FF2B5EF4-FFF2-40B4-BE49-F238E27FC236}">
                <a16:creationId xmlns:a16="http://schemas.microsoft.com/office/drawing/2014/main" id="{02980709-3247-F0F8-B55F-3B6C6FAEA96F}"/>
              </a:ext>
            </a:extLst>
          </p:cNvPr>
          <p:cNvSpPr txBox="1"/>
          <p:nvPr/>
        </p:nvSpPr>
        <p:spPr>
          <a:xfrm>
            <a:off x="5528345" y="4630723"/>
            <a:ext cx="6094602"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مدل حاصل در سمت چپ شکل 5-4 نشان داده شده است.</a:t>
            </a:r>
            <a:endParaRPr lang="en-US" sz="14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35CD2078-9B4F-BBCB-2B6C-D357A0752EE2}"/>
              </a:ext>
            </a:extLst>
          </p:cNvPr>
          <p:cNvSpPr txBox="1"/>
          <p:nvPr/>
        </p:nvSpPr>
        <p:spPr>
          <a:xfrm>
            <a:off x="4837846" y="4854809"/>
            <a:ext cx="6784597"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سپس، همان‌طور که معمولاً انجام می‌دهید، می‌توانید از مدل برای پیش‌بینی‌ها استفاده کنید:</a:t>
            </a:r>
            <a:endParaRPr lang="en-US" sz="1400" dirty="0">
              <a:latin typeface="Segoe UI" panose="020B0502040204020203" pitchFamily="34" charset="0"/>
              <a:cs typeface="Segoe UI" panose="020B0502040204020203" pitchFamily="34" charset="0"/>
            </a:endParaRPr>
          </a:p>
        </p:txBody>
      </p:sp>
      <p:pic>
        <p:nvPicPr>
          <p:cNvPr id="46" name="Picture 45">
            <a:extLst>
              <a:ext uri="{FF2B5EF4-FFF2-40B4-BE49-F238E27FC236}">
                <a16:creationId xmlns:a16="http://schemas.microsoft.com/office/drawing/2014/main" id="{D0B9B899-8000-4C60-E06B-D9AB9260B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43" y="4941386"/>
            <a:ext cx="2661854" cy="752580"/>
          </a:xfrm>
          <a:prstGeom prst="rect">
            <a:avLst/>
          </a:prstGeom>
        </p:spPr>
      </p:pic>
      <p:sp>
        <p:nvSpPr>
          <p:cNvPr id="48" name="TextBox 47">
            <a:extLst>
              <a:ext uri="{FF2B5EF4-FFF2-40B4-BE49-F238E27FC236}">
                <a16:creationId xmlns:a16="http://schemas.microsoft.com/office/drawing/2014/main" id="{EBE21500-6C98-B839-F47D-F6E805D257AB}"/>
              </a:ext>
            </a:extLst>
          </p:cNvPr>
          <p:cNvSpPr txBox="1"/>
          <p:nvPr/>
        </p:nvSpPr>
        <p:spPr>
          <a:xfrm>
            <a:off x="10097744" y="5693966"/>
            <a:ext cx="1524699" cy="307777"/>
          </a:xfrm>
          <a:prstGeom prst="rect">
            <a:avLst/>
          </a:prstGeom>
          <a:noFill/>
        </p:spPr>
        <p:txBody>
          <a:bodyPr wrap="square">
            <a:spAutoFit/>
          </a:bodyPr>
          <a:lstStyle/>
          <a:p>
            <a:pPr algn="r"/>
            <a:r>
              <a:rPr lang="fa-IR" sz="1400" dirty="0">
                <a:latin typeface="Segoe UI" panose="020B0502040204020203" pitchFamily="34" charset="0"/>
                <a:cs typeface="Segoe UI" panose="020B0502040204020203" pitchFamily="34" charset="0"/>
              </a:rPr>
              <a:t>گیاه اول به‌عنوان</a:t>
            </a:r>
            <a:endParaRPr lang="en-US" sz="1400" dirty="0">
              <a:latin typeface="Segoe UI" panose="020B050204020402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59E43EF8-B858-5EFB-ACB1-0B6AA41557EC}"/>
              </a:ext>
            </a:extLst>
          </p:cNvPr>
          <p:cNvSpPr txBox="1"/>
          <p:nvPr/>
        </p:nvSpPr>
        <p:spPr>
          <a:xfrm>
            <a:off x="9255154" y="5693966"/>
            <a:ext cx="1214306"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Iris virginica</a:t>
            </a:r>
          </a:p>
        </p:txBody>
      </p:sp>
      <p:sp>
        <p:nvSpPr>
          <p:cNvPr id="52" name="TextBox 51">
            <a:extLst>
              <a:ext uri="{FF2B5EF4-FFF2-40B4-BE49-F238E27FC236}">
                <a16:creationId xmlns:a16="http://schemas.microsoft.com/office/drawing/2014/main" id="{D0A912B4-D371-D107-7810-E15A9D202397}"/>
              </a:ext>
            </a:extLst>
          </p:cNvPr>
          <p:cNvSpPr txBox="1"/>
          <p:nvPr/>
        </p:nvSpPr>
        <p:spPr>
          <a:xfrm>
            <a:off x="4996364" y="5693858"/>
            <a:ext cx="4375703" cy="307777"/>
          </a:xfrm>
          <a:prstGeom prst="rect">
            <a:avLst/>
          </a:prstGeom>
          <a:noFill/>
        </p:spPr>
        <p:txBody>
          <a:bodyPr wrap="square">
            <a:spAutoFit/>
          </a:bodyPr>
          <a:lstStyle/>
          <a:p>
            <a:r>
              <a:rPr lang="fa-IR" sz="1400" dirty="0">
                <a:latin typeface="Segoe UI" panose="020B0502040204020203" pitchFamily="34" charset="0"/>
                <a:cs typeface="Segoe UI" panose="020B0502040204020203" pitchFamily="34" charset="0"/>
              </a:rPr>
              <a:t>طبقه‌بندی شده است، در حالی که گیاه دوم این‌گونه نیست.</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92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0A3B06-09EE-44C3-A6FC-EDAEA6182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458" y="845503"/>
            <a:ext cx="7093083" cy="2583497"/>
          </a:xfrm>
          <a:prstGeom prst="rect">
            <a:avLst/>
          </a:prstGeom>
        </p:spPr>
      </p:pic>
      <p:sp>
        <p:nvSpPr>
          <p:cNvPr id="6" name="TextBox 5">
            <a:extLst>
              <a:ext uri="{FF2B5EF4-FFF2-40B4-BE49-F238E27FC236}">
                <a16:creationId xmlns:a16="http://schemas.microsoft.com/office/drawing/2014/main" id="{EE48B00D-1D61-40AE-A52E-B67EDE2C08DB}"/>
              </a:ext>
            </a:extLst>
          </p:cNvPr>
          <p:cNvSpPr txBox="1"/>
          <p:nvPr/>
        </p:nvSpPr>
        <p:spPr>
          <a:xfrm>
            <a:off x="5276676" y="3429000"/>
            <a:ext cx="1459684" cy="276999"/>
          </a:xfrm>
          <a:prstGeom prst="rect">
            <a:avLst/>
          </a:prstGeom>
          <a:noFill/>
        </p:spPr>
        <p:txBody>
          <a:bodyPr wrap="square" rtlCol="0">
            <a:spAutoFit/>
          </a:bodyPr>
          <a:lstStyle/>
          <a:p>
            <a:pPr algn="ctr"/>
            <a:r>
              <a:rPr lang="fa-IR" sz="1200" dirty="0"/>
              <a:t>طول گلبرگ</a:t>
            </a:r>
            <a:endParaRPr lang="en-US" sz="1200" dirty="0"/>
          </a:p>
        </p:txBody>
      </p:sp>
      <p:sp>
        <p:nvSpPr>
          <p:cNvPr id="7" name="TextBox 6">
            <a:extLst>
              <a:ext uri="{FF2B5EF4-FFF2-40B4-BE49-F238E27FC236}">
                <a16:creationId xmlns:a16="http://schemas.microsoft.com/office/drawing/2014/main" id="{8F3FD4EE-1BC5-4A23-AE4D-9BFFFE275DC5}"/>
              </a:ext>
            </a:extLst>
          </p:cNvPr>
          <p:cNvSpPr txBox="1"/>
          <p:nvPr/>
        </p:nvSpPr>
        <p:spPr>
          <a:xfrm rot="16200000">
            <a:off x="1714631" y="1998751"/>
            <a:ext cx="1392654" cy="276999"/>
          </a:xfrm>
          <a:prstGeom prst="rect">
            <a:avLst/>
          </a:prstGeom>
          <a:noFill/>
        </p:spPr>
        <p:txBody>
          <a:bodyPr wrap="square" rtlCol="0">
            <a:spAutoFit/>
          </a:bodyPr>
          <a:lstStyle/>
          <a:p>
            <a:pPr algn="ctr"/>
            <a:r>
              <a:rPr lang="fa-IR" sz="1200" dirty="0"/>
              <a:t>عرض گلبرگ</a:t>
            </a:r>
            <a:endParaRPr lang="en-US" sz="1200" dirty="0"/>
          </a:p>
        </p:txBody>
      </p:sp>
      <p:sp>
        <p:nvSpPr>
          <p:cNvPr id="12" name="Rectangle 2">
            <a:extLst>
              <a:ext uri="{FF2B5EF4-FFF2-40B4-BE49-F238E27FC236}">
                <a16:creationId xmlns:a16="http://schemas.microsoft.com/office/drawing/2014/main" id="{20B16197-8410-46F2-B244-466A4409685D}"/>
              </a:ext>
            </a:extLst>
          </p:cNvPr>
          <p:cNvSpPr>
            <a:spLocks noChangeArrowheads="1"/>
          </p:cNvSpPr>
          <p:nvPr/>
        </p:nvSpPr>
        <p:spPr bwMode="auto">
          <a:xfrm>
            <a:off x="4559361" y="3661551"/>
            <a:ext cx="30732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fa-IR"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Softmax</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ar-SA"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شکل 4-25. مرزهای تصمیم‌گیری رگرسیون</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833A0F6-29A0-4A74-9C9B-DF9263F9E831}"/>
              </a:ext>
            </a:extLst>
          </p:cNvPr>
          <p:cNvSpPr txBox="1"/>
          <p:nvPr/>
        </p:nvSpPr>
        <p:spPr>
          <a:xfrm>
            <a:off x="735435" y="4277104"/>
            <a:ext cx="10721130" cy="1169551"/>
          </a:xfrm>
          <a:prstGeom prst="rect">
            <a:avLst/>
          </a:prstGeom>
          <a:noFill/>
        </p:spPr>
        <p:txBody>
          <a:bodyPr wrap="square" rtlCol="0">
            <a:spAutoFit/>
          </a:bodyPr>
          <a:lstStyle/>
          <a:p>
            <a:pPr algn="r"/>
            <a:r>
              <a:rPr lang="fa-IR" sz="1400" dirty="0">
                <a:latin typeface="Segoe UI" panose="020B0502040204020203" pitchFamily="34" charset="0"/>
                <a:cs typeface="Segoe UI" panose="020B0502040204020203" pitchFamily="34" charset="0"/>
              </a:rPr>
              <a:t>در این فصل، روش‌های مختلفی برای آموزش مدل‌های خطی، هم برای رگرسیون و هم برای طبقه‌بندی، یاد گرفتید. شما از یک معادله بسته برای حل رگرسیون خطی استفاده کردید و همچنین روش نزول گرادیان را بررسی نمودید. علاوه بر این، آموختید که چگونه می‌توان جریمه‌هایی به تابع هزینه در طول آموزش اضافه کرد تا مدل منظم‌سازی شود. در این مسیر، یاد گرفتید که چگونه نمودارهای یادگیری را رسم کرده و تحلیل کنید و چگونه توقف زودهنگام را پیاده‌سازی نمایید. در نهایت، با نحوه کار رگرسیون لجستیک و رگرسیون             آشنا شدید. ما اولین جعبه سیاه یادگیری ماشین را باز کردیم! در فصل‌های بعدی، با شروع از ماشین‌های بردار پشتیبان ، جعبه‌های بیشتری را بررسی خواهیم کرد.</a:t>
            </a:r>
            <a:endParaRPr lang="en-US" sz="1400"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E4102B37-7B41-421A-A7A6-38929D20C13E}"/>
              </a:ext>
            </a:extLst>
          </p:cNvPr>
          <p:cNvSpPr txBox="1"/>
          <p:nvPr/>
        </p:nvSpPr>
        <p:spPr>
          <a:xfrm>
            <a:off x="3875713" y="4931249"/>
            <a:ext cx="1820411" cy="307777"/>
          </a:xfrm>
          <a:prstGeom prst="rect">
            <a:avLst/>
          </a:prstGeom>
          <a:noFill/>
        </p:spPr>
        <p:txBody>
          <a:bodyPr wrap="square" rtlCol="0">
            <a:spAutoFit/>
          </a:bodyPr>
          <a:lstStyle/>
          <a:p>
            <a:pPr algn="r"/>
            <a:r>
              <a:rPr lang="en-US" sz="1400" dirty="0" err="1"/>
              <a:t>Softmax</a:t>
            </a:r>
            <a:endParaRPr lang="en-US" sz="1400" dirty="0"/>
          </a:p>
        </p:txBody>
      </p:sp>
    </p:spTree>
    <p:extLst>
      <p:ext uri="{BB962C8B-B14F-4D97-AF65-F5344CB8AC3E}">
        <p14:creationId xmlns:p14="http://schemas.microsoft.com/office/powerpoint/2010/main" val="311504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BBFB6-804D-44BE-A8E9-82682F011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084" y="3864"/>
            <a:ext cx="7365737" cy="6778404"/>
          </a:xfrm>
          <a:prstGeom prst="rect">
            <a:avLst/>
          </a:prstGeom>
        </p:spPr>
      </p:pic>
    </p:spTree>
    <p:extLst>
      <p:ext uri="{BB962C8B-B14F-4D97-AF65-F5344CB8AC3E}">
        <p14:creationId xmlns:p14="http://schemas.microsoft.com/office/powerpoint/2010/main" val="107005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E0A1B4-7CDD-4E0C-A79C-C4B0B9D43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096" y="622535"/>
            <a:ext cx="7894041" cy="1491489"/>
          </a:xfrm>
          <a:prstGeom prst="rect">
            <a:avLst/>
          </a:prstGeom>
        </p:spPr>
      </p:pic>
      <p:pic>
        <p:nvPicPr>
          <p:cNvPr id="7" name="Picture 6">
            <a:extLst>
              <a:ext uri="{FF2B5EF4-FFF2-40B4-BE49-F238E27FC236}">
                <a16:creationId xmlns:a16="http://schemas.microsoft.com/office/drawing/2014/main" id="{FC7168B4-7582-45FA-8F44-BA277651E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74" y="2114024"/>
            <a:ext cx="8203463" cy="910306"/>
          </a:xfrm>
          <a:prstGeom prst="rect">
            <a:avLst/>
          </a:prstGeom>
        </p:spPr>
      </p:pic>
      <p:pic>
        <p:nvPicPr>
          <p:cNvPr id="9" name="Picture 8">
            <a:extLst>
              <a:ext uri="{FF2B5EF4-FFF2-40B4-BE49-F238E27FC236}">
                <a16:creationId xmlns:a16="http://schemas.microsoft.com/office/drawing/2014/main" id="{A8D518D5-531F-45E3-B523-FCA0E6182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207" y="2832706"/>
            <a:ext cx="7919206" cy="1000965"/>
          </a:xfrm>
          <a:prstGeom prst="rect">
            <a:avLst/>
          </a:prstGeom>
        </p:spPr>
      </p:pic>
      <p:pic>
        <p:nvPicPr>
          <p:cNvPr id="11" name="Picture 10">
            <a:extLst>
              <a:ext uri="{FF2B5EF4-FFF2-40B4-BE49-F238E27FC236}">
                <a16:creationId xmlns:a16="http://schemas.microsoft.com/office/drawing/2014/main" id="{2B005F13-828F-4B55-ABFE-4D7D5CBB3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218" y="3542897"/>
            <a:ext cx="5630061" cy="762106"/>
          </a:xfrm>
          <a:prstGeom prst="rect">
            <a:avLst/>
          </a:prstGeom>
        </p:spPr>
      </p:pic>
      <p:sp>
        <p:nvSpPr>
          <p:cNvPr id="12" name="Rectangle 11">
            <a:extLst>
              <a:ext uri="{FF2B5EF4-FFF2-40B4-BE49-F238E27FC236}">
                <a16:creationId xmlns:a16="http://schemas.microsoft.com/office/drawing/2014/main" id="{50C12C08-B2AB-4507-B46A-22F431D98B72}"/>
              </a:ext>
            </a:extLst>
          </p:cNvPr>
          <p:cNvSpPr/>
          <p:nvPr/>
        </p:nvSpPr>
        <p:spPr>
          <a:xfrm>
            <a:off x="6034481" y="4429242"/>
            <a:ext cx="6096000" cy="246221"/>
          </a:xfrm>
          <a:prstGeom prst="rect">
            <a:avLst/>
          </a:prstGeom>
        </p:spPr>
        <p:txBody>
          <a:bodyPr>
            <a:spAutoFit/>
          </a:bodyPr>
          <a:lstStyle/>
          <a:p>
            <a:r>
              <a:rPr lang="fa-IR" sz="1000" dirty="0">
                <a:latin typeface="Segoe UI" panose="020B0502040204020203" pitchFamily="34" charset="0"/>
                <a:cs typeface="Segoe UI" panose="020B0502040204020203" pitchFamily="34" charset="0"/>
              </a:rPr>
              <a:t>یک معادله بسته شامل تعداد محدودی از ثابت‌ها، متغیرها و عملیات استاندارد است؛ برای مثال: </a:t>
            </a:r>
            <a:endParaRPr lang="en-US" sz="10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43EDDAF5-4A58-4278-84B0-9E2265521A97}"/>
              </a:ext>
            </a:extLst>
          </p:cNvPr>
          <p:cNvSpPr txBox="1"/>
          <p:nvPr/>
        </p:nvSpPr>
        <p:spPr>
          <a:xfrm>
            <a:off x="5374546" y="4429241"/>
            <a:ext cx="1442907" cy="246221"/>
          </a:xfrm>
          <a:prstGeom prst="rect">
            <a:avLst/>
          </a:prstGeom>
          <a:noFill/>
        </p:spPr>
        <p:txBody>
          <a:bodyPr wrap="square" rtlCol="0">
            <a:spAutoFit/>
          </a:bodyPr>
          <a:lstStyle/>
          <a:p>
            <a:r>
              <a:rPr lang="en-US" sz="1000" dirty="0"/>
              <a:t>A = sin(b – c)</a:t>
            </a:r>
          </a:p>
        </p:txBody>
      </p:sp>
      <p:sp>
        <p:nvSpPr>
          <p:cNvPr id="18" name="TextBox 17">
            <a:extLst>
              <a:ext uri="{FF2B5EF4-FFF2-40B4-BE49-F238E27FC236}">
                <a16:creationId xmlns:a16="http://schemas.microsoft.com/office/drawing/2014/main" id="{8546275A-23B9-4C06-94D7-FDA749AAEE73}"/>
              </a:ext>
            </a:extLst>
          </p:cNvPr>
          <p:cNvSpPr txBox="1"/>
          <p:nvPr/>
        </p:nvSpPr>
        <p:spPr>
          <a:xfrm>
            <a:off x="1074663" y="4429240"/>
            <a:ext cx="4454555" cy="246221"/>
          </a:xfrm>
          <a:prstGeom prst="rect">
            <a:avLst/>
          </a:prstGeom>
          <a:noFill/>
        </p:spPr>
        <p:txBody>
          <a:bodyPr wrap="square" rtlCol="0">
            <a:spAutoFit/>
          </a:bodyPr>
          <a:lstStyle/>
          <a:p>
            <a:pPr algn="r"/>
            <a:r>
              <a:rPr lang="fa-IR" sz="1000" dirty="0">
                <a:latin typeface="Segoe UI" panose="020B0502040204020203" pitchFamily="34" charset="0"/>
                <a:cs typeface="Segoe UI" panose="020B0502040204020203" pitchFamily="34" charset="0"/>
              </a:rPr>
              <a:t>در این حالت هیچ مجموعه بینهایت حد یا انتگرال وجود ندارد</a:t>
            </a:r>
            <a:endParaRPr lang="en-US" sz="1000" dirty="0">
              <a:latin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78B2B4C5-CE5E-475A-9B9A-F428A243FD2B}"/>
              </a:ext>
            </a:extLst>
          </p:cNvPr>
          <p:cNvSpPr/>
          <p:nvPr/>
        </p:nvSpPr>
        <p:spPr>
          <a:xfrm>
            <a:off x="8075802" y="4700459"/>
            <a:ext cx="2962671"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از نظر فنی، مشتق آن به صورت پیوسته لیپشیتز است.</a:t>
            </a:r>
            <a:endParaRPr lang="en-US" sz="1000" dirty="0">
              <a:latin typeface="Segoe UI" panose="020B050204020402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EFFE1A33-BBDE-46C8-BC4A-4089282CA8F4}"/>
              </a:ext>
            </a:extLst>
          </p:cNvPr>
          <p:cNvSpPr/>
          <p:nvPr/>
        </p:nvSpPr>
        <p:spPr>
          <a:xfrm>
            <a:off x="8075802" y="4971676"/>
            <a:ext cx="295305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از آنجایی که ویژگی 1 کوچک‌تر است، تغییر بیشتری در </a:t>
            </a:r>
            <a:endParaRPr lang="en-US" sz="1000" dirty="0">
              <a:latin typeface="Segoe UI" panose="020B0502040204020203" pitchFamily="34" charset="0"/>
              <a:cs typeface="Segoe UI" panose="020B0502040204020203" pitchFamily="34" charset="0"/>
            </a:endParaRPr>
          </a:p>
        </p:txBody>
      </p:sp>
      <p:sp>
        <p:nvSpPr>
          <p:cNvPr id="27" name="Rectangle 26">
            <a:extLst>
              <a:ext uri="{FF2B5EF4-FFF2-40B4-BE49-F238E27FC236}">
                <a16:creationId xmlns:a16="http://schemas.microsoft.com/office/drawing/2014/main" id="{0AE57F08-D9C0-40D0-8BA4-5CF0E4912B88}"/>
              </a:ext>
            </a:extLst>
          </p:cNvPr>
          <p:cNvSpPr/>
          <p:nvPr/>
        </p:nvSpPr>
        <p:spPr>
          <a:xfrm>
            <a:off x="8014032" y="5005177"/>
            <a:ext cx="253596" cy="246221"/>
          </a:xfrm>
          <a:prstGeom prst="rect">
            <a:avLst/>
          </a:prstGeom>
        </p:spPr>
        <p:txBody>
          <a:bodyPr wrap="none">
            <a:spAutoFit/>
          </a:bodyPr>
          <a:lstStyle/>
          <a:p>
            <a:r>
              <a:rPr lang="el-GR" sz="1000" dirty="0"/>
              <a:t>θ</a:t>
            </a:r>
            <a:endParaRPr lang="en-US" sz="1000" dirty="0"/>
          </a:p>
        </p:txBody>
      </p:sp>
      <p:sp>
        <p:nvSpPr>
          <p:cNvPr id="28" name="Rectangle 27">
            <a:extLst>
              <a:ext uri="{FF2B5EF4-FFF2-40B4-BE49-F238E27FC236}">
                <a16:creationId xmlns:a16="http://schemas.microsoft.com/office/drawing/2014/main" id="{7C84A25D-D525-42D9-9E4C-32FB4BFCEBFB}"/>
              </a:ext>
            </a:extLst>
          </p:cNvPr>
          <p:cNvSpPr/>
          <p:nvPr/>
        </p:nvSpPr>
        <p:spPr>
          <a:xfrm>
            <a:off x="2044830" y="4992360"/>
            <a:ext cx="6096000" cy="246221"/>
          </a:xfrm>
          <a:prstGeom prst="rect">
            <a:avLst/>
          </a:prstGeom>
        </p:spPr>
        <p:txBody>
          <a:bodyPr>
            <a:spAutoFit/>
          </a:bodyPr>
          <a:lstStyle/>
          <a:p>
            <a:pPr algn="r"/>
            <a:r>
              <a:rPr lang="fa-IR" sz="1000" dirty="0">
                <a:latin typeface="Segoe UI" panose="020B0502040204020203" pitchFamily="34" charset="0"/>
                <a:cs typeface="Segoe UI" panose="020B0502040204020203" pitchFamily="34" charset="0"/>
              </a:rPr>
              <a:t> لازم است تا بر تابع هزینه تأثیر بگذارد. به همین دلیل، شکل تابع هزینه در امتداد محور</a:t>
            </a:r>
            <a:endParaRPr lang="en-US" sz="1000" dirty="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B4D3BAE7-1C62-4F06-A95C-0D3B10E81A49}"/>
              </a:ext>
            </a:extLst>
          </p:cNvPr>
          <p:cNvSpPr/>
          <p:nvPr/>
        </p:nvSpPr>
        <p:spPr>
          <a:xfrm>
            <a:off x="3509144" y="5021047"/>
            <a:ext cx="253596" cy="246221"/>
          </a:xfrm>
          <a:prstGeom prst="rect">
            <a:avLst/>
          </a:prstGeom>
        </p:spPr>
        <p:txBody>
          <a:bodyPr wrap="none">
            <a:spAutoFit/>
          </a:bodyPr>
          <a:lstStyle/>
          <a:p>
            <a:pPr algn="r"/>
            <a:r>
              <a:rPr lang="el-GR" sz="1000" dirty="0"/>
              <a:t>θ</a:t>
            </a:r>
            <a:endParaRPr lang="en-US" sz="1000" dirty="0"/>
          </a:p>
        </p:txBody>
      </p:sp>
      <p:sp>
        <p:nvSpPr>
          <p:cNvPr id="30" name="Rectangle 29">
            <a:extLst>
              <a:ext uri="{FF2B5EF4-FFF2-40B4-BE49-F238E27FC236}">
                <a16:creationId xmlns:a16="http://schemas.microsoft.com/office/drawing/2014/main" id="{EC953CAD-E531-4265-941F-3F76D22FAC97}"/>
              </a:ext>
            </a:extLst>
          </p:cNvPr>
          <p:cNvSpPr/>
          <p:nvPr/>
        </p:nvSpPr>
        <p:spPr>
          <a:xfrm>
            <a:off x="2540697" y="4998768"/>
            <a:ext cx="1117615"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کشیده شده است.</a:t>
            </a:r>
            <a:endParaRPr lang="en-US" sz="1000" dirty="0">
              <a:latin typeface="Segoe UI" panose="020B0502040204020203" pitchFamily="34" charset="0"/>
              <a:cs typeface="Segoe UI" panose="020B0502040204020203" pitchFamily="34" charset="0"/>
            </a:endParaRPr>
          </a:p>
        </p:txBody>
      </p:sp>
      <p:sp>
        <p:nvSpPr>
          <p:cNvPr id="31" name="Rectangle 30">
            <a:extLst>
              <a:ext uri="{FF2B5EF4-FFF2-40B4-BE49-F238E27FC236}">
                <a16:creationId xmlns:a16="http://schemas.microsoft.com/office/drawing/2014/main" id="{A969D8DF-87CD-4E75-857D-C35F92140EAF}"/>
              </a:ext>
            </a:extLst>
          </p:cNvPr>
          <p:cNvSpPr/>
          <p:nvPr/>
        </p:nvSpPr>
        <p:spPr>
          <a:xfrm>
            <a:off x="6619115" y="5240221"/>
            <a:ext cx="4419486"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 اتا هفتمین حرف از الفبای یونانی است.</a:t>
            </a:r>
            <a:endParaRPr lang="en-US" sz="1000" dirty="0">
              <a:latin typeface="Segoe UI" panose="020B0502040204020203" pitchFamily="34" charset="0"/>
              <a:cs typeface="Segoe UI" panose="020B0502040204020203" pitchFamily="34" charset="0"/>
            </a:endParaRPr>
          </a:p>
        </p:txBody>
      </p:sp>
      <p:sp>
        <p:nvSpPr>
          <p:cNvPr id="32" name="Rectangle 31">
            <a:extLst>
              <a:ext uri="{FF2B5EF4-FFF2-40B4-BE49-F238E27FC236}">
                <a16:creationId xmlns:a16="http://schemas.microsoft.com/office/drawing/2014/main" id="{EC83A68C-DB44-4639-B992-1121A5A49695}"/>
              </a:ext>
            </a:extLst>
          </p:cNvPr>
          <p:cNvSpPr/>
          <p:nvPr/>
        </p:nvSpPr>
        <p:spPr>
          <a:xfrm>
            <a:off x="536894" y="5238581"/>
            <a:ext cx="8456103"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در حالی که معادله نرمال تنها می‌تواند رگرسیون خطی را انجام دهد، الگوریتم‌های نزول گرادیان می‌توانند برای آموزش بسیاری از مدل‌های دیگر نیز استفاده شوند.</a:t>
            </a:r>
            <a:endParaRPr lang="en-US" sz="1000" dirty="0">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id="{40CB7EC7-2F19-4F27-9205-299B1BC2BCE5}"/>
              </a:ext>
            </a:extLst>
          </p:cNvPr>
          <p:cNvSpPr/>
          <p:nvPr/>
        </p:nvSpPr>
        <p:spPr>
          <a:xfrm>
            <a:off x="7162724" y="5494317"/>
            <a:ext cx="3839514"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مفهوم بایاس نباید با عبارت بایاس در مدل‌های خطی اشتباه گرفته شود.</a:t>
            </a:r>
            <a:endParaRPr lang="en-US" sz="1000" dirty="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AF3CF1B-EA08-48DD-AC2E-CDA2A849A2B6}"/>
              </a:ext>
            </a:extLst>
          </p:cNvPr>
          <p:cNvSpPr/>
          <p:nvPr/>
        </p:nvSpPr>
        <p:spPr>
          <a:xfrm>
            <a:off x="6344687" y="5492677"/>
            <a:ext cx="96212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استفاده از نماد</a:t>
            </a:r>
            <a:endParaRPr lang="en-US" sz="1000" dirty="0">
              <a:latin typeface="Segoe UI" panose="020B0502040204020203" pitchFamily="34" charset="0"/>
              <a:cs typeface="Segoe UI" panose="020B0502040204020203" pitchFamily="34" charset="0"/>
            </a:endParaRPr>
          </a:p>
        </p:txBody>
      </p:sp>
      <p:sp>
        <p:nvSpPr>
          <p:cNvPr id="35" name="Rectangle 34">
            <a:extLst>
              <a:ext uri="{FF2B5EF4-FFF2-40B4-BE49-F238E27FC236}">
                <a16:creationId xmlns:a16="http://schemas.microsoft.com/office/drawing/2014/main" id="{EC714178-4B1F-4F52-A45F-F667AE0AE5C4}"/>
              </a:ext>
            </a:extLst>
          </p:cNvPr>
          <p:cNvSpPr/>
          <p:nvPr/>
        </p:nvSpPr>
        <p:spPr>
          <a:xfrm>
            <a:off x="6095999" y="5492676"/>
            <a:ext cx="383438"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J(</a:t>
            </a:r>
            <a:r>
              <a:rPr lang="el-GR" sz="1000" dirty="0">
                <a:latin typeface="Segoe UI" panose="020B0502040204020203" pitchFamily="34" charset="0"/>
                <a:cs typeface="Segoe UI" panose="020B0502040204020203" pitchFamily="34" charset="0"/>
              </a:rPr>
              <a:t>θ)</a:t>
            </a:r>
            <a:endParaRPr lang="en-US" sz="1000" dirty="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176D627D-E796-42DA-9AED-3FA8374E5A84}"/>
              </a:ext>
            </a:extLst>
          </p:cNvPr>
          <p:cNvSpPr/>
          <p:nvPr/>
        </p:nvSpPr>
        <p:spPr>
          <a:xfrm>
            <a:off x="717847" y="5495712"/>
            <a:ext cx="5502496"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برای توابع هزینه‌ای که نام مشخصی ندارند رایج است. در این کتاب، از این نماد استفاده خواهد شد و زمینه</a:t>
            </a:r>
            <a:endParaRPr lang="en-US" sz="1000" dirty="0">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8A9E1D45-E623-4303-B648-0F94C2E1B799}"/>
              </a:ext>
            </a:extLst>
          </p:cNvPr>
          <p:cNvSpPr/>
          <p:nvPr/>
        </p:nvSpPr>
        <p:spPr>
          <a:xfrm>
            <a:off x="8550925" y="5748413"/>
            <a:ext cx="245131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بحث، تابع هزینه مربوطه را مشخص می‌کند.</a:t>
            </a:r>
            <a:endParaRPr lang="en-US" sz="1000" dirty="0">
              <a:latin typeface="Segoe UI" panose="020B0502040204020203" pitchFamily="34" charset="0"/>
              <a:cs typeface="Segoe UI" panose="020B0502040204020203" pitchFamily="34" charset="0"/>
            </a:endParaRPr>
          </a:p>
        </p:txBody>
      </p:sp>
      <p:sp>
        <p:nvSpPr>
          <p:cNvPr id="38" name="Rectangle 37">
            <a:extLst>
              <a:ext uri="{FF2B5EF4-FFF2-40B4-BE49-F238E27FC236}">
                <a16:creationId xmlns:a16="http://schemas.microsoft.com/office/drawing/2014/main" id="{9392F766-A54C-4A63-BBB1-84135A41D2D1}"/>
              </a:ext>
            </a:extLst>
          </p:cNvPr>
          <p:cNvSpPr/>
          <p:nvPr/>
        </p:nvSpPr>
        <p:spPr>
          <a:xfrm>
            <a:off x="6479437" y="5746771"/>
            <a:ext cx="225414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نُرم‌ها در فصل دوم توضیح داده شده‌اند.</a:t>
            </a:r>
            <a:endParaRPr lang="en-US" sz="1000" dirty="0">
              <a:latin typeface="Segoe UI" panose="020B0502040204020203"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1078FDBB-34A0-4B90-B3A1-D4B043E31E8B}"/>
              </a:ext>
            </a:extLst>
          </p:cNvPr>
          <p:cNvSpPr/>
          <p:nvPr/>
        </p:nvSpPr>
        <p:spPr>
          <a:xfrm>
            <a:off x="179462" y="5746771"/>
            <a:ext cx="6439653"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یک ماتریس مربعی که تمامی عناصر آن صفر هستند، به جز عناصر قطر اصلی (از بالا چپ تا پایین راست) که برابر 1 هستند.</a:t>
            </a:r>
            <a:endParaRPr lang="en-US" sz="1000" dirty="0">
              <a:latin typeface="Segoe UI" panose="020B0502040204020203" pitchFamily="34" charset="0"/>
              <a:cs typeface="Segoe UI" panose="020B0502040204020203" pitchFamily="34" charset="0"/>
            </a:endParaRPr>
          </a:p>
        </p:txBody>
      </p:sp>
      <p:sp>
        <p:nvSpPr>
          <p:cNvPr id="40" name="Rectangle 39">
            <a:extLst>
              <a:ext uri="{FF2B5EF4-FFF2-40B4-BE49-F238E27FC236}">
                <a16:creationId xmlns:a16="http://schemas.microsoft.com/office/drawing/2014/main" id="{6CA01069-41C2-404F-B4D6-CAA278D9C1DA}"/>
              </a:ext>
            </a:extLst>
          </p:cNvPr>
          <p:cNvSpPr/>
          <p:nvPr/>
        </p:nvSpPr>
        <p:spPr>
          <a:xfrm>
            <a:off x="9022208" y="6002509"/>
            <a:ext cx="1980030"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به طور جایگزین، می‌توانید از کلاس</a:t>
            </a:r>
            <a:endParaRPr lang="en-US" sz="10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5C082111-0AA5-4B84-976B-CB61214BA65F}"/>
              </a:ext>
            </a:extLst>
          </p:cNvPr>
          <p:cNvSpPr/>
          <p:nvPr/>
        </p:nvSpPr>
        <p:spPr>
          <a:xfrm>
            <a:off x="8639801" y="6025778"/>
            <a:ext cx="545342"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Ridge </a:t>
            </a:r>
          </a:p>
        </p:txBody>
      </p:sp>
      <p:sp>
        <p:nvSpPr>
          <p:cNvPr id="42" name="Rectangle 41">
            <a:extLst>
              <a:ext uri="{FF2B5EF4-FFF2-40B4-BE49-F238E27FC236}">
                <a16:creationId xmlns:a16="http://schemas.microsoft.com/office/drawing/2014/main" id="{EC900157-AD73-449D-AB24-0279FB7247DC}"/>
              </a:ext>
            </a:extLst>
          </p:cNvPr>
          <p:cNvSpPr/>
          <p:nvPr/>
        </p:nvSpPr>
        <p:spPr>
          <a:xfrm>
            <a:off x="7474622" y="6011949"/>
            <a:ext cx="1332416"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 با استفاده از حل‌کننده</a:t>
            </a:r>
            <a:endParaRPr lang="en-US" sz="1000" dirty="0">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4126BD8B-682B-4541-B6C5-201198ADE35B}"/>
              </a:ext>
            </a:extLst>
          </p:cNvPr>
          <p:cNvSpPr/>
          <p:nvPr/>
        </p:nvSpPr>
        <p:spPr>
          <a:xfrm>
            <a:off x="7160737" y="6004295"/>
            <a:ext cx="479619"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"sag"</a:t>
            </a:r>
          </a:p>
        </p:txBody>
      </p:sp>
      <p:sp>
        <p:nvSpPr>
          <p:cNvPr id="44" name="Rectangle 43">
            <a:extLst>
              <a:ext uri="{FF2B5EF4-FFF2-40B4-BE49-F238E27FC236}">
                <a16:creationId xmlns:a16="http://schemas.microsoft.com/office/drawing/2014/main" id="{D8D33EA8-218B-490B-BCE4-F2822BA362F2}"/>
              </a:ext>
            </a:extLst>
          </p:cNvPr>
          <p:cNvSpPr/>
          <p:nvPr/>
        </p:nvSpPr>
        <p:spPr>
          <a:xfrm>
            <a:off x="4797395" y="6011949"/>
            <a:ext cx="2501006"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استفاده کنید. میانگین تصادفی گرادیان نزولی</a:t>
            </a:r>
            <a:endParaRPr lang="en-US" sz="1000" dirty="0">
              <a:latin typeface="Segoe UI" panose="020B0502040204020203" pitchFamily="34" charset="0"/>
              <a:cs typeface="Segoe UI" panose="020B0502040204020203" pitchFamily="34" charset="0"/>
            </a:endParaRPr>
          </a:p>
        </p:txBody>
      </p:sp>
      <p:sp>
        <p:nvSpPr>
          <p:cNvPr id="45" name="Rectangle 44">
            <a:extLst>
              <a:ext uri="{FF2B5EF4-FFF2-40B4-BE49-F238E27FC236}">
                <a16:creationId xmlns:a16="http://schemas.microsoft.com/office/drawing/2014/main" id="{CB45B743-5376-4979-8416-45195FF86BF6}"/>
              </a:ext>
            </a:extLst>
          </p:cNvPr>
          <p:cNvSpPr/>
          <p:nvPr/>
        </p:nvSpPr>
        <p:spPr>
          <a:xfrm>
            <a:off x="3431096" y="6022611"/>
            <a:ext cx="1547218"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(Stochastic Average GD)</a:t>
            </a:r>
          </a:p>
        </p:txBody>
      </p:sp>
      <p:sp>
        <p:nvSpPr>
          <p:cNvPr id="46" name="Rectangle 45">
            <a:extLst>
              <a:ext uri="{FF2B5EF4-FFF2-40B4-BE49-F238E27FC236}">
                <a16:creationId xmlns:a16="http://schemas.microsoft.com/office/drawing/2014/main" id="{EC048DE0-0E12-4DDB-8CD5-77BA2B6FEFB4}"/>
              </a:ext>
            </a:extLst>
          </p:cNvPr>
          <p:cNvSpPr/>
          <p:nvPr/>
        </p:nvSpPr>
        <p:spPr>
          <a:xfrm>
            <a:off x="717847" y="6022118"/>
            <a:ext cx="2844714"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 یک نوع از الگوریتم گرادیان نزولی تصادفی است. </a:t>
            </a:r>
            <a:endParaRPr lang="en-US" sz="1000" dirty="0">
              <a:latin typeface="Segoe UI" panose="020B0502040204020203" pitchFamily="34" charset="0"/>
              <a:cs typeface="Segoe UI" panose="020B0502040204020203" pitchFamily="34" charset="0"/>
            </a:endParaRPr>
          </a:p>
        </p:txBody>
      </p:sp>
      <p:sp>
        <p:nvSpPr>
          <p:cNvPr id="47" name="Rectangle 46">
            <a:extLst>
              <a:ext uri="{FF2B5EF4-FFF2-40B4-BE49-F238E27FC236}">
                <a16:creationId xmlns:a16="http://schemas.microsoft.com/office/drawing/2014/main" id="{290AFAC5-F8AE-4BEC-BA5A-53C6F7900B47}"/>
              </a:ext>
            </a:extLst>
          </p:cNvPr>
          <p:cNvSpPr/>
          <p:nvPr/>
        </p:nvSpPr>
        <p:spPr>
          <a:xfrm>
            <a:off x="9378075" y="6256605"/>
            <a:ext cx="162416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برای اطلاعات بیشتر، به ارائه</a:t>
            </a:r>
            <a:endParaRPr lang="en-US" sz="1000" dirty="0">
              <a:latin typeface="Segoe UI" panose="020B0502040204020203" pitchFamily="34" charset="0"/>
              <a:cs typeface="Segoe UI" panose="020B0502040204020203" pitchFamily="34" charset="0"/>
            </a:endParaRPr>
          </a:p>
        </p:txBody>
      </p:sp>
      <p:sp>
        <p:nvSpPr>
          <p:cNvPr id="48" name="Rectangle 47">
            <a:extLst>
              <a:ext uri="{FF2B5EF4-FFF2-40B4-BE49-F238E27FC236}">
                <a16:creationId xmlns:a16="http://schemas.microsoft.com/office/drawing/2014/main" id="{B97AFF7F-C7E8-4DBA-8D81-611DCA435806}"/>
              </a:ext>
            </a:extLst>
          </p:cNvPr>
          <p:cNvSpPr/>
          <p:nvPr/>
        </p:nvSpPr>
        <p:spPr>
          <a:xfrm>
            <a:off x="3422318" y="6256977"/>
            <a:ext cx="6096000" cy="246221"/>
          </a:xfrm>
          <a:prstGeom prst="rect">
            <a:avLst/>
          </a:prstGeom>
        </p:spPr>
        <p:txBody>
          <a:bodyPr>
            <a:spAutoFit/>
          </a:bodyPr>
          <a:lstStyle/>
          <a:p>
            <a:pPr algn="r"/>
            <a:r>
              <a:rPr lang="en-US" sz="1000" dirty="0">
                <a:latin typeface="Segoe UI" panose="020B0502040204020203" pitchFamily="34" charset="0"/>
                <a:cs typeface="Segoe UI" panose="020B0502040204020203" pitchFamily="34" charset="0"/>
              </a:rPr>
              <a:t>Minimizing Finite Sums with the Stochastic Average Gradient Algorithm</a:t>
            </a:r>
          </a:p>
        </p:txBody>
      </p:sp>
      <p:sp>
        <p:nvSpPr>
          <p:cNvPr id="49" name="Rectangle 48">
            <a:extLst>
              <a:ext uri="{FF2B5EF4-FFF2-40B4-BE49-F238E27FC236}">
                <a16:creationId xmlns:a16="http://schemas.microsoft.com/office/drawing/2014/main" id="{6E3D65A5-34B2-46BC-852D-53F476ADC70B}"/>
              </a:ext>
            </a:extLst>
          </p:cNvPr>
          <p:cNvSpPr/>
          <p:nvPr/>
        </p:nvSpPr>
        <p:spPr>
          <a:xfrm>
            <a:off x="1573081" y="6243148"/>
            <a:ext cx="3881191"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توسط مارک اشمیت و همکارانش از دانشگاه بریتیش کلمبیا مراجعه کنید.</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646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CFDF45-25B1-409C-B0EF-25BA236CF3F8}"/>
              </a:ext>
            </a:extLst>
          </p:cNvPr>
          <p:cNvSpPr/>
          <p:nvPr/>
        </p:nvSpPr>
        <p:spPr>
          <a:xfrm>
            <a:off x="4136164" y="584826"/>
            <a:ext cx="7263925" cy="246221"/>
          </a:xfrm>
          <a:prstGeom prst="rect">
            <a:avLst/>
          </a:prstGeom>
        </p:spPr>
        <p:txBody>
          <a:bodyPr wrap="square">
            <a:spAutoFit/>
          </a:bodyPr>
          <a:lstStyle/>
          <a:p>
            <a:pPr algn="r"/>
            <a:r>
              <a:rPr lang="fa-IR" sz="1000" dirty="0">
                <a:latin typeface="Segoe UI" panose="020B0502040204020203" pitchFamily="34" charset="0"/>
                <a:cs typeface="Segoe UI" panose="020B0502040204020203" pitchFamily="34" charset="0"/>
              </a:rPr>
              <a:t>می‌توانید بردار زیربرداشت را در یک نقطه غیرقابل مشتق به عنوان یک بردار میانی بین بردارهای گرادیان اطراف آن نقطه در نظر بگیرید.</a:t>
            </a:r>
            <a:endParaRPr lang="en-US" sz="1000"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B929044-C74D-4FC9-82E7-9892190E823D}"/>
              </a:ext>
            </a:extLst>
          </p:cNvPr>
          <p:cNvSpPr/>
          <p:nvPr/>
        </p:nvSpPr>
        <p:spPr>
          <a:xfrm>
            <a:off x="7805835" y="902786"/>
            <a:ext cx="3594254"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تصاویر بازتولید شده از صفحات مربوط در ویکی‌پدیا هستند. عکس</a:t>
            </a:r>
            <a:endParaRPr lang="en-US" sz="1000" dirty="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0973D5E1-5C98-4C79-8B28-F0D19ED7957B}"/>
              </a:ext>
            </a:extLst>
          </p:cNvPr>
          <p:cNvSpPr/>
          <p:nvPr/>
        </p:nvSpPr>
        <p:spPr>
          <a:xfrm>
            <a:off x="7106239" y="902786"/>
            <a:ext cx="853119"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Iris virginica</a:t>
            </a:r>
          </a:p>
        </p:txBody>
      </p:sp>
      <p:sp>
        <p:nvSpPr>
          <p:cNvPr id="7" name="Rectangle 6">
            <a:extLst>
              <a:ext uri="{FF2B5EF4-FFF2-40B4-BE49-F238E27FC236}">
                <a16:creationId xmlns:a16="http://schemas.microsoft.com/office/drawing/2014/main" id="{35B3AD9A-7C24-4548-AD4D-57BC708137C7}"/>
              </a:ext>
            </a:extLst>
          </p:cNvPr>
          <p:cNvSpPr/>
          <p:nvPr/>
        </p:nvSpPr>
        <p:spPr>
          <a:xfrm>
            <a:off x="6695732" y="902785"/>
            <a:ext cx="506870"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توسط</a:t>
            </a:r>
            <a:endParaRPr lang="en-US" sz="10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2507FD17-556E-4F45-8F21-FE76B3720E5D}"/>
              </a:ext>
            </a:extLst>
          </p:cNvPr>
          <p:cNvSpPr/>
          <p:nvPr/>
        </p:nvSpPr>
        <p:spPr>
          <a:xfrm>
            <a:off x="5787997" y="902784"/>
            <a:ext cx="1016625"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Frank Mayfield</a:t>
            </a:r>
          </a:p>
        </p:txBody>
      </p:sp>
      <p:sp>
        <p:nvSpPr>
          <p:cNvPr id="9" name="Rectangle 8">
            <a:extLst>
              <a:ext uri="{FF2B5EF4-FFF2-40B4-BE49-F238E27FC236}">
                <a16:creationId xmlns:a16="http://schemas.microsoft.com/office/drawing/2014/main" id="{423F8D34-044F-4092-9DBB-7A35D04067B4}"/>
              </a:ext>
            </a:extLst>
          </p:cNvPr>
          <p:cNvSpPr/>
          <p:nvPr/>
        </p:nvSpPr>
        <p:spPr>
          <a:xfrm>
            <a:off x="5134631" y="902783"/>
            <a:ext cx="723275"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تحت مجوز</a:t>
            </a:r>
            <a:endParaRPr lang="en-US" sz="10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532B9926-AAC6-46BF-BD39-A387080AA3B8}"/>
              </a:ext>
            </a:extLst>
          </p:cNvPr>
          <p:cNvSpPr/>
          <p:nvPr/>
        </p:nvSpPr>
        <p:spPr>
          <a:xfrm>
            <a:off x="3396266" y="902783"/>
            <a:ext cx="1842171"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Creative Commons BY-SA 2.0</a:t>
            </a:r>
          </a:p>
        </p:txBody>
      </p:sp>
      <p:sp>
        <p:nvSpPr>
          <p:cNvPr id="11" name="Rectangle 10">
            <a:extLst>
              <a:ext uri="{FF2B5EF4-FFF2-40B4-BE49-F238E27FC236}">
                <a16:creationId xmlns:a16="http://schemas.microsoft.com/office/drawing/2014/main" id="{9EF4481D-EF3C-4EFD-A558-55B7BE101CE7}"/>
              </a:ext>
            </a:extLst>
          </p:cNvPr>
          <p:cNvSpPr/>
          <p:nvPr/>
        </p:nvSpPr>
        <p:spPr>
          <a:xfrm>
            <a:off x="2998286" y="902782"/>
            <a:ext cx="574196"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و عکس</a:t>
            </a:r>
            <a:endParaRPr lang="en-US" sz="10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7A956518-85E0-4AC6-9D55-0316C0642B45}"/>
              </a:ext>
            </a:extLst>
          </p:cNvPr>
          <p:cNvSpPr/>
          <p:nvPr/>
        </p:nvSpPr>
        <p:spPr>
          <a:xfrm>
            <a:off x="2204190" y="902782"/>
            <a:ext cx="926857"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Iris versicolor</a:t>
            </a:r>
          </a:p>
        </p:txBody>
      </p:sp>
      <p:sp>
        <p:nvSpPr>
          <p:cNvPr id="13" name="Rectangle 12">
            <a:extLst>
              <a:ext uri="{FF2B5EF4-FFF2-40B4-BE49-F238E27FC236}">
                <a16:creationId xmlns:a16="http://schemas.microsoft.com/office/drawing/2014/main" id="{6B4CADC5-05AF-440A-92BE-A579698E7C9E}"/>
              </a:ext>
            </a:extLst>
          </p:cNvPr>
          <p:cNvSpPr/>
          <p:nvPr/>
        </p:nvSpPr>
        <p:spPr>
          <a:xfrm>
            <a:off x="1818146" y="902782"/>
            <a:ext cx="506870"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توسط</a:t>
            </a:r>
            <a:endParaRPr lang="en-US" sz="1000" dirty="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B0AD8B45-1190-4E5D-BB2C-F215D28B9863}"/>
              </a:ext>
            </a:extLst>
          </p:cNvPr>
          <p:cNvSpPr/>
          <p:nvPr/>
        </p:nvSpPr>
        <p:spPr>
          <a:xfrm>
            <a:off x="414251" y="902781"/>
            <a:ext cx="1515159"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D. Gordon E. Robertson</a:t>
            </a:r>
          </a:p>
        </p:txBody>
      </p:sp>
      <p:sp>
        <p:nvSpPr>
          <p:cNvPr id="15" name="Rectangle 14">
            <a:extLst>
              <a:ext uri="{FF2B5EF4-FFF2-40B4-BE49-F238E27FC236}">
                <a16:creationId xmlns:a16="http://schemas.microsoft.com/office/drawing/2014/main" id="{3C41AE30-3D33-4322-8C85-82D6CFAD69B8}"/>
              </a:ext>
            </a:extLst>
          </p:cNvPr>
          <p:cNvSpPr/>
          <p:nvPr/>
        </p:nvSpPr>
        <p:spPr>
          <a:xfrm>
            <a:off x="10676814" y="1220746"/>
            <a:ext cx="723275"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تحت مجوز</a:t>
            </a:r>
          </a:p>
        </p:txBody>
      </p:sp>
      <p:sp>
        <p:nvSpPr>
          <p:cNvPr id="16" name="Rectangle 15">
            <a:extLst>
              <a:ext uri="{FF2B5EF4-FFF2-40B4-BE49-F238E27FC236}">
                <a16:creationId xmlns:a16="http://schemas.microsoft.com/office/drawing/2014/main" id="{063B0F8B-F91A-4C9F-8CF7-421DEBE92DD2}"/>
              </a:ext>
            </a:extLst>
          </p:cNvPr>
          <p:cNvSpPr/>
          <p:nvPr/>
        </p:nvSpPr>
        <p:spPr>
          <a:xfrm>
            <a:off x="8957731" y="1220746"/>
            <a:ext cx="1842171"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Creative Commons BY-SA 3.0</a:t>
            </a:r>
          </a:p>
        </p:txBody>
      </p:sp>
      <p:sp>
        <p:nvSpPr>
          <p:cNvPr id="17" name="Rectangle 16">
            <a:extLst>
              <a:ext uri="{FF2B5EF4-FFF2-40B4-BE49-F238E27FC236}">
                <a16:creationId xmlns:a16="http://schemas.microsoft.com/office/drawing/2014/main" id="{306708E0-5745-49B7-B8BA-BFA04238C946}"/>
              </a:ext>
            </a:extLst>
          </p:cNvPr>
          <p:cNvSpPr/>
          <p:nvPr/>
        </p:nvSpPr>
        <p:spPr>
          <a:xfrm>
            <a:off x="8535769" y="1220745"/>
            <a:ext cx="574196"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و عکس</a:t>
            </a:r>
            <a:endParaRPr lang="en-US" sz="1000" dirty="0">
              <a:latin typeface="Segoe UI" panose="020B0502040204020203" pitchFamily="34" charset="0"/>
              <a:cs typeface="Segoe UI" panose="020B0502040204020203" pitchFamily="34" charset="0"/>
            </a:endParaRPr>
          </a:p>
        </p:txBody>
      </p:sp>
      <p:sp>
        <p:nvSpPr>
          <p:cNvPr id="18" name="Rectangle 17">
            <a:extLst>
              <a:ext uri="{FF2B5EF4-FFF2-40B4-BE49-F238E27FC236}">
                <a16:creationId xmlns:a16="http://schemas.microsoft.com/office/drawing/2014/main" id="{3D57D9AE-00D9-49F5-8AE0-C5E0F9F0366D}"/>
              </a:ext>
            </a:extLst>
          </p:cNvPr>
          <p:cNvSpPr/>
          <p:nvPr/>
        </p:nvSpPr>
        <p:spPr>
          <a:xfrm>
            <a:off x="7889266" y="1220744"/>
            <a:ext cx="744114" cy="246221"/>
          </a:xfrm>
          <a:prstGeom prst="rect">
            <a:avLst/>
          </a:prstGeom>
        </p:spPr>
        <p:txBody>
          <a:bodyPr wrap="none">
            <a:spAutoFit/>
          </a:bodyPr>
          <a:lstStyle/>
          <a:p>
            <a:pPr algn="r"/>
            <a:r>
              <a:rPr lang="en-US" sz="1000" dirty="0">
                <a:latin typeface="Segoe UI" panose="020B0502040204020203" pitchFamily="34" charset="0"/>
                <a:cs typeface="Segoe UI" panose="020B0502040204020203" pitchFamily="34" charset="0"/>
              </a:rPr>
              <a:t>Iris </a:t>
            </a:r>
            <a:r>
              <a:rPr lang="en-US" sz="1000" dirty="0" err="1">
                <a:latin typeface="Segoe UI" panose="020B0502040204020203" pitchFamily="34" charset="0"/>
                <a:cs typeface="Segoe UI" panose="020B0502040204020203" pitchFamily="34" charset="0"/>
              </a:rPr>
              <a:t>setosa</a:t>
            </a:r>
            <a:endParaRPr lang="en-US" sz="1000" dirty="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FED4E4BD-7002-47D8-96E5-2BF45B44AA02}"/>
              </a:ext>
            </a:extLst>
          </p:cNvPr>
          <p:cNvSpPr/>
          <p:nvPr/>
        </p:nvSpPr>
        <p:spPr>
          <a:xfrm>
            <a:off x="6494505" y="1220744"/>
            <a:ext cx="1510350"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در حوزه عمومی قرار دارد.</a:t>
            </a:r>
            <a:endParaRPr lang="en-US" sz="1000" dirty="0">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280A5A0E-6421-43FD-8837-7F682F479B71}"/>
              </a:ext>
            </a:extLst>
          </p:cNvPr>
          <p:cNvSpPr/>
          <p:nvPr/>
        </p:nvSpPr>
        <p:spPr>
          <a:xfrm>
            <a:off x="11021459" y="1538706"/>
            <a:ext cx="378630"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تابع</a:t>
            </a:r>
            <a:endParaRPr lang="en-US" sz="1000"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87191AA9-BB6F-4B8F-AB15-3C121ECD8209}"/>
              </a:ext>
            </a:extLst>
          </p:cNvPr>
          <p:cNvSpPr/>
          <p:nvPr/>
        </p:nvSpPr>
        <p:spPr>
          <a:xfrm>
            <a:off x="10429448" y="1538706"/>
            <a:ext cx="740908"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Reshape()</a:t>
            </a:r>
          </a:p>
        </p:txBody>
      </p:sp>
      <p:sp>
        <p:nvSpPr>
          <p:cNvPr id="22" name="Rectangle 21">
            <a:extLst>
              <a:ext uri="{FF2B5EF4-FFF2-40B4-BE49-F238E27FC236}">
                <a16:creationId xmlns:a16="http://schemas.microsoft.com/office/drawing/2014/main" id="{3034040E-65FC-4231-A44D-C71FC13B7743}"/>
              </a:ext>
            </a:extLst>
          </p:cNvPr>
          <p:cNvSpPr/>
          <p:nvPr/>
        </p:nvSpPr>
        <p:spPr>
          <a:xfrm>
            <a:off x="10241590" y="1538705"/>
            <a:ext cx="301686" cy="246221"/>
          </a:xfrm>
          <a:prstGeom prst="rect">
            <a:avLst/>
          </a:prstGeom>
        </p:spPr>
        <p:txBody>
          <a:bodyPr wrap="none">
            <a:spAutoFit/>
          </a:bodyPr>
          <a:lstStyle/>
          <a:p>
            <a:r>
              <a:rPr lang="fa-IR" sz="1000" dirty="0">
                <a:latin typeface="Segoe UI" panose="020B0502040204020203" pitchFamily="34" charset="0"/>
                <a:cs typeface="Segoe UI" panose="020B0502040204020203" pitchFamily="34" charset="0"/>
              </a:rPr>
              <a:t>در</a:t>
            </a:r>
            <a:endParaRPr lang="en-US" sz="1000" dirty="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B196E344-3FFC-4623-8245-89B0BF00F895}"/>
              </a:ext>
            </a:extLst>
          </p:cNvPr>
          <p:cNvSpPr/>
          <p:nvPr/>
        </p:nvSpPr>
        <p:spPr>
          <a:xfrm>
            <a:off x="9740618" y="1538705"/>
            <a:ext cx="598241"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NumPy</a:t>
            </a:r>
          </a:p>
        </p:txBody>
      </p:sp>
      <p:sp>
        <p:nvSpPr>
          <p:cNvPr id="24" name="Rectangle 23">
            <a:extLst>
              <a:ext uri="{FF2B5EF4-FFF2-40B4-BE49-F238E27FC236}">
                <a16:creationId xmlns:a16="http://schemas.microsoft.com/office/drawing/2014/main" id="{5B4CBE65-24DB-4E43-86A5-9EB4B19DA420}"/>
              </a:ext>
            </a:extLst>
          </p:cNvPr>
          <p:cNvSpPr/>
          <p:nvPr/>
        </p:nvSpPr>
        <p:spPr>
          <a:xfrm>
            <a:off x="7805835" y="1538702"/>
            <a:ext cx="2019372" cy="246221"/>
          </a:xfrm>
          <a:prstGeom prst="rect">
            <a:avLst/>
          </a:prstGeom>
        </p:spPr>
        <p:txBody>
          <a:bodyPr wrap="square">
            <a:spAutoFit/>
          </a:bodyPr>
          <a:lstStyle/>
          <a:p>
            <a:pPr algn="r"/>
            <a:r>
              <a:rPr lang="en-US" sz="1000" dirty="0">
                <a:latin typeface="Segoe UI" panose="020B0502040204020203" pitchFamily="34" charset="0"/>
                <a:cs typeface="Segoe UI" panose="020B0502040204020203" pitchFamily="34" charset="0"/>
              </a:rPr>
              <a:t> -1 </a:t>
            </a:r>
            <a:r>
              <a:rPr lang="fa-IR" sz="1000" dirty="0">
                <a:latin typeface="Segoe UI" panose="020B0502040204020203" pitchFamily="34" charset="0"/>
                <a:cs typeface="Segoe UI" panose="020B0502040204020203" pitchFamily="34" charset="0"/>
              </a:rPr>
              <a:t>اجازه می‌دهد که یک بعد برابر با</a:t>
            </a:r>
            <a:endParaRPr lang="en-US" sz="1000" dirty="0">
              <a:latin typeface="Segoe UI" panose="020B050204020402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133C1FB3-B946-4524-B22F-22B89F1AF62B}"/>
              </a:ext>
            </a:extLst>
          </p:cNvPr>
          <p:cNvSpPr/>
          <p:nvPr/>
        </p:nvSpPr>
        <p:spPr>
          <a:xfrm>
            <a:off x="1929410" y="1538702"/>
            <a:ext cx="6096000" cy="246221"/>
          </a:xfrm>
          <a:prstGeom prst="rect">
            <a:avLst/>
          </a:prstGeom>
        </p:spPr>
        <p:txBody>
          <a:bodyPr>
            <a:spAutoFit/>
          </a:bodyPr>
          <a:lstStyle/>
          <a:p>
            <a:pPr algn="r"/>
            <a:r>
              <a:rPr lang="fa-IR" sz="1000" dirty="0">
                <a:latin typeface="Segoe UI" panose="020B0502040204020203" pitchFamily="34" charset="0"/>
                <a:cs typeface="Segoe UI" panose="020B0502040204020203" pitchFamily="34" charset="0"/>
              </a:rPr>
              <a:t>تعیین شود، که به معنای "خودکار" است: مقدار آن از طول آرایه و ابعاد باقی‌مانده استنباط می‌شود.</a:t>
            </a:r>
            <a:endParaRPr lang="en-US" sz="1000" dirty="0">
              <a:latin typeface="Segoe UI" panose="020B0502040204020203" pitchFamily="34" charset="0"/>
              <a:cs typeface="Segoe UI" panose="020B0502040204020203" pitchFamily="34" charset="0"/>
            </a:endParaRPr>
          </a:p>
        </p:txBody>
      </p:sp>
      <p:sp>
        <p:nvSpPr>
          <p:cNvPr id="27" name="Rectangle 26">
            <a:extLst>
              <a:ext uri="{FF2B5EF4-FFF2-40B4-BE49-F238E27FC236}">
                <a16:creationId xmlns:a16="http://schemas.microsoft.com/office/drawing/2014/main" id="{CB37D832-10F4-4BA3-9A2B-928ADA0D333A}"/>
              </a:ext>
            </a:extLst>
          </p:cNvPr>
          <p:cNvSpPr/>
          <p:nvPr/>
        </p:nvSpPr>
        <p:spPr>
          <a:xfrm>
            <a:off x="10006598" y="1856664"/>
            <a:ext cx="1340432"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این مجموعه‌ای از نقاط</a:t>
            </a:r>
            <a:endParaRPr lang="en-US" sz="1000"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7FB86356-DF5E-434E-BA07-1FFE9AA499C5}"/>
              </a:ext>
            </a:extLst>
          </p:cNvPr>
          <p:cNvSpPr/>
          <p:nvPr/>
        </p:nvSpPr>
        <p:spPr>
          <a:xfrm>
            <a:off x="9878816" y="1856664"/>
            <a:ext cx="243978" cy="246221"/>
          </a:xfrm>
          <a:prstGeom prst="rect">
            <a:avLst/>
          </a:prstGeom>
        </p:spPr>
        <p:txBody>
          <a:bodyPr wrap="none">
            <a:spAutoFit/>
          </a:bodyPr>
          <a:lstStyle/>
          <a:p>
            <a:r>
              <a:rPr lang="en-US" sz="1000" dirty="0">
                <a:latin typeface="Segoe UI" panose="020B0502040204020203" pitchFamily="34" charset="0"/>
                <a:cs typeface="Segoe UI" panose="020B0502040204020203" pitchFamily="34" charset="0"/>
              </a:rPr>
              <a:t>x</a:t>
            </a:r>
          </a:p>
        </p:txBody>
      </p:sp>
      <p:sp>
        <p:nvSpPr>
          <p:cNvPr id="29" name="Rectangle 28">
            <a:extLst>
              <a:ext uri="{FF2B5EF4-FFF2-40B4-BE49-F238E27FC236}">
                <a16:creationId xmlns:a16="http://schemas.microsoft.com/office/drawing/2014/main" id="{B7D4D79B-1E57-4727-877B-A4437D50DA29}"/>
              </a:ext>
            </a:extLst>
          </p:cNvPr>
          <p:cNvSpPr/>
          <p:nvPr/>
        </p:nvSpPr>
        <p:spPr>
          <a:xfrm>
            <a:off x="9049141" y="1856664"/>
            <a:ext cx="930063"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است که رابطه</a:t>
            </a:r>
            <a:endParaRPr lang="en-US" sz="1000" dirty="0">
              <a:latin typeface="Segoe UI" panose="020B0502040204020203" pitchFamily="34" charset="0"/>
              <a:cs typeface="Segoe UI" panose="020B0502040204020203" pitchFamily="34" charset="0"/>
            </a:endParaRPr>
          </a:p>
        </p:txBody>
      </p:sp>
      <p:pic>
        <p:nvPicPr>
          <p:cNvPr id="32" name="Picture 31">
            <a:extLst>
              <a:ext uri="{FF2B5EF4-FFF2-40B4-BE49-F238E27FC236}">
                <a16:creationId xmlns:a16="http://schemas.microsoft.com/office/drawing/2014/main" id="{B1D34800-B302-480E-A401-39A09808A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484" y="1751142"/>
            <a:ext cx="1705213" cy="457264"/>
          </a:xfrm>
          <a:prstGeom prst="rect">
            <a:avLst/>
          </a:prstGeom>
        </p:spPr>
      </p:pic>
      <p:sp>
        <p:nvSpPr>
          <p:cNvPr id="33" name="Rectangle 32">
            <a:extLst>
              <a:ext uri="{FF2B5EF4-FFF2-40B4-BE49-F238E27FC236}">
                <a16:creationId xmlns:a16="http://schemas.microsoft.com/office/drawing/2014/main" id="{7219DAFB-0B69-4BC7-A5F8-C1EA35911E7D}"/>
              </a:ext>
            </a:extLst>
          </p:cNvPr>
          <p:cNvSpPr/>
          <p:nvPr/>
        </p:nvSpPr>
        <p:spPr>
          <a:xfrm>
            <a:off x="4495173" y="1856664"/>
            <a:ext cx="2880917" cy="246221"/>
          </a:xfrm>
          <a:prstGeom prst="rect">
            <a:avLst/>
          </a:prstGeom>
        </p:spPr>
        <p:txBody>
          <a:bodyPr wrap="none">
            <a:spAutoFit/>
          </a:bodyPr>
          <a:lstStyle/>
          <a:p>
            <a:pPr algn="r"/>
            <a:r>
              <a:rPr lang="fa-IR" sz="1000" dirty="0">
                <a:latin typeface="Segoe UI" panose="020B0502040204020203" pitchFamily="34" charset="0"/>
                <a:cs typeface="Segoe UI" panose="020B0502040204020203" pitchFamily="34" charset="0"/>
              </a:rPr>
              <a:t>را برقرار می‌کنند و یک خط مستقیم را تعریف می‌کند.</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96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5734-0C16-4E2D-86A3-701DCB45A9F0}"/>
              </a:ext>
            </a:extLst>
          </p:cNvPr>
          <p:cNvSpPr>
            <a:spLocks noGrp="1"/>
          </p:cNvSpPr>
          <p:nvPr>
            <p:ph type="title"/>
          </p:nvPr>
        </p:nvSpPr>
        <p:spPr/>
        <p:txBody>
          <a:bodyPr>
            <a:normAutofit/>
          </a:bodyPr>
          <a:lstStyle/>
          <a:p>
            <a:pPr algn="r"/>
            <a:r>
              <a:rPr lang="fa-IR" sz="2800" dirty="0">
                <a:latin typeface="Segoe UI" panose="020B0502040204020203" pitchFamily="34" charset="0"/>
                <a:cs typeface="Segoe UI" panose="020B0502040204020203" pitchFamily="34" charset="0"/>
              </a:rPr>
              <a:t>فصل 5. ماشین‌های بردار پشتیبان</a:t>
            </a:r>
            <a:endParaRPr lang="en-US" sz="28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2FB7E-109A-40B8-9B9F-39876D1339AC}"/>
              </a:ext>
            </a:extLst>
          </p:cNvPr>
          <p:cNvSpPr/>
          <p:nvPr/>
        </p:nvSpPr>
        <p:spPr>
          <a:xfrm>
            <a:off x="9508222" y="1876928"/>
            <a:ext cx="1845578"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ماشین بردار پشتیبان  </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9E1EA13-D624-4AC5-9FA7-4FB09CE6C4D8}"/>
              </a:ext>
            </a:extLst>
          </p:cNvPr>
          <p:cNvSpPr/>
          <p:nvPr/>
        </p:nvSpPr>
        <p:spPr>
          <a:xfrm>
            <a:off x="838200" y="1876928"/>
            <a:ext cx="9010474"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یک مدل یادگیری ماشین قدرتمند و همه‌کاره است که توانایی انجام طبقه‌بندی خطی و غیرخطی، رگرسیون و حتی شناسایی</a:t>
            </a:r>
            <a:endParaRPr lang="en-US" sz="1400"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D7CA0CD4-252F-4B8C-9BB1-F83DAA335C32}"/>
              </a:ext>
            </a:extLst>
          </p:cNvPr>
          <p:cNvSpPr/>
          <p:nvPr/>
        </p:nvSpPr>
        <p:spPr>
          <a:xfrm>
            <a:off x="9861084" y="2217056"/>
            <a:ext cx="1492716"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موارد جدید را دارد.</a:t>
            </a:r>
            <a:endParaRPr lang="en-US" sz="14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8291B543-89AE-4F76-A4AE-67D7FD5F4A74}"/>
              </a:ext>
            </a:extLst>
          </p:cNvPr>
          <p:cNvSpPr/>
          <p:nvPr/>
        </p:nvSpPr>
        <p:spPr>
          <a:xfrm>
            <a:off x="9245712" y="2249407"/>
            <a:ext cx="720069"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ها</a:t>
            </a:r>
            <a:r>
              <a:rPr lang="en-US" sz="1400" dirty="0">
                <a:latin typeface="Segoe UI" panose="020B0502040204020203" pitchFamily="34" charset="0"/>
                <a:cs typeface="Segoe UI" panose="020B0502040204020203" pitchFamily="34" charset="0"/>
              </a:rPr>
              <a:t>SVM</a:t>
            </a:r>
          </a:p>
        </p:txBody>
      </p:sp>
      <p:sp>
        <p:nvSpPr>
          <p:cNvPr id="11" name="Rectangle 10">
            <a:extLst>
              <a:ext uri="{FF2B5EF4-FFF2-40B4-BE49-F238E27FC236}">
                <a16:creationId xmlns:a16="http://schemas.microsoft.com/office/drawing/2014/main" id="{5A3DB6A0-BAA2-4D75-9C0F-88B4AF7A9D4B}"/>
              </a:ext>
            </a:extLst>
          </p:cNvPr>
          <p:cNvSpPr/>
          <p:nvPr/>
        </p:nvSpPr>
        <p:spPr>
          <a:xfrm>
            <a:off x="721452" y="2249406"/>
            <a:ext cx="8607105"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به‌ویژه در مجموعه داده‌های کوچک تا متوسط غیرخطی (یعنی صدها تا هزاران نمونه) عملکرد بسیار خوبی دارند، </a:t>
            </a:r>
            <a:endParaRPr lang="en-US" sz="14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550463A4-177E-43D6-A925-AD58CF53D7F2}"/>
              </a:ext>
            </a:extLst>
          </p:cNvPr>
          <p:cNvSpPr/>
          <p:nvPr/>
        </p:nvSpPr>
        <p:spPr>
          <a:xfrm>
            <a:off x="1300295" y="2621884"/>
            <a:ext cx="10053506" cy="307777"/>
          </a:xfrm>
          <a:prstGeom prst="rect">
            <a:avLst/>
          </a:prstGeom>
        </p:spPr>
        <p:txBody>
          <a:bodyPr wrap="square">
            <a:spAutoFit/>
          </a:bodyPr>
          <a:lstStyle/>
          <a:p>
            <a:pPr algn="r" rtl="1"/>
            <a:r>
              <a:rPr lang="fa-IR" sz="1400" dirty="0">
                <a:latin typeface="Segoe UI" panose="020B0502040204020203" pitchFamily="34" charset="0"/>
                <a:cs typeface="Segoe UI" panose="020B0502040204020203" pitchFamily="34" charset="0"/>
              </a:rPr>
              <a:t>به‌خصوص برای وظایف طبقه‌بندی. با این حال، همان‌طور که خواهید دید، این مدل‌ها در مقیاس‌پذیری به مجموعه داده‌های بسیار بزرگ چندان</a:t>
            </a:r>
            <a:endParaRPr lang="en-US" sz="14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762B17FA-15CE-4809-B0D1-D15C944E16E2}"/>
              </a:ext>
            </a:extLst>
          </p:cNvPr>
          <p:cNvSpPr/>
          <p:nvPr/>
        </p:nvSpPr>
        <p:spPr>
          <a:xfrm>
            <a:off x="10077489" y="3024507"/>
            <a:ext cx="1276311"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مناسب نیستند.</a:t>
            </a:r>
            <a:endParaRPr lang="en-US" sz="1400" dirty="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ED83570B-9B74-4763-ACB9-B6290B129A3D}"/>
              </a:ext>
            </a:extLst>
          </p:cNvPr>
          <p:cNvSpPr/>
          <p:nvPr/>
        </p:nvSpPr>
        <p:spPr>
          <a:xfrm>
            <a:off x="9187822" y="3371828"/>
            <a:ext cx="2165978"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در این فصل، مفاهیم اصلی</a:t>
            </a:r>
            <a:endParaRPr lang="en-US" sz="14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7BAF42B8-F94C-48AA-BA65-5CF603D23E35}"/>
              </a:ext>
            </a:extLst>
          </p:cNvPr>
          <p:cNvSpPr/>
          <p:nvPr/>
        </p:nvSpPr>
        <p:spPr>
          <a:xfrm>
            <a:off x="8608488" y="3377634"/>
            <a:ext cx="720069"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ها</a:t>
            </a:r>
            <a:r>
              <a:rPr lang="en-US" sz="1400" dirty="0">
                <a:latin typeface="Segoe UI" panose="020B0502040204020203" pitchFamily="34" charset="0"/>
                <a:cs typeface="Segoe UI" panose="020B0502040204020203" pitchFamily="34" charset="0"/>
              </a:rPr>
              <a:t>SVM</a:t>
            </a:r>
          </a:p>
        </p:txBody>
      </p:sp>
      <p:sp>
        <p:nvSpPr>
          <p:cNvPr id="16" name="Rectangle 15">
            <a:extLst>
              <a:ext uri="{FF2B5EF4-FFF2-40B4-BE49-F238E27FC236}">
                <a16:creationId xmlns:a16="http://schemas.microsoft.com/office/drawing/2014/main" id="{8A577F97-513B-4233-9F7D-3C660C0848E4}"/>
              </a:ext>
            </a:extLst>
          </p:cNvPr>
          <p:cNvSpPr/>
          <p:nvPr/>
        </p:nvSpPr>
        <p:spPr>
          <a:xfrm>
            <a:off x="1023456" y="3359359"/>
            <a:ext cx="7717872"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 نحوه استفاده از آن‌ها و چگونگی عملکردشان توضیح داده خواهد شد. بیایید شروع کنیم!</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719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68C9EE-1E86-47F0-A6BB-7B2C5E3E966C}"/>
              </a:ext>
            </a:extLst>
          </p:cNvPr>
          <p:cNvSpPr/>
          <p:nvPr/>
        </p:nvSpPr>
        <p:spPr>
          <a:xfrm>
            <a:off x="8088509" y="425634"/>
            <a:ext cx="3248005" cy="400110"/>
          </a:xfrm>
          <a:prstGeom prst="rect">
            <a:avLst/>
          </a:prstGeom>
        </p:spPr>
        <p:txBody>
          <a:bodyPr wrap="none">
            <a:spAutoFit/>
          </a:bodyPr>
          <a:lstStyle/>
          <a:p>
            <a:pPr algn="r"/>
            <a:r>
              <a:rPr lang="fa-IR" sz="2000" dirty="0">
                <a:solidFill>
                  <a:srgbClr val="FF0000"/>
                </a:solidFill>
                <a:latin typeface="Segoe UI" panose="020B0502040204020203" pitchFamily="34" charset="0"/>
                <a:cs typeface="Segoe UI" panose="020B0502040204020203" pitchFamily="34" charset="0"/>
              </a:rPr>
              <a:t>کلاس‌بندی خطی با استفاده از</a:t>
            </a:r>
            <a:endParaRPr lang="en-US" sz="2000" dirty="0">
              <a:solidFill>
                <a:srgbClr val="FF0000"/>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E3A3DA32-62B8-4364-B85A-71F85F9C10F2}"/>
              </a:ext>
            </a:extLst>
          </p:cNvPr>
          <p:cNvSpPr/>
          <p:nvPr/>
        </p:nvSpPr>
        <p:spPr>
          <a:xfrm>
            <a:off x="7523783" y="425634"/>
            <a:ext cx="710451" cy="400110"/>
          </a:xfrm>
          <a:prstGeom prst="rect">
            <a:avLst/>
          </a:prstGeom>
        </p:spPr>
        <p:txBody>
          <a:bodyPr wrap="none">
            <a:spAutoFit/>
          </a:bodyPr>
          <a:lstStyle/>
          <a:p>
            <a:r>
              <a:rPr lang="en-US" sz="2000" dirty="0">
                <a:solidFill>
                  <a:srgbClr val="FF0000"/>
                </a:solidFill>
                <a:latin typeface="Segoe UI" panose="020B0502040204020203" pitchFamily="34" charset="0"/>
                <a:cs typeface="Segoe UI" panose="020B0502040204020203" pitchFamily="34" charset="0"/>
              </a:rPr>
              <a:t>SVM</a:t>
            </a:r>
          </a:p>
        </p:txBody>
      </p:sp>
      <p:sp>
        <p:nvSpPr>
          <p:cNvPr id="6" name="Rectangle 5">
            <a:extLst>
              <a:ext uri="{FF2B5EF4-FFF2-40B4-BE49-F238E27FC236}">
                <a16:creationId xmlns:a16="http://schemas.microsoft.com/office/drawing/2014/main" id="{A58B661C-2F9E-4063-8868-4DCD5085B853}"/>
              </a:ext>
            </a:extLst>
          </p:cNvPr>
          <p:cNvSpPr/>
          <p:nvPr/>
        </p:nvSpPr>
        <p:spPr>
          <a:xfrm>
            <a:off x="9959213" y="1063197"/>
            <a:ext cx="1377301"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ایدهٔ اصلی پشت</a:t>
            </a:r>
            <a:endParaRPr lang="en-US" sz="1400"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1D8B4E5E-1663-45D4-B0CE-54CD160A30F3}"/>
              </a:ext>
            </a:extLst>
          </p:cNvPr>
          <p:cNvSpPr/>
          <p:nvPr/>
        </p:nvSpPr>
        <p:spPr>
          <a:xfrm>
            <a:off x="9411306" y="1063197"/>
            <a:ext cx="720069"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ها</a:t>
            </a:r>
            <a:r>
              <a:rPr lang="en-US" sz="1400" dirty="0">
                <a:latin typeface="Segoe UI" panose="020B0502040204020203" pitchFamily="34" charset="0"/>
                <a:cs typeface="Segoe UI" panose="020B0502040204020203" pitchFamily="34" charset="0"/>
              </a:rPr>
              <a:t>SVM</a:t>
            </a:r>
          </a:p>
        </p:txBody>
      </p:sp>
      <p:sp>
        <p:nvSpPr>
          <p:cNvPr id="8" name="Rectangle 7">
            <a:extLst>
              <a:ext uri="{FF2B5EF4-FFF2-40B4-BE49-F238E27FC236}">
                <a16:creationId xmlns:a16="http://schemas.microsoft.com/office/drawing/2014/main" id="{6860E7DF-F35B-4FEB-AC56-3ED61B19B5A2}"/>
              </a:ext>
            </a:extLst>
          </p:cNvPr>
          <p:cNvSpPr/>
          <p:nvPr/>
        </p:nvSpPr>
        <p:spPr>
          <a:xfrm>
            <a:off x="5682996" y="1063196"/>
            <a:ext cx="3836308"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بهتر است با استفاده از تصاویری توضیح داده شود.</a:t>
            </a:r>
            <a:endParaRPr lang="en-US" sz="1400"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706D4ADB-3B71-4A21-8B06-DD925907F3D3}"/>
              </a:ext>
            </a:extLst>
          </p:cNvPr>
          <p:cNvSpPr/>
          <p:nvPr/>
        </p:nvSpPr>
        <p:spPr>
          <a:xfrm>
            <a:off x="780176" y="1370973"/>
            <a:ext cx="10556338" cy="1169551"/>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شکل 5-1 قسمتی از داده‌های ایریس را نشان می‌دهد که در انتهای فصل 4 معرفی شد. دو کلاس به وضوح به راحتی با یک خط صاف قابل جداسازی هستند (این داده‌ها به طور خطی قابل جداسازی هستند). نمودار سمت چپ، مرزهای تصمیم‌گیری سه مدل خطی مختلف را نشان می‌دهد. مدلی که مرز تصمیم‌گیری آن با خط چین نشان داده شده، آن‌قدر بد است که حتی کلاس‌ها را به درستی از هم جدا نمی‌کند. دو مدل دیگر به طور کامل روی این مجموعه داده‌ها عمل می‌کنند، اما مرزهای تصمیم‌گیری آن‌ها به قدری به نمونه‌ها نزدیک است که احتمالاً این مدل‌ها روی نمونه‌های جدید عملکرد خوبی نخواهند داشت. در مقابل، خط ممتد در نمودار سمت راست نمایانگر مرز تصمیم‌گیری یک کلاس‌بند</a:t>
            </a:r>
            <a:endParaRPr lang="en-US" sz="14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0C739AB0-6138-491B-962B-0BB5A0DB916C}"/>
              </a:ext>
            </a:extLst>
          </p:cNvPr>
          <p:cNvSpPr/>
          <p:nvPr/>
        </p:nvSpPr>
        <p:spPr>
          <a:xfrm>
            <a:off x="2473887" y="2232747"/>
            <a:ext cx="554960" cy="307777"/>
          </a:xfrm>
          <a:prstGeom prst="rect">
            <a:avLst/>
          </a:prstGeom>
        </p:spPr>
        <p:txBody>
          <a:bodyPr wrap="none">
            <a:spAutoFit/>
          </a:bodyPr>
          <a:lstStyle/>
          <a:p>
            <a:pPr algn="r"/>
            <a:r>
              <a:rPr lang="en-US" sz="1400" dirty="0">
                <a:latin typeface="Segoe UI" panose="020B0502040204020203" pitchFamily="34" charset="0"/>
                <a:cs typeface="Segoe UI" panose="020B0502040204020203" pitchFamily="34" charset="0"/>
              </a:rPr>
              <a:t>SVM</a:t>
            </a:r>
          </a:p>
        </p:txBody>
      </p:sp>
      <p:sp>
        <p:nvSpPr>
          <p:cNvPr id="11" name="Rectangle 10">
            <a:extLst>
              <a:ext uri="{FF2B5EF4-FFF2-40B4-BE49-F238E27FC236}">
                <a16:creationId xmlns:a16="http://schemas.microsoft.com/office/drawing/2014/main" id="{676E8F4B-8C0E-4841-8F51-0D824F4B8475}"/>
              </a:ext>
            </a:extLst>
          </p:cNvPr>
          <p:cNvSpPr/>
          <p:nvPr/>
        </p:nvSpPr>
        <p:spPr>
          <a:xfrm>
            <a:off x="1999071" y="2232746"/>
            <a:ext cx="590226"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است؛</a:t>
            </a:r>
            <a:endParaRPr lang="en-US" sz="14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82B810F6-B2DC-4BFE-9047-7E84B22A415B}"/>
              </a:ext>
            </a:extLst>
          </p:cNvPr>
          <p:cNvSpPr/>
          <p:nvPr/>
        </p:nvSpPr>
        <p:spPr>
          <a:xfrm>
            <a:off x="1831787" y="2451493"/>
            <a:ext cx="9504727"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این خط نه تنها دو کلاس را از هم جدا می‌کند، بلکه تا حد امکان از نزدیک‌ترین نمونه‌های آموزشی دور می‌ماند. می‌توانید یک کلاس‌بند</a:t>
            </a:r>
            <a:endParaRPr lang="en-US" sz="14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412218A9-DD36-4C83-AA15-7C305BB0F968}"/>
              </a:ext>
            </a:extLst>
          </p:cNvPr>
          <p:cNvSpPr/>
          <p:nvPr/>
        </p:nvSpPr>
        <p:spPr>
          <a:xfrm>
            <a:off x="1479377" y="2451493"/>
            <a:ext cx="554960"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SVM</a:t>
            </a:r>
          </a:p>
        </p:txBody>
      </p:sp>
      <p:sp>
        <p:nvSpPr>
          <p:cNvPr id="14" name="Rectangle 13">
            <a:extLst>
              <a:ext uri="{FF2B5EF4-FFF2-40B4-BE49-F238E27FC236}">
                <a16:creationId xmlns:a16="http://schemas.microsoft.com/office/drawing/2014/main" id="{32EA066A-E690-4366-BFB9-495DD0B88740}"/>
              </a:ext>
            </a:extLst>
          </p:cNvPr>
          <p:cNvSpPr/>
          <p:nvPr/>
        </p:nvSpPr>
        <p:spPr>
          <a:xfrm>
            <a:off x="1106745" y="2451493"/>
            <a:ext cx="487634"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را به‌</a:t>
            </a:r>
            <a:endParaRPr lang="en-US" sz="14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04686B3D-FBED-4E16-B903-1255458F5563}"/>
              </a:ext>
            </a:extLst>
          </p:cNvPr>
          <p:cNvSpPr/>
          <p:nvPr/>
        </p:nvSpPr>
        <p:spPr>
          <a:xfrm>
            <a:off x="947956" y="2716406"/>
            <a:ext cx="10410672" cy="523220"/>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عنوان پیدا کردن پهن‌ترین خیابان ممکن (که با خطوط چین‌دار موازی نشان داده شده است) بین دو کلاس تصور کنید. این روش به نام کلاس‌بندی با حاشیه بزرگ شناخته می‌شود.</a:t>
            </a:r>
            <a:endParaRPr lang="en-US" sz="1400" dirty="0">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4A9C697C-F970-4078-A748-7AC82190F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17" y="3221543"/>
            <a:ext cx="6019765" cy="1299158"/>
          </a:xfrm>
          <a:prstGeom prst="rect">
            <a:avLst/>
          </a:prstGeom>
        </p:spPr>
      </p:pic>
      <p:sp>
        <p:nvSpPr>
          <p:cNvPr id="21" name="TextBox 20">
            <a:extLst>
              <a:ext uri="{FF2B5EF4-FFF2-40B4-BE49-F238E27FC236}">
                <a16:creationId xmlns:a16="http://schemas.microsoft.com/office/drawing/2014/main" id="{CC472B46-C98E-45FC-B886-522E98906408}"/>
              </a:ext>
            </a:extLst>
          </p:cNvPr>
          <p:cNvSpPr txBox="1"/>
          <p:nvPr/>
        </p:nvSpPr>
        <p:spPr>
          <a:xfrm rot="16200000">
            <a:off x="2226296" y="3826733"/>
            <a:ext cx="1389658"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عرض گلبرگ</a:t>
            </a:r>
            <a:endParaRPr lang="en-US" sz="800"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AEFF817-5AC3-43EB-B9FF-476AA1F2CC2C}"/>
              </a:ext>
            </a:extLst>
          </p:cNvPr>
          <p:cNvSpPr txBox="1"/>
          <p:nvPr/>
        </p:nvSpPr>
        <p:spPr>
          <a:xfrm>
            <a:off x="5190567" y="4506173"/>
            <a:ext cx="1735555"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طول گلبرگ</a:t>
            </a:r>
            <a:endParaRPr lang="en-US" sz="800" dirty="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8DF2D185-E669-4002-AFEB-3F3D9B92E795}"/>
              </a:ext>
            </a:extLst>
          </p:cNvPr>
          <p:cNvSpPr/>
          <p:nvPr/>
        </p:nvSpPr>
        <p:spPr>
          <a:xfrm>
            <a:off x="5088351" y="4645534"/>
            <a:ext cx="2015295" cy="246221"/>
          </a:xfrm>
          <a:prstGeom prst="rect">
            <a:avLst/>
          </a:prstGeom>
        </p:spPr>
        <p:txBody>
          <a:bodyPr wrap="none">
            <a:spAutoFit/>
          </a:bodyPr>
          <a:lstStyle/>
          <a:p>
            <a:pPr algn="ctr"/>
            <a:r>
              <a:rPr lang="fa-IR" sz="1000" dirty="0">
                <a:latin typeface="Segoe UI" panose="020B0502040204020203" pitchFamily="34" charset="0"/>
                <a:cs typeface="Segoe UI" panose="020B0502040204020203" pitchFamily="34" charset="0"/>
              </a:rPr>
              <a:t>شکل 5-1. کلاس‌بندی با حاشیه بزرگ</a:t>
            </a:r>
            <a:endParaRPr lang="en-US" sz="1000" dirty="0">
              <a:latin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D30C798D-3097-470D-9FB8-572DA656A6F8}"/>
              </a:ext>
            </a:extLst>
          </p:cNvPr>
          <p:cNvSpPr/>
          <p:nvPr/>
        </p:nvSpPr>
        <p:spPr>
          <a:xfrm>
            <a:off x="1106745" y="4884111"/>
            <a:ext cx="10229769" cy="646331"/>
          </a:xfrm>
          <a:prstGeom prst="rect">
            <a:avLst/>
          </a:prstGeom>
        </p:spPr>
        <p:txBody>
          <a:bodyPr wrap="square">
            <a:spAutoFit/>
          </a:bodyPr>
          <a:lstStyle/>
          <a:p>
            <a:pPr algn="r"/>
            <a:r>
              <a:rPr lang="fa-IR" sz="1200" dirty="0">
                <a:latin typeface="Segoe UI" panose="020B0502040204020203" pitchFamily="34" charset="0"/>
                <a:cs typeface="Segoe UI" panose="020B0502040204020203" pitchFamily="34" charset="0"/>
              </a:rPr>
              <a:t>توجه داشته باشید که اضافه کردن نمونه‌های آموزشی بیشتر که "خارج از خیابان" قرار دارند، هیچ تأثیری بر مرز تصمیم‌گیری نخواهد داشت: این مرز کاملاً توسط نمونه‌هایی که در حاشیه خیابان قرار دارند، تعیین (یا "حمایت") می‌شود. این نمونه‌ها به نام بردارهای پشتیبان شناخته می‌شوند (که در شکل 5-1 با دایره مشخص شده‌اند).</a:t>
            </a:r>
            <a:endParaRPr lang="en-US" sz="1200" dirty="0">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C2F0BB8B-F015-43B8-BF8B-5E62300AB3B7}"/>
              </a:ext>
            </a:extLst>
          </p:cNvPr>
          <p:cNvSpPr/>
          <p:nvPr/>
        </p:nvSpPr>
        <p:spPr>
          <a:xfrm>
            <a:off x="5682996" y="5432376"/>
            <a:ext cx="800219" cy="369332"/>
          </a:xfrm>
          <a:prstGeom prst="rect">
            <a:avLst/>
          </a:prstGeom>
        </p:spPr>
        <p:txBody>
          <a:bodyPr wrap="none">
            <a:spAutoFit/>
          </a:bodyPr>
          <a:lstStyle/>
          <a:p>
            <a:r>
              <a:rPr lang="fa-IR" dirty="0">
                <a:solidFill>
                  <a:srgbClr val="FF0000"/>
                </a:solidFill>
                <a:latin typeface="Segoe UI" panose="020B0502040204020203" pitchFamily="34" charset="0"/>
                <a:cs typeface="Segoe UI" panose="020B0502040204020203" pitchFamily="34" charset="0"/>
              </a:rPr>
              <a:t>هشدار</a:t>
            </a:r>
            <a:endParaRPr lang="en-US" dirty="0">
              <a:solidFill>
                <a:srgbClr val="FF0000"/>
              </a:solidFill>
              <a:latin typeface="Segoe UI" panose="020B050204020402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44A85579-FEEB-4D9C-BF4B-F8760E1B9458}"/>
              </a:ext>
            </a:extLst>
          </p:cNvPr>
          <p:cNvSpPr/>
          <p:nvPr/>
        </p:nvSpPr>
        <p:spPr>
          <a:xfrm>
            <a:off x="10647863" y="5794803"/>
            <a:ext cx="641522" cy="276999"/>
          </a:xfrm>
          <a:prstGeom prst="rect">
            <a:avLst/>
          </a:prstGeom>
        </p:spPr>
        <p:txBody>
          <a:bodyPr wrap="none">
            <a:spAutoFit/>
          </a:bodyPr>
          <a:lstStyle/>
          <a:p>
            <a:pPr algn="r"/>
            <a:r>
              <a:rPr lang="fa-IR" sz="1200" dirty="0">
                <a:latin typeface="Segoe UI" panose="020B0502040204020203" pitchFamily="34" charset="0"/>
                <a:cs typeface="Segoe UI" panose="020B0502040204020203" pitchFamily="34" charset="0"/>
              </a:rPr>
              <a:t>ها</a:t>
            </a:r>
            <a:r>
              <a:rPr lang="en-US" sz="1200" dirty="0">
                <a:latin typeface="Segoe UI" panose="020B0502040204020203" pitchFamily="34" charset="0"/>
                <a:cs typeface="Segoe UI" panose="020B0502040204020203" pitchFamily="34" charset="0"/>
              </a:rPr>
              <a:t>SVM</a:t>
            </a:r>
          </a:p>
        </p:txBody>
      </p:sp>
      <p:sp>
        <p:nvSpPr>
          <p:cNvPr id="27" name="Rectangle 26">
            <a:extLst>
              <a:ext uri="{FF2B5EF4-FFF2-40B4-BE49-F238E27FC236}">
                <a16:creationId xmlns:a16="http://schemas.microsoft.com/office/drawing/2014/main" id="{D3E36209-DADE-4F16-A792-1B5D2343173E}"/>
              </a:ext>
            </a:extLst>
          </p:cNvPr>
          <p:cNvSpPr/>
          <p:nvPr/>
        </p:nvSpPr>
        <p:spPr>
          <a:xfrm>
            <a:off x="947956" y="5794802"/>
            <a:ext cx="9823508" cy="276999"/>
          </a:xfrm>
          <a:prstGeom prst="rect">
            <a:avLst/>
          </a:prstGeom>
        </p:spPr>
        <p:txBody>
          <a:bodyPr wrap="square">
            <a:spAutoFit/>
          </a:bodyPr>
          <a:lstStyle/>
          <a:p>
            <a:pPr algn="r"/>
            <a:r>
              <a:rPr lang="fa-IR" sz="1200" dirty="0">
                <a:latin typeface="Segoe UI" panose="020B0502040204020203" pitchFamily="34" charset="0"/>
                <a:cs typeface="Segoe UI" panose="020B0502040204020203" pitchFamily="34" charset="0"/>
              </a:rPr>
              <a:t>به مقیاس ویژگی‌ها حساس هستند، همانطور که در شکل 5-2 می‌توانید مشاهده کنید. در نمودار سمت چپ، مقیاس عمودی بسیار بزرگتر از مقیاس افقی است، </a:t>
            </a:r>
            <a:endParaRPr lang="en-US" sz="1200"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835C5FFD-20C1-4F5B-8786-AE43FB5CEB9F}"/>
              </a:ext>
            </a:extLst>
          </p:cNvPr>
          <p:cNvSpPr/>
          <p:nvPr/>
        </p:nvSpPr>
        <p:spPr>
          <a:xfrm>
            <a:off x="1169275" y="6059162"/>
            <a:ext cx="10120110" cy="276999"/>
          </a:xfrm>
          <a:prstGeom prst="rect">
            <a:avLst/>
          </a:prstGeom>
        </p:spPr>
        <p:txBody>
          <a:bodyPr wrap="square">
            <a:spAutoFit/>
          </a:bodyPr>
          <a:lstStyle/>
          <a:p>
            <a:pPr algn="r"/>
            <a:r>
              <a:rPr lang="fa-IR" sz="1200" dirty="0">
                <a:latin typeface="Segoe UI" panose="020B0502040204020203" pitchFamily="34" charset="0"/>
                <a:cs typeface="Segoe UI" panose="020B0502040204020203" pitchFamily="34" charset="0"/>
              </a:rPr>
              <a:t>بنابراین پهن‌ترین خیابان ممکن نزدیک به افقی است. </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358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3458B5-B934-43B6-89B8-9F6F2B653278}"/>
              </a:ext>
            </a:extLst>
          </p:cNvPr>
          <p:cNvSpPr/>
          <p:nvPr/>
        </p:nvSpPr>
        <p:spPr>
          <a:xfrm>
            <a:off x="7200877" y="543079"/>
            <a:ext cx="4251485" cy="276999"/>
          </a:xfrm>
          <a:prstGeom prst="rect">
            <a:avLst/>
          </a:prstGeom>
        </p:spPr>
        <p:txBody>
          <a:bodyPr wrap="none">
            <a:spAutoFit/>
          </a:bodyPr>
          <a:lstStyle/>
          <a:p>
            <a:pPr algn="r"/>
            <a:r>
              <a:rPr lang="fa-IR" sz="1200" dirty="0">
                <a:latin typeface="Segoe UI" panose="020B0502040204020203" pitchFamily="34" charset="0"/>
                <a:cs typeface="Segoe UI" panose="020B0502040204020203" pitchFamily="34" charset="0"/>
              </a:rPr>
              <a:t>مرز تصمیم‌گیری در نمودار سمت راست بسیار بهتر به نظر می‌رسد.</a:t>
            </a:r>
            <a:endParaRPr lang="en-US" sz="12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3EFF5A9-4CF7-48B9-BEFD-5A9117BD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922" y="1615354"/>
            <a:ext cx="7524156" cy="1530518"/>
          </a:xfrm>
          <a:prstGeom prst="rect">
            <a:avLst/>
          </a:prstGeom>
        </p:spPr>
      </p:pic>
      <p:sp>
        <p:nvSpPr>
          <p:cNvPr id="7" name="Rectangle 6">
            <a:extLst>
              <a:ext uri="{FF2B5EF4-FFF2-40B4-BE49-F238E27FC236}">
                <a16:creationId xmlns:a16="http://schemas.microsoft.com/office/drawing/2014/main" id="{3836BE1D-7C88-47D1-8D0F-08E3BF98FD19}"/>
              </a:ext>
            </a:extLst>
          </p:cNvPr>
          <p:cNvSpPr/>
          <p:nvPr/>
        </p:nvSpPr>
        <p:spPr>
          <a:xfrm>
            <a:off x="3939651" y="1338355"/>
            <a:ext cx="984565" cy="276999"/>
          </a:xfrm>
          <a:prstGeom prst="rect">
            <a:avLst/>
          </a:prstGeom>
        </p:spPr>
        <p:txBody>
          <a:bodyPr wrap="none">
            <a:spAutoFit/>
          </a:bodyPr>
          <a:lstStyle/>
          <a:p>
            <a:r>
              <a:rPr lang="fa-IR" sz="1200" dirty="0"/>
              <a:t>بدون مقیاس‌بندی</a:t>
            </a:r>
            <a:endParaRPr lang="en-US" sz="1200" dirty="0"/>
          </a:p>
        </p:txBody>
      </p:sp>
      <p:sp>
        <p:nvSpPr>
          <p:cNvPr id="8" name="Rectangle 7">
            <a:extLst>
              <a:ext uri="{FF2B5EF4-FFF2-40B4-BE49-F238E27FC236}">
                <a16:creationId xmlns:a16="http://schemas.microsoft.com/office/drawing/2014/main" id="{35906663-6E6C-4324-9621-004F97023CB5}"/>
              </a:ext>
            </a:extLst>
          </p:cNvPr>
          <p:cNvSpPr/>
          <p:nvPr/>
        </p:nvSpPr>
        <p:spPr>
          <a:xfrm>
            <a:off x="7267786" y="1326082"/>
            <a:ext cx="883575" cy="276999"/>
          </a:xfrm>
          <a:prstGeom prst="rect">
            <a:avLst/>
          </a:prstGeom>
        </p:spPr>
        <p:txBody>
          <a:bodyPr wrap="none">
            <a:spAutoFit/>
          </a:bodyPr>
          <a:lstStyle/>
          <a:p>
            <a:r>
              <a:rPr lang="fa-IR" sz="1200" dirty="0"/>
              <a:t>مقیاس‌بندی‌شده</a:t>
            </a:r>
            <a:endParaRPr lang="en-US" sz="1200" dirty="0"/>
          </a:p>
        </p:txBody>
      </p:sp>
      <p:sp>
        <p:nvSpPr>
          <p:cNvPr id="9" name="Rectangle 8">
            <a:extLst>
              <a:ext uri="{FF2B5EF4-FFF2-40B4-BE49-F238E27FC236}">
                <a16:creationId xmlns:a16="http://schemas.microsoft.com/office/drawing/2014/main" id="{E2732841-8F51-4700-9B68-E6DAA716EF48}"/>
              </a:ext>
            </a:extLst>
          </p:cNvPr>
          <p:cNvSpPr/>
          <p:nvPr/>
        </p:nvSpPr>
        <p:spPr>
          <a:xfrm>
            <a:off x="5181326" y="3022761"/>
            <a:ext cx="1829347" cy="246221"/>
          </a:xfrm>
          <a:prstGeom prst="rect">
            <a:avLst/>
          </a:prstGeom>
        </p:spPr>
        <p:txBody>
          <a:bodyPr wrap="none">
            <a:spAutoFit/>
          </a:bodyPr>
          <a:lstStyle/>
          <a:p>
            <a:r>
              <a:rPr lang="fa-IR" sz="1000" dirty="0"/>
              <a:t>شکل 5-2. حساسیت به مقیاس ویژگی‌ها</a:t>
            </a:r>
            <a:endParaRPr lang="en-US" sz="1000" dirty="0"/>
          </a:p>
        </p:txBody>
      </p:sp>
    </p:spTree>
    <p:extLst>
      <p:ext uri="{BB962C8B-B14F-4D97-AF65-F5344CB8AC3E}">
        <p14:creationId xmlns:p14="http://schemas.microsoft.com/office/powerpoint/2010/main" val="313771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26142F-A45B-4D33-AE96-BD14BCF249B1}"/>
              </a:ext>
            </a:extLst>
          </p:cNvPr>
          <p:cNvSpPr/>
          <p:nvPr/>
        </p:nvSpPr>
        <p:spPr>
          <a:xfrm>
            <a:off x="9106145" y="517912"/>
            <a:ext cx="2315057" cy="369332"/>
          </a:xfrm>
          <a:prstGeom prst="rect">
            <a:avLst/>
          </a:prstGeom>
        </p:spPr>
        <p:txBody>
          <a:bodyPr wrap="none">
            <a:spAutoFit/>
          </a:bodyPr>
          <a:lstStyle/>
          <a:p>
            <a:pPr algn="r"/>
            <a:r>
              <a:rPr lang="fa-IR" dirty="0">
                <a:latin typeface="Segoe UI" panose="020B0502040204020203" pitchFamily="34" charset="0"/>
                <a:cs typeface="Segoe UI" panose="020B0502040204020203" pitchFamily="34" charset="0"/>
              </a:rPr>
              <a:t>طبقه‌بندی با حاشیه نرم</a:t>
            </a:r>
            <a:endParaRPr lang="en-US"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4E0288F7-57D7-43E6-BCD7-B13D530526CB}"/>
              </a:ext>
            </a:extLst>
          </p:cNvPr>
          <p:cNvSpPr/>
          <p:nvPr/>
        </p:nvSpPr>
        <p:spPr>
          <a:xfrm>
            <a:off x="770799" y="887244"/>
            <a:ext cx="10650404" cy="1169551"/>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اگر به‌طور دقیق اعمال کنیم که تمام نمونه‌ها باید خارج از خیابان و در سمت صحیح باشند، این حالت به‌عنوان طبقه‌بندی با حاشیه سخت شناخته می‌شود. با این حال، طبقه‌بندی با حاشیه سخت دو مشکل اصلی دارد. اول، فقط زمانی کار می‌کند که داده‌ها به صورت خطی قابل تفکیک باشند. دوم، به داده‌های پرت حساس است. شکل 5-3 مجموعه داده آیریس را با تنها یک داده پرت اضافی نشان می‌دهد: در تصویر سمت چپ، یافتن یک حاشیه سخت غیرممکن است. در تصویر سمت راست، مرز تصمیم‌گیری به‌طور قابل‌توجهی متفاوت از آنچه در شکل 5-1 بدون داده پرت مشاهده شد، است و احتمالاً مدل به خوبی تعمیم نخواهد یافت.</a:t>
            </a:r>
            <a:endParaRPr lang="en-US" sz="14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D97F09BB-0841-4DAF-919A-BF88268B1C68}"/>
              </a:ext>
            </a:extLst>
          </p:cNvPr>
          <p:cNvPicPr>
            <a:picLocks noChangeAspect="1"/>
          </p:cNvPicPr>
          <p:nvPr/>
        </p:nvPicPr>
        <p:blipFill>
          <a:blip r:embed="rId2"/>
          <a:stretch>
            <a:fillRect/>
          </a:stretch>
        </p:blipFill>
        <p:spPr>
          <a:xfrm>
            <a:off x="2555988" y="2056795"/>
            <a:ext cx="7080024" cy="1372478"/>
          </a:xfrm>
          <a:prstGeom prst="rect">
            <a:avLst/>
          </a:prstGeom>
        </p:spPr>
      </p:pic>
      <p:sp>
        <p:nvSpPr>
          <p:cNvPr id="7" name="TextBox 6">
            <a:extLst>
              <a:ext uri="{FF2B5EF4-FFF2-40B4-BE49-F238E27FC236}">
                <a16:creationId xmlns:a16="http://schemas.microsoft.com/office/drawing/2014/main" id="{19C2319D-BF38-4671-8F6A-5D9A9283D4CD}"/>
              </a:ext>
            </a:extLst>
          </p:cNvPr>
          <p:cNvSpPr txBox="1"/>
          <p:nvPr/>
        </p:nvSpPr>
        <p:spPr>
          <a:xfrm rot="16200000">
            <a:off x="1753437" y="2626449"/>
            <a:ext cx="1389658"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عرض گلبرگ</a:t>
            </a:r>
            <a:endParaRPr lang="en-US" sz="8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F41500A4-6143-43C8-8A32-C6ECA140FBF4}"/>
              </a:ext>
            </a:extLst>
          </p:cNvPr>
          <p:cNvSpPr txBox="1"/>
          <p:nvPr/>
        </p:nvSpPr>
        <p:spPr>
          <a:xfrm>
            <a:off x="3487602" y="3446727"/>
            <a:ext cx="1735555"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طول گلبرگ</a:t>
            </a:r>
            <a:endParaRPr lang="en-US" sz="8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11A0EC0-A4E3-444C-9E89-846278575DFB}"/>
              </a:ext>
            </a:extLst>
          </p:cNvPr>
          <p:cNvSpPr txBox="1"/>
          <p:nvPr/>
        </p:nvSpPr>
        <p:spPr>
          <a:xfrm>
            <a:off x="6717362" y="3446727"/>
            <a:ext cx="1735555" cy="215444"/>
          </a:xfrm>
          <a:prstGeom prst="rect">
            <a:avLst/>
          </a:prstGeom>
          <a:noFill/>
        </p:spPr>
        <p:txBody>
          <a:bodyPr wrap="square" rtlCol="0">
            <a:spAutoFit/>
          </a:bodyPr>
          <a:lstStyle/>
          <a:p>
            <a:pPr algn="ctr"/>
            <a:r>
              <a:rPr lang="fa-IR" sz="800" dirty="0">
                <a:latin typeface="Segoe UI" panose="020B0502040204020203" pitchFamily="34" charset="0"/>
                <a:cs typeface="Segoe UI" panose="020B0502040204020203" pitchFamily="34" charset="0"/>
              </a:rPr>
              <a:t>طول گلبرگ</a:t>
            </a:r>
            <a:endParaRPr lang="en-US" sz="8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82D05747-6AFC-47C3-80C0-9F85DEE98740}"/>
              </a:ext>
            </a:extLst>
          </p:cNvPr>
          <p:cNvSpPr/>
          <p:nvPr/>
        </p:nvSpPr>
        <p:spPr>
          <a:xfrm>
            <a:off x="4709893" y="3556514"/>
            <a:ext cx="2258952" cy="246221"/>
          </a:xfrm>
          <a:prstGeom prst="rect">
            <a:avLst/>
          </a:prstGeom>
        </p:spPr>
        <p:txBody>
          <a:bodyPr wrap="none">
            <a:spAutoFit/>
          </a:bodyPr>
          <a:lstStyle/>
          <a:p>
            <a:r>
              <a:rPr lang="fa-IR" sz="1000" dirty="0"/>
              <a:t>شکل 5-3. حساسیت حاشیه سخت به داده‌های پرت</a:t>
            </a:r>
            <a:endParaRPr lang="en-US" sz="1000" dirty="0"/>
          </a:p>
        </p:txBody>
      </p:sp>
      <p:sp>
        <p:nvSpPr>
          <p:cNvPr id="11" name="Rectangle 10">
            <a:extLst>
              <a:ext uri="{FF2B5EF4-FFF2-40B4-BE49-F238E27FC236}">
                <a16:creationId xmlns:a16="http://schemas.microsoft.com/office/drawing/2014/main" id="{9F8E2205-5966-4B8C-885C-60BE3DEEB0F0}"/>
              </a:ext>
            </a:extLst>
          </p:cNvPr>
          <p:cNvSpPr/>
          <p:nvPr/>
        </p:nvSpPr>
        <p:spPr>
          <a:xfrm>
            <a:off x="770798" y="3802735"/>
            <a:ext cx="10650404" cy="738664"/>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برای جلوگیری از این مشکلات، باید از یک مدل انعطاف‌پذیرتر استفاده کنیم. هدف این است که تعادلی مناسب بین بزرگ نگه‌داشتن خیابان تا حد امکان و محدود کردن نقض‌های حاشیه (یعنی نمونه‌هایی که در وسط خیابان یا حتی در سمت اشتباه قرار می‌گیرند) پیدا کنیم. این روش به‌عنوان طبقه‌بندی با حاشیه نرم شناخته می‌شود.</a:t>
            </a:r>
            <a:endParaRPr lang="en-US" sz="14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C169BB2B-C033-4FCB-9270-0B587E357310}"/>
              </a:ext>
            </a:extLst>
          </p:cNvPr>
          <p:cNvSpPr/>
          <p:nvPr/>
        </p:nvSpPr>
        <p:spPr>
          <a:xfrm>
            <a:off x="9785818" y="4698161"/>
            <a:ext cx="1635384"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هنگام ایجاد یک مدل</a:t>
            </a:r>
            <a:endParaRPr lang="en-US" sz="14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09E982D-443B-4D39-BFE5-F02BAA51659C}"/>
              </a:ext>
            </a:extLst>
          </p:cNvPr>
          <p:cNvSpPr/>
          <p:nvPr/>
        </p:nvSpPr>
        <p:spPr>
          <a:xfrm>
            <a:off x="9358532" y="4714359"/>
            <a:ext cx="554960" cy="307777"/>
          </a:xfrm>
          <a:prstGeom prst="rect">
            <a:avLst/>
          </a:prstGeom>
        </p:spPr>
        <p:txBody>
          <a:bodyPr wrap="none">
            <a:spAutoFit/>
          </a:bodyPr>
          <a:lstStyle/>
          <a:p>
            <a:pPr algn="r"/>
            <a:r>
              <a:rPr lang="en-US" sz="1400" dirty="0">
                <a:latin typeface="Segoe UI" panose="020B0502040204020203" pitchFamily="34" charset="0"/>
                <a:cs typeface="Segoe UI" panose="020B0502040204020203" pitchFamily="34" charset="0"/>
              </a:rPr>
              <a:t>SVM</a:t>
            </a:r>
          </a:p>
        </p:txBody>
      </p:sp>
      <p:sp>
        <p:nvSpPr>
          <p:cNvPr id="14" name="Rectangle 13">
            <a:extLst>
              <a:ext uri="{FF2B5EF4-FFF2-40B4-BE49-F238E27FC236}">
                <a16:creationId xmlns:a16="http://schemas.microsoft.com/office/drawing/2014/main" id="{DF9CD002-B578-43D4-B84C-C26739B93A76}"/>
              </a:ext>
            </a:extLst>
          </p:cNvPr>
          <p:cNvSpPr/>
          <p:nvPr/>
        </p:nvSpPr>
        <p:spPr>
          <a:xfrm>
            <a:off x="8417824" y="4715265"/>
            <a:ext cx="1077539"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با استفاده از</a:t>
            </a:r>
            <a:endParaRPr lang="en-US" sz="14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BEAA88F8-6178-4C5A-806A-9532BF75022C}"/>
              </a:ext>
            </a:extLst>
          </p:cNvPr>
          <p:cNvSpPr/>
          <p:nvPr/>
        </p:nvSpPr>
        <p:spPr>
          <a:xfrm>
            <a:off x="7445857" y="4720254"/>
            <a:ext cx="1107676" cy="307777"/>
          </a:xfrm>
          <a:prstGeom prst="rect">
            <a:avLst/>
          </a:prstGeom>
        </p:spPr>
        <p:txBody>
          <a:bodyPr wrap="none">
            <a:spAutoFit/>
          </a:bodyPr>
          <a:lstStyle/>
          <a:p>
            <a:pPr algn="r"/>
            <a:r>
              <a:rPr lang="en-US" sz="1400" dirty="0" err="1">
                <a:latin typeface="Segoe UI" panose="020B0502040204020203" pitchFamily="34" charset="0"/>
                <a:cs typeface="Segoe UI" panose="020B0502040204020203" pitchFamily="34" charset="0"/>
              </a:rPr>
              <a:t>Scikit</a:t>
            </a:r>
            <a:r>
              <a:rPr lang="en-US" sz="1400" dirty="0">
                <a:latin typeface="Segoe UI" panose="020B0502040204020203" pitchFamily="34" charset="0"/>
                <a:cs typeface="Segoe UI" panose="020B0502040204020203" pitchFamily="34" charset="0"/>
              </a:rPr>
              <a:t>-Learn</a:t>
            </a:r>
          </a:p>
        </p:txBody>
      </p:sp>
      <p:sp>
        <p:nvSpPr>
          <p:cNvPr id="17" name="Rectangle 16">
            <a:extLst>
              <a:ext uri="{FF2B5EF4-FFF2-40B4-BE49-F238E27FC236}">
                <a16:creationId xmlns:a16="http://schemas.microsoft.com/office/drawing/2014/main" id="{5C0310F2-E4F5-4176-A5E0-F8663892C5E1}"/>
              </a:ext>
            </a:extLst>
          </p:cNvPr>
          <p:cNvSpPr/>
          <p:nvPr/>
        </p:nvSpPr>
        <p:spPr>
          <a:xfrm>
            <a:off x="2917308" y="4698766"/>
            <a:ext cx="4695517"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 می‌توانید چندین هایپرپارامتر، از جمله هایپرپارامتر منظم‌سازی </a:t>
            </a:r>
            <a:endParaRPr lang="en-US" sz="1400" dirty="0">
              <a:latin typeface="Segoe UI" panose="020B0502040204020203" pitchFamily="34" charset="0"/>
              <a:cs typeface="Segoe UI" panose="020B0502040204020203" pitchFamily="34" charset="0"/>
            </a:endParaRPr>
          </a:p>
        </p:txBody>
      </p:sp>
      <p:sp>
        <p:nvSpPr>
          <p:cNvPr id="18" name="Rectangle 17">
            <a:extLst>
              <a:ext uri="{FF2B5EF4-FFF2-40B4-BE49-F238E27FC236}">
                <a16:creationId xmlns:a16="http://schemas.microsoft.com/office/drawing/2014/main" id="{19208C95-0A94-4542-BA91-0A0DCD363A90}"/>
              </a:ext>
            </a:extLst>
          </p:cNvPr>
          <p:cNvSpPr/>
          <p:nvPr/>
        </p:nvSpPr>
        <p:spPr>
          <a:xfrm>
            <a:off x="2854803" y="4714359"/>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19" name="Rectangle 18">
            <a:extLst>
              <a:ext uri="{FF2B5EF4-FFF2-40B4-BE49-F238E27FC236}">
                <a16:creationId xmlns:a16="http://schemas.microsoft.com/office/drawing/2014/main" id="{73C5976F-5A02-4EF2-8819-51C03BB6BBC2}"/>
              </a:ext>
            </a:extLst>
          </p:cNvPr>
          <p:cNvSpPr/>
          <p:nvPr/>
        </p:nvSpPr>
        <p:spPr>
          <a:xfrm>
            <a:off x="971641" y="4677278"/>
            <a:ext cx="2016899"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 را تنظیم کنید. اگر مقدار </a:t>
            </a:r>
            <a:endParaRPr lang="en-US" sz="1400" dirty="0">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55432066-D0C4-4DA8-96A2-B5F919EBEC8D}"/>
              </a:ext>
            </a:extLst>
          </p:cNvPr>
          <p:cNvSpPr/>
          <p:nvPr/>
        </p:nvSpPr>
        <p:spPr>
          <a:xfrm>
            <a:off x="11093433" y="4914861"/>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21" name="Rectangle 20">
            <a:extLst>
              <a:ext uri="{FF2B5EF4-FFF2-40B4-BE49-F238E27FC236}">
                <a16:creationId xmlns:a16="http://schemas.microsoft.com/office/drawing/2014/main" id="{62553CF2-03B0-4E49-9763-6633EA4586A8}"/>
              </a:ext>
            </a:extLst>
          </p:cNvPr>
          <p:cNvSpPr/>
          <p:nvPr/>
        </p:nvSpPr>
        <p:spPr>
          <a:xfrm>
            <a:off x="4327349" y="4903349"/>
            <a:ext cx="6979640"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 را کم انتخاب کنید، مدلی مشابه سمت چپ شکل 5-4 خواهید داشت. با انتخاب مقدار زیاد برای </a:t>
            </a:r>
            <a:endParaRPr lang="en-US" sz="1400" dirty="0">
              <a:latin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6B4DB567-EF9A-486B-AB43-6EAFDE72F9F0}"/>
              </a:ext>
            </a:extLst>
          </p:cNvPr>
          <p:cNvSpPr/>
          <p:nvPr/>
        </p:nvSpPr>
        <p:spPr>
          <a:xfrm>
            <a:off x="4327349" y="4917636"/>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23" name="Rectangle 22">
            <a:extLst>
              <a:ext uri="{FF2B5EF4-FFF2-40B4-BE49-F238E27FC236}">
                <a16:creationId xmlns:a16="http://schemas.microsoft.com/office/drawing/2014/main" id="{8E546975-D780-4DF6-A022-6FA2F0F496F4}"/>
              </a:ext>
            </a:extLst>
          </p:cNvPr>
          <p:cNvSpPr/>
          <p:nvPr/>
        </p:nvSpPr>
        <p:spPr>
          <a:xfrm>
            <a:off x="744314" y="4884891"/>
            <a:ext cx="3730671"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 مدل مشابه سمت راست شکل 5-4 خواهد بود.</a:t>
            </a:r>
            <a:endParaRPr lang="en-US" sz="1400" dirty="0">
              <a:latin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CBC060A0-5DD3-48F6-B8A1-AB552E79AEDF}"/>
              </a:ext>
            </a:extLst>
          </p:cNvPr>
          <p:cNvSpPr/>
          <p:nvPr/>
        </p:nvSpPr>
        <p:spPr>
          <a:xfrm>
            <a:off x="8328608" y="5123471"/>
            <a:ext cx="3071675"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همان‌طور که مشاهده می‌کنید، کاهش </a:t>
            </a:r>
            <a:endParaRPr lang="en-US" sz="1400" dirty="0">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72133585-78BC-43CA-A0A5-0555D23B240B}"/>
              </a:ext>
            </a:extLst>
          </p:cNvPr>
          <p:cNvSpPr/>
          <p:nvPr/>
        </p:nvSpPr>
        <p:spPr>
          <a:xfrm>
            <a:off x="8333860" y="5152677"/>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26" name="Rectangle 25">
            <a:extLst>
              <a:ext uri="{FF2B5EF4-FFF2-40B4-BE49-F238E27FC236}">
                <a16:creationId xmlns:a16="http://schemas.microsoft.com/office/drawing/2014/main" id="{0995752B-15E5-4E6F-B793-B5AC0AE38C4D}"/>
              </a:ext>
            </a:extLst>
          </p:cNvPr>
          <p:cNvSpPr/>
          <p:nvPr/>
        </p:nvSpPr>
        <p:spPr>
          <a:xfrm>
            <a:off x="971641" y="5132611"/>
            <a:ext cx="7481276"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خیابان را بزرگ‌تر می‌کند، اما همچنین منجر به نقض‌های حاشیه بیشتری می‌شود. به عبارت دیگر، کاهش</a:t>
            </a:r>
            <a:endParaRPr lang="en-US" sz="1400" dirty="0">
              <a:latin typeface="Segoe UI" panose="020B0502040204020203" pitchFamily="34" charset="0"/>
              <a:cs typeface="Segoe UI" panose="020B0502040204020203" pitchFamily="34" charset="0"/>
            </a:endParaRPr>
          </a:p>
        </p:txBody>
      </p:sp>
      <p:sp>
        <p:nvSpPr>
          <p:cNvPr id="27" name="Rectangle 26">
            <a:extLst>
              <a:ext uri="{FF2B5EF4-FFF2-40B4-BE49-F238E27FC236}">
                <a16:creationId xmlns:a16="http://schemas.microsoft.com/office/drawing/2014/main" id="{00DEA3BA-E45B-4F0A-B725-C62C2ACCAD51}"/>
              </a:ext>
            </a:extLst>
          </p:cNvPr>
          <p:cNvSpPr/>
          <p:nvPr/>
        </p:nvSpPr>
        <p:spPr>
          <a:xfrm>
            <a:off x="11057516" y="5360184"/>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28" name="Rectangle 27">
            <a:extLst>
              <a:ext uri="{FF2B5EF4-FFF2-40B4-BE49-F238E27FC236}">
                <a16:creationId xmlns:a16="http://schemas.microsoft.com/office/drawing/2014/main" id="{774C7CB0-2EB2-4629-85AE-2ADD3B86E5C2}"/>
              </a:ext>
            </a:extLst>
          </p:cNvPr>
          <p:cNvSpPr/>
          <p:nvPr/>
        </p:nvSpPr>
        <p:spPr>
          <a:xfrm>
            <a:off x="3087149" y="5360183"/>
            <a:ext cx="8153921"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 باعث می‌شود نمونه‌های بیشتری از خیابان پشتیبانی کنند، بنابراین خطر بیش‌برازش کاهش می‌یابد. اما اگر مقدار </a:t>
            </a:r>
            <a:endParaRPr lang="en-US" sz="1400" dirty="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F55121CD-4E3A-4583-9267-34070C794E59}"/>
              </a:ext>
            </a:extLst>
          </p:cNvPr>
          <p:cNvSpPr/>
          <p:nvPr/>
        </p:nvSpPr>
        <p:spPr>
          <a:xfrm>
            <a:off x="3002440" y="5378793"/>
            <a:ext cx="295274"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a:t>
            </a:r>
          </a:p>
        </p:txBody>
      </p:sp>
      <p:sp>
        <p:nvSpPr>
          <p:cNvPr id="30" name="Rectangle 29">
            <a:extLst>
              <a:ext uri="{FF2B5EF4-FFF2-40B4-BE49-F238E27FC236}">
                <a16:creationId xmlns:a16="http://schemas.microsoft.com/office/drawing/2014/main" id="{0F86A2EC-D3D9-4FBC-A23F-A284791B2B09}"/>
              </a:ext>
            </a:extLst>
          </p:cNvPr>
          <p:cNvSpPr/>
          <p:nvPr/>
        </p:nvSpPr>
        <p:spPr>
          <a:xfrm>
            <a:off x="1068224" y="5343697"/>
            <a:ext cx="2144760" cy="307777"/>
          </a:xfrm>
          <a:prstGeom prst="rect">
            <a:avLst/>
          </a:prstGeom>
        </p:spPr>
        <p:txBody>
          <a:bodyPr wrap="square">
            <a:spAutoFit/>
          </a:bodyPr>
          <a:lstStyle/>
          <a:p>
            <a:pPr algn="r"/>
            <a:r>
              <a:rPr lang="fa-IR" sz="1400" dirty="0">
                <a:latin typeface="Segoe UI" panose="020B0502040204020203" pitchFamily="34" charset="0"/>
                <a:cs typeface="Segoe UI" panose="020B0502040204020203" pitchFamily="34" charset="0"/>
              </a:rPr>
              <a:t> را بیش از حد کاهش دهید ،</a:t>
            </a:r>
            <a:endParaRPr lang="en-US" sz="1400" dirty="0">
              <a:latin typeface="Segoe UI" panose="020B0502040204020203" pitchFamily="34" charset="0"/>
              <a:cs typeface="Segoe UI" panose="020B0502040204020203" pitchFamily="34" charset="0"/>
            </a:endParaRPr>
          </a:p>
        </p:txBody>
      </p:sp>
      <p:sp>
        <p:nvSpPr>
          <p:cNvPr id="31" name="Rectangle 30">
            <a:extLst>
              <a:ext uri="{FF2B5EF4-FFF2-40B4-BE49-F238E27FC236}">
                <a16:creationId xmlns:a16="http://schemas.microsoft.com/office/drawing/2014/main" id="{B51AAD68-A2DB-49D1-900E-EA5E34EEC3FF}"/>
              </a:ext>
            </a:extLst>
          </p:cNvPr>
          <p:cNvSpPr/>
          <p:nvPr/>
        </p:nvSpPr>
        <p:spPr>
          <a:xfrm>
            <a:off x="5845637" y="5535754"/>
            <a:ext cx="5575565" cy="307777"/>
          </a:xfrm>
          <a:prstGeom prst="rect">
            <a:avLst/>
          </a:prstGeom>
        </p:spPr>
        <p:txBody>
          <a:bodyPr wrap="none">
            <a:spAutoFit/>
          </a:bodyPr>
          <a:lstStyle/>
          <a:p>
            <a:pPr algn="r"/>
            <a:r>
              <a:rPr lang="fa-IR" sz="1400" dirty="0">
                <a:latin typeface="Segoe UI" panose="020B0502040204020203" pitchFamily="34" charset="0"/>
                <a:cs typeface="Segoe UI" panose="020B0502040204020203" pitchFamily="34" charset="0"/>
              </a:rPr>
              <a:t>مدل دچار کم‌برازش می‌شود، همان‌طور که در اینجا به نظر می‌رسد: مدل با</a:t>
            </a:r>
            <a:endParaRPr lang="en-US" sz="1400" dirty="0">
              <a:latin typeface="Segoe UI" panose="020B0502040204020203" pitchFamily="34" charset="0"/>
              <a:cs typeface="Segoe UI" panose="020B0502040204020203" pitchFamily="34" charset="0"/>
            </a:endParaRPr>
          </a:p>
        </p:txBody>
      </p:sp>
      <p:sp>
        <p:nvSpPr>
          <p:cNvPr id="32" name="Rectangle 31">
            <a:extLst>
              <a:ext uri="{FF2B5EF4-FFF2-40B4-BE49-F238E27FC236}">
                <a16:creationId xmlns:a16="http://schemas.microsoft.com/office/drawing/2014/main" id="{5BC5A3B7-04E7-492E-9A15-AA20C54F9019}"/>
              </a:ext>
            </a:extLst>
          </p:cNvPr>
          <p:cNvSpPr/>
          <p:nvPr/>
        </p:nvSpPr>
        <p:spPr>
          <a:xfrm>
            <a:off x="5316639" y="5565907"/>
            <a:ext cx="806631"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 = 100</a:t>
            </a:r>
          </a:p>
        </p:txBody>
      </p:sp>
      <p:sp>
        <p:nvSpPr>
          <p:cNvPr id="33" name="Rectangle 32">
            <a:extLst>
              <a:ext uri="{FF2B5EF4-FFF2-40B4-BE49-F238E27FC236}">
                <a16:creationId xmlns:a16="http://schemas.microsoft.com/office/drawing/2014/main" id="{2EDBEDD5-20DC-4B04-9B2C-A06A6912B890}"/>
              </a:ext>
            </a:extLst>
          </p:cNvPr>
          <p:cNvSpPr/>
          <p:nvPr/>
        </p:nvSpPr>
        <p:spPr>
          <a:xfrm>
            <a:off x="4257330" y="5553138"/>
            <a:ext cx="1157689"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بهتر از مدل با</a:t>
            </a:r>
            <a:endParaRPr lang="en-US" sz="1400" dirty="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F1229573-3136-4B0E-B126-741B8861F5F3}"/>
              </a:ext>
            </a:extLst>
          </p:cNvPr>
          <p:cNvSpPr/>
          <p:nvPr/>
        </p:nvSpPr>
        <p:spPr>
          <a:xfrm>
            <a:off x="3741108" y="5551346"/>
            <a:ext cx="614271" cy="307777"/>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C = 1</a:t>
            </a:r>
          </a:p>
        </p:txBody>
      </p:sp>
      <p:sp>
        <p:nvSpPr>
          <p:cNvPr id="35" name="Rectangle 34">
            <a:extLst>
              <a:ext uri="{FF2B5EF4-FFF2-40B4-BE49-F238E27FC236}">
                <a16:creationId xmlns:a16="http://schemas.microsoft.com/office/drawing/2014/main" id="{E3886F90-D0B9-4211-9826-434CBE26FC6C}"/>
              </a:ext>
            </a:extLst>
          </p:cNvPr>
          <p:cNvSpPr/>
          <p:nvPr/>
        </p:nvSpPr>
        <p:spPr>
          <a:xfrm>
            <a:off x="2655494" y="5535754"/>
            <a:ext cx="1213794" cy="307777"/>
          </a:xfrm>
          <a:prstGeom prst="rect">
            <a:avLst/>
          </a:prstGeom>
        </p:spPr>
        <p:txBody>
          <a:bodyPr wrap="none">
            <a:spAutoFit/>
          </a:bodyPr>
          <a:lstStyle/>
          <a:p>
            <a:r>
              <a:rPr lang="fa-IR" sz="1400" dirty="0">
                <a:latin typeface="Segoe UI" panose="020B0502040204020203" pitchFamily="34" charset="0"/>
                <a:cs typeface="Segoe UI" panose="020B0502040204020203" pitchFamily="34" charset="0"/>
              </a:rPr>
              <a:t>تعمیم می‌یابد.</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557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1679</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فصل 5. ماشین‌های بردار پشتیبان</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c:creator>
  <cp:lastModifiedBy>ReZa</cp:lastModifiedBy>
  <cp:revision>5</cp:revision>
  <dcterms:created xsi:type="dcterms:W3CDTF">2024-12-24T13:04:01Z</dcterms:created>
  <dcterms:modified xsi:type="dcterms:W3CDTF">2025-01-02T08:55:58Z</dcterms:modified>
</cp:coreProperties>
</file>