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8B763-7EE9-566B-DCA5-52F0403D1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F25D8-79C4-E492-DC7A-7F34392F3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8EE35-5850-F1C0-8CC6-E11047AE5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1E00-0D7F-4DAB-BF3D-2823863C3078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D0FAB-50C0-0139-A83B-6D5B6396E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4D35B-5823-D6E4-B00A-BC04F4342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46EC-FDF9-4EDA-B896-EE8CF7CE2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61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0881A-521B-43D7-9598-A8AE4320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012ADD-F250-7C97-BC23-D64F87FE1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95660-056D-6F9D-1477-061D28A06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1E00-0D7F-4DAB-BF3D-2823863C3078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769A3-70DA-6E6D-FB23-E24C52F68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0B1D4-0E89-C1C7-FFFA-3BFFA34A9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46EC-FDF9-4EDA-B896-EE8CF7CE2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18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DB3187-6460-1636-1A37-CA868EE2B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D77F4A-721A-0CBE-37EE-32E4148F0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C1130-2703-9706-E83F-EFF1309B8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1E00-0D7F-4DAB-BF3D-2823863C3078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E4BEC-459F-434D-9216-87BB54D28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45A7F-6842-9312-99AE-613F6B707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46EC-FDF9-4EDA-B896-EE8CF7CE2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26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3E11F-E913-EB82-77FC-9DB6F4AA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974FF-4947-AD3B-AE7A-5EF7CBE81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0EDC3-2A1B-B11E-5917-DA83C31BC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1E00-0D7F-4DAB-BF3D-2823863C3078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96DBC-4151-6EAE-C5F0-49CA3FD2F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365AB-940F-47C9-D6D7-0DAE4CF0B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46EC-FDF9-4EDA-B896-EE8CF7CE2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6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6E81F-236C-7748-2237-792EBD220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7BF31-A155-5727-590F-FF6BDE56B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73AA-BB56-DFB5-1F82-A8403F259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1E00-0D7F-4DAB-BF3D-2823863C3078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C5FDB-D6A1-D715-3830-4EE47599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A5F5B-5B17-37D0-87BD-FF6369532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46EC-FDF9-4EDA-B896-EE8CF7CE2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31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1A0F5-F7A9-947E-7503-709FCA65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742EC-0B6D-8979-C55C-ECC81025B1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09C2D-4DFE-06EE-BB3F-E55A45C30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1A5CD2-3975-6160-E2CC-D3C4829A6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1E00-0D7F-4DAB-BF3D-2823863C3078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F2A67-C7EB-DE7F-26F3-C5B9DCD35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9337D-0A33-4002-1740-552E7026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46EC-FDF9-4EDA-B896-EE8CF7CE2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5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0B80F-F32A-0B4C-41B7-A0A9C2C2D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86341-8848-461A-C098-25C7EBAE5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0D9CB9-5A11-C18B-3DD6-CD04E0EB8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311178-8EA5-7910-5EFD-70428B8ECE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44F02F-ADC1-DE9A-C218-89AAA25EA7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EB41C3-21CE-4ABD-DE47-F3764DDD8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1E00-0D7F-4DAB-BF3D-2823863C3078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C42721-94E4-72EC-45D1-1CBB8C801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11C1BE-27F4-28F7-FF6E-11A794797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46EC-FDF9-4EDA-B896-EE8CF7CE2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64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94FA4-D80D-3CEE-95B1-A8F46BC9E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4DE387-9107-D499-2C72-1787DCAB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1E00-0D7F-4DAB-BF3D-2823863C3078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62154D-4F94-6E08-DCC2-AB494FF97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1B1AF4-3917-4539-60C9-CDC973CBF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46EC-FDF9-4EDA-B896-EE8CF7CE2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24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FE4A8B-9FDC-FE49-3CF4-2A256FA0D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1E00-0D7F-4DAB-BF3D-2823863C3078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47733F-90D0-7340-4139-828FE0F52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74AAD-FDCA-8DB4-26B3-05927B62B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46EC-FDF9-4EDA-B896-EE8CF7CE2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30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08498-FEAE-1563-6341-3C9E5DA86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838AA-4859-7770-7FB8-0B962844C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F03A2D-CD55-B164-27BD-BA22D2880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167EC-7689-265E-FFB4-CB3EEFA95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1E00-0D7F-4DAB-BF3D-2823863C3078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7F18E-D13A-2875-8177-A5D2B9032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05284-0BD0-7F23-E621-50D511EAE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46EC-FDF9-4EDA-B896-EE8CF7CE2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50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2AE9F-91C1-EC85-FC75-4564181B9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5DC8-696D-BC8F-4E9D-8883EBCBAA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8E8A27-919C-8424-1D7B-ED1D5D276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97448-01B4-DB84-F1A5-A5332DC59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1E00-0D7F-4DAB-BF3D-2823863C3078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7DA2D-3A0F-638F-1AEE-2E32000A5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57CC8-4F2C-BD96-FDC1-7DB761915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46EC-FDF9-4EDA-B896-EE8CF7CE2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26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29F6E7-3A1A-B373-8C9E-2BFEB0430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32352-1D7C-1D2B-41D3-23B03EFFA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1615B-B821-718D-CD13-A850ABA6B5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81E00-0D7F-4DAB-BF3D-2823863C3078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85140-A305-F245-7674-E736F1E81C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66CFE-30A9-3345-8048-2EE11A13B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446EC-FDF9-4EDA-B896-EE8CF7CE2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96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58CDA4-1F2E-B596-B8F2-DD1A0ACB6E75}"/>
              </a:ext>
            </a:extLst>
          </p:cNvPr>
          <p:cNvSpPr txBox="1"/>
          <p:nvPr/>
        </p:nvSpPr>
        <p:spPr>
          <a:xfrm>
            <a:off x="5962839" y="967668"/>
            <a:ext cx="4545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2800" dirty="0">
                <a:latin typeface="Dubai" panose="020B0503030403030204" pitchFamily="34" charset="-78"/>
                <a:cs typeface="Dubai" panose="020B0503030403030204" pitchFamily="34" charset="-78"/>
              </a:rPr>
              <a:t>حل مسئله </a:t>
            </a:r>
            <a:endParaRPr lang="en-US" sz="28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A61A6A-A02A-6752-5069-25A3E471669E}"/>
              </a:ext>
            </a:extLst>
          </p:cNvPr>
          <p:cNvSpPr txBox="1"/>
          <p:nvPr/>
        </p:nvSpPr>
        <p:spPr>
          <a:xfrm>
            <a:off x="8558075" y="967668"/>
            <a:ext cx="1473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Dubai" panose="020B0503030403030204" pitchFamily="34" charset="-78"/>
                <a:cs typeface="Dubai" panose="020B0503030403030204" pitchFamily="34" charset="-78"/>
              </a:rPr>
              <a:t>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027316-0DE5-7ADE-4BC3-6A4AEAA991BC}"/>
              </a:ext>
            </a:extLst>
          </p:cNvPr>
          <p:cNvSpPr txBox="1"/>
          <p:nvPr/>
        </p:nvSpPr>
        <p:spPr>
          <a:xfrm>
            <a:off x="5271863" y="891925"/>
            <a:ext cx="3332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Dubai" panose="020B0503030403030204" pitchFamily="34" charset="-78"/>
                <a:cs typeface="Dubai" panose="020B0503030403030204" pitchFamily="34" charset="-78"/>
              </a:rPr>
              <a:t>  </a:t>
            </a:r>
            <a:r>
              <a:rPr lang="en-US" sz="2800" dirty="0">
                <a:solidFill>
                  <a:srgbClr val="C00000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Promising</a:t>
            </a:r>
            <a:r>
              <a:rPr lang="en-US" sz="2800" dirty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fa-IR" sz="2800" dirty="0">
                <a:latin typeface="Dubai" panose="020B0503030403030204" pitchFamily="34" charset="-78"/>
                <a:cs typeface="Dubai" panose="020B0503030403030204" pitchFamily="34" charset="-78"/>
              </a:rPr>
              <a:t>وزیر با تابع</a:t>
            </a:r>
            <a:r>
              <a:rPr lang="en-US" sz="2800" dirty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32AE53-0D33-4CA0-AE93-567D14FE67A4}"/>
              </a:ext>
            </a:extLst>
          </p:cNvPr>
          <p:cNvSpPr txBox="1"/>
          <p:nvPr/>
        </p:nvSpPr>
        <p:spPr>
          <a:xfrm>
            <a:off x="4037866" y="891925"/>
            <a:ext cx="1544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2800" dirty="0">
                <a:latin typeface="Dubai" panose="020B0503030403030204" pitchFamily="34" charset="-78"/>
                <a:cs typeface="Dubai" panose="020B0503030403030204" pitchFamily="34" charset="-78"/>
              </a:rPr>
              <a:t>و الگوریتم</a:t>
            </a:r>
            <a:endParaRPr lang="en-US" sz="28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DBCCF7-470B-F560-0746-A86946C06F6B}"/>
              </a:ext>
            </a:extLst>
          </p:cNvPr>
          <p:cNvSpPr txBox="1"/>
          <p:nvPr/>
        </p:nvSpPr>
        <p:spPr>
          <a:xfrm>
            <a:off x="2016713" y="918560"/>
            <a:ext cx="3089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Back-Tracking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FEB478-CCBB-6440-8640-35B37EC68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13" y="1802942"/>
            <a:ext cx="8491493" cy="14765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1C9300-FA34-D571-7BE2-FD174200357D}"/>
              </a:ext>
            </a:extLst>
          </p:cNvPr>
          <p:cNvSpPr txBox="1"/>
          <p:nvPr/>
        </p:nvSpPr>
        <p:spPr>
          <a:xfrm>
            <a:off x="2016713" y="3591577"/>
            <a:ext cx="84914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1600" dirty="0">
                <a:latin typeface="Dubai" panose="020B0503030403030204" pitchFamily="34" charset="-78"/>
                <a:cs typeface="Dubai" panose="020B0503030403030204" pitchFamily="34" charset="-78"/>
              </a:rPr>
              <a:t>برای شروع ابتدا وزیر اول را در اولین خانه بالا سمت راست (ردیف اول و ستون اول) قرار می دهیم.</a:t>
            </a:r>
            <a:br>
              <a:rPr lang="fa-IR" sz="1600" dirty="0">
                <a:latin typeface="Dubai" panose="020B0503030403030204" pitchFamily="34" charset="-78"/>
                <a:cs typeface="Dubai" panose="020B0503030403030204" pitchFamily="34" charset="-78"/>
              </a:rPr>
            </a:br>
            <a:r>
              <a:rPr lang="fa-IR" sz="1600" dirty="0">
                <a:latin typeface="Dubai" panose="020B0503030403030204" pitchFamily="34" charset="-78"/>
                <a:cs typeface="Dubai" panose="020B0503030403030204" pitchFamily="34" charset="-78"/>
              </a:rPr>
              <a:t>برای ساده تر شدن حل مسئله از آنجا که ما می دانیم که نوع تحدید وزیر ها به یکی از 3 حالت زیر است</a:t>
            </a:r>
            <a:br>
              <a:rPr lang="fa-IR" sz="1600" dirty="0">
                <a:latin typeface="Dubai" panose="020B0503030403030204" pitchFamily="34" charset="-78"/>
                <a:cs typeface="Dubai" panose="020B0503030403030204" pitchFamily="34" charset="-78"/>
              </a:rPr>
            </a:br>
            <a:r>
              <a:rPr lang="fa-IR" sz="1600" dirty="0">
                <a:latin typeface="Dubai" panose="020B0503030403030204" pitchFamily="34" charset="-78"/>
                <a:cs typeface="Dubai" panose="020B0503030403030204" pitchFamily="34" charset="-78"/>
              </a:rPr>
              <a:t>1- تحدید به صورت افقی</a:t>
            </a:r>
            <a:br>
              <a:rPr lang="fa-IR" sz="1600" dirty="0">
                <a:latin typeface="Dubai" panose="020B0503030403030204" pitchFamily="34" charset="-78"/>
                <a:cs typeface="Dubai" panose="020B0503030403030204" pitchFamily="34" charset="-78"/>
              </a:rPr>
            </a:br>
            <a:r>
              <a:rPr lang="fa-IR" sz="1600" dirty="0">
                <a:latin typeface="Dubai" panose="020B0503030403030204" pitchFamily="34" charset="-78"/>
                <a:cs typeface="Dubai" panose="020B0503030403030204" pitchFamily="34" charset="-78"/>
              </a:rPr>
              <a:t>2- تحدید به صورت عمودی</a:t>
            </a:r>
            <a:br>
              <a:rPr lang="fa-IR" sz="1600" dirty="0">
                <a:latin typeface="Dubai" panose="020B0503030403030204" pitchFamily="34" charset="-78"/>
                <a:cs typeface="Dubai" panose="020B0503030403030204" pitchFamily="34" charset="-78"/>
              </a:rPr>
            </a:br>
            <a:r>
              <a:rPr lang="fa-IR" sz="1600" dirty="0">
                <a:latin typeface="Dubai" panose="020B0503030403030204" pitchFamily="34" charset="-78"/>
                <a:cs typeface="Dubai" panose="020B0503030403030204" pitchFamily="34" charset="-78"/>
              </a:rPr>
              <a:t>3- تحدید به صورت مورب</a:t>
            </a:r>
            <a:br>
              <a:rPr lang="fa-IR" sz="1600" dirty="0">
                <a:latin typeface="Dubai" panose="020B0503030403030204" pitchFamily="34" charset="-78"/>
                <a:cs typeface="Dubai" panose="020B0503030403030204" pitchFamily="34" charset="-78"/>
              </a:rPr>
            </a:br>
            <a:r>
              <a:rPr lang="fa-IR" sz="1600" dirty="0">
                <a:latin typeface="Dubai" panose="020B0503030403030204" pitchFamily="34" charset="-78"/>
                <a:cs typeface="Dubai" panose="020B0503030403030204" pitchFamily="34" charset="-78"/>
              </a:rPr>
              <a:t>پس می توانیم :</a:t>
            </a:r>
            <a:br>
              <a:rPr lang="fa-IR" sz="1600" dirty="0">
                <a:latin typeface="Dubai" panose="020B0503030403030204" pitchFamily="34" charset="-78"/>
                <a:cs typeface="Dubai" panose="020B0503030403030204" pitchFamily="34" charset="-78"/>
              </a:rPr>
            </a:br>
            <a:r>
              <a:rPr lang="fa-IR" sz="1600" dirty="0">
                <a:latin typeface="Dubai" panose="020B0503030403030204" pitchFamily="34" charset="-78"/>
                <a:cs typeface="Dubai" panose="020B0503030403030204" pitchFamily="34" charset="-78"/>
              </a:rPr>
              <a:t>1- هر وزیر را در یک ستون قرار دهیم</a:t>
            </a:r>
            <a:br>
              <a:rPr lang="fa-IR" sz="1600" dirty="0">
                <a:latin typeface="Dubai" panose="020B0503030403030204" pitchFamily="34" charset="-78"/>
                <a:cs typeface="Dubai" panose="020B0503030403030204" pitchFamily="34" charset="-78"/>
              </a:rPr>
            </a:br>
            <a:r>
              <a:rPr lang="fa-IR" sz="1600" dirty="0">
                <a:latin typeface="Dubai" panose="020B0503030403030204" pitchFamily="34" charset="-78"/>
                <a:cs typeface="Dubai" panose="020B0503030403030204" pitchFamily="34" charset="-78"/>
              </a:rPr>
              <a:t>2- هر وزیر را طوری قرار می دهیم که هم ردیف وزیر دیگر نباشد</a:t>
            </a:r>
            <a:endParaRPr lang="en-US" sz="16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5105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E06FCF-A46E-8321-8C98-5EE1B207693C}"/>
              </a:ext>
            </a:extLst>
          </p:cNvPr>
          <p:cNvSpPr txBox="1"/>
          <p:nvPr/>
        </p:nvSpPr>
        <p:spPr>
          <a:xfrm>
            <a:off x="5748793" y="596347"/>
            <a:ext cx="57858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1600" dirty="0">
                <a:latin typeface="Dubai" panose="020B0503030403030204" pitchFamily="34" charset="-78"/>
                <a:cs typeface="Dubai" panose="020B0503030403030204" pitchFamily="34" charset="-78"/>
              </a:rPr>
              <a:t>ابتدا وزیر اول را در ستون اول ردیف اول قرار می دهیم.</a:t>
            </a:r>
            <a:br>
              <a:rPr lang="fa-IR" sz="1600" dirty="0">
                <a:latin typeface="Dubai" panose="020B0503030403030204" pitchFamily="34" charset="-78"/>
                <a:cs typeface="Dubai" panose="020B0503030403030204" pitchFamily="34" charset="-78"/>
              </a:rPr>
            </a:br>
            <a:r>
              <a:rPr lang="fa-IR" sz="2000" dirty="0">
                <a:solidFill>
                  <a:srgbClr val="C00000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شروط :</a:t>
            </a:r>
            <a:br>
              <a:rPr lang="fa-IR" sz="1600" dirty="0">
                <a:latin typeface="Dubai" panose="020B0503030403030204" pitchFamily="34" charset="-78"/>
                <a:cs typeface="Dubai" panose="020B0503030403030204" pitchFamily="34" charset="-78"/>
              </a:rPr>
            </a:br>
            <a:r>
              <a:rPr lang="fa-IR" sz="1600" dirty="0">
                <a:latin typeface="Dubai" panose="020B0503030403030204" pitchFamily="34" charset="-78"/>
                <a:cs typeface="Dubai" panose="020B0503030403030204" pitchFamily="34" charset="-78"/>
              </a:rPr>
              <a:t>1- با هر بار قرارگیری وزیری باید چک شود که آیا وزیر جدید تحدید می شود یا خیر.</a:t>
            </a:r>
            <a:br>
              <a:rPr lang="fa-IR" sz="1600" dirty="0">
                <a:latin typeface="Dubai" panose="020B0503030403030204" pitchFamily="34" charset="-78"/>
                <a:cs typeface="Dubai" panose="020B0503030403030204" pitchFamily="34" charset="-78"/>
              </a:rPr>
            </a:br>
            <a:r>
              <a:rPr lang="fa-IR" sz="1600" dirty="0">
                <a:latin typeface="Dubai" panose="020B0503030403030204" pitchFamily="34" charset="-78"/>
                <a:cs typeface="Dubai" panose="020B0503030403030204" pitchFamily="34" charset="-78"/>
              </a:rPr>
              <a:t>2- در صورت تحدید وزیر باید آن را یک ردیف پایین تر قرار داد و مورد 1- را دوباره بررسی کرد.</a:t>
            </a:r>
            <a:br>
              <a:rPr lang="fa-IR" sz="1600" dirty="0">
                <a:latin typeface="Dubai" panose="020B0503030403030204" pitchFamily="34" charset="-78"/>
                <a:cs typeface="Dubai" panose="020B0503030403030204" pitchFamily="34" charset="-78"/>
              </a:rPr>
            </a:br>
            <a:r>
              <a:rPr lang="fa-IR" sz="1600" dirty="0">
                <a:latin typeface="Dubai" panose="020B0503030403030204" pitchFamily="34" charset="-78"/>
                <a:cs typeface="Dubai" panose="020B0503030403030204" pitchFamily="34" charset="-78"/>
              </a:rPr>
              <a:t>3- در صورتی که ردیفی در مورد 2- دیگر وجود نداشته باشد که مکان وزیر را تغییر داد باید به وزیر قبل تر بک-ترک کرده و آن را یک ردیف پایین تر قرار داد.</a:t>
            </a:r>
            <a:endParaRPr lang="en-US" sz="16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927F09D-8B68-586D-BBA1-0B76A5069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260" y="596347"/>
            <a:ext cx="3810532" cy="17814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7F6B6F1-7B34-987A-AB93-E3040E5471F4}"/>
              </a:ext>
            </a:extLst>
          </p:cNvPr>
          <p:cNvSpPr txBox="1"/>
          <p:nvPr/>
        </p:nvSpPr>
        <p:spPr>
          <a:xfrm>
            <a:off x="5748793" y="2929812"/>
            <a:ext cx="57858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1600" dirty="0">
                <a:latin typeface="Dubai" panose="020B0503030403030204" pitchFamily="34" charset="-78"/>
                <a:cs typeface="Dubai" panose="020B0503030403030204" pitchFamily="34" charset="-78"/>
              </a:rPr>
              <a:t>حال وزیر دوم رو در ستون دوم ردیف دوم قرار می دهیم.</a:t>
            </a:r>
            <a:br>
              <a:rPr lang="fa-IR" sz="1600" dirty="0">
                <a:latin typeface="Dubai" panose="020B0503030403030204" pitchFamily="34" charset="-78"/>
                <a:cs typeface="Dubai" panose="020B0503030403030204" pitchFamily="34" charset="-78"/>
              </a:rPr>
            </a:br>
            <a:r>
              <a:rPr lang="fa-IR" sz="1600" dirty="0">
                <a:latin typeface="Dubai" panose="020B0503030403030204" pitchFamily="34" charset="-78"/>
                <a:cs typeface="Dubai" panose="020B0503030403030204" pitchFamily="34" charset="-78"/>
              </a:rPr>
              <a:t>با بررسی شروط متوجه می شویم که این وزیر توسط وزیراول تحدید می شود پس آن را یک ردیف پایین می آوریم.</a:t>
            </a:r>
            <a:endParaRPr lang="en-US" sz="16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45E1F5-479C-D642-970F-65AD5AD1C4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431" y="2627500"/>
            <a:ext cx="3904361" cy="178142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1BF070-A867-4E68-EE21-D3D0B65C49CC}"/>
              </a:ext>
            </a:extLst>
          </p:cNvPr>
          <p:cNvSpPr txBox="1"/>
          <p:nvPr/>
        </p:nvSpPr>
        <p:spPr>
          <a:xfrm>
            <a:off x="5748793" y="3970616"/>
            <a:ext cx="57858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1600" dirty="0">
                <a:latin typeface="Dubai" panose="020B0503030403030204" pitchFamily="34" charset="-78"/>
                <a:cs typeface="Dubai" panose="020B0503030403030204" pitchFamily="34" charset="-78"/>
              </a:rPr>
              <a:t>حال وزیر سوم را از آنجا که نمی توانیم در ردیف اول و سوم قرار دهیم (به دلیل هم ردیف بودن کنونی با سایر وزیرها).</a:t>
            </a:r>
            <a:br>
              <a:rPr lang="fa-IR" sz="1600" dirty="0">
                <a:latin typeface="Dubai" panose="020B0503030403030204" pitchFamily="34" charset="-78"/>
                <a:cs typeface="Dubai" panose="020B0503030403030204" pitchFamily="34" charset="-78"/>
              </a:rPr>
            </a:br>
            <a:r>
              <a:rPr lang="fa-IR" sz="1600" dirty="0">
                <a:latin typeface="Dubai" panose="020B0503030403030204" pitchFamily="34" charset="-78"/>
                <a:cs typeface="Dubai" panose="020B0503030403030204" pitchFamily="34" charset="-78"/>
              </a:rPr>
              <a:t>ابتدا ردیف دوم را بررسی کرده و سپس در صورتی که ردیف دوم دارای تحدید بود ردیف چهارم را چک می کنیم.</a:t>
            </a:r>
            <a:br>
              <a:rPr lang="fa-IR" sz="1600" dirty="0">
                <a:latin typeface="Dubai" panose="020B0503030403030204" pitchFamily="34" charset="-78"/>
                <a:cs typeface="Dubai" panose="020B0503030403030204" pitchFamily="34" charset="-78"/>
              </a:rPr>
            </a:br>
            <a:r>
              <a:rPr lang="fa-IR" sz="1600" dirty="0">
                <a:latin typeface="Dubai" panose="020B0503030403030204" pitchFamily="34" charset="-78"/>
                <a:cs typeface="Dubai" panose="020B0503030403030204" pitchFamily="34" charset="-78"/>
              </a:rPr>
              <a:t>- با بررسی کامل متوجه می شویم که هر دو ردیف دارای تحدید از سمت وزیر دوم هستن پس بر طبق شروط بک-ترک کرده و وزیر قبلی را یک ردیف پایین تر قرار داده و ادامه می دهیم.</a:t>
            </a:r>
            <a:endParaRPr lang="en-US" sz="16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3DE2185-E5FE-9CB7-0A24-7B77430405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430" y="4658652"/>
            <a:ext cx="3904361" cy="177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209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942F64-BAA4-1B8F-78CE-9B03D90AB9D5}"/>
              </a:ext>
            </a:extLst>
          </p:cNvPr>
          <p:cNvSpPr txBox="1"/>
          <p:nvPr/>
        </p:nvSpPr>
        <p:spPr>
          <a:xfrm>
            <a:off x="1589103" y="648070"/>
            <a:ext cx="9641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1600" dirty="0">
                <a:latin typeface="Dubai" panose="020B0503030403030204" pitchFamily="34" charset="-78"/>
                <a:cs typeface="Dubai" panose="020B0503030403030204" pitchFamily="34" charset="-78"/>
              </a:rPr>
              <a:t>برای وزیر چهارم و سایر وزیرها (در صورتی که تعداد وزیر بیشتری داشتیم) هم همینطور با توجه به شروط ادامه می دهیم تا وقتی که یا دیگر وزیرها همدیگر رو تحدید نکنند و همه وزیر ها را قرار داده باشیم (رسیدن به جواب) یا با شکست مواجه بشویم</a:t>
            </a:r>
            <a:endParaRPr lang="en-US" sz="16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4700A7-2686-F154-5B85-A7CA131198B8}"/>
              </a:ext>
            </a:extLst>
          </p:cNvPr>
          <p:cNvSpPr txBox="1"/>
          <p:nvPr/>
        </p:nvSpPr>
        <p:spPr>
          <a:xfrm>
            <a:off x="9250531" y="1357695"/>
            <a:ext cx="2494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: Promising</a:t>
            </a:r>
            <a:r>
              <a:rPr lang="fa-IR" sz="2400" dirty="0"/>
              <a:t>تابع 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033EAB-E35E-1B4E-7861-948BF2743B62}"/>
              </a:ext>
            </a:extLst>
          </p:cNvPr>
          <p:cNvSpPr txBox="1"/>
          <p:nvPr/>
        </p:nvSpPr>
        <p:spPr>
          <a:xfrm>
            <a:off x="1589104" y="1944210"/>
            <a:ext cx="9641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1600" dirty="0">
                <a:latin typeface="Dubai" panose="020B0503030403030204" pitchFamily="34" charset="-78"/>
                <a:cs typeface="Dubai" panose="020B0503030403030204" pitchFamily="34" charset="-78"/>
              </a:rPr>
              <a:t>تابع ای هست که هر بار برای ما چک می کند که آیا وزیر جدید تحدیدی دارد یا خیر.</a:t>
            </a:r>
            <a:br>
              <a:rPr lang="fa-IR" sz="1600" dirty="0">
                <a:latin typeface="Dubai" panose="020B0503030403030204" pitchFamily="34" charset="-78"/>
                <a:cs typeface="Dubai" panose="020B0503030403030204" pitchFamily="34" charset="-78"/>
              </a:rPr>
            </a:br>
            <a:r>
              <a:rPr lang="fa-IR" sz="1600" dirty="0">
                <a:latin typeface="Dubai" panose="020B0503030403030204" pitchFamily="34" charset="-78"/>
                <a:cs typeface="Dubai" panose="020B0503030403030204" pitchFamily="34" charset="-78"/>
              </a:rPr>
              <a:t>-اگر برای ما تحدید داشت و ردیف دیگری هم موجود نبود بک-ترک می کنیم.</a:t>
            </a:r>
            <a:br>
              <a:rPr lang="fa-IR" sz="1600" dirty="0">
                <a:latin typeface="Dubai" panose="020B0503030403030204" pitchFamily="34" charset="-78"/>
                <a:cs typeface="Dubai" panose="020B0503030403030204" pitchFamily="34" charset="-78"/>
              </a:rPr>
            </a:br>
            <a:r>
              <a:rPr lang="fa-IR" sz="1600" dirty="0">
                <a:latin typeface="Dubai" panose="020B0503030403030204" pitchFamily="34" charset="-78"/>
                <a:cs typeface="Dubai" panose="020B0503030403030204" pitchFamily="34" charset="-78"/>
              </a:rPr>
              <a:t>-اگر تحدیدی نداشت (در درخت) به عمق می رویم.</a:t>
            </a:r>
            <a:endParaRPr lang="en-US" sz="16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3CA465-D145-22B8-755B-66B2689349EF}"/>
              </a:ext>
            </a:extLst>
          </p:cNvPr>
          <p:cNvSpPr txBox="1"/>
          <p:nvPr/>
        </p:nvSpPr>
        <p:spPr>
          <a:xfrm>
            <a:off x="1979720" y="3948237"/>
            <a:ext cx="9250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dirty="0">
                <a:latin typeface="Dubai" panose="020B0503030403030204" pitchFamily="34" charset="-78"/>
                <a:cs typeface="Dubai" panose="020B0503030403030204" pitchFamily="34" charset="-78"/>
              </a:rPr>
              <a:t>با اینکه ما موارد زیادی برای ساده سازی این مسئله قرار دادیم اما همچنان پیچیدگی زمانی این روش بالا است.</a:t>
            </a:r>
            <a:endParaRPr lang="en-US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8328A8-C2A6-45E6-56CB-2382AB906249}"/>
              </a:ext>
            </a:extLst>
          </p:cNvPr>
          <p:cNvSpPr txBox="1"/>
          <p:nvPr/>
        </p:nvSpPr>
        <p:spPr>
          <a:xfrm>
            <a:off x="9800947" y="3486572"/>
            <a:ext cx="2050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latin typeface="Dubai" panose="020B0503030403030204" pitchFamily="34" charset="-78"/>
                <a:cs typeface="Dubai" panose="020B0503030403030204" pitchFamily="34" charset="-78"/>
              </a:rPr>
              <a:t>نکته :</a:t>
            </a:r>
            <a:endParaRPr lang="en-US" sz="24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30564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A5F885-710E-56EB-B710-99DADB4F0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112" y="253934"/>
            <a:ext cx="6929776" cy="61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993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232623-D9B6-F15F-D3EC-E8BCC20437C3}"/>
              </a:ext>
            </a:extLst>
          </p:cNvPr>
          <p:cNvSpPr txBox="1"/>
          <p:nvPr/>
        </p:nvSpPr>
        <p:spPr>
          <a:xfrm>
            <a:off x="2536052" y="2024108"/>
            <a:ext cx="63800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6600" dirty="0">
                <a:latin typeface="Dubai" panose="020B0503030403030204" pitchFamily="34" charset="-78"/>
                <a:cs typeface="Dubai" panose="020B0503030403030204" pitchFamily="34" charset="-78"/>
              </a:rPr>
              <a:t>با تشکر از توجه شما</a:t>
            </a:r>
            <a:endParaRPr lang="en-US" sz="66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304844-3692-B732-1652-7868276E48D1}"/>
              </a:ext>
            </a:extLst>
          </p:cNvPr>
          <p:cNvSpPr txBox="1"/>
          <p:nvPr/>
        </p:nvSpPr>
        <p:spPr>
          <a:xfrm>
            <a:off x="946951" y="3725897"/>
            <a:ext cx="10298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latin typeface="Dubai" panose="020B0503030403030204" pitchFamily="34" charset="-78"/>
                <a:cs typeface="Dubai" panose="020B0503030403030204" pitchFamily="34" charset="-78"/>
              </a:rPr>
              <a:t>منبع ارائه : جزوه دست نویس از روی تدریس زیبای مرحوم دکتر عباس سیف نژاد</a:t>
            </a:r>
            <a:endParaRPr lang="en-US" sz="24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FBD7BC-0B62-32EE-AD96-C92CEF620F91}"/>
              </a:ext>
            </a:extLst>
          </p:cNvPr>
          <p:cNvSpPr txBox="1"/>
          <p:nvPr/>
        </p:nvSpPr>
        <p:spPr>
          <a:xfrm>
            <a:off x="4582356" y="4412023"/>
            <a:ext cx="3027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>
                <a:latin typeface="Dubai" panose="020B0503030403030204" pitchFamily="34" charset="-78"/>
                <a:cs typeface="Dubai" panose="020B0503030403030204" pitchFamily="34" charset="-78"/>
              </a:rPr>
              <a:t>ارائه دهنده : محمد رضا تاج الدینی</a:t>
            </a:r>
            <a:endParaRPr lang="en-US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1580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486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Dubai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ReZa</dc:creator>
  <cp:lastModifiedBy>ReZa</cp:lastModifiedBy>
  <cp:revision>3</cp:revision>
  <dcterms:created xsi:type="dcterms:W3CDTF">2024-12-31T19:17:26Z</dcterms:created>
  <dcterms:modified xsi:type="dcterms:W3CDTF">2024-12-31T19:43:15Z</dcterms:modified>
</cp:coreProperties>
</file>