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10" r:id="rId6"/>
    <p:sldId id="290" r:id="rId7"/>
    <p:sldId id="378" r:id="rId8"/>
    <p:sldId id="373" r:id="rId9"/>
    <p:sldId id="303" r:id="rId10"/>
    <p:sldId id="305" r:id="rId11"/>
    <p:sldId id="376" r:id="rId12"/>
    <p:sldId id="325" r:id="rId13"/>
    <p:sldId id="375" r:id="rId14"/>
    <p:sldId id="379" r:id="rId15"/>
    <p:sldId id="380" r:id="rId16"/>
    <p:sldId id="381" r:id="rId17"/>
    <p:sldId id="382" r:id="rId18"/>
    <p:sldId id="383" r:id="rId19"/>
    <p:sldId id="384" r:id="rId20"/>
    <p:sldId id="374" r:id="rId21"/>
    <p:sldId id="32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5226" autoAdjust="0"/>
  </p:normalViewPr>
  <p:slideViewPr>
    <p:cSldViewPr snapToGrid="0">
      <p:cViewPr varScale="1">
        <p:scale>
          <a:sx n="68" d="100"/>
          <a:sy n="68" d="100"/>
        </p:scale>
        <p:origin x="564" y="60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400" b="0" dirty="0">
              <a:solidFill>
                <a:schemeClr val="accent1"/>
              </a:solidFill>
            </a:rPr>
            <a:t>Reza </a:t>
          </a:r>
          <a:r>
            <a:rPr lang="en-US" sz="2400" b="0" dirty="0" err="1">
              <a:solidFill>
                <a:schemeClr val="accent1"/>
              </a:solidFill>
            </a:rPr>
            <a:t>Faraji</a:t>
          </a:r>
          <a:r>
            <a:rPr lang="en-US" sz="2400" b="0" dirty="0">
              <a:solidFill>
                <a:schemeClr val="accent1"/>
              </a:solidFill>
            </a:rPr>
            <a:t> Dana</a:t>
          </a:r>
          <a:br>
            <a:rPr lang="en-US" sz="1600" dirty="0">
              <a:solidFill>
                <a:sysClr val="windowText" lastClr="000000"/>
              </a:solidFill>
            </a:rPr>
          </a:br>
          <a:endParaRPr lang="en-US" sz="16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400" b="0" dirty="0">
              <a:solidFill>
                <a:schemeClr val="accent1"/>
              </a:solidFill>
            </a:rPr>
            <a:t>Masoud </a:t>
          </a:r>
          <a:r>
            <a:rPr lang="en-US" sz="2400" b="0" dirty="0" err="1">
              <a:solidFill>
                <a:schemeClr val="accent1"/>
              </a:solidFill>
            </a:rPr>
            <a:t>Roodaki-Lavasani-Fard</a:t>
          </a:r>
          <a:br>
            <a:rPr lang="en-US" sz="1600" dirty="0">
              <a:solidFill>
                <a:schemeClr val="tx1"/>
              </a:solidFill>
            </a:rPr>
          </a:b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2" custScaleX="135512" custScaleY="135512"/>
      <dgm:spPr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4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4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1" presStyleCnt="2" custScaleX="135512" custScaleY="135512"/>
      <dgm:spPr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2" presStyleCnt="4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3" presStyleCnt="4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BB48F2B9-3F80-43D5-9223-76526A774C2D}" srcId="{5C72703F-EB58-4B0C-8B2A-EDF2A51B2C6C}" destId="{B2F9B3BC-1849-4A4A-BBE4-752B9B492C76}" srcOrd="1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C9461069-5B02-4E7D-89BF-60D89C5520D1}" type="presParOf" srcId="{BF30E86D-EAFC-44CE-B56C-D7C5EC7742F3}" destId="{F836F72C-94C1-41ED-BA62-813057647F9C}" srcOrd="2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Problem Formulation</a:t>
          </a:r>
        </a:p>
      </dgm:t>
    </dgm:pt>
    <dgm:pt modelId="{D34FC0B2-1D9D-47C1-B680-27EF2E97D428}" type="parTrans" cxnId="{E01FE584-0925-4BC0-9383-A1E85DE458FD}">
      <dgm:prSet/>
      <dgm:spPr/>
      <dgm:t>
        <a:bodyPr/>
        <a:lstStyle/>
        <a:p>
          <a:endParaRPr lang="en-US"/>
        </a:p>
      </dgm:t>
    </dgm:pt>
    <dgm:pt modelId="{B3CFB133-9C4F-4A0A-888D-0CEC78FFDFFC}" type="sibTrans" cxnId="{E01FE584-0925-4BC0-9383-A1E85DE458FD}">
      <dgm:prSet/>
      <dgm:spPr/>
      <dgm:t>
        <a:bodyPr/>
        <a:lstStyle/>
        <a:p>
          <a:endParaRPr lang="en-US"/>
        </a:p>
      </dgm:t>
    </dgm:pt>
    <dgm:pt modelId="{EB81D1D4-3A06-49A6-9CBB-2A11D66B1783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/>
            <a:t>Formulation of basic electromagnetic problem starting from Maxwell’s equations!</a:t>
          </a:r>
        </a:p>
      </dgm:t>
    </dgm:pt>
    <dgm:pt modelId="{721F31C1-C769-40A8-9C34-A74470BAB532}" type="parTrans" cxnId="{5E008CC8-B8C6-4B46-94B0-C60406121E38}">
      <dgm:prSet/>
      <dgm:spPr/>
      <dgm:t>
        <a:bodyPr/>
        <a:lstStyle/>
        <a:p>
          <a:endParaRPr lang="en-US"/>
        </a:p>
      </dgm:t>
    </dgm:pt>
    <dgm:pt modelId="{0519A5BA-BBEC-4C39-9FFD-05D4C020199E}" type="sibTrans" cxnId="{5E008CC8-B8C6-4B46-94B0-C60406121E38}">
      <dgm:prSet/>
      <dgm:spPr/>
      <dgm:t>
        <a:bodyPr/>
        <a:lstStyle/>
        <a:p>
          <a:endParaRPr lang="en-US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Method of Moments</a:t>
          </a:r>
        </a:p>
      </dgm:t>
    </dgm:pt>
    <dgm:pt modelId="{5DD1E055-F36A-4363-9BA1-453D18F6AA18}" type="parTrans" cxnId="{8422E397-A2A7-4656-BDD0-A5DEE35EA0FC}">
      <dgm:prSet/>
      <dgm:spPr/>
      <dgm:t>
        <a:bodyPr/>
        <a:lstStyle/>
        <a:p>
          <a:endParaRPr lang="en-US"/>
        </a:p>
      </dgm:t>
    </dgm:pt>
    <dgm:pt modelId="{24234FDB-132A-43EF-B90D-1D285BFF51D4}" type="sibTrans" cxnId="{8422E397-A2A7-4656-BDD0-A5DEE35EA0FC}">
      <dgm:prSet/>
      <dgm:spPr/>
      <dgm:t>
        <a:bodyPr/>
        <a:lstStyle/>
        <a:p>
          <a:endParaRPr lang="en-US"/>
        </a:p>
      </dgm:t>
    </dgm:pt>
    <dgm:pt modelId="{3F378E98-4217-47A9-8134-DE6C3ABFE04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solidFill>
                <a:schemeClr val="tx1"/>
              </a:solidFill>
            </a:rPr>
            <a:t>Applying method of Moments in time domain to find currents on the wire object</a:t>
          </a:r>
          <a:endParaRPr lang="en-US" sz="1600" dirty="0">
            <a:solidFill>
              <a:schemeClr val="tx1"/>
            </a:solidFill>
          </a:endParaRPr>
        </a:p>
      </dgm:t>
    </dgm:pt>
    <dgm:pt modelId="{48653CFB-283F-4824-B87B-943F5C5E7841}" type="parTrans" cxnId="{E2F6ED9C-E6CA-4E7F-B747-37A284E29D24}">
      <dgm:prSet/>
      <dgm:spPr/>
      <dgm:t>
        <a:bodyPr/>
        <a:lstStyle/>
        <a:p>
          <a:endParaRPr lang="en-US"/>
        </a:p>
      </dgm:t>
    </dgm:pt>
    <dgm:pt modelId="{0638CE31-017E-4421-AF9D-A58647C395DF}" type="sibTrans" cxnId="{E2F6ED9C-E6CA-4E7F-B747-37A284E29D24}">
      <dgm:prSet/>
      <dgm:spPr/>
      <dgm:t>
        <a:bodyPr/>
        <a:lstStyle/>
        <a:p>
          <a:endParaRPr lang="en-US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Green’s Functions</a:t>
          </a:r>
        </a:p>
      </dgm:t>
    </dgm:pt>
    <dgm:pt modelId="{D56FE0BA-AE10-413D-B7E3-CD20C3731D50}" type="parTrans" cxnId="{E9FED118-8FC1-46A3-BD00-F94098ECD6A4}">
      <dgm:prSet/>
      <dgm:spPr/>
      <dgm:t>
        <a:bodyPr/>
        <a:lstStyle/>
        <a:p>
          <a:endParaRPr lang="en-US"/>
        </a:p>
      </dgm:t>
    </dgm:pt>
    <dgm:pt modelId="{2C34AF2B-9D07-4B75-9E74-1C680AB14CF6}" type="sibTrans" cxnId="{E9FED118-8FC1-46A3-BD00-F94098ECD6A4}">
      <dgm:prSet/>
      <dgm:spPr/>
      <dgm:t>
        <a:bodyPr/>
        <a:lstStyle/>
        <a:p>
          <a:endParaRPr lang="en-US"/>
        </a:p>
      </dgm:t>
    </dgm:pt>
    <dgm:pt modelId="{0AFF4C1B-302C-42EF-B59F-97CDC2799D17}">
      <dgm:prSet phldrT="[Text]" custT="1"/>
      <dgm:spPr/>
      <dgm:t>
        <a:bodyPr/>
        <a:lstStyle/>
        <a:p>
          <a:pPr marL="0" algn="ctr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/>
            <a:t>Using Complex Time Green’s Functions in Method of Moments formulation </a:t>
          </a:r>
          <a:endParaRPr lang="en-US" sz="1600" dirty="0"/>
        </a:p>
      </dgm:t>
    </dgm:pt>
    <dgm:pt modelId="{0EBE8459-BB53-4FEB-9003-4D3795F4559C}" type="parTrans" cxnId="{C23B5F60-F074-45B8-BB09-18AD4152539D}">
      <dgm:prSet/>
      <dgm:spPr/>
      <dgm:t>
        <a:bodyPr/>
        <a:lstStyle/>
        <a:p>
          <a:endParaRPr lang="en-US"/>
        </a:p>
      </dgm:t>
    </dgm:pt>
    <dgm:pt modelId="{6755B5A7-26F9-4D2F-8EA9-DCC4A05B07D9}" type="sibTrans" cxnId="{C23B5F60-F074-45B8-BB09-18AD4152539D}">
      <dgm:prSet/>
      <dgm:spPr/>
      <dgm:t>
        <a:bodyPr/>
        <a:lstStyle/>
        <a:p>
          <a:endParaRPr lang="en-US"/>
        </a:p>
      </dgm:t>
    </dgm:pt>
    <dgm:pt modelId="{80CB43E4-C30F-4DCA-A3E9-D12FA78CE0FB}">
      <dgm:prSet custT="1"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PSO</a:t>
          </a:r>
          <a:endParaRPr lang="en-US" sz="2800" b="1" dirty="0">
            <a:solidFill>
              <a:schemeClr val="tx1"/>
            </a:solidFill>
            <a:latin typeface="+mj-lt"/>
          </a:endParaRPr>
        </a:p>
      </dgm:t>
    </dgm:pt>
    <dgm:pt modelId="{22BA2624-35EA-49E9-BC2A-8019555F56F6}" type="sibTrans" cxnId="{E3C761DA-B59A-4658-B3C8-B73D008958C7}">
      <dgm:prSet/>
      <dgm:spPr/>
      <dgm:t>
        <a:bodyPr/>
        <a:lstStyle/>
        <a:p>
          <a:endParaRPr lang="en-US"/>
        </a:p>
      </dgm:t>
    </dgm:pt>
    <dgm:pt modelId="{662CF9D0-9536-4AC8-90CC-1A9C062F4327}" type="parTrans" cxnId="{E3C761DA-B59A-4658-B3C8-B73D008958C7}">
      <dgm:prSet/>
      <dgm:spPr/>
      <dgm:t>
        <a:bodyPr/>
        <a:lstStyle/>
        <a:p>
          <a:endParaRPr lang="en-US"/>
        </a:p>
      </dgm:t>
    </dgm:pt>
    <dgm:pt modelId="{6C230327-1904-47CB-BB1D-FD9D9F4A90BF}">
      <dgm:prSet custT="1"/>
      <dgm:spPr>
        <a:solidFill>
          <a:schemeClr val="bg1">
            <a:lumMod val="85000"/>
          </a:schemeClr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Results</a:t>
          </a:r>
          <a:endParaRPr lang="en-US" sz="2800" b="1" dirty="0">
            <a:solidFill>
              <a:schemeClr val="tx1"/>
            </a:solidFill>
            <a:latin typeface="+mj-lt"/>
          </a:endParaRPr>
        </a:p>
      </dgm:t>
    </dgm:pt>
    <dgm:pt modelId="{383C96B1-5630-4111-BDC2-DC9415E1D3B9}" type="sibTrans" cxnId="{DF2D3747-AF1D-43CC-ACD2-1C81B945A006}">
      <dgm:prSet/>
      <dgm:spPr/>
      <dgm:t>
        <a:bodyPr/>
        <a:lstStyle/>
        <a:p>
          <a:endParaRPr lang="en-US"/>
        </a:p>
      </dgm:t>
    </dgm:pt>
    <dgm:pt modelId="{F5865BF2-099D-45F3-9F9F-E9048C52D1A9}" type="parTrans" cxnId="{DF2D3747-AF1D-43CC-ACD2-1C81B945A006}">
      <dgm:prSet/>
      <dgm:spPr/>
      <dgm:t>
        <a:bodyPr/>
        <a:lstStyle/>
        <a:p>
          <a:endParaRPr lang="en-US"/>
        </a:p>
      </dgm:t>
    </dgm:pt>
    <dgm:pt modelId="{E7DB8C28-3728-493B-A3D7-1FE9EFE7E4C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solidFill>
                <a:schemeClr val="tx1"/>
              </a:solidFill>
            </a:rPr>
            <a:t>Apply PSO to find best parameters of the wire object that minimizes L2 norm of Error!</a:t>
          </a:r>
          <a:endParaRPr lang="en-US" sz="1600" dirty="0">
            <a:solidFill>
              <a:schemeClr val="tx1"/>
            </a:solidFill>
          </a:endParaRPr>
        </a:p>
      </dgm:t>
    </dgm:pt>
    <dgm:pt modelId="{86C82348-62AC-47C0-A4F1-60BF58B70325}" type="parTrans" cxnId="{5D5F46B2-925E-4A4E-A867-A220894EC4FD}">
      <dgm:prSet/>
      <dgm:spPr/>
      <dgm:t>
        <a:bodyPr/>
        <a:lstStyle/>
        <a:p>
          <a:endParaRPr lang="en-US"/>
        </a:p>
      </dgm:t>
    </dgm:pt>
    <dgm:pt modelId="{5399BFCE-FDB4-4666-81C7-DC36EB3DA553}" type="sibTrans" cxnId="{5D5F46B2-925E-4A4E-A867-A220894EC4FD}">
      <dgm:prSet/>
      <dgm:spPr/>
      <dgm:t>
        <a:bodyPr/>
        <a:lstStyle/>
        <a:p>
          <a:endParaRPr lang="en-US"/>
        </a:p>
      </dgm:t>
    </dgm:pt>
    <dgm:pt modelId="{3AA5C518-6101-47DE-A504-F7F8D31BAC0F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solidFill>
                <a:schemeClr val="tx1"/>
              </a:solidFill>
            </a:rPr>
            <a:t>Show efficiency and accuracy of the results!</a:t>
          </a:r>
          <a:endParaRPr lang="en-US" sz="1600" dirty="0">
            <a:solidFill>
              <a:schemeClr val="tx1"/>
            </a:solidFill>
          </a:endParaRPr>
        </a:p>
      </dgm:t>
    </dgm:pt>
    <dgm:pt modelId="{C33DEA67-DC41-4FD7-BAF1-1EBBE63C3B81}" type="parTrans" cxnId="{3A57B4D5-27C4-4372-954B-03F42D8D5B74}">
      <dgm:prSet/>
      <dgm:spPr/>
      <dgm:t>
        <a:bodyPr/>
        <a:lstStyle/>
        <a:p>
          <a:endParaRPr lang="en-US"/>
        </a:p>
      </dgm:t>
    </dgm:pt>
    <dgm:pt modelId="{84ADADB6-F501-44B3-B426-011C7C46A020}" type="sibTrans" cxnId="{3A57B4D5-27C4-4372-954B-03F42D8D5B74}">
      <dgm:prSet/>
      <dgm:spPr/>
      <dgm:t>
        <a:bodyPr/>
        <a:lstStyle/>
        <a:p>
          <a:endParaRPr lang="en-US"/>
        </a:p>
      </dgm:t>
    </dgm:pt>
    <dgm:pt modelId="{CFFD8E16-3ECF-4D6B-93D2-830259F19460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tx1"/>
              </a:solidFill>
            </a:rPr>
            <a:t>Error is defined as difference between measured and calculated scattered field</a:t>
          </a:r>
        </a:p>
      </dgm:t>
    </dgm:pt>
    <dgm:pt modelId="{EEF3E178-1000-4913-A31F-6B592DDD2E80}" type="parTrans" cxnId="{B2CAB954-5339-4397-8493-9A26965CC17E}">
      <dgm:prSet/>
      <dgm:spPr/>
      <dgm:t>
        <a:bodyPr/>
        <a:lstStyle/>
        <a:p>
          <a:endParaRPr lang="en-US"/>
        </a:p>
      </dgm:t>
    </dgm:pt>
    <dgm:pt modelId="{EAD072ED-ED0D-4505-ABE1-B5CC78F3D8D9}" type="sibTrans" cxnId="{B2CAB954-5339-4397-8493-9A26965CC17E}">
      <dgm:prSet/>
      <dgm:spPr/>
      <dgm:t>
        <a:bodyPr/>
        <a:lstStyle/>
        <a:p>
          <a:endParaRPr lang="en-US"/>
        </a:p>
      </dgm:t>
    </dgm:pt>
    <dgm:pt modelId="{5AA9EF3D-EF0A-4129-BE19-547F4425F564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/>
            <a:t>Define the Inverse Scattering Problem</a:t>
          </a:r>
        </a:p>
      </dgm:t>
    </dgm:pt>
    <dgm:pt modelId="{7942D512-06AE-4132-9B1A-518FC01DE5BE}" type="parTrans" cxnId="{87D6BF17-55F2-442B-A4FE-492131845BFD}">
      <dgm:prSet/>
      <dgm:spPr/>
      <dgm:t>
        <a:bodyPr/>
        <a:lstStyle/>
        <a:p>
          <a:endParaRPr lang="en-US"/>
        </a:p>
      </dgm:t>
    </dgm:pt>
    <dgm:pt modelId="{9A2752C7-44D2-4657-9E27-FF85C9F718B1}" type="sibTrans" cxnId="{87D6BF17-55F2-442B-A4FE-492131845BFD}">
      <dgm:prSet/>
      <dgm:spPr/>
      <dgm:t>
        <a:bodyPr/>
        <a:lstStyle/>
        <a:p>
          <a:endParaRPr lang="en-US"/>
        </a:p>
      </dgm:t>
    </dgm:pt>
    <dgm:pt modelId="{6C3CF817-40BF-442A-9F0E-664BBD2991E0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endParaRPr lang="en-US" sz="1600" dirty="0"/>
        </a:p>
      </dgm:t>
    </dgm:pt>
    <dgm:pt modelId="{578DCF55-3ACD-4D5C-B585-67EB8A75A4A1}" type="parTrans" cxnId="{E46B6512-0EBC-407E-9CDE-470B8E2B0185}">
      <dgm:prSet/>
      <dgm:spPr/>
      <dgm:t>
        <a:bodyPr/>
        <a:lstStyle/>
        <a:p>
          <a:endParaRPr lang="en-US"/>
        </a:p>
      </dgm:t>
    </dgm:pt>
    <dgm:pt modelId="{FEAF1ADD-3A9A-4DC0-80C0-C29FB70D5AC5}" type="sibTrans" cxnId="{E46B6512-0EBC-407E-9CDE-470B8E2B0185}">
      <dgm:prSet/>
      <dgm:spPr/>
      <dgm:t>
        <a:bodyPr/>
        <a:lstStyle/>
        <a:p>
          <a:endParaRPr lang="en-US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5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5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5">
        <dgm:presLayoutVars>
          <dgm:bulletEnabled val="1"/>
        </dgm:presLayoutVars>
      </dgm:prSet>
      <dgm:spPr/>
    </dgm:pt>
    <dgm:pt modelId="{8FAD4832-6588-48D1-A537-95C2839EA1B3}" type="pres">
      <dgm:prSet presAssocID="{2C34AF2B-9D07-4B75-9E74-1C680AB14CF6}" presName="space" presStyleCnt="0"/>
      <dgm:spPr/>
    </dgm:pt>
    <dgm:pt modelId="{673787B6-A61C-416D-8E62-B73B5E97C444}" type="pres">
      <dgm:prSet presAssocID="{80CB43E4-C30F-4DCA-A3E9-D12FA78CE0FB}" presName="composite" presStyleCnt="0"/>
      <dgm:spPr/>
    </dgm:pt>
    <dgm:pt modelId="{C524BBDC-4A12-4957-832D-D660CECEAC53}" type="pres">
      <dgm:prSet presAssocID="{80CB43E4-C30F-4DCA-A3E9-D12FA78CE0F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0A49A4C-6D17-4FCB-9C29-21F025026F9E}" type="pres">
      <dgm:prSet presAssocID="{80CB43E4-C30F-4DCA-A3E9-D12FA78CE0FB}" presName="desTx" presStyleLbl="alignAccFollowNode1" presStyleIdx="3" presStyleCnt="5">
        <dgm:presLayoutVars>
          <dgm:bulletEnabled val="1"/>
        </dgm:presLayoutVars>
      </dgm:prSet>
      <dgm:spPr/>
    </dgm:pt>
    <dgm:pt modelId="{383AD359-E24C-4F68-B934-2F2C992494D2}" type="pres">
      <dgm:prSet presAssocID="{22BA2624-35EA-49E9-BC2A-8019555F56F6}" presName="space" presStyleCnt="0"/>
      <dgm:spPr/>
    </dgm:pt>
    <dgm:pt modelId="{61D1CB56-CE53-4431-BAD9-0789E09DFD6B}" type="pres">
      <dgm:prSet presAssocID="{6C230327-1904-47CB-BB1D-FD9D9F4A90BF}" presName="composite" presStyleCnt="0"/>
      <dgm:spPr/>
    </dgm:pt>
    <dgm:pt modelId="{31A34E95-FDDE-4764-A7A2-F2CDEEADC6D2}" type="pres">
      <dgm:prSet presAssocID="{6C230327-1904-47CB-BB1D-FD9D9F4A90B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16F636B-AE5E-4CCE-8FA9-24DFA1E64615}" type="pres">
      <dgm:prSet presAssocID="{6C230327-1904-47CB-BB1D-FD9D9F4A90B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E46B6512-0EBC-407E-9CDE-470B8E2B0185}" srcId="{25E771E7-8CF7-4491-9507-55BFE693DC7B}" destId="{6C3CF817-40BF-442A-9F0E-664BBD2991E0}" srcOrd="1" destOrd="0" parTransId="{578DCF55-3ACD-4D5C-B585-67EB8A75A4A1}" sibTransId="{FEAF1ADD-3A9A-4DC0-80C0-C29FB70D5AC5}"/>
    <dgm:cxn modelId="{87D6BF17-55F2-442B-A4FE-492131845BFD}" srcId="{25E771E7-8CF7-4491-9507-55BFE693DC7B}" destId="{5AA9EF3D-EF0A-4129-BE19-547F4425F564}" srcOrd="2" destOrd="0" parTransId="{7942D512-06AE-4132-9B1A-518FC01DE5BE}" sibTransId="{9A2752C7-44D2-4657-9E27-FF85C9F718B1}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1D692423-C9C9-408E-BAFB-507DB56BF6C4}" type="presOf" srcId="{6C3CF817-40BF-442A-9F0E-664BBD2991E0}" destId="{30479C4D-92A7-4148-A954-1F753DC42CF3}" srcOrd="0" destOrd="1" presId="urn:microsoft.com/office/officeart/2005/8/layout/hList1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4C2BF434-6D31-4BCB-A694-B6E3795770A2}" type="presOf" srcId="{E7DB8C28-3728-493B-A3D7-1FE9EFE7E4C2}" destId="{70A49A4C-6D17-4FCB-9C29-21F025026F9E}" srcOrd="0" destOrd="0" presId="urn:microsoft.com/office/officeart/2005/8/layout/hList1"/>
    <dgm:cxn modelId="{4688253A-F90F-4F32-98D6-592110551094}" type="presOf" srcId="{0AFF4C1B-302C-42EF-B59F-97CDC2799D17}" destId="{3232D775-33ED-44BE-9665-D5F655F5DD13}" srcOrd="0" destOrd="0" presId="urn:microsoft.com/office/officeart/2005/8/layout/hList1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B2CAB954-5339-4397-8493-9A26965CC17E}" srcId="{80CB43E4-C30F-4DCA-A3E9-D12FA78CE0FB}" destId="{CFFD8E16-3ECF-4D6B-93D2-830259F19460}" srcOrd="1" destOrd="0" parTransId="{EEF3E178-1000-4913-A31F-6B592DDD2E80}" sibTransId="{EAD072ED-ED0D-4505-ABE1-B5CC78F3D8D9}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2A7687A-526F-4212-8827-74E2D1AFDF17}" type="presOf" srcId="{3AA5C518-6101-47DE-A504-F7F8D31BAC0F}" destId="{B16F636B-AE5E-4CCE-8FA9-24DFA1E64615}" srcOrd="0" destOrd="0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BA73C1A0-589A-4D71-AE39-17245F0FABA3}" type="presOf" srcId="{5AA9EF3D-EF0A-4129-BE19-547F4425F564}" destId="{30479C4D-92A7-4148-A954-1F753DC42CF3}" srcOrd="0" destOrd="2" presId="urn:microsoft.com/office/officeart/2005/8/layout/hList1"/>
    <dgm:cxn modelId="{24B833A3-F1A5-4AF1-8328-525ABC870CC7}" type="presOf" srcId="{6C230327-1904-47CB-BB1D-FD9D9F4A90BF}" destId="{31A34E95-FDDE-4764-A7A2-F2CDEEADC6D2}" srcOrd="0" destOrd="0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5F46B2-925E-4A4E-A867-A220894EC4FD}" srcId="{80CB43E4-C30F-4DCA-A3E9-D12FA78CE0FB}" destId="{E7DB8C28-3728-493B-A3D7-1FE9EFE7E4C2}" srcOrd="0" destOrd="0" parTransId="{86C82348-62AC-47C0-A4F1-60BF58B70325}" sibTransId="{5399BFCE-FDB4-4666-81C7-DC36EB3DA553}"/>
    <dgm:cxn modelId="{7D12F2B7-C875-4A01-83D6-007447984117}" type="presOf" srcId="{CFFD8E16-3ECF-4D6B-93D2-830259F19460}" destId="{70A49A4C-6D17-4FCB-9C29-21F025026F9E}" srcOrd="0" destOrd="1" presId="urn:microsoft.com/office/officeart/2005/8/layout/hList1"/>
    <dgm:cxn modelId="{7926B4C4-A502-49E6-B12D-81AAFC1A6C96}" type="presOf" srcId="{80CB43E4-C30F-4DCA-A3E9-D12FA78CE0FB}" destId="{C524BBDC-4A12-4957-832D-D660CECEAC53}" srcOrd="0" destOrd="0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  <dgm:cxn modelId="{E7382133-8AB5-4D9D-B179-25ABD530669C}" type="presParOf" srcId="{C8FC339E-39F6-4A89-A23A-68C3243C6B19}" destId="{8FAD4832-6588-48D1-A537-95C2839EA1B3}" srcOrd="5" destOrd="0" presId="urn:microsoft.com/office/officeart/2005/8/layout/hList1"/>
    <dgm:cxn modelId="{72B4F15A-A0DA-4C56-9CE0-916D94F681AA}" type="presParOf" srcId="{C8FC339E-39F6-4A89-A23A-68C3243C6B19}" destId="{673787B6-A61C-416D-8E62-B73B5E97C444}" srcOrd="6" destOrd="0" presId="urn:microsoft.com/office/officeart/2005/8/layout/hList1"/>
    <dgm:cxn modelId="{813EA12F-2B1B-4DF4-BA61-D498348DB32E}" type="presParOf" srcId="{673787B6-A61C-416D-8E62-B73B5E97C444}" destId="{C524BBDC-4A12-4957-832D-D660CECEAC53}" srcOrd="0" destOrd="0" presId="urn:microsoft.com/office/officeart/2005/8/layout/hList1"/>
    <dgm:cxn modelId="{591C69AD-94F5-401B-B648-1D0755177D77}" type="presParOf" srcId="{673787B6-A61C-416D-8E62-B73B5E97C444}" destId="{70A49A4C-6D17-4FCB-9C29-21F025026F9E}" srcOrd="1" destOrd="0" presId="urn:microsoft.com/office/officeart/2005/8/layout/hList1"/>
    <dgm:cxn modelId="{52299F82-BC98-48AF-A747-CD966906C9A8}" type="presParOf" srcId="{C8FC339E-39F6-4A89-A23A-68C3243C6B19}" destId="{383AD359-E24C-4F68-B934-2F2C992494D2}" srcOrd="7" destOrd="0" presId="urn:microsoft.com/office/officeart/2005/8/layout/hList1"/>
    <dgm:cxn modelId="{62DB8F84-1303-4659-9AF1-8DCD622BFC3A}" type="presParOf" srcId="{C8FC339E-39F6-4A89-A23A-68C3243C6B19}" destId="{61D1CB56-CE53-4431-BAD9-0789E09DFD6B}" srcOrd="8" destOrd="0" presId="urn:microsoft.com/office/officeart/2005/8/layout/hList1"/>
    <dgm:cxn modelId="{19635CC3-E362-40BE-831B-068DA468B058}" type="presParOf" srcId="{61D1CB56-CE53-4431-BAD9-0789E09DFD6B}" destId="{31A34E95-FDDE-4764-A7A2-F2CDEEADC6D2}" srcOrd="0" destOrd="0" presId="urn:microsoft.com/office/officeart/2005/8/layout/hList1"/>
    <dgm:cxn modelId="{97FEA316-B612-4138-B7FD-B54FACA131D0}" type="presParOf" srcId="{61D1CB56-CE53-4431-BAD9-0789E09DFD6B}" destId="{B16F636B-AE5E-4CCE-8FA9-24DFA1E646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CA6E79-DF61-4A2A-A13D-5DD38FABD82F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6AE7D7-3C28-4865-B0CA-FDF7409B039E}">
      <dgm:prSet phldrT="[Text]"/>
      <dgm:spPr/>
      <dgm:t>
        <a:bodyPr/>
        <a:lstStyle/>
        <a:p>
          <a:pPr algn="ctr"/>
          <a:r>
            <a:rPr lang="en-US"/>
            <a:t>Feed TX</a:t>
          </a:r>
        </a:p>
      </dgm:t>
    </dgm:pt>
    <dgm:pt modelId="{292D00C4-C3AB-4198-A566-52905DF1611C}" type="parTrans" cxnId="{1C76BB08-2EF6-4B29-81E4-BF2C3F1786AD}">
      <dgm:prSet/>
      <dgm:spPr/>
      <dgm:t>
        <a:bodyPr/>
        <a:lstStyle/>
        <a:p>
          <a:pPr algn="ctr"/>
          <a:endParaRPr lang="en-US"/>
        </a:p>
      </dgm:t>
    </dgm:pt>
    <dgm:pt modelId="{326AC843-DE2B-43D4-BAB4-3481AEBE0792}" type="sibTrans" cxnId="{1C76BB08-2EF6-4B29-81E4-BF2C3F1786AD}">
      <dgm:prSet/>
      <dgm:spPr/>
      <dgm:t>
        <a:bodyPr/>
        <a:lstStyle/>
        <a:p>
          <a:pPr algn="ctr"/>
          <a:endParaRPr lang="en-US"/>
        </a:p>
      </dgm:t>
    </dgm:pt>
    <dgm:pt modelId="{E8BA93F3-63F8-4414-B650-A021D3F9810C}">
      <dgm:prSet phldrT="[Text]"/>
      <dgm:spPr/>
      <dgm:t>
        <a:bodyPr/>
        <a:lstStyle/>
        <a:p>
          <a:pPr algn="ctr"/>
          <a:r>
            <a:rPr lang="en-US"/>
            <a:t>Receive at RXs</a:t>
          </a:r>
        </a:p>
      </dgm:t>
    </dgm:pt>
    <dgm:pt modelId="{774F5DC1-9613-489C-9701-C397C643AF68}" type="parTrans" cxnId="{19A4FD07-171C-40BB-AD2E-C203AB6D5FAD}">
      <dgm:prSet/>
      <dgm:spPr/>
      <dgm:t>
        <a:bodyPr/>
        <a:lstStyle/>
        <a:p>
          <a:pPr algn="ctr"/>
          <a:endParaRPr lang="en-US"/>
        </a:p>
      </dgm:t>
    </dgm:pt>
    <dgm:pt modelId="{3D0200F8-0B23-44C3-9380-EEC118746801}" type="sibTrans" cxnId="{19A4FD07-171C-40BB-AD2E-C203AB6D5FAD}">
      <dgm:prSet/>
      <dgm:spPr/>
      <dgm:t>
        <a:bodyPr/>
        <a:lstStyle/>
        <a:p>
          <a:pPr algn="ctr"/>
          <a:endParaRPr lang="en-US"/>
        </a:p>
      </dgm:t>
    </dgm:pt>
    <dgm:pt modelId="{02B79A26-0CA8-4D59-A556-3652E7159429}">
      <dgm:prSet phldrT="[Text]"/>
      <dgm:spPr/>
      <dgm:t>
        <a:bodyPr/>
        <a:lstStyle/>
        <a:p>
          <a:pPr algn="ctr"/>
          <a:r>
            <a:rPr lang="en-US"/>
            <a:t>Calculate Currents on the wire</a:t>
          </a:r>
        </a:p>
      </dgm:t>
    </dgm:pt>
    <dgm:pt modelId="{DCB4DB1B-E2D9-4718-B575-7DC452127B8F}" type="parTrans" cxnId="{5E5252E0-743B-49F7-87EC-481767730B2A}">
      <dgm:prSet/>
      <dgm:spPr/>
      <dgm:t>
        <a:bodyPr/>
        <a:lstStyle/>
        <a:p>
          <a:pPr algn="ctr"/>
          <a:endParaRPr lang="en-US"/>
        </a:p>
      </dgm:t>
    </dgm:pt>
    <dgm:pt modelId="{72FB0CC5-DABD-43C9-BA56-90FF0CBB3FF2}" type="sibTrans" cxnId="{5E5252E0-743B-49F7-87EC-481767730B2A}">
      <dgm:prSet/>
      <dgm:spPr/>
      <dgm:t>
        <a:bodyPr/>
        <a:lstStyle/>
        <a:p>
          <a:pPr algn="ctr"/>
          <a:endParaRPr lang="en-US"/>
        </a:p>
      </dgm:t>
    </dgm:pt>
    <dgm:pt modelId="{A6BED3D1-70C8-4481-BBD2-48E85CE4FAE1}">
      <dgm:prSet phldrT="[Text]"/>
      <dgm:spPr/>
      <dgm:t>
        <a:bodyPr/>
        <a:lstStyle/>
        <a:p>
          <a:pPr algn="ctr"/>
          <a:r>
            <a:rPr lang="en-US"/>
            <a:t>Calculate the scattered field</a:t>
          </a:r>
        </a:p>
      </dgm:t>
    </dgm:pt>
    <dgm:pt modelId="{5D7ECD93-FE33-4FF3-B99D-09CF104836A7}" type="parTrans" cxnId="{3DBC24A8-3E1D-441C-BBD6-43E8D3E111E0}">
      <dgm:prSet/>
      <dgm:spPr/>
      <dgm:t>
        <a:bodyPr/>
        <a:lstStyle/>
        <a:p>
          <a:pPr algn="ctr"/>
          <a:endParaRPr lang="en-US"/>
        </a:p>
      </dgm:t>
    </dgm:pt>
    <dgm:pt modelId="{E18084B5-D69E-43B3-93FD-A404348426B0}" type="sibTrans" cxnId="{3DBC24A8-3E1D-441C-BBD6-43E8D3E111E0}">
      <dgm:prSet/>
      <dgm:spPr/>
      <dgm:t>
        <a:bodyPr/>
        <a:lstStyle/>
        <a:p>
          <a:pPr algn="ctr"/>
          <a:endParaRPr lang="en-US"/>
        </a:p>
      </dgm:t>
    </dgm:pt>
    <dgm:pt modelId="{07E21549-7565-49C7-B022-F7D5383D4EA7}">
      <dgm:prSet phldrT="[Text]"/>
      <dgm:spPr/>
      <dgm:t>
        <a:bodyPr/>
        <a:lstStyle/>
        <a:p>
          <a:pPr algn="ctr"/>
          <a:r>
            <a:rPr lang="en-US"/>
            <a:t>Find the geometry using PSO</a:t>
          </a:r>
        </a:p>
      </dgm:t>
    </dgm:pt>
    <dgm:pt modelId="{41DFA52E-4F49-4033-9DF6-AECEC3E6DFB0}" type="parTrans" cxnId="{E8203283-8463-431F-8FC6-2317D0327E51}">
      <dgm:prSet/>
      <dgm:spPr/>
      <dgm:t>
        <a:bodyPr/>
        <a:lstStyle/>
        <a:p>
          <a:pPr algn="ctr"/>
          <a:endParaRPr lang="en-US"/>
        </a:p>
      </dgm:t>
    </dgm:pt>
    <dgm:pt modelId="{57D0FA91-CC9A-4166-B18B-7DCFE24DC7E2}" type="sibTrans" cxnId="{E8203283-8463-431F-8FC6-2317D0327E51}">
      <dgm:prSet/>
      <dgm:spPr/>
      <dgm:t>
        <a:bodyPr/>
        <a:lstStyle/>
        <a:p>
          <a:pPr algn="ctr"/>
          <a:endParaRPr lang="en-US"/>
        </a:p>
      </dgm:t>
    </dgm:pt>
    <dgm:pt modelId="{A6235F10-E64E-4BE3-962C-082C09146330}" type="pres">
      <dgm:prSet presAssocID="{2BCA6E79-DF61-4A2A-A13D-5DD38FABD82F}" presName="Name0" presStyleCnt="0">
        <dgm:presLayoutVars>
          <dgm:dir/>
          <dgm:resizeHandles val="exact"/>
        </dgm:presLayoutVars>
      </dgm:prSet>
      <dgm:spPr/>
    </dgm:pt>
    <dgm:pt modelId="{074C1F55-3BDA-47DE-95A9-091E61D972C0}" type="pres">
      <dgm:prSet presAssocID="{2C6AE7D7-3C28-4865-B0CA-FDF7409B039E}" presName="node" presStyleLbl="node1" presStyleIdx="0" presStyleCnt="5">
        <dgm:presLayoutVars>
          <dgm:bulletEnabled val="1"/>
        </dgm:presLayoutVars>
      </dgm:prSet>
      <dgm:spPr/>
    </dgm:pt>
    <dgm:pt modelId="{AFACA974-FA4B-4DB5-8A49-6A1E479A8D18}" type="pres">
      <dgm:prSet presAssocID="{326AC843-DE2B-43D4-BAB4-3481AEBE0792}" presName="sibTrans" presStyleLbl="sibTrans1D1" presStyleIdx="0" presStyleCnt="4"/>
      <dgm:spPr/>
    </dgm:pt>
    <dgm:pt modelId="{9C96D9D1-3705-4820-BD96-45665501D78A}" type="pres">
      <dgm:prSet presAssocID="{326AC843-DE2B-43D4-BAB4-3481AEBE0792}" presName="connectorText" presStyleLbl="sibTrans1D1" presStyleIdx="0" presStyleCnt="4"/>
      <dgm:spPr/>
    </dgm:pt>
    <dgm:pt modelId="{9B723068-7E87-4E3E-8F6A-4B7D0055BCE0}" type="pres">
      <dgm:prSet presAssocID="{E8BA93F3-63F8-4414-B650-A021D3F9810C}" presName="node" presStyleLbl="node1" presStyleIdx="1" presStyleCnt="5">
        <dgm:presLayoutVars>
          <dgm:bulletEnabled val="1"/>
        </dgm:presLayoutVars>
      </dgm:prSet>
      <dgm:spPr/>
    </dgm:pt>
    <dgm:pt modelId="{F892B0E5-5E16-433F-A1A6-D2DA9EA6A676}" type="pres">
      <dgm:prSet presAssocID="{3D0200F8-0B23-44C3-9380-EEC118746801}" presName="sibTrans" presStyleLbl="sibTrans1D1" presStyleIdx="1" presStyleCnt="4"/>
      <dgm:spPr/>
    </dgm:pt>
    <dgm:pt modelId="{FCBF7021-4A67-40FA-8D8B-95CCF00BA4A8}" type="pres">
      <dgm:prSet presAssocID="{3D0200F8-0B23-44C3-9380-EEC118746801}" presName="connectorText" presStyleLbl="sibTrans1D1" presStyleIdx="1" presStyleCnt="4"/>
      <dgm:spPr/>
    </dgm:pt>
    <dgm:pt modelId="{728B5217-4A51-411B-82F8-96C462E02532}" type="pres">
      <dgm:prSet presAssocID="{02B79A26-0CA8-4D59-A556-3652E7159429}" presName="node" presStyleLbl="node1" presStyleIdx="2" presStyleCnt="5">
        <dgm:presLayoutVars>
          <dgm:bulletEnabled val="1"/>
        </dgm:presLayoutVars>
      </dgm:prSet>
      <dgm:spPr/>
    </dgm:pt>
    <dgm:pt modelId="{953575E7-07F6-4A9A-A1AD-C8118B426F19}" type="pres">
      <dgm:prSet presAssocID="{72FB0CC5-DABD-43C9-BA56-90FF0CBB3FF2}" presName="sibTrans" presStyleLbl="sibTrans1D1" presStyleIdx="2" presStyleCnt="4"/>
      <dgm:spPr/>
    </dgm:pt>
    <dgm:pt modelId="{4D2F1397-7911-4C72-BD80-399B36DF3E69}" type="pres">
      <dgm:prSet presAssocID="{72FB0CC5-DABD-43C9-BA56-90FF0CBB3FF2}" presName="connectorText" presStyleLbl="sibTrans1D1" presStyleIdx="2" presStyleCnt="4"/>
      <dgm:spPr/>
    </dgm:pt>
    <dgm:pt modelId="{2BEB2E35-EADD-4807-A889-FA7A21EC35F5}" type="pres">
      <dgm:prSet presAssocID="{A6BED3D1-70C8-4481-BBD2-48E85CE4FAE1}" presName="node" presStyleLbl="node1" presStyleIdx="3" presStyleCnt="5">
        <dgm:presLayoutVars>
          <dgm:bulletEnabled val="1"/>
        </dgm:presLayoutVars>
      </dgm:prSet>
      <dgm:spPr/>
    </dgm:pt>
    <dgm:pt modelId="{697014E8-66DD-4128-BEFF-07CB9188F875}" type="pres">
      <dgm:prSet presAssocID="{E18084B5-D69E-43B3-93FD-A404348426B0}" presName="sibTrans" presStyleLbl="sibTrans1D1" presStyleIdx="3" presStyleCnt="4"/>
      <dgm:spPr/>
    </dgm:pt>
    <dgm:pt modelId="{ED8F81BB-3EA0-4522-855C-73652CBDDFA1}" type="pres">
      <dgm:prSet presAssocID="{E18084B5-D69E-43B3-93FD-A404348426B0}" presName="connectorText" presStyleLbl="sibTrans1D1" presStyleIdx="3" presStyleCnt="4"/>
      <dgm:spPr/>
    </dgm:pt>
    <dgm:pt modelId="{670D1475-717F-4E9C-BDFD-78F6197EDDEB}" type="pres">
      <dgm:prSet presAssocID="{07E21549-7565-49C7-B022-F7D5383D4EA7}" presName="node" presStyleLbl="node1" presStyleIdx="4" presStyleCnt="5">
        <dgm:presLayoutVars>
          <dgm:bulletEnabled val="1"/>
        </dgm:presLayoutVars>
      </dgm:prSet>
      <dgm:spPr/>
    </dgm:pt>
  </dgm:ptLst>
  <dgm:cxnLst>
    <dgm:cxn modelId="{19A4FD07-171C-40BB-AD2E-C203AB6D5FAD}" srcId="{2BCA6E79-DF61-4A2A-A13D-5DD38FABD82F}" destId="{E8BA93F3-63F8-4414-B650-A021D3F9810C}" srcOrd="1" destOrd="0" parTransId="{774F5DC1-9613-489C-9701-C397C643AF68}" sibTransId="{3D0200F8-0B23-44C3-9380-EEC118746801}"/>
    <dgm:cxn modelId="{1C76BB08-2EF6-4B29-81E4-BF2C3F1786AD}" srcId="{2BCA6E79-DF61-4A2A-A13D-5DD38FABD82F}" destId="{2C6AE7D7-3C28-4865-B0CA-FDF7409B039E}" srcOrd="0" destOrd="0" parTransId="{292D00C4-C3AB-4198-A566-52905DF1611C}" sibTransId="{326AC843-DE2B-43D4-BAB4-3481AEBE0792}"/>
    <dgm:cxn modelId="{7FFFE812-EC14-4187-A6B4-F8C312ACE8CE}" type="presOf" srcId="{E18084B5-D69E-43B3-93FD-A404348426B0}" destId="{ED8F81BB-3EA0-4522-855C-73652CBDDFA1}" srcOrd="1" destOrd="0" presId="urn:microsoft.com/office/officeart/2005/8/layout/bProcess3"/>
    <dgm:cxn modelId="{B308C433-A2EB-4B5C-884B-DE9A460BE97C}" type="presOf" srcId="{326AC843-DE2B-43D4-BAB4-3481AEBE0792}" destId="{9C96D9D1-3705-4820-BD96-45665501D78A}" srcOrd="1" destOrd="0" presId="urn:microsoft.com/office/officeart/2005/8/layout/bProcess3"/>
    <dgm:cxn modelId="{514E9E37-A57C-41C0-8AF9-4F9895880C1F}" type="presOf" srcId="{72FB0CC5-DABD-43C9-BA56-90FF0CBB3FF2}" destId="{953575E7-07F6-4A9A-A1AD-C8118B426F19}" srcOrd="0" destOrd="0" presId="urn:microsoft.com/office/officeart/2005/8/layout/bProcess3"/>
    <dgm:cxn modelId="{0D46C962-D9D8-4297-A117-5E4B6F8127F1}" type="presOf" srcId="{72FB0CC5-DABD-43C9-BA56-90FF0CBB3FF2}" destId="{4D2F1397-7911-4C72-BD80-399B36DF3E69}" srcOrd="1" destOrd="0" presId="urn:microsoft.com/office/officeart/2005/8/layout/bProcess3"/>
    <dgm:cxn modelId="{B0751647-5421-4AA4-9C1F-96CA3313EEA6}" type="presOf" srcId="{3D0200F8-0B23-44C3-9380-EEC118746801}" destId="{FCBF7021-4A67-40FA-8D8B-95CCF00BA4A8}" srcOrd="1" destOrd="0" presId="urn:microsoft.com/office/officeart/2005/8/layout/bProcess3"/>
    <dgm:cxn modelId="{500E844B-916A-4189-97FC-C985704A807F}" type="presOf" srcId="{E8BA93F3-63F8-4414-B650-A021D3F9810C}" destId="{9B723068-7E87-4E3E-8F6A-4B7D0055BCE0}" srcOrd="0" destOrd="0" presId="urn:microsoft.com/office/officeart/2005/8/layout/bProcess3"/>
    <dgm:cxn modelId="{3E80EE6F-E8DD-41CA-9D9F-EC9E731587EF}" type="presOf" srcId="{3D0200F8-0B23-44C3-9380-EEC118746801}" destId="{F892B0E5-5E16-433F-A1A6-D2DA9EA6A676}" srcOrd="0" destOrd="0" presId="urn:microsoft.com/office/officeart/2005/8/layout/bProcess3"/>
    <dgm:cxn modelId="{BB277D77-00B5-4C1D-B314-4582D9CB5D61}" type="presOf" srcId="{2C6AE7D7-3C28-4865-B0CA-FDF7409B039E}" destId="{074C1F55-3BDA-47DE-95A9-091E61D972C0}" srcOrd="0" destOrd="0" presId="urn:microsoft.com/office/officeart/2005/8/layout/bProcess3"/>
    <dgm:cxn modelId="{E8203283-8463-431F-8FC6-2317D0327E51}" srcId="{2BCA6E79-DF61-4A2A-A13D-5DD38FABD82F}" destId="{07E21549-7565-49C7-B022-F7D5383D4EA7}" srcOrd="4" destOrd="0" parTransId="{41DFA52E-4F49-4033-9DF6-AECEC3E6DFB0}" sibTransId="{57D0FA91-CC9A-4166-B18B-7DCFE24DC7E2}"/>
    <dgm:cxn modelId="{70D06893-B6C8-4740-97CE-DDFC1266F8D0}" type="presOf" srcId="{02B79A26-0CA8-4D59-A556-3652E7159429}" destId="{728B5217-4A51-411B-82F8-96C462E02532}" srcOrd="0" destOrd="0" presId="urn:microsoft.com/office/officeart/2005/8/layout/bProcess3"/>
    <dgm:cxn modelId="{779DBC97-5918-4398-AE73-03B15A1D2080}" type="presOf" srcId="{2BCA6E79-DF61-4A2A-A13D-5DD38FABD82F}" destId="{A6235F10-E64E-4BE3-962C-082C09146330}" srcOrd="0" destOrd="0" presId="urn:microsoft.com/office/officeart/2005/8/layout/bProcess3"/>
    <dgm:cxn modelId="{8C6DB09E-9C60-46CE-873B-2E213F65A433}" type="presOf" srcId="{07E21549-7565-49C7-B022-F7D5383D4EA7}" destId="{670D1475-717F-4E9C-BDFD-78F6197EDDEB}" srcOrd="0" destOrd="0" presId="urn:microsoft.com/office/officeart/2005/8/layout/bProcess3"/>
    <dgm:cxn modelId="{3DBC24A8-3E1D-441C-BBD6-43E8D3E111E0}" srcId="{2BCA6E79-DF61-4A2A-A13D-5DD38FABD82F}" destId="{A6BED3D1-70C8-4481-BBD2-48E85CE4FAE1}" srcOrd="3" destOrd="0" parTransId="{5D7ECD93-FE33-4FF3-B99D-09CF104836A7}" sibTransId="{E18084B5-D69E-43B3-93FD-A404348426B0}"/>
    <dgm:cxn modelId="{351E99B6-5922-423F-B152-C8FADC94732B}" type="presOf" srcId="{E18084B5-D69E-43B3-93FD-A404348426B0}" destId="{697014E8-66DD-4128-BEFF-07CB9188F875}" srcOrd="0" destOrd="0" presId="urn:microsoft.com/office/officeart/2005/8/layout/bProcess3"/>
    <dgm:cxn modelId="{A24247CC-D41A-45F0-A1FD-56C368C91AF2}" type="presOf" srcId="{A6BED3D1-70C8-4481-BBD2-48E85CE4FAE1}" destId="{2BEB2E35-EADD-4807-A889-FA7A21EC35F5}" srcOrd="0" destOrd="0" presId="urn:microsoft.com/office/officeart/2005/8/layout/bProcess3"/>
    <dgm:cxn modelId="{BCEA22DC-D029-48FC-86CD-0C9EF2ACD6C8}" type="presOf" srcId="{326AC843-DE2B-43D4-BAB4-3481AEBE0792}" destId="{AFACA974-FA4B-4DB5-8A49-6A1E479A8D18}" srcOrd="0" destOrd="0" presId="urn:microsoft.com/office/officeart/2005/8/layout/bProcess3"/>
    <dgm:cxn modelId="{5E5252E0-743B-49F7-87EC-481767730B2A}" srcId="{2BCA6E79-DF61-4A2A-A13D-5DD38FABD82F}" destId="{02B79A26-0CA8-4D59-A556-3652E7159429}" srcOrd="2" destOrd="0" parTransId="{DCB4DB1B-E2D9-4718-B575-7DC452127B8F}" sibTransId="{72FB0CC5-DABD-43C9-BA56-90FF0CBB3FF2}"/>
    <dgm:cxn modelId="{0769D5A4-FE19-4AC3-8469-80EF696CDAE4}" type="presParOf" srcId="{A6235F10-E64E-4BE3-962C-082C09146330}" destId="{074C1F55-3BDA-47DE-95A9-091E61D972C0}" srcOrd="0" destOrd="0" presId="urn:microsoft.com/office/officeart/2005/8/layout/bProcess3"/>
    <dgm:cxn modelId="{2FF49672-33FB-4620-BB81-0C4E64742932}" type="presParOf" srcId="{A6235F10-E64E-4BE3-962C-082C09146330}" destId="{AFACA974-FA4B-4DB5-8A49-6A1E479A8D18}" srcOrd="1" destOrd="0" presId="urn:microsoft.com/office/officeart/2005/8/layout/bProcess3"/>
    <dgm:cxn modelId="{76B7C2E8-5D07-4A7E-BB50-5651D0DB6F65}" type="presParOf" srcId="{AFACA974-FA4B-4DB5-8A49-6A1E479A8D18}" destId="{9C96D9D1-3705-4820-BD96-45665501D78A}" srcOrd="0" destOrd="0" presId="urn:microsoft.com/office/officeart/2005/8/layout/bProcess3"/>
    <dgm:cxn modelId="{DBE4A586-95BE-4FCA-91C5-60EAB468E214}" type="presParOf" srcId="{A6235F10-E64E-4BE3-962C-082C09146330}" destId="{9B723068-7E87-4E3E-8F6A-4B7D0055BCE0}" srcOrd="2" destOrd="0" presId="urn:microsoft.com/office/officeart/2005/8/layout/bProcess3"/>
    <dgm:cxn modelId="{6CED311B-8264-463B-A1F3-F17CFEB19879}" type="presParOf" srcId="{A6235F10-E64E-4BE3-962C-082C09146330}" destId="{F892B0E5-5E16-433F-A1A6-D2DA9EA6A676}" srcOrd="3" destOrd="0" presId="urn:microsoft.com/office/officeart/2005/8/layout/bProcess3"/>
    <dgm:cxn modelId="{E19B7B3A-63DA-438A-A2C3-E5278B10FE9B}" type="presParOf" srcId="{F892B0E5-5E16-433F-A1A6-D2DA9EA6A676}" destId="{FCBF7021-4A67-40FA-8D8B-95CCF00BA4A8}" srcOrd="0" destOrd="0" presId="urn:microsoft.com/office/officeart/2005/8/layout/bProcess3"/>
    <dgm:cxn modelId="{3BA89D41-8486-4200-AE5A-5BFED5EB2CF9}" type="presParOf" srcId="{A6235F10-E64E-4BE3-962C-082C09146330}" destId="{728B5217-4A51-411B-82F8-96C462E02532}" srcOrd="4" destOrd="0" presId="urn:microsoft.com/office/officeart/2005/8/layout/bProcess3"/>
    <dgm:cxn modelId="{287AC4F2-C74F-44BE-8699-505486E28440}" type="presParOf" srcId="{A6235F10-E64E-4BE3-962C-082C09146330}" destId="{953575E7-07F6-4A9A-A1AD-C8118B426F19}" srcOrd="5" destOrd="0" presId="urn:microsoft.com/office/officeart/2005/8/layout/bProcess3"/>
    <dgm:cxn modelId="{0DAEFB2A-C262-48D4-BCEF-BCA6A84F8789}" type="presParOf" srcId="{953575E7-07F6-4A9A-A1AD-C8118B426F19}" destId="{4D2F1397-7911-4C72-BD80-399B36DF3E69}" srcOrd="0" destOrd="0" presId="urn:microsoft.com/office/officeart/2005/8/layout/bProcess3"/>
    <dgm:cxn modelId="{827EB36B-88D9-4D29-AD41-DB91E0A2ACFE}" type="presParOf" srcId="{A6235F10-E64E-4BE3-962C-082C09146330}" destId="{2BEB2E35-EADD-4807-A889-FA7A21EC35F5}" srcOrd="6" destOrd="0" presId="urn:microsoft.com/office/officeart/2005/8/layout/bProcess3"/>
    <dgm:cxn modelId="{80B7A187-A204-430B-A415-FFDDAFEEB5EE}" type="presParOf" srcId="{A6235F10-E64E-4BE3-962C-082C09146330}" destId="{697014E8-66DD-4128-BEFF-07CB9188F875}" srcOrd="7" destOrd="0" presId="urn:microsoft.com/office/officeart/2005/8/layout/bProcess3"/>
    <dgm:cxn modelId="{41814C0C-884E-4676-B6A0-A5EEE651AC33}" type="presParOf" srcId="{697014E8-66DD-4128-BEFF-07CB9188F875}" destId="{ED8F81BB-3EA0-4522-855C-73652CBDDFA1}" srcOrd="0" destOrd="0" presId="urn:microsoft.com/office/officeart/2005/8/layout/bProcess3"/>
    <dgm:cxn modelId="{F5E73330-3E3C-4BD9-BF21-E258F4EC206B}" type="presParOf" srcId="{A6235F10-E64E-4BE3-962C-082C09146330}" destId="{670D1475-717F-4E9C-BDFD-78F6197EDDE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3213418" y="489500"/>
          <a:ext cx="2281886" cy="2281886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3205829" y="2870005"/>
          <a:ext cx="2297064" cy="46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400" b="0" kern="1200" dirty="0">
              <a:solidFill>
                <a:schemeClr val="accent1"/>
              </a:solidFill>
            </a:rPr>
            <a:t>Reza </a:t>
          </a:r>
          <a:r>
            <a:rPr lang="en-US" sz="2400" b="0" kern="1200" dirty="0" err="1">
              <a:solidFill>
                <a:schemeClr val="accent1"/>
              </a:solidFill>
            </a:rPr>
            <a:t>Faraji</a:t>
          </a:r>
          <a:r>
            <a:rPr lang="en-US" sz="2400" b="0" kern="1200" dirty="0">
              <a:solidFill>
                <a:schemeClr val="accent1"/>
              </a:solidFill>
            </a:rPr>
            <a:t> Dana</a:t>
          </a:r>
          <a:br>
            <a:rPr lang="en-US" sz="1600" kern="1200" dirty="0">
              <a:solidFill>
                <a:sysClr val="windowText" lastClr="000000"/>
              </a:solidFill>
            </a:rPr>
          </a:br>
          <a:endParaRPr lang="en-US" sz="1600" b="0" kern="1200" dirty="0">
            <a:solidFill>
              <a:sysClr val="windowText" lastClr="000000"/>
            </a:solidFill>
            <a:latin typeface="+mn-lt"/>
          </a:endParaRPr>
        </a:p>
      </dsp:txBody>
      <dsp:txXfrm>
        <a:off x="3205829" y="2870005"/>
        <a:ext cx="2297064" cy="468680"/>
      </dsp:txXfrm>
    </dsp:sp>
    <dsp:sp modelId="{7D166BBB-55AF-452C-B9A0-94A1EE55FF4F}">
      <dsp:nvSpPr>
        <dsp:cNvPr id="0" name=""/>
        <dsp:cNvSpPr/>
      </dsp:nvSpPr>
      <dsp:spPr>
        <a:xfrm>
          <a:off x="3205829" y="3317693"/>
          <a:ext cx="2297064" cy="58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5912469" y="489500"/>
          <a:ext cx="2281886" cy="2281886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5904880" y="2870005"/>
          <a:ext cx="2297064" cy="46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400" b="0" kern="1200" dirty="0">
              <a:solidFill>
                <a:schemeClr val="accent1"/>
              </a:solidFill>
            </a:rPr>
            <a:t>Masoud </a:t>
          </a:r>
          <a:r>
            <a:rPr lang="en-US" sz="2400" b="0" kern="1200" dirty="0" err="1">
              <a:solidFill>
                <a:schemeClr val="accent1"/>
              </a:solidFill>
            </a:rPr>
            <a:t>Roodaki-Lavasani-Fard</a:t>
          </a:r>
          <a:br>
            <a:rPr lang="en-US" sz="1600" kern="1200" dirty="0">
              <a:solidFill>
                <a:schemeClr val="tx1"/>
              </a:solidFill>
            </a:rPr>
          </a:b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5904880" y="2870005"/>
        <a:ext cx="2297064" cy="468680"/>
      </dsp:txXfrm>
    </dsp:sp>
    <dsp:sp modelId="{5A7600AF-A34B-4D03-B3D6-B3C760AE8E06}">
      <dsp:nvSpPr>
        <dsp:cNvPr id="0" name=""/>
        <dsp:cNvSpPr/>
      </dsp:nvSpPr>
      <dsp:spPr>
        <a:xfrm>
          <a:off x="5946664" y="3275819"/>
          <a:ext cx="2297064" cy="58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5229" y="59978"/>
          <a:ext cx="2004764" cy="801905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Problem Formulation</a:t>
          </a:r>
        </a:p>
      </dsp:txBody>
      <dsp:txXfrm>
        <a:off x="5229" y="59978"/>
        <a:ext cx="2004764" cy="801905"/>
      </dsp:txXfrm>
    </dsp:sp>
    <dsp:sp modelId="{30479C4D-92A7-4148-A954-1F753DC42CF3}">
      <dsp:nvSpPr>
        <dsp:cNvPr id="0" name=""/>
        <dsp:cNvSpPr/>
      </dsp:nvSpPr>
      <dsp:spPr>
        <a:xfrm>
          <a:off x="5229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Formulation of basic electromagnetic problem starting from Maxwell’s equations!</a:t>
          </a: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Define the Inverse Scattering Problem</a:t>
          </a:r>
        </a:p>
      </dsp:txBody>
      <dsp:txXfrm>
        <a:off x="5229" y="861883"/>
        <a:ext cx="2004764" cy="2854800"/>
      </dsp:txXfrm>
    </dsp:sp>
    <dsp:sp modelId="{6DDDB16E-5E89-49FF-9D69-F27857F51C56}">
      <dsp:nvSpPr>
        <dsp:cNvPr id="0" name=""/>
        <dsp:cNvSpPr/>
      </dsp:nvSpPr>
      <dsp:spPr>
        <a:xfrm>
          <a:off x="2290661" y="59978"/>
          <a:ext cx="2004764" cy="801905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Method of Moments</a:t>
          </a:r>
        </a:p>
      </dsp:txBody>
      <dsp:txXfrm>
        <a:off x="2290661" y="59978"/>
        <a:ext cx="2004764" cy="801905"/>
      </dsp:txXfrm>
    </dsp:sp>
    <dsp:sp modelId="{E073A826-7D3A-44DE-9A23-19A6213A5DC9}">
      <dsp:nvSpPr>
        <dsp:cNvPr id="0" name=""/>
        <dsp:cNvSpPr/>
      </dsp:nvSpPr>
      <dsp:spPr>
        <a:xfrm>
          <a:off x="2290661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tx1"/>
              </a:solidFill>
            </a:rPr>
            <a:t>Applying method of Moments in time domain to find currents on the wire object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290661" y="861883"/>
        <a:ext cx="2004764" cy="2854800"/>
      </dsp:txXfrm>
    </dsp:sp>
    <dsp:sp modelId="{5ACDDD2E-A6DA-4B3F-B366-D8D165C71718}">
      <dsp:nvSpPr>
        <dsp:cNvPr id="0" name=""/>
        <dsp:cNvSpPr/>
      </dsp:nvSpPr>
      <dsp:spPr>
        <a:xfrm>
          <a:off x="4576092" y="59978"/>
          <a:ext cx="2004764" cy="801905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Green’s Functions</a:t>
          </a:r>
        </a:p>
      </dsp:txBody>
      <dsp:txXfrm>
        <a:off x="4576092" y="59978"/>
        <a:ext cx="2004764" cy="801905"/>
      </dsp:txXfrm>
    </dsp:sp>
    <dsp:sp modelId="{3232D775-33ED-44BE-9665-D5F655F5DD13}">
      <dsp:nvSpPr>
        <dsp:cNvPr id="0" name=""/>
        <dsp:cNvSpPr/>
      </dsp:nvSpPr>
      <dsp:spPr>
        <a:xfrm>
          <a:off x="4576092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ctr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Using Complex Time Green’s Functions in Method of Moments formulation </a:t>
          </a:r>
          <a:endParaRPr lang="en-US" sz="1600" kern="1200" dirty="0"/>
        </a:p>
      </dsp:txBody>
      <dsp:txXfrm>
        <a:off x="4576092" y="861883"/>
        <a:ext cx="2004764" cy="2854800"/>
      </dsp:txXfrm>
    </dsp:sp>
    <dsp:sp modelId="{C524BBDC-4A12-4957-832D-D660CECEAC53}">
      <dsp:nvSpPr>
        <dsp:cNvPr id="0" name=""/>
        <dsp:cNvSpPr/>
      </dsp:nvSpPr>
      <dsp:spPr>
        <a:xfrm>
          <a:off x="6861524" y="59978"/>
          <a:ext cx="2004764" cy="801905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PSO</a:t>
          </a:r>
          <a:endParaRPr lang="en-US" sz="2800" b="1" kern="1200" dirty="0">
            <a:solidFill>
              <a:schemeClr val="tx1"/>
            </a:solidFill>
            <a:latin typeface="+mj-lt"/>
          </a:endParaRPr>
        </a:p>
      </dsp:txBody>
      <dsp:txXfrm>
        <a:off x="6861524" y="59978"/>
        <a:ext cx="2004764" cy="801905"/>
      </dsp:txXfrm>
    </dsp:sp>
    <dsp:sp modelId="{70A49A4C-6D17-4FCB-9C29-21F025026F9E}">
      <dsp:nvSpPr>
        <dsp:cNvPr id="0" name=""/>
        <dsp:cNvSpPr/>
      </dsp:nvSpPr>
      <dsp:spPr>
        <a:xfrm>
          <a:off x="6861524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tx1"/>
              </a:solidFill>
            </a:rPr>
            <a:t>Apply PSO to find best parameters of the wire object that minimizes L2 norm of Error!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tx1"/>
              </a:solidFill>
            </a:rPr>
            <a:t>Error is defined as difference between measured and calculated scattered field</a:t>
          </a:r>
        </a:p>
      </dsp:txBody>
      <dsp:txXfrm>
        <a:off x="6861524" y="861883"/>
        <a:ext cx="2004764" cy="2854800"/>
      </dsp:txXfrm>
    </dsp:sp>
    <dsp:sp modelId="{31A34E95-FDDE-4764-A7A2-F2CDEEADC6D2}">
      <dsp:nvSpPr>
        <dsp:cNvPr id="0" name=""/>
        <dsp:cNvSpPr/>
      </dsp:nvSpPr>
      <dsp:spPr>
        <a:xfrm>
          <a:off x="9146955" y="59978"/>
          <a:ext cx="2004764" cy="801905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Results</a:t>
          </a:r>
          <a:endParaRPr lang="en-US" sz="2800" b="1" kern="1200" dirty="0">
            <a:solidFill>
              <a:schemeClr val="tx1"/>
            </a:solidFill>
            <a:latin typeface="+mj-lt"/>
          </a:endParaRPr>
        </a:p>
      </dsp:txBody>
      <dsp:txXfrm>
        <a:off x="9146955" y="59978"/>
        <a:ext cx="2004764" cy="801905"/>
      </dsp:txXfrm>
    </dsp:sp>
    <dsp:sp modelId="{B16F636B-AE5E-4CCE-8FA9-24DFA1E64615}">
      <dsp:nvSpPr>
        <dsp:cNvPr id="0" name=""/>
        <dsp:cNvSpPr/>
      </dsp:nvSpPr>
      <dsp:spPr>
        <a:xfrm>
          <a:off x="9146955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tx1"/>
              </a:solidFill>
            </a:rPr>
            <a:t>Show efficiency and accuracy of the results!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146955" y="861883"/>
        <a:ext cx="2004764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CA974-FA4B-4DB5-8A49-6A1E479A8D18}">
      <dsp:nvSpPr>
        <dsp:cNvPr id="0" name=""/>
        <dsp:cNvSpPr/>
      </dsp:nvSpPr>
      <dsp:spPr>
        <a:xfrm>
          <a:off x="2821547" y="601345"/>
          <a:ext cx="463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15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781" y="644596"/>
        <a:ext cx="24687" cy="4937"/>
      </dsp:txXfrm>
    </dsp:sp>
    <dsp:sp modelId="{074C1F55-3BDA-47DE-95A9-091E61D972C0}">
      <dsp:nvSpPr>
        <dsp:cNvPr id="0" name=""/>
        <dsp:cNvSpPr/>
      </dsp:nvSpPr>
      <dsp:spPr>
        <a:xfrm>
          <a:off x="676588" y="3037"/>
          <a:ext cx="2146758" cy="12880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Feed TX</a:t>
          </a:r>
        </a:p>
      </dsp:txBody>
      <dsp:txXfrm>
        <a:off x="676588" y="3037"/>
        <a:ext cx="2146758" cy="1288055"/>
      </dsp:txXfrm>
    </dsp:sp>
    <dsp:sp modelId="{F892B0E5-5E16-433F-A1A6-D2DA9EA6A676}">
      <dsp:nvSpPr>
        <dsp:cNvPr id="0" name=""/>
        <dsp:cNvSpPr/>
      </dsp:nvSpPr>
      <dsp:spPr>
        <a:xfrm>
          <a:off x="1749968" y="1289292"/>
          <a:ext cx="2640513" cy="463154"/>
        </a:xfrm>
        <a:custGeom>
          <a:avLst/>
          <a:gdLst/>
          <a:ahLst/>
          <a:cxnLst/>
          <a:rect l="0" t="0" r="0" b="0"/>
          <a:pathLst>
            <a:path>
              <a:moveTo>
                <a:pt x="2640513" y="0"/>
              </a:moveTo>
              <a:lnTo>
                <a:pt x="2640513" y="248677"/>
              </a:lnTo>
              <a:lnTo>
                <a:pt x="0" y="248677"/>
              </a:lnTo>
              <a:lnTo>
                <a:pt x="0" y="46315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3067" y="1518401"/>
        <a:ext cx="134314" cy="4937"/>
      </dsp:txXfrm>
    </dsp:sp>
    <dsp:sp modelId="{9B723068-7E87-4E3E-8F6A-4B7D0055BCE0}">
      <dsp:nvSpPr>
        <dsp:cNvPr id="0" name=""/>
        <dsp:cNvSpPr/>
      </dsp:nvSpPr>
      <dsp:spPr>
        <a:xfrm>
          <a:off x="3317102" y="3037"/>
          <a:ext cx="2146758" cy="12880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Receive at RXs</a:t>
          </a:r>
        </a:p>
      </dsp:txBody>
      <dsp:txXfrm>
        <a:off x="3317102" y="3037"/>
        <a:ext cx="2146758" cy="1288055"/>
      </dsp:txXfrm>
    </dsp:sp>
    <dsp:sp modelId="{953575E7-07F6-4A9A-A1AD-C8118B426F19}">
      <dsp:nvSpPr>
        <dsp:cNvPr id="0" name=""/>
        <dsp:cNvSpPr/>
      </dsp:nvSpPr>
      <dsp:spPr>
        <a:xfrm>
          <a:off x="2821547" y="2383155"/>
          <a:ext cx="463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15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781" y="2426406"/>
        <a:ext cx="24687" cy="4937"/>
      </dsp:txXfrm>
    </dsp:sp>
    <dsp:sp modelId="{728B5217-4A51-411B-82F8-96C462E02532}">
      <dsp:nvSpPr>
        <dsp:cNvPr id="0" name=""/>
        <dsp:cNvSpPr/>
      </dsp:nvSpPr>
      <dsp:spPr>
        <a:xfrm>
          <a:off x="676588" y="1784847"/>
          <a:ext cx="2146758" cy="12880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Calculate Currents on the wire</a:t>
          </a:r>
        </a:p>
      </dsp:txBody>
      <dsp:txXfrm>
        <a:off x="676588" y="1784847"/>
        <a:ext cx="2146758" cy="1288055"/>
      </dsp:txXfrm>
    </dsp:sp>
    <dsp:sp modelId="{697014E8-66DD-4128-BEFF-07CB9188F875}">
      <dsp:nvSpPr>
        <dsp:cNvPr id="0" name=""/>
        <dsp:cNvSpPr/>
      </dsp:nvSpPr>
      <dsp:spPr>
        <a:xfrm>
          <a:off x="1749968" y="3071102"/>
          <a:ext cx="2640513" cy="463154"/>
        </a:xfrm>
        <a:custGeom>
          <a:avLst/>
          <a:gdLst/>
          <a:ahLst/>
          <a:cxnLst/>
          <a:rect l="0" t="0" r="0" b="0"/>
          <a:pathLst>
            <a:path>
              <a:moveTo>
                <a:pt x="2640513" y="0"/>
              </a:moveTo>
              <a:lnTo>
                <a:pt x="2640513" y="248677"/>
              </a:lnTo>
              <a:lnTo>
                <a:pt x="0" y="248677"/>
              </a:lnTo>
              <a:lnTo>
                <a:pt x="0" y="46315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3067" y="3300211"/>
        <a:ext cx="134314" cy="4937"/>
      </dsp:txXfrm>
    </dsp:sp>
    <dsp:sp modelId="{2BEB2E35-EADD-4807-A889-FA7A21EC35F5}">
      <dsp:nvSpPr>
        <dsp:cNvPr id="0" name=""/>
        <dsp:cNvSpPr/>
      </dsp:nvSpPr>
      <dsp:spPr>
        <a:xfrm>
          <a:off x="3317102" y="1784847"/>
          <a:ext cx="2146758" cy="12880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Calculate the scattered field</a:t>
          </a:r>
        </a:p>
      </dsp:txBody>
      <dsp:txXfrm>
        <a:off x="3317102" y="1784847"/>
        <a:ext cx="2146758" cy="1288055"/>
      </dsp:txXfrm>
    </dsp:sp>
    <dsp:sp modelId="{670D1475-717F-4E9C-BDFD-78F6197EDDEB}">
      <dsp:nvSpPr>
        <dsp:cNvPr id="0" name=""/>
        <dsp:cNvSpPr/>
      </dsp:nvSpPr>
      <dsp:spPr>
        <a:xfrm>
          <a:off x="676588" y="3566657"/>
          <a:ext cx="2146758" cy="12880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Find the geometry using PSO</a:t>
          </a:r>
        </a:p>
      </dsp:txBody>
      <dsp:txXfrm>
        <a:off x="676588" y="3566657"/>
        <a:ext cx="2146758" cy="128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5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0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Picture Placeholder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Picture Placeholder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2759"/>
            <a:ext cx="12191998" cy="3300244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7983" y="4884148"/>
            <a:ext cx="3581400" cy="2081213"/>
          </a:xfrm>
        </p:spPr>
        <p:txBody>
          <a:bodyPr/>
          <a:lstStyle/>
          <a:p>
            <a:pPr algn="ctr"/>
            <a:r>
              <a:rPr lang="en-US" dirty="0"/>
              <a:t>Mohammadreza Arani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56F2A-C41E-DCA2-0013-93FFB4616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368" y="3763649"/>
            <a:ext cx="1748632" cy="17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Open Book on a desk">
            <a:extLst>
              <a:ext uri="{FF2B5EF4-FFF2-40B4-BE49-F238E27FC236}">
                <a16:creationId xmlns:a16="http://schemas.microsoft.com/office/drawing/2014/main" id="{501989EC-FF74-4093-A437-07518C7224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8" y="0"/>
            <a:ext cx="12167616" cy="3278531"/>
          </a:xfrm>
        </p:spPr>
        <p:txBody>
          <a:bodyPr/>
          <a:lstStyle/>
          <a:p>
            <a:r>
              <a:rPr lang="en-US" dirty="0"/>
              <a:t>An introduction to inverse scattering and inverse spectral problems (1987)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6F78CB5-6D28-4C54-8506-062D933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004" y="3312377"/>
            <a:ext cx="9226350" cy="697889"/>
          </a:xfrm>
        </p:spPr>
        <p:txBody>
          <a:bodyPr/>
          <a:lstStyle/>
          <a:p>
            <a:r>
              <a:rPr lang="en-US" dirty="0"/>
              <a:t>SIAM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93796" y="16923"/>
            <a:ext cx="12214827" cy="6858000"/>
            <a:chOff x="-6214" y="-1"/>
            <a:chExt cx="12214827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2179D-A985-9442-F550-7BE53FAB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6B62B-D2A4-68A3-537D-390A9491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2707C-16A9-570B-9C44-2A8BAB1B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B55A590-E021-AF97-9D52-E60E630189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215980"/>
              </p:ext>
            </p:extLst>
          </p:nvPr>
        </p:nvGraphicFramePr>
        <p:xfrm>
          <a:off x="3122026" y="687412"/>
          <a:ext cx="6140450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510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05C3-2685-3167-6F5E-76600892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F62CD-36F9-63EF-8E96-8F2644812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Basic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26AEE0E-6616-30FD-A2AD-FD4231383E8A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)+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     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𝑃𝐸𝐶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Let’s use Retarded potentials!</a:t>
                </a:r>
              </a:p>
              <a:p>
                <a:pPr marL="22860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𝓁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𝓁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nary>
                      <m:naryPr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acc>
                              <m:accPr>
                                <m:chr m:val="̿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′;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𝓁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∇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′;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26AEE0E-6616-30FD-A2AD-FD4231383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236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2D0B3-A935-97BD-49AA-944DBE8D10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0049" y="1710433"/>
            <a:ext cx="5164137" cy="772972"/>
          </a:xfrm>
        </p:spPr>
        <p:txBody>
          <a:bodyPr/>
          <a:lstStyle/>
          <a:p>
            <a:r>
              <a:rPr lang="en-US" dirty="0"/>
              <a:t>For a wire parallel to the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81014CB-07AE-8CCA-DD2A-6F23320DF6F0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6189156" y="2597976"/>
                <a:ext cx="5164137" cy="3567154"/>
              </a:xfrm>
            </p:spPr>
            <p:txBody>
              <a:bodyPr/>
              <a:lstStyle/>
              <a:p>
                <a:pPr marL="45720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𝓁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𝓁</m:t>
                            </m:r>
                          </m:sub>
                          <m:sup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𝓁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bSup>
                              <m:sSub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𝑥𝑥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′;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𝓁</m:t>
                          </m:r>
                        </m:den>
                      </m:f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</m:sub>
                            <m:sup/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81014CB-07AE-8CCA-DD2A-6F23320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6189156" y="2597976"/>
                <a:ext cx="5164137" cy="3567154"/>
              </a:xfrm>
              <a:blipFill>
                <a:blip r:embed="rId3"/>
                <a:stretch>
                  <a:fillRect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E60F1-235E-2E6B-BBB2-CECDD37D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0049F-6559-31B3-D42F-2CF1E760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BCE54-9D28-C4B4-8ACC-1CD2C32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945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18A9-F849-EE13-8350-EF6F1CB0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TD-MOM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D55DC-71C3-B738-5820-D26675523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apply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TD-MOM!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77F0C4C-A09F-9D4D-3CA3-CF12B3F496ED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273377" y="2597976"/>
                <a:ext cx="5587673" cy="365199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𝓁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=1,2,3,…,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2860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77F0C4C-A09F-9D4D-3CA3-CF12B3F4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273377" y="2597976"/>
                <a:ext cx="5587673" cy="3651995"/>
              </a:xfrm>
              <a:blipFill>
                <a:blip r:embed="rId2"/>
                <a:stretch>
                  <a:fillRect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82177-1EF7-6CD4-92C8-4273B8CA38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/>
              <a:t>Test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DED295F-FB63-80FA-50CB-45B4334458F7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5765620" y="2597976"/>
                <a:ext cx="6224264" cy="3651995"/>
              </a:xfrm>
            </p:spPr>
            <p:txBody>
              <a:bodyPr/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 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Point Matching Method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is applied in temporal domain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The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Galerkin’s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Method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applied in space domain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Test functions are the same as Basis functions!</a:t>
                </a:r>
              </a:p>
              <a:p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limLoc m:val="subSup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sup>
                          </m:sSubSup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limLoc m:val="subSup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±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′)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DED295F-FB63-80FA-50CB-45B433445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5765620" y="2597976"/>
                <a:ext cx="6224264" cy="3651995"/>
              </a:xfrm>
              <a:blipFill>
                <a:blip r:embed="rId3"/>
                <a:stretch>
                  <a:fillRect l="-98" t="-835" r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25C3C-89B6-921A-299B-9B0F707D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1/2/2023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3F16A-B7F1-782B-F328-AC74744C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C1BD3-C7F3-91CC-87F4-29D4CF2C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5931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41CF-7EAC-70C7-E644-30D7016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Green’s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85FC-800C-67E1-6B0E-662A5D6D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What was S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980C81C-B243-09D5-0A13-ACA941E552FD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96913" y="2597976"/>
                <a:ext cx="5164137" cy="11161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980C81C-B243-09D5-0A13-ACA941E55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96913" y="2597976"/>
                <a:ext cx="5164137" cy="1116185"/>
              </a:xfrm>
              <a:blipFill>
                <a:blip r:embed="rId2"/>
                <a:stretch>
                  <a:fillRect l="-236" t="-7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0AFCB-499E-316B-D49B-9E1F1BB263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/>
              <a:t>Similar to Complex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05161C-274A-2CE1-4141-8DCED189FE7B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6189156" y="2597976"/>
                <a:ext cx="5164137" cy="188918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=&gt;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pplying Sommerfeld’s identity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transform from Spectral Domain to Time Domain!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𝑗𝑘𝑅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𝜌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𝜌</m:t>
                              </m:r>
                            </m:e>
                          </m:d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𝑧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05161C-274A-2CE1-4141-8DCED189F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6189156" y="2597976"/>
                <a:ext cx="5164137" cy="1889183"/>
              </a:xfrm>
              <a:blipFill>
                <a:blip r:embed="rId3"/>
                <a:stretch>
                  <a:fillRect l="-236" t="-2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F49B7-9026-E07B-0F2A-0D35E6E8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1/2/2023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2A4AA-4D24-CF57-0140-7D5705D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340DB-26E6-493B-A5A3-5A11F69C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9E783-DEAC-ECC0-BED1-E50E366806B1}"/>
                  </a:ext>
                </a:extLst>
              </p:cNvPr>
              <p:cNvSpPr txBox="1"/>
              <p:nvPr/>
            </p:nvSpPr>
            <p:spPr>
              <a:xfrm>
                <a:off x="94268" y="3477946"/>
                <a:ext cx="6492376" cy="118385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9E783-DEAC-ECC0-BED1-E50E36680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" y="3477946"/>
                <a:ext cx="6492376" cy="1183850"/>
              </a:xfrm>
              <a:prstGeom prst="rect">
                <a:avLst/>
              </a:prstGeom>
              <a:blipFill>
                <a:blip r:embed="rId4"/>
                <a:stretch>
                  <a:fillRect t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33A0C-3D21-1E1B-43D9-12B64652218D}"/>
                  </a:ext>
                </a:extLst>
              </p:cNvPr>
              <p:cNvSpPr txBox="1"/>
              <p:nvPr/>
            </p:nvSpPr>
            <p:spPr>
              <a:xfrm>
                <a:off x="245097" y="5173548"/>
                <a:ext cx="11042208" cy="87120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133A0C-3D21-1E1B-43D9-12B646522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97" y="5173548"/>
                <a:ext cx="11042208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5C70DF-0F4B-D915-D302-D33541DB57A1}"/>
                  </a:ext>
                </a:extLst>
              </p:cNvPr>
              <p:cNvSpPr txBox="1"/>
              <p:nvPr/>
            </p:nvSpPr>
            <p:spPr>
              <a:xfrm>
                <a:off x="0" y="868763"/>
                <a:ext cx="3110845" cy="691664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5C70DF-0F4B-D915-D302-D33541DB5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68763"/>
                <a:ext cx="3110845" cy="691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303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ABE-3037-D6A5-79BB-CFDDB82C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Scattered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995F7-9F23-3A0D-B00E-980806671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782" y="1625133"/>
            <a:ext cx="5164137" cy="772972"/>
          </a:xfrm>
        </p:spPr>
        <p:txBody>
          <a:bodyPr/>
          <a:lstStyle/>
          <a:p>
            <a:pPr algn="ctr"/>
            <a:r>
              <a:rPr lang="en-US" dirty="0"/>
              <a:t>Similar to MPIE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6DCF4FF-8152-E43B-1F55-219522AFABD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0" y="2398105"/>
                <a:ext cx="6769116" cy="31194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𝑟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;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𝑛𝑖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𝑛𝑖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  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marR="0" algn="l" rt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𝑛𝑖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 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𝜇</m:t>
                    </m:r>
                    <m:nary>
                      <m:naryPr>
                        <m:limLoc m:val="subSup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Δ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  </m:t>
                            </m:r>
                            <m:sSubSup>
                              <m:sSub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𝑥𝑥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;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𝑧𝑥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𝐴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+</m:t>
                                      </m:r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𝑧𝑦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𝐴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    </m:t>
                            </m:r>
                          </m:e>
                        </m:d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Δ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    </m:t>
                        </m:r>
                      </m:e>
                    </m:nary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𝜖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∇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𝓁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𝓁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′)</m:t>
                          </m:r>
                          <m:nary>
                            <m:naryPr>
                              <m:limLoc m:val="subSup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Δ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Δ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𝑞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;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𝜏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𝜏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𝑑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𝓁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6DCF4FF-8152-E43B-1F55-219522AFA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0" y="2398105"/>
                <a:ext cx="6769116" cy="3119437"/>
              </a:xfrm>
              <a:blipFill>
                <a:blip r:embed="rId2"/>
                <a:stretch>
                  <a:fillRect l="-180" t="-12695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1D194-1ED3-AEC9-5A2B-7C87D99F6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65435" y="1359205"/>
            <a:ext cx="5164137" cy="772972"/>
          </a:xfrm>
        </p:spPr>
        <p:txBody>
          <a:bodyPr/>
          <a:lstStyle/>
          <a:p>
            <a:r>
              <a:rPr lang="en-US" dirty="0"/>
              <a:t>Marching-on in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181B1B7-F8D9-06D9-A69D-408BC86D761F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6825747" y="2076634"/>
                <a:ext cx="5164137" cy="311943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.(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𝑘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𝑘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𝑘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Possible! =&gt; Approximation =&gt;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of Prediction-Correction</a:t>
                </a:r>
                <a:endParaRPr lang="en-US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181B1B7-F8D9-06D9-A69D-408BC86D7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6825747" y="2076634"/>
                <a:ext cx="5164137" cy="3119437"/>
              </a:xfrm>
              <a:blipFill>
                <a:blip r:embed="rId3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2E997-A8EF-6EED-A5A6-F11E261F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1/2/2023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A91FC-CBB8-3FDD-1649-C6EEE1F8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34D02-3829-C330-2755-E6BBDA44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51E4-DCC7-6388-90E6-B43420DA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with PSO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F9A48-29F4-4C1C-F9BA-18A1C93F2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Wire Object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5AFE7-0825-0CC6-9255-54CBC9978A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Cubic B-Spline</a:t>
            </a:r>
            <a:r>
              <a:rPr lang="en-US" sz="1800" dirty="0"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33F-1F99-24CB-00B8-1FBF75E966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/>
              <a:t>Fitness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D53D6C-418B-DDDF-48C1-1D81DBD74D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dirty="0"/>
              <a:t>L2 Norm of Error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77C7E-A855-B192-1749-CC5C8A55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6B6E6-9FE3-E96E-191D-5238756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5BA86-EFF0-9462-F860-8784B012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9680CD-57A2-B74F-86E2-DD4B8098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89" y="3167888"/>
            <a:ext cx="4575810" cy="2549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1FE91-2102-5FDD-1FB3-600E9C61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26" y="3194875"/>
            <a:ext cx="394779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8706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r>
              <a:rPr lang="en-US" dirty="0"/>
              <a:t>Table of PSO Parameters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1C643BBD-01D5-4517-A634-01C1F64029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5814111"/>
              </p:ext>
            </p:extLst>
          </p:nvPr>
        </p:nvGraphicFramePr>
        <p:xfrm>
          <a:off x="1960775" y="2145972"/>
          <a:ext cx="8276734" cy="31518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3836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4138367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</a:tblGrid>
              <a:tr h="630378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-Bold"/>
                        </a:rPr>
                        <a:t>Parameter 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Times-Bold"/>
                        </a:rPr>
                        <a:t>Value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3037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-Roman"/>
                        </a:rPr>
                        <a:t>Number of repeats 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-Roman"/>
                        </a:rPr>
                        <a:t>35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3037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-Roman"/>
                        </a:rPr>
                        <a:t>Number of agents 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-Roman"/>
                        </a:rPr>
                        <a:t>12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3037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-Roman"/>
                        </a:rPr>
                        <a:t>c1 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-Roman"/>
                        </a:rPr>
                        <a:t>1.49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3037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-Roman"/>
                        </a:rPr>
                        <a:t>c2 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-Roman"/>
                        </a:rPr>
                        <a:t>1.49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Problem Definition</a:t>
            </a:r>
          </a:p>
          <a:p>
            <a:pPr marL="342900" indent="-342900">
              <a:buAutoNum type="arabicPeriod"/>
            </a:pPr>
            <a:r>
              <a:rPr lang="en-US" dirty="0"/>
              <a:t>Problem Formulation + Problem Geometry</a:t>
            </a:r>
          </a:p>
          <a:p>
            <a:pPr marL="342900" indent="-342900">
              <a:buAutoNum type="arabicPeriod"/>
            </a:pPr>
            <a:r>
              <a:rPr lang="en-US" dirty="0"/>
              <a:t>Applying TD-MoM =&gt; Current Distribution</a:t>
            </a:r>
          </a:p>
          <a:p>
            <a:pPr marL="342900" indent="-342900">
              <a:buAutoNum type="arabicPeriod"/>
            </a:pPr>
            <a:r>
              <a:rPr lang="en-US" dirty="0"/>
              <a:t>Scattered Field =&gt; Compare with Measured=&gt; Error</a:t>
            </a:r>
          </a:p>
          <a:p>
            <a:pPr marL="342900" indent="-342900">
              <a:buAutoNum type="arabicPeriod"/>
            </a:pPr>
            <a:r>
              <a:rPr lang="en-US" dirty="0"/>
              <a:t>Apply PSO to find best parameters of wire object to minimize L2 norm of Error!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0B1D64A-4BCA-40E9-8D9F-56E3FA5A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</p:txBody>
      </p:sp>
      <p:pic>
        <p:nvPicPr>
          <p:cNvPr id="19" name="Picture Placeholder 18" descr="100% drawing a blackboard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4414" y="0"/>
            <a:ext cx="4997586" cy="2282888"/>
          </a:xfrm>
        </p:spPr>
      </p:pic>
      <p:pic>
        <p:nvPicPr>
          <p:cNvPr id="24" name="Picture Placeholder 23" descr="Person with headphones looking at a laptop">
            <a:extLst>
              <a:ext uri="{FF2B5EF4-FFF2-40B4-BE49-F238E27FC236}">
                <a16:creationId xmlns:a16="http://schemas.microsoft.com/office/drawing/2014/main" id="{33B9FAC2-EF3F-4A62-83A4-1D6577462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1774" y="2286000"/>
            <a:ext cx="5000226" cy="2282888"/>
          </a:xfrm>
        </p:spPr>
      </p:pic>
      <p:pic>
        <p:nvPicPr>
          <p:cNvPr id="29" name="Picture Placeholder 28" descr="Test paper and pencil">
            <a:extLst>
              <a:ext uri="{FF2B5EF4-FFF2-40B4-BE49-F238E27FC236}">
                <a16:creationId xmlns:a16="http://schemas.microsoft.com/office/drawing/2014/main" id="{69FBC014-8006-4626-AC29-BDEECCFD69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232" y="4572000"/>
            <a:ext cx="5001768" cy="2286000"/>
          </a:xfr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0597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Mohammadreza Arani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mohammadrezaarani@ut.ac.ir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Placeholder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53B416E5-5009-3600-54BB-D60B7E84782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2346" r="12346"/>
          <a:stretch>
            <a:fillRect/>
          </a:stretch>
        </p:blipFill>
        <p:spPr>
          <a:xfrm>
            <a:off x="6504064" y="480767"/>
            <a:ext cx="5086281" cy="5060081"/>
          </a:xfrm>
        </p:spPr>
      </p:pic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71048" y="3563337"/>
            <a:ext cx="5816600" cy="2720975"/>
          </a:xfrm>
        </p:spPr>
        <p:txBody>
          <a:bodyPr>
            <a:normAutofit/>
          </a:bodyPr>
          <a:lstStyle/>
          <a:p>
            <a:r>
              <a:rPr lang="en-US" dirty="0"/>
              <a:t>What is PSO?</a:t>
            </a:r>
          </a:p>
          <a:p>
            <a:r>
              <a:rPr lang="en-US" dirty="0"/>
              <a:t>The Article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13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18D45B8E-720C-B846-4C61-AEB47B309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662" y="195263"/>
            <a:ext cx="2153059" cy="29955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E94B99-051C-320E-47F8-DFA3AD806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645" y="178291"/>
            <a:ext cx="3695930" cy="3012532"/>
          </a:xfrm>
          <a:prstGeom prst="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What is PSO?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Particle Swarm Optimization</a:t>
            </a:r>
            <a:r>
              <a:rPr lang="en-US" dirty="0"/>
              <a:t> was proposed by Kennedy and Eberhart in 1995. As mentioned in the original paper, sociobiologists believe a school of fish or a flock of birds that moves in a group “</a:t>
            </a:r>
            <a:r>
              <a:rPr lang="en-US" b="1" dirty="0">
                <a:solidFill>
                  <a:srgbClr val="FFC000"/>
                </a:solidFill>
              </a:rPr>
              <a:t>can profit from the experience of all other members</a:t>
            </a:r>
            <a:r>
              <a:rPr lang="en-US" dirty="0"/>
              <a:t>”. </a:t>
            </a:r>
          </a:p>
          <a:p>
            <a:r>
              <a:rPr lang="en-US" dirty="0"/>
              <a:t>In other words, while a bird flying and searching randomly for food, for instance, all birds in the flock can share their discovery and help the entire flock get the best hunt.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6EF7-B3F5-53B9-5B95-F94E4D94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452487"/>
            <a:ext cx="5025371" cy="1674634"/>
          </a:xfrm>
        </p:spPr>
        <p:txBody>
          <a:bodyPr>
            <a:noAutofit/>
          </a:bodyPr>
          <a:lstStyle/>
          <a:p>
            <a:r>
              <a:rPr lang="en-US" sz="2400" dirty="0"/>
              <a:t>PSO is best used to find the </a:t>
            </a:r>
            <a:r>
              <a:rPr lang="en-US" sz="2400" dirty="0">
                <a:solidFill>
                  <a:srgbClr val="FFC000"/>
                </a:solidFill>
              </a:rPr>
              <a:t>maximum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C000"/>
                </a:solidFill>
              </a:rPr>
              <a:t>minimum</a:t>
            </a:r>
            <a:r>
              <a:rPr lang="en-US" sz="2400" dirty="0"/>
              <a:t> of a function defined on a </a:t>
            </a:r>
            <a:r>
              <a:rPr lang="en-US" sz="2400" dirty="0">
                <a:solidFill>
                  <a:srgbClr val="FFC000"/>
                </a:solidFill>
              </a:rPr>
              <a:t>multidimensional</a:t>
            </a:r>
            <a:r>
              <a:rPr lang="en-US" sz="2400" dirty="0"/>
              <a:t> vector space. 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33D4EE9F-502C-B391-67AE-44D97CAF0D2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57200" y="2229835"/>
            <a:ext cx="5312004" cy="399205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1BAD0-A08F-C42B-0455-192EFCB9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C8FD-D4E8-A886-AC42-EE3B21F8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DF01-E45A-6526-0C77-7B6FD320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3DBB382-D041-EE12-43C2-8A980F8242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111" r="15111"/>
          <a:stretch>
            <a:fillRect/>
          </a:stretch>
        </p:blipFill>
        <p:spPr>
          <a:xfrm>
            <a:off x="6619875" y="725488"/>
            <a:ext cx="5387975" cy="55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9402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The Article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6" y="1536569"/>
            <a:ext cx="4971526" cy="1781029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ctr"/>
            <a:r>
              <a:rPr lang="en-US" sz="1800" b="1" i="1" dirty="0">
                <a:solidFill>
                  <a:schemeClr val="tx1"/>
                </a:solidFill>
                <a:effectLst/>
                <a:latin typeface="+mj-lt"/>
              </a:rPr>
              <a:t>Reconstruction of Hidden Wire Objects Using Complex Time Green's</a:t>
            </a:r>
            <a:r>
              <a:rPr lang="en-US" b="1" i="1" dirty="0">
                <a:solidFill>
                  <a:schemeClr val="tx1"/>
                </a:solidFill>
                <a:latin typeface="+mj-lt"/>
              </a:rPr>
              <a:t> </a:t>
            </a:r>
            <a:br>
              <a:rPr lang="en-US" b="1" i="1" dirty="0">
                <a:solidFill>
                  <a:schemeClr val="tx1"/>
                </a:solidFill>
                <a:latin typeface="+mj-lt"/>
              </a:rPr>
            </a:br>
            <a:r>
              <a:rPr lang="en-US" sz="1800" b="1" i="1" dirty="0">
                <a:solidFill>
                  <a:schemeClr val="tx1"/>
                </a:solidFill>
                <a:effectLst/>
                <a:latin typeface="+mj-lt"/>
              </a:rPr>
              <a:t>Functions and Particle Swarm Optimization</a:t>
            </a:r>
            <a:r>
              <a:rPr lang="en-US" b="1" i="1" dirty="0">
                <a:solidFill>
                  <a:schemeClr val="tx1"/>
                </a:solidFill>
                <a:latin typeface="+mj-lt"/>
              </a:rPr>
              <a:t> </a:t>
            </a:r>
            <a:br>
              <a:rPr lang="en-US" b="1" i="1" dirty="0">
                <a:solidFill>
                  <a:schemeClr val="tx1"/>
                </a:solidFill>
                <a:latin typeface="+mj-lt"/>
              </a:rPr>
            </a:br>
            <a:endParaRPr lang="en-US" b="1" i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D6FCDE-60B9-8A4D-B71F-790A73654C2A}"/>
              </a:ext>
            </a:extLst>
          </p:cNvPr>
          <p:cNvSpPr txBox="1"/>
          <p:nvPr/>
        </p:nvSpPr>
        <p:spPr>
          <a:xfrm>
            <a:off x="2058911" y="3321933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/>
            </a:br>
            <a:r>
              <a:rPr lang="en-US" dirty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77B6-4A43-48A6-993F-4B02BA0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7BC08D9-C83B-44A9-95A7-340B6600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E4E6A13-40E9-49DE-9D96-2A84E3C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A53C02-8978-44B1-B74C-2897F8E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0" name="Content Placeholder 2" descr="Team Placeholder ">
            <a:extLst>
              <a:ext uri="{FF2B5EF4-FFF2-40B4-BE49-F238E27FC236}">
                <a16:creationId xmlns:a16="http://schemas.microsoft.com/office/drawing/2014/main" id="{525C5852-7E11-44FA-9740-D63B474DDA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6946023"/>
              </p:ext>
            </p:extLst>
          </p:nvPr>
        </p:nvGraphicFramePr>
        <p:xfrm>
          <a:off x="401638" y="169863"/>
          <a:ext cx="11407775" cy="418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05089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r>
              <a:rPr lang="en-US" dirty="0"/>
              <a:t>Problem Geometry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4F97C-1027-61E6-EE42-FEEE2ADE5C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451836" y="1921979"/>
            <a:ext cx="7304438" cy="3828371"/>
          </a:xfrm>
        </p:spPr>
      </p:pic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61C91-1897-4EA4-9D14-970E38F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23AD-7607-4642-BB4F-E516F09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57E1-A3B2-4952-A385-4AAD8D0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0" name="Content Placeholder 3" descr="Column Placeholder ">
            <a:extLst>
              <a:ext uri="{FF2B5EF4-FFF2-40B4-BE49-F238E27FC236}">
                <a16:creationId xmlns:a16="http://schemas.microsoft.com/office/drawing/2014/main" id="{DAD2CA0F-DE53-443F-B5FE-0BD64D77B1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738987"/>
              </p:ext>
            </p:extLst>
          </p:nvPr>
        </p:nvGraphicFramePr>
        <p:xfrm>
          <a:off x="515938" y="242888"/>
          <a:ext cx="11156950" cy="377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50401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Inverse Scattering Problem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6913" y="2597976"/>
            <a:ext cx="5164137" cy="3119437"/>
          </a:xfrm>
        </p:spPr>
        <p:txBody>
          <a:bodyPr/>
          <a:lstStyle/>
          <a:p>
            <a:r>
              <a:rPr lang="en-US" sz="3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Inverse scattering Problem is defined as the problem of reconstructing the properties for a </a:t>
            </a:r>
            <a:r>
              <a:rPr lang="en-US" sz="32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 scattering objects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200" b="1" i="1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081D526-4177-4B8A-BFEE-9EDD07F3FF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156" y="1816398"/>
            <a:ext cx="5164137" cy="772972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7530F620-758C-46A4-9813-E184D78F3E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9156" y="2597976"/>
            <a:ext cx="5164137" cy="4086987"/>
          </a:xfrm>
        </p:spPr>
        <p:txBody>
          <a:bodyPr/>
          <a:lstStyle/>
          <a:p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Nondestructive evaluation like medical imaging </a:t>
            </a:r>
          </a:p>
          <a:p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emote sensing</a:t>
            </a:r>
          </a:p>
          <a:p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Seismic exploration</a:t>
            </a:r>
          </a:p>
          <a:p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arget identification</a:t>
            </a:r>
          </a:p>
          <a:p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Geophysics</a:t>
            </a:r>
          </a:p>
          <a:p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Optics</a:t>
            </a:r>
          </a:p>
          <a:p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Atmospheric sciences</a:t>
            </a:r>
            <a:endParaRPr lang="en-US" sz="2400" b="1" i="1" dirty="0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1/2/2023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Application of PSO in Electromagnetics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015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159</TotalTime>
  <Words>793</Words>
  <Application>Microsoft Office PowerPoint</Application>
  <PresentationFormat>Widescreen</PresentationFormat>
  <Paragraphs>175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Avenir Next LT Pro</vt:lpstr>
      <vt:lpstr>B Nazanin</vt:lpstr>
      <vt:lpstr>Calibri</vt:lpstr>
      <vt:lpstr>Cambria Math</vt:lpstr>
      <vt:lpstr>Posterama</vt:lpstr>
      <vt:lpstr>Times New Roman</vt:lpstr>
      <vt:lpstr>Times-Bold</vt:lpstr>
      <vt:lpstr>Times-Roman</vt:lpstr>
      <vt:lpstr>SineVTI</vt:lpstr>
      <vt:lpstr>Application of PSO in Electromagnetics</vt:lpstr>
      <vt:lpstr>Agenda</vt:lpstr>
      <vt:lpstr>What is PSO? </vt:lpstr>
      <vt:lpstr>PSO is best used to find the maximum or minimum of a function defined on a multidimensional vector space. </vt:lpstr>
      <vt:lpstr>The Article</vt:lpstr>
      <vt:lpstr>Team</vt:lpstr>
      <vt:lpstr>Problem Geometry</vt:lpstr>
      <vt:lpstr>Timeline</vt:lpstr>
      <vt:lpstr>Inverse Scattering Problem</vt:lpstr>
      <vt:lpstr>An introduction to inverse scattering and inverse spectral problems (1987)</vt:lpstr>
      <vt:lpstr>PowerPoint Presentation</vt:lpstr>
      <vt:lpstr>Problem Formulation</vt:lpstr>
      <vt:lpstr>TD-MOM</vt:lpstr>
      <vt:lpstr>Green’s Functions</vt:lpstr>
      <vt:lpstr>Scattered Field</vt:lpstr>
      <vt:lpstr>Optimize with PSO</vt:lpstr>
      <vt:lpstr>Table of PSO Parameters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mohammadreza arani</dc:creator>
  <cp:lastModifiedBy>mohammadreza arani</cp:lastModifiedBy>
  <cp:revision>144</cp:revision>
  <dcterms:created xsi:type="dcterms:W3CDTF">2023-02-01T09:56:35Z</dcterms:created>
  <dcterms:modified xsi:type="dcterms:W3CDTF">2023-02-01T12:36:22Z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