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7" r:id="rId4"/>
  </p:sldMasterIdLst>
  <p:notesMasterIdLst>
    <p:notesMasterId r:id="rId17"/>
  </p:notesMasterIdLst>
  <p:handoutMasterIdLst>
    <p:handoutMasterId r:id="rId18"/>
  </p:handoutMasterIdLst>
  <p:sldIdLst>
    <p:sldId id="256" r:id="rId5"/>
    <p:sldId id="310" r:id="rId6"/>
    <p:sldId id="290" r:id="rId7"/>
    <p:sldId id="379" r:id="rId8"/>
    <p:sldId id="380" r:id="rId9"/>
    <p:sldId id="373" r:id="rId10"/>
    <p:sldId id="378" r:id="rId11"/>
    <p:sldId id="325" r:id="rId12"/>
    <p:sldId id="381" r:id="rId13"/>
    <p:sldId id="305" r:id="rId14"/>
    <p:sldId id="328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3" autoAdjust="0"/>
    <p:restoredTop sz="95226" autoAdjust="0"/>
  </p:normalViewPr>
  <p:slideViewPr>
    <p:cSldViewPr snapToGrid="0">
      <p:cViewPr varScale="1">
        <p:scale>
          <a:sx n="68" d="100"/>
          <a:sy n="68" d="100"/>
        </p:scale>
        <p:origin x="368" y="60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image" Target="../media/image38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image" Target="../media/image3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A95F9-8BCF-40C1-B842-BCFFD43632F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400" b="0" dirty="0">
              <a:solidFill>
                <a:schemeClr val="accent1"/>
              </a:solidFill>
            </a:rPr>
            <a:t>Lihua </a:t>
          </a:r>
          <a:r>
            <a:rPr lang="en-US" sz="2400" b="0" dirty="0" err="1">
              <a:solidFill>
                <a:schemeClr val="accent1"/>
              </a:solidFill>
            </a:rPr>
            <a:t>Xie</a:t>
          </a:r>
          <a:br>
            <a:rPr lang="en-US" sz="1600" dirty="0">
              <a:solidFill>
                <a:sysClr val="windowText" lastClr="000000"/>
              </a:solidFill>
            </a:rPr>
          </a:br>
          <a:endParaRPr lang="en-US" sz="1600" b="0" dirty="0">
            <a:solidFill>
              <a:sysClr val="windowText" lastClr="000000"/>
            </a:solidFill>
            <a:latin typeface="+mn-lt"/>
          </a:endParaRPr>
        </a:p>
      </dgm:t>
    </dgm:pt>
    <dgm:pt modelId="{FC4F4986-5DCD-4DC2-B7FD-2C5FABEF9979}" type="parTrans" cxnId="{E6EDE7CF-5B3F-4E2C-99EE-D5462F0EC9CE}">
      <dgm:prSet/>
      <dgm:spPr/>
      <dgm:t>
        <a:bodyPr/>
        <a:lstStyle/>
        <a:p>
          <a:endParaRPr lang="en-US"/>
        </a:p>
      </dgm:t>
    </dgm:pt>
    <dgm:pt modelId="{D868EA7F-D868-4231-86D5-66D9B2DF2F62}" type="sibTrans" cxnId="{E6EDE7CF-5B3F-4E2C-99EE-D5462F0EC9CE}">
      <dgm:prSet/>
      <dgm:spPr/>
      <dgm:t>
        <a:bodyPr/>
        <a:lstStyle/>
        <a:p>
          <a:endParaRPr lang="en-US"/>
        </a:p>
      </dgm:t>
    </dgm:pt>
    <dgm:pt modelId="{1E293C9C-50F7-4DF0-A45F-EF6AA41E15B2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400" b="0" dirty="0" err="1">
              <a:solidFill>
                <a:schemeClr val="accent1"/>
              </a:solidFill>
            </a:rPr>
            <a:t>Zai</a:t>
          </a:r>
          <a:r>
            <a:rPr lang="en-US" sz="2400" b="0" dirty="0">
              <a:solidFill>
                <a:schemeClr val="accent1"/>
              </a:solidFill>
            </a:rPr>
            <a:t> Yang</a:t>
          </a:r>
          <a:br>
            <a:rPr lang="en-US" sz="1600" dirty="0">
              <a:solidFill>
                <a:schemeClr val="accent1"/>
              </a:solidFill>
            </a:rPr>
          </a:br>
          <a:endParaRPr lang="en-US" sz="1600" b="0" dirty="0">
            <a:solidFill>
              <a:schemeClr val="tx2"/>
            </a:solidFill>
            <a:latin typeface="+mn-lt"/>
          </a:endParaRP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2" custScaleX="135512" custScaleY="135512"/>
      <dgm:spPr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4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4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2" custScaleX="135512" custScaleY="135512"/>
      <dgm:spPr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4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4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1095292" y="452730"/>
          <a:ext cx="2257268" cy="2257268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1113361" y="2794550"/>
          <a:ext cx="2221129" cy="44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400" b="0" kern="1200" dirty="0">
              <a:solidFill>
                <a:schemeClr val="accent1"/>
              </a:solidFill>
            </a:rPr>
            <a:t>Lihua </a:t>
          </a:r>
          <a:r>
            <a:rPr lang="en-US" sz="2400" b="0" kern="1200" dirty="0" err="1">
              <a:solidFill>
                <a:schemeClr val="accent1"/>
              </a:solidFill>
            </a:rPr>
            <a:t>Xie</a:t>
          </a:r>
          <a:br>
            <a:rPr lang="en-US" sz="1600" kern="1200" dirty="0">
              <a:solidFill>
                <a:sysClr val="windowText" lastClr="000000"/>
              </a:solidFill>
            </a:rPr>
          </a:br>
          <a:endParaRPr lang="en-US" sz="1600" b="0" kern="1200" dirty="0">
            <a:solidFill>
              <a:sysClr val="windowText" lastClr="000000"/>
            </a:solidFill>
            <a:latin typeface="+mn-lt"/>
          </a:endParaRPr>
        </a:p>
      </dsp:txBody>
      <dsp:txXfrm>
        <a:off x="1113361" y="2794550"/>
        <a:ext cx="2221129" cy="448298"/>
      </dsp:txXfrm>
    </dsp:sp>
    <dsp:sp modelId="{7D166BBB-55AF-452C-B9A0-94A1EE55FF4F}">
      <dsp:nvSpPr>
        <dsp:cNvPr id="0" name=""/>
        <dsp:cNvSpPr/>
      </dsp:nvSpPr>
      <dsp:spPr>
        <a:xfrm>
          <a:off x="1113361" y="3222769"/>
          <a:ext cx="2221129" cy="555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3741258" y="452730"/>
          <a:ext cx="2257268" cy="2257268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3759327" y="2794550"/>
          <a:ext cx="2221129" cy="448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400" b="0" kern="1200" dirty="0" err="1">
              <a:solidFill>
                <a:schemeClr val="accent1"/>
              </a:solidFill>
            </a:rPr>
            <a:t>Zai</a:t>
          </a:r>
          <a:r>
            <a:rPr lang="en-US" sz="2400" b="0" kern="1200" dirty="0">
              <a:solidFill>
                <a:schemeClr val="accent1"/>
              </a:solidFill>
            </a:rPr>
            <a:t> Yang</a:t>
          </a:r>
          <a:br>
            <a:rPr lang="en-US" sz="1600" kern="1200" dirty="0">
              <a:solidFill>
                <a:schemeClr val="accent1"/>
              </a:solidFill>
            </a:rPr>
          </a:br>
          <a:endParaRPr lang="en-US" sz="1600" b="0" kern="1200" dirty="0">
            <a:solidFill>
              <a:schemeClr val="tx2"/>
            </a:solidFill>
            <a:latin typeface="+mn-lt"/>
          </a:endParaRPr>
        </a:p>
      </dsp:txBody>
      <dsp:txXfrm>
        <a:off x="3759327" y="2794550"/>
        <a:ext cx="2221129" cy="448298"/>
      </dsp:txXfrm>
    </dsp:sp>
    <dsp:sp modelId="{1223E777-77CB-4A9A-BF21-12B513842696}">
      <dsp:nvSpPr>
        <dsp:cNvPr id="0" name=""/>
        <dsp:cNvSpPr/>
      </dsp:nvSpPr>
      <dsp:spPr>
        <a:xfrm>
          <a:off x="3759327" y="3222769"/>
          <a:ext cx="2221129" cy="555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09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5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07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41A3-203B-46C3-94AC-BD2CE34DBBE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336-B7A7-4451-A6D3-103F0A39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207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41A3-203B-46C3-94AC-BD2CE34DBBE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336-B7A7-4451-A6D3-103F0A39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8311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41A3-203B-46C3-94AC-BD2CE34DBBE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336-B7A7-4451-A6D3-103F0A39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2543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8160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23/05/2023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4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23/05/2023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3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2172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23/05/2023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09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B76C12-E75A-4DC1-9960-728FF6247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A038F-EA18-4BE8-9515-18A5468BA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1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D9F40A1-CB92-4D33-8C7F-3D64C4CDA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0B8C043-6614-4EDF-B7D6-FFD668CA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65B41117-5C7C-418F-ACC1-2C995E39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Date Placeholder 3">
            <a:extLst>
              <a:ext uri="{FF2B5EF4-FFF2-40B4-BE49-F238E27FC236}">
                <a16:creationId xmlns:a16="http://schemas.microsoft.com/office/drawing/2014/main" id="{E8CEA822-47EC-4255-B51C-916CD39C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23/05/2023</a:t>
            </a:r>
          </a:p>
        </p:txBody>
      </p:sp>
      <p:sp>
        <p:nvSpPr>
          <p:cNvPr id="53" name="Picture Placeholder 51">
            <a:extLst>
              <a:ext uri="{FF2B5EF4-FFF2-40B4-BE49-F238E27FC236}">
                <a16:creationId xmlns:a16="http://schemas.microsoft.com/office/drawing/2014/main" id="{79C95DFA-DC4E-4658-87DF-37B40F51F4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4414" y="0"/>
            <a:ext cx="4997586" cy="228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4" name="Picture Placeholder 51">
            <a:extLst>
              <a:ext uri="{FF2B5EF4-FFF2-40B4-BE49-F238E27FC236}">
                <a16:creationId xmlns:a16="http://schemas.microsoft.com/office/drawing/2014/main" id="{5EF5B274-E5A0-43C9-8A69-83629B0959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774" y="2286000"/>
            <a:ext cx="5000226" cy="228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Picture Placeholder 51">
            <a:extLst>
              <a:ext uri="{FF2B5EF4-FFF2-40B4-BE49-F238E27FC236}">
                <a16:creationId xmlns:a16="http://schemas.microsoft.com/office/drawing/2014/main" id="{4F741404-84C5-4B6D-A9DF-04368D8CE7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90232" y="4572000"/>
            <a:ext cx="5001768" cy="2286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2F5DF9-7A8B-4537-A6A0-2E18DDAEB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7B4CDB4-E22F-44F9-88B7-1F387514E49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E9F74E-6897-4904-82FB-61A6D96C96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81A9C5-9E3B-4C65-AB4D-F2303D1D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CEAD54-0ADC-4090-99E7-D1691F787A5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6BE792-DC81-4EA8-ABFD-F41E49E9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8594AF-C50A-416B-9238-1BFEA44A71A0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B7432C-3B26-434E-96F1-3CA88C2C1428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F2307A-A723-481D-A679-099426CBF66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13702D-25EA-454E-80F1-45BB74D4CC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450B88E-997E-4F65-82F8-9D47ECBC796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75EAEE1-D5B7-4F67-A50A-D616B864B825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1ABFCA-E35A-4D14-8F29-A5ADABFB908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809049-7B8F-4F96-BA1C-46C0BAA4A475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330093-E758-4906-A2FC-F18D60D8AF3E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EC1A30-03E9-4C4D-8340-9B9E6E8CEA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CE662E-0BD8-48D5-AFAE-CDCF90AD56A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2192D8-661B-4B8B-A3CD-FA227DD796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76DFA6-E8E2-4E7C-88C0-2305E398A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E1A15B-0E79-4E7D-AEB2-4CC45B533F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B1CB8C-2288-41EE-8AAB-B66AFF7085E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AA269E-0C97-43AC-B914-ACE0CEBFDE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D09D19-B613-4AF2-ABF3-0FFEC7F7E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C0ED42-E6BC-4162-9554-D604DD6D6B0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20673F-4A5C-4719-9B9C-171763FDA8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53314C-8CCD-4CF3-9C37-B580A4AED2C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7A90F7-C2FA-4AA1-B434-510EAA4E12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B0EC38-EAFB-43C1-87E3-FE67E72292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854AE5-9E53-4202-A081-4736689EBC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5673B7-A170-46D3-B5E1-D79F3374A71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9C730C22-6E95-40BE-A708-FA2A25DD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BFC463F0-AD39-4A7E-A5BF-1D74369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3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23/05/2023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07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23/05/2023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Content Placeholder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41A3-203B-46C3-94AC-BD2CE34DBBE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336-B7A7-4451-A6D3-103F0A39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8853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23/05/2023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23/05/2023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Content Placeholder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23/05/2023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3" name="Text Placeholder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6" name="Text Placeholder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7" name="Date Placeholder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23/05/2023</a:t>
            </a: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1" name="Text Placeholder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23" name="Text Placeholder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2" name="Text Placeholder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3" name="Text Placeholder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4" name="Text Placeholder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5" name="Text Placeholder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5" name="Date Placeholder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23/05/2023</a:t>
            </a:r>
          </a:p>
        </p:txBody>
      </p:sp>
      <p:sp>
        <p:nvSpPr>
          <p:cNvPr id="126" name="Footer Placeholder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3" name="Text Placeholder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6" name="Text Placeholder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7" name="Date Placeholder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23/05/2023</a:t>
            </a: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35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23/05/2023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53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3" name="Text Placeholder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6" name="Text Placeholder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7" name="Date Placeholder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23/05/2023</a:t>
            </a: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93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23/05/2023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793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23/05/2023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0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41A3-203B-46C3-94AC-BD2CE34DBBE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336-B7A7-4451-A6D3-103F0A39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9442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41A3-203B-46C3-94AC-BD2CE34DBBE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336-B7A7-4451-A6D3-103F0A39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188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41A3-203B-46C3-94AC-BD2CE34DBBE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336-B7A7-4451-A6D3-103F0A39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33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41A3-203B-46C3-94AC-BD2CE34DBBE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336-B7A7-4451-A6D3-103F0A39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7121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41A3-203B-46C3-94AC-BD2CE34DBBE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336-B7A7-4451-A6D3-103F0A39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947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41A3-203B-46C3-94AC-BD2CE34DBBE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336-B7A7-4451-A6D3-103F0A39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73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41A3-203B-46C3-94AC-BD2CE34DBBE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336-B7A7-4451-A6D3-103F0A39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0822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5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  <p:sldLayoutId id="2147483895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857" r:id="rId25"/>
    <p:sldLayoutId id="2147483896" r:id="rId26"/>
    <p:sldLayoutId id="2147483837" r:id="rId27"/>
    <p:sldLayoutId id="2147483818" r:id="rId28"/>
    <p:sldLayoutId id="2147483909" r:id="rId2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5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Data" Target="../diagrams/data1.xml"/><Relationship Id="rId5" Type="http://schemas.openxmlformats.org/officeDocument/2006/relationships/image" Target="../media/image37.jpg"/><Relationship Id="rId10" Type="http://schemas.microsoft.com/office/2007/relationships/diagramDrawing" Target="../diagrams/drawing1.xml"/><Relationship Id="rId4" Type="http://schemas.openxmlformats.org/officeDocument/2006/relationships/image" Target="../media/image36.jpeg"/><Relationship Id="rId9" Type="http://schemas.openxmlformats.org/officeDocument/2006/relationships/diagramColors" Target="../diagrams/colors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arxiv.org/pdf/1208.6464" TargetMode="Externa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BSS Paper-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pic>
        <p:nvPicPr>
          <p:cNvPr id="6" name="Picture Placeholder 5" descr="Blackboard Maths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4463" b="24463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Mohammadreza Arani</a:t>
            </a: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1"/>
            <a:ext cx="2853175" cy="1839842"/>
          </a:xfrm>
        </p:spPr>
        <p:txBody>
          <a:bodyPr/>
          <a:lstStyle/>
          <a:p>
            <a:r>
              <a:rPr lang="en-US" dirty="0">
                <a:solidFill>
                  <a:srgbClr val="FF0000">
                    <a:alpha val="80000"/>
                  </a:srgbClr>
                </a:solidFill>
              </a:rPr>
              <a:t>Results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904AFD2-504E-48D4-85F0-867CE6E0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23/05/2023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4A2E839-052A-4858-BDC4-4E70B50A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7BC86-BDEA-2C24-4786-E1A6CB335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200" y="1237424"/>
            <a:ext cx="6749830" cy="5082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2BC89-871D-7A8B-4317-259F7761B2FC}"/>
              </a:ext>
            </a:extLst>
          </p:cNvPr>
          <p:cNvSpPr txBox="1"/>
          <p:nvPr/>
        </p:nvSpPr>
        <p:spPr>
          <a:xfrm>
            <a:off x="150829" y="1329180"/>
            <a:ext cx="40500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SVD?</a:t>
            </a:r>
          </a:p>
          <a:p>
            <a:pPr algn="just"/>
            <a:r>
              <a:rPr lang="en-US" dirty="0"/>
              <a:t>Reduces Signal Space to that of K most important rows so that convergence happens faster!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43241-3EE1-F843-D2B1-DD329B1C9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36" y="2928464"/>
            <a:ext cx="3877216" cy="743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53E17C-2495-8749-6AFA-735BA9A92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51" y="5076391"/>
            <a:ext cx="2619741" cy="4763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6BEAFD-61FB-C231-1458-19D27D6C34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219"/>
          <a:stretch/>
        </p:blipFill>
        <p:spPr>
          <a:xfrm>
            <a:off x="1267263" y="3676454"/>
            <a:ext cx="1495634" cy="3186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3D4696-5DE7-8A14-3203-02429BA0A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7263" y="3940246"/>
            <a:ext cx="1495634" cy="4477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EE3B34-4AA7-E5FE-2162-1422B5C86C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7263" y="4344979"/>
            <a:ext cx="1495634" cy="4763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B511D3-CC81-E916-581C-F6FA042D11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2973" y="4726564"/>
            <a:ext cx="1524213" cy="362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9DC47-6958-941E-124A-2D2E4664AFBA}"/>
                  </a:ext>
                </a:extLst>
              </p:cNvPr>
              <p:cNvSpPr txBox="1"/>
              <p:nvPr/>
            </p:nvSpPr>
            <p:spPr>
              <a:xfrm>
                <a:off x="150829" y="89244"/>
                <a:ext cx="1224402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C000"/>
                    </a:solidFill>
                  </a:rPr>
                  <a:t>D. </a:t>
                </a:r>
                <a:r>
                  <a:rPr lang="en-US" dirty="0" err="1">
                    <a:solidFill>
                      <a:srgbClr val="FFC000"/>
                    </a:solidFill>
                  </a:rPr>
                  <a:t>Malioutov</a:t>
                </a:r>
                <a:r>
                  <a:rPr lang="en-US" dirty="0">
                    <a:solidFill>
                      <a:srgbClr val="FFC000"/>
                    </a:solidFill>
                  </a:rPr>
                  <a:t>, M. Cetin, and A. </a:t>
                </a:r>
                <a:r>
                  <a:rPr lang="en-US" dirty="0" err="1">
                    <a:solidFill>
                      <a:srgbClr val="FFC000"/>
                    </a:solidFill>
                  </a:rPr>
                  <a:t>Willsky</a:t>
                </a:r>
                <a:r>
                  <a:rPr lang="en-US" dirty="0">
                    <a:solidFill>
                      <a:srgbClr val="FFC000"/>
                    </a:solidFill>
                  </a:rPr>
                  <a:t>, “A sparse signal reconstruction perspective for source localization with sensor arrays,” </a:t>
                </a:r>
                <a:r>
                  <a:rPr lang="en-US" i="1" dirty="0">
                    <a:solidFill>
                      <a:srgbClr val="FFC000"/>
                    </a:solidFill>
                  </a:rPr>
                  <a:t>IEEE Trans. Signal Process.</a:t>
                </a:r>
                <a:r>
                  <a:rPr lang="en-US" dirty="0">
                    <a:solidFill>
                      <a:srgbClr val="FFC000"/>
                    </a:solidFill>
                  </a:rPr>
                  <a:t>, vol. 53, no. 8, pp. 3010–3022, 2005.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𝑆𝑉𝐷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𝐶𝑜𝑚𝑝𝑎𝑟𝑒𝑑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𝑤𝑖𝑡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9DC47-6958-941E-124A-2D2E4664A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29" y="89244"/>
                <a:ext cx="12244026" cy="646331"/>
              </a:xfrm>
              <a:prstGeom prst="rect">
                <a:avLst/>
              </a:prstGeom>
              <a:blipFill>
                <a:blip r:embed="rId10"/>
                <a:stretch>
                  <a:fillRect l="-34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22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759141C-1B55-4299-A850-4D8621A5E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br>
              <a:rPr lang="fa-IR" dirty="0"/>
            </a:b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8F7DCF9-2134-48C6-884C-E431D040E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1763831"/>
            <a:ext cx="6028339" cy="2942987"/>
          </a:xfrm>
        </p:spPr>
        <p:txBody>
          <a:bodyPr/>
          <a:lstStyle/>
          <a:p>
            <a:pPr algn="just"/>
            <a:r>
              <a:rPr lang="en-US" dirty="0"/>
              <a:t>A new method for </a:t>
            </a:r>
            <a:r>
              <a:rPr lang="en-US" dirty="0" err="1"/>
              <a:t>DoA</a:t>
            </a:r>
            <a:r>
              <a:rPr lang="en-US" dirty="0"/>
              <a:t> estimation was presented based on Bayesian Inference. This method proves to outperform other available methods in terms of MSE value.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0B1D64A-4BCA-40E9-8D9F-56E3FA5A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23/05/2023</a:t>
            </a:r>
          </a:p>
        </p:txBody>
      </p:sp>
      <p:pic>
        <p:nvPicPr>
          <p:cNvPr id="19" name="Picture Placeholder 18" descr="100% drawing a blackboard">
            <a:extLst>
              <a:ext uri="{FF2B5EF4-FFF2-40B4-BE49-F238E27FC236}">
                <a16:creationId xmlns:a16="http://schemas.microsoft.com/office/drawing/2014/main" id="{2F8DE87B-3DAA-4376-9698-D6A49CEC19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" b="133"/>
          <a:stretch/>
        </p:blipFill>
        <p:spPr/>
      </p:pic>
      <p:pic>
        <p:nvPicPr>
          <p:cNvPr id="24" name="Picture Placeholder 23" descr="Person with headphones looking at a laptop">
            <a:extLst>
              <a:ext uri="{FF2B5EF4-FFF2-40B4-BE49-F238E27FC236}">
                <a16:creationId xmlns:a16="http://schemas.microsoft.com/office/drawing/2014/main" id="{33B9FAC2-EF3F-4A62-83A4-1D6577462B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/>
        </p:blipFill>
        <p:spPr/>
      </p:pic>
      <p:pic>
        <p:nvPicPr>
          <p:cNvPr id="5" name="Picture Placeholder 4" descr="A picture containing design&#10;&#10;Description automatically generated with low confidence">
            <a:extLst>
              <a:ext uri="{FF2B5EF4-FFF2-40B4-BE49-F238E27FC236}">
                <a16:creationId xmlns:a16="http://schemas.microsoft.com/office/drawing/2014/main" id="{9DA9A66B-D575-8709-40D7-CBBC7735008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t="15663" b="15663"/>
          <a:stretch>
            <a:fillRect/>
          </a:stretch>
        </p:blipFill>
        <p:spPr/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2433C4E-0FA1-443F-9A12-FB582996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21C696-EE3B-4915-93E1-66DF2BF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Content Placeholder 2" descr="Team Placeholder ">
            <a:extLst>
              <a:ext uri="{FF2B5EF4-FFF2-40B4-BE49-F238E27FC236}">
                <a16:creationId xmlns:a16="http://schemas.microsoft.com/office/drawing/2014/main" id="{D5A598C9-FD28-8BA2-725B-3C2065C967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500020"/>
              </p:ext>
            </p:extLst>
          </p:nvPr>
        </p:nvGraphicFramePr>
        <p:xfrm>
          <a:off x="298383" y="2752825"/>
          <a:ext cx="7093819" cy="4046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63853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Mohammadreza Arani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mohammadrezaarani@ut.ac.ir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4122A-7E05-408B-9546-A9E085CE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23/05/2023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88CDF-2A2A-4F8C-9ACC-3EDFAB4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6" name="Picture 15" descr="A black and white alarm clock&#10;&#10;Description automatically generated with medium confidence">
            <a:extLst>
              <a:ext uri="{FF2B5EF4-FFF2-40B4-BE49-F238E27FC236}">
                <a16:creationId xmlns:a16="http://schemas.microsoft.com/office/drawing/2014/main" id="{284A0C34-0697-72FD-983B-E9E843B4F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56" y="937238"/>
            <a:ext cx="5732321" cy="38145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i="0" dirty="0">
                <a:solidFill>
                  <a:srgbClr val="000000"/>
                </a:solidFill>
                <a:effectLst/>
                <a:latin typeface="TimesNewRoman"/>
              </a:rPr>
              <a:t>Off-Grid Direction of Arrival Estimation Using Sparse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Bayesian Inference</a:t>
            </a:r>
            <a:br>
              <a:rPr lang="en-US" dirty="0"/>
            </a:br>
            <a:r>
              <a:rPr lang="en-US" dirty="0"/>
              <a:t>2013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/>
        </p:blipFill>
        <p:spPr/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DoA</a:t>
            </a:r>
            <a:r>
              <a:rPr lang="en-US" dirty="0"/>
              <a:t> Estimation</a:t>
            </a:r>
          </a:p>
          <a:p>
            <a:r>
              <a:rPr lang="en-US" dirty="0"/>
              <a:t>Bayesian Inference</a:t>
            </a:r>
          </a:p>
          <a:p>
            <a:r>
              <a:rPr lang="en-US" dirty="0"/>
              <a:t>On Grid vs Off Grid</a:t>
            </a:r>
          </a:p>
          <a:p>
            <a:r>
              <a:rPr lang="en-US" dirty="0"/>
              <a:t>OGSBI &amp; OGSBI-SVD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23/05/2023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69BAF4DC-FE82-54D4-5654-464323411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5263"/>
            <a:ext cx="5837238" cy="296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DoA</a:t>
            </a:r>
            <a:r>
              <a:rPr lang="en-US" dirty="0"/>
              <a:t> Estimation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icture containing line, diagram, text, plot&#10;&#10;Description automatically generated">
            <a:extLst>
              <a:ext uri="{FF2B5EF4-FFF2-40B4-BE49-F238E27FC236}">
                <a16:creationId xmlns:a16="http://schemas.microsoft.com/office/drawing/2014/main" id="{7B077166-52F1-9094-9D75-5B700288A58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85977" y="1620642"/>
            <a:ext cx="5732463" cy="4699196"/>
          </a:xfr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F3231F7-2BDC-4AD4-8081-5E8C6FA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23/05/2023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12" descr="A picture containing diagram, screenshot, plot, text&#10;&#10;Description automatically generated">
            <a:extLst>
              <a:ext uri="{FF2B5EF4-FFF2-40B4-BE49-F238E27FC236}">
                <a16:creationId xmlns:a16="http://schemas.microsoft.com/office/drawing/2014/main" id="{D320AE5D-E3B7-A761-F8AE-97C9E5BD2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97" y="1620642"/>
            <a:ext cx="6273669" cy="469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152F2-88B0-563B-855E-4626C777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23/05/2023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2F65F-FEE0-257B-9B41-5BD54F4B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Bayesian Inference for DoA Estimation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2FD83-907E-0750-D94A-13D49281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69594-0CA7-D58A-DAED-A02B7DE02E2D}"/>
              </a:ext>
            </a:extLst>
          </p:cNvPr>
          <p:cNvSpPr txBox="1"/>
          <p:nvPr/>
        </p:nvSpPr>
        <p:spPr>
          <a:xfrm>
            <a:off x="183635" y="187659"/>
            <a:ext cx="48147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On Grid vs Off Grid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91E6C-578C-FC73-005F-25D486E4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5" y="1600882"/>
            <a:ext cx="6811326" cy="771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48999F-7680-C682-440D-16A28D44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35" y="2763095"/>
            <a:ext cx="6811326" cy="790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9AEF81-E511-1AF1-F651-D45000846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425" y="2372515"/>
            <a:ext cx="3096057" cy="4096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A853ED-B655-4FD8-B98C-BDE8A8AF7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30" y="3790763"/>
            <a:ext cx="2648320" cy="457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16FC23-76BB-6542-2AE7-62B790452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6508" y="4637052"/>
            <a:ext cx="3534268" cy="6668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9B0EEA-7B7F-72D2-5E4F-CAF58DC07A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4822" y="4256000"/>
            <a:ext cx="5681605" cy="4191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37F120-E748-CA77-204D-5910202475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7314" y="5254442"/>
            <a:ext cx="5649113" cy="8287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52B1CC-14AC-BE6D-50E5-812713872C89}"/>
              </a:ext>
            </a:extLst>
          </p:cNvPr>
          <p:cNvSpPr txBox="1"/>
          <p:nvPr/>
        </p:nvSpPr>
        <p:spPr>
          <a:xfrm>
            <a:off x="457200" y="1179611"/>
            <a:ext cx="552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Choosing from </a:t>
            </a:r>
            <a:r>
              <a:rPr lang="en-US" dirty="0">
                <a:solidFill>
                  <a:srgbClr val="FF0000"/>
                </a:solidFill>
              </a:rPr>
              <a:t>discrete</a:t>
            </a:r>
            <a:r>
              <a:rPr lang="en-US" dirty="0"/>
              <a:t> space of desired steering vectors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D38C860-378A-7D4B-FEFC-09DD4F39B015}"/>
              </a:ext>
            </a:extLst>
          </p:cNvPr>
          <p:cNvCxnSpPr/>
          <p:nvPr/>
        </p:nvCxnSpPr>
        <p:spPr>
          <a:xfrm>
            <a:off x="2318994" y="3790763"/>
            <a:ext cx="2679382" cy="1262004"/>
          </a:xfrm>
          <a:prstGeom prst="bentConnector3">
            <a:avLst>
              <a:gd name="adj1" fmla="val 253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B8C91C-FF0E-9622-3BD2-47B328A34495}"/>
              </a:ext>
            </a:extLst>
          </p:cNvPr>
          <p:cNvSpPr txBox="1"/>
          <p:nvPr/>
        </p:nvSpPr>
        <p:spPr>
          <a:xfrm>
            <a:off x="-36136" y="5157743"/>
            <a:ext cx="6132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Proposed </a:t>
            </a:r>
            <a:r>
              <a:rPr lang="en-US" dirty="0">
                <a:solidFill>
                  <a:srgbClr val="92D050"/>
                </a:solidFill>
              </a:rPr>
              <a:t>Off Grid </a:t>
            </a:r>
            <a:r>
              <a:rPr lang="en-US" dirty="0"/>
              <a:t>Method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29BA6D-5AF2-EA6B-7C83-A3411D9FE2D5}"/>
              </a:ext>
            </a:extLst>
          </p:cNvPr>
          <p:cNvSpPr/>
          <p:nvPr/>
        </p:nvSpPr>
        <p:spPr>
          <a:xfrm>
            <a:off x="5444822" y="5254442"/>
            <a:ext cx="5681605" cy="842216"/>
          </a:xfrm>
          <a:custGeom>
            <a:avLst/>
            <a:gdLst>
              <a:gd name="connsiteX0" fmla="*/ 0 w 5681605"/>
              <a:gd name="connsiteY0" fmla="*/ 0 h 842216"/>
              <a:gd name="connsiteX1" fmla="*/ 397712 w 5681605"/>
              <a:gd name="connsiteY1" fmla="*/ 0 h 842216"/>
              <a:gd name="connsiteX2" fmla="*/ 965873 w 5681605"/>
              <a:gd name="connsiteY2" fmla="*/ 0 h 842216"/>
              <a:gd name="connsiteX3" fmla="*/ 1647665 w 5681605"/>
              <a:gd name="connsiteY3" fmla="*/ 0 h 842216"/>
              <a:gd name="connsiteX4" fmla="*/ 2045378 w 5681605"/>
              <a:gd name="connsiteY4" fmla="*/ 0 h 842216"/>
              <a:gd name="connsiteX5" fmla="*/ 2613538 w 5681605"/>
              <a:gd name="connsiteY5" fmla="*/ 0 h 842216"/>
              <a:gd name="connsiteX6" fmla="*/ 3068067 w 5681605"/>
              <a:gd name="connsiteY6" fmla="*/ 0 h 842216"/>
              <a:gd name="connsiteX7" fmla="*/ 3522595 w 5681605"/>
              <a:gd name="connsiteY7" fmla="*/ 0 h 842216"/>
              <a:gd name="connsiteX8" fmla="*/ 3920307 w 5681605"/>
              <a:gd name="connsiteY8" fmla="*/ 0 h 842216"/>
              <a:gd name="connsiteX9" fmla="*/ 4431652 w 5681605"/>
              <a:gd name="connsiteY9" fmla="*/ 0 h 842216"/>
              <a:gd name="connsiteX10" fmla="*/ 4942996 w 5681605"/>
              <a:gd name="connsiteY10" fmla="*/ 0 h 842216"/>
              <a:gd name="connsiteX11" fmla="*/ 5681605 w 5681605"/>
              <a:gd name="connsiteY11" fmla="*/ 0 h 842216"/>
              <a:gd name="connsiteX12" fmla="*/ 5681605 w 5681605"/>
              <a:gd name="connsiteY12" fmla="*/ 437952 h 842216"/>
              <a:gd name="connsiteX13" fmla="*/ 5681605 w 5681605"/>
              <a:gd name="connsiteY13" fmla="*/ 842216 h 842216"/>
              <a:gd name="connsiteX14" fmla="*/ 5113445 w 5681605"/>
              <a:gd name="connsiteY14" fmla="*/ 842216 h 842216"/>
              <a:gd name="connsiteX15" fmla="*/ 4602100 w 5681605"/>
              <a:gd name="connsiteY15" fmla="*/ 842216 h 842216"/>
              <a:gd name="connsiteX16" fmla="*/ 4147572 w 5681605"/>
              <a:gd name="connsiteY16" fmla="*/ 842216 h 842216"/>
              <a:gd name="connsiteX17" fmla="*/ 3522595 w 5681605"/>
              <a:gd name="connsiteY17" fmla="*/ 842216 h 842216"/>
              <a:gd name="connsiteX18" fmla="*/ 3011251 w 5681605"/>
              <a:gd name="connsiteY18" fmla="*/ 842216 h 842216"/>
              <a:gd name="connsiteX19" fmla="*/ 2613538 w 5681605"/>
              <a:gd name="connsiteY19" fmla="*/ 842216 h 842216"/>
              <a:gd name="connsiteX20" fmla="*/ 2045378 w 5681605"/>
              <a:gd name="connsiteY20" fmla="*/ 842216 h 842216"/>
              <a:gd name="connsiteX21" fmla="*/ 1363585 w 5681605"/>
              <a:gd name="connsiteY21" fmla="*/ 842216 h 842216"/>
              <a:gd name="connsiteX22" fmla="*/ 681793 w 5681605"/>
              <a:gd name="connsiteY22" fmla="*/ 842216 h 842216"/>
              <a:gd name="connsiteX23" fmla="*/ 0 w 5681605"/>
              <a:gd name="connsiteY23" fmla="*/ 842216 h 842216"/>
              <a:gd name="connsiteX24" fmla="*/ 0 w 5681605"/>
              <a:gd name="connsiteY24" fmla="*/ 412686 h 842216"/>
              <a:gd name="connsiteX25" fmla="*/ 0 w 5681605"/>
              <a:gd name="connsiteY25" fmla="*/ 0 h 842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81605" h="842216" extrusionOk="0">
                <a:moveTo>
                  <a:pt x="0" y="0"/>
                </a:moveTo>
                <a:cubicBezTo>
                  <a:pt x="110242" y="-35337"/>
                  <a:pt x="308233" y="42271"/>
                  <a:pt x="397712" y="0"/>
                </a:cubicBezTo>
                <a:cubicBezTo>
                  <a:pt x="487191" y="-42271"/>
                  <a:pt x="844233" y="52748"/>
                  <a:pt x="965873" y="0"/>
                </a:cubicBezTo>
                <a:cubicBezTo>
                  <a:pt x="1087513" y="-52748"/>
                  <a:pt x="1361345" y="25459"/>
                  <a:pt x="1647665" y="0"/>
                </a:cubicBezTo>
                <a:cubicBezTo>
                  <a:pt x="1933985" y="-25459"/>
                  <a:pt x="1857560" y="20561"/>
                  <a:pt x="2045378" y="0"/>
                </a:cubicBezTo>
                <a:cubicBezTo>
                  <a:pt x="2233196" y="-20561"/>
                  <a:pt x="2332463" y="1958"/>
                  <a:pt x="2613538" y="0"/>
                </a:cubicBezTo>
                <a:cubicBezTo>
                  <a:pt x="2894613" y="-1958"/>
                  <a:pt x="2864623" y="42461"/>
                  <a:pt x="3068067" y="0"/>
                </a:cubicBezTo>
                <a:cubicBezTo>
                  <a:pt x="3271511" y="-42461"/>
                  <a:pt x="3381316" y="36647"/>
                  <a:pt x="3522595" y="0"/>
                </a:cubicBezTo>
                <a:cubicBezTo>
                  <a:pt x="3663874" y="-36647"/>
                  <a:pt x="3795594" y="25289"/>
                  <a:pt x="3920307" y="0"/>
                </a:cubicBezTo>
                <a:cubicBezTo>
                  <a:pt x="4045020" y="-25289"/>
                  <a:pt x="4295871" y="55783"/>
                  <a:pt x="4431652" y="0"/>
                </a:cubicBezTo>
                <a:cubicBezTo>
                  <a:pt x="4567434" y="-55783"/>
                  <a:pt x="4824852" y="35616"/>
                  <a:pt x="4942996" y="0"/>
                </a:cubicBezTo>
                <a:cubicBezTo>
                  <a:pt x="5061140" y="-35616"/>
                  <a:pt x="5365807" y="83434"/>
                  <a:pt x="5681605" y="0"/>
                </a:cubicBezTo>
                <a:cubicBezTo>
                  <a:pt x="5692355" y="175042"/>
                  <a:pt x="5662769" y="293856"/>
                  <a:pt x="5681605" y="437952"/>
                </a:cubicBezTo>
                <a:cubicBezTo>
                  <a:pt x="5700441" y="582048"/>
                  <a:pt x="5655623" y="693991"/>
                  <a:pt x="5681605" y="842216"/>
                </a:cubicBezTo>
                <a:cubicBezTo>
                  <a:pt x="5542934" y="905028"/>
                  <a:pt x="5298763" y="800728"/>
                  <a:pt x="5113445" y="842216"/>
                </a:cubicBezTo>
                <a:cubicBezTo>
                  <a:pt x="4928127" y="883704"/>
                  <a:pt x="4856048" y="817416"/>
                  <a:pt x="4602100" y="842216"/>
                </a:cubicBezTo>
                <a:cubicBezTo>
                  <a:pt x="4348153" y="867016"/>
                  <a:pt x="4277336" y="841879"/>
                  <a:pt x="4147572" y="842216"/>
                </a:cubicBezTo>
                <a:cubicBezTo>
                  <a:pt x="4017808" y="842553"/>
                  <a:pt x="3725089" y="820414"/>
                  <a:pt x="3522595" y="842216"/>
                </a:cubicBezTo>
                <a:cubicBezTo>
                  <a:pt x="3320101" y="864018"/>
                  <a:pt x="3139034" y="791466"/>
                  <a:pt x="3011251" y="842216"/>
                </a:cubicBezTo>
                <a:cubicBezTo>
                  <a:pt x="2883468" y="892966"/>
                  <a:pt x="2810851" y="828076"/>
                  <a:pt x="2613538" y="842216"/>
                </a:cubicBezTo>
                <a:cubicBezTo>
                  <a:pt x="2416225" y="856356"/>
                  <a:pt x="2228927" y="810859"/>
                  <a:pt x="2045378" y="842216"/>
                </a:cubicBezTo>
                <a:cubicBezTo>
                  <a:pt x="1861829" y="873573"/>
                  <a:pt x="1693473" y="815291"/>
                  <a:pt x="1363585" y="842216"/>
                </a:cubicBezTo>
                <a:cubicBezTo>
                  <a:pt x="1033697" y="869141"/>
                  <a:pt x="839179" y="805242"/>
                  <a:pt x="681793" y="842216"/>
                </a:cubicBezTo>
                <a:cubicBezTo>
                  <a:pt x="524407" y="879190"/>
                  <a:pt x="166845" y="841122"/>
                  <a:pt x="0" y="842216"/>
                </a:cubicBezTo>
                <a:cubicBezTo>
                  <a:pt x="-21286" y="745159"/>
                  <a:pt x="50409" y="591590"/>
                  <a:pt x="0" y="412686"/>
                </a:cubicBezTo>
                <a:cubicBezTo>
                  <a:pt x="-50409" y="233782"/>
                  <a:pt x="34872" y="194892"/>
                  <a:pt x="0" y="0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53007225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53B5C1-52F8-DA17-EC85-B6C2A1997DE4}"/>
              </a:ext>
            </a:extLst>
          </p:cNvPr>
          <p:cNvSpPr/>
          <p:nvPr/>
        </p:nvSpPr>
        <p:spPr>
          <a:xfrm>
            <a:off x="183635" y="1560705"/>
            <a:ext cx="6811325" cy="842216"/>
          </a:xfrm>
          <a:custGeom>
            <a:avLst/>
            <a:gdLst>
              <a:gd name="connsiteX0" fmla="*/ 0 w 6811325"/>
              <a:gd name="connsiteY0" fmla="*/ 0 h 842216"/>
              <a:gd name="connsiteX1" fmla="*/ 363271 w 6811325"/>
              <a:gd name="connsiteY1" fmla="*/ 0 h 842216"/>
              <a:gd name="connsiteX2" fmla="*/ 930881 w 6811325"/>
              <a:gd name="connsiteY2" fmla="*/ 0 h 842216"/>
              <a:gd name="connsiteX3" fmla="*/ 1634718 w 6811325"/>
              <a:gd name="connsiteY3" fmla="*/ 0 h 842216"/>
              <a:gd name="connsiteX4" fmla="*/ 1997989 w 6811325"/>
              <a:gd name="connsiteY4" fmla="*/ 0 h 842216"/>
              <a:gd name="connsiteX5" fmla="*/ 2565599 w 6811325"/>
              <a:gd name="connsiteY5" fmla="*/ 0 h 842216"/>
              <a:gd name="connsiteX6" fmla="*/ 2996983 w 6811325"/>
              <a:gd name="connsiteY6" fmla="*/ 0 h 842216"/>
              <a:gd name="connsiteX7" fmla="*/ 3428367 w 6811325"/>
              <a:gd name="connsiteY7" fmla="*/ 0 h 842216"/>
              <a:gd name="connsiteX8" fmla="*/ 3791638 w 6811325"/>
              <a:gd name="connsiteY8" fmla="*/ 0 h 842216"/>
              <a:gd name="connsiteX9" fmla="*/ 4291135 w 6811325"/>
              <a:gd name="connsiteY9" fmla="*/ 0 h 842216"/>
              <a:gd name="connsiteX10" fmla="*/ 4790632 w 6811325"/>
              <a:gd name="connsiteY10" fmla="*/ 0 h 842216"/>
              <a:gd name="connsiteX11" fmla="*/ 5153903 w 6811325"/>
              <a:gd name="connsiteY11" fmla="*/ 0 h 842216"/>
              <a:gd name="connsiteX12" fmla="*/ 5857740 w 6811325"/>
              <a:gd name="connsiteY12" fmla="*/ 0 h 842216"/>
              <a:gd name="connsiteX13" fmla="*/ 6221010 w 6811325"/>
              <a:gd name="connsiteY13" fmla="*/ 0 h 842216"/>
              <a:gd name="connsiteX14" fmla="*/ 6811325 w 6811325"/>
              <a:gd name="connsiteY14" fmla="*/ 0 h 842216"/>
              <a:gd name="connsiteX15" fmla="*/ 6811325 w 6811325"/>
              <a:gd name="connsiteY15" fmla="*/ 412686 h 842216"/>
              <a:gd name="connsiteX16" fmla="*/ 6811325 w 6811325"/>
              <a:gd name="connsiteY16" fmla="*/ 842216 h 842216"/>
              <a:gd name="connsiteX17" fmla="*/ 6175601 w 6811325"/>
              <a:gd name="connsiteY17" fmla="*/ 842216 h 842216"/>
              <a:gd name="connsiteX18" fmla="*/ 5676104 w 6811325"/>
              <a:gd name="connsiteY18" fmla="*/ 842216 h 842216"/>
              <a:gd name="connsiteX19" fmla="*/ 5312834 w 6811325"/>
              <a:gd name="connsiteY19" fmla="*/ 842216 h 842216"/>
              <a:gd name="connsiteX20" fmla="*/ 4745223 w 6811325"/>
              <a:gd name="connsiteY20" fmla="*/ 842216 h 842216"/>
              <a:gd name="connsiteX21" fmla="*/ 4041386 w 6811325"/>
              <a:gd name="connsiteY21" fmla="*/ 842216 h 842216"/>
              <a:gd name="connsiteX22" fmla="*/ 3337549 w 6811325"/>
              <a:gd name="connsiteY22" fmla="*/ 842216 h 842216"/>
              <a:gd name="connsiteX23" fmla="*/ 2838052 w 6811325"/>
              <a:gd name="connsiteY23" fmla="*/ 842216 h 842216"/>
              <a:gd name="connsiteX24" fmla="*/ 2202328 w 6811325"/>
              <a:gd name="connsiteY24" fmla="*/ 842216 h 842216"/>
              <a:gd name="connsiteX25" fmla="*/ 1498491 w 6811325"/>
              <a:gd name="connsiteY25" fmla="*/ 842216 h 842216"/>
              <a:gd name="connsiteX26" fmla="*/ 998994 w 6811325"/>
              <a:gd name="connsiteY26" fmla="*/ 842216 h 842216"/>
              <a:gd name="connsiteX27" fmla="*/ 567610 w 6811325"/>
              <a:gd name="connsiteY27" fmla="*/ 842216 h 842216"/>
              <a:gd name="connsiteX28" fmla="*/ 0 w 6811325"/>
              <a:gd name="connsiteY28" fmla="*/ 842216 h 842216"/>
              <a:gd name="connsiteX29" fmla="*/ 0 w 6811325"/>
              <a:gd name="connsiteY29" fmla="*/ 404264 h 842216"/>
              <a:gd name="connsiteX30" fmla="*/ 0 w 6811325"/>
              <a:gd name="connsiteY30" fmla="*/ 0 h 842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11325" h="842216" extrusionOk="0">
                <a:moveTo>
                  <a:pt x="0" y="0"/>
                </a:moveTo>
                <a:cubicBezTo>
                  <a:pt x="100158" y="-21443"/>
                  <a:pt x="190311" y="4644"/>
                  <a:pt x="363271" y="0"/>
                </a:cubicBezTo>
                <a:cubicBezTo>
                  <a:pt x="536231" y="-4644"/>
                  <a:pt x="697258" y="33387"/>
                  <a:pt x="930881" y="0"/>
                </a:cubicBezTo>
                <a:cubicBezTo>
                  <a:pt x="1164504" y="-33387"/>
                  <a:pt x="1297151" y="49273"/>
                  <a:pt x="1634718" y="0"/>
                </a:cubicBezTo>
                <a:cubicBezTo>
                  <a:pt x="1972285" y="-49273"/>
                  <a:pt x="1877318" y="18914"/>
                  <a:pt x="1997989" y="0"/>
                </a:cubicBezTo>
                <a:cubicBezTo>
                  <a:pt x="2118660" y="-18914"/>
                  <a:pt x="2348594" y="66555"/>
                  <a:pt x="2565599" y="0"/>
                </a:cubicBezTo>
                <a:cubicBezTo>
                  <a:pt x="2782604" y="-66555"/>
                  <a:pt x="2849389" y="21967"/>
                  <a:pt x="2996983" y="0"/>
                </a:cubicBezTo>
                <a:cubicBezTo>
                  <a:pt x="3144577" y="-21967"/>
                  <a:pt x="3313666" y="30950"/>
                  <a:pt x="3428367" y="0"/>
                </a:cubicBezTo>
                <a:cubicBezTo>
                  <a:pt x="3543068" y="-30950"/>
                  <a:pt x="3632772" y="160"/>
                  <a:pt x="3791638" y="0"/>
                </a:cubicBezTo>
                <a:cubicBezTo>
                  <a:pt x="3950504" y="-160"/>
                  <a:pt x="4099350" y="25078"/>
                  <a:pt x="4291135" y="0"/>
                </a:cubicBezTo>
                <a:cubicBezTo>
                  <a:pt x="4482920" y="-25078"/>
                  <a:pt x="4636168" y="41574"/>
                  <a:pt x="4790632" y="0"/>
                </a:cubicBezTo>
                <a:cubicBezTo>
                  <a:pt x="4945096" y="-41574"/>
                  <a:pt x="5078532" y="31583"/>
                  <a:pt x="5153903" y="0"/>
                </a:cubicBezTo>
                <a:cubicBezTo>
                  <a:pt x="5229274" y="-31583"/>
                  <a:pt x="5553983" y="84373"/>
                  <a:pt x="5857740" y="0"/>
                </a:cubicBezTo>
                <a:cubicBezTo>
                  <a:pt x="6161497" y="-84373"/>
                  <a:pt x="6093383" y="1548"/>
                  <a:pt x="6221010" y="0"/>
                </a:cubicBezTo>
                <a:cubicBezTo>
                  <a:pt x="6348637" y="-1548"/>
                  <a:pt x="6581812" y="31547"/>
                  <a:pt x="6811325" y="0"/>
                </a:cubicBezTo>
                <a:cubicBezTo>
                  <a:pt x="6839755" y="176647"/>
                  <a:pt x="6804819" y="266707"/>
                  <a:pt x="6811325" y="412686"/>
                </a:cubicBezTo>
                <a:cubicBezTo>
                  <a:pt x="6817831" y="558665"/>
                  <a:pt x="6784952" y="705557"/>
                  <a:pt x="6811325" y="842216"/>
                </a:cubicBezTo>
                <a:cubicBezTo>
                  <a:pt x="6595781" y="856077"/>
                  <a:pt x="6480893" y="838779"/>
                  <a:pt x="6175601" y="842216"/>
                </a:cubicBezTo>
                <a:cubicBezTo>
                  <a:pt x="5870309" y="845653"/>
                  <a:pt x="5808017" y="825443"/>
                  <a:pt x="5676104" y="842216"/>
                </a:cubicBezTo>
                <a:cubicBezTo>
                  <a:pt x="5544191" y="858989"/>
                  <a:pt x="5396155" y="808010"/>
                  <a:pt x="5312834" y="842216"/>
                </a:cubicBezTo>
                <a:cubicBezTo>
                  <a:pt x="5229513" y="876422"/>
                  <a:pt x="4996466" y="827664"/>
                  <a:pt x="4745223" y="842216"/>
                </a:cubicBezTo>
                <a:cubicBezTo>
                  <a:pt x="4493980" y="856768"/>
                  <a:pt x="4318296" y="770554"/>
                  <a:pt x="4041386" y="842216"/>
                </a:cubicBezTo>
                <a:cubicBezTo>
                  <a:pt x="3764476" y="913878"/>
                  <a:pt x="3634287" y="815811"/>
                  <a:pt x="3337549" y="842216"/>
                </a:cubicBezTo>
                <a:cubicBezTo>
                  <a:pt x="3040811" y="868621"/>
                  <a:pt x="3006620" y="824882"/>
                  <a:pt x="2838052" y="842216"/>
                </a:cubicBezTo>
                <a:cubicBezTo>
                  <a:pt x="2669484" y="859550"/>
                  <a:pt x="2350544" y="832575"/>
                  <a:pt x="2202328" y="842216"/>
                </a:cubicBezTo>
                <a:cubicBezTo>
                  <a:pt x="2054112" y="851857"/>
                  <a:pt x="1784025" y="784875"/>
                  <a:pt x="1498491" y="842216"/>
                </a:cubicBezTo>
                <a:cubicBezTo>
                  <a:pt x="1212957" y="899557"/>
                  <a:pt x="1174194" y="802361"/>
                  <a:pt x="998994" y="842216"/>
                </a:cubicBezTo>
                <a:cubicBezTo>
                  <a:pt x="823794" y="882071"/>
                  <a:pt x="730402" y="798075"/>
                  <a:pt x="567610" y="842216"/>
                </a:cubicBezTo>
                <a:cubicBezTo>
                  <a:pt x="404818" y="886357"/>
                  <a:pt x="257643" y="840325"/>
                  <a:pt x="0" y="842216"/>
                </a:cubicBezTo>
                <a:cubicBezTo>
                  <a:pt x="-47986" y="691143"/>
                  <a:pt x="29203" y="545595"/>
                  <a:pt x="0" y="404264"/>
                </a:cubicBezTo>
                <a:cubicBezTo>
                  <a:pt x="-29203" y="262933"/>
                  <a:pt x="46386" y="17559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53007225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430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89E58-F8CA-79DA-C3B0-BD1BC1A9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23/05/2023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5AAE8-2427-E8BD-204A-F69A34B7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Bayesian Inference for DoA Estimation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A6F6-6C49-3E3D-7681-C887B619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43">
                <a:extLst>
                  <a:ext uri="{FF2B5EF4-FFF2-40B4-BE49-F238E27FC236}">
                    <a16:creationId xmlns:a16="http://schemas.microsoft.com/office/drawing/2014/main" id="{644B6F9F-2A2D-DAAA-8214-37FAF01A5E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5988" y="317722"/>
                <a:ext cx="12257988" cy="31194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1800" kern="1200"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2400" kern="1200" cap="none" baseline="0">
                    <a:solidFill>
                      <a:schemeClr val="tx2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2400" kern="1200">
                    <a:solidFill>
                      <a:schemeClr val="tx2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2400" kern="1200" cap="none" baseline="0">
                    <a:solidFill>
                      <a:schemeClr val="tx2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None/>
                  <a:defRPr sz="2400" kern="1200">
                    <a:solidFill>
                      <a:schemeClr val="tx2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u="sng" dirty="0">
                    <a:solidFill>
                      <a:srgbClr val="92D050"/>
                    </a:solidFill>
                    <a:latin typeface="Andalus" panose="02020603050405020304" pitchFamily="18" charset="-78"/>
                    <a:cs typeface="Andalus" panose="02020603050405020304" pitchFamily="18" charset="-78"/>
                  </a:rPr>
                  <a:t>On Grid: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Sampling should be </a:t>
                </a:r>
                <a:r>
                  <a:rPr lang="en-US" sz="2800" dirty="0">
                    <a:solidFill>
                      <a:srgbClr val="FF0000"/>
                    </a:solidFill>
                    <a:latin typeface="Andalus" panose="02020603050405020304" pitchFamily="18" charset="-78"/>
                    <a:cs typeface="Andalus" panose="02020603050405020304" pitchFamily="18" charset="-78"/>
                  </a:rPr>
                  <a:t>dense</a:t>
                </a:r>
                <a:r>
                  <a:rPr lang="en-US" sz="28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 so that the desired steering vector is recovered </a:t>
                </a:r>
                <a:r>
                  <a:rPr lang="en-US" sz="2800" dirty="0">
                    <a:solidFill>
                      <a:srgbClr val="FF0000"/>
                    </a:solidFill>
                    <a:latin typeface="Andalus" panose="02020603050405020304" pitchFamily="18" charset="-78"/>
                    <a:cs typeface="Andalus" panose="02020603050405020304" pitchFamily="18" charset="-78"/>
                  </a:rPr>
                  <a:t>accurately</a:t>
                </a:r>
                <a:r>
                  <a:rPr lang="en-US" sz="28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  <a:latin typeface="Andalus" panose="02020603050405020304" pitchFamily="18" charset="-78"/>
                    <a:cs typeface="Andalus" panose="02020603050405020304" pitchFamily="18" charset="-78"/>
                  </a:rPr>
                  <a:t>Dense</a:t>
                </a:r>
                <a:r>
                  <a:rPr lang="en-US" sz="28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 sampling will imply </a:t>
                </a:r>
                <a:r>
                  <a:rPr lang="en-US" sz="2800" dirty="0">
                    <a:solidFill>
                      <a:srgbClr val="FF0000"/>
                    </a:solidFill>
                    <a:latin typeface="Andalus" panose="02020603050405020304" pitchFamily="18" charset="-78"/>
                    <a:cs typeface="Andalus" panose="02020603050405020304" pitchFamily="18" charset="-78"/>
                  </a:rPr>
                  <a:t>increased correlation </a:t>
                </a:r>
                <a:r>
                  <a:rPr lang="en-US" sz="28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between columns of </a:t>
                </a:r>
                <a:r>
                  <a:rPr lang="en-US" sz="2800" dirty="0">
                    <a:solidFill>
                      <a:srgbClr val="FFC000"/>
                    </a:solidFill>
                    <a:latin typeface="Andalus" panose="02020603050405020304" pitchFamily="18" charset="-78"/>
                    <a:cs typeface="Andalus" panose="02020603050405020304" pitchFamily="18" charset="-78"/>
                  </a:rPr>
                  <a:t>Manifold Matrix </a:t>
                </a:r>
                <a:r>
                  <a:rPr lang="en-US" sz="28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) which is in contrary with the first assumption of having </a:t>
                </a:r>
                <a:r>
                  <a:rPr lang="en-US" sz="2800" dirty="0">
                    <a:solidFill>
                      <a:srgbClr val="FFC000"/>
                    </a:solidFill>
                    <a:latin typeface="Andalus" panose="02020603050405020304" pitchFamily="18" charset="-78"/>
                    <a:cs typeface="Andalus" panose="02020603050405020304" pitchFamily="18" charset="-78"/>
                  </a:rPr>
                  <a:t>RIP Condition</a:t>
                </a:r>
                <a:r>
                  <a:rPr lang="en-US" sz="28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!* </a:t>
                </a:r>
                <a:r>
                  <a:rPr lang="en-US" sz="2800" dirty="0">
                    <a:latin typeface="Andalus" panose="02020603050405020304" pitchFamily="18" charset="-78"/>
                    <a:cs typeface="Andalus" panose="02020603050405020304" pitchFamily="18" charset="-78"/>
                    <a:sym typeface="Wingdings" panose="05000000000000000000" pitchFamily="2" charset="2"/>
                  </a:rPr>
                  <a:t> It also </a:t>
                </a:r>
                <a:r>
                  <a:rPr lang="en-US" sz="2800" dirty="0">
                    <a:solidFill>
                      <a:srgbClr val="FF0000"/>
                    </a:solidFill>
                    <a:latin typeface="Andalus" panose="02020603050405020304" pitchFamily="18" charset="-78"/>
                    <a:cs typeface="Andalus" panose="02020603050405020304" pitchFamily="18" charset="-78"/>
                    <a:sym typeface="Wingdings" panose="05000000000000000000" pitchFamily="2" charset="2"/>
                  </a:rPr>
                  <a:t>increase the workload</a:t>
                </a:r>
                <a:r>
                  <a:rPr lang="en-US" sz="2800" dirty="0">
                    <a:latin typeface="Andalus" panose="02020603050405020304" pitchFamily="18" charset="-78"/>
                    <a:cs typeface="Andalus" panose="02020603050405020304" pitchFamily="18" charset="-78"/>
                    <a:sym typeface="Wingdings" panose="05000000000000000000" pitchFamily="2" charset="2"/>
                  </a:rPr>
                  <a:t>!</a:t>
                </a:r>
                <a:endParaRPr lang="en-US" sz="2800" dirty="0">
                  <a:latin typeface="Andalus" panose="02020603050405020304" pitchFamily="18" charset="-78"/>
                  <a:cs typeface="Andalus" panose="02020603050405020304" pitchFamily="18" charset="-78"/>
                </a:endParaRPr>
              </a:p>
            </p:txBody>
          </p:sp>
        </mc:Choice>
        <mc:Fallback xmlns="">
          <p:sp>
            <p:nvSpPr>
              <p:cNvPr id="8" name="Text Placeholder 43">
                <a:extLst>
                  <a:ext uri="{FF2B5EF4-FFF2-40B4-BE49-F238E27FC236}">
                    <a16:creationId xmlns:a16="http://schemas.microsoft.com/office/drawing/2014/main" id="{644B6F9F-2A2D-DAAA-8214-37FAF01A5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988" y="317722"/>
                <a:ext cx="12257988" cy="3119437"/>
              </a:xfrm>
              <a:prstGeom prst="rect">
                <a:avLst/>
              </a:prstGeom>
              <a:blipFill>
                <a:blip r:embed="rId2"/>
                <a:stretch>
                  <a:fillRect l="-895" b="-14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08CD2A7-D437-0B87-C7A3-DC9DA62DDF32}"/>
              </a:ext>
            </a:extLst>
          </p:cNvPr>
          <p:cNvSpPr txBox="1"/>
          <p:nvPr/>
        </p:nvSpPr>
        <p:spPr>
          <a:xfrm>
            <a:off x="211767" y="4184196"/>
            <a:ext cx="11180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FFC000"/>
                </a:solidFill>
                <a:effectLst/>
                <a:latin typeface="TimesNewRoman"/>
              </a:rPr>
              <a:t>R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NewRoman"/>
              </a:rPr>
              <a:t>estricted 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TimesNewRoman"/>
              </a:rPr>
              <a:t>I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NewRoman"/>
              </a:rPr>
              <a:t>sometry 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TimesNewRoman"/>
              </a:rPr>
              <a:t>P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NewRoman"/>
              </a:rPr>
              <a:t>roperty (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TimesNewRoman"/>
              </a:rPr>
              <a:t>RIP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NewRoman"/>
              </a:rPr>
              <a:t>) condition that </a:t>
            </a:r>
            <a:r>
              <a:rPr lang="en-US" sz="1800" b="0" i="0" dirty="0">
                <a:solidFill>
                  <a:srgbClr val="92D050"/>
                </a:solidFill>
                <a:effectLst/>
                <a:latin typeface="TimesNewRoman"/>
              </a:rPr>
              <a:t>requires all columns of the measurement matrix be highly incoherent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NewRoman"/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047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 </a:t>
            </a:r>
            <a:br>
              <a:rPr lang="en-US" dirty="0"/>
            </a:br>
            <a:r>
              <a:rPr lang="en-US" dirty="0"/>
              <a:t>Inference</a:t>
            </a:r>
          </a:p>
        </p:txBody>
      </p:sp>
      <p:pic>
        <p:nvPicPr>
          <p:cNvPr id="2" name="Picture Placeholder 1" descr="Close-up of a calculator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/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3650" y="2611724"/>
            <a:ext cx="4567990" cy="149537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14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diagram of a person&#10;&#10;Description automatically generated with low confidence">
            <a:extLst>
              <a:ext uri="{FF2B5EF4-FFF2-40B4-BE49-F238E27FC236}">
                <a16:creationId xmlns:a16="http://schemas.microsoft.com/office/drawing/2014/main" id="{CF2C6831-3A8C-3C32-4BE1-368F86702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3" y="3312685"/>
            <a:ext cx="5547809" cy="3566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0F24B9-F9F8-638B-E078-F6ACBD5EC9ED}"/>
              </a:ext>
            </a:extLst>
          </p:cNvPr>
          <p:cNvSpPr txBox="1"/>
          <p:nvPr/>
        </p:nvSpPr>
        <p:spPr>
          <a:xfrm>
            <a:off x="15203" y="425847"/>
            <a:ext cx="49767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C000"/>
                </a:solidFill>
                <a:effectLst/>
                <a:latin typeface="TimesNewRoman"/>
              </a:rPr>
              <a:t>Z. Yang, L. </a:t>
            </a:r>
            <a:r>
              <a:rPr lang="en-US" sz="1800" b="0" i="0" dirty="0" err="1">
                <a:solidFill>
                  <a:srgbClr val="FFC000"/>
                </a:solidFill>
                <a:effectLst/>
                <a:latin typeface="TimesNewRoman"/>
              </a:rPr>
              <a:t>Xie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TimesNewRoman"/>
              </a:rPr>
              <a:t>, and C. Zhang, “Bayesian compressed sensing with new sparsity-inducing prior,” [Online]. Available: 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TimesNewRoman"/>
                <a:hlinkClick r:id="rId5"/>
              </a:rPr>
              <a:t>http://arxiv.org/pdf/1208.6464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TimesNewRoman"/>
              </a:rPr>
              <a:t>  </a:t>
            </a:r>
            <a:endParaRPr lang="fa-IR" sz="1800" b="0" i="0" dirty="0">
              <a:solidFill>
                <a:srgbClr val="FFC000"/>
              </a:solidFill>
              <a:effectLst/>
              <a:latin typeface="TimesNewRoman"/>
            </a:endParaRPr>
          </a:p>
          <a:p>
            <a:r>
              <a:rPr lang="en-US" sz="1800" b="0" i="0" dirty="0">
                <a:solidFill>
                  <a:srgbClr val="FFC000"/>
                </a:solidFill>
                <a:effectLst/>
                <a:latin typeface="TimesNewRoman"/>
              </a:rPr>
              <a:t>2012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&lt;Bayesian Learning&gt;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DBE06-DC4C-5585-E4BA-AAA1B0A2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23/05/2023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B9A77-FA14-971A-0FC6-19920C6E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Bayesian Inference for DoA Estimation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BAC4F-A108-262C-8245-9031EDCF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Picture 12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456A3780-4EAB-C4DA-FDC8-9316B433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9393" cy="58069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FBB7B6-495C-E60E-95AE-A111C89D5DFA}"/>
              </a:ext>
            </a:extLst>
          </p:cNvPr>
          <p:cNvSpPr txBox="1"/>
          <p:nvPr/>
        </p:nvSpPr>
        <p:spPr>
          <a:xfrm>
            <a:off x="86361" y="5806910"/>
            <a:ext cx="12113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C000"/>
                </a:solidFill>
                <a:effectLst/>
                <a:latin typeface="TimesNewRoman"/>
              </a:rPr>
              <a:t>S. Ji, Y. Xue, and L. Carin, “Bayesian compressive sensing,” </a:t>
            </a:r>
            <a:r>
              <a:rPr lang="en-US" sz="1800" b="0" i="1" dirty="0">
                <a:solidFill>
                  <a:srgbClr val="FFC000"/>
                </a:solidFill>
                <a:effectLst/>
                <a:latin typeface="TimesNewRoman"/>
              </a:rPr>
              <a:t>IEEE Trans. Signal Process.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TimesNewRoman"/>
              </a:rPr>
              <a:t>, vol. 56, no. 6, pp. 2346–2356, 2008.</a:t>
            </a:r>
            <a:r>
              <a:rPr lang="en-US" dirty="0">
                <a:solidFill>
                  <a:srgbClr val="FF0000"/>
                </a:solidFill>
              </a:rPr>
              <a:t> &lt;Bayesian Learning&gt;</a:t>
            </a:r>
          </a:p>
        </p:txBody>
      </p:sp>
    </p:spTree>
    <p:extLst>
      <p:ext uri="{BB962C8B-B14F-4D97-AF65-F5344CB8AC3E}">
        <p14:creationId xmlns:p14="http://schemas.microsoft.com/office/powerpoint/2010/main" val="237541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879" y="45727"/>
            <a:ext cx="5501011" cy="1007923"/>
          </a:xfrm>
        </p:spPr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5F81B0-5430-4ACD-BDF2-BD38CBCAA7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37932" y="1161620"/>
            <a:ext cx="4308637" cy="77297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Bayesian Framework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FEB7A15-271E-42F1-9E4A-638A8DA06B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1403" y="2042562"/>
            <a:ext cx="11764652" cy="413199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NewRoman"/>
              </a:rPr>
              <a:t>The sparsity information is exploited by assuming </a:t>
            </a:r>
            <a:r>
              <a:rPr lang="en-US" sz="2400" b="1" i="0" u="sng" dirty="0">
                <a:solidFill>
                  <a:srgbClr val="0070C0"/>
                </a:solidFill>
                <a:effectLst/>
                <a:latin typeface="TimesNewRoman"/>
              </a:rPr>
              <a:t>a sparse prior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"/>
              </a:rPr>
              <a:t>for the signal of interest.</a:t>
            </a:r>
          </a:p>
          <a:p>
            <a:pPr algn="just"/>
            <a:endParaRPr lang="en-US" sz="2400" b="0" i="0" dirty="0">
              <a:solidFill>
                <a:srgbClr val="000000"/>
              </a:solidFill>
              <a:effectLst/>
              <a:latin typeface="TimesNewRoman"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NewRoman"/>
              </a:rPr>
              <a:t>One merit of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NewRoman"/>
              </a:rPr>
              <a:t>SBI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"/>
              </a:rPr>
              <a:t> is its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NewRoman"/>
              </a:rPr>
              <a:t>flexibility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"/>
              </a:rPr>
              <a:t> in modeling sparse signals that </a:t>
            </a:r>
            <a:r>
              <a:rPr lang="en-US" sz="2400" b="0" i="0" u="sng" dirty="0">
                <a:solidFill>
                  <a:srgbClr val="000000"/>
                </a:solidFill>
                <a:effectLst/>
                <a:latin typeface="TimesNewRoman"/>
              </a:rPr>
              <a:t>can not only promote the</a:t>
            </a:r>
            <a:br>
              <a:rPr lang="en-US" sz="2400" b="0" i="0" u="sng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sz="2400" b="0" i="0" u="sng" dirty="0">
                <a:solidFill>
                  <a:srgbClr val="000000"/>
                </a:solidFill>
                <a:effectLst/>
                <a:latin typeface="TimesNewRoman"/>
              </a:rPr>
              <a:t>sparsity of its solution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"/>
              </a:rPr>
              <a:t>, but also </a:t>
            </a:r>
            <a:r>
              <a:rPr lang="en-US" sz="2400" b="0" i="0" u="sng" dirty="0">
                <a:solidFill>
                  <a:srgbClr val="000000"/>
                </a:solidFill>
                <a:effectLst/>
                <a:latin typeface="TimesNewRoman"/>
              </a:rPr>
              <a:t>exploit the </a:t>
            </a:r>
            <a:r>
              <a:rPr lang="en-US" sz="2400" b="0" i="0" u="sng" dirty="0">
                <a:solidFill>
                  <a:srgbClr val="FF0000"/>
                </a:solidFill>
                <a:effectLst/>
                <a:latin typeface="TimesNewRoman"/>
              </a:rPr>
              <a:t>possible structure </a:t>
            </a:r>
            <a:r>
              <a:rPr lang="en-US" sz="2400" b="0" i="0" u="sng" dirty="0">
                <a:solidFill>
                  <a:srgbClr val="000000"/>
                </a:solidFill>
                <a:effectLst/>
                <a:latin typeface="TimesNewRoman"/>
              </a:rPr>
              <a:t>of the signal to be recovered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"/>
              </a:rPr>
              <a:t>!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NewRoman"/>
              </a:rPr>
              <a:t>Since the Bayesian inference is a probabilistic method and based on heuristics to some extent, one shortcoming of </a:t>
            </a:r>
            <a:r>
              <a:rPr lang="en-US" sz="2400" b="1" u="sng" dirty="0">
                <a:solidFill>
                  <a:srgbClr val="0070C0"/>
                </a:solidFill>
                <a:latin typeface="TimesNewRoman"/>
              </a:rPr>
              <a:t>SBI is that it offers fewer guarantees on the signal recovery accuracy</a:t>
            </a:r>
            <a:r>
              <a:rPr lang="en-US" sz="2400" dirty="0">
                <a:solidFill>
                  <a:srgbClr val="000000"/>
                </a:solidFill>
                <a:latin typeface="TimesNewRoman"/>
              </a:rPr>
              <a:t> as compared with, for example, optimization. </a:t>
            </a:r>
            <a:br>
              <a:rPr lang="en-US" sz="2400" dirty="0">
                <a:solidFill>
                  <a:srgbClr val="000000"/>
                </a:solidFill>
                <a:latin typeface="TimesNewRoman"/>
              </a:rPr>
            </a:b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020D611C-42CB-4689-8C2A-25FE1121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23/05/2023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DADC3C21-4248-4DF1-8589-8B0D399A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Bayesian Inference for </a:t>
            </a:r>
            <a:r>
              <a:rPr lang="en-US" dirty="0" err="1"/>
              <a:t>DoA</a:t>
            </a:r>
            <a:r>
              <a:rPr lang="en-US" dirty="0"/>
              <a:t> Estimation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9F574-A236-D9DD-CA14-B4733820D911}"/>
              </a:ext>
            </a:extLst>
          </p:cNvPr>
          <p:cNvSpPr txBox="1"/>
          <p:nvPr/>
        </p:nvSpPr>
        <p:spPr>
          <a:xfrm>
            <a:off x="0" y="5119509"/>
            <a:ext cx="117646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M. Tipping, “Sparse Bayesian learning and the relevance vector machine,” J. Mach. Learn. Res., vol. 1, pp. 211–244, 2001.  </a:t>
            </a:r>
            <a:r>
              <a:rPr lang="en-US" dirty="0">
                <a:solidFill>
                  <a:srgbClr val="FF0000"/>
                </a:solidFill>
              </a:rPr>
              <a:t>&lt;Bayesian Learning&gt;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C000"/>
                </a:solidFill>
                <a:effectLst/>
                <a:latin typeface="TimesNewRoman"/>
              </a:rPr>
              <a:t>S. </a:t>
            </a:r>
            <a:r>
              <a:rPr lang="en-US" sz="1800" b="0" i="0" dirty="0" err="1">
                <a:solidFill>
                  <a:srgbClr val="FFC000"/>
                </a:solidFill>
                <a:effectLst/>
                <a:latin typeface="TimesNewRoman"/>
              </a:rPr>
              <a:t>Babacan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TimesNewRoman"/>
              </a:rPr>
              <a:t>, R. Molina, and A. </a:t>
            </a:r>
            <a:r>
              <a:rPr lang="en-US" sz="1800" b="0" i="0" dirty="0" err="1">
                <a:solidFill>
                  <a:srgbClr val="FFC000"/>
                </a:solidFill>
                <a:effectLst/>
                <a:latin typeface="TimesNewRoman"/>
              </a:rPr>
              <a:t>Katsaggelos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TimesNewRoman"/>
              </a:rPr>
              <a:t>, “Bayesian compressive sensing using Laplace priors,” IEEE Trans. Image Process., vol. 19, no. 1, pp. 53–63, 2010.</a:t>
            </a:r>
            <a:r>
              <a:rPr lang="en-US" dirty="0">
                <a:solidFill>
                  <a:srgbClr val="FF0000"/>
                </a:solidFill>
              </a:rPr>
              <a:t> &lt;Bayesian Learning&gt;</a:t>
            </a:r>
            <a:endParaRPr lang="en-US" sz="1800" b="0" i="0" dirty="0">
              <a:solidFill>
                <a:srgbClr val="FFC000"/>
              </a:solidFill>
              <a:effectLst/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344101577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2">
            <a:extLst>
              <a:ext uri="{FF2B5EF4-FFF2-40B4-BE49-F238E27FC236}">
                <a16:creationId xmlns:a16="http://schemas.microsoft.com/office/drawing/2014/main" id="{749F093D-7C59-4C1A-8354-6F60B880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7963"/>
            <a:ext cx="4356755" cy="867664"/>
          </a:xfrm>
        </p:spPr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10" name="Text Placeholder 40">
            <a:extLst>
              <a:ext uri="{FF2B5EF4-FFF2-40B4-BE49-F238E27FC236}">
                <a16:creationId xmlns:a16="http://schemas.microsoft.com/office/drawing/2014/main" id="{C68CD324-018C-E96F-C72F-D333F240D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81247" y="119588"/>
            <a:ext cx="4308637" cy="77297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Iterative Algorithm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8B075-CC1C-FEF4-6EDF-0EE37312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23/05/2023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853F2-E57E-321C-B5F3-60D74058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Bayesian Inference for DoA Estimation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9752F-8BE5-76CB-52EA-2546E68A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AB65E4-7ECB-A3A7-BC53-696153B97C5F}"/>
              </a:ext>
            </a:extLst>
          </p:cNvPr>
          <p:cNvSpPr/>
          <p:nvPr/>
        </p:nvSpPr>
        <p:spPr>
          <a:xfrm>
            <a:off x="544398" y="985099"/>
            <a:ext cx="2385824" cy="109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Knowledge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E93C2-4A99-B56E-1AA9-8090C41ED0AC}"/>
              </a:ext>
            </a:extLst>
          </p:cNvPr>
          <p:cNvSpPr/>
          <p:nvPr/>
        </p:nvSpPr>
        <p:spPr>
          <a:xfrm>
            <a:off x="4479304" y="985098"/>
            <a:ext cx="2385824" cy="109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72EA5B-1146-9DD3-00CD-BB2ADBE40BA4}"/>
              </a:ext>
            </a:extLst>
          </p:cNvPr>
          <p:cNvSpPr/>
          <p:nvPr/>
        </p:nvSpPr>
        <p:spPr>
          <a:xfrm>
            <a:off x="8880396" y="977990"/>
            <a:ext cx="2385824" cy="109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 Knowledge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C8675A-6F20-18C2-B1C2-F1EFAEC077A1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930222" y="1531853"/>
            <a:ext cx="15490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5CFCD2-28B5-5772-8F21-7B5BC0EF4FE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865128" y="1524745"/>
            <a:ext cx="2015268" cy="7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63F8D2-97D0-C551-4FB6-728945C09484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997894" y="2071499"/>
            <a:ext cx="75414" cy="3886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81FD3A-EE92-B98B-CABB-44816F4AA06D}"/>
              </a:ext>
            </a:extLst>
          </p:cNvPr>
          <p:cNvCxnSpPr/>
          <p:nvPr/>
        </p:nvCxnSpPr>
        <p:spPr>
          <a:xfrm flipH="1">
            <a:off x="1737310" y="5872900"/>
            <a:ext cx="82605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50EED6-B2E5-9D6E-88AC-993C99682A94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737310" y="2078608"/>
            <a:ext cx="0" cy="3794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555C45-BBB2-4792-6713-D9F06D3B9F4B}"/>
              </a:ext>
            </a:extLst>
          </p:cNvPr>
          <p:cNvGrpSpPr/>
          <p:nvPr/>
        </p:nvGrpSpPr>
        <p:grpSpPr>
          <a:xfrm>
            <a:off x="8022212" y="2164038"/>
            <a:ext cx="3820857" cy="3069565"/>
            <a:chOff x="3653130" y="3264156"/>
            <a:chExt cx="4283267" cy="308757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38F157A-E8EB-3A24-1710-E86ADD92F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3131" y="3264156"/>
              <a:ext cx="4283266" cy="51862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6B02ECB-A852-62C5-D9E4-283418435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3131" y="3770721"/>
              <a:ext cx="4273164" cy="65794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4D85B67-F2F2-35CB-9667-2EB5A13B3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3130" y="4434186"/>
              <a:ext cx="4283265" cy="1287432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22F3F78-28EE-3480-CFB8-29CB5EB1A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3551" y="5675326"/>
              <a:ext cx="4262744" cy="676404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7CF097-498D-6369-9588-0B0AAB4CA712}"/>
              </a:ext>
            </a:extLst>
          </p:cNvPr>
          <p:cNvGrpSpPr/>
          <p:nvPr/>
        </p:nvGrpSpPr>
        <p:grpSpPr>
          <a:xfrm>
            <a:off x="146244" y="2255801"/>
            <a:ext cx="4738165" cy="3532260"/>
            <a:chOff x="239188" y="2659982"/>
            <a:chExt cx="4738165" cy="353226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4D59941-DB1C-F5BB-2313-676AABFA17B6}"/>
                </a:ext>
              </a:extLst>
            </p:cNvPr>
            <p:cNvGrpSpPr/>
            <p:nvPr/>
          </p:nvGrpSpPr>
          <p:grpSpPr>
            <a:xfrm>
              <a:off x="239188" y="2659982"/>
              <a:ext cx="4738165" cy="3154424"/>
              <a:chOff x="125545" y="3894281"/>
              <a:chExt cx="4993207" cy="4054907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F70AEF86-6369-9B41-F089-EFA73E9D7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912" y="5524201"/>
                <a:ext cx="3586058" cy="1019317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3B14D1BB-3A42-8C7A-95FC-5D9BD2D33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545" y="4902504"/>
                <a:ext cx="4993207" cy="619211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84BA4AB8-D90A-BE88-6963-EC238A60D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545" y="7291871"/>
                <a:ext cx="3591426" cy="657317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E24FE56F-5571-D6CC-6D97-12D4F0DB6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546" y="3894281"/>
                <a:ext cx="3591425" cy="102498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592A6E95-D1D8-16AB-81AA-E43F34A6E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545" y="6528662"/>
                <a:ext cx="3597521" cy="792885"/>
              </a:xfrm>
              <a:prstGeom prst="rect">
                <a:avLst/>
              </a:prstGeom>
            </p:spPr>
          </p:pic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955AC73-A424-7459-D0A4-B2389AC98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9188" y="5773084"/>
              <a:ext cx="3413768" cy="419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484185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</TotalTime>
  <Words>597</Words>
  <Application>Microsoft Office PowerPoint</Application>
  <PresentationFormat>Widescreen</PresentationFormat>
  <Paragraphs>83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Andalus</vt:lpstr>
      <vt:lpstr>Arial</vt:lpstr>
      <vt:lpstr>Calibri</vt:lpstr>
      <vt:lpstr>Calibri Light</vt:lpstr>
      <vt:lpstr>Cambria Math</vt:lpstr>
      <vt:lpstr>TimesNewRoman</vt:lpstr>
      <vt:lpstr>Office Theme</vt:lpstr>
      <vt:lpstr>BSS Paper- Presentation</vt:lpstr>
      <vt:lpstr>Off-Grid Direction of Arrival Estimation Using Sparse  Bayesian Inference 2013</vt:lpstr>
      <vt:lpstr>DoA Estimation </vt:lpstr>
      <vt:lpstr>PowerPoint Presentation</vt:lpstr>
      <vt:lpstr>PowerPoint Presentation</vt:lpstr>
      <vt:lpstr>Bayesian  Inference</vt:lpstr>
      <vt:lpstr>PowerPoint Presentation</vt:lpstr>
      <vt:lpstr>Proposed Method</vt:lpstr>
      <vt:lpstr>Proposed Method</vt:lpstr>
      <vt:lpstr>Results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Presentation</dc:title>
  <dc:creator>mohammadreza arani</dc:creator>
  <cp:lastModifiedBy>mohammadreza arani</cp:lastModifiedBy>
  <cp:revision>60</cp:revision>
  <dcterms:created xsi:type="dcterms:W3CDTF">2023-05-21T19:35:36Z</dcterms:created>
  <dcterms:modified xsi:type="dcterms:W3CDTF">2023-06-10T14:19:05Z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