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425" r:id="rId5"/>
    <p:sldId id="444" r:id="rId6"/>
    <p:sldId id="458" r:id="rId7"/>
    <p:sldId id="445" r:id="rId8"/>
    <p:sldId id="447" r:id="rId9"/>
    <p:sldId id="448" r:id="rId10"/>
    <p:sldId id="449" r:id="rId11"/>
    <p:sldId id="457" r:id="rId12"/>
    <p:sldId id="450" r:id="rId13"/>
    <p:sldId id="451" r:id="rId14"/>
    <p:sldId id="453" r:id="rId15"/>
    <p:sldId id="452" r:id="rId16"/>
    <p:sldId id="454" r:id="rId17"/>
    <p:sldId id="45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DCEFF0"/>
    <a:srgbClr val="CCE8EA"/>
    <a:srgbClr val="BBE0E3"/>
    <a:srgbClr val="8E8EDA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519" autoAdjust="0"/>
  </p:normalViewPr>
  <p:slideViewPr>
    <p:cSldViewPr>
      <p:cViewPr varScale="1">
        <p:scale>
          <a:sx n="85" d="100"/>
          <a:sy n="85" d="100"/>
        </p:scale>
        <p:origin x="96" y="2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9F3CACE-64E1-44C5-9237-57C5ADB0D966}" type="datetime1">
              <a:rPr lang="nl-NL"/>
              <a:pPr>
                <a:defRPr/>
              </a:pPr>
              <a:t>26-6-2020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1EB20FAD-4D4F-4783-870C-5E1B8EA1766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752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B85E60E-E7BD-4A81-8880-515605209EBD}" type="datetime1">
              <a:rPr lang="nl-NL"/>
              <a:pPr>
                <a:defRPr/>
              </a:pPr>
              <a:t>26-6-2020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EC7F4E-B258-4832-BC30-0065F57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179C0A6-A70C-444B-8959-A7C6BE37BA3A}" type="slidenum">
              <a:rPr lang="en-US" altLang="nl-NL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nl-NL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>
              <a:latin typeface="Times New Roman" pitchFamily="18" charset="0"/>
            </a:endParaRPr>
          </a:p>
        </p:txBody>
      </p:sp>
      <p:sp>
        <p:nvSpPr>
          <p:cNvPr id="1946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8537CF-9FFB-4F34-AA91-A56916AAEA54}" type="datetime1">
              <a:rPr lang="nl-NL" altLang="nl-NL" smtClean="0"/>
              <a:pPr eaLnBrk="1" hangingPunct="1">
                <a:spcBef>
                  <a:spcPct val="0"/>
                </a:spcBef>
              </a:pPr>
              <a:t>26-6-2020</a:t>
            </a:fld>
            <a:endParaRPr lang="en-US" altLang="nl-NL"/>
          </a:p>
        </p:txBody>
      </p:sp>
      <p:sp>
        <p:nvSpPr>
          <p:cNvPr id="19462" name="Tijdelijke aanduiding voor voettekst 2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19463" name="Tijdelijke aanduiding voor koptekst 7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exercises:  </a:t>
            </a:r>
          </a:p>
          <a:p>
            <a:r>
              <a:rPr lang="en-US" dirty="0"/>
              <a:t>~(P &amp; ~P)</a:t>
            </a:r>
          </a:p>
          <a:p>
            <a:r>
              <a:rPr lang="en-US" dirty="0"/>
              <a:t>~(P &amp; </a:t>
            </a:r>
            <a:r>
              <a:rPr lang="en-US"/>
              <a:t>Q)</a:t>
            </a:r>
            <a:endParaRPr lang="en-US" dirty="0"/>
          </a:p>
          <a:p>
            <a:r>
              <a:rPr lang="en-US" dirty="0"/>
              <a:t>~((P &amp; ~P)</a:t>
            </a:r>
            <a:r>
              <a:rPr lang="en-US" baseline="0" dirty="0"/>
              <a:t> | </a:t>
            </a:r>
            <a:r>
              <a:rPr lang="en-US" dirty="0"/>
              <a:t>(P &amp; Q))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~((P &amp; ~P)</a:t>
            </a:r>
            <a:r>
              <a:rPr lang="en-US" baseline="0" dirty="0"/>
              <a:t> | </a:t>
            </a:r>
            <a:r>
              <a:rPr lang="en-US" dirty="0"/>
              <a:t>(Q &amp; ~Q))</a:t>
            </a:r>
          </a:p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26-6-2020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[in prefix: &gt;(&gt;(|(P,Q),R),|(&gt;(P,R),&gt;(Q,R))) ]</a:t>
            </a:r>
          </a:p>
          <a:p>
            <a:r>
              <a:rPr lang="nl-NL" dirty="0"/>
              <a:t>It seems that a </a:t>
            </a:r>
            <a:r>
              <a:rPr lang="nl-NL" sz="1200" dirty="0">
                <a:latin typeface="Arial Unicode MS"/>
                <a:ea typeface="Arial Unicode MS"/>
                <a:cs typeface="Arial Unicode MS"/>
              </a:rPr>
              <a:t>¬R disappears,</a:t>
            </a:r>
            <a:r>
              <a:rPr lang="nl-NL" sz="1200" baseline="0" dirty="0">
                <a:latin typeface="Arial Unicode MS"/>
                <a:ea typeface="Arial Unicode MS"/>
                <a:cs typeface="Arial Unicode MS"/>
              </a:rPr>
              <a:t> but that's not the case: they are SETS and there was already a </a:t>
            </a:r>
            <a:r>
              <a:rPr lang="nl-NL" sz="1200" dirty="0">
                <a:latin typeface="Arial Unicode MS"/>
                <a:ea typeface="Arial Unicode MS"/>
                <a:cs typeface="Arial Unicode MS"/>
              </a:rPr>
              <a:t>¬R!</a:t>
            </a:r>
          </a:p>
          <a:p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is tautology?</a:t>
            </a: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|(P,~(P))	1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leaf, closed</a:t>
            </a:r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&amp;(P,~(P))	2 leaves,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both not-closed</a:t>
            </a:r>
            <a:endParaRPr lang="en-US" sz="1200" dirty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>
                <a:latin typeface="Arial Unicode MS"/>
                <a:ea typeface="Arial Unicode MS"/>
                <a:cs typeface="Arial Unicode MS"/>
              </a:rPr>
              <a:t>~(&gt;(|(P,~(P)),P))	2 leaves,</a:t>
            </a:r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 1 closed, 1 not-closed</a:t>
            </a:r>
          </a:p>
          <a:p>
            <a:r>
              <a:rPr lang="en-US" sz="1200" baseline="0" dirty="0">
                <a:latin typeface="Arial Unicode MS"/>
                <a:ea typeface="Arial Unicode MS"/>
                <a:cs typeface="Arial Unicode MS"/>
              </a:rPr>
              <a:t>&amp;(|(A,~(A)), |(B,~(B)))	2 leaves, both closed</a:t>
            </a:r>
          </a:p>
          <a:p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&amp;(&amp;(&gt;(A,A),|(B,~(B))),~(&gt;(|(C,&gt;(C,D)),|(&amp;(A,C),D))))	5 leaves; 3 closed, 2 not-closed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26-6-2020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&gt;(!x.(@y.(P(</a:t>
            </a:r>
            <a:r>
              <a:rPr lang="en-US" dirty="0" err="1"/>
              <a:t>x,y</a:t>
            </a:r>
            <a:r>
              <a:rPr lang="en-US" dirty="0"/>
              <a:t>))),@q.(!p.(P(</a:t>
            </a:r>
            <a:r>
              <a:rPr lang="en-US" dirty="0" err="1"/>
              <a:t>p,q,z</a:t>
            </a:r>
            <a:r>
              <a:rPr lang="en-US" dirty="0"/>
              <a:t>))))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&gt;(@q.(!p.(P(</a:t>
            </a:r>
            <a:r>
              <a:rPr lang="en-US" dirty="0" err="1"/>
              <a:t>p,q</a:t>
            </a:r>
            <a:r>
              <a:rPr lang="en-US" dirty="0"/>
              <a:t>))),!x.(@y.(P(</a:t>
            </a:r>
            <a:r>
              <a:rPr lang="en-US" dirty="0" err="1"/>
              <a:t>x,y</a:t>
            </a:r>
            <a:r>
              <a:rPr lang="en-US" dirty="0"/>
              <a:t>))))</a:t>
            </a:r>
          </a:p>
          <a:p>
            <a:r>
              <a:rPr lang="en-US" dirty="0"/>
              <a:t>@x.(!y.(P(</a:t>
            </a:r>
            <a:r>
              <a:rPr lang="en-US" dirty="0" err="1"/>
              <a:t>x,y</a:t>
            </a:r>
            <a:r>
              <a:rPr lang="en-US" dirty="0"/>
              <a:t>)))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26-6-2020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Klik om de titelstijl van het model te bewerken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5E97B183-E13F-4892-AADE-EC7608ACF97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2CA8C7E-9CBE-4406-B414-20BB2CDFD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9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11504E03-6637-42D6-AE30-CE40C61C07D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0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704"/>
            <a:ext cx="8153400" cy="685800"/>
          </a:xfrm>
        </p:spPr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3C4052F2-78B9-475C-99E2-4F6A46F9794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075240" cy="4107904"/>
          </a:xfrm>
        </p:spPr>
        <p:txBody>
          <a:bodyPr/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6CE0E8BF-3BB5-4178-B9B1-D73C706618F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1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9F4445B-A1BA-4D7B-AFE2-7E35BF2C61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883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258838"/>
            <a:ext cx="5111750" cy="4248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08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275B528B-05CC-4101-9B99-3251971222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43711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3095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00385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8FB39A2B-0A2E-4A00-962E-5BABE600C6F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2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Titelstijl van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150" y="63817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fld id="{648924F2-CFEF-4531-958D-DEC92A0A9F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29" name="Afbeelding 1" descr="ppt-volgsheet_NL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>
            <a:fillRect/>
          </a:stretch>
        </p:blipFill>
        <p:spPr bwMode="auto">
          <a:xfrm>
            <a:off x="0" y="5661025"/>
            <a:ext cx="1835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7338"/>
            <a:ext cx="8153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Klik om de tekststijl van het model te bewerken</a:t>
            </a:r>
          </a:p>
          <a:p>
            <a:pPr lvl="1"/>
            <a:r>
              <a:rPr lang="en-US" altLang="nl-NL"/>
              <a:t>Tweede niveau</a:t>
            </a:r>
          </a:p>
          <a:p>
            <a:pPr lvl="2"/>
            <a:r>
              <a:rPr lang="en-US" altLang="nl-NL"/>
              <a:t>Derde niveau</a:t>
            </a:r>
          </a:p>
          <a:p>
            <a:pPr lvl="3"/>
            <a:r>
              <a:rPr lang="en-US" altLang="nl-NL"/>
              <a:t>Vierde niveau</a:t>
            </a:r>
          </a:p>
          <a:p>
            <a:pPr lvl="4"/>
            <a:r>
              <a:rPr lang="en-US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70076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70076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Afbeelding 3" descr="ppt-eerstesheet_NL_vindi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684213" y="2708275"/>
            <a:ext cx="8064500" cy="3457575"/>
          </a:xfrm>
        </p:spPr>
        <p:txBody>
          <a:bodyPr/>
          <a:lstStyle/>
          <a:p>
            <a:pPr eaLnBrk="1" hangingPunct="1"/>
            <a:r>
              <a:rPr lang="nl-NL" altLang="nl-NL" sz="3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Franssen, Joris Geurts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55650" y="231933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3700" b="1" dirty="0">
                <a:solidFill>
                  <a:schemeClr val="bg1"/>
                </a:solidFill>
              </a:rPr>
              <a:t>Logic in Professional Practice: </a:t>
            </a:r>
            <a:br>
              <a:rPr lang="en-GB" altLang="nl-NL" sz="3700" b="1" dirty="0">
                <a:solidFill>
                  <a:schemeClr val="bg1"/>
                </a:solidFill>
              </a:rPr>
            </a:br>
            <a:r>
              <a:rPr lang="en-GB" altLang="nl-NL" sz="3700" dirty="0">
                <a:solidFill>
                  <a:schemeClr val="bg1"/>
                </a:solidFill>
              </a:rPr>
              <a:t>Semantic Tableaux</a:t>
            </a:r>
            <a:endParaRPr lang="en-GB" altLang="nl-NL" sz="3700" b="1" dirty="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39863" y="3157538"/>
            <a:ext cx="6340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788"/>
              </a:spcBef>
              <a:buFontTx/>
              <a:buNone/>
            </a:pPr>
            <a:endParaRPr lang="en-GB" altLang="nl-NL"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Tableau rules for quantifiers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44122" y="3973501"/>
            <a:ext cx="6912768" cy="1325215"/>
            <a:chOff x="971600" y="2205410"/>
            <a:chExt cx="6912768" cy="1325215"/>
          </a:xfrm>
        </p:grpSpPr>
        <p:sp>
          <p:nvSpPr>
            <p:cNvPr id="7" name="Tijdelijke aanduiding voor inhoud 2"/>
            <p:cNvSpPr txBox="1">
              <a:spLocks/>
            </p:cNvSpPr>
            <p:nvPr/>
          </p:nvSpPr>
          <p:spPr bwMode="auto">
            <a:xfrm>
              <a:off x="2915816" y="2205410"/>
              <a:ext cx="114711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8" name="Tijdelijke aanduiding voor inhoud 2"/>
            <p:cNvSpPr txBox="1">
              <a:spLocks/>
            </p:cNvSpPr>
            <p:nvPr/>
          </p:nvSpPr>
          <p:spPr bwMode="auto">
            <a:xfrm>
              <a:off x="2235088" y="2637210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/>
                <a:t>, P[x:=t]</a:t>
              </a:r>
            </a:p>
          </p:txBody>
        </p:sp>
        <p:cxnSp>
          <p:nvCxnSpPr>
            <p:cNvPr id="9" name="Rechte verbindingslijn 8"/>
            <p:cNvCxnSpPr/>
            <p:nvPr/>
          </p:nvCxnSpPr>
          <p:spPr bwMode="auto">
            <a:xfrm>
              <a:off x="2483768" y="2637210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kstvak 13"/>
            <p:cNvSpPr txBox="1"/>
            <p:nvPr/>
          </p:nvSpPr>
          <p:spPr>
            <a:xfrm>
              <a:off x="971600" y="2406377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γ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</p:txBody>
        </p:sp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6012160" y="2206625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5292080" y="2638425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/>
                <a:t>,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/>
                <a:t>P[x:=t]</a:t>
              </a:r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5441703" y="2638425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kstvak 40"/>
            <p:cNvSpPr txBox="1"/>
            <p:nvPr/>
          </p:nvSpPr>
          <p:spPr>
            <a:xfrm>
              <a:off x="3131840" y="306896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for an </a:t>
              </a:r>
              <a:r>
                <a:rPr lang="nl-NL" i="1" dirty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 variable 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122" y="1844824"/>
            <a:ext cx="6912768" cy="1294383"/>
            <a:chOff x="971600" y="4150841"/>
            <a:chExt cx="6912768" cy="1294383"/>
          </a:xfrm>
        </p:grpSpPr>
        <p:sp>
          <p:nvSpPr>
            <p:cNvPr id="23" name="Tekstvak 22"/>
            <p:cNvSpPr txBox="1"/>
            <p:nvPr/>
          </p:nvSpPr>
          <p:spPr>
            <a:xfrm>
              <a:off x="971600" y="4351808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δ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</p:txBody>
        </p:sp>
        <p:sp>
          <p:nvSpPr>
            <p:cNvPr id="35" name="Tijdelijke aanduiding voor inhoud 2"/>
            <p:cNvSpPr txBox="1">
              <a:spLocks/>
            </p:cNvSpPr>
            <p:nvPr/>
          </p:nvSpPr>
          <p:spPr bwMode="auto">
            <a:xfrm>
              <a:off x="2444416" y="4150841"/>
              <a:ext cx="1944216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(∃ 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6" name="Tijdelijke aanduiding voor inhoud 2"/>
            <p:cNvSpPr txBox="1">
              <a:spLocks/>
            </p:cNvSpPr>
            <p:nvPr/>
          </p:nvSpPr>
          <p:spPr bwMode="auto">
            <a:xfrm>
              <a:off x="2227083" y="4565586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/>
                <a:t>P[x:=v]</a:t>
              </a:r>
            </a:p>
          </p:txBody>
        </p:sp>
        <p:cxnSp>
          <p:nvCxnSpPr>
            <p:cNvPr id="37" name="Rechte verbindingslijn 36"/>
            <p:cNvCxnSpPr/>
            <p:nvPr/>
          </p:nvCxnSpPr>
          <p:spPr bwMode="auto">
            <a:xfrm>
              <a:off x="2444416" y="4582641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ijdelijke aanduiding voor inhoud 2"/>
            <p:cNvSpPr txBox="1">
              <a:spLocks/>
            </p:cNvSpPr>
            <p:nvPr/>
          </p:nvSpPr>
          <p:spPr bwMode="auto">
            <a:xfrm>
              <a:off x="6012160" y="4150841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¬(∀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9" name="Tijdelijke aanduiding voor inhoud 2"/>
            <p:cNvSpPr txBox="1">
              <a:spLocks/>
            </p:cNvSpPr>
            <p:nvPr/>
          </p:nvSpPr>
          <p:spPr bwMode="auto">
            <a:xfrm>
              <a:off x="5292080" y="4582641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/>
                <a:t>P[x:=v]</a:t>
              </a:r>
            </a:p>
          </p:txBody>
        </p:sp>
        <p:cxnSp>
          <p:nvCxnSpPr>
            <p:cNvPr id="40" name="Rechte verbindingslijn 39"/>
            <p:cNvCxnSpPr/>
            <p:nvPr/>
          </p:nvCxnSpPr>
          <p:spPr bwMode="auto">
            <a:xfrm>
              <a:off x="5441703" y="4582641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kstvak 41"/>
            <p:cNvSpPr txBox="1"/>
            <p:nvPr/>
          </p:nvSpPr>
          <p:spPr>
            <a:xfrm>
              <a:off x="3131840" y="4983559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for a </a:t>
              </a:r>
              <a:r>
                <a:rPr lang="nl-NL" i="1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nl-NL" dirty="0">
                  <a:latin typeface="Arial" panose="020B0604020202020204" pitchFamily="34" charset="0"/>
                  <a:cs typeface="Arial" panose="020B0604020202020204" pitchFamily="34" charset="0"/>
                </a:rPr>
                <a:t> variable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89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/>
              <a:t>because </a:t>
            </a:r>
            <a:r>
              <a:rPr lang="el-GR" sz="2400" dirty="0">
                <a:latin typeface="Times New Roman"/>
                <a:cs typeface="Times New Roman"/>
              </a:rPr>
              <a:t>γ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 rules do not remove the quantifier, you can apply them over and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the tableau method doesn't end always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implemented correctly, proving tautologies will end (although it might take thousands of years…)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this is called: semi-decidability (if a formula is a tautology, the method finishes in a finite amount of time, but you can't prove it for any formula)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83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implement tableaux with quantifiers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only formulas with bound variables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in each node: keep track of active variables (so initially: none)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apply the rules with priority: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α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(finally)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apply the </a:t>
            </a:r>
            <a:r>
              <a:rPr lang="el-GR" dirty="0">
                <a:latin typeface="Times New Roman"/>
                <a:cs typeface="Times New Roman"/>
              </a:rPr>
              <a:t>γ </a:t>
            </a:r>
            <a:r>
              <a:rPr lang="nl-NL" dirty="0"/>
              <a:t>rule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l-GR" sz="2400" dirty="0">
                <a:latin typeface="Times New Roman"/>
                <a:cs typeface="Times New Roman"/>
              </a:rPr>
              <a:t>δ 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introduces a new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l-GR" sz="2800" dirty="0">
                <a:latin typeface="Times New Roman"/>
                <a:cs typeface="Times New Roman"/>
              </a:rPr>
              <a:t>γ 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rule: apply all existing variables on a formula</a:t>
            </a:r>
            <a:b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(so you get a lot of new formulas)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then: apply </a:t>
            </a:r>
            <a:r>
              <a:rPr lang="el-GR" sz="2800" dirty="0">
                <a:latin typeface="Times New Roman"/>
                <a:cs typeface="Times New Roman"/>
              </a:rPr>
              <a:t>α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800" dirty="0">
                <a:latin typeface="Times New Roman"/>
                <a:cs typeface="Times New Roman"/>
              </a:rPr>
              <a:t>β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sz="2800" dirty="0">
                <a:latin typeface="Times New Roman"/>
                <a:cs typeface="Times New Roman"/>
              </a:rPr>
              <a:t>δ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 again until no further possibilities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53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/>
          <p:cNvSpPr/>
          <p:nvPr/>
        </p:nvSpPr>
        <p:spPr bwMode="auto">
          <a:xfrm>
            <a:off x="5052447" y="3952068"/>
            <a:ext cx="317716" cy="2092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107410" y="3316637"/>
            <a:ext cx="271221" cy="193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192292" y="2634712"/>
            <a:ext cx="294466" cy="240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2983424" y="2014780"/>
            <a:ext cx="255722" cy="193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2836190" y="1433593"/>
            <a:ext cx="1712563" cy="193729"/>
            <a:chOff x="2836190" y="1433593"/>
            <a:chExt cx="1712563" cy="193729"/>
          </a:xfrm>
        </p:grpSpPr>
        <p:sp>
          <p:nvSpPr>
            <p:cNvPr id="35" name="Rechthoek 34"/>
            <p:cNvSpPr/>
            <p:nvPr/>
          </p:nvSpPr>
          <p:spPr bwMode="auto">
            <a:xfrm>
              <a:off x="4386020" y="1441342"/>
              <a:ext cx="162733" cy="1859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hthoek 35"/>
            <p:cNvSpPr/>
            <p:nvPr/>
          </p:nvSpPr>
          <p:spPr bwMode="auto">
            <a:xfrm>
              <a:off x="2836190" y="1433593"/>
              <a:ext cx="139485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134076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¬((∃x.(∀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)))⇒(∀q.(∃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)))) }   [ ]</a:t>
            </a:r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2340835" y="193831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(∃x.(∀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))), ¬(∀q.(∃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))) }   [ ]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2339752" y="258405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¬(∀q.(∃p.P(p,q)))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2339752" y="323446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1836237" y="3882534"/>
            <a:ext cx="55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863587" y="453060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a,a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)), ¬P(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), ¬P(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 }   [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3563889" y="4869160"/>
            <a:ext cx="2469911" cy="771062"/>
            <a:chOff x="5584820" y="4652676"/>
            <a:chExt cx="2911283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5584820" y="4652676"/>
              <a:ext cx="6480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7791592" y="4652676"/>
              <a:ext cx="7045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16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Rechte verbindingslijn 17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kstvak 18"/>
            <p:cNvSpPr txBox="1"/>
            <p:nvPr/>
          </p:nvSpPr>
          <p:spPr>
            <a:xfrm>
              <a:off x="6363687" y="5085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closed!</a:t>
              </a:r>
            </a:p>
          </p:txBody>
        </p:sp>
      </p:grpSp>
      <p:cxnSp>
        <p:nvCxnSpPr>
          <p:cNvPr id="24" name="Rechte verbindingslijn 23"/>
          <p:cNvCxnSpPr>
            <a:stCxn id="6" idx="2"/>
            <a:endCxn id="7" idx="0"/>
          </p:cNvCxnSpPr>
          <p:nvPr/>
        </p:nvCxnSpPr>
        <p:spPr bwMode="auto">
          <a:xfrm>
            <a:off x="4608004" y="1679322"/>
            <a:ext cx="1083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Rechte verbindingslijn 25"/>
          <p:cNvCxnSpPr>
            <a:stCxn id="7" idx="2"/>
            <a:endCxn id="9" idx="0"/>
          </p:cNvCxnSpPr>
          <p:nvPr/>
        </p:nvCxnSpPr>
        <p:spPr bwMode="auto">
          <a:xfrm flipH="1">
            <a:off x="4608004" y="2276872"/>
            <a:ext cx="1083" cy="30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Rechte verbindingslijn 27"/>
          <p:cNvCxnSpPr>
            <a:stCxn id="9" idx="2"/>
            <a:endCxn id="10" idx="0"/>
          </p:cNvCxnSpPr>
          <p:nvPr/>
        </p:nvCxnSpPr>
        <p:spPr bwMode="auto">
          <a:xfrm>
            <a:off x="4608004" y="2922613"/>
            <a:ext cx="0" cy="3118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Rechte verbindingslijn 29"/>
          <p:cNvCxnSpPr>
            <a:stCxn id="10" idx="2"/>
            <a:endCxn id="11" idx="0"/>
          </p:cNvCxnSpPr>
          <p:nvPr/>
        </p:nvCxnSpPr>
        <p:spPr bwMode="auto">
          <a:xfrm>
            <a:off x="4608004" y="3573016"/>
            <a:ext cx="0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Rechte verbindingslijn 31"/>
          <p:cNvCxnSpPr>
            <a:stCxn id="11" idx="2"/>
            <a:endCxn id="12" idx="0"/>
          </p:cNvCxnSpPr>
          <p:nvPr/>
        </p:nvCxnSpPr>
        <p:spPr bwMode="auto">
          <a:xfrm flipH="1">
            <a:off x="4608003" y="4221088"/>
            <a:ext cx="1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kstvak 32"/>
          <p:cNvSpPr txBox="1"/>
          <p:nvPr/>
        </p:nvSpPr>
        <p:spPr>
          <a:xfrm>
            <a:off x="2267744" y="5734997"/>
            <a:ext cx="489654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(∃x.(∀y.P(x,y))) ⇒ (∀q.(∃p.P(p,q)))</a:t>
            </a:r>
            <a:b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kstvak 32"/>
          <p:cNvSpPr txBox="1"/>
          <p:nvPr/>
        </p:nvSpPr>
        <p:spPr>
          <a:xfrm>
            <a:off x="2267744" y="6142126"/>
            <a:ext cx="489654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6" grpId="0"/>
      <p:bldP spid="7" grpId="0"/>
      <p:bldP spid="9" grpId="0"/>
      <p:bldP spid="10" grpId="0"/>
      <p:bldP spid="11" grpId="0"/>
      <p:bldP spid="12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Proving propositions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2800" dirty="0"/>
              <a:t>assignment: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validate that a proposition is a tautology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nl-NL" dirty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nl-NL" sz="2800" dirty="0"/>
              <a:t>can be done with truth tables; disadvantages: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/>
              <a:t>exponential growth with variables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/>
              <a:t>cannot deal with </a:t>
            </a:r>
            <a:r>
              <a:rPr lang="nl-NL" sz="2800" dirty="0">
                <a:latin typeface="Arial Unicode MS"/>
                <a:ea typeface="Arial Unicode MS"/>
                <a:cs typeface="Arial Unicode MS"/>
              </a:rPr>
              <a:t>∀ and ∃</a:t>
            </a:r>
            <a:endParaRPr lang="nl-NL" sz="2800" dirty="0"/>
          </a:p>
          <a:p>
            <a:pPr>
              <a:spcBef>
                <a:spcPts val="1200"/>
              </a:spcBef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0BFDF-7643-4EC4-A97E-8999E322F83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 of propositions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99592" y="2780928"/>
            <a:ext cx="1584176" cy="136815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tautologies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83768" y="2780928"/>
            <a:ext cx="4248472" cy="136815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2780928"/>
            <a:ext cx="1584176" cy="136815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5281137" y="1639743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490218" y="4719968"/>
            <a:ext cx="18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 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0597" y="368741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3485" y="3742307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</a:t>
            </a: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553985" y="3739315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991568" y="4669098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16200000">
            <a:off x="7356462" y="1656238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6674957" y="1920837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16200000">
            <a:off x="3619934" y="-448161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693089" y="192083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 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0218" y="5134246"/>
            <a:ext cx="182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true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false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259" y="1321096"/>
            <a:ext cx="186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false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true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Reductio</a:t>
            </a:r>
            <a:r>
              <a:rPr lang="en-US" dirty="0"/>
              <a:t> ad absurdum</a:t>
            </a:r>
            <a:endParaRPr lang="nl-NL" altLang="nl-N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itchFamily="2" charset="2"/>
              <a:buChar char="q"/>
            </a:pPr>
            <a:endParaRPr lang="nl-NL" altLang="nl-NL" sz="2800" dirty="0">
              <a:latin typeface="Arial" pitchFamily="34" charset="0"/>
              <a:cs typeface="Arial" pitchFamily="34" charset="0"/>
            </a:endParaRP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itchFamily="34" charset="0"/>
                <a:cs typeface="Arial" pitchFamily="34" charset="0"/>
              </a:rPr>
              <a:t>prove a proposition with </a:t>
            </a:r>
            <a:r>
              <a:rPr lang="en-US" sz="2800" dirty="0"/>
              <a:t>"</a:t>
            </a:r>
            <a:r>
              <a:rPr lang="en-US" sz="2800" dirty="0" err="1"/>
              <a:t>reductio</a:t>
            </a:r>
            <a:r>
              <a:rPr lang="en-US" sz="2800" dirty="0"/>
              <a:t> ad absurdum"</a:t>
            </a:r>
            <a:r>
              <a:rPr lang="nl-NL" altLang="nl-NL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61963" lvl="2" indent="-461963" algn="ctr">
              <a:buFontTx/>
              <a:buNone/>
            </a:pPr>
            <a: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“if a proposition is never false,</a:t>
            </a:r>
            <a:b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l-NL" altLang="nl-NL" sz="28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then it is always true”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itchFamily="34" charset="0"/>
                <a:cs typeface="Arial" pitchFamily="34" charset="0"/>
              </a:rPr>
              <a:t>in other words: </a:t>
            </a:r>
            <a:r>
              <a:rPr lang="nl-NL" altLang="nl-NL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 ⇒ P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to prove that P is never false?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never true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contradiction!</a:t>
            </a:r>
            <a:endParaRPr lang="nl-NL" altLang="nl-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B081D-77B4-4D16-8EFD-DC5C54E06796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1560" y="1340768"/>
            <a:ext cx="1296144" cy="64807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7952" y="1340768"/>
            <a:ext cx="3312120" cy="64807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1340768"/>
            <a:ext cx="1204250" cy="64807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</a:t>
            </a:r>
            <a:endParaRPr lang="nl-NL" sz="16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153400" cy="685800"/>
          </a:xfrm>
        </p:spPr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Semantic tableaux (1)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319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a semantic tableau is a tree with a set in each node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the root contains {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}</a:t>
            </a:r>
          </a:p>
          <a:p>
            <a:pPr>
              <a:buFont typeface="Wingdings" pitchFamily="2" charset="2"/>
              <a:buChar char="q"/>
            </a:pPr>
            <a:r>
              <a:rPr lang="en-US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 to do: determine if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(because: then P is a tautology)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node can be extended with children which have simpler formulas (perhaps more)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set in a node contains formulas like X and ¬X, 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it contains a contradiction; we can "close this node" 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children contain a contradiction, then the parent node contains a contradiction as well; we can close the parent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nodes in a tree are closed then we are ready:</a:t>
            </a:r>
            <a:b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always False and so P is always True</a:t>
            </a:r>
          </a:p>
          <a:p>
            <a:pPr>
              <a:buFont typeface="Wingdings" pitchFamily="2" charset="2"/>
              <a:buChar char="q"/>
            </a:pPr>
            <a:endParaRPr lang="nl-NL" altLang="nl-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AB70AB-2AB7-43EF-9F5C-28EA9BA21F4B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Semantic tableaux (2)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" pitchFamily="34" charset="0"/>
                <a:cs typeface="Arial" pitchFamily="34" charset="0"/>
              </a:rPr>
              <a:t>start a tableau with the root containing set {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¬P}</a:t>
            </a:r>
            <a:endParaRPr lang="nl-NL" altLang="nl-NL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extend the tree by making new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each new set, a formula is replaced by new formulas: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¬¬P by P</a:t>
            </a:r>
            <a:endParaRPr lang="nl-NL" altLang="nl-NL" sz="18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(P⋀Q) by two new formulas P and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(P⋁Q) by two new sets; one with P and one with Q;</a:t>
            </a:r>
            <a:b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new set is a new child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34A03C-90E3-4B7D-8ECE-67CE50DCA5BD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403648" y="5075312"/>
            <a:ext cx="7283152" cy="1015663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 the rules for: </a:t>
            </a:r>
            <a:b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⋁Q), 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⋀Q), P⇒Q, ¬(P⇒Q), </a:t>
            </a:r>
          </a:p>
          <a:p>
            <a:pPr algn="ctr"/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P⇔Q, ¬(P⇔Q), P%Q, ¬(P%Q)</a:t>
            </a:r>
            <a:endParaRPr lang="nl-NL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>
                <a:latin typeface="Arial" pitchFamily="34" charset="0"/>
                <a:cs typeface="Arial" pitchFamily="34" charset="0"/>
              </a:rPr>
              <a:t>Tableau rules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>
          <a:xfrm>
            <a:off x="4494249" y="1557338"/>
            <a:ext cx="795338" cy="792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</a:t>
            </a:r>
          </a:p>
          <a:p>
            <a:pPr marL="0" indent="0" algn="ctr">
              <a:buFontTx/>
              <a:buNone/>
            </a:pPr>
            <a:endParaRPr lang="nl-NL" altLang="nl-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A5C26-2E16-481A-851E-83829446AC0C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4494249" y="1989138"/>
            <a:ext cx="795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nl-NL" sz="2400" kern="0" dirty="0">
                <a:latin typeface="Arial Unicode MS"/>
                <a:ea typeface="Arial Unicode MS"/>
                <a:cs typeface="Arial Unicode MS"/>
              </a:rPr>
              <a:t>P</a:t>
            </a:r>
          </a:p>
          <a:p>
            <a:pPr marL="0" indent="0" algn="ctr">
              <a:buFontTx/>
              <a:buNone/>
              <a:defRPr/>
            </a:pPr>
            <a:endParaRPr lang="nl-NL" sz="2400" kern="0" dirty="0"/>
          </a:p>
        </p:txBody>
      </p:sp>
      <p:cxnSp>
        <p:nvCxnSpPr>
          <p:cNvPr id="8" name="Rechte verbindingslijn 7"/>
          <p:cNvCxnSpPr/>
          <p:nvPr/>
        </p:nvCxnSpPr>
        <p:spPr bwMode="auto">
          <a:xfrm>
            <a:off x="4430749" y="2003648"/>
            <a:ext cx="933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384" name="Groep 16383"/>
          <p:cNvGrpSpPr/>
          <p:nvPr/>
        </p:nvGrpSpPr>
        <p:grpSpPr>
          <a:xfrm>
            <a:off x="2540818" y="2854697"/>
            <a:ext cx="933450" cy="1222375"/>
            <a:chOff x="2339975" y="1557338"/>
            <a:chExt cx="933450" cy="1222375"/>
          </a:xfrm>
        </p:grpSpPr>
        <p:sp>
          <p:nvSpPr>
            <p:cNvPr id="11" name="Tijdelijke aanduiding voor inhoud 2"/>
            <p:cNvSpPr txBox="1">
              <a:spLocks/>
            </p:cNvSpPr>
            <p:nvPr/>
          </p:nvSpPr>
          <p:spPr bwMode="auto">
            <a:xfrm>
              <a:off x="2401888" y="15573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P⋀Q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2" name="Tijdelijke aanduiding voor inhoud 2"/>
            <p:cNvSpPr txBox="1">
              <a:spLocks/>
            </p:cNvSpPr>
            <p:nvPr/>
          </p:nvSpPr>
          <p:spPr bwMode="auto">
            <a:xfrm>
              <a:off x="2401888" y="19891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P,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3" name="Rechte verbindingslijn 12"/>
            <p:cNvCxnSpPr/>
            <p:nvPr/>
          </p:nvCxnSpPr>
          <p:spPr bwMode="auto">
            <a:xfrm>
              <a:off x="2339975" y="1989138"/>
              <a:ext cx="9334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5" name="Groep 16384"/>
          <p:cNvGrpSpPr/>
          <p:nvPr/>
        </p:nvGrpSpPr>
        <p:grpSpPr>
          <a:xfrm>
            <a:off x="4276527" y="2854151"/>
            <a:ext cx="1303585" cy="1222375"/>
            <a:chOff x="3916487" y="1556792"/>
            <a:chExt cx="1303585" cy="1222375"/>
          </a:xfrm>
        </p:grpSpPr>
        <p:sp>
          <p:nvSpPr>
            <p:cNvPr id="16" name="Tijdelijke aanduiding voor inhoud 2"/>
            <p:cNvSpPr txBox="1">
              <a:spLocks/>
            </p:cNvSpPr>
            <p:nvPr/>
          </p:nvSpPr>
          <p:spPr bwMode="auto">
            <a:xfrm>
              <a:off x="3916487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¬(P⋁Q)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7" name="Tijdelijke aanduiding voor inhoud 2"/>
            <p:cNvSpPr txBox="1">
              <a:spLocks/>
            </p:cNvSpPr>
            <p:nvPr/>
          </p:nvSpPr>
          <p:spPr bwMode="auto">
            <a:xfrm>
              <a:off x="3916487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¬P,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8" name="Rechte verbindingslijn 17"/>
            <p:cNvCxnSpPr/>
            <p:nvPr/>
          </p:nvCxnSpPr>
          <p:spPr bwMode="auto">
            <a:xfrm>
              <a:off x="4070709" y="1988592"/>
              <a:ext cx="10773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8" name="Groep 16387"/>
          <p:cNvGrpSpPr/>
          <p:nvPr/>
        </p:nvGrpSpPr>
        <p:grpSpPr>
          <a:xfrm>
            <a:off x="6200300" y="2854151"/>
            <a:ext cx="1303585" cy="1222375"/>
            <a:chOff x="5840260" y="1556792"/>
            <a:chExt cx="1303585" cy="1222375"/>
          </a:xfrm>
        </p:grpSpPr>
        <p:sp>
          <p:nvSpPr>
            <p:cNvPr id="21" name="Tijdelijke aanduiding voor inhoud 2"/>
            <p:cNvSpPr txBox="1">
              <a:spLocks/>
            </p:cNvSpPr>
            <p:nvPr/>
          </p:nvSpPr>
          <p:spPr bwMode="auto">
            <a:xfrm>
              <a:off x="5840260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¬(P⇒Q)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2" name="Tijdelijke aanduiding voor inhoud 2"/>
            <p:cNvSpPr txBox="1">
              <a:spLocks/>
            </p:cNvSpPr>
            <p:nvPr/>
          </p:nvSpPr>
          <p:spPr bwMode="auto">
            <a:xfrm>
              <a:off x="5840260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P,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3" name="Rechte verbindingslijn 22"/>
            <p:cNvCxnSpPr/>
            <p:nvPr/>
          </p:nvCxnSpPr>
          <p:spPr bwMode="auto">
            <a:xfrm>
              <a:off x="6012160" y="1988592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ep 16389"/>
          <p:cNvGrpSpPr/>
          <p:nvPr/>
        </p:nvGrpSpPr>
        <p:grpSpPr>
          <a:xfrm>
            <a:off x="4276527" y="4438327"/>
            <a:ext cx="1303585" cy="1222375"/>
            <a:chOff x="3916264" y="3646239"/>
            <a:chExt cx="1303585" cy="1222375"/>
          </a:xfrm>
        </p:grpSpPr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3916264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P⋁Q</a:t>
              </a:r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3916264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4211737" y="4078039"/>
              <a:ext cx="7921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9" name="Groep 16388"/>
          <p:cNvGrpSpPr/>
          <p:nvPr/>
        </p:nvGrpSpPr>
        <p:grpSpPr>
          <a:xfrm>
            <a:off x="6200300" y="4438327"/>
            <a:ext cx="1303585" cy="1222375"/>
            <a:chOff x="5840037" y="3646239"/>
            <a:chExt cx="1303585" cy="1222375"/>
          </a:xfrm>
        </p:grpSpPr>
        <p:sp>
          <p:nvSpPr>
            <p:cNvPr id="30" name="Tijdelijke aanduiding voor inhoud 2"/>
            <p:cNvSpPr txBox="1">
              <a:spLocks/>
            </p:cNvSpPr>
            <p:nvPr/>
          </p:nvSpPr>
          <p:spPr bwMode="auto">
            <a:xfrm>
              <a:off x="5840037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P⇒Q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1" name="Tijdelijke aanduiding voor inhoud 2"/>
            <p:cNvSpPr txBox="1">
              <a:spLocks/>
            </p:cNvSpPr>
            <p:nvPr/>
          </p:nvSpPr>
          <p:spPr bwMode="auto">
            <a:xfrm>
              <a:off x="5840037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32" name="Rechte verbindingslijn 31"/>
            <p:cNvCxnSpPr/>
            <p:nvPr/>
          </p:nvCxnSpPr>
          <p:spPr bwMode="auto">
            <a:xfrm>
              <a:off x="6011937" y="4078039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1" name="Groep 16390"/>
          <p:cNvGrpSpPr/>
          <p:nvPr/>
        </p:nvGrpSpPr>
        <p:grpSpPr>
          <a:xfrm>
            <a:off x="2339863" y="4438873"/>
            <a:ext cx="1368152" cy="1222375"/>
            <a:chOff x="1979712" y="3646785"/>
            <a:chExt cx="1368152" cy="1222375"/>
          </a:xfrm>
        </p:grpSpPr>
        <p:sp>
          <p:nvSpPr>
            <p:cNvPr id="24" name="Tijdelijke aanduiding voor inhoud 2"/>
            <p:cNvSpPr txBox="1">
              <a:spLocks/>
            </p:cNvSpPr>
            <p:nvPr/>
          </p:nvSpPr>
          <p:spPr bwMode="auto">
            <a:xfrm>
              <a:off x="1979712" y="36467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¬(P⋀Q)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5" name="Tijdelijke aanduiding voor inhoud 2"/>
            <p:cNvSpPr txBox="1">
              <a:spLocks/>
            </p:cNvSpPr>
            <p:nvPr/>
          </p:nvSpPr>
          <p:spPr bwMode="auto">
            <a:xfrm>
              <a:off x="1979712" y="40785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¬P | ¬Q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6" name="Rechte verbindingslijn 25"/>
            <p:cNvCxnSpPr/>
            <p:nvPr/>
          </p:nvCxnSpPr>
          <p:spPr bwMode="auto">
            <a:xfrm>
              <a:off x="2180667" y="4078039"/>
              <a:ext cx="10230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92" name="Tekstvak 16391"/>
          <p:cNvSpPr txBox="1"/>
          <p:nvPr/>
        </p:nvSpPr>
        <p:spPr>
          <a:xfrm>
            <a:off x="539552" y="177281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double negation</a:t>
            </a:r>
          </a:p>
        </p:txBody>
      </p:sp>
      <p:sp>
        <p:nvSpPr>
          <p:cNvPr id="42" name="Tekstvak 41"/>
          <p:cNvSpPr txBox="1"/>
          <p:nvPr/>
        </p:nvSpPr>
        <p:spPr>
          <a:xfrm>
            <a:off x="509489" y="30556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α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</a:p>
        </p:txBody>
      </p:sp>
      <p:sp>
        <p:nvSpPr>
          <p:cNvPr id="43" name="Tekstvak 42"/>
          <p:cNvSpPr txBox="1"/>
          <p:nvPr/>
        </p:nvSpPr>
        <p:spPr>
          <a:xfrm>
            <a:off x="509489" y="46398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</a:p>
        </p:txBody>
      </p:sp>
      <p:sp>
        <p:nvSpPr>
          <p:cNvPr id="16393" name="Tekstvak 16392"/>
          <p:cNvSpPr txBox="1"/>
          <p:nvPr/>
        </p:nvSpPr>
        <p:spPr>
          <a:xfrm>
            <a:off x="1178719" y="5661248"/>
            <a:ext cx="7087044" cy="5847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 with % and </a:t>
            </a:r>
            <a:r>
              <a:rPr lang="nl-NL" sz="3200" dirty="0">
                <a:solidFill>
                  <a:schemeClr val="accent3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⇔ ?</a:t>
            </a:r>
            <a:endParaRPr lang="nl-NL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1278610" y="3967566"/>
            <a:ext cx="441702" cy="154983"/>
            <a:chOff x="1278610" y="3967566"/>
            <a:chExt cx="441702" cy="154983"/>
          </a:xfrm>
        </p:grpSpPr>
        <p:sp>
          <p:nvSpPr>
            <p:cNvPr id="87" name="Rechthoek 86"/>
            <p:cNvSpPr/>
            <p:nvPr/>
          </p:nvSpPr>
          <p:spPr bwMode="auto">
            <a:xfrm>
              <a:off x="1588576" y="3975315"/>
              <a:ext cx="131736" cy="147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8" name="Rechthoek 87"/>
            <p:cNvSpPr/>
            <p:nvPr/>
          </p:nvSpPr>
          <p:spPr bwMode="auto">
            <a:xfrm>
              <a:off x="1278610" y="3967566"/>
              <a:ext cx="116237" cy="1394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5" name="Rechthoek 84"/>
          <p:cNvSpPr/>
          <p:nvPr/>
        </p:nvSpPr>
        <p:spPr bwMode="auto">
          <a:xfrm>
            <a:off x="4285281" y="3177153"/>
            <a:ext cx="162733" cy="1549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7" name="Groep 76"/>
          <p:cNvGrpSpPr/>
          <p:nvPr/>
        </p:nvGrpSpPr>
        <p:grpSpPr>
          <a:xfrm>
            <a:off x="5060918" y="2582920"/>
            <a:ext cx="503695" cy="201478"/>
            <a:chOff x="4316278" y="2131017"/>
            <a:chExt cx="503695" cy="201478"/>
          </a:xfrm>
        </p:grpSpPr>
        <p:sp>
          <p:nvSpPr>
            <p:cNvPr id="78" name="Rechthoek 77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Rechthoek 78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4316278" y="1987001"/>
            <a:ext cx="503695" cy="201478"/>
            <a:chOff x="4316278" y="2131017"/>
            <a:chExt cx="503695" cy="201478"/>
          </a:xfrm>
        </p:grpSpPr>
        <p:sp>
          <p:nvSpPr>
            <p:cNvPr id="74" name="Rechthoek 73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Rechthoek 74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4308529" y="1429062"/>
            <a:ext cx="911543" cy="185980"/>
            <a:chOff x="4308529" y="1573078"/>
            <a:chExt cx="911543" cy="185980"/>
          </a:xfrm>
        </p:grpSpPr>
        <p:sp>
          <p:nvSpPr>
            <p:cNvPr id="71" name="Rechthoek 70"/>
            <p:cNvSpPr/>
            <p:nvPr/>
          </p:nvSpPr>
          <p:spPr bwMode="auto">
            <a:xfrm>
              <a:off x="5096086" y="1588576"/>
              <a:ext cx="123986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hthoek 71"/>
            <p:cNvSpPr/>
            <p:nvPr/>
          </p:nvSpPr>
          <p:spPr bwMode="auto">
            <a:xfrm>
              <a:off x="4308529" y="1573078"/>
              <a:ext cx="131735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0" name="Groep 69"/>
          <p:cNvGrpSpPr/>
          <p:nvPr/>
        </p:nvGrpSpPr>
        <p:grpSpPr>
          <a:xfrm>
            <a:off x="3231397" y="847876"/>
            <a:ext cx="1309606" cy="178230"/>
            <a:chOff x="3231397" y="991892"/>
            <a:chExt cx="1309606" cy="178230"/>
          </a:xfrm>
        </p:grpSpPr>
        <p:sp>
          <p:nvSpPr>
            <p:cNvPr id="68" name="Rechthoek 67"/>
            <p:cNvSpPr/>
            <p:nvPr/>
          </p:nvSpPr>
          <p:spPr bwMode="auto">
            <a:xfrm>
              <a:off x="4378271" y="1015139"/>
              <a:ext cx="162732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Rechthoek 68"/>
            <p:cNvSpPr/>
            <p:nvPr/>
          </p:nvSpPr>
          <p:spPr bwMode="auto">
            <a:xfrm>
              <a:off x="3231397" y="991892"/>
              <a:ext cx="116237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7647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{¬(((P⋁Q)⇒R)⇒((P⇒R)⋁(Q⇒R)) }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987824" y="1340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¬((P⇒R)⋁(Q⇒R)) }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987824" y="191683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¬(P⇒R), ¬(Q⇒R) }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2988185" y="251438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¬(Q⇒R) }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988185" y="306896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Q }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467544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{¬(P⋁Q), P, ¬R, Q }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5220072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{R, P, ¬R, Q }</a:t>
            </a:r>
          </a:p>
        </p:txBody>
      </p:sp>
      <p:grpSp>
        <p:nvGrpSpPr>
          <p:cNvPr id="27" name="Groep 26"/>
          <p:cNvGrpSpPr/>
          <p:nvPr/>
        </p:nvGrpSpPr>
        <p:grpSpPr>
          <a:xfrm>
            <a:off x="6300192" y="4149080"/>
            <a:ext cx="1070502" cy="771062"/>
            <a:chOff x="6300192" y="4652676"/>
            <a:chExt cx="1070502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6300192" y="465313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6876256" y="465267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Rechte verbindingslijn 19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Rechte verbindingslijn 20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kstvak 25"/>
            <p:cNvSpPr txBox="1"/>
            <p:nvPr/>
          </p:nvSpPr>
          <p:spPr>
            <a:xfrm>
              <a:off x="6363687" y="508518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467544" y="445859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{¬P, ¬Q, P, ¬R, Q }</a:t>
            </a:r>
          </a:p>
        </p:txBody>
      </p:sp>
      <p:grpSp>
        <p:nvGrpSpPr>
          <p:cNvPr id="40" name="Groep 39"/>
          <p:cNvGrpSpPr/>
          <p:nvPr/>
        </p:nvGrpSpPr>
        <p:grpSpPr>
          <a:xfrm>
            <a:off x="1259632" y="4760193"/>
            <a:ext cx="1115019" cy="700965"/>
            <a:chOff x="1287123" y="5373216"/>
            <a:chExt cx="1115019" cy="771062"/>
          </a:xfrm>
        </p:grpSpPr>
        <p:cxnSp>
          <p:nvCxnSpPr>
            <p:cNvPr id="30" name="Rechte verbindingslijn 29"/>
            <p:cNvCxnSpPr/>
            <p:nvPr/>
          </p:nvCxnSpPr>
          <p:spPr bwMode="auto">
            <a:xfrm>
              <a:off x="2051720" y="537367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30"/>
            <p:cNvCxnSpPr/>
            <p:nvPr/>
          </p:nvCxnSpPr>
          <p:spPr bwMode="auto">
            <a:xfrm>
              <a:off x="1287123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Rechte verbindingslijn 32"/>
            <p:cNvCxnSpPr/>
            <p:nvPr/>
          </p:nvCxnSpPr>
          <p:spPr bwMode="auto">
            <a:xfrm flipH="1"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kstvak 33"/>
            <p:cNvSpPr txBox="1"/>
            <p:nvPr/>
          </p:nvSpPr>
          <p:spPr>
            <a:xfrm>
              <a:off x="1395135" y="5805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</a:p>
          </p:txBody>
        </p:sp>
      </p:grpSp>
      <p:cxnSp>
        <p:nvCxnSpPr>
          <p:cNvPr id="42" name="Rechte verbindingslijn 41"/>
          <p:cNvCxnSpPr>
            <a:stCxn id="6" idx="2"/>
            <a:endCxn id="7" idx="0"/>
          </p:cNvCxnSpPr>
          <p:nvPr/>
        </p:nvCxnSpPr>
        <p:spPr bwMode="auto">
          <a:xfrm>
            <a:off x="4608004" y="1103258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Rechte verbindingslijn 43"/>
          <p:cNvCxnSpPr>
            <a:stCxn id="7" idx="2"/>
            <a:endCxn id="8" idx="0"/>
          </p:cNvCxnSpPr>
          <p:nvPr/>
        </p:nvCxnSpPr>
        <p:spPr bwMode="auto">
          <a:xfrm>
            <a:off x="4608004" y="1679322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Rechte verbindingslijn 45"/>
          <p:cNvCxnSpPr>
            <a:stCxn id="8" idx="2"/>
            <a:endCxn id="9" idx="0"/>
          </p:cNvCxnSpPr>
          <p:nvPr/>
        </p:nvCxnSpPr>
        <p:spPr bwMode="auto">
          <a:xfrm>
            <a:off x="4608004" y="2255386"/>
            <a:ext cx="361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Rechte verbindingslijn 47"/>
          <p:cNvCxnSpPr>
            <a:stCxn id="9" idx="2"/>
            <a:endCxn id="10" idx="0"/>
          </p:cNvCxnSpPr>
          <p:nvPr/>
        </p:nvCxnSpPr>
        <p:spPr bwMode="auto">
          <a:xfrm>
            <a:off x="4608365" y="2852936"/>
            <a:ext cx="0" cy="216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Gebogen verbindingslijn 51"/>
          <p:cNvCxnSpPr>
            <a:stCxn id="10" idx="2"/>
            <a:endCxn id="12" idx="0"/>
          </p:cNvCxnSpPr>
          <p:nvPr/>
        </p:nvCxnSpPr>
        <p:spPr bwMode="auto">
          <a:xfrm rot="5400000">
            <a:off x="3121278" y="2373961"/>
            <a:ext cx="453534" cy="2520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Gebogen verbindingslijn 53"/>
          <p:cNvCxnSpPr>
            <a:stCxn id="10" idx="2"/>
            <a:endCxn id="13" idx="0"/>
          </p:cNvCxnSpPr>
          <p:nvPr/>
        </p:nvCxnSpPr>
        <p:spPr bwMode="auto">
          <a:xfrm rot="16200000" flipH="1">
            <a:off x="5497541" y="2518337"/>
            <a:ext cx="453534" cy="223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Rechte verbindingslijn 55"/>
          <p:cNvCxnSpPr>
            <a:endCxn id="28" idx="0"/>
          </p:cNvCxnSpPr>
          <p:nvPr/>
        </p:nvCxnSpPr>
        <p:spPr bwMode="auto">
          <a:xfrm>
            <a:off x="2087724" y="4220628"/>
            <a:ext cx="0" cy="2379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kstvak 59"/>
          <p:cNvSpPr txBox="1"/>
          <p:nvPr/>
        </p:nvSpPr>
        <p:spPr>
          <a:xfrm>
            <a:off x="2816250" y="5445224"/>
            <a:ext cx="395199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((P⋁Q)⇒R)⇒((P⇒R)⋁(Q⇒R)) </a:t>
            </a:r>
            <a:b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Tekstvak 59"/>
          <p:cNvSpPr txBox="1"/>
          <p:nvPr/>
        </p:nvSpPr>
        <p:spPr>
          <a:xfrm>
            <a:off x="2816250" y="5795972"/>
            <a:ext cx="395199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2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Tableaux for quantifiers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557338"/>
            <a:ext cx="8287072" cy="4319587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semantic tableaux can be extended with quantifiers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/>
              <a:t>new rules: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dirty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problem…: </a:t>
            </a:r>
            <a:b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rules don't give simpler rules</a:t>
            </a:r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6919F-268A-423E-AEF1-C51A642296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854B25-20DC-4E68-9470-5D51D39ACF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55E2B3-2975-41B8-82AD-27BB7E143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6019</TotalTime>
  <Words>1086</Words>
  <Application>Microsoft Office PowerPoint</Application>
  <PresentationFormat>On-screen Show (4:3)</PresentationFormat>
  <Paragraphs>170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Fontys Frutiger</vt:lpstr>
      <vt:lpstr>Times</vt:lpstr>
      <vt:lpstr>Times New Roman</vt:lpstr>
      <vt:lpstr>Wingdings</vt:lpstr>
      <vt:lpstr>Blank Presentation</vt:lpstr>
      <vt:lpstr>Michael Franssen, Joris Geurts</vt:lpstr>
      <vt:lpstr>Proving propositions</vt:lpstr>
      <vt:lpstr>Universe of propositions</vt:lpstr>
      <vt:lpstr>Reductio ad absurdum</vt:lpstr>
      <vt:lpstr>Semantic tableaux (1)</vt:lpstr>
      <vt:lpstr>Semantic tableaux (2)</vt:lpstr>
      <vt:lpstr>Tableau rules</vt:lpstr>
      <vt:lpstr>example</vt:lpstr>
      <vt:lpstr>Tableaux for quantifiers</vt:lpstr>
      <vt:lpstr>Tableau rules for quantifiers</vt:lpstr>
      <vt:lpstr>the new rules</vt:lpstr>
      <vt:lpstr>implement tableaux with quantifiers</vt:lpstr>
      <vt:lpstr>apply the γ rule</vt:lpstr>
      <vt:lpstr>example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Werktuigbouwkunde</dc:title>
  <dc:creator>hnk</dc:creator>
  <cp:lastModifiedBy>Mohmmad Reza Baghban</cp:lastModifiedBy>
  <cp:revision>167</cp:revision>
  <cp:lastPrinted>2011-11-24T10:33:12Z</cp:lastPrinted>
  <dcterms:created xsi:type="dcterms:W3CDTF">2004-10-12T17:10:59Z</dcterms:created>
  <dcterms:modified xsi:type="dcterms:W3CDTF">2020-06-26T15:17:34Z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