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4"/>
  </p:sldMasterIdLst>
  <p:notesMasterIdLst>
    <p:notesMasterId r:id="rId19"/>
  </p:notesMasterIdLst>
  <p:handoutMasterIdLst>
    <p:handoutMasterId r:id="rId20"/>
  </p:handoutMasterIdLst>
  <p:sldIdLst>
    <p:sldId id="425" r:id="rId5"/>
    <p:sldId id="444" r:id="rId6"/>
    <p:sldId id="458" r:id="rId7"/>
    <p:sldId id="445" r:id="rId8"/>
    <p:sldId id="447" r:id="rId9"/>
    <p:sldId id="448" r:id="rId10"/>
    <p:sldId id="449" r:id="rId11"/>
    <p:sldId id="457" r:id="rId12"/>
    <p:sldId id="450" r:id="rId13"/>
    <p:sldId id="451" r:id="rId14"/>
    <p:sldId id="453" r:id="rId15"/>
    <p:sldId id="452" r:id="rId16"/>
    <p:sldId id="454" r:id="rId17"/>
    <p:sldId id="45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DCEFF0"/>
    <a:srgbClr val="CCE8EA"/>
    <a:srgbClr val="BBE0E3"/>
    <a:srgbClr val="8E8EDA"/>
    <a:srgbClr val="570076"/>
    <a:srgbClr val="26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85519" autoAdjust="0"/>
  </p:normalViewPr>
  <p:slideViewPr>
    <p:cSldViewPr>
      <p:cViewPr varScale="1">
        <p:scale>
          <a:sx n="113" d="100"/>
          <a:sy n="113" d="100"/>
        </p:scale>
        <p:origin x="7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60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Fontys Frutiger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Fontys Frutiger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99F3CACE-64E1-44C5-9237-57C5ADB0D966}" type="datetime1">
              <a:rPr lang="nl-NL"/>
              <a:pPr>
                <a:defRPr/>
              </a:pPr>
              <a:t>27-5-2020</a:t>
            </a:fld>
            <a:endParaRPr lang="nl-NL"/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latin typeface="Fontys Frutiger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Fontys Frutiger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1EB20FAD-4D4F-4783-870C-5E1B8EA17665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267527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AB85E60E-E7BD-4A81-8880-515605209EBD}" type="datetime1">
              <a:rPr lang="nl-NL"/>
              <a:pPr>
                <a:defRPr/>
              </a:pPr>
              <a:t>27-5-2020</a:t>
            </a:fld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fld id="{97EC7F4E-B258-4832-BC30-0065F57F6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974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179C0A6-A70C-444B-8959-A7C6BE37BA3A}" type="slidenum">
              <a:rPr lang="en-US" altLang="nl-NL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nl-NL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NL" altLang="nl-NL" smtClean="0">
              <a:latin typeface="Times New Roman" pitchFamily="18" charset="0"/>
            </a:endParaRPr>
          </a:p>
        </p:txBody>
      </p:sp>
      <p:sp>
        <p:nvSpPr>
          <p:cNvPr id="19461" name="Tijdelijke aanduiding voor datum 1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58537CF-9FFB-4F34-AA91-A56916AAEA54}" type="datetime1">
              <a:rPr lang="nl-NL" altLang="nl-NL" smtClean="0"/>
              <a:pPr eaLnBrk="1" hangingPunct="1">
                <a:spcBef>
                  <a:spcPct val="0"/>
                </a:spcBef>
              </a:pPr>
              <a:t>27-5-2020</a:t>
            </a:fld>
            <a:endParaRPr lang="en-US" altLang="nl-NL" smtClean="0"/>
          </a:p>
        </p:txBody>
      </p:sp>
      <p:sp>
        <p:nvSpPr>
          <p:cNvPr id="19462" name="Tijdelijke aanduiding voor voettekst 2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nl-NL" altLang="nl-NL" smtClean="0"/>
          </a:p>
        </p:txBody>
      </p:sp>
      <p:sp>
        <p:nvSpPr>
          <p:cNvPr id="19463" name="Tijdelijke aanduiding voor koptekst 7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nl-NL" altLang="nl-N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exercises:  </a:t>
            </a:r>
          </a:p>
          <a:p>
            <a:r>
              <a:rPr lang="en-US" dirty="0" smtClean="0"/>
              <a:t>~(P &amp; ~P)</a:t>
            </a:r>
          </a:p>
          <a:p>
            <a:r>
              <a:rPr lang="en-US" dirty="0" smtClean="0"/>
              <a:t>~(P &amp; </a:t>
            </a:r>
            <a:r>
              <a:rPr lang="en-US" smtClean="0"/>
              <a:t>Q)</a:t>
            </a:r>
            <a:endParaRPr lang="en-US" dirty="0" smtClean="0"/>
          </a:p>
          <a:p>
            <a:r>
              <a:rPr lang="en-US" dirty="0" smtClean="0"/>
              <a:t>~((P &amp; ~P)</a:t>
            </a:r>
            <a:r>
              <a:rPr lang="en-US" baseline="0" dirty="0" smtClean="0"/>
              <a:t> | </a:t>
            </a:r>
            <a:r>
              <a:rPr lang="en-US" dirty="0" smtClean="0"/>
              <a:t>(P &amp; Q))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~((P &amp; ~P)</a:t>
            </a:r>
            <a:r>
              <a:rPr lang="en-US" baseline="0" dirty="0" smtClean="0"/>
              <a:t> | </a:t>
            </a:r>
            <a:r>
              <a:rPr lang="en-US" dirty="0" smtClean="0"/>
              <a:t>(Q &amp; ~Q))</a:t>
            </a:r>
          </a:p>
          <a:p>
            <a:endParaRPr lang="nl-NL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B85E60E-E7BD-4A81-8880-515605209EBD}" type="datetime1">
              <a:rPr lang="nl-NL" smtClean="0"/>
              <a:pPr>
                <a:defRPr/>
              </a:pPr>
              <a:t>27-5-2020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7EC7F4E-B258-4832-BC30-0065F57F6B5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[in prefix: &gt;(&gt;(|(P,Q),R),|(&gt;(P,R),&gt;(Q,R))) ]</a:t>
            </a:r>
          </a:p>
          <a:p>
            <a:r>
              <a:rPr lang="nl-NL" dirty="0" smtClean="0"/>
              <a:t>It seems that a </a:t>
            </a:r>
            <a:r>
              <a:rPr lang="nl-NL" sz="1200" dirty="0" smtClean="0">
                <a:latin typeface="Arial Unicode MS"/>
                <a:ea typeface="Arial Unicode MS"/>
                <a:cs typeface="Arial Unicode MS"/>
              </a:rPr>
              <a:t>¬R disappears,</a:t>
            </a:r>
            <a:r>
              <a:rPr lang="nl-NL" sz="1200" baseline="0" dirty="0" smtClean="0">
                <a:latin typeface="Arial Unicode MS"/>
                <a:ea typeface="Arial Unicode MS"/>
                <a:cs typeface="Arial Unicode MS"/>
              </a:rPr>
              <a:t> but that's not the case: they are SETS and there was already a </a:t>
            </a:r>
            <a:r>
              <a:rPr lang="nl-NL" sz="1200" dirty="0" smtClean="0">
                <a:latin typeface="Arial Unicode MS"/>
                <a:ea typeface="Arial Unicode MS"/>
                <a:cs typeface="Arial Unicode MS"/>
              </a:rPr>
              <a:t>¬R!</a:t>
            </a:r>
          </a:p>
          <a:p>
            <a:endParaRPr lang="en-US" sz="1200" dirty="0" smtClean="0">
              <a:latin typeface="Arial Unicode MS"/>
              <a:ea typeface="Arial Unicode MS"/>
              <a:cs typeface="Arial Unicode MS"/>
            </a:endParaRPr>
          </a:p>
          <a:p>
            <a:r>
              <a:rPr lang="en-US" sz="1200" dirty="0" smtClean="0">
                <a:latin typeface="Arial Unicode MS"/>
                <a:ea typeface="Arial Unicode MS"/>
                <a:cs typeface="Arial Unicode MS"/>
              </a:rPr>
              <a:t>is tautology?</a:t>
            </a:r>
          </a:p>
          <a:p>
            <a:r>
              <a:rPr lang="en-US" sz="1200" dirty="0" smtClean="0">
                <a:latin typeface="Arial Unicode MS"/>
                <a:ea typeface="Arial Unicode MS"/>
                <a:cs typeface="Arial Unicode MS"/>
              </a:rPr>
              <a:t>|(P,~(P))	1</a:t>
            </a:r>
            <a:r>
              <a:rPr lang="en-US" sz="1200" baseline="0" dirty="0" smtClean="0">
                <a:latin typeface="Arial Unicode MS"/>
                <a:ea typeface="Arial Unicode MS"/>
                <a:cs typeface="Arial Unicode MS"/>
              </a:rPr>
              <a:t> leaf, closed</a:t>
            </a:r>
            <a:endParaRPr lang="en-US" sz="1200" dirty="0" smtClean="0">
              <a:latin typeface="Arial Unicode MS"/>
              <a:ea typeface="Arial Unicode MS"/>
              <a:cs typeface="Arial Unicode MS"/>
            </a:endParaRPr>
          </a:p>
          <a:p>
            <a:r>
              <a:rPr lang="en-US" sz="1200" dirty="0" smtClean="0">
                <a:latin typeface="Arial Unicode MS"/>
                <a:ea typeface="Arial Unicode MS"/>
                <a:cs typeface="Arial Unicode MS"/>
              </a:rPr>
              <a:t>&amp;(P,~(P))	2 leaves,</a:t>
            </a:r>
            <a:r>
              <a:rPr lang="en-US" sz="1200" baseline="0" dirty="0" smtClean="0">
                <a:latin typeface="Arial Unicode MS"/>
                <a:ea typeface="Arial Unicode MS"/>
                <a:cs typeface="Arial Unicode MS"/>
              </a:rPr>
              <a:t> both not-closed</a:t>
            </a:r>
            <a:endParaRPr lang="en-US" sz="1200" dirty="0" smtClean="0">
              <a:latin typeface="Arial Unicode MS"/>
              <a:ea typeface="Arial Unicode MS"/>
              <a:cs typeface="Arial Unicode MS"/>
            </a:endParaRPr>
          </a:p>
          <a:p>
            <a:r>
              <a:rPr lang="en-US" sz="1200" dirty="0" smtClean="0">
                <a:latin typeface="Arial Unicode MS"/>
                <a:ea typeface="Arial Unicode MS"/>
                <a:cs typeface="Arial Unicode MS"/>
              </a:rPr>
              <a:t>~(&gt;(|(P,~(P)),P))	2 leaves,</a:t>
            </a:r>
            <a:r>
              <a:rPr lang="en-US" sz="1200" baseline="0" dirty="0" smtClean="0">
                <a:latin typeface="Arial Unicode MS"/>
                <a:ea typeface="Arial Unicode MS"/>
                <a:cs typeface="Arial Unicode MS"/>
              </a:rPr>
              <a:t> 1 closed, 1 not-closed</a:t>
            </a:r>
          </a:p>
          <a:p>
            <a:r>
              <a:rPr lang="en-US" sz="1200" baseline="0" dirty="0" smtClean="0">
                <a:latin typeface="Arial Unicode MS"/>
                <a:ea typeface="Arial Unicode MS"/>
                <a:cs typeface="Arial Unicode MS"/>
              </a:rPr>
              <a:t>&amp;(|(A,~(A)), |(B,~(B)))	2 leaves, both closed</a:t>
            </a:r>
          </a:p>
          <a:p>
            <a:r>
              <a:rPr lang="pt-BR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&amp;(&amp;(&gt;(A,A),|(B,~(B))),~(&gt;(|(C,&gt;(C,D)),|(&amp;(A,C),D))))	5 leaves; 3 closed, 2 not-closed</a:t>
            </a:r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B85E60E-E7BD-4A81-8880-515605209EBD}" type="datetime1">
              <a:rPr lang="nl-NL" smtClean="0"/>
              <a:pPr>
                <a:defRPr/>
              </a:pPr>
              <a:t>27-5-2020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7EC7F4E-B258-4832-BC30-0065F57F6B5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04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&gt;(!x.(@y.(P(</a:t>
            </a:r>
            <a:r>
              <a:rPr lang="en-US" dirty="0" err="1" smtClean="0"/>
              <a:t>x,y</a:t>
            </a:r>
            <a:r>
              <a:rPr lang="en-US" dirty="0" smtClean="0"/>
              <a:t>))),@q.(!p.(P(</a:t>
            </a:r>
            <a:r>
              <a:rPr lang="en-US" dirty="0" err="1" smtClean="0"/>
              <a:t>p,q</a:t>
            </a:r>
            <a:r>
              <a:rPr lang="en-US" dirty="0" smtClean="0"/>
              <a:t>))))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&gt;(@q.(!p.(P(</a:t>
            </a:r>
            <a:r>
              <a:rPr lang="en-US" dirty="0" err="1" smtClean="0"/>
              <a:t>p,q</a:t>
            </a:r>
            <a:r>
              <a:rPr lang="en-US" dirty="0" smtClean="0"/>
              <a:t>))),!x.(@y.(P(</a:t>
            </a:r>
            <a:r>
              <a:rPr lang="en-US" dirty="0" err="1" smtClean="0"/>
              <a:t>x,y</a:t>
            </a:r>
            <a:r>
              <a:rPr lang="en-US" dirty="0" smtClean="0"/>
              <a:t>))))</a:t>
            </a:r>
          </a:p>
          <a:p>
            <a:r>
              <a:rPr lang="en-US" dirty="0" smtClean="0"/>
              <a:t>@x.(!y.(P(</a:t>
            </a:r>
            <a:r>
              <a:rPr lang="en-US" dirty="0" err="1" smtClean="0"/>
              <a:t>x,y</a:t>
            </a:r>
            <a:r>
              <a:rPr lang="en-US" dirty="0" smtClean="0"/>
              <a:t>)))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B85E60E-E7BD-4A81-8880-515605209EBD}" type="datetime1">
              <a:rPr lang="nl-NL" smtClean="0"/>
              <a:pPr>
                <a:defRPr/>
              </a:pPr>
              <a:t>27-5-2020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7EC7F4E-B258-4832-BC30-0065F57F6B5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3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5E97B183-E13F-4892-AADE-EC7608ACF979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659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D2CA8C7E-9CBE-4406-B414-20BB2CDFD28B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897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11504E03-6637-42D6-AE30-CE40C61C07D1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803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764704"/>
            <a:ext cx="8153400" cy="685800"/>
          </a:xfrm>
        </p:spPr>
        <p:txBody>
          <a:bodyPr/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3400" y="1772816"/>
            <a:ext cx="40005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6300" y="1772816"/>
            <a:ext cx="40005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3C4052F2-78B9-475C-99E2-4F6A46F9794B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92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1268760"/>
            <a:ext cx="8075240" cy="4107904"/>
          </a:xfrm>
        </p:spPr>
        <p:txBody>
          <a:bodyPr/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6CE0E8BF-3BB5-4178-B9B1-D73C706618F5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714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3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D9F4445B-A1BA-4D7B-AFE2-7E35BF2C61E1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954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883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1258838"/>
            <a:ext cx="5111750" cy="42484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2420888"/>
            <a:ext cx="3008313" cy="30864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275B528B-05CC-4101-9B99-325197122298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850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437113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1268760"/>
            <a:ext cx="5486400" cy="30953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003851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ontys Frutiger"/>
              </a:defRPr>
            </a:lvl1pPr>
          </a:lstStyle>
          <a:p>
            <a:pPr>
              <a:defRPr/>
            </a:pPr>
            <a:fld id="{8FB39A2B-0A2E-4A00-962E-5BABE600C6FD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522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49275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Titelstijl van model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35150" y="6381750"/>
            <a:ext cx="633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72450" y="6381750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 b="0" i="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>
              <a:defRPr/>
            </a:pPr>
            <a:fld id="{648924F2-CFEF-4531-958D-DEC92A0A9FEB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pic>
        <p:nvPicPr>
          <p:cNvPr id="1029" name="Afbeelding 1" descr="ppt-volgsheet_NL.jp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61" b="82405"/>
          <a:stretch>
            <a:fillRect/>
          </a:stretch>
        </p:blipFill>
        <p:spPr bwMode="auto">
          <a:xfrm>
            <a:off x="0" y="5661025"/>
            <a:ext cx="18351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57338"/>
            <a:ext cx="815340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Klik om de tekststijl van het model te bewerken</a:t>
            </a:r>
          </a:p>
          <a:p>
            <a:pPr lvl="1"/>
            <a:r>
              <a:rPr lang="en-US" altLang="nl-NL" smtClean="0"/>
              <a:t>Tweede niveau</a:t>
            </a:r>
          </a:p>
          <a:p>
            <a:pPr lvl="2"/>
            <a:r>
              <a:rPr lang="en-US" altLang="nl-NL" smtClean="0"/>
              <a:t>Derde niveau</a:t>
            </a:r>
          </a:p>
          <a:p>
            <a:pPr lvl="3"/>
            <a:r>
              <a:rPr lang="en-US" altLang="nl-NL" smtClean="0"/>
              <a:t>Vierde niveau</a:t>
            </a:r>
          </a:p>
          <a:p>
            <a:pPr lvl="4"/>
            <a:r>
              <a:rPr lang="en-US" altLang="nl-NL" smtClean="0"/>
              <a:t>Vijfde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/>
          <a:ea typeface="MS PGothic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 charset="0"/>
          <a:ea typeface="MS PGothic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 charset="0"/>
          <a:ea typeface="MS PGothic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 charset="0"/>
          <a:ea typeface="MS PGothic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570076"/>
          </a:solidFill>
          <a:latin typeface="Fontys Frutiger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570076"/>
          </a:solidFill>
          <a:latin typeface="Arial"/>
          <a:ea typeface="MS PGothic" pitchFamily="34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570076"/>
          </a:solidFill>
          <a:latin typeface="Arial"/>
          <a:ea typeface="MS PGothic" pitchFamily="34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70076"/>
          </a:solidFill>
          <a:latin typeface="Arial"/>
          <a:ea typeface="MS PGothic" pitchFamily="34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570076"/>
          </a:solidFill>
          <a:latin typeface="Arial"/>
          <a:ea typeface="MS PGothic" pitchFamily="34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Arial"/>
          <a:ea typeface="MS PGothic" pitchFamily="34" charset="-128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570076"/>
          </a:solidFill>
          <a:latin typeface="+mn-lt"/>
          <a:ea typeface="+mn-ea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Afbeelding 3" descr="ppt-eerstesheet_NL_vindia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684213" y="2708275"/>
            <a:ext cx="8064500" cy="3457575"/>
          </a:xfrm>
        </p:spPr>
        <p:txBody>
          <a:bodyPr/>
          <a:lstStyle/>
          <a:p>
            <a:pPr eaLnBrk="1" hangingPunct="1"/>
            <a:r>
              <a:rPr lang="nl-NL" altLang="nl-NL" sz="3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Michael Franssen, Joris Geurts</a:t>
            </a:r>
          </a:p>
        </p:txBody>
      </p:sp>
      <p:sp>
        <p:nvSpPr>
          <p:cNvPr id="10244" name="Rectangle 1"/>
          <p:cNvSpPr>
            <a:spLocks noChangeArrowheads="1"/>
          </p:cNvSpPr>
          <p:nvPr/>
        </p:nvSpPr>
        <p:spPr bwMode="auto">
          <a:xfrm>
            <a:off x="755650" y="2319338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nl-NL" sz="3700" b="1" dirty="0">
                <a:solidFill>
                  <a:schemeClr val="bg1"/>
                </a:solidFill>
              </a:rPr>
              <a:t>Logic in </a:t>
            </a:r>
            <a:r>
              <a:rPr lang="en-GB" altLang="nl-NL" sz="3700" b="1" dirty="0" smtClean="0">
                <a:solidFill>
                  <a:schemeClr val="bg1"/>
                </a:solidFill>
              </a:rPr>
              <a:t>Professional Practice</a:t>
            </a:r>
            <a:r>
              <a:rPr lang="en-GB" altLang="nl-NL" sz="3700" b="1" dirty="0">
                <a:solidFill>
                  <a:schemeClr val="bg1"/>
                </a:solidFill>
              </a:rPr>
              <a:t>: </a:t>
            </a:r>
            <a:br>
              <a:rPr lang="en-GB" altLang="nl-NL" sz="3700" b="1" dirty="0">
                <a:solidFill>
                  <a:schemeClr val="bg1"/>
                </a:solidFill>
              </a:rPr>
            </a:br>
            <a:r>
              <a:rPr lang="en-GB" altLang="nl-NL" sz="3700" dirty="0">
                <a:solidFill>
                  <a:schemeClr val="bg1"/>
                </a:solidFill>
              </a:rPr>
              <a:t>Semantic Tableaux</a:t>
            </a:r>
            <a:endParaRPr lang="en-GB" altLang="nl-NL" sz="3700" b="1" dirty="0">
              <a:solidFill>
                <a:schemeClr val="bg1"/>
              </a:solidFill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439863" y="3157538"/>
            <a:ext cx="634047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570076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9pPr>
          </a:lstStyle>
          <a:p>
            <a:pPr algn="ctr" eaLnBrk="1" hangingPunct="1">
              <a:spcBef>
                <a:spcPts val="788"/>
              </a:spcBef>
              <a:buFontTx/>
              <a:buNone/>
            </a:pPr>
            <a:endParaRPr lang="en-GB" altLang="nl-NL" sz="3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Tableau rules for quantifiers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944122" y="3973501"/>
            <a:ext cx="6912768" cy="1325215"/>
            <a:chOff x="971600" y="2205410"/>
            <a:chExt cx="6912768" cy="1325215"/>
          </a:xfrm>
        </p:grpSpPr>
        <p:sp>
          <p:nvSpPr>
            <p:cNvPr id="7" name="Tijdelijke aanduiding voor inhoud 2"/>
            <p:cNvSpPr txBox="1">
              <a:spLocks/>
            </p:cNvSpPr>
            <p:nvPr/>
          </p:nvSpPr>
          <p:spPr bwMode="auto">
            <a:xfrm>
              <a:off x="2915816" y="2205410"/>
              <a:ext cx="114711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(∀</a:t>
              </a:r>
              <a:r>
                <a:rPr lang="nl-NL" sz="2400" kern="0" dirty="0" err="1" smtClean="0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8" name="Tijdelijke aanduiding voor inhoud 2"/>
            <p:cNvSpPr txBox="1">
              <a:spLocks/>
            </p:cNvSpPr>
            <p:nvPr/>
          </p:nvSpPr>
          <p:spPr bwMode="auto">
            <a:xfrm>
              <a:off x="2235088" y="2637210"/>
              <a:ext cx="244163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(∀</a:t>
              </a:r>
              <a:r>
                <a:rPr lang="nl-NL" sz="2400" kern="0" dirty="0" err="1" smtClean="0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)</a:t>
              </a:r>
              <a:r>
                <a:rPr lang="nl-NL" sz="2400" kern="0" dirty="0" smtClean="0"/>
                <a:t>, P[x:=t]</a:t>
              </a:r>
              <a:endParaRPr lang="nl-NL" sz="2400" kern="0" dirty="0"/>
            </a:p>
          </p:txBody>
        </p:sp>
        <p:cxnSp>
          <p:nvCxnSpPr>
            <p:cNvPr id="9" name="Rechte verbindingslijn 8"/>
            <p:cNvCxnSpPr/>
            <p:nvPr/>
          </p:nvCxnSpPr>
          <p:spPr bwMode="auto">
            <a:xfrm>
              <a:off x="2483768" y="2637210"/>
              <a:ext cx="19442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Tekstvak 13"/>
            <p:cNvSpPr txBox="1"/>
            <p:nvPr/>
          </p:nvSpPr>
          <p:spPr>
            <a:xfrm>
              <a:off x="971600" y="2406377"/>
              <a:ext cx="1091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>
                  <a:latin typeface="Times New Roman"/>
                  <a:cs typeface="Times New Roman"/>
                </a:rPr>
                <a:t>γ</a:t>
              </a:r>
              <a:r>
                <a:rPr lang="nl-NL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-rules</a:t>
              </a:r>
              <a:endParaRPr lang="nl-NL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ijdelijke aanduiding voor inhoud 2"/>
            <p:cNvSpPr txBox="1">
              <a:spLocks/>
            </p:cNvSpPr>
            <p:nvPr/>
          </p:nvSpPr>
          <p:spPr bwMode="auto">
            <a:xfrm>
              <a:off x="6012160" y="2206625"/>
              <a:ext cx="1400870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¬(∃</a:t>
              </a:r>
              <a:r>
                <a:rPr lang="nl-NL" sz="2400" kern="0" dirty="0" err="1" smtClean="0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28" name="Tijdelijke aanduiding voor inhoud 2"/>
            <p:cNvSpPr txBox="1">
              <a:spLocks/>
            </p:cNvSpPr>
            <p:nvPr/>
          </p:nvSpPr>
          <p:spPr bwMode="auto">
            <a:xfrm>
              <a:off x="5292080" y="2638425"/>
              <a:ext cx="259228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¬(∃</a:t>
              </a:r>
              <a:r>
                <a:rPr lang="nl-NL" sz="2400" kern="0" dirty="0" err="1" smtClean="0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)</a:t>
              </a:r>
              <a:r>
                <a:rPr lang="nl-NL" sz="2400" kern="0" dirty="0" smtClean="0"/>
                <a:t>, 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</a:t>
              </a:r>
              <a:r>
                <a:rPr lang="nl-NL" sz="2400" kern="0" dirty="0" smtClean="0"/>
                <a:t>P[x:=t]</a:t>
              </a:r>
              <a:endParaRPr lang="nl-NL" sz="2400" kern="0" dirty="0"/>
            </a:p>
          </p:txBody>
        </p:sp>
        <p:cxnSp>
          <p:nvCxnSpPr>
            <p:cNvPr id="29" name="Rechte verbindingslijn 28"/>
            <p:cNvCxnSpPr/>
            <p:nvPr/>
          </p:nvCxnSpPr>
          <p:spPr bwMode="auto">
            <a:xfrm>
              <a:off x="5441703" y="2638425"/>
              <a:ext cx="24426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1" name="Tekstvak 40"/>
            <p:cNvSpPr txBox="1"/>
            <p:nvPr/>
          </p:nvSpPr>
          <p:spPr>
            <a:xfrm>
              <a:off x="3131840" y="3068960"/>
              <a:ext cx="4392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an </a:t>
              </a:r>
              <a:r>
                <a:rPr lang="nl-NL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existing</a:t>
              </a:r>
              <a:r>
                <a:rPr lang="nl-NL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variable t</a:t>
              </a:r>
              <a:endParaRPr lang="nl-NL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44122" y="1844824"/>
            <a:ext cx="6912768" cy="1294383"/>
            <a:chOff x="971600" y="4150841"/>
            <a:chExt cx="6912768" cy="1294383"/>
          </a:xfrm>
        </p:grpSpPr>
        <p:sp>
          <p:nvSpPr>
            <p:cNvPr id="23" name="Tekstvak 22"/>
            <p:cNvSpPr txBox="1"/>
            <p:nvPr/>
          </p:nvSpPr>
          <p:spPr>
            <a:xfrm>
              <a:off x="971600" y="4351808"/>
              <a:ext cx="10999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latin typeface="Times New Roman"/>
                  <a:cs typeface="Times New Roman"/>
                </a:rPr>
                <a:t>δ</a:t>
              </a:r>
              <a:r>
                <a:rPr lang="nl-NL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-rules</a:t>
              </a:r>
              <a:endParaRPr lang="nl-NL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ijdelijke aanduiding voor inhoud 2"/>
            <p:cNvSpPr txBox="1">
              <a:spLocks/>
            </p:cNvSpPr>
            <p:nvPr/>
          </p:nvSpPr>
          <p:spPr bwMode="auto">
            <a:xfrm>
              <a:off x="2444416" y="4150841"/>
              <a:ext cx="1944216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(∃ </a:t>
              </a:r>
              <a:r>
                <a:rPr lang="nl-NL" sz="2400" kern="0" dirty="0" err="1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36" name="Tijdelijke aanduiding voor inhoud 2"/>
            <p:cNvSpPr txBox="1">
              <a:spLocks/>
            </p:cNvSpPr>
            <p:nvPr/>
          </p:nvSpPr>
          <p:spPr bwMode="auto">
            <a:xfrm>
              <a:off x="2227083" y="4565586"/>
              <a:ext cx="244163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/>
                <a:t>P[x:=v]</a:t>
              </a:r>
              <a:endParaRPr lang="nl-NL" sz="2400" kern="0" dirty="0"/>
            </a:p>
          </p:txBody>
        </p:sp>
        <p:cxnSp>
          <p:nvCxnSpPr>
            <p:cNvPr id="37" name="Rechte verbindingslijn 36"/>
            <p:cNvCxnSpPr/>
            <p:nvPr/>
          </p:nvCxnSpPr>
          <p:spPr bwMode="auto">
            <a:xfrm>
              <a:off x="2444416" y="4582641"/>
              <a:ext cx="19442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" name="Tijdelijke aanduiding voor inhoud 2"/>
            <p:cNvSpPr txBox="1">
              <a:spLocks/>
            </p:cNvSpPr>
            <p:nvPr/>
          </p:nvSpPr>
          <p:spPr bwMode="auto">
            <a:xfrm>
              <a:off x="6012160" y="4150841"/>
              <a:ext cx="1400870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¬(∀</a:t>
              </a:r>
              <a:r>
                <a:rPr lang="nl-NL" sz="2400" kern="0" dirty="0" err="1" smtClean="0">
                  <a:latin typeface="Arial Unicode MS"/>
                  <a:ea typeface="Arial Unicode MS"/>
                  <a:cs typeface="Arial Unicode MS"/>
                </a:rPr>
                <a:t>x.P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39" name="Tijdelijke aanduiding voor inhoud 2"/>
            <p:cNvSpPr txBox="1">
              <a:spLocks/>
            </p:cNvSpPr>
            <p:nvPr/>
          </p:nvSpPr>
          <p:spPr bwMode="auto">
            <a:xfrm>
              <a:off x="5292080" y="4582641"/>
              <a:ext cx="2592288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¬</a:t>
              </a:r>
              <a:r>
                <a:rPr lang="nl-NL" sz="2400" kern="0" dirty="0" smtClean="0"/>
                <a:t>P[x:=v]</a:t>
              </a:r>
              <a:endParaRPr lang="nl-NL" sz="2400" kern="0" dirty="0"/>
            </a:p>
          </p:txBody>
        </p:sp>
        <p:cxnSp>
          <p:nvCxnSpPr>
            <p:cNvPr id="40" name="Rechte verbindingslijn 39"/>
            <p:cNvCxnSpPr/>
            <p:nvPr/>
          </p:nvCxnSpPr>
          <p:spPr bwMode="auto">
            <a:xfrm>
              <a:off x="5441703" y="4582641"/>
              <a:ext cx="24426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2" name="Tekstvak 41"/>
            <p:cNvSpPr txBox="1"/>
            <p:nvPr/>
          </p:nvSpPr>
          <p:spPr>
            <a:xfrm>
              <a:off x="3131840" y="4983559"/>
              <a:ext cx="43924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a </a:t>
              </a:r>
              <a:r>
                <a:rPr lang="nl-NL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nl-NL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variable v</a:t>
              </a:r>
              <a:endParaRPr lang="nl-NL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8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rules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nl-NL" sz="2400" dirty="0" smtClean="0"/>
              <a:t>because </a:t>
            </a:r>
            <a:r>
              <a:rPr lang="el-GR" sz="2400" dirty="0" smtClean="0">
                <a:latin typeface="Times New Roman"/>
                <a:cs typeface="Times New Roman"/>
              </a:rPr>
              <a:t>γ</a:t>
            </a: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rules do not remove the quantifier, you can apply them over and over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tableau method doesn't end always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implemented correctly, proving tautologies will end (although it might take thousands of years…)</a:t>
            </a:r>
            <a:endParaRPr lang="nl-NL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called: semi-decidability (if a formula is a tautology, the method finishes in a finite amount of time, but you can't prove it for any formula)</a:t>
            </a: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383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implement tableaux with quantifiers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 smtClean="0"/>
              <a:t>only formulas with bound variables 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 smtClean="0"/>
              <a:t>in each node: keep track of active variables (so initially: none)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 smtClean="0"/>
              <a:t>apply the rules with priority: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l-GR" dirty="0" smtClean="0">
                <a:latin typeface="Times New Roman"/>
                <a:cs typeface="Times New Roman"/>
              </a:rPr>
              <a:t>α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l-GR" dirty="0" smtClean="0">
                <a:latin typeface="Times New Roman"/>
                <a:cs typeface="Times New Roman"/>
              </a:rPr>
              <a:t>δ</a:t>
            </a:r>
            <a:endParaRPr lang="nl-N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(finally) </a:t>
            </a:r>
            <a:r>
              <a:rPr lang="el-GR" dirty="0" smtClean="0">
                <a:latin typeface="Times New Roman"/>
                <a:cs typeface="Times New Roman"/>
              </a:rPr>
              <a:t>γ</a:t>
            </a:r>
            <a:endParaRPr lang="nl-NL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11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apply the </a:t>
            </a:r>
            <a:r>
              <a:rPr lang="el-GR" dirty="0" smtClean="0">
                <a:latin typeface="Times New Roman"/>
                <a:cs typeface="Times New Roman"/>
              </a:rPr>
              <a:t>γ </a:t>
            </a:r>
            <a:r>
              <a:rPr lang="nl-NL" dirty="0" smtClean="0"/>
              <a:t>rule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l-GR" sz="2400" dirty="0">
                <a:latin typeface="Times New Roman"/>
                <a:cs typeface="Times New Roman"/>
              </a:rPr>
              <a:t>δ</a:t>
            </a:r>
            <a:r>
              <a:rPr lang="el-GR" sz="2400" dirty="0" smtClean="0">
                <a:latin typeface="Times New Roman"/>
                <a:cs typeface="Times New Roman"/>
              </a:rPr>
              <a:t> </a:t>
            </a:r>
            <a:r>
              <a:rPr lang="nl-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rule 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introduces a new variable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l-GR" sz="2800" dirty="0" smtClean="0">
                <a:latin typeface="Times New Roman"/>
                <a:cs typeface="Times New Roman"/>
              </a:rPr>
              <a:t>γ 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rule: apply all existing variables on a formula</a:t>
            </a:r>
            <a:b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(so you get a lot of new formulas)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then: apply </a:t>
            </a:r>
            <a:r>
              <a:rPr lang="el-GR" sz="2800" dirty="0">
                <a:latin typeface="Times New Roman"/>
                <a:cs typeface="Times New Roman"/>
              </a:rPr>
              <a:t>α</a:t>
            </a:r>
            <a: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l-GR" sz="2800" dirty="0" smtClean="0">
                <a:latin typeface="Times New Roman"/>
                <a:cs typeface="Times New Roman"/>
              </a:rPr>
              <a:t>β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l-GR" sz="2800" dirty="0" smtClean="0">
                <a:latin typeface="Times New Roman"/>
                <a:cs typeface="Times New Roman"/>
              </a:rPr>
              <a:t>δ</a:t>
            </a:r>
            <a:r>
              <a:rPr lang="nl-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again until no further possibilities exist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lang="nl-N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15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hoek 40"/>
          <p:cNvSpPr/>
          <p:nvPr/>
        </p:nvSpPr>
        <p:spPr bwMode="auto">
          <a:xfrm>
            <a:off x="5052447" y="3952068"/>
            <a:ext cx="317716" cy="2092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Rechthoek 39"/>
          <p:cNvSpPr/>
          <p:nvPr/>
        </p:nvSpPr>
        <p:spPr bwMode="auto">
          <a:xfrm>
            <a:off x="3107410" y="3316637"/>
            <a:ext cx="271221" cy="19372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9" name="Rechthoek 38"/>
          <p:cNvSpPr/>
          <p:nvPr/>
        </p:nvSpPr>
        <p:spPr bwMode="auto">
          <a:xfrm>
            <a:off x="4192292" y="2634712"/>
            <a:ext cx="294466" cy="2402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8" name="Rechthoek 37"/>
          <p:cNvSpPr/>
          <p:nvPr/>
        </p:nvSpPr>
        <p:spPr bwMode="auto">
          <a:xfrm>
            <a:off x="2983424" y="2014780"/>
            <a:ext cx="255722" cy="1937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grpSp>
        <p:nvGrpSpPr>
          <p:cNvPr id="37" name="Groep 36"/>
          <p:cNvGrpSpPr/>
          <p:nvPr/>
        </p:nvGrpSpPr>
        <p:grpSpPr>
          <a:xfrm>
            <a:off x="2836190" y="1433593"/>
            <a:ext cx="1712563" cy="193729"/>
            <a:chOff x="2836190" y="1433593"/>
            <a:chExt cx="1712563" cy="193729"/>
          </a:xfrm>
        </p:grpSpPr>
        <p:sp>
          <p:nvSpPr>
            <p:cNvPr id="35" name="Rechthoek 34"/>
            <p:cNvSpPr/>
            <p:nvPr/>
          </p:nvSpPr>
          <p:spPr bwMode="auto">
            <a:xfrm>
              <a:off x="4386020" y="1441342"/>
              <a:ext cx="162733" cy="18598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6" name="Rechthoek 35"/>
            <p:cNvSpPr/>
            <p:nvPr/>
          </p:nvSpPr>
          <p:spPr bwMode="auto">
            <a:xfrm>
              <a:off x="2836190" y="1433593"/>
              <a:ext cx="139485" cy="17048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example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339752" y="1340768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¬((∃x.(∀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y.P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x,y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)))⇒(∀q.(∃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p.P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p,q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)))) }   [ ]</a:t>
            </a:r>
            <a:endParaRPr lang="nl-NL" sz="1600" dirty="0"/>
          </a:p>
        </p:txBody>
      </p:sp>
      <p:sp>
        <p:nvSpPr>
          <p:cNvPr id="7" name="Tekstvak 6"/>
          <p:cNvSpPr txBox="1"/>
          <p:nvPr/>
        </p:nvSpPr>
        <p:spPr>
          <a:xfrm>
            <a:off x="2340835" y="1938318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 (∃x.(∀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y.P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x,y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))), ¬(∀q.(∃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p.P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dirty="0" err="1" smtClean="0">
                <a:latin typeface="Arial Unicode MS"/>
                <a:ea typeface="Arial Unicode MS"/>
                <a:cs typeface="Arial Unicode MS"/>
              </a:rPr>
              <a:t>p,q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))) }   [ ]</a:t>
            </a:r>
            <a:endParaRPr lang="nl-NL" sz="1600" dirty="0"/>
          </a:p>
        </p:txBody>
      </p:sp>
      <p:sp>
        <p:nvSpPr>
          <p:cNvPr id="9" name="Tekstvak 8"/>
          <p:cNvSpPr txBox="1"/>
          <p:nvPr/>
        </p:nvSpPr>
        <p:spPr>
          <a:xfrm>
            <a:off x="2339752" y="2584059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 (∀y.P(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,y)), ¬(∀q.(∃p.P(p,q))) }   [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]</a:t>
            </a:r>
            <a:endParaRPr lang="nl-NL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2339752" y="3234462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 (∀y.P(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,y)), 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¬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(∃p.P(p,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)) }   [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a,b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]</a:t>
            </a:r>
            <a:endParaRPr lang="nl-NL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1836237" y="3882534"/>
            <a:ext cx="5543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 (∀y.P(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,y)), P(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), P(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), ¬(∃p.P(p,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)) }   [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a,b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]</a:t>
            </a:r>
            <a:endParaRPr lang="nl-NL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863587" y="4530606"/>
            <a:ext cx="748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(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∀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y.P(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,y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)), 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P(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a,a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), P(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a,b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), </a:t>
            </a:r>
            <a:r>
              <a:rPr lang="nl-NL" sz="1600" dirty="0">
                <a:latin typeface="Arial Unicode MS"/>
                <a:ea typeface="Arial Unicode MS"/>
                <a:cs typeface="Arial Unicode MS"/>
              </a:rPr>
              <a:t>¬(∃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p.P(p,</a:t>
            </a:r>
            <a:r>
              <a:rPr lang="nl-NL" sz="1600" i="1" dirty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)), ¬P(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a,b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), ¬P(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b,b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) }   [</a:t>
            </a:r>
            <a:r>
              <a:rPr lang="nl-NL" sz="1600" i="1" dirty="0" smtClean="0"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a,b</a:t>
            </a:r>
            <a:r>
              <a:rPr lang="nl-NL" sz="1600" dirty="0" smtClean="0">
                <a:latin typeface="Arial Unicode MS"/>
                <a:ea typeface="Arial Unicode MS"/>
                <a:cs typeface="Arial Unicode MS"/>
              </a:rPr>
              <a:t>]</a:t>
            </a:r>
            <a:endParaRPr lang="nl-NL" sz="1600" dirty="0"/>
          </a:p>
        </p:txBody>
      </p:sp>
      <p:grpSp>
        <p:nvGrpSpPr>
          <p:cNvPr id="14" name="Groep 13"/>
          <p:cNvGrpSpPr/>
          <p:nvPr/>
        </p:nvGrpSpPr>
        <p:grpSpPr>
          <a:xfrm>
            <a:off x="3563889" y="4869160"/>
            <a:ext cx="2469911" cy="771062"/>
            <a:chOff x="5584820" y="4652676"/>
            <a:chExt cx="2911283" cy="771062"/>
          </a:xfrm>
        </p:grpSpPr>
        <p:cxnSp>
          <p:nvCxnSpPr>
            <p:cNvPr id="15" name="Rechte verbindingslijn 14"/>
            <p:cNvCxnSpPr/>
            <p:nvPr/>
          </p:nvCxnSpPr>
          <p:spPr bwMode="auto">
            <a:xfrm>
              <a:off x="5584820" y="4652676"/>
              <a:ext cx="64807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Rechte verbindingslijn 15"/>
            <p:cNvCxnSpPr/>
            <p:nvPr/>
          </p:nvCxnSpPr>
          <p:spPr bwMode="auto">
            <a:xfrm>
              <a:off x="7791592" y="4652676"/>
              <a:ext cx="70451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Rechte verbindingslijn 16"/>
            <p:cNvCxnSpPr/>
            <p:nvPr/>
          </p:nvCxnSpPr>
          <p:spPr bwMode="auto">
            <a:xfrm>
              <a:off x="6768244" y="486916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Rechte verbindingslijn 17"/>
            <p:cNvCxnSpPr/>
            <p:nvPr/>
          </p:nvCxnSpPr>
          <p:spPr bwMode="auto">
            <a:xfrm flipH="1">
              <a:off x="6768244" y="486916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" name="Tekstvak 18"/>
            <p:cNvSpPr txBox="1"/>
            <p:nvPr/>
          </p:nvSpPr>
          <p:spPr>
            <a:xfrm>
              <a:off x="6363687" y="5085184"/>
              <a:ext cx="8338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closed!</a:t>
              </a:r>
              <a:endPara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24" name="Rechte verbindingslijn 23"/>
          <p:cNvCxnSpPr>
            <a:stCxn id="6" idx="2"/>
            <a:endCxn id="7" idx="0"/>
          </p:cNvCxnSpPr>
          <p:nvPr/>
        </p:nvCxnSpPr>
        <p:spPr bwMode="auto">
          <a:xfrm>
            <a:off x="4608004" y="1679322"/>
            <a:ext cx="1083" cy="25899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Rechte verbindingslijn 25"/>
          <p:cNvCxnSpPr>
            <a:stCxn id="7" idx="2"/>
            <a:endCxn id="9" idx="0"/>
          </p:cNvCxnSpPr>
          <p:nvPr/>
        </p:nvCxnSpPr>
        <p:spPr bwMode="auto">
          <a:xfrm flipH="1">
            <a:off x="4608004" y="2276872"/>
            <a:ext cx="1083" cy="30718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Rechte verbindingslijn 27"/>
          <p:cNvCxnSpPr>
            <a:stCxn id="9" idx="2"/>
            <a:endCxn id="10" idx="0"/>
          </p:cNvCxnSpPr>
          <p:nvPr/>
        </p:nvCxnSpPr>
        <p:spPr bwMode="auto">
          <a:xfrm>
            <a:off x="4608004" y="2922613"/>
            <a:ext cx="0" cy="31184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Rechte verbindingslijn 29"/>
          <p:cNvCxnSpPr>
            <a:stCxn id="10" idx="2"/>
            <a:endCxn id="11" idx="0"/>
          </p:cNvCxnSpPr>
          <p:nvPr/>
        </p:nvCxnSpPr>
        <p:spPr bwMode="auto">
          <a:xfrm>
            <a:off x="4608004" y="3573016"/>
            <a:ext cx="0" cy="30951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Rechte verbindingslijn 31"/>
          <p:cNvCxnSpPr>
            <a:stCxn id="11" idx="2"/>
            <a:endCxn id="12" idx="0"/>
          </p:cNvCxnSpPr>
          <p:nvPr/>
        </p:nvCxnSpPr>
        <p:spPr bwMode="auto">
          <a:xfrm flipH="1">
            <a:off x="4608003" y="4221088"/>
            <a:ext cx="1" cy="30951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Tekstvak 32"/>
          <p:cNvSpPr txBox="1"/>
          <p:nvPr/>
        </p:nvSpPr>
        <p:spPr>
          <a:xfrm>
            <a:off x="2267744" y="5734997"/>
            <a:ext cx="4896544" cy="646331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800" dirty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(∃x.(∀y.P(x,y</a:t>
            </a:r>
            <a:r>
              <a:rPr lang="nl-NL" sz="1800" dirty="0" smtClean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))) ⇒ (</a:t>
            </a:r>
            <a:r>
              <a:rPr lang="nl-NL" sz="1800" dirty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∀q.(∃p.P(p,q</a:t>
            </a:r>
            <a:r>
              <a:rPr lang="nl-NL" sz="1800" dirty="0" smtClean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  <a:t>)))</a:t>
            </a:r>
            <a:br>
              <a:rPr lang="nl-NL" sz="1800" dirty="0" smtClean="0">
                <a:solidFill>
                  <a:schemeClr val="bg1"/>
                </a:solidFill>
                <a:latin typeface="Arial Unicode MS"/>
                <a:ea typeface="Arial Unicode MS"/>
                <a:cs typeface="Arial Unicode MS"/>
              </a:rPr>
            </a:br>
            <a:endParaRPr lang="nl-NL" sz="18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9" name="Tekstvak 32"/>
          <p:cNvSpPr txBox="1"/>
          <p:nvPr/>
        </p:nvSpPr>
        <p:spPr>
          <a:xfrm>
            <a:off x="2267744" y="6142126"/>
            <a:ext cx="4896544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8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tautology</a:t>
            </a:r>
            <a:endParaRPr lang="nl-NL" sz="18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660232" y="190627"/>
            <a:ext cx="2205638" cy="2878333"/>
            <a:chOff x="6660232" y="190627"/>
            <a:chExt cx="2205638" cy="2878333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6696553" y="190627"/>
              <a:ext cx="2169317" cy="274647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l-GR" sz="1600" dirty="0">
                  <a:latin typeface="Times New Roman"/>
                  <a:cs typeface="Times New Roman"/>
                </a:rPr>
                <a:t>α</a:t>
              </a:r>
              <a:r>
                <a:rPr lang="nl-NL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-rules	    </a:t>
              </a:r>
              <a:r>
                <a:rPr lang="el-GR" sz="1600" dirty="0" smtClean="0">
                  <a:latin typeface="Times New Roman"/>
                  <a:cs typeface="Times New Roman"/>
                </a:rPr>
                <a:t>β</a:t>
              </a:r>
              <a:r>
                <a:rPr lang="nl-NL" sz="1600" dirty="0">
                  <a:latin typeface="Arial" panose="020B0604020202020204" pitchFamily="34" charset="0"/>
                  <a:cs typeface="Arial" panose="020B0604020202020204" pitchFamily="34" charset="0"/>
                </a:rPr>
                <a:t>-rules</a:t>
              </a:r>
            </a:p>
            <a:p>
              <a:r>
                <a:rPr lang="nl-NL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 lang="nl-NL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9670" y="599813"/>
              <a:ext cx="678753" cy="876898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9670" y="1395659"/>
              <a:ext cx="979129" cy="804976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0232" y="2168822"/>
              <a:ext cx="1004000" cy="900138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31115" y="613469"/>
              <a:ext cx="934755" cy="838056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28376" y="1395659"/>
              <a:ext cx="859715" cy="839534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29701" y="2156679"/>
              <a:ext cx="897279" cy="872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19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0" grpId="0" animBg="1"/>
      <p:bldP spid="40" grpId="1" animBg="1"/>
      <p:bldP spid="39" grpId="0" animBg="1"/>
      <p:bldP spid="39" grpId="1" animBg="1"/>
      <p:bldP spid="38" grpId="0" animBg="1"/>
      <p:bldP spid="38" grpId="1" animBg="1"/>
      <p:bldP spid="6" grpId="0"/>
      <p:bldP spid="7" grpId="0"/>
      <p:bldP spid="9" grpId="0"/>
      <p:bldP spid="10" grpId="0"/>
      <p:bldP spid="11" grpId="0"/>
      <p:bldP spid="12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smtClean="0">
                <a:latin typeface="Arial" pitchFamily="34" charset="0"/>
                <a:cs typeface="Arial" pitchFamily="34" charset="0"/>
              </a:rPr>
              <a:t>Proving propositions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  <a:defRPr/>
            </a:pPr>
            <a:r>
              <a:rPr lang="en-US" sz="2800" dirty="0" smtClean="0"/>
              <a:t>assignment: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validate that a proposition is a tautology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nl-NL" dirty="0" smtClean="0"/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nl-NL" sz="2800" dirty="0" smtClean="0"/>
              <a:t>can </a:t>
            </a:r>
            <a:r>
              <a:rPr lang="nl-NL" sz="2800" dirty="0" smtClean="0"/>
              <a:t>be done with truth </a:t>
            </a:r>
            <a:r>
              <a:rPr lang="nl-NL" sz="2800" dirty="0" smtClean="0"/>
              <a:t>tables; disadvantages</a:t>
            </a:r>
            <a:r>
              <a:rPr lang="nl-NL" sz="2800" dirty="0" smtClean="0"/>
              <a:t>:</a:t>
            </a:r>
          </a:p>
          <a:p>
            <a:pPr marL="461963" indent="-461963">
              <a:spcBef>
                <a:spcPts val="1200"/>
              </a:spcBef>
              <a:buFont typeface="Wingdings" panose="05000000000000000000" pitchFamily="2" charset="2"/>
              <a:buChar char="q"/>
              <a:defRPr/>
            </a:pPr>
            <a:r>
              <a:rPr lang="nl-NL" sz="2800" dirty="0" smtClean="0"/>
              <a:t>exponential growth with variables</a:t>
            </a:r>
          </a:p>
          <a:p>
            <a:pPr marL="461963" indent="-461963">
              <a:spcBef>
                <a:spcPts val="1200"/>
              </a:spcBef>
              <a:buFont typeface="Wingdings" panose="05000000000000000000" pitchFamily="2" charset="2"/>
              <a:buChar char="q"/>
              <a:defRPr/>
            </a:pPr>
            <a:r>
              <a:rPr lang="nl-NL" sz="2800" dirty="0" smtClean="0"/>
              <a:t>cannot deal with </a:t>
            </a:r>
            <a:r>
              <a:rPr lang="nl-NL" sz="2800" dirty="0" smtClean="0">
                <a:latin typeface="Arial Unicode MS"/>
                <a:ea typeface="Arial Unicode MS"/>
                <a:cs typeface="Arial Unicode MS"/>
              </a:rPr>
              <a:t>∀ and ∃</a:t>
            </a:r>
            <a:endParaRPr lang="nl-NL" sz="2800" dirty="0" smtClean="0"/>
          </a:p>
          <a:p>
            <a:pPr>
              <a:spcBef>
                <a:spcPts val="1200"/>
              </a:spcBef>
              <a:defRPr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30BFDF-7643-4EC4-A97E-8999E322F834}" type="slidenum">
              <a:rPr lang="nl-NL" smtClean="0"/>
              <a:pPr>
                <a:defRPr/>
              </a:pPr>
              <a:t>2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Universe of propositions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Voettekst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3</a:t>
            </a:fld>
            <a:endParaRPr lang="nl-NL" dirty="0"/>
          </a:p>
        </p:txBody>
      </p:sp>
      <p:sp>
        <p:nvSpPr>
          <p:cNvPr id="6" name="Rectangle 5"/>
          <p:cNvSpPr/>
          <p:nvPr/>
        </p:nvSpPr>
        <p:spPr bwMode="auto">
          <a:xfrm>
            <a:off x="899592" y="2780928"/>
            <a:ext cx="1584176" cy="136815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tautologies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83768" y="2780928"/>
            <a:ext cx="4248472" cy="1368152"/>
          </a:xfrm>
          <a:prstGeom prst="rect">
            <a:avLst/>
          </a:prstGeom>
          <a:solidFill>
            <a:srgbClr val="CCE8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NL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2780928"/>
            <a:ext cx="1584176" cy="1368152"/>
          </a:xfrm>
          <a:prstGeom prst="rect">
            <a:avLst/>
          </a:prstGeom>
          <a:solidFill>
            <a:srgbClr val="DCEF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contradictions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9" name="Right Brace 8"/>
          <p:cNvSpPr/>
          <p:nvPr/>
        </p:nvSpPr>
        <p:spPr bwMode="auto">
          <a:xfrm rot="5400000">
            <a:off x="5281137" y="1639743"/>
            <a:ext cx="309918" cy="5760640"/>
          </a:xfrm>
          <a:prstGeom prst="rightBrace">
            <a:avLst>
              <a:gd name="adj1" fmla="val 57507"/>
              <a:gd name="adj2" fmla="val 50435"/>
            </a:avLst>
          </a:prstGeom>
          <a:solidFill>
            <a:schemeClr val="accent3"/>
          </a:solidFill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4490218" y="4719968"/>
            <a:ext cx="180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is not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tautology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0597" y="3687415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nl-NL" dirty="0" smtClean="0">
                <a:solidFill>
                  <a:schemeClr val="accent1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</a:t>
            </a:r>
            <a:endParaRPr lang="nl-NL" altLang="nl-NL" dirty="0">
              <a:solidFill>
                <a:schemeClr val="accent1">
                  <a:lumMod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63485" y="3742307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nl-NL" dirty="0">
                <a:solidFill>
                  <a:schemeClr val="accent1">
                    <a:lumMod val="25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</a:t>
            </a:r>
            <a:endParaRPr lang="nl-NL" altLang="nl-NL" dirty="0">
              <a:solidFill>
                <a:schemeClr val="accent1">
                  <a:lumMod val="2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1553985" y="3739315"/>
            <a:ext cx="309918" cy="1549648"/>
          </a:xfrm>
          <a:prstGeom prst="rightBrace">
            <a:avLst>
              <a:gd name="adj1" fmla="val 57507"/>
              <a:gd name="adj2" fmla="val 50435"/>
            </a:avLst>
          </a:prstGeom>
          <a:solidFill>
            <a:schemeClr val="accent3"/>
          </a:solidFill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991568" y="4669098"/>
            <a:ext cx="143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is a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tautology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5" name="Right Brace 14"/>
          <p:cNvSpPr/>
          <p:nvPr/>
        </p:nvSpPr>
        <p:spPr bwMode="auto">
          <a:xfrm rot="16200000">
            <a:off x="7356462" y="1656238"/>
            <a:ext cx="309918" cy="1549648"/>
          </a:xfrm>
          <a:prstGeom prst="rightBrace">
            <a:avLst>
              <a:gd name="adj1" fmla="val 57507"/>
              <a:gd name="adj2" fmla="val 50435"/>
            </a:avLst>
          </a:prstGeom>
          <a:solidFill>
            <a:schemeClr val="accent3"/>
          </a:solidFill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6674957" y="1920837"/>
            <a:ext cx="179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is a contradiction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 rot="16200000">
            <a:off x="3619934" y="-448161"/>
            <a:ext cx="309918" cy="5760640"/>
          </a:xfrm>
          <a:prstGeom prst="rightBrace">
            <a:avLst>
              <a:gd name="adj1" fmla="val 57507"/>
              <a:gd name="adj2" fmla="val 50435"/>
            </a:avLst>
          </a:prstGeom>
          <a:solidFill>
            <a:schemeClr val="accent3"/>
          </a:solidFill>
          <a:ln w="317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/>
          <p:cNvSpPr txBox="1"/>
          <p:nvPr/>
        </p:nvSpPr>
        <p:spPr>
          <a:xfrm>
            <a:off x="2693089" y="1920837"/>
            <a:ext cx="216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is not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a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contradiction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90218" y="5134246"/>
            <a:ext cx="1825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is not always true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might be false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15259" y="1321096"/>
            <a:ext cx="1865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is not always false</a:t>
            </a:r>
          </a:p>
          <a:p>
            <a:pPr algn="ctr"/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might be true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5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Reductio</a:t>
            </a:r>
            <a:r>
              <a:rPr lang="en-US" dirty="0" smtClean="0"/>
              <a:t> </a:t>
            </a:r>
            <a:r>
              <a:rPr lang="en-US" dirty="0"/>
              <a:t>ad absurdum</a:t>
            </a:r>
            <a:endParaRPr lang="nl-NL" altLang="nl-NL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>
              <a:buFont typeface="Wingdings" pitchFamily="2" charset="2"/>
              <a:buChar char="q"/>
            </a:pPr>
            <a:endParaRPr lang="nl-NL" altLang="nl-NL" sz="2800" dirty="0" smtClean="0">
              <a:latin typeface="Arial" pitchFamily="34" charset="0"/>
              <a:cs typeface="Arial" pitchFamily="34" charset="0"/>
            </a:endParaRPr>
          </a:p>
          <a:p>
            <a:pPr marL="461963" indent="-461963">
              <a:buFont typeface="Wingdings" pitchFamily="2" charset="2"/>
              <a:buChar char="q"/>
            </a:pPr>
            <a:r>
              <a:rPr lang="nl-NL" altLang="nl-NL" sz="2800" dirty="0" smtClean="0">
                <a:latin typeface="Arial" pitchFamily="34" charset="0"/>
                <a:cs typeface="Arial" pitchFamily="34" charset="0"/>
              </a:rPr>
              <a:t>prove </a:t>
            </a:r>
            <a:r>
              <a:rPr lang="nl-NL" altLang="nl-NL" sz="2800" dirty="0" smtClean="0">
                <a:latin typeface="Arial" pitchFamily="34" charset="0"/>
                <a:cs typeface="Arial" pitchFamily="34" charset="0"/>
              </a:rPr>
              <a:t>a proposition with </a:t>
            </a:r>
            <a:r>
              <a:rPr lang="en-US" sz="2800" dirty="0" smtClean="0"/>
              <a:t>"</a:t>
            </a:r>
            <a:r>
              <a:rPr lang="en-US" sz="2800" dirty="0" err="1" smtClean="0"/>
              <a:t>reductio</a:t>
            </a:r>
            <a:r>
              <a:rPr lang="en-US" sz="2800" dirty="0" smtClean="0"/>
              <a:t> </a:t>
            </a:r>
            <a:r>
              <a:rPr lang="en-US" sz="2800" dirty="0"/>
              <a:t>ad </a:t>
            </a:r>
            <a:r>
              <a:rPr lang="en-US" sz="2800" dirty="0" smtClean="0"/>
              <a:t>absurdum"</a:t>
            </a:r>
            <a:r>
              <a:rPr lang="nl-NL" altLang="nl-NL" sz="2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461963" lvl="2" indent="-461963" algn="ctr">
              <a:buFontTx/>
              <a:buNone/>
            </a:pPr>
            <a:r>
              <a:rPr lang="nl-NL" altLang="nl-NL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“if a proposition is never false,</a:t>
            </a:r>
            <a:br>
              <a:rPr lang="nl-NL" altLang="nl-NL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nl-NL" altLang="nl-NL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then it is always true”</a:t>
            </a:r>
          </a:p>
          <a:p>
            <a:pPr marL="461963" indent="-461963">
              <a:buFont typeface="Wingdings" pitchFamily="2" charset="2"/>
              <a:buChar char="q"/>
            </a:pPr>
            <a:r>
              <a:rPr lang="nl-NL" altLang="nl-NL" sz="2800" dirty="0" smtClean="0">
                <a:latin typeface="Arial" pitchFamily="34" charset="0"/>
                <a:cs typeface="Arial" pitchFamily="34" charset="0"/>
              </a:rPr>
              <a:t>in other words: </a:t>
            </a:r>
            <a:r>
              <a:rPr lang="nl-NL" altLang="nl-NL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¬¬P ⇒ P</a:t>
            </a:r>
          </a:p>
          <a:p>
            <a:pPr marL="461963" indent="-461963">
              <a:buFont typeface="Wingdings" pitchFamily="2" charset="2"/>
              <a:buChar char="q"/>
            </a:pPr>
            <a:r>
              <a:rPr lang="nl-NL" altLang="nl-NL" sz="28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how to prove that P is never false?</a:t>
            </a:r>
          </a:p>
          <a:p>
            <a:pPr marL="862013" lvl="1" indent="-461963">
              <a:buFont typeface="Wingdings" pitchFamily="2" charset="2"/>
              <a:buChar char="q"/>
            </a:pPr>
            <a:r>
              <a:rPr lang="en-US" altLang="nl-NL" sz="24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show that </a:t>
            </a:r>
            <a:r>
              <a:rPr lang="nl-NL" altLang="nl-NL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 </a:t>
            </a:r>
            <a:r>
              <a:rPr lang="nl-NL" altLang="nl-NL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never true</a:t>
            </a:r>
          </a:p>
          <a:p>
            <a:pPr marL="862013" lvl="1" indent="-461963">
              <a:buFont typeface="Wingdings" pitchFamily="2" charset="2"/>
              <a:buChar char="q"/>
            </a:pPr>
            <a:r>
              <a:rPr lang="en-US" altLang="nl-NL" sz="2400" dirty="0" smtClean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show that </a:t>
            </a:r>
            <a:r>
              <a:rPr lang="nl-NL" altLang="nl-NL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 is a contradiction!</a:t>
            </a:r>
            <a:endParaRPr lang="nl-NL" altLang="nl-NL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3B081D-77B4-4D16-8EFD-DC5C54E06796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11560" y="1340768"/>
            <a:ext cx="1296144" cy="648072"/>
          </a:xfrm>
          <a:prstGeom prst="rect">
            <a:avLst/>
          </a:prstGeom>
          <a:solidFill>
            <a:srgbClr val="BBE0E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tautology</a:t>
            </a:r>
            <a:endParaRPr lang="nl-NL" sz="18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07952" y="1340768"/>
            <a:ext cx="3312120" cy="648072"/>
          </a:xfrm>
          <a:prstGeom prst="rect">
            <a:avLst/>
          </a:prstGeom>
          <a:solidFill>
            <a:srgbClr val="CCE8E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NL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1340768"/>
            <a:ext cx="1204250" cy="648072"/>
          </a:xfrm>
          <a:prstGeom prst="rect">
            <a:avLst/>
          </a:prstGeom>
          <a:solidFill>
            <a:srgbClr val="DCEF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contradiction</a:t>
            </a:r>
            <a:endParaRPr lang="nl-NL" sz="1600" dirty="0">
              <a:solidFill>
                <a:srgbClr val="000000"/>
              </a:solidFill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153400" cy="685800"/>
          </a:xfrm>
        </p:spPr>
        <p:txBody>
          <a:bodyPr/>
          <a:lstStyle/>
          <a:p>
            <a:r>
              <a:rPr lang="nl-NL" altLang="nl-NL" dirty="0" smtClean="0">
                <a:latin typeface="Arial" pitchFamily="34" charset="0"/>
                <a:cs typeface="Arial" pitchFamily="34" charset="0"/>
              </a:rPr>
              <a:t>Semantic tableaux (1)</a:t>
            </a:r>
          </a:p>
        </p:txBody>
      </p:sp>
      <p:sp>
        <p:nvSpPr>
          <p:cNvPr id="14339" name="Tijdelijke aanduiding voor inhoud 2"/>
          <p:cNvSpPr>
            <a:spLocks noGrp="1"/>
          </p:cNvSpPr>
          <p:nvPr>
            <p:ph idx="1"/>
          </p:nvPr>
        </p:nvSpPr>
        <p:spPr>
          <a:xfrm>
            <a:off x="533400" y="1052513"/>
            <a:ext cx="8153400" cy="431958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nl-NL" altLang="nl-NL" sz="2000" dirty="0" smtClean="0">
                <a:latin typeface="Arial" pitchFamily="34" charset="0"/>
                <a:cs typeface="Arial" pitchFamily="34" charset="0"/>
              </a:rPr>
              <a:t>a semantic tableau is a tree with a set in each node</a:t>
            </a:r>
          </a:p>
          <a:p>
            <a:pPr>
              <a:buFont typeface="Wingdings" pitchFamily="2" charset="2"/>
              <a:buChar char="q"/>
            </a:pPr>
            <a:r>
              <a:rPr lang="nl-NL" altLang="nl-NL" sz="2000" dirty="0" smtClean="0">
                <a:latin typeface="Arial" pitchFamily="34" charset="0"/>
                <a:cs typeface="Arial" pitchFamily="34" charset="0"/>
              </a:rPr>
              <a:t>the root contains { </a:t>
            </a: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 </a:t>
            </a: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}</a:t>
            </a:r>
          </a:p>
          <a:p>
            <a:pPr>
              <a:buFont typeface="Wingdings" pitchFamily="2" charset="2"/>
              <a:buChar char="q"/>
            </a:pPr>
            <a:r>
              <a:rPr lang="en-US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task to do: determine if </a:t>
            </a: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</a:t>
            </a: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 is a contradiction</a:t>
            </a:r>
            <a:b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(because</a:t>
            </a: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: then P is a </a:t>
            </a: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tautology)</a:t>
            </a:r>
            <a:endParaRPr lang="nl-NL" altLang="nl-NL" sz="20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 node can be extended with children which have simpler formulas (perhaps more)</a:t>
            </a:r>
          </a:p>
          <a:p>
            <a:pPr>
              <a:buFont typeface="Wingdings" pitchFamily="2" charset="2"/>
              <a:buChar char="q"/>
            </a:pP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a set in a node contains formulas like X and ¬X, </a:t>
            </a:r>
            <a:b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then it contains a contradiction; we can "close this node" </a:t>
            </a:r>
          </a:p>
          <a:p>
            <a:pPr>
              <a:buFont typeface="Wingdings" pitchFamily="2" charset="2"/>
              <a:buChar char="q"/>
            </a:pP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</a:t>
            </a: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all children contain a contradiction, </a:t>
            </a: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then the parent node </a:t>
            </a: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contains a contradiction as well; we can close the parent</a:t>
            </a:r>
            <a:endParaRPr lang="nl-NL" altLang="nl-NL" sz="20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all nodes in a tree are closed then we are ready:</a:t>
            </a:r>
            <a:b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¬P is always False and so P is always True</a:t>
            </a:r>
          </a:p>
          <a:p>
            <a:pPr>
              <a:buFont typeface="Wingdings" pitchFamily="2" charset="2"/>
              <a:buChar char="q"/>
            </a:pPr>
            <a:endParaRPr lang="nl-NL" altLang="nl-NL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AB70AB-2AB7-43EF-9F5C-28EA9BA21F4B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smtClean="0">
                <a:latin typeface="Arial" pitchFamily="34" charset="0"/>
                <a:cs typeface="Arial" pitchFamily="34" charset="0"/>
              </a:rPr>
              <a:t>Semantic tableaux (2)</a:t>
            </a:r>
          </a:p>
        </p:txBody>
      </p:sp>
      <p:sp>
        <p:nvSpPr>
          <p:cNvPr id="1536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nl-NL" altLang="nl-NL" sz="2000" dirty="0" smtClean="0">
                <a:latin typeface="Arial" pitchFamily="34" charset="0"/>
                <a:cs typeface="Arial" pitchFamily="34" charset="0"/>
              </a:rPr>
              <a:t>start a tableau with the root containing set {</a:t>
            </a:r>
            <a:r>
              <a:rPr lang="nl-NL" altLang="nl-NL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</a:t>
            </a: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P}</a:t>
            </a:r>
            <a:endParaRPr lang="nl-NL" altLang="nl-NL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extend the tree by making new sets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altLang="nl-NL" sz="20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each new set, a formula is replaced by new formulas: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nl-NL" altLang="nl-NL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 ¬¬P by P</a:t>
            </a:r>
            <a:endParaRPr lang="nl-NL" altLang="nl-NL" sz="18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nl-NL" altLang="nl-NL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 (P⋀Q) by two new formulas P and Q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nl-NL" altLang="nl-NL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 (</a:t>
            </a:r>
            <a:r>
              <a:rPr lang="nl-NL" altLang="nl-NL" sz="18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P⋁Q</a:t>
            </a:r>
            <a:r>
              <a:rPr lang="nl-NL" altLang="nl-NL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by two new sets; one with P and one with Q;</a:t>
            </a:r>
            <a:br>
              <a:rPr lang="nl-NL" altLang="nl-NL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nl-NL" altLang="nl-NL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each new set is a new child node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nl-NL" altLang="nl-NL" sz="1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…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34A03C-90E3-4B7D-8ECE-67CE50DCA5BD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  <p:sp>
        <p:nvSpPr>
          <p:cNvPr id="2" name="Tekstvak 1"/>
          <p:cNvSpPr txBox="1"/>
          <p:nvPr/>
        </p:nvSpPr>
        <p:spPr>
          <a:xfrm>
            <a:off x="1403648" y="5075312"/>
            <a:ext cx="7283152" cy="1015663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altLang="nl-NL" sz="2000" dirty="0" smtClean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give the rules for: </a:t>
            </a:r>
            <a:br>
              <a:rPr lang="nl-NL" altLang="nl-NL" sz="2000" dirty="0" smtClean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¬(</a:t>
            </a:r>
            <a:r>
              <a:rPr lang="nl-NL" altLang="nl-NL" sz="2000" dirty="0" smtClean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nl-NL" altLang="nl-NL" sz="2000" dirty="0" smtClean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⋁Q</a:t>
            </a:r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), ¬(</a:t>
            </a:r>
            <a:r>
              <a:rPr lang="nl-NL" altLang="nl-NL" sz="2000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⋀Q), </a:t>
            </a:r>
            <a:r>
              <a:rPr lang="nl-NL" altLang="nl-NL" sz="2000" dirty="0" smtClean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P⇒Q, ¬(P⇒Q), </a:t>
            </a:r>
          </a:p>
          <a:p>
            <a:pPr algn="ctr"/>
            <a:r>
              <a:rPr lang="nl-NL" altLang="nl-NL" sz="2000" dirty="0" smtClean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P⇔Q, ¬(P⇔Q</a:t>
            </a:r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), </a:t>
            </a:r>
            <a:r>
              <a:rPr lang="nl-NL" altLang="nl-NL" sz="2000" dirty="0" smtClean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P%Q</a:t>
            </a:r>
            <a:r>
              <a:rPr lang="nl-NL" altLang="nl-NL" sz="2000" dirty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¬(</a:t>
            </a:r>
            <a:r>
              <a:rPr lang="nl-NL" altLang="nl-NL" sz="2000" dirty="0" smtClean="0">
                <a:solidFill>
                  <a:schemeClr val="accent3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P%Q)</a:t>
            </a:r>
            <a:endParaRPr lang="nl-NL" sz="2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smtClean="0">
                <a:latin typeface="Arial" pitchFamily="34" charset="0"/>
                <a:cs typeface="Arial" pitchFamily="34" charset="0"/>
              </a:rPr>
              <a:t>Tableau rules</a:t>
            </a:r>
          </a:p>
        </p:txBody>
      </p:sp>
      <p:sp>
        <p:nvSpPr>
          <p:cNvPr id="16387" name="Tijdelijke aanduiding voor inhoud 2"/>
          <p:cNvSpPr>
            <a:spLocks noGrp="1"/>
          </p:cNvSpPr>
          <p:nvPr>
            <p:ph idx="1"/>
          </p:nvPr>
        </p:nvSpPr>
        <p:spPr>
          <a:xfrm>
            <a:off x="4494249" y="1557338"/>
            <a:ext cx="795338" cy="792162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nl-NL" altLang="nl-NL" sz="24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¬¬P</a:t>
            </a:r>
          </a:p>
          <a:p>
            <a:pPr marL="0" indent="0" algn="ctr">
              <a:buFontTx/>
              <a:buNone/>
            </a:pPr>
            <a:endParaRPr lang="nl-NL" altLang="nl-NL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CA5C26-2E16-481A-851E-83829446AC0C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4494249" y="1989138"/>
            <a:ext cx="795338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Arial"/>
                <a:ea typeface="MS PGothic" pitchFamily="34" charset="-128"/>
                <a:cs typeface="Arial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570076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nl-NL" sz="2400" kern="0" dirty="0" smtClean="0">
                <a:latin typeface="Arial Unicode MS"/>
                <a:ea typeface="Arial Unicode MS"/>
                <a:cs typeface="Arial Unicode MS"/>
              </a:rPr>
              <a:t>P</a:t>
            </a:r>
          </a:p>
          <a:p>
            <a:pPr marL="0" indent="0" algn="ctr">
              <a:buFontTx/>
              <a:buNone/>
              <a:defRPr/>
            </a:pPr>
            <a:endParaRPr lang="nl-NL" sz="2400" kern="0" dirty="0"/>
          </a:p>
        </p:txBody>
      </p:sp>
      <p:cxnSp>
        <p:nvCxnSpPr>
          <p:cNvPr id="8" name="Rechte verbindingslijn 7"/>
          <p:cNvCxnSpPr/>
          <p:nvPr/>
        </p:nvCxnSpPr>
        <p:spPr bwMode="auto">
          <a:xfrm>
            <a:off x="4430749" y="2003648"/>
            <a:ext cx="933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6384" name="Groep 16383"/>
          <p:cNvGrpSpPr/>
          <p:nvPr/>
        </p:nvGrpSpPr>
        <p:grpSpPr>
          <a:xfrm>
            <a:off x="2540818" y="2854697"/>
            <a:ext cx="933450" cy="1222375"/>
            <a:chOff x="2339975" y="1557338"/>
            <a:chExt cx="933450" cy="1222375"/>
          </a:xfrm>
        </p:grpSpPr>
        <p:sp>
          <p:nvSpPr>
            <p:cNvPr id="11" name="Tijdelijke aanduiding voor inhoud 2"/>
            <p:cNvSpPr txBox="1">
              <a:spLocks/>
            </p:cNvSpPr>
            <p:nvPr/>
          </p:nvSpPr>
          <p:spPr bwMode="auto">
            <a:xfrm>
              <a:off x="2401888" y="1557338"/>
              <a:ext cx="795337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P⋀Q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12" name="Tijdelijke aanduiding voor inhoud 2"/>
            <p:cNvSpPr txBox="1">
              <a:spLocks/>
            </p:cNvSpPr>
            <p:nvPr/>
          </p:nvSpPr>
          <p:spPr bwMode="auto">
            <a:xfrm>
              <a:off x="2401888" y="1989138"/>
              <a:ext cx="795337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P, 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13" name="Rechte verbindingslijn 12"/>
            <p:cNvCxnSpPr/>
            <p:nvPr/>
          </p:nvCxnSpPr>
          <p:spPr bwMode="auto">
            <a:xfrm>
              <a:off x="2339975" y="1989138"/>
              <a:ext cx="93345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85" name="Groep 16384"/>
          <p:cNvGrpSpPr/>
          <p:nvPr/>
        </p:nvGrpSpPr>
        <p:grpSpPr>
          <a:xfrm>
            <a:off x="4276527" y="2854151"/>
            <a:ext cx="1303585" cy="1222375"/>
            <a:chOff x="3916487" y="1556792"/>
            <a:chExt cx="1303585" cy="1222375"/>
          </a:xfrm>
        </p:grpSpPr>
        <p:sp>
          <p:nvSpPr>
            <p:cNvPr id="16" name="Tijdelijke aanduiding voor inhoud 2"/>
            <p:cNvSpPr txBox="1">
              <a:spLocks/>
            </p:cNvSpPr>
            <p:nvPr/>
          </p:nvSpPr>
          <p:spPr bwMode="auto">
            <a:xfrm>
              <a:off x="3916487" y="1556792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¬(P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⋁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Q)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17" name="Tijdelijke aanduiding voor inhoud 2"/>
            <p:cNvSpPr txBox="1">
              <a:spLocks/>
            </p:cNvSpPr>
            <p:nvPr/>
          </p:nvSpPr>
          <p:spPr bwMode="auto">
            <a:xfrm>
              <a:off x="3916487" y="1988592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P,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 ¬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18" name="Rechte verbindingslijn 17"/>
            <p:cNvCxnSpPr/>
            <p:nvPr/>
          </p:nvCxnSpPr>
          <p:spPr bwMode="auto">
            <a:xfrm>
              <a:off x="4070709" y="1988592"/>
              <a:ext cx="107735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88" name="Groep 16387"/>
          <p:cNvGrpSpPr/>
          <p:nvPr/>
        </p:nvGrpSpPr>
        <p:grpSpPr>
          <a:xfrm>
            <a:off x="6200300" y="2854151"/>
            <a:ext cx="1303585" cy="1222375"/>
            <a:chOff x="5840260" y="1556792"/>
            <a:chExt cx="1303585" cy="1222375"/>
          </a:xfrm>
        </p:grpSpPr>
        <p:sp>
          <p:nvSpPr>
            <p:cNvPr id="21" name="Tijdelijke aanduiding voor inhoud 2"/>
            <p:cNvSpPr txBox="1">
              <a:spLocks/>
            </p:cNvSpPr>
            <p:nvPr/>
          </p:nvSpPr>
          <p:spPr bwMode="auto">
            <a:xfrm>
              <a:off x="5840260" y="1556792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¬(P⇒Q)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22" name="Tijdelijke aanduiding voor inhoud 2"/>
            <p:cNvSpPr txBox="1">
              <a:spLocks/>
            </p:cNvSpPr>
            <p:nvPr/>
          </p:nvSpPr>
          <p:spPr bwMode="auto">
            <a:xfrm>
              <a:off x="5840260" y="1988592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P,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 ¬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23" name="Rechte verbindingslijn 22"/>
            <p:cNvCxnSpPr/>
            <p:nvPr/>
          </p:nvCxnSpPr>
          <p:spPr bwMode="auto">
            <a:xfrm>
              <a:off x="6012160" y="1988592"/>
              <a:ext cx="100811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90" name="Groep 16389"/>
          <p:cNvGrpSpPr/>
          <p:nvPr/>
        </p:nvGrpSpPr>
        <p:grpSpPr>
          <a:xfrm>
            <a:off x="4276527" y="4438327"/>
            <a:ext cx="1303585" cy="1222375"/>
            <a:chOff x="3916264" y="3646239"/>
            <a:chExt cx="1303585" cy="1222375"/>
          </a:xfrm>
        </p:grpSpPr>
        <p:sp>
          <p:nvSpPr>
            <p:cNvPr id="27" name="Tijdelijke aanduiding voor inhoud 2"/>
            <p:cNvSpPr txBox="1">
              <a:spLocks/>
            </p:cNvSpPr>
            <p:nvPr/>
          </p:nvSpPr>
          <p:spPr bwMode="auto">
            <a:xfrm>
              <a:off x="3916264" y="3646239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P⋁Q</a:t>
              </a:r>
            </a:p>
          </p:txBody>
        </p:sp>
        <p:sp>
          <p:nvSpPr>
            <p:cNvPr id="28" name="Tijdelijke aanduiding voor inhoud 2"/>
            <p:cNvSpPr txBox="1">
              <a:spLocks/>
            </p:cNvSpPr>
            <p:nvPr/>
          </p:nvSpPr>
          <p:spPr bwMode="auto">
            <a:xfrm>
              <a:off x="3916264" y="4078039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P | 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29" name="Rechte verbindingslijn 28"/>
            <p:cNvCxnSpPr/>
            <p:nvPr/>
          </p:nvCxnSpPr>
          <p:spPr bwMode="auto">
            <a:xfrm>
              <a:off x="4211737" y="4078039"/>
              <a:ext cx="79219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89" name="Groep 16388"/>
          <p:cNvGrpSpPr/>
          <p:nvPr/>
        </p:nvGrpSpPr>
        <p:grpSpPr>
          <a:xfrm>
            <a:off x="6200300" y="4438327"/>
            <a:ext cx="1303585" cy="1222375"/>
            <a:chOff x="5840037" y="3646239"/>
            <a:chExt cx="1303585" cy="1222375"/>
          </a:xfrm>
        </p:grpSpPr>
        <p:sp>
          <p:nvSpPr>
            <p:cNvPr id="30" name="Tijdelijke aanduiding voor inhoud 2"/>
            <p:cNvSpPr txBox="1">
              <a:spLocks/>
            </p:cNvSpPr>
            <p:nvPr/>
          </p:nvSpPr>
          <p:spPr bwMode="auto">
            <a:xfrm>
              <a:off x="5840037" y="3646239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P⇒Q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31" name="Tijdelijke aanduiding voor inhoud 2"/>
            <p:cNvSpPr txBox="1">
              <a:spLocks/>
            </p:cNvSpPr>
            <p:nvPr/>
          </p:nvSpPr>
          <p:spPr bwMode="auto">
            <a:xfrm>
              <a:off x="5840037" y="4078039"/>
              <a:ext cx="130358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¬P | 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32" name="Rechte verbindingslijn 31"/>
            <p:cNvCxnSpPr/>
            <p:nvPr/>
          </p:nvCxnSpPr>
          <p:spPr bwMode="auto">
            <a:xfrm>
              <a:off x="6011937" y="4078039"/>
              <a:ext cx="93610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391" name="Groep 16390"/>
          <p:cNvGrpSpPr/>
          <p:nvPr/>
        </p:nvGrpSpPr>
        <p:grpSpPr>
          <a:xfrm>
            <a:off x="2339863" y="4438873"/>
            <a:ext cx="1368152" cy="1222375"/>
            <a:chOff x="1979712" y="3646785"/>
            <a:chExt cx="1368152" cy="1222375"/>
          </a:xfrm>
        </p:grpSpPr>
        <p:sp>
          <p:nvSpPr>
            <p:cNvPr id="24" name="Tijdelijke aanduiding voor inhoud 2"/>
            <p:cNvSpPr txBox="1">
              <a:spLocks/>
            </p:cNvSpPr>
            <p:nvPr/>
          </p:nvSpPr>
          <p:spPr bwMode="auto">
            <a:xfrm>
              <a:off x="1979712" y="3646785"/>
              <a:ext cx="1368152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(P⋀Q)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sp>
          <p:nvSpPr>
            <p:cNvPr id="25" name="Tijdelijke aanduiding voor inhoud 2"/>
            <p:cNvSpPr txBox="1">
              <a:spLocks/>
            </p:cNvSpPr>
            <p:nvPr/>
          </p:nvSpPr>
          <p:spPr bwMode="auto">
            <a:xfrm>
              <a:off x="1979712" y="4078585"/>
              <a:ext cx="1368152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Arial"/>
                  <a:ea typeface="MS PGothic" pitchFamily="34" charset="-128"/>
                  <a:cs typeface="Arial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570076"/>
                  </a:solidFill>
                  <a:latin typeface="+mn-lt"/>
                  <a:ea typeface="+mn-ea"/>
                </a:defRPr>
              </a:lvl9pPr>
            </a:lstStyle>
            <a:p>
              <a:pPr marL="0" indent="0" algn="ctr">
                <a:buFontTx/>
                <a:buNone/>
                <a:defRPr/>
              </a:pP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P | </a:t>
              </a:r>
              <a:r>
                <a:rPr lang="nl-NL" sz="2400" kern="0" dirty="0">
                  <a:latin typeface="Arial Unicode MS"/>
                  <a:ea typeface="Arial Unicode MS"/>
                  <a:cs typeface="Arial Unicode MS"/>
                </a:rPr>
                <a:t>¬</a:t>
              </a:r>
              <a:r>
                <a:rPr lang="nl-NL" sz="2400" kern="0" dirty="0" smtClean="0">
                  <a:latin typeface="Arial Unicode MS"/>
                  <a:ea typeface="Arial Unicode MS"/>
                  <a:cs typeface="Arial Unicode MS"/>
                </a:rPr>
                <a:t>Q</a:t>
              </a:r>
            </a:p>
            <a:p>
              <a:pPr marL="0" indent="0" algn="ctr">
                <a:buFontTx/>
                <a:buNone/>
                <a:defRPr/>
              </a:pPr>
              <a:endParaRPr lang="nl-NL" sz="2400" kern="0" dirty="0"/>
            </a:p>
          </p:txBody>
        </p:sp>
        <p:cxnSp>
          <p:nvCxnSpPr>
            <p:cNvPr id="26" name="Rechte verbindingslijn 25"/>
            <p:cNvCxnSpPr/>
            <p:nvPr/>
          </p:nvCxnSpPr>
          <p:spPr bwMode="auto">
            <a:xfrm>
              <a:off x="2180667" y="4078039"/>
              <a:ext cx="102307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6392" name="Tekstvak 16391"/>
          <p:cNvSpPr txBox="1"/>
          <p:nvPr/>
        </p:nvSpPr>
        <p:spPr>
          <a:xfrm>
            <a:off x="539552" y="1772816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double negation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kstvak 41"/>
          <p:cNvSpPr txBox="1"/>
          <p:nvPr/>
        </p:nvSpPr>
        <p:spPr>
          <a:xfrm>
            <a:off x="509489" y="3055664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latin typeface="Times New Roman"/>
                <a:cs typeface="Times New Roman"/>
              </a:rPr>
              <a:t>α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-rules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509489" y="463984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Times New Roman"/>
                <a:cs typeface="Times New Roman"/>
              </a:rPr>
              <a:t>β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-rules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93" name="Tekstvak 16392"/>
          <p:cNvSpPr txBox="1"/>
          <p:nvPr/>
        </p:nvSpPr>
        <p:spPr>
          <a:xfrm>
            <a:off x="1178719" y="5661248"/>
            <a:ext cx="7087044" cy="584775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32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to do with % and </a:t>
            </a:r>
            <a:r>
              <a:rPr lang="nl-NL" sz="3200" dirty="0" smtClean="0">
                <a:solidFill>
                  <a:schemeClr val="accent3"/>
                </a:solidFill>
                <a:latin typeface="Arial" panose="020B0604020202020204" pitchFamily="34" charset="0"/>
                <a:ea typeface="Arial Unicode MS"/>
                <a:cs typeface="Arial" panose="020B0604020202020204" pitchFamily="34" charset="0"/>
              </a:rPr>
              <a:t>⇔ ?</a:t>
            </a:r>
            <a:endParaRPr lang="nl-NL" sz="3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ep 88"/>
          <p:cNvGrpSpPr/>
          <p:nvPr/>
        </p:nvGrpSpPr>
        <p:grpSpPr>
          <a:xfrm>
            <a:off x="1278610" y="3967566"/>
            <a:ext cx="441702" cy="154983"/>
            <a:chOff x="1278610" y="3967566"/>
            <a:chExt cx="441702" cy="154983"/>
          </a:xfrm>
        </p:grpSpPr>
        <p:sp>
          <p:nvSpPr>
            <p:cNvPr id="87" name="Rechthoek 86"/>
            <p:cNvSpPr/>
            <p:nvPr/>
          </p:nvSpPr>
          <p:spPr bwMode="auto">
            <a:xfrm>
              <a:off x="1588576" y="3975315"/>
              <a:ext cx="131736" cy="14723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8" name="Rechthoek 87"/>
            <p:cNvSpPr/>
            <p:nvPr/>
          </p:nvSpPr>
          <p:spPr bwMode="auto">
            <a:xfrm>
              <a:off x="1278610" y="3967566"/>
              <a:ext cx="116237" cy="13948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85" name="Rechthoek 84"/>
          <p:cNvSpPr/>
          <p:nvPr/>
        </p:nvSpPr>
        <p:spPr bwMode="auto">
          <a:xfrm>
            <a:off x="4285281" y="3177153"/>
            <a:ext cx="162733" cy="15498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77" name="Groep 76"/>
          <p:cNvGrpSpPr/>
          <p:nvPr/>
        </p:nvGrpSpPr>
        <p:grpSpPr>
          <a:xfrm>
            <a:off x="5060918" y="2582920"/>
            <a:ext cx="503695" cy="201478"/>
            <a:chOff x="4316278" y="2131017"/>
            <a:chExt cx="503695" cy="201478"/>
          </a:xfrm>
        </p:grpSpPr>
        <p:sp>
          <p:nvSpPr>
            <p:cNvPr id="78" name="Rechthoek 77"/>
            <p:cNvSpPr/>
            <p:nvPr/>
          </p:nvSpPr>
          <p:spPr bwMode="auto">
            <a:xfrm>
              <a:off x="4664990" y="2177512"/>
              <a:ext cx="154983" cy="15498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9" name="Rechthoek 78"/>
            <p:cNvSpPr/>
            <p:nvPr/>
          </p:nvSpPr>
          <p:spPr bwMode="auto">
            <a:xfrm>
              <a:off x="4316278" y="2131017"/>
              <a:ext cx="147234" cy="1627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76" name="Groep 75"/>
          <p:cNvGrpSpPr/>
          <p:nvPr/>
        </p:nvGrpSpPr>
        <p:grpSpPr>
          <a:xfrm>
            <a:off x="4316278" y="1987001"/>
            <a:ext cx="503695" cy="201478"/>
            <a:chOff x="4316278" y="2131017"/>
            <a:chExt cx="503695" cy="201478"/>
          </a:xfrm>
        </p:grpSpPr>
        <p:sp>
          <p:nvSpPr>
            <p:cNvPr id="74" name="Rechthoek 73"/>
            <p:cNvSpPr/>
            <p:nvPr/>
          </p:nvSpPr>
          <p:spPr bwMode="auto">
            <a:xfrm>
              <a:off x="4664990" y="2177512"/>
              <a:ext cx="154983" cy="15498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5" name="Rechthoek 74"/>
            <p:cNvSpPr/>
            <p:nvPr/>
          </p:nvSpPr>
          <p:spPr bwMode="auto">
            <a:xfrm>
              <a:off x="4316278" y="2131017"/>
              <a:ext cx="147234" cy="1627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73" name="Groep 72"/>
          <p:cNvGrpSpPr/>
          <p:nvPr/>
        </p:nvGrpSpPr>
        <p:grpSpPr>
          <a:xfrm>
            <a:off x="4308529" y="1429062"/>
            <a:ext cx="911543" cy="185980"/>
            <a:chOff x="4308529" y="1573078"/>
            <a:chExt cx="911543" cy="185980"/>
          </a:xfrm>
        </p:grpSpPr>
        <p:sp>
          <p:nvSpPr>
            <p:cNvPr id="71" name="Rechthoek 70"/>
            <p:cNvSpPr/>
            <p:nvPr/>
          </p:nvSpPr>
          <p:spPr bwMode="auto">
            <a:xfrm>
              <a:off x="5096086" y="1588576"/>
              <a:ext cx="123986" cy="17048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2" name="Rechthoek 71"/>
            <p:cNvSpPr/>
            <p:nvPr/>
          </p:nvSpPr>
          <p:spPr bwMode="auto">
            <a:xfrm>
              <a:off x="4308529" y="1573078"/>
              <a:ext cx="131735" cy="1627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70" name="Groep 69"/>
          <p:cNvGrpSpPr/>
          <p:nvPr/>
        </p:nvGrpSpPr>
        <p:grpSpPr>
          <a:xfrm>
            <a:off x="3231397" y="847876"/>
            <a:ext cx="1309606" cy="178230"/>
            <a:chOff x="3231397" y="991892"/>
            <a:chExt cx="1309606" cy="178230"/>
          </a:xfrm>
        </p:grpSpPr>
        <p:sp>
          <p:nvSpPr>
            <p:cNvPr id="68" name="Rechthoek 67"/>
            <p:cNvSpPr/>
            <p:nvPr/>
          </p:nvSpPr>
          <p:spPr bwMode="auto">
            <a:xfrm>
              <a:off x="4378271" y="1015139"/>
              <a:ext cx="162732" cy="15498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9" name="Rechthoek 68"/>
            <p:cNvSpPr/>
            <p:nvPr/>
          </p:nvSpPr>
          <p:spPr bwMode="auto">
            <a:xfrm>
              <a:off x="3231397" y="991892"/>
              <a:ext cx="116237" cy="1627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</a:t>
            </a:r>
            <a:endParaRPr lang="nl-NL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987824" y="764704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{¬(((P⋁Q)⇒R)⇒((P⇒R)⋁(Q⇒R)) }</a:t>
            </a:r>
            <a:endParaRPr lang="nl-NL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2987824" y="134076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(P⋁Q)⇒R, </a:t>
            </a:r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¬</a:t>
            </a:r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((P⇒R)⋁(Q⇒R)) }</a:t>
            </a:r>
            <a:endParaRPr lang="nl-NL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kstvak 7"/>
          <p:cNvSpPr txBox="1"/>
          <p:nvPr/>
        </p:nvSpPr>
        <p:spPr>
          <a:xfrm>
            <a:off x="2987824" y="1916832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(P⋁Q)⇒R, ¬(P⇒R), ¬(Q⇒R) }</a:t>
            </a:r>
            <a:endParaRPr lang="nl-NL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2988185" y="2514382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(P⋁Q)⇒R, P, ¬R, ¬(Q⇒R) }</a:t>
            </a:r>
            <a:endParaRPr lang="nl-NL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2988185" y="3068960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 (P⋁Q)⇒R, P, ¬R, Q }</a:t>
            </a:r>
            <a:endParaRPr lang="nl-NL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467544" y="386104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¬</a:t>
            </a:r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(P⋁Q), P, ¬R, Q }</a:t>
            </a:r>
            <a:endParaRPr lang="nl-NL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5220072" y="386104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{R, P, ¬R, Q }</a:t>
            </a:r>
            <a:endParaRPr lang="nl-NL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27" name="Groep 26"/>
          <p:cNvGrpSpPr/>
          <p:nvPr/>
        </p:nvGrpSpPr>
        <p:grpSpPr>
          <a:xfrm>
            <a:off x="6300192" y="4149080"/>
            <a:ext cx="1070502" cy="771062"/>
            <a:chOff x="6300192" y="4652676"/>
            <a:chExt cx="1070502" cy="771062"/>
          </a:xfrm>
        </p:grpSpPr>
        <p:cxnSp>
          <p:nvCxnSpPr>
            <p:cNvPr id="15" name="Rechte verbindingslijn 14"/>
            <p:cNvCxnSpPr/>
            <p:nvPr/>
          </p:nvCxnSpPr>
          <p:spPr bwMode="auto">
            <a:xfrm>
              <a:off x="6300192" y="4653136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Rechte verbindingslijn 15"/>
            <p:cNvCxnSpPr/>
            <p:nvPr/>
          </p:nvCxnSpPr>
          <p:spPr bwMode="auto">
            <a:xfrm>
              <a:off x="6876256" y="465267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Rechte verbindingslijn 19"/>
            <p:cNvCxnSpPr/>
            <p:nvPr/>
          </p:nvCxnSpPr>
          <p:spPr bwMode="auto">
            <a:xfrm>
              <a:off x="6768244" y="486916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Rechte verbindingslijn 20"/>
            <p:cNvCxnSpPr/>
            <p:nvPr/>
          </p:nvCxnSpPr>
          <p:spPr bwMode="auto">
            <a:xfrm flipH="1">
              <a:off x="6768244" y="486916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Tekstvak 25"/>
            <p:cNvSpPr txBox="1"/>
            <p:nvPr/>
          </p:nvSpPr>
          <p:spPr>
            <a:xfrm>
              <a:off x="6363687" y="5085184"/>
              <a:ext cx="1007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closed!</a:t>
              </a:r>
              <a:endPara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28" name="Tekstvak 27"/>
          <p:cNvSpPr txBox="1"/>
          <p:nvPr/>
        </p:nvSpPr>
        <p:spPr>
          <a:xfrm>
            <a:off x="467544" y="445859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{¬P, ¬Q, P, ¬R, Q }</a:t>
            </a:r>
            <a:endParaRPr lang="nl-NL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40" name="Groep 39"/>
          <p:cNvGrpSpPr/>
          <p:nvPr/>
        </p:nvGrpSpPr>
        <p:grpSpPr>
          <a:xfrm>
            <a:off x="1259632" y="4760193"/>
            <a:ext cx="1115019" cy="700965"/>
            <a:chOff x="1287123" y="5373216"/>
            <a:chExt cx="1115019" cy="771062"/>
          </a:xfrm>
        </p:grpSpPr>
        <p:cxnSp>
          <p:nvCxnSpPr>
            <p:cNvPr id="30" name="Rechte verbindingslijn 29"/>
            <p:cNvCxnSpPr/>
            <p:nvPr/>
          </p:nvCxnSpPr>
          <p:spPr bwMode="auto">
            <a:xfrm>
              <a:off x="2051720" y="5373676"/>
              <a:ext cx="1440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Rechte verbindingslijn 30"/>
            <p:cNvCxnSpPr/>
            <p:nvPr/>
          </p:nvCxnSpPr>
          <p:spPr bwMode="auto">
            <a:xfrm>
              <a:off x="1287123" y="5373216"/>
              <a:ext cx="2160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Rechte verbindingslijn 31"/>
            <p:cNvCxnSpPr/>
            <p:nvPr/>
          </p:nvCxnSpPr>
          <p:spPr bwMode="auto">
            <a:xfrm>
              <a:off x="1799692" y="558970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Rechte verbindingslijn 32"/>
            <p:cNvCxnSpPr/>
            <p:nvPr/>
          </p:nvCxnSpPr>
          <p:spPr bwMode="auto">
            <a:xfrm flipH="1">
              <a:off x="1799692" y="5589700"/>
              <a:ext cx="18002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4" name="Tekstvak 33"/>
            <p:cNvSpPr txBox="1"/>
            <p:nvPr/>
          </p:nvSpPr>
          <p:spPr>
            <a:xfrm>
              <a:off x="1395135" y="5805724"/>
              <a:ext cx="1007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600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closed!</a:t>
              </a:r>
              <a:endParaRPr lang="nl-NL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42" name="Rechte verbindingslijn 41"/>
          <p:cNvCxnSpPr>
            <a:stCxn id="6" idx="2"/>
            <a:endCxn id="7" idx="0"/>
          </p:cNvCxnSpPr>
          <p:nvPr/>
        </p:nvCxnSpPr>
        <p:spPr bwMode="auto">
          <a:xfrm>
            <a:off x="4608004" y="1103258"/>
            <a:ext cx="0" cy="2375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Rechte verbindingslijn 43"/>
          <p:cNvCxnSpPr>
            <a:stCxn id="7" idx="2"/>
            <a:endCxn id="8" idx="0"/>
          </p:cNvCxnSpPr>
          <p:nvPr/>
        </p:nvCxnSpPr>
        <p:spPr bwMode="auto">
          <a:xfrm>
            <a:off x="4608004" y="1679322"/>
            <a:ext cx="0" cy="23751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Rechte verbindingslijn 45"/>
          <p:cNvCxnSpPr>
            <a:stCxn id="8" idx="2"/>
            <a:endCxn id="9" idx="0"/>
          </p:cNvCxnSpPr>
          <p:nvPr/>
        </p:nvCxnSpPr>
        <p:spPr bwMode="auto">
          <a:xfrm>
            <a:off x="4608004" y="2255386"/>
            <a:ext cx="361" cy="25899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8" name="Rechte verbindingslijn 47"/>
          <p:cNvCxnSpPr>
            <a:stCxn id="9" idx="2"/>
            <a:endCxn id="10" idx="0"/>
          </p:cNvCxnSpPr>
          <p:nvPr/>
        </p:nvCxnSpPr>
        <p:spPr bwMode="auto">
          <a:xfrm>
            <a:off x="4608365" y="2852936"/>
            <a:ext cx="0" cy="21602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Gebogen verbindingslijn 51"/>
          <p:cNvCxnSpPr>
            <a:stCxn id="10" idx="2"/>
            <a:endCxn id="12" idx="0"/>
          </p:cNvCxnSpPr>
          <p:nvPr/>
        </p:nvCxnSpPr>
        <p:spPr bwMode="auto">
          <a:xfrm rot="5400000">
            <a:off x="3121278" y="2373961"/>
            <a:ext cx="453534" cy="25206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4" name="Gebogen verbindingslijn 53"/>
          <p:cNvCxnSpPr>
            <a:stCxn id="10" idx="2"/>
            <a:endCxn id="13" idx="0"/>
          </p:cNvCxnSpPr>
          <p:nvPr/>
        </p:nvCxnSpPr>
        <p:spPr bwMode="auto">
          <a:xfrm rot="16200000" flipH="1">
            <a:off x="5497541" y="2518337"/>
            <a:ext cx="453534" cy="223188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Rechte verbindingslijn 55"/>
          <p:cNvCxnSpPr>
            <a:endCxn id="28" idx="0"/>
          </p:cNvCxnSpPr>
          <p:nvPr/>
        </p:nvCxnSpPr>
        <p:spPr bwMode="auto">
          <a:xfrm>
            <a:off x="2087724" y="4220628"/>
            <a:ext cx="0" cy="23797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" name="Tekstvak 59"/>
          <p:cNvSpPr txBox="1"/>
          <p:nvPr/>
        </p:nvSpPr>
        <p:spPr>
          <a:xfrm>
            <a:off x="2816250" y="5445224"/>
            <a:ext cx="3951994" cy="646331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8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((</a:t>
            </a:r>
            <a:r>
              <a:rPr lang="nl-NL" sz="18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P⋁Q)⇒R)⇒((P⇒R)⋁(Q⇒R</a:t>
            </a:r>
            <a:r>
              <a:rPr lang="nl-NL" sz="18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)) </a:t>
            </a:r>
            <a:br>
              <a:rPr lang="nl-NL" sz="18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nl-NL" sz="18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9" name="Tekstvak 59"/>
          <p:cNvSpPr txBox="1"/>
          <p:nvPr/>
        </p:nvSpPr>
        <p:spPr>
          <a:xfrm>
            <a:off x="2816250" y="5795972"/>
            <a:ext cx="3951994" cy="369332"/>
          </a:xfrm>
          <a:prstGeom prst="rect">
            <a:avLst/>
          </a:prstGeom>
          <a:solidFill>
            <a:srgbClr val="7030A0"/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800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tautology</a:t>
            </a:r>
            <a:endParaRPr lang="nl-NL" sz="18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660232" y="190627"/>
            <a:ext cx="2205638" cy="2878333"/>
            <a:chOff x="6660232" y="190627"/>
            <a:chExt cx="2205638" cy="2878333"/>
          </a:xfrm>
        </p:grpSpPr>
        <p:sp>
          <p:nvSpPr>
            <p:cNvPr id="3" name="Rounded Rectangle 2"/>
            <p:cNvSpPr/>
            <p:nvPr/>
          </p:nvSpPr>
          <p:spPr bwMode="auto">
            <a:xfrm>
              <a:off x="6696553" y="190627"/>
              <a:ext cx="2169317" cy="2746473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l-GR" sz="1600" dirty="0">
                  <a:latin typeface="Times New Roman"/>
                  <a:cs typeface="Times New Roman"/>
                </a:rPr>
                <a:t>α</a:t>
              </a:r>
              <a:r>
                <a:rPr lang="nl-NL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-rules	    </a:t>
              </a:r>
              <a:r>
                <a:rPr lang="el-GR" sz="1600" dirty="0" smtClean="0">
                  <a:latin typeface="Times New Roman"/>
                  <a:cs typeface="Times New Roman"/>
                </a:rPr>
                <a:t>β</a:t>
              </a:r>
              <a:r>
                <a:rPr lang="nl-NL" sz="1600" dirty="0">
                  <a:latin typeface="Arial" panose="020B0604020202020204" pitchFamily="34" charset="0"/>
                  <a:cs typeface="Arial" panose="020B0604020202020204" pitchFamily="34" charset="0"/>
                </a:rPr>
                <a:t>-rules</a:t>
              </a:r>
            </a:p>
            <a:p>
              <a:r>
                <a:rPr lang="nl-NL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 lang="nl-NL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9670" y="599813"/>
              <a:ext cx="678753" cy="87689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9670" y="1395659"/>
              <a:ext cx="979129" cy="80497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0232" y="2168822"/>
              <a:ext cx="1004000" cy="90013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31115" y="613469"/>
              <a:ext cx="934755" cy="83805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28376" y="1395659"/>
              <a:ext cx="859715" cy="83953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29701" y="2156679"/>
              <a:ext cx="897279" cy="872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176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6" grpId="0"/>
      <p:bldP spid="7" grpId="0"/>
      <p:bldP spid="8" grpId="0"/>
      <p:bldP spid="9" grpId="0"/>
      <p:bldP spid="10" grpId="0"/>
      <p:bldP spid="12" grpId="0"/>
      <p:bldP spid="13" grpId="0"/>
      <p:bldP spid="28" grpId="0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Tableaux for quantifiers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3400" y="1557338"/>
            <a:ext cx="8287072" cy="4319587"/>
          </a:xfrm>
        </p:spPr>
        <p:txBody>
          <a:bodyPr/>
          <a:lstStyle/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 smtClean="0"/>
              <a:t>semantic tableaux can be extended with quantifiers</a:t>
            </a: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 smtClean="0"/>
              <a:t>new rules: </a:t>
            </a:r>
            <a:r>
              <a:rPr lang="el-GR" dirty="0">
                <a:latin typeface="Times New Roman"/>
                <a:cs typeface="Times New Roman"/>
              </a:rPr>
              <a:t>γ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l-GR" dirty="0" smtClean="0">
                <a:latin typeface="Times New Roman"/>
                <a:cs typeface="Times New Roman"/>
              </a:rPr>
              <a:t>δ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-461963">
              <a:buFont typeface="Wingdings" panose="05000000000000000000" pitchFamily="2" charset="2"/>
              <a:buChar char="q"/>
            </a:pP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problem…: </a:t>
            </a:r>
            <a:b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l-GR" dirty="0" smtClean="0">
                <a:latin typeface="Times New Roman"/>
                <a:cs typeface="Times New Roman"/>
              </a:rPr>
              <a:t>γ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 rules don't give simpler rules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nl-NL" dirty="0" smtClean="0"/>
          </a:p>
          <a:p>
            <a:pPr>
              <a:buFont typeface="Wingdings" panose="05000000000000000000" pitchFamily="2" charset="2"/>
              <a:buChar char="q"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A8C7E-9CBE-4406-B414-20BB2CDFD28B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011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Fontys Frutiger"/>
        <a:ea typeface="ＭＳ Ｐゴシック"/>
        <a:cs typeface=""/>
      </a:majorFont>
      <a:minorFont>
        <a:latin typeface="Fontys Frutiger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DB9E3990635E489077222A7EA6A8DB" ma:contentTypeVersion="1" ma:contentTypeDescription="Create a new document." ma:contentTypeScope="" ma:versionID="70acdb050635865c6b93f718a306ef4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854B25-20DC-4E68-9470-5D51D39ACF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55E2B3-2975-41B8-82AD-27BB7E143606}"/>
</file>

<file path=customXml/itemProps3.xml><?xml version="1.0" encoding="utf-8"?>
<ds:datastoreItem xmlns:ds="http://schemas.openxmlformats.org/officeDocument/2006/customXml" ds:itemID="{EA66919F-268A-423E-AEF1-C51A642296C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Presentatie_versie2 VO</Template>
  <TotalTime>4672</TotalTime>
  <Words>1229</Words>
  <Application>Microsoft Office PowerPoint</Application>
  <PresentationFormat>On-screen Show (4:3)</PresentationFormat>
  <Paragraphs>170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 Unicode MS</vt:lpstr>
      <vt:lpstr>MS PGothic</vt:lpstr>
      <vt:lpstr>MS PGothic</vt:lpstr>
      <vt:lpstr>Arial</vt:lpstr>
      <vt:lpstr>Calibri</vt:lpstr>
      <vt:lpstr>Fontys Frutiger</vt:lpstr>
      <vt:lpstr>Times</vt:lpstr>
      <vt:lpstr>Times New Roman</vt:lpstr>
      <vt:lpstr>Wingdings</vt:lpstr>
      <vt:lpstr>Blank Presentation</vt:lpstr>
      <vt:lpstr>Michael Franssen, Joris Geurts</vt:lpstr>
      <vt:lpstr>Proving propositions</vt:lpstr>
      <vt:lpstr>Universe of propositions</vt:lpstr>
      <vt:lpstr>Reductio ad absurdum</vt:lpstr>
      <vt:lpstr>Semantic tableaux (1)</vt:lpstr>
      <vt:lpstr>Semantic tableaux (2)</vt:lpstr>
      <vt:lpstr>Tableau rules</vt:lpstr>
      <vt:lpstr>example</vt:lpstr>
      <vt:lpstr>Tableaux for quantifiers</vt:lpstr>
      <vt:lpstr>Tableau rules for quantifiers</vt:lpstr>
      <vt:lpstr>the new rules</vt:lpstr>
      <vt:lpstr>implement tableaux with quantifiers</vt:lpstr>
      <vt:lpstr>apply the γ rule</vt:lpstr>
      <vt:lpstr>example</vt:lpstr>
    </vt:vector>
  </TitlesOfParts>
  <Company>Fontys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Fontys Hogeschool Werktuigbouwkunde</dc:title>
  <dc:creator>hnk</dc:creator>
  <cp:lastModifiedBy>Geurts,Joris J.H.J.</cp:lastModifiedBy>
  <cp:revision>159</cp:revision>
  <cp:lastPrinted>2011-11-24T10:33:12Z</cp:lastPrinted>
  <dcterms:created xsi:type="dcterms:W3CDTF">2004-10-12T17:10:59Z</dcterms:created>
  <dcterms:modified xsi:type="dcterms:W3CDTF">2020-05-27T15:51:02Z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0x010100BEDB9E3990635E489077222A7EA6A8DB</vt:lpwstr>
  </property>
</Properties>
</file>