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1" r:id="rId4"/>
    <p:sldId id="260" r:id="rId5"/>
    <p:sldId id="262" r:id="rId6"/>
    <p:sldId id="268" r:id="rId7"/>
    <p:sldId id="258" r:id="rId8"/>
    <p:sldId id="259" r:id="rId9"/>
    <p:sldId id="257" r:id="rId10"/>
    <p:sldId id="263" r:id="rId11"/>
    <p:sldId id="265" r:id="rId12"/>
    <p:sldId id="266" r:id="rId1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6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7DF09-7795-4379-B757-879EB9925F8E}" type="datetimeFigureOut">
              <a:rPr lang="nl-NL" smtClean="0"/>
              <a:t>27-9-2019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2F40-6344-4715-AE01-B681C5635B2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8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7DF09-7795-4379-B757-879EB9925F8E}" type="datetimeFigureOut">
              <a:rPr lang="nl-NL" smtClean="0"/>
              <a:t>27-9-2019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2F40-6344-4715-AE01-B681C5635B2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3308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7DF09-7795-4379-B757-879EB9925F8E}" type="datetimeFigureOut">
              <a:rPr lang="nl-NL" smtClean="0"/>
              <a:t>27-9-2019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2F40-6344-4715-AE01-B681C5635B2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348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7DF09-7795-4379-B757-879EB9925F8E}" type="datetimeFigureOut">
              <a:rPr lang="nl-NL" smtClean="0"/>
              <a:t>27-9-2019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2F40-6344-4715-AE01-B681C5635B2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468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7DF09-7795-4379-B757-879EB9925F8E}" type="datetimeFigureOut">
              <a:rPr lang="nl-NL" smtClean="0"/>
              <a:t>27-9-2019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2F40-6344-4715-AE01-B681C5635B2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5688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7DF09-7795-4379-B757-879EB9925F8E}" type="datetimeFigureOut">
              <a:rPr lang="nl-NL" smtClean="0"/>
              <a:t>27-9-2019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2F40-6344-4715-AE01-B681C5635B2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307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7DF09-7795-4379-B757-879EB9925F8E}" type="datetimeFigureOut">
              <a:rPr lang="nl-NL" smtClean="0"/>
              <a:t>27-9-2019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2F40-6344-4715-AE01-B681C5635B2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8162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7DF09-7795-4379-B757-879EB9925F8E}" type="datetimeFigureOut">
              <a:rPr lang="nl-NL" smtClean="0"/>
              <a:t>27-9-2019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2F40-6344-4715-AE01-B681C5635B2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942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7DF09-7795-4379-B757-879EB9925F8E}" type="datetimeFigureOut">
              <a:rPr lang="nl-NL" smtClean="0"/>
              <a:t>27-9-2019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2F40-6344-4715-AE01-B681C5635B2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1000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7DF09-7795-4379-B757-879EB9925F8E}" type="datetimeFigureOut">
              <a:rPr lang="nl-NL" smtClean="0"/>
              <a:t>27-9-2019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2F40-6344-4715-AE01-B681C5635B2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164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7DF09-7795-4379-B757-879EB9925F8E}" type="datetimeFigureOut">
              <a:rPr lang="nl-NL" smtClean="0"/>
              <a:t>27-9-2019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2F40-6344-4715-AE01-B681C5635B2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9220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7DF09-7795-4379-B757-879EB9925F8E}" type="datetimeFigureOut">
              <a:rPr lang="nl-NL" smtClean="0"/>
              <a:t>27-9-2019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82F40-6344-4715-AE01-B681C5635B2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4892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Satisfiability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Davis-</a:t>
            </a:r>
            <a:r>
              <a:rPr lang="en-US" dirty="0" err="1" smtClean="0"/>
              <a:t>Putnan</a:t>
            </a:r>
            <a:r>
              <a:rPr lang="en-US" dirty="0" smtClean="0"/>
              <a:t> algorithm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21325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[ Abd,acd,Cbd,Cd 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remove-useless: </a:t>
            </a:r>
            <a:r>
              <a:rPr lang="nl-NL" sz="1400" dirty="0" smtClean="0"/>
              <a:t>[ Abd,acd,Cbd,Cd 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solve-non-</a:t>
            </a:r>
            <a:r>
              <a:rPr lang="en-US" sz="1400" dirty="0" err="1" smtClean="0"/>
              <a:t>janus</a:t>
            </a:r>
            <a:r>
              <a:rPr lang="en-US" sz="1400" dirty="0" smtClean="0"/>
              <a:t> on A: </a:t>
            </a:r>
            <a:r>
              <a:rPr lang="nl-NL" sz="1400" dirty="0" smtClean="0"/>
              <a:t>[ Abd,acd,Cbd,Cd 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resolution on A: </a:t>
            </a:r>
            <a:r>
              <a:rPr lang="nl-NL" sz="1400" dirty="0"/>
              <a:t>[ bcd,Cbd,Cd </a:t>
            </a:r>
            <a:r>
              <a:rPr lang="nl-NL" sz="1400" dirty="0" smtClean="0"/>
              <a:t>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	remove-useless: </a:t>
            </a:r>
            <a:r>
              <a:rPr lang="nl-NL" sz="1400" dirty="0" smtClean="0"/>
              <a:t>[ bcd,Cbd,Cd 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	solve-non-</a:t>
            </a:r>
            <a:r>
              <a:rPr lang="en-US" sz="1400" dirty="0" err="1" smtClean="0"/>
              <a:t>janus</a:t>
            </a:r>
            <a:r>
              <a:rPr lang="en-US" sz="1400" dirty="0" smtClean="0"/>
              <a:t> on B: B=false, </a:t>
            </a:r>
            <a:r>
              <a:rPr lang="nl-NL" sz="1400" dirty="0" smtClean="0"/>
              <a:t>[ </a:t>
            </a:r>
            <a:r>
              <a:rPr lang="nl-NL" sz="1400" dirty="0"/>
              <a:t>Cd </a:t>
            </a:r>
            <a:r>
              <a:rPr lang="nl-NL" sz="1400" dirty="0" smtClean="0"/>
              <a:t>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	resolution on B: </a:t>
            </a:r>
            <a:r>
              <a:rPr lang="nl-NL" sz="1400" dirty="0" smtClean="0"/>
              <a:t>[Cd 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		remove-useless: </a:t>
            </a:r>
            <a:r>
              <a:rPr lang="nl-NL" sz="1400" dirty="0" smtClean="0"/>
              <a:t>[Cd ]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		solve-non-</a:t>
            </a:r>
            <a:r>
              <a:rPr lang="en-US" sz="1400" dirty="0" err="1" smtClean="0"/>
              <a:t>janus</a:t>
            </a:r>
            <a:r>
              <a:rPr lang="en-US" sz="1400" dirty="0" smtClean="0"/>
              <a:t> on C: C=true, </a:t>
            </a:r>
            <a:r>
              <a:rPr lang="nl-NL" sz="1400" dirty="0" smtClean="0"/>
              <a:t>[ -- 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1400" dirty="0"/>
              <a:t>	</a:t>
            </a:r>
            <a:r>
              <a:rPr lang="nl-NL" sz="1400" dirty="0" smtClean="0"/>
              <a:t>	</a:t>
            </a:r>
            <a:r>
              <a:rPr lang="en-US" sz="1400" dirty="0" smtClean="0"/>
              <a:t>resolution on C: [ -- ]</a:t>
            </a:r>
            <a:endParaRPr lang="nl-NL" sz="1400" dirty="0" smtClean="0"/>
          </a:p>
          <a:p>
            <a:pPr marL="2286000" lvl="5" indent="0">
              <a:lnSpc>
                <a:spcPct val="100000"/>
              </a:lnSpc>
              <a:buNone/>
            </a:pPr>
            <a:r>
              <a:rPr lang="en-US" sz="1400" dirty="0" smtClean="0"/>
              <a:t>remove-useless</a:t>
            </a:r>
            <a:r>
              <a:rPr lang="en-US" sz="1400" dirty="0"/>
              <a:t>: </a:t>
            </a:r>
            <a:r>
              <a:rPr lang="en-US" sz="1400" dirty="0" smtClean="0"/>
              <a:t>[ -- ]</a:t>
            </a:r>
            <a:endParaRPr lang="nl-NL" sz="1400" dirty="0" smtClean="0"/>
          </a:p>
          <a:p>
            <a:pPr marL="2286000" lvl="5" indent="0">
              <a:lnSpc>
                <a:spcPct val="100000"/>
              </a:lnSpc>
              <a:buNone/>
            </a:pPr>
            <a:r>
              <a:rPr lang="en-US" sz="1400" dirty="0" smtClean="0"/>
              <a:t>solve-non-</a:t>
            </a:r>
            <a:r>
              <a:rPr lang="en-US" sz="1400" dirty="0" err="1" smtClean="0"/>
              <a:t>janus</a:t>
            </a:r>
            <a:r>
              <a:rPr lang="en-US" sz="1400" dirty="0" smtClean="0"/>
              <a:t> on D: </a:t>
            </a:r>
            <a:r>
              <a:rPr lang="nl-NL" sz="1400" dirty="0" smtClean="0"/>
              <a:t>[ -- ]</a:t>
            </a:r>
          </a:p>
          <a:p>
            <a:pPr marL="2286000" lvl="5" indent="0">
              <a:lnSpc>
                <a:spcPct val="100000"/>
              </a:lnSpc>
              <a:buNone/>
            </a:pPr>
            <a:r>
              <a:rPr lang="en-US" sz="1400" dirty="0" smtClean="0"/>
              <a:t>resolution </a:t>
            </a:r>
            <a:r>
              <a:rPr lang="en-US" sz="1400" dirty="0"/>
              <a:t>on </a:t>
            </a:r>
            <a:r>
              <a:rPr lang="en-US" sz="1400" dirty="0" smtClean="0"/>
              <a:t>D: </a:t>
            </a:r>
            <a:r>
              <a:rPr lang="nl-NL" sz="1400" dirty="0" smtClean="0"/>
              <a:t>[ -- ]</a:t>
            </a:r>
          </a:p>
          <a:p>
            <a:pPr marL="2286000" lvl="5" indent="0">
              <a:lnSpc>
                <a:spcPct val="100000"/>
              </a:lnSpc>
              <a:buNone/>
            </a:pPr>
            <a:r>
              <a:rPr lang="en-US" sz="1400" dirty="0" smtClean="0"/>
              <a:t>(no recursive call any more)</a:t>
            </a:r>
          </a:p>
          <a:p>
            <a:pPr marL="2286000" lvl="5" indent="0">
              <a:lnSpc>
                <a:spcPct val="100000"/>
              </a:lnSpc>
              <a:buNone/>
            </a:pPr>
            <a:r>
              <a:rPr lang="en-US" sz="1400" dirty="0" smtClean="0"/>
              <a:t>choose D=true</a:t>
            </a:r>
          </a:p>
          <a:p>
            <a:pPr marL="1828800" lvl="4" indent="0">
              <a:lnSpc>
                <a:spcPct val="100000"/>
              </a:lnSpc>
              <a:buNone/>
            </a:pPr>
            <a:r>
              <a:rPr lang="en-US" sz="1400" dirty="0" smtClean="0"/>
              <a:t>substitute-solution: [ -- 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	</a:t>
            </a:r>
            <a:r>
              <a:rPr lang="en-US" sz="1400" dirty="0" smtClean="0"/>
              <a:t>substitute-solution: </a:t>
            </a:r>
            <a:r>
              <a:rPr lang="nl-NL" sz="1400" dirty="0" smtClean="0"/>
              <a:t>[ -- 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substitute-solution: [ a 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solve-non-</a:t>
            </a:r>
            <a:r>
              <a:rPr lang="en-US" sz="1400" dirty="0" err="1" smtClean="0"/>
              <a:t>janus</a:t>
            </a:r>
            <a:r>
              <a:rPr lang="en-US" sz="1400" dirty="0" smtClean="0"/>
              <a:t>: A=false</a:t>
            </a:r>
            <a:endParaRPr lang="nl-NL" sz="1400" dirty="0" smtClean="0"/>
          </a:p>
          <a:p>
            <a:pPr marL="1371600" lvl="3" indent="0">
              <a:lnSpc>
                <a:spcPct val="100000"/>
              </a:lnSpc>
              <a:buNone/>
            </a:pPr>
            <a:endParaRPr lang="nl-NL" sz="1000" dirty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23704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[ CDc,CDE,CDEa,D,Ef,F 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4000" dirty="0" smtClean="0"/>
              <a:t>remove-useless: </a:t>
            </a:r>
            <a:r>
              <a:rPr lang="nl-NL" sz="4000" dirty="0" smtClean="0"/>
              <a:t>[ CDE,CDEa,D,Ef,F 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000" dirty="0" smtClean="0"/>
              <a:t>solve-non-</a:t>
            </a:r>
            <a:r>
              <a:rPr lang="en-US" sz="4000" dirty="0" err="1" smtClean="0"/>
              <a:t>janus</a:t>
            </a:r>
            <a:r>
              <a:rPr lang="en-US" sz="4000" dirty="0" smtClean="0"/>
              <a:t> on A: A=false, </a:t>
            </a:r>
            <a:r>
              <a:rPr lang="nl-NL" sz="4000" dirty="0" smtClean="0"/>
              <a:t>[ CDE,D,Ef,F 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000" dirty="0" smtClean="0"/>
              <a:t>resolution on A: </a:t>
            </a:r>
            <a:r>
              <a:rPr lang="nl-NL" sz="4000" dirty="0" smtClean="0"/>
              <a:t>[ CDE,D,Ef,F 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000" dirty="0" smtClean="0"/>
              <a:t>	remove-useless: </a:t>
            </a:r>
            <a:r>
              <a:rPr lang="nl-NL" sz="4000" dirty="0" smtClean="0"/>
              <a:t>[ CDE,D,Ef,F 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000" dirty="0" smtClean="0"/>
              <a:t>	solve-non-</a:t>
            </a:r>
            <a:r>
              <a:rPr lang="en-US" sz="4000" dirty="0" err="1" smtClean="0"/>
              <a:t>janus</a:t>
            </a:r>
            <a:r>
              <a:rPr lang="en-US" sz="4000" dirty="0" smtClean="0"/>
              <a:t> on C: C=true, </a:t>
            </a:r>
            <a:r>
              <a:rPr lang="nl-NL" sz="4000" dirty="0" smtClean="0"/>
              <a:t>[ D,Ef,F 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000" dirty="0" smtClean="0"/>
              <a:t>	resolution on C: </a:t>
            </a:r>
            <a:r>
              <a:rPr lang="nl-NL" sz="4000" dirty="0" smtClean="0"/>
              <a:t>[ D,Ef,F 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000" dirty="0" smtClean="0"/>
              <a:t>		remove-useless: </a:t>
            </a:r>
            <a:r>
              <a:rPr lang="nl-NL" sz="4000" dirty="0" smtClean="0"/>
              <a:t>[ D,Ef,F ]</a:t>
            </a:r>
            <a:endParaRPr lang="en-US" sz="40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sz="4000" dirty="0" smtClean="0"/>
              <a:t>		solve-non-</a:t>
            </a:r>
            <a:r>
              <a:rPr lang="en-US" sz="4000" dirty="0" err="1" smtClean="0"/>
              <a:t>janus</a:t>
            </a:r>
            <a:r>
              <a:rPr lang="en-US" sz="4000" dirty="0" smtClean="0"/>
              <a:t> on D: D=true, </a:t>
            </a:r>
            <a:r>
              <a:rPr lang="nl-NL" sz="4000" dirty="0" smtClean="0"/>
              <a:t>[ Ef,F 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nl-NL" sz="4000" dirty="0"/>
              <a:t>	</a:t>
            </a:r>
            <a:r>
              <a:rPr lang="nl-NL" sz="4000" dirty="0" smtClean="0"/>
              <a:t>	</a:t>
            </a:r>
            <a:r>
              <a:rPr lang="en-US" sz="4000" dirty="0" smtClean="0"/>
              <a:t>resolution on D: [</a:t>
            </a:r>
            <a:r>
              <a:rPr lang="nl-NL" sz="4000" dirty="0" smtClean="0"/>
              <a:t>Ef,F</a:t>
            </a:r>
            <a:r>
              <a:rPr lang="en-US" sz="4000" dirty="0" smtClean="0"/>
              <a:t> ]</a:t>
            </a:r>
            <a:endParaRPr lang="nl-NL" sz="4000" dirty="0" smtClean="0"/>
          </a:p>
          <a:p>
            <a:pPr marL="2286000" lvl="5" indent="0">
              <a:lnSpc>
                <a:spcPct val="120000"/>
              </a:lnSpc>
              <a:buNone/>
            </a:pPr>
            <a:r>
              <a:rPr lang="en-US" sz="4000" dirty="0" smtClean="0"/>
              <a:t>remove-useless</a:t>
            </a:r>
            <a:r>
              <a:rPr lang="en-US" sz="4000" dirty="0"/>
              <a:t>: </a:t>
            </a:r>
            <a:r>
              <a:rPr lang="en-US" sz="4000" dirty="0" smtClean="0"/>
              <a:t>[</a:t>
            </a:r>
            <a:r>
              <a:rPr lang="nl-NL" sz="4000" dirty="0" smtClean="0"/>
              <a:t>Ef,F</a:t>
            </a:r>
            <a:r>
              <a:rPr lang="en-US" sz="4000" dirty="0" smtClean="0"/>
              <a:t> ]</a:t>
            </a:r>
            <a:endParaRPr lang="nl-NL" sz="4000" dirty="0" smtClean="0"/>
          </a:p>
          <a:p>
            <a:pPr marL="2286000" lvl="5" indent="0">
              <a:lnSpc>
                <a:spcPct val="120000"/>
              </a:lnSpc>
              <a:buNone/>
            </a:pPr>
            <a:r>
              <a:rPr lang="en-US" sz="4000" dirty="0" smtClean="0"/>
              <a:t>solve-non-</a:t>
            </a:r>
            <a:r>
              <a:rPr lang="en-US" sz="4000" dirty="0" err="1" smtClean="0"/>
              <a:t>janus</a:t>
            </a:r>
            <a:r>
              <a:rPr lang="en-US" sz="4000" dirty="0" smtClean="0"/>
              <a:t> on E: E=true, </a:t>
            </a:r>
            <a:r>
              <a:rPr lang="nl-NL" sz="4000" dirty="0" smtClean="0"/>
              <a:t>[ F ]</a:t>
            </a:r>
          </a:p>
          <a:p>
            <a:pPr marL="2286000" lvl="5" indent="0">
              <a:lnSpc>
                <a:spcPct val="120000"/>
              </a:lnSpc>
              <a:buNone/>
            </a:pPr>
            <a:r>
              <a:rPr lang="en-US" sz="4000" dirty="0" smtClean="0"/>
              <a:t>resolution </a:t>
            </a:r>
            <a:r>
              <a:rPr lang="en-US" sz="4000" dirty="0"/>
              <a:t>on </a:t>
            </a:r>
            <a:r>
              <a:rPr lang="en-US" sz="4000" dirty="0" smtClean="0"/>
              <a:t>E: </a:t>
            </a:r>
            <a:r>
              <a:rPr lang="nl-NL" sz="4000" dirty="0" smtClean="0"/>
              <a:t>[ F ]</a:t>
            </a:r>
          </a:p>
          <a:p>
            <a:pPr marL="2743200" lvl="6" indent="0">
              <a:lnSpc>
                <a:spcPct val="120000"/>
              </a:lnSpc>
              <a:buNone/>
            </a:pPr>
            <a:r>
              <a:rPr lang="en-US" sz="4000" dirty="0" smtClean="0"/>
              <a:t>remove-useless: [ F ]</a:t>
            </a:r>
          </a:p>
          <a:p>
            <a:pPr marL="2743200" lvl="6" indent="0">
              <a:lnSpc>
                <a:spcPct val="120000"/>
              </a:lnSpc>
              <a:buNone/>
            </a:pPr>
            <a:r>
              <a:rPr lang="en-US" sz="4000" dirty="0" smtClean="0"/>
              <a:t>solve-non-</a:t>
            </a:r>
            <a:r>
              <a:rPr lang="en-US" sz="4000" dirty="0" err="1" smtClean="0"/>
              <a:t>janus</a:t>
            </a:r>
            <a:r>
              <a:rPr lang="en-US" sz="4000" dirty="0" smtClean="0"/>
              <a:t> on F: F=true, [ -- ]</a:t>
            </a:r>
          </a:p>
          <a:p>
            <a:pPr marL="2743200" lvl="6" indent="0">
              <a:lnSpc>
                <a:spcPct val="120000"/>
              </a:lnSpc>
              <a:buNone/>
            </a:pPr>
            <a:r>
              <a:rPr lang="en-US" sz="4000" dirty="0" smtClean="0"/>
              <a:t>(no recursive call any more)</a:t>
            </a:r>
          </a:p>
          <a:p>
            <a:pPr marL="2286000" lvl="5" indent="0">
              <a:lnSpc>
                <a:spcPct val="120000"/>
              </a:lnSpc>
              <a:buNone/>
            </a:pPr>
            <a:r>
              <a:rPr lang="en-US" sz="4000" dirty="0" smtClean="0"/>
              <a:t>substitute-solution: </a:t>
            </a:r>
            <a:r>
              <a:rPr lang="nl-NL" sz="4000" dirty="0" smtClean="0"/>
              <a:t>[ -- ]</a:t>
            </a:r>
            <a:endParaRPr lang="en-US" sz="4000" dirty="0" smtClean="0"/>
          </a:p>
          <a:p>
            <a:pPr marL="1828800" lvl="4" indent="0">
              <a:lnSpc>
                <a:spcPct val="120000"/>
              </a:lnSpc>
              <a:buNone/>
            </a:pPr>
            <a:r>
              <a:rPr lang="en-US" sz="4000" dirty="0" smtClean="0"/>
              <a:t>substitute-solution: [ -- 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000" dirty="0"/>
              <a:t>	</a:t>
            </a:r>
            <a:r>
              <a:rPr lang="en-US" sz="4000" dirty="0" smtClean="0"/>
              <a:t>substitute-solution: </a:t>
            </a:r>
            <a:r>
              <a:rPr lang="nl-NL" sz="4000" dirty="0" smtClean="0"/>
              <a:t>[ -- 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nl-NL" sz="4000" dirty="0" smtClean="0"/>
              <a:t>substitute-solution: [ -- ]</a:t>
            </a:r>
          </a:p>
          <a:p>
            <a:pPr marL="0" indent="0">
              <a:lnSpc>
                <a:spcPct val="120000"/>
              </a:lnSpc>
              <a:buNone/>
            </a:pPr>
            <a:endParaRPr lang="nl-NL" sz="4000" dirty="0" smtClean="0"/>
          </a:p>
        </p:txBody>
      </p:sp>
    </p:spTree>
    <p:extLst>
      <p:ext uri="{BB962C8B-B14F-4D97-AF65-F5344CB8AC3E}">
        <p14:creationId xmlns:p14="http://schemas.microsoft.com/office/powerpoint/2010/main" val="1030766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[ A,AC,acd,AD,af,AFa,AFf,CD,Fa,Ff 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4000" dirty="0" smtClean="0"/>
              <a:t>remove-useless: </a:t>
            </a:r>
            <a:r>
              <a:rPr lang="nl-NL" sz="4000" dirty="0" smtClean="0"/>
              <a:t>[ A,AC,acd,AD,af,CD,Fa 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000" dirty="0" smtClean="0"/>
              <a:t>solve-non-</a:t>
            </a:r>
            <a:r>
              <a:rPr lang="en-US" sz="4000" dirty="0" err="1" smtClean="0"/>
              <a:t>janus</a:t>
            </a:r>
            <a:r>
              <a:rPr lang="en-US" sz="4000" dirty="0" smtClean="0"/>
              <a:t> on A: [ </a:t>
            </a:r>
            <a:r>
              <a:rPr lang="en-US" sz="4000" dirty="0" err="1" smtClean="0"/>
              <a:t>A,AC,acd,AD,af,CD,Fa</a:t>
            </a:r>
            <a:r>
              <a:rPr lang="en-US" sz="4000" dirty="0" smtClean="0"/>
              <a:t> 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000" dirty="0" smtClean="0"/>
              <a:t>resolution on A: </a:t>
            </a:r>
            <a:r>
              <a:rPr lang="nl-NL" sz="4000" dirty="0" smtClean="0"/>
              <a:t>[ Ccd,cd,CD,Cf,CF,Dcd,Df,DF,f,F 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000" dirty="0" smtClean="0"/>
              <a:t>	remove-useless: </a:t>
            </a:r>
            <a:r>
              <a:rPr lang="nl-NL" sz="4000" dirty="0" smtClean="0"/>
              <a:t>[ cd,CD,Cf,CF,Df,DF,f,F 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000" dirty="0" smtClean="0"/>
              <a:t>	solve-non-</a:t>
            </a:r>
            <a:r>
              <a:rPr lang="en-US" sz="4000" dirty="0" err="1" smtClean="0"/>
              <a:t>janus</a:t>
            </a:r>
            <a:r>
              <a:rPr lang="en-US" sz="4000" dirty="0" smtClean="0"/>
              <a:t> on C: [ </a:t>
            </a:r>
            <a:r>
              <a:rPr lang="en-US" sz="4000" dirty="0" err="1" smtClean="0"/>
              <a:t>cd,CD,Cf,CF,Df,DF,f,F</a:t>
            </a:r>
            <a:r>
              <a:rPr lang="en-US" sz="4000" dirty="0" smtClean="0"/>
              <a:t> 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000" dirty="0" smtClean="0"/>
              <a:t>	resolution on C: </a:t>
            </a:r>
            <a:r>
              <a:rPr lang="nl-NL" sz="4000" dirty="0" smtClean="0"/>
              <a:t>[ Dd,df,Df,DF,f,F,Fd 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000" dirty="0" smtClean="0"/>
              <a:t>		remove-useless: </a:t>
            </a:r>
            <a:r>
              <a:rPr lang="nl-NL" sz="4000" dirty="0" smtClean="0"/>
              <a:t>[ df,Df,DF,f,F,Fd 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000" dirty="0" smtClean="0"/>
              <a:t>		solve-non-</a:t>
            </a:r>
            <a:r>
              <a:rPr lang="en-US" sz="4000" dirty="0" err="1" smtClean="0"/>
              <a:t>janus</a:t>
            </a:r>
            <a:r>
              <a:rPr lang="en-US" sz="4000" dirty="0" smtClean="0"/>
              <a:t> on D: [ </a:t>
            </a:r>
            <a:r>
              <a:rPr lang="en-US" sz="4000" dirty="0" err="1" smtClean="0"/>
              <a:t>df,Df,DF,f,F,Fd</a:t>
            </a:r>
            <a:r>
              <a:rPr lang="en-US" sz="4000" dirty="0" smtClean="0"/>
              <a:t> 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nl-NL" sz="4000" dirty="0"/>
              <a:t>	</a:t>
            </a:r>
            <a:r>
              <a:rPr lang="nl-NL" sz="4000" dirty="0" smtClean="0"/>
              <a:t>	</a:t>
            </a:r>
            <a:r>
              <a:rPr lang="en-US" sz="4000" dirty="0" smtClean="0"/>
              <a:t>resolution on D: [ </a:t>
            </a:r>
            <a:r>
              <a:rPr lang="en-US" sz="4000" dirty="0" err="1" smtClean="0"/>
              <a:t>f,F,Ff</a:t>
            </a:r>
            <a:r>
              <a:rPr lang="en-US" sz="4000" dirty="0" smtClean="0"/>
              <a:t> ]</a:t>
            </a:r>
          </a:p>
          <a:p>
            <a:pPr marL="2286000" lvl="5" indent="0">
              <a:lnSpc>
                <a:spcPct val="120000"/>
              </a:lnSpc>
              <a:buNone/>
            </a:pPr>
            <a:r>
              <a:rPr lang="en-US" sz="4000" dirty="0" smtClean="0"/>
              <a:t>remove-useless</a:t>
            </a:r>
            <a:r>
              <a:rPr lang="en-US" sz="4000" dirty="0"/>
              <a:t>: </a:t>
            </a:r>
            <a:r>
              <a:rPr lang="en-US" sz="4000" dirty="0" smtClean="0"/>
              <a:t>[ </a:t>
            </a:r>
            <a:r>
              <a:rPr lang="en-US" sz="4000" dirty="0" err="1" smtClean="0"/>
              <a:t>f,F</a:t>
            </a:r>
            <a:r>
              <a:rPr lang="en-US" sz="4000" dirty="0" smtClean="0"/>
              <a:t> ]</a:t>
            </a:r>
          </a:p>
          <a:p>
            <a:pPr marL="2286000" lvl="5" indent="0">
              <a:lnSpc>
                <a:spcPct val="120000"/>
              </a:lnSpc>
              <a:buNone/>
            </a:pPr>
            <a:r>
              <a:rPr lang="en-US" sz="4000" dirty="0" smtClean="0"/>
              <a:t>solve-non-</a:t>
            </a:r>
            <a:r>
              <a:rPr lang="en-US" sz="4000" dirty="0" err="1" smtClean="0"/>
              <a:t>janus</a:t>
            </a:r>
            <a:r>
              <a:rPr lang="en-US" sz="4000" dirty="0" smtClean="0"/>
              <a:t> on F: [ </a:t>
            </a:r>
            <a:r>
              <a:rPr lang="en-US" sz="4000" dirty="0" err="1" smtClean="0"/>
              <a:t>f,F</a:t>
            </a:r>
            <a:r>
              <a:rPr lang="en-US" sz="4000" dirty="0" smtClean="0"/>
              <a:t> ]</a:t>
            </a:r>
            <a:endParaRPr lang="nl-NL" sz="4000" dirty="0" smtClean="0"/>
          </a:p>
          <a:p>
            <a:pPr marL="2286000" lvl="5" indent="0">
              <a:lnSpc>
                <a:spcPct val="120000"/>
              </a:lnSpc>
              <a:buNone/>
            </a:pPr>
            <a:r>
              <a:rPr lang="en-US" sz="4000" dirty="0" smtClean="0"/>
              <a:t>(no recursive call any more)</a:t>
            </a:r>
          </a:p>
          <a:p>
            <a:pPr marL="2286000" lvl="5" indent="0">
              <a:lnSpc>
                <a:spcPct val="120000"/>
              </a:lnSpc>
              <a:buNone/>
            </a:pPr>
            <a:r>
              <a:rPr lang="en-US" sz="4000" dirty="0" smtClean="0"/>
              <a:t>has-</a:t>
            </a:r>
            <a:r>
              <a:rPr lang="en-US" sz="4000" dirty="0" err="1" smtClean="0"/>
              <a:t>janus</a:t>
            </a:r>
            <a:r>
              <a:rPr lang="en-US" sz="4000" dirty="0" smtClean="0"/>
              <a:t>: UNSAT</a:t>
            </a:r>
          </a:p>
          <a:p>
            <a:pPr marL="0" indent="0">
              <a:lnSpc>
                <a:spcPct val="120000"/>
              </a:lnSpc>
              <a:buNone/>
            </a:pPr>
            <a:endParaRPr lang="nl-NL" sz="4000" dirty="0" smtClean="0"/>
          </a:p>
        </p:txBody>
      </p:sp>
    </p:spTree>
    <p:extLst>
      <p:ext uri="{BB962C8B-B14F-4D97-AF65-F5344CB8AC3E}">
        <p14:creationId xmlns:p14="http://schemas.microsoft.com/office/powerpoint/2010/main" val="361088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Satisfiability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 values (True or False) to proposition variables A, B, C, D, E such that </a:t>
            </a:r>
            <a:r>
              <a:rPr lang="en-US" dirty="0" smtClean="0"/>
              <a:t>proposition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nl-NL" dirty="0"/>
              <a:t>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(¬A ∨ B ∨ ¬C) ∧ 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(E)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∧ (¬A ∨ C ∨ </a:t>
            </a:r>
            <a:r>
              <a:rPr lang="nl-NL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nl-NL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nl-NL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dirty="0" smtClean="0"/>
              <a:t>is True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64304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(¬A ∨ B ∨ ¬C) ∧ E ∧ (¬A ∨ C ∨ D</a:t>
            </a:r>
            <a:r>
              <a:rPr lang="nl-NL" dirty="0" smtClean="0"/>
              <a:t>)</a:t>
            </a:r>
          </a:p>
          <a:p>
            <a:r>
              <a:rPr lang="en-US" dirty="0"/>
              <a:t>[ </a:t>
            </a:r>
            <a:r>
              <a:rPr lang="en-US" dirty="0" err="1"/>
              <a:t>aBc</a:t>
            </a:r>
            <a:r>
              <a:rPr lang="en-US" dirty="0"/>
              <a:t>, E, </a:t>
            </a:r>
            <a:r>
              <a:rPr lang="en-US" dirty="0" err="1"/>
              <a:t>aCD</a:t>
            </a:r>
            <a:r>
              <a:rPr lang="en-US" dirty="0"/>
              <a:t> ]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10931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emptiness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 CNF: satisfiable</a:t>
            </a:r>
          </a:p>
          <a:p>
            <a:r>
              <a:rPr lang="en-US" dirty="0" smtClean="0"/>
              <a:t>empty clause: </a:t>
            </a:r>
            <a:r>
              <a:rPr lang="en-US" dirty="0" err="1" smtClean="0"/>
              <a:t>unsatisfiable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91099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resolution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if a CNF contains clauses </a:t>
            </a:r>
            <a:br>
              <a:rPr lang="nl-NL" dirty="0" smtClean="0"/>
            </a:br>
            <a:r>
              <a:rPr lang="nl-NL" dirty="0" smtClean="0"/>
              <a:t>	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˅ p)</a:t>
            </a:r>
            <a:r>
              <a:rPr lang="en-US" dirty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˅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¬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then they can be replaced by 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˅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B)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099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(p </a:t>
            </a:r>
            <a:r>
              <a:rPr lang="pt-BR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˅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q)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smtClean="0">
                <a:latin typeface="Arial" panose="020B0604020202020204" pitchFamily="34" charset="0"/>
                <a:cs typeface="Arial" panose="020B0604020202020204" pitchFamily="34" charset="0"/>
              </a:rPr>
              <a:t>∧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nl-NL" dirty="0" smtClean="0">
                <a:latin typeface="Arial" panose="020B0604020202020204" pitchFamily="34" charset="0"/>
                <a:cs typeface="Arial" panose="020B0604020202020204" pitchFamily="34" charset="0"/>
              </a:rPr>
              <a:t>¬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˅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s)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smtClean="0">
                <a:latin typeface="Arial" panose="020B0604020202020204" pitchFamily="34" charset="0"/>
                <a:cs typeface="Arial" panose="020B0604020202020204" pitchFamily="34" charset="0"/>
              </a:rPr>
              <a:t>∧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nl-NL" dirty="0" smtClean="0">
                <a:latin typeface="Arial" panose="020B0604020202020204" pitchFamily="34" charset="0"/>
                <a:cs typeface="Arial" panose="020B0604020202020204" pitchFamily="34" charset="0"/>
              </a:rPr>
              <a:t>¬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˅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r)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smtClean="0">
                <a:latin typeface="Arial" panose="020B0604020202020204" pitchFamily="34" charset="0"/>
                <a:cs typeface="Arial" panose="020B0604020202020204" pitchFamily="34" charset="0"/>
              </a:rPr>
              <a:t>∧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nl-NL" dirty="0" smtClean="0">
                <a:latin typeface="Arial" panose="020B0604020202020204" pitchFamily="34" charset="0"/>
                <a:cs typeface="Arial" panose="020B0604020202020204" pitchFamily="34" charset="0"/>
              </a:rPr>
              <a:t>¬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˅ </a:t>
            </a:r>
            <a:r>
              <a:rPr lang="nl-NL" dirty="0" smtClean="0">
                <a:latin typeface="Arial" panose="020B0604020202020204" pitchFamily="34" charset="0"/>
                <a:cs typeface="Arial" panose="020B0604020202020204" pitchFamily="34" charset="0"/>
              </a:rPr>
              <a:t>¬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s)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smtClean="0">
                <a:latin typeface="Arial" panose="020B0604020202020204" pitchFamily="34" charset="0"/>
                <a:cs typeface="Arial" panose="020B0604020202020204" pitchFamily="34" charset="0"/>
              </a:rPr>
              <a:t>∧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nl-NL" dirty="0" smtClean="0">
                <a:latin typeface="Arial" panose="020B0604020202020204" pitchFamily="34" charset="0"/>
                <a:cs typeface="Arial" panose="020B0604020202020204" pitchFamily="34" charset="0"/>
              </a:rPr>
              <a:t>¬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˅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r)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(p </a:t>
            </a:r>
            <a:r>
              <a:rPr lang="pt-BR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˅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q)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∧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¬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˅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s)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∧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¬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˅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r)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∧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˅ 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¬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s)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∧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¬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˅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79746"/>
            <a:ext cx="3289757" cy="13620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703" y="3079746"/>
            <a:ext cx="3735065" cy="13620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792659"/>
            <a:ext cx="3885609" cy="13620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05507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RemoveUseless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clause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and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¬X</a:t>
            </a:r>
            <a:r>
              <a:rPr lang="nl-NL" dirty="0" smtClean="0"/>
              <a:t> is always true: clause can be removed</a:t>
            </a:r>
          </a:p>
          <a:p>
            <a:r>
              <a:rPr lang="en-US" dirty="0" smtClean="0"/>
              <a:t>example:</a:t>
            </a:r>
          </a:p>
          <a:p>
            <a:pPr marL="457200" lvl="1" indent="0">
              <a:buNone/>
            </a:pPr>
            <a:r>
              <a:rPr lang="nl-NL" dirty="0" smtClean="0"/>
              <a:t>[BCEFc,BEFbc,BEFbce,BEFce,ce,CEFbce,CEFc,CEFce,EFbc,EFce,f ]</a:t>
            </a:r>
          </a:p>
          <a:p>
            <a:pPr marL="457200" lvl="1" indent="0">
              <a:buNone/>
            </a:pPr>
            <a:r>
              <a:rPr lang="en-US" dirty="0" smtClean="0"/>
              <a:t>becomes:</a:t>
            </a:r>
          </a:p>
          <a:p>
            <a:pPr marL="457200" lvl="1" indent="0">
              <a:buNone/>
            </a:pPr>
            <a:r>
              <a:rPr lang="nl-NL" dirty="0"/>
              <a:t>[ ce,EFbc,f ]</a:t>
            </a:r>
          </a:p>
        </p:txBody>
      </p:sp>
    </p:spTree>
    <p:extLst>
      <p:ext uri="{BB962C8B-B14F-4D97-AF65-F5344CB8AC3E}">
        <p14:creationId xmlns:p14="http://schemas.microsoft.com/office/powerpoint/2010/main" val="177604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NonJanus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CNF only contains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(and no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¬X</a:t>
            </a:r>
            <a:r>
              <a:rPr lang="nl-NL" dirty="0" smtClean="0"/>
              <a:t>), then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nl-NL" dirty="0" smtClean="0"/>
              <a:t> can be set to True</a:t>
            </a:r>
            <a:r>
              <a:rPr lang="en-US" dirty="0" smtClean="0"/>
              <a:t> (throughout the CNF)</a:t>
            </a:r>
          </a:p>
          <a:p>
            <a:r>
              <a:rPr lang="en-US" dirty="0" smtClean="0"/>
              <a:t>similar to only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¬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(and no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nl-NL" dirty="0" smtClean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5942568"/>
            <a:ext cx="3530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/>
              <a:t>https://en.wikipedia.org/wiki/Janus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856" y="3851190"/>
            <a:ext cx="2364536" cy="232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041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lphaLcPeriod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DavisPutnan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pick next variable v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RemoveUseless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SolveNonJanus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cnf,v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v is not the last variable: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DavisPutnan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(resolution(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cnf,v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substituteSolution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either: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janus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unsat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non-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janus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solution for v found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else: choose any solution for v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6547447" y="2156604"/>
            <a:ext cx="3140015" cy="302006"/>
          </a:xfrm>
          <a:prstGeom prst="wedgeRectCallout">
            <a:avLst>
              <a:gd name="adj1" fmla="val -80449"/>
              <a:gd name="adj2" fmla="val 193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suppose it is variable 'K'</a:t>
            </a:r>
            <a:endParaRPr lang="nl-NL" b="1" dirty="0"/>
          </a:p>
        </p:txBody>
      </p:sp>
      <p:sp>
        <p:nvSpPr>
          <p:cNvPr id="6" name="Rectangular Callout 5"/>
          <p:cNvSpPr/>
          <p:nvPr/>
        </p:nvSpPr>
        <p:spPr>
          <a:xfrm>
            <a:off x="6297282" y="1475117"/>
            <a:ext cx="3140015" cy="546550"/>
          </a:xfrm>
          <a:prstGeom prst="wedgeRectCallout">
            <a:avLst>
              <a:gd name="adj1" fmla="val -103801"/>
              <a:gd name="adj2" fmla="val 486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cnf</a:t>
            </a:r>
            <a:r>
              <a:rPr lang="en-US" b="1" dirty="0" smtClean="0"/>
              <a:t> only contains 'K' .. 'Z' </a:t>
            </a:r>
          </a:p>
          <a:p>
            <a:pPr algn="ctr"/>
            <a:r>
              <a:rPr lang="en-US" b="1" dirty="0" smtClean="0"/>
              <a:t>('A' .. 'J' already </a:t>
            </a:r>
            <a:r>
              <a:rPr lang="en-US" b="1" dirty="0" err="1" smtClean="0"/>
              <a:t>resoluted</a:t>
            </a:r>
            <a:r>
              <a:rPr lang="en-US" b="1" dirty="0" smtClean="0"/>
              <a:t>)</a:t>
            </a:r>
            <a:endParaRPr lang="nl-NL" b="1" dirty="0"/>
          </a:p>
        </p:txBody>
      </p:sp>
      <p:sp>
        <p:nvSpPr>
          <p:cNvPr id="7" name="Rectangular Callout 6"/>
          <p:cNvSpPr/>
          <p:nvPr/>
        </p:nvSpPr>
        <p:spPr>
          <a:xfrm>
            <a:off x="7392836" y="3353697"/>
            <a:ext cx="3140015" cy="372573"/>
          </a:xfrm>
          <a:prstGeom prst="wedgeRectCallout">
            <a:avLst>
              <a:gd name="adj1" fmla="val -87043"/>
              <a:gd name="adj2" fmla="val 811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this </a:t>
            </a:r>
            <a:r>
              <a:rPr lang="en-US" b="1" dirty="0" err="1" smtClean="0"/>
              <a:t>cnf</a:t>
            </a:r>
            <a:r>
              <a:rPr lang="en-US" b="1" dirty="0" smtClean="0"/>
              <a:t> only contains 'L' .. 'Z' 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7988058" y="3858205"/>
            <a:ext cx="3140015" cy="372573"/>
          </a:xfrm>
          <a:prstGeom prst="wedgeRectCallout">
            <a:avLst>
              <a:gd name="adj1" fmla="val -98581"/>
              <a:gd name="adj2" fmla="val 209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solution for 'L' .. 'Z' available 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8248289" y="6022107"/>
            <a:ext cx="3140015" cy="372573"/>
          </a:xfrm>
          <a:prstGeom prst="wedgeRectCallout">
            <a:avLst>
              <a:gd name="adj1" fmla="val -74406"/>
              <a:gd name="adj2" fmla="val -624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solution for 'K' .. 'Z' available 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7640126" y="4367358"/>
            <a:ext cx="3140015" cy="372573"/>
          </a:xfrm>
          <a:prstGeom prst="wedgeRectCallout">
            <a:avLst>
              <a:gd name="adj1" fmla="val -215889"/>
              <a:gd name="adj2" fmla="val -184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cnf</a:t>
            </a:r>
            <a:r>
              <a:rPr lang="en-US" b="1" dirty="0" smtClean="0"/>
              <a:t> only contains 'K'</a:t>
            </a:r>
          </a:p>
        </p:txBody>
      </p:sp>
    </p:spTree>
    <p:extLst>
      <p:ext uri="{BB962C8B-B14F-4D97-AF65-F5344CB8AC3E}">
        <p14:creationId xmlns:p14="http://schemas.microsoft.com/office/powerpoint/2010/main" val="2920782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DB9E3990635E489077222A7EA6A8DB" ma:contentTypeVersion="1" ma:contentTypeDescription="Create a new document." ma:contentTypeScope="" ma:versionID="70acdb050635865c6b93f718a306ef4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6e4863383729cb444416dcdc8f5e0b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0E57396-19AC-4D25-A346-726AB13F6F29}"/>
</file>

<file path=customXml/itemProps2.xml><?xml version="1.0" encoding="utf-8"?>
<ds:datastoreItem xmlns:ds="http://schemas.openxmlformats.org/officeDocument/2006/customXml" ds:itemID="{109FC4B0-901C-4FAD-A67E-FF3284B941BB}"/>
</file>

<file path=customXml/itemProps3.xml><?xml version="1.0" encoding="utf-8"?>
<ds:datastoreItem xmlns:ds="http://schemas.openxmlformats.org/officeDocument/2006/customXml" ds:itemID="{78FA70B4-DF0B-4C46-BCDB-1ED71D1326C8}"/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377</Words>
  <Application>Microsoft Office PowerPoint</Application>
  <PresentationFormat>Widescreen</PresentationFormat>
  <Paragraphs>98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Courier New</vt:lpstr>
      <vt:lpstr>Office Theme</vt:lpstr>
      <vt:lpstr>Satisfiability</vt:lpstr>
      <vt:lpstr>Satisfiability</vt:lpstr>
      <vt:lpstr>notation</vt:lpstr>
      <vt:lpstr>emptiness</vt:lpstr>
      <vt:lpstr>resolution</vt:lpstr>
      <vt:lpstr>exercises</vt:lpstr>
      <vt:lpstr>RemoveUseless</vt:lpstr>
      <vt:lpstr>NonJanus</vt:lpstr>
      <vt:lpstr>algorithm</vt:lpstr>
      <vt:lpstr>[ Abd,acd,Cbd,Cd ]</vt:lpstr>
      <vt:lpstr>[ CDc,CDE,CDEa,D,Ef,F ]</vt:lpstr>
      <vt:lpstr>[ A,AC,acd,AD,af,AFa,AFf,CD,Fa,Ff 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Joris</dc:creator>
  <cp:lastModifiedBy>Geurts,Joris J.H.J.</cp:lastModifiedBy>
  <cp:revision>25</cp:revision>
  <dcterms:created xsi:type="dcterms:W3CDTF">2019-05-21T05:58:36Z</dcterms:created>
  <dcterms:modified xsi:type="dcterms:W3CDTF">2019-09-27T13:33:47Z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0x010100BEDB9E3990635E489077222A7EA6A8DB</vt:lpwstr>
  </property>
</Properties>
</file>