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1"/>
  </p:notesMasterIdLst>
  <p:sldIdLst>
    <p:sldId id="3286" r:id="rId5"/>
    <p:sldId id="263" r:id="rId6"/>
    <p:sldId id="3361" r:id="rId7"/>
    <p:sldId id="3353" r:id="rId8"/>
    <p:sldId id="3370" r:id="rId9"/>
    <p:sldId id="3365" r:id="rId10"/>
  </p:sldIdLst>
  <p:sldSz cx="12192000" cy="6858000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_Slide" id="{2892AD1C-8792-B242-88DD-AF430DB8F9A9}">
          <p14:sldIdLst>
            <p14:sldId id="3286"/>
            <p14:sldId id="263"/>
            <p14:sldId id="3361"/>
            <p14:sldId id="3353"/>
            <p14:sldId id="3370"/>
            <p14:sldId id="3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umer Shaikh" initials="MS" lastIdx="3" clrIdx="0">
    <p:extLst>
      <p:ext uri="{19B8F6BF-5375-455C-9EA6-DF929625EA0E}">
        <p15:presenceInfo xmlns:p15="http://schemas.microsoft.com/office/powerpoint/2012/main" userId="S-1-5-21-776561741-1364589140-682003330-92501" providerId="AD"/>
      </p:ext>
    </p:extLst>
  </p:cmAuthor>
  <p:cmAuthor id="2" name="Ruble Joseph" initials="RJ" lastIdx="112" clrIdx="2">
    <p:extLst>
      <p:ext uri="{19B8F6BF-5375-455C-9EA6-DF929625EA0E}">
        <p15:presenceInfo xmlns:p15="http://schemas.microsoft.com/office/powerpoint/2012/main" userId="S-1-5-21-776561741-1364589140-682003330-129151" providerId="AD"/>
      </p:ext>
    </p:extLst>
  </p:cmAuthor>
  <p:cmAuthor id="3" name="Hari Prasath" initials="HP" lastIdx="6" clrIdx="1">
    <p:extLst>
      <p:ext uri="{19B8F6BF-5375-455C-9EA6-DF929625EA0E}">
        <p15:presenceInfo xmlns:p15="http://schemas.microsoft.com/office/powerpoint/2012/main" userId="S-1-5-21-776561741-1364589140-682003330-143135" providerId="AD"/>
      </p:ext>
    </p:extLst>
  </p:cmAuthor>
  <p:cmAuthor id="4" name="Viral Patel" initials="VP" lastIdx="10" clrIdx="3">
    <p:extLst>
      <p:ext uri="{19B8F6BF-5375-455C-9EA6-DF929625EA0E}">
        <p15:presenceInfo xmlns:p15="http://schemas.microsoft.com/office/powerpoint/2012/main" userId="S-1-5-21-776561741-1364589140-682003330-202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52"/>
    <a:srgbClr val="A6A6A6"/>
    <a:srgbClr val="404040"/>
    <a:srgbClr val="8C3223"/>
    <a:srgbClr val="F8F8F8"/>
    <a:srgbClr val="3C4359"/>
    <a:srgbClr val="4EFDF7"/>
    <a:srgbClr val="BA2B27"/>
    <a:srgbClr val="E30613"/>
    <a:srgbClr val="007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02" autoAdjust="0"/>
    <p:restoredTop sz="93613" autoAdjust="0"/>
  </p:normalViewPr>
  <p:slideViewPr>
    <p:cSldViewPr snapToGrid="0" snapToObjects="1">
      <p:cViewPr varScale="1">
        <p:scale>
          <a:sx n="109" d="100"/>
          <a:sy n="109" d="100"/>
        </p:scale>
        <p:origin x="208" y="272"/>
      </p:cViewPr>
      <p:guideLst/>
    </p:cSldViewPr>
  </p:slideViewPr>
  <p:outlineViewPr>
    <p:cViewPr>
      <p:scale>
        <a:sx n="33" d="100"/>
        <a:sy n="33" d="100"/>
      </p:scale>
      <p:origin x="0" y="-26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53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ACA7-6995-EC45-BE97-2F31913D7BA2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6C1B-16A0-474F-85A2-9E88C61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6C1B-16A0-474F-85A2-9E88C61D18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850e7b1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850e7b1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6C1B-16A0-474F-85A2-9E88C61D1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slide will go to</a:t>
            </a:r>
            <a:r>
              <a:rPr lang="en-US" baseline="0" dirty="0"/>
              <a:t> the back-up; but the content will be distributed in the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896C1B-16A0-474F-85A2-9E88C61D18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6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77743"/>
            <a:ext cx="10515600" cy="511062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122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2A2F0-50FC-3649-AD17-54C60B461B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227AA6-4B10-774B-B3D1-62D99337E5A2}"/>
              </a:ext>
            </a:extLst>
          </p:cNvPr>
          <p:cNvSpPr/>
          <p:nvPr userDrawn="1"/>
        </p:nvSpPr>
        <p:spPr>
          <a:xfrm rot="10800000">
            <a:off x="0" y="0"/>
            <a:ext cx="7164829" cy="6857999"/>
          </a:xfrm>
          <a:prstGeom prst="rect">
            <a:avLst/>
          </a:prstGeom>
          <a:gradFill>
            <a:gsLst>
              <a:gs pos="27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385B23F-4F2F-F845-AC27-BEE3B0F44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705" y="1383172"/>
            <a:ext cx="4668148" cy="2120399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accent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" name="Picture 3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01AAF418-4680-9D25-0E08-99D427CDD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73262" y="-1"/>
            <a:ext cx="63187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ing slide - Teal">
  <p:cSld name="Subheading slide - Teal">
    <p:bg>
      <p:bgPr>
        <a:solidFill>
          <a:srgbClr val="FAFAFA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24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805" r:id="rId2"/>
    <p:sldLayoutId id="21474839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Gill Sans Light" panose="020B0302020104020203" pitchFamily="34" charset="-79"/>
          <a:ea typeface="+mj-ea"/>
          <a:cs typeface="Gill Sans Light" panose="020B03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microsoft.com/office/2007/relationships/hdphoto" Target="../media/hdphoto5.wd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microsoft.com/office/2007/relationships/hdphoto" Target="../media/hdphoto9.wdp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6.wdp"/><Relationship Id="rId9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78CD-5654-6346-BA75-1DB33F85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674" y="1383172"/>
            <a:ext cx="4853822" cy="4718690"/>
          </a:xfrm>
        </p:spPr>
        <p:txBody>
          <a:bodyPr>
            <a:normAutofit/>
          </a:bodyPr>
          <a:lstStyle/>
          <a:p>
            <a:pPr>
              <a:buClr>
                <a:srgbClr val="E24848"/>
              </a:buClr>
              <a:defRPr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Event-Driven Analytics: Industry Fluctuations Analysis</a:t>
            </a:r>
            <a:endParaRPr lang="en-US" b="1" noProof="1">
              <a:gradFill>
                <a:gsLst>
                  <a:gs pos="0">
                    <a:srgbClr val="1473BF"/>
                  </a:gs>
                  <a:gs pos="74000">
                    <a:srgbClr val="002B53"/>
                  </a:gs>
                </a:gsLst>
                <a:lin ang="15600000" scaled="0"/>
              </a:gradFill>
              <a:latin typeface="Gill Sans SemiBold" panose="020B0502020104020203" pitchFamily="34" charset="-79"/>
              <a:ea typeface="Open Sans Light" panose="020B0306030504020204" pitchFamily="34" charset="0"/>
              <a:cs typeface="Gill Sans SemiBold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03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803262" y="2625711"/>
            <a:ext cx="3473360" cy="32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1600" dirty="0">
                <a:latin typeface="Helvetica" pitchFamily="2" charset="0"/>
              </a:rPr>
              <a:t>Understanding of current state</a:t>
            </a:r>
            <a:endParaRPr sz="1600" dirty="0">
              <a:solidFill>
                <a:schemeClr val="lt1"/>
              </a:solidFill>
              <a:latin typeface="Helvetica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15888" y="1436845"/>
            <a:ext cx="34733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000" bIns="0" anchor="t" anchorCtr="0">
            <a:spAutoFit/>
          </a:bodyPr>
          <a:lstStyle/>
          <a:p>
            <a:r>
              <a:rPr lang="en-US" sz="3200" dirty="0"/>
              <a:t>AGENDA</a:t>
            </a:r>
            <a:endParaRPr sz="3200" dirty="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43"/>
          <p:cNvSpPr txBox="1">
            <a:spLocks noGrp="1"/>
          </p:cNvSpPr>
          <p:nvPr>
            <p:ph type="title" idx="4"/>
          </p:nvPr>
        </p:nvSpPr>
        <p:spPr>
          <a:xfrm>
            <a:off x="415910" y="2580550"/>
            <a:ext cx="374800" cy="3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267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</a:t>
            </a: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endParaRPr sz="1733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r>
              <a:rPr lang="en" sz="2267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</a:t>
            </a: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endParaRPr sz="1733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r>
              <a:rPr lang="en" sz="2267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endParaRPr sz="1733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r>
              <a:rPr lang="en" sz="2267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4</a:t>
            </a: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  <a:buClr>
                <a:schemeClr val="dk1"/>
              </a:buClr>
              <a:buSzPts val="800"/>
            </a:pPr>
            <a:br>
              <a:rPr lang="nl-NL" sz="1733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2267" dirty="0">
                <a:solidFill>
                  <a:srgbClr val="00206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</a:t>
            </a: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algn="ctr">
              <a:spcBef>
                <a:spcPts val="0"/>
              </a:spcBef>
            </a:pPr>
            <a:endParaRPr sz="2267" dirty="0">
              <a:solidFill>
                <a:srgbClr val="00206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600833" y="6437200"/>
            <a:ext cx="5576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4100" rIns="0" bIns="0" anchor="t" anchorCtr="0">
            <a:noAutofit/>
          </a:bodyPr>
          <a:lstStyle/>
          <a:p>
            <a:r>
              <a:rPr lang="en" sz="933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  </a:t>
            </a:r>
            <a:fld id="{00000000-1234-1234-1234-123412341234}" type="slidenum">
              <a:rPr lang="en" sz="9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pPr/>
              <a:t>2</a:t>
            </a:fld>
            <a:r>
              <a:rPr lang="en" sz="933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|  Jan 2023  |  </a:t>
            </a:r>
            <a:r>
              <a:rPr lang="en" sz="933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Process Automation &amp; Optimization</a:t>
            </a:r>
            <a:endParaRPr sz="933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" name="Google Shape;222;p43">
            <a:extLst>
              <a:ext uri="{FF2B5EF4-FFF2-40B4-BE49-F238E27FC236}">
                <a16:creationId xmlns:a16="http://schemas.microsoft.com/office/drawing/2014/main" id="{DF2C73C3-7966-8761-383D-7CA1F2EE50CA}"/>
              </a:ext>
            </a:extLst>
          </p:cNvPr>
          <p:cNvSpPr txBox="1">
            <a:spLocks/>
          </p:cNvSpPr>
          <p:nvPr/>
        </p:nvSpPr>
        <p:spPr>
          <a:xfrm>
            <a:off x="822221" y="3127688"/>
            <a:ext cx="2099200" cy="30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600" dirty="0">
                <a:latin typeface="Helvetica" pitchFamily="2" charset="0"/>
              </a:rPr>
              <a:t>Approach</a:t>
            </a:r>
            <a:endParaRPr lang="en-US" sz="1600" dirty="0">
              <a:solidFill>
                <a:schemeClr val="lt1"/>
              </a:solidFill>
              <a:latin typeface="Helvetica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2;p43">
            <a:extLst>
              <a:ext uri="{FF2B5EF4-FFF2-40B4-BE49-F238E27FC236}">
                <a16:creationId xmlns:a16="http://schemas.microsoft.com/office/drawing/2014/main" id="{F58628AF-0E0D-3450-EE0A-0E2F36016B3A}"/>
              </a:ext>
            </a:extLst>
          </p:cNvPr>
          <p:cNvSpPr txBox="1">
            <a:spLocks/>
          </p:cNvSpPr>
          <p:nvPr/>
        </p:nvSpPr>
        <p:spPr>
          <a:xfrm>
            <a:off x="822221" y="3674926"/>
            <a:ext cx="2506196" cy="30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600" dirty="0"/>
              <a:t>Solution &amp; Architecture</a:t>
            </a:r>
            <a:endParaRPr lang="en-US" sz="1600" dirty="0">
              <a:solidFill>
                <a:schemeClr val="lt1"/>
              </a:solidFill>
              <a:latin typeface="Helvetica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4" name="Google Shape;222;p43">
            <a:extLst>
              <a:ext uri="{FF2B5EF4-FFF2-40B4-BE49-F238E27FC236}">
                <a16:creationId xmlns:a16="http://schemas.microsoft.com/office/drawing/2014/main" id="{B1586DA8-37E5-C2E4-C015-70E693D3D274}"/>
              </a:ext>
            </a:extLst>
          </p:cNvPr>
          <p:cNvSpPr txBox="1">
            <a:spLocks/>
          </p:cNvSpPr>
          <p:nvPr/>
        </p:nvSpPr>
        <p:spPr>
          <a:xfrm>
            <a:off x="786460" y="4223914"/>
            <a:ext cx="2415173" cy="30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600" dirty="0">
                <a:latin typeface="Helvetica" pitchFamily="2" charset="0"/>
              </a:rPr>
              <a:t>Advantages &amp; Outcomes</a:t>
            </a:r>
            <a:endParaRPr lang="en-US" sz="1600" dirty="0">
              <a:solidFill>
                <a:schemeClr val="lt1"/>
              </a:solidFill>
              <a:latin typeface="Helvetica" pitchFamily="2" charset="0"/>
              <a:ea typeface="Inter"/>
              <a:cs typeface="Inter"/>
              <a:sym typeface="Inter"/>
            </a:endParaRPr>
          </a:p>
        </p:txBody>
      </p:sp>
      <p:pic>
        <p:nvPicPr>
          <p:cNvPr id="10" name="Picture 9" descr="Several flags on poles with Shanghai Tower in the background&#10;&#10;Description automatically generated">
            <a:extLst>
              <a:ext uri="{FF2B5EF4-FFF2-40B4-BE49-F238E27FC236}">
                <a16:creationId xmlns:a16="http://schemas.microsoft.com/office/drawing/2014/main" id="{7CB7F74E-7511-FEBB-D609-99F96D08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30" y="0"/>
            <a:ext cx="5249665" cy="6858000"/>
          </a:xfrm>
          <a:prstGeom prst="rect">
            <a:avLst/>
          </a:prstGeom>
        </p:spPr>
      </p:pic>
      <p:sp>
        <p:nvSpPr>
          <p:cNvPr id="8" name="Google Shape;222;p43">
            <a:extLst>
              <a:ext uri="{FF2B5EF4-FFF2-40B4-BE49-F238E27FC236}">
                <a16:creationId xmlns:a16="http://schemas.microsoft.com/office/drawing/2014/main" id="{F6195782-5E8C-0264-0495-5FB221A27BAC}"/>
              </a:ext>
            </a:extLst>
          </p:cNvPr>
          <p:cNvSpPr txBox="1">
            <a:spLocks/>
          </p:cNvSpPr>
          <p:nvPr/>
        </p:nvSpPr>
        <p:spPr>
          <a:xfrm>
            <a:off x="786460" y="4782775"/>
            <a:ext cx="2099200" cy="30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600" dirty="0">
                <a:latin typeface="Helvetica" pitchFamily="2" charset="0"/>
              </a:rPr>
              <a:t>Q&amp;A</a:t>
            </a:r>
            <a:endParaRPr lang="en-US" sz="1600" dirty="0">
              <a:solidFill>
                <a:schemeClr val="lt1"/>
              </a:solidFill>
              <a:latin typeface="Helvetica" pitchFamily="2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680986" y="957938"/>
            <a:ext cx="1980000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defTabSz="919842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0986" y="3057319"/>
            <a:ext cx="3960000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defTabSz="919842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EXPECTED SOLUTION OUTCOMES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4715" y="1373279"/>
            <a:ext cx="10249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In today's dynamic business landscape, understanding rapid changes in industries is crucial. Our goal is to identify the top 3 industries experiencing significant fluctuations in the last 24 hours compared to their past 30 days' averages.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Implement a comprehensive data processing pipeline using Azure services, Docker,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PySpark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, and Databricks, ensuring real-time and batch data integration for accurate trend analysis.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680985" y="3558452"/>
            <a:ext cx="3206022" cy="573617"/>
          </a:xfrm>
          <a:prstGeom prst="round2SameRect">
            <a:avLst>
              <a:gd name="adj1" fmla="val 21727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252000" tIns="36000" rIns="36000" bIns="36000" numCol="1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/>
              </a:rPr>
              <a:t>Background &amp; Challenges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6171" y="4132069"/>
            <a:ext cx="3206022" cy="2198393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108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Rapidly changing market trends necessitate real-time monitoring of industry fluctuations.</a:t>
            </a:r>
          </a:p>
          <a:p>
            <a:pPr>
              <a:spcAft>
                <a:spcPts val="600"/>
              </a:spcAft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Existing data silos hinder comprehensive insights into industry fluctuations.</a:t>
            </a:r>
          </a:p>
          <a:p>
            <a:pPr>
              <a:spcAft>
                <a:spcPts val="600"/>
              </a:spcAft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Manual data processing leads to delays in identifying critical industry changes.</a:t>
            </a:r>
          </a:p>
          <a:p>
            <a:pPr>
              <a:spcAft>
                <a:spcPts val="600"/>
              </a:spcAft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Traditional batch processing falls short in capturing dynamic real-time fluctuations.</a:t>
            </a:r>
            <a:endParaRPr lang="en-US" dirty="0"/>
          </a:p>
        </p:txBody>
      </p:sp>
      <p:sp>
        <p:nvSpPr>
          <p:cNvPr id="25" name="Round Same Side Corner Rectangle 24"/>
          <p:cNvSpPr/>
          <p:nvPr/>
        </p:nvSpPr>
        <p:spPr>
          <a:xfrm>
            <a:off x="4419600" y="3558452"/>
            <a:ext cx="3206022" cy="573617"/>
          </a:xfrm>
          <a:prstGeom prst="round2SameRect">
            <a:avLst>
              <a:gd name="adj1" fmla="val 29318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252000" tIns="36000" rIns="36000" bIns="36000" numCol="1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/>
              </a:rPr>
              <a:t>BUSINESS OUTCOMES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19601" y="4132068"/>
            <a:ext cx="3206022" cy="2198393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108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Processing and </a:t>
            </a:r>
            <a:r>
              <a:rPr lang="en-GB" sz="1200" b="0" i="0" dirty="0" err="1">
                <a:solidFill>
                  <a:srgbClr val="374151"/>
                </a:solidFill>
                <a:effectLst/>
                <a:latin typeface="Söhne"/>
              </a:rPr>
              <a:t>analyzing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 vast streams of data in a timely manner to identify trends.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Integrating and harmonizing data for a unified analysis.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Developing an automated solution that enables near-instantaneous data transformation and analysis.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Implementing a hybrid approach that seamlessly combines batch and streaming data processing.</a:t>
            </a: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>
            <a:off x="8150185" y="3558452"/>
            <a:ext cx="3206022" cy="573617"/>
          </a:xfrm>
          <a:prstGeom prst="round2SameRect">
            <a:avLst>
              <a:gd name="adj1" fmla="val 26788"/>
              <a:gd name="adj2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52000" tIns="36000" rIns="36000" bIns="36000"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Segoe UI"/>
              </a:rPr>
              <a:t>SOLUTION OUTCOMES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50185" y="4132069"/>
            <a:ext cx="3206022" cy="219839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108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Outcome: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robust data engineering solution that leverages Azure services, Docker,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PySpark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for real-time and batch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Provides a streamlined data pipeline, automated data cleansing, accurate trend analysis, and seamless integration for actionable insights.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473" y="1471091"/>
            <a:ext cx="335896" cy="3358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463" y="2059139"/>
            <a:ext cx="335241" cy="335896"/>
          </a:xfrm>
          <a:prstGeom prst="rect">
            <a:avLst/>
          </a:prstGeom>
        </p:spPr>
      </p:pic>
      <p:sp>
        <p:nvSpPr>
          <p:cNvPr id="34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UNDERSTANDING OF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35439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Helvetica" pitchFamily="2" charset="0"/>
              </a:rPr>
              <a:t>APPROACH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8046" y="1364343"/>
            <a:ext cx="11713280" cy="3817255"/>
            <a:chOff x="1511598" y="1493047"/>
            <a:chExt cx="10344805" cy="3371282"/>
          </a:xfrm>
        </p:grpSpPr>
        <p:grpSp>
          <p:nvGrpSpPr>
            <p:cNvPr id="20" name="Group 19"/>
            <p:cNvGrpSpPr/>
            <p:nvPr/>
          </p:nvGrpSpPr>
          <p:grpSpPr>
            <a:xfrm>
              <a:off x="9143220" y="2156344"/>
              <a:ext cx="2713183" cy="648000"/>
              <a:chOff x="9123764" y="2156344"/>
              <a:chExt cx="2713183" cy="648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123764" y="2156344"/>
                <a:ext cx="2713183" cy="648000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vert="horz" wrap="square" lIns="252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R="0" lvl="0" indent="0" algn="ctr" defTabSz="1218987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000" b="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</a:defRPr>
                </a:lvl1pPr>
              </a:lstStyle>
              <a:p>
                <a:pPr algn="l" defTabSz="914400"/>
                <a:r>
                  <a:rPr lang="en-GB" sz="1400" b="1" i="0" dirty="0">
                    <a:effectLst/>
                    <a:latin typeface="Söhne"/>
                  </a:rPr>
                  <a:t>Trend Analysis and Reporting:</a:t>
                </a:r>
                <a:endParaRPr lang="en-IN" sz="14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3800" y="2156344"/>
                <a:ext cx="343147" cy="648000"/>
              </a:xfrm>
              <a:custGeom>
                <a:avLst/>
                <a:gdLst>
                  <a:gd name="connsiteX0" fmla="*/ 0 w 343147"/>
                  <a:gd name="connsiteY0" fmla="*/ 0 h 648000"/>
                  <a:gd name="connsiteX1" fmla="*/ 19147 w 343147"/>
                  <a:gd name="connsiteY1" fmla="*/ 0 h 648000"/>
                  <a:gd name="connsiteX2" fmla="*/ 343147 w 343147"/>
                  <a:gd name="connsiteY2" fmla="*/ 324000 h 648000"/>
                  <a:gd name="connsiteX3" fmla="*/ 19147 w 343147"/>
                  <a:gd name="connsiteY3" fmla="*/ 648000 h 648000"/>
                  <a:gd name="connsiteX4" fmla="*/ 0 w 343147"/>
                  <a:gd name="connsiteY4" fmla="*/ 648000 h 6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147" h="648000">
                    <a:moveTo>
                      <a:pt x="0" y="0"/>
                    </a:moveTo>
                    <a:lnTo>
                      <a:pt x="19147" y="0"/>
                    </a:lnTo>
                    <a:lnTo>
                      <a:pt x="343147" y="324000"/>
                    </a:lnTo>
                    <a:lnTo>
                      <a:pt x="19147" y="648000"/>
                    </a:lnTo>
                    <a:lnTo>
                      <a:pt x="0" y="64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txBody>
              <a:bodyPr vert="horz" wrap="square" lIns="252000" tIns="36000" rIns="36000" bIns="36000" numCol="1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defTabSz="1218987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000" b="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</a:defRPr>
                </a:lvl1pPr>
              </a:lstStyle>
              <a:p>
                <a:pPr algn="l" defTabSz="914400"/>
                <a:endParaRPr lang="en-IN" sz="14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4053207" y="2884329"/>
              <a:ext cx="2407950" cy="1980000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108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Create a Databricks notebook to transform raw event data into structured Parquet format.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Apply data cleansing operations to handle null values, duplicates, and outliers.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Load cleansed data into the Hive table "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cleansed.customers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".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511598" y="2884329"/>
              <a:ext cx="2407950" cy="1980000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108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Set up Azure Event Hub to receive real-time event data.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Implement a 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Dockerized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 Python script to generate and send event data to the Event Hub.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Configure Event Hub's throughput to handle incoming data.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123764" y="2884329"/>
              <a:ext cx="2407950" cy="1980000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108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Create a Databricks notebook to join "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cleansed.customers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" and "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curated.live_orders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" based on customer ID.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Calculate the 30-day rolling average price for each industry.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Calculate the change in prices for the last 24 hours and identify the top 3 industries with the most significant changes.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19548" y="2156344"/>
              <a:ext cx="2846842" cy="648000"/>
            </a:xfrm>
            <a:prstGeom prst="chevron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52000" tIns="36000" rIns="36000" bIns="36000" rtlCol="0" anchor="ctr"/>
            <a:lstStyle>
              <a:defPPr>
                <a:defRPr lang="en-US"/>
              </a:defPPr>
              <a:lvl1pPr marR="0" lvl="0" indent="0" algn="ctr" defTabSz="6857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5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cs typeface="Segoe UI" panose="020B0502040204020203" pitchFamily="34" charset="0"/>
                </a:defRPr>
              </a:lvl1pPr>
            </a:lstStyle>
            <a:p>
              <a:pPr algn="l" defTabSz="914400"/>
              <a:r>
                <a:rPr lang="en-GB" sz="1400" b="1" i="0" dirty="0">
                  <a:effectLst/>
                  <a:latin typeface="Söhne"/>
                </a:rPr>
                <a:t>Data Transformation and Cleansing:</a:t>
              </a:r>
              <a:endParaRPr lang="en-IN" sz="1400" kern="1200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1598" y="2156344"/>
              <a:ext cx="2713183" cy="648000"/>
            </a:xfrm>
            <a:prstGeom prst="homePlate">
              <a:avLst/>
            </a:prstGeom>
            <a:solidFill>
              <a:srgbClr val="00407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rtlCol="0" anchor="ctr"/>
            <a:lstStyle>
              <a:defPPr>
                <a:defRPr lang="en-US"/>
              </a:defPPr>
              <a:lvl1pPr marR="0" lvl="0" indent="0" algn="ctr" defTabSz="6857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 defTabSz="914400"/>
              <a:r>
                <a:rPr lang="en-GB" sz="1400" b="1" i="0" dirty="0">
                  <a:effectLst/>
                  <a:latin typeface="Söhne"/>
                </a:rPr>
                <a:t>Data Collection and Ingestion:</a:t>
              </a:r>
              <a:endParaRPr lang="en-IN" sz="14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2079" y="2884329"/>
              <a:ext cx="2407950" cy="1980000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108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Develop a Databricks notebook to stream data from the Event Hub into a 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PySpark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DataFrame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Perform necessary transformations to extract relevant fields and enrich the data.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Write the enriched data into the "</a:t>
              </a:r>
              <a:r>
                <a:rPr lang="en-GB" sz="1200" b="0" i="0" dirty="0" err="1">
                  <a:solidFill>
                    <a:srgbClr val="374151"/>
                  </a:solidFill>
                  <a:effectLst/>
                  <a:latin typeface="Söhne"/>
                </a:rPr>
                <a:t>curated.live_orders</a:t>
              </a:r>
              <a:r>
                <a:rPr lang="en-GB" sz="1200" b="0" i="0" dirty="0">
                  <a:solidFill>
                    <a:srgbClr val="374151"/>
                  </a:solidFill>
                  <a:effectLst/>
                  <a:latin typeface="Söhne"/>
                </a:rPr>
                <a:t>" Hive table.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2079" y="2156344"/>
              <a:ext cx="2713183" cy="648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252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algn="ctr" defTabSz="6857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cs typeface="Segoe UI" panose="020B0502040204020203" pitchFamily="34" charset="0"/>
                </a:defRPr>
              </a:lvl1pPr>
            </a:lstStyle>
            <a:p>
              <a:pPr algn="l" defTabSz="914400"/>
              <a:r>
                <a:rPr lang="en-GB" b="1" i="0" dirty="0">
                  <a:effectLst/>
                  <a:latin typeface="Söhne"/>
                </a:rPr>
                <a:t>Stream Processing and Enrichment:</a:t>
              </a:r>
              <a:endParaRPr lang="en-IN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94745" y="1493047"/>
              <a:ext cx="792000" cy="792000"/>
            </a:xfrm>
            <a:prstGeom prst="ellipse">
              <a:avLst/>
            </a:prstGeom>
            <a:gradFill>
              <a:gsLst>
                <a:gs pos="0">
                  <a:srgbClr val="1473BF"/>
                </a:gs>
                <a:gs pos="71000">
                  <a:srgbClr val="002B53"/>
                </a:gs>
              </a:gsLst>
              <a:lin ang="5400000" scaled="0"/>
            </a:gradFill>
            <a:ln>
              <a:noFill/>
            </a:ln>
            <a:effectLst>
              <a:outerShdw blurRad="25400" dist="50800" dir="30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25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bg1"/>
                </a:solidFill>
                <a:latin typeface="Segoe UI"/>
              </a:endParaRPr>
            </a:p>
          </p:txBody>
        </p:sp>
        <p:pic>
          <p:nvPicPr>
            <p:cNvPr id="26" name="Picture 25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4745" y="1673047"/>
              <a:ext cx="432000" cy="432000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4536354" y="1493047"/>
              <a:ext cx="792000" cy="792000"/>
            </a:xfrm>
            <a:prstGeom prst="ellipse">
              <a:avLst/>
            </a:prstGeom>
            <a:gradFill>
              <a:gsLst>
                <a:gs pos="27000">
                  <a:srgbClr val="7F3F98">
                    <a:lumMod val="75000"/>
                  </a:srgbClr>
                </a:gs>
                <a:gs pos="98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25400" dist="50800" dir="30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999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75226" y="1493047"/>
              <a:ext cx="792000" cy="792000"/>
            </a:xfrm>
            <a:prstGeom prst="ellipse">
              <a:avLst/>
            </a:prstGeom>
            <a:gradFill>
              <a:gsLst>
                <a:gs pos="6000">
                  <a:srgbClr val="1C75BC"/>
                </a:gs>
                <a:gs pos="99000">
                  <a:srgbClr val="00B3E3"/>
                </a:gs>
              </a:gsLst>
              <a:lin ang="16200000" scaled="0"/>
            </a:gradFill>
            <a:ln>
              <a:noFill/>
            </a:ln>
            <a:effectLst>
              <a:outerShdw blurRad="25400" dist="50800" dir="3000000" algn="tl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108000" tIns="72000" rIns="108000" bIns="25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bg1"/>
                </a:solidFill>
                <a:latin typeface="Segoe UI"/>
              </a:endParaRPr>
            </a:p>
          </p:txBody>
        </p:sp>
        <p:pic>
          <p:nvPicPr>
            <p:cNvPr id="31" name="Picture 30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226" y="1673047"/>
              <a:ext cx="432000" cy="432000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9606911" y="1493047"/>
              <a:ext cx="792000" cy="792000"/>
            </a:xfrm>
            <a:prstGeom prst="ellipse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7000">
                  <a:schemeClr val="tx1">
                    <a:lumMod val="50000"/>
                    <a:lumOff val="50000"/>
                  </a:schemeClr>
                </a:gs>
              </a:gsLst>
              <a:lin ang="9000000" scaled="0"/>
            </a:gradFill>
            <a:ln>
              <a:noFill/>
            </a:ln>
            <a:effectLst>
              <a:outerShdw blurRad="25400" dist="50800" dir="30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999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Picture 32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86911" y="1673468"/>
              <a:ext cx="432000" cy="431158"/>
            </a:xfrm>
            <a:prstGeom prst="rect">
              <a:avLst/>
            </a:prstGeom>
          </p:spPr>
        </p:pic>
        <p:pic>
          <p:nvPicPr>
            <p:cNvPr id="34" name="Picture 33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6354" y="1673047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7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87203EA-E211-8DC3-37C4-C2127461F45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79944" y="1674162"/>
            <a:ext cx="8719685" cy="3824259"/>
          </a:xfrm>
          <a:prstGeom prst="roundRect">
            <a:avLst>
              <a:gd name="adj" fmla="val 0"/>
            </a:avLst>
          </a:prstGeom>
          <a:solidFill>
            <a:schemeClr val="accent1">
              <a:lumMod val="10000"/>
              <a:lumOff val="90000"/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algn="ctr" defTabSz="511910"/>
            <a:endParaRPr lang="en-US" sz="800" kern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82554-DEA5-3816-49D0-1E86F677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>
                <a:latin typeface="Helvetica" pitchFamily="2" charset="0"/>
              </a:rPr>
              <a:t>SOLUTION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C7EB5-B65B-61FC-0C79-B316B702097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92371" y="2188464"/>
            <a:ext cx="1588384" cy="110420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marL="0" marR="0" lvl="0" indent="0" algn="ctr" defTabSz="511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6D15C-D662-BE5B-33A9-2428960F7D9C}"/>
              </a:ext>
            </a:extLst>
          </p:cNvPr>
          <p:cNvSpPr txBox="1"/>
          <p:nvPr/>
        </p:nvSpPr>
        <p:spPr>
          <a:xfrm>
            <a:off x="599579" y="2080463"/>
            <a:ext cx="1365755" cy="187138"/>
          </a:xfrm>
          <a:prstGeom prst="rect">
            <a:avLst/>
          </a:prstGeom>
          <a:gradFill>
            <a:gsLst>
              <a:gs pos="100000">
                <a:sysClr val="window" lastClr="FFFFFF">
                  <a:lumMod val="75000"/>
                </a:sysClr>
              </a:gs>
              <a:gs pos="7000">
                <a:sysClr val="windowText" lastClr="000000">
                  <a:lumMod val="50000"/>
                  <a:lumOff val="50000"/>
                </a:sysClr>
              </a:gs>
            </a:gsLst>
            <a:lin ang="16200000" scaled="0"/>
          </a:gra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99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685777">
              <a:defRPr/>
            </a:pPr>
            <a:r>
              <a:rPr lang="en-US" sz="1200" b="1" kern="0" dirty="0">
                <a:latin typeface="+mn-lt"/>
                <a:cs typeface="Segoe UI" panose="020B0502040204020203" pitchFamily="34" charset="0"/>
              </a:rPr>
              <a:t>Batch Data Source</a:t>
            </a:r>
          </a:p>
        </p:txBody>
      </p:sp>
      <p:pic>
        <p:nvPicPr>
          <p:cNvPr id="5" name="Picture 22" descr="Connecting your own Hadoop or Spark to Azure Data Lake Store | by Amit  Kulkarni | Azure Data Lake | Medium">
            <a:extLst>
              <a:ext uri="{FF2B5EF4-FFF2-40B4-BE49-F238E27FC236}">
                <a16:creationId xmlns:a16="http://schemas.microsoft.com/office/drawing/2014/main" id="{1A75FD62-2B99-91D1-A8AD-E7EB46A1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8" y="2386041"/>
            <a:ext cx="833390" cy="4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9DE97-6659-8C5E-7438-FFCC2FA72B64}"/>
              </a:ext>
            </a:extLst>
          </p:cNvPr>
          <p:cNvSpPr txBox="1"/>
          <p:nvPr/>
        </p:nvSpPr>
        <p:spPr>
          <a:xfrm>
            <a:off x="674099" y="2950697"/>
            <a:ext cx="1190673" cy="1871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pPr lvl="0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7EEBA7-7CE9-3784-42E1-EF4ED4F4D56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92370" y="3847954"/>
            <a:ext cx="1576270" cy="110420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marL="0" marR="0" lvl="0" indent="0" algn="ctr" defTabSz="511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B2B11-23A2-EFFA-4124-353B545A20B0}"/>
              </a:ext>
            </a:extLst>
          </p:cNvPr>
          <p:cNvSpPr txBox="1"/>
          <p:nvPr/>
        </p:nvSpPr>
        <p:spPr>
          <a:xfrm>
            <a:off x="587005" y="3739953"/>
            <a:ext cx="1365755" cy="187138"/>
          </a:xfrm>
          <a:prstGeom prst="rect">
            <a:avLst/>
          </a:prstGeom>
          <a:gradFill>
            <a:gsLst>
              <a:gs pos="100000">
                <a:sysClr val="window" lastClr="FFFFFF">
                  <a:lumMod val="75000"/>
                </a:sysClr>
              </a:gs>
              <a:gs pos="7000">
                <a:sysClr val="windowText" lastClr="000000">
                  <a:lumMod val="50000"/>
                  <a:lumOff val="50000"/>
                </a:sysClr>
              </a:gs>
            </a:gsLst>
            <a:lin ang="16200000" scaled="0"/>
          </a:gra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99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685777">
              <a:defRPr/>
            </a:pPr>
            <a:r>
              <a:rPr lang="en-US" sz="1200" b="1" kern="0" dirty="0">
                <a:latin typeface="+mn-lt"/>
                <a:cs typeface="Segoe UI" panose="020B0502040204020203" pitchFamily="34" charset="0"/>
              </a:rPr>
              <a:t>Stream Data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F4603-A884-45D5-6BCB-D8724A5EEE5E}"/>
              </a:ext>
            </a:extLst>
          </p:cNvPr>
          <p:cNvSpPr txBox="1"/>
          <p:nvPr/>
        </p:nvSpPr>
        <p:spPr>
          <a:xfrm>
            <a:off x="684971" y="4610187"/>
            <a:ext cx="1190673" cy="1871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pPr lvl="0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rPr>
              <a:t>Orders</a:t>
            </a:r>
          </a:p>
        </p:txBody>
      </p:sp>
      <p:pic>
        <p:nvPicPr>
          <p:cNvPr id="16" name="Picture 15" descr="A blue whale with a pile of boxes on it&#10;&#10;Description automatically generated">
            <a:extLst>
              <a:ext uri="{FF2B5EF4-FFF2-40B4-BE49-F238E27FC236}">
                <a16:creationId xmlns:a16="http://schemas.microsoft.com/office/drawing/2014/main" id="{FBE8A6C0-23B8-04F2-71D2-B1E8569CBD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098" y="4010486"/>
            <a:ext cx="674077" cy="4830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27BDE62-C384-8C4D-19A2-D8E57646D1AB}"/>
              </a:ext>
            </a:extLst>
          </p:cNvPr>
          <p:cNvGrpSpPr/>
          <p:nvPr/>
        </p:nvGrpSpPr>
        <p:grpSpPr>
          <a:xfrm>
            <a:off x="3140086" y="3624560"/>
            <a:ext cx="1207244" cy="1445593"/>
            <a:chOff x="3548967" y="1867509"/>
            <a:chExt cx="1207244" cy="344744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79C4B85-7EA0-6F62-5255-D85AE985B40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3548967" y="2001739"/>
              <a:ext cx="1207244" cy="3313211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27000"/>
              </a:schemeClr>
            </a:solidFill>
            <a:ln w="6350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txBody>
            <a:bodyPr lIns="146266" tIns="73133" rIns="146266" bIns="73133" anchor="ctr"/>
            <a:lstStyle/>
            <a:p>
              <a:pPr algn="ctr" defTabSz="511910"/>
              <a:endParaRPr lang="en-US" sz="800" kern="0" dirty="0">
                <a:ln>
                  <a:solidFill>
                    <a:srgbClr val="1B5A7D"/>
                  </a:solidFill>
                  <a:prstDash val="sysDash"/>
                </a:ln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AFDF28-906D-2465-8F98-A70C114743EB}"/>
                </a:ext>
              </a:extLst>
            </p:cNvPr>
            <p:cNvSpPr txBox="1"/>
            <p:nvPr/>
          </p:nvSpPr>
          <p:spPr>
            <a:xfrm>
              <a:off x="3630589" y="1867509"/>
              <a:ext cx="1044000" cy="84743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algn="ctr" defTabSz="6857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>
                  <a:latin typeface="+mn-lt"/>
                </a:rPr>
                <a:t>Data Ingestion </a:t>
              </a:r>
            </a:p>
            <a:p>
              <a:r>
                <a:rPr lang="en-US" dirty="0">
                  <a:latin typeface="+mn-lt"/>
                </a:rPr>
                <a:t>&amp; Orchestration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B00D5E-D547-4A20-94E5-B5F0AE3D4077}"/>
              </a:ext>
            </a:extLst>
          </p:cNvPr>
          <p:cNvGrpSpPr/>
          <p:nvPr/>
        </p:nvGrpSpPr>
        <p:grpSpPr>
          <a:xfrm>
            <a:off x="3095813" y="4388688"/>
            <a:ext cx="749111" cy="517343"/>
            <a:chOff x="5266858" y="1114552"/>
            <a:chExt cx="749111" cy="517343"/>
          </a:xfrm>
        </p:grpSpPr>
        <p:pic>
          <p:nvPicPr>
            <p:cNvPr id="24" name="Picture 52" descr="Event Hubs | Microsoft Azure Color">
              <a:extLst>
                <a:ext uri="{FF2B5EF4-FFF2-40B4-BE49-F238E27FC236}">
                  <a16:creationId xmlns:a16="http://schemas.microsoft.com/office/drawing/2014/main" id="{8334DC3B-4FF1-52A1-C61E-C64EAA378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709" y="1114552"/>
              <a:ext cx="300362" cy="30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560C1D-851E-23C2-E840-B580C0E9FFC4}"/>
                </a:ext>
              </a:extLst>
            </p:cNvPr>
            <p:cNvSpPr txBox="1"/>
            <p:nvPr/>
          </p:nvSpPr>
          <p:spPr>
            <a:xfrm>
              <a:off x="5266858" y="1416451"/>
              <a:ext cx="7491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Event Hub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9C080A-2C02-FDB4-9469-8845D210F74A}"/>
              </a:ext>
            </a:extLst>
          </p:cNvPr>
          <p:cNvGrpSpPr/>
          <p:nvPr/>
        </p:nvGrpSpPr>
        <p:grpSpPr>
          <a:xfrm>
            <a:off x="3674094" y="4339312"/>
            <a:ext cx="749111" cy="558513"/>
            <a:chOff x="3692123" y="5191084"/>
            <a:chExt cx="749111" cy="5585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DB42B4-99EB-9008-5DED-D3AF7756BF20}"/>
                </a:ext>
              </a:extLst>
            </p:cNvPr>
            <p:cNvSpPr txBox="1"/>
            <p:nvPr/>
          </p:nvSpPr>
          <p:spPr>
            <a:xfrm>
              <a:off x="3692123" y="5411043"/>
              <a:ext cx="749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Stream Analytics</a:t>
              </a:r>
            </a:p>
          </p:txBody>
        </p:sp>
        <p:pic>
          <p:nvPicPr>
            <p:cNvPr id="28" name="Picture 54" descr="Pricing - Stream Analytics | Microsoft Azure">
              <a:extLst>
                <a:ext uri="{FF2B5EF4-FFF2-40B4-BE49-F238E27FC236}">
                  <a16:creationId xmlns:a16="http://schemas.microsoft.com/office/drawing/2014/main" id="{EC0A8879-1CB6-F2CE-6A65-DCC4228034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778" b="-4499"/>
            <a:stretch/>
          </p:blipFill>
          <p:spPr bwMode="auto">
            <a:xfrm>
              <a:off x="3894519" y="5191084"/>
              <a:ext cx="389188" cy="295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FCF3DD-A1D9-90A5-0E1C-FFE2DEBC687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006455" y="2001740"/>
            <a:ext cx="1781665" cy="3068414"/>
          </a:xfrm>
          <a:prstGeom prst="roundRect">
            <a:avLst>
              <a:gd name="adj" fmla="val 0"/>
            </a:avLst>
          </a:prstGeom>
          <a:solidFill>
            <a:schemeClr val="bg1"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algn="ctr" defTabSz="511910"/>
            <a:endParaRPr lang="en-US" sz="800" kern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7778B-974B-C687-87EA-138CC9BBBF86}"/>
              </a:ext>
            </a:extLst>
          </p:cNvPr>
          <p:cNvSpPr txBox="1"/>
          <p:nvPr/>
        </p:nvSpPr>
        <p:spPr>
          <a:xfrm>
            <a:off x="5411534" y="1867110"/>
            <a:ext cx="1044000" cy="332026"/>
          </a:xfrm>
          <a:prstGeom prst="rect">
            <a:avLst/>
          </a:prstGeom>
          <a:solidFill>
            <a:srgbClr val="002A52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Data Enrichment </a:t>
            </a:r>
          </a:p>
          <a:p>
            <a:r>
              <a:rPr lang="en-US" dirty="0"/>
              <a:t>&amp; Store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B3A5512-2930-E2BA-62E6-D6096F71F4F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082604" y="2397961"/>
            <a:ext cx="1622995" cy="12603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marL="0" marR="0" lvl="0" indent="0" algn="ctr" defTabSz="511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" name="TextBox 136">
            <a:extLst>
              <a:ext uri="{FF2B5EF4-FFF2-40B4-BE49-F238E27FC236}">
                <a16:creationId xmlns:a16="http://schemas.microsoft.com/office/drawing/2014/main" id="{CE498C3B-1771-B576-2AB8-18D7ADA4D9AC}"/>
              </a:ext>
            </a:extLst>
          </p:cNvPr>
          <p:cNvSpPr txBox="1"/>
          <p:nvPr/>
        </p:nvSpPr>
        <p:spPr>
          <a:xfrm rot="16200000">
            <a:off x="4957022" y="2930869"/>
            <a:ext cx="869700" cy="2623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Ins="0" rtlCol="0" anchor="ctr"/>
          <a:lstStyle>
            <a:defPPr>
              <a:defRPr lang="en-US"/>
            </a:defPPr>
            <a:lvl1pPr marR="0" lvl="0" indent="0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685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RAW</a:t>
            </a:r>
          </a:p>
        </p:txBody>
      </p:sp>
      <p:sp>
        <p:nvSpPr>
          <p:cNvPr id="33" name="TextBox 136">
            <a:extLst>
              <a:ext uri="{FF2B5EF4-FFF2-40B4-BE49-F238E27FC236}">
                <a16:creationId xmlns:a16="http://schemas.microsoft.com/office/drawing/2014/main" id="{C1C59FBB-A63D-05E9-47D5-C6E6E1EBFC00}"/>
              </a:ext>
            </a:extLst>
          </p:cNvPr>
          <p:cNvSpPr txBox="1"/>
          <p:nvPr/>
        </p:nvSpPr>
        <p:spPr>
          <a:xfrm rot="16200000">
            <a:off x="5952664" y="2930869"/>
            <a:ext cx="869700" cy="2623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Ins="0" rtlCol="0" anchor="ctr"/>
          <a:lstStyle>
            <a:defPPr>
              <a:defRPr lang="en-US"/>
            </a:defPPr>
            <a:lvl1pPr marR="0" lvl="0" indent="0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685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CURATED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F4F47C-C419-D63A-5D98-970DC1896FAC}"/>
              </a:ext>
            </a:extLst>
          </p:cNvPr>
          <p:cNvSpPr txBox="1"/>
          <p:nvPr/>
        </p:nvSpPr>
        <p:spPr>
          <a:xfrm>
            <a:off x="5272774" y="2397744"/>
            <a:ext cx="740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Lake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5FCC76-8D4E-37B6-A4D7-BF6BA4FF124A}"/>
              </a:ext>
            </a:extLst>
          </p:cNvPr>
          <p:cNvCxnSpPr>
            <a:cxnSpLocks/>
          </p:cNvCxnSpPr>
          <p:nvPr/>
        </p:nvCxnSpPr>
        <p:spPr>
          <a:xfrm>
            <a:off x="3674094" y="4487203"/>
            <a:ext cx="255339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E1DA-F1BE-A1FB-D851-A98D90352A8C}"/>
              </a:ext>
            </a:extLst>
          </p:cNvPr>
          <p:cNvCxnSpPr>
            <a:cxnSpLocks/>
          </p:cNvCxnSpPr>
          <p:nvPr/>
        </p:nvCxnSpPr>
        <p:spPr>
          <a:xfrm>
            <a:off x="2082276" y="4487476"/>
            <a:ext cx="1072152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F1F62F-D439-5028-D5C1-FE67307F0844}"/>
              </a:ext>
            </a:extLst>
          </p:cNvPr>
          <p:cNvCxnSpPr>
            <a:cxnSpLocks/>
          </p:cNvCxnSpPr>
          <p:nvPr/>
        </p:nvCxnSpPr>
        <p:spPr>
          <a:xfrm>
            <a:off x="4379199" y="4514458"/>
            <a:ext cx="2008315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4F48A-CBED-3383-ED7C-D029290FAAE3}"/>
              </a:ext>
            </a:extLst>
          </p:cNvPr>
          <p:cNvCxnSpPr>
            <a:cxnSpLocks/>
          </p:cNvCxnSpPr>
          <p:nvPr/>
        </p:nvCxnSpPr>
        <p:spPr>
          <a:xfrm flipV="1">
            <a:off x="6387514" y="3496894"/>
            <a:ext cx="0" cy="1024357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71D78C-00AC-B0B4-D924-A059BEB0D0EF}"/>
              </a:ext>
            </a:extLst>
          </p:cNvPr>
          <p:cNvCxnSpPr>
            <a:cxnSpLocks/>
          </p:cNvCxnSpPr>
          <p:nvPr/>
        </p:nvCxnSpPr>
        <p:spPr>
          <a:xfrm>
            <a:off x="2163275" y="2956986"/>
            <a:ext cx="3048576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36">
            <a:extLst>
              <a:ext uri="{FF2B5EF4-FFF2-40B4-BE49-F238E27FC236}">
                <a16:creationId xmlns:a16="http://schemas.microsoft.com/office/drawing/2014/main" id="{81190527-7282-405C-314A-F0A08645F2B6}"/>
              </a:ext>
            </a:extLst>
          </p:cNvPr>
          <p:cNvSpPr txBox="1"/>
          <p:nvPr/>
        </p:nvSpPr>
        <p:spPr>
          <a:xfrm rot="16200000">
            <a:off x="5474710" y="2930869"/>
            <a:ext cx="869700" cy="2623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Ins="0" rtlCol="0" anchor="ctr"/>
          <a:lstStyle>
            <a:defPPr>
              <a:defRPr lang="en-US"/>
            </a:defPPr>
            <a:lvl1pPr marR="0" lvl="0" indent="0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685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CLEANSED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BD082-90FB-7095-145A-15E73221F5C1}"/>
              </a:ext>
            </a:extLst>
          </p:cNvPr>
          <p:cNvCxnSpPr>
            <a:cxnSpLocks/>
          </p:cNvCxnSpPr>
          <p:nvPr/>
        </p:nvCxnSpPr>
        <p:spPr>
          <a:xfrm>
            <a:off x="5523047" y="2947962"/>
            <a:ext cx="255339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D567FB0-CA12-860D-D0FD-627DA3D3FF4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768574" y="2956986"/>
            <a:ext cx="1207244" cy="9308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algn="ctr" defTabSz="511910"/>
            <a:endParaRPr lang="en-US" sz="800" kern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68D77C-B551-DB80-A1D4-F9FF5F18B123}"/>
              </a:ext>
            </a:extLst>
          </p:cNvPr>
          <p:cNvSpPr txBox="1"/>
          <p:nvPr/>
        </p:nvSpPr>
        <p:spPr>
          <a:xfrm>
            <a:off x="7850196" y="2822757"/>
            <a:ext cx="1044000" cy="33202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Processing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59053-AB0C-1008-3913-A6CEEC147814}"/>
              </a:ext>
            </a:extLst>
          </p:cNvPr>
          <p:cNvSpPr txBox="1"/>
          <p:nvPr/>
        </p:nvSpPr>
        <p:spPr>
          <a:xfrm>
            <a:off x="8008549" y="3579481"/>
            <a:ext cx="727295" cy="221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Databricks</a:t>
            </a:r>
          </a:p>
        </p:txBody>
      </p:sp>
      <p:pic>
        <p:nvPicPr>
          <p:cNvPr id="72" name="Picture 2" descr="Databricks | LinkedIn">
            <a:extLst>
              <a:ext uri="{FF2B5EF4-FFF2-40B4-BE49-F238E27FC236}">
                <a16:creationId xmlns:a16="http://schemas.microsoft.com/office/drawing/2014/main" id="{FAC85382-9BC2-D971-700B-FBFC8F869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439" b="77148" l="24671" r="75883">
                        <a14:foregroundMark x1="39500" y1="28500" x2="39500" y2="28500"/>
                        <a14:foregroundMark x1="55000" y1="26500" x2="55000" y2="26500"/>
                        <a14:foregroundMark x1="36000" y1="43000" x2="36000" y2="43000"/>
                        <a14:foregroundMark x1="61000" y1="45000" x2="61000" y2="45000"/>
                        <a14:foregroundMark x1="61000" y1="54000" x2="61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70" t="16725" r="17716" b="16138"/>
          <a:stretch/>
        </p:blipFill>
        <p:spPr bwMode="auto">
          <a:xfrm>
            <a:off x="8200868" y="3217751"/>
            <a:ext cx="316313" cy="3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978247-CFA6-6565-B8FD-48497D130B43}"/>
              </a:ext>
            </a:extLst>
          </p:cNvPr>
          <p:cNvCxnSpPr>
            <a:cxnSpLocks/>
          </p:cNvCxnSpPr>
          <p:nvPr/>
        </p:nvCxnSpPr>
        <p:spPr>
          <a:xfrm>
            <a:off x="6705599" y="3400892"/>
            <a:ext cx="1062975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0F1D58-C384-13DD-BDC7-8FD7B45D7A49}"/>
              </a:ext>
            </a:extLst>
          </p:cNvPr>
          <p:cNvCxnSpPr>
            <a:cxnSpLocks/>
          </p:cNvCxnSpPr>
          <p:nvPr/>
        </p:nvCxnSpPr>
        <p:spPr>
          <a:xfrm>
            <a:off x="8981650" y="3388115"/>
            <a:ext cx="974622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2A2E573-897A-2981-89B8-4455310DCD2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9990428" y="2956986"/>
            <a:ext cx="1509909" cy="9308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algn="ctr" defTabSz="511910"/>
            <a:endParaRPr lang="en-US" sz="800" kern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pic>
        <p:nvPicPr>
          <p:cNvPr id="82" name="Picture 81" descr="A black and grey sign with a arrow&#10;&#10;Description automatically generated">
            <a:extLst>
              <a:ext uri="{FF2B5EF4-FFF2-40B4-BE49-F238E27FC236}">
                <a16:creationId xmlns:a16="http://schemas.microsoft.com/office/drawing/2014/main" id="{6B3097DB-EED8-8C47-4E28-DDFA77C6DB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 flipH="1">
            <a:off x="10104257" y="3084281"/>
            <a:ext cx="572044" cy="63322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B48C8BB-F693-E789-F01C-CC66421D5BEE}"/>
              </a:ext>
            </a:extLst>
          </p:cNvPr>
          <p:cNvSpPr txBox="1"/>
          <p:nvPr/>
        </p:nvSpPr>
        <p:spPr>
          <a:xfrm>
            <a:off x="10684377" y="3302370"/>
            <a:ext cx="727295" cy="221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13592EC1-D28B-78F3-AE07-AA1A284ACCC4}"/>
              </a:ext>
            </a:extLst>
          </p:cNvPr>
          <p:cNvSpPr txBox="1"/>
          <p:nvPr/>
        </p:nvSpPr>
        <p:spPr>
          <a:xfrm>
            <a:off x="9990428" y="6218748"/>
            <a:ext cx="220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Highlights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Batch Data Processed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Real time data processing.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B978A3-E9C7-322D-5554-764549D98F9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92370" y="5601819"/>
            <a:ext cx="11207259" cy="616929"/>
          </a:xfrm>
          <a:prstGeom prst="roundRect">
            <a:avLst>
              <a:gd name="adj" fmla="val 0"/>
            </a:avLst>
          </a:prstGeom>
          <a:solidFill>
            <a:schemeClr val="bg1">
              <a:alpha val="27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lIns="146266" tIns="73133" rIns="146266" bIns="73133" anchor="ctr"/>
          <a:lstStyle/>
          <a:p>
            <a:pPr algn="ctr" defTabSz="511910"/>
            <a:endParaRPr lang="en-US" sz="800" kern="0" dirty="0">
              <a:ln>
                <a:solidFill>
                  <a:srgbClr val="1B5A7D"/>
                </a:solidFill>
                <a:prstDash val="sysDash"/>
              </a:ln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686B4B-295A-30E6-EFFD-688303620B52}"/>
              </a:ext>
            </a:extLst>
          </p:cNvPr>
          <p:cNvSpPr txBox="1"/>
          <p:nvPr/>
        </p:nvSpPr>
        <p:spPr>
          <a:xfrm>
            <a:off x="864919" y="5694006"/>
            <a:ext cx="2030681" cy="4286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857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pPr lvl="0"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rPr>
              <a:t>Support Modules</a:t>
            </a:r>
          </a:p>
        </p:txBody>
      </p:sp>
      <p:pic>
        <p:nvPicPr>
          <p:cNvPr id="89" name="Picture 88" descr="A black and white logo&#10;&#10;Description automatically generated">
            <a:extLst>
              <a:ext uri="{FF2B5EF4-FFF2-40B4-BE49-F238E27FC236}">
                <a16:creationId xmlns:a16="http://schemas.microsoft.com/office/drawing/2014/main" id="{F8EBCC81-FF17-AC9E-F4A0-AE986B5AFB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42914" y="5649426"/>
            <a:ext cx="590620" cy="521714"/>
          </a:xfrm>
          <a:prstGeom prst="rect">
            <a:avLst/>
          </a:prstGeom>
        </p:spPr>
      </p:pic>
      <p:pic>
        <p:nvPicPr>
          <p:cNvPr id="91" name="Picture 90" descr="A blue and black logo&#10;&#10;Description automatically generated">
            <a:extLst>
              <a:ext uri="{FF2B5EF4-FFF2-40B4-BE49-F238E27FC236}">
                <a16:creationId xmlns:a16="http://schemas.microsoft.com/office/drawing/2014/main" id="{706B2BFC-6C40-8FAF-EE87-0B44E8AC3AA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87514" y="5649426"/>
            <a:ext cx="673849" cy="5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ADVANTAGES &amp; OUTCOMES</a:t>
            </a:r>
            <a:endParaRPr lang="en-US" dirty="0"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57" name="Freeform: Shape 45">
            <a:extLst>
              <a:ext uri="{FF2B5EF4-FFF2-40B4-BE49-F238E27FC236}">
                <a16:creationId xmlns:a16="http://schemas.microsoft.com/office/drawing/2014/main" id="{EAAC872E-0638-4366-8A87-F8529EADFD1F}"/>
              </a:ext>
            </a:extLst>
          </p:cNvPr>
          <p:cNvSpPr/>
          <p:nvPr/>
        </p:nvSpPr>
        <p:spPr>
          <a:xfrm>
            <a:off x="11093433" y="4303960"/>
            <a:ext cx="167751" cy="335501"/>
          </a:xfrm>
          <a:custGeom>
            <a:avLst/>
            <a:gdLst>
              <a:gd name="connsiteX0" fmla="*/ 0 w 181038"/>
              <a:gd name="connsiteY0" fmla="*/ 0 h 362076"/>
              <a:gd name="connsiteX1" fmla="*/ 181039 w 181038"/>
              <a:gd name="connsiteY1" fmla="*/ 0 h 362076"/>
              <a:gd name="connsiteX2" fmla="*/ 181039 w 181038"/>
              <a:gd name="connsiteY2" fmla="*/ 181039 h 362076"/>
              <a:gd name="connsiteX3" fmla="*/ 0 w 181038"/>
              <a:gd name="connsiteY3" fmla="*/ 362077 h 362076"/>
              <a:gd name="connsiteX4" fmla="*/ 0 w 181038"/>
              <a:gd name="connsiteY4" fmla="*/ 362077 h 362076"/>
              <a:gd name="connsiteX5" fmla="*/ 0 w 181038"/>
              <a:gd name="connsiteY5" fmla="*/ 0 h 3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38" h="362076">
                <a:moveTo>
                  <a:pt x="0" y="0"/>
                </a:moveTo>
                <a:lnTo>
                  <a:pt x="181039" y="0"/>
                </a:lnTo>
                <a:lnTo>
                  <a:pt x="181039" y="181039"/>
                </a:lnTo>
                <a:cubicBezTo>
                  <a:pt x="181039" y="281051"/>
                  <a:pt x="100013" y="362077"/>
                  <a:pt x="0" y="362077"/>
                </a:cubicBezTo>
                <a:lnTo>
                  <a:pt x="0" y="362077"/>
                </a:lnTo>
                <a:lnTo>
                  <a:pt x="0" y="0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999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F5802A01-4006-4FDE-8A94-203471CF4D33}"/>
              </a:ext>
            </a:extLst>
          </p:cNvPr>
          <p:cNvSpPr/>
          <p:nvPr/>
        </p:nvSpPr>
        <p:spPr>
          <a:xfrm>
            <a:off x="6936567" y="3860723"/>
            <a:ext cx="4164674" cy="2284132"/>
          </a:xfrm>
          <a:custGeom>
            <a:avLst/>
            <a:gdLst>
              <a:gd name="connsiteX0" fmla="*/ 4404451 w 4494557"/>
              <a:gd name="connsiteY0" fmla="*/ 1255014 h 1255014"/>
              <a:gd name="connsiteX1" fmla="*/ 64100 w 4494557"/>
              <a:gd name="connsiteY1" fmla="*/ 1255014 h 1255014"/>
              <a:gd name="connsiteX2" fmla="*/ 18888 w 4494557"/>
              <a:gd name="connsiteY2" fmla="*/ 1145731 h 1255014"/>
              <a:gd name="connsiteX3" fmla="*/ 1132614 w 4494557"/>
              <a:gd name="connsiteY3" fmla="*/ 33338 h 1255014"/>
              <a:gd name="connsiteX4" fmla="*/ 1213132 w 4494557"/>
              <a:gd name="connsiteY4" fmla="*/ 0 h 1255014"/>
              <a:gd name="connsiteX5" fmla="*/ 4404515 w 4494557"/>
              <a:gd name="connsiteY5" fmla="*/ 0 h 1255014"/>
              <a:gd name="connsiteX6" fmla="*/ 4494558 w 4494557"/>
              <a:gd name="connsiteY6" fmla="*/ 90043 h 1255014"/>
              <a:gd name="connsiteX7" fmla="*/ 4494558 w 4494557"/>
              <a:gd name="connsiteY7" fmla="*/ 1164908 h 1255014"/>
              <a:gd name="connsiteX8" fmla="*/ 4404451 w 4494557"/>
              <a:gd name="connsiteY8" fmla="*/ 1255014 h 125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4557" h="1255014">
                <a:moveTo>
                  <a:pt x="4404451" y="1255014"/>
                </a:moveTo>
                <a:lnTo>
                  <a:pt x="64100" y="1255014"/>
                </a:lnTo>
                <a:cubicBezTo>
                  <a:pt x="7076" y="1255014"/>
                  <a:pt x="-21435" y="1186053"/>
                  <a:pt x="18888" y="1145731"/>
                </a:cubicBezTo>
                <a:lnTo>
                  <a:pt x="1132614" y="33338"/>
                </a:lnTo>
                <a:cubicBezTo>
                  <a:pt x="1153950" y="12002"/>
                  <a:pt x="1182969" y="0"/>
                  <a:pt x="1213132" y="0"/>
                </a:cubicBezTo>
                <a:lnTo>
                  <a:pt x="4404515" y="0"/>
                </a:lnTo>
                <a:cubicBezTo>
                  <a:pt x="4454236" y="0"/>
                  <a:pt x="4494558" y="40322"/>
                  <a:pt x="4494558" y="90043"/>
                </a:cubicBezTo>
                <a:lnTo>
                  <a:pt x="4494558" y="1164908"/>
                </a:lnTo>
                <a:cubicBezTo>
                  <a:pt x="4494495" y="1214691"/>
                  <a:pt x="4454172" y="1255014"/>
                  <a:pt x="4404451" y="1255014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endParaRPr lang="id-ID" sz="80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59" name="Freeform: Shape 47">
            <a:extLst>
              <a:ext uri="{FF2B5EF4-FFF2-40B4-BE49-F238E27FC236}">
                <a16:creationId xmlns:a16="http://schemas.microsoft.com/office/drawing/2014/main" id="{6F5BBA8D-CFEA-4FF6-8F72-20E06A7C9588}"/>
              </a:ext>
            </a:extLst>
          </p:cNvPr>
          <p:cNvSpPr/>
          <p:nvPr/>
        </p:nvSpPr>
        <p:spPr>
          <a:xfrm>
            <a:off x="7438320" y="3968458"/>
            <a:ext cx="3830613" cy="503253"/>
          </a:xfrm>
          <a:custGeom>
            <a:avLst/>
            <a:gdLst>
              <a:gd name="connsiteX0" fmla="*/ 4133972 w 4134035"/>
              <a:gd name="connsiteY0" fmla="*/ 543116 h 543115"/>
              <a:gd name="connsiteX1" fmla="*/ 4133972 w 4134035"/>
              <a:gd name="connsiteY1" fmla="*/ 543116 h 543115"/>
              <a:gd name="connsiteX2" fmla="*/ 3952934 w 4134035"/>
              <a:gd name="connsiteY2" fmla="*/ 362077 h 543115"/>
              <a:gd name="connsiteX3" fmla="*/ 32634 w 4134035"/>
              <a:gd name="connsiteY3" fmla="*/ 362077 h 543115"/>
              <a:gd name="connsiteX4" fmla="*/ 9584 w 4134035"/>
              <a:gd name="connsiteY4" fmla="*/ 306515 h 543115"/>
              <a:gd name="connsiteX5" fmla="*/ 279713 w 4134035"/>
              <a:gd name="connsiteY5" fmla="*/ 35306 h 543115"/>
              <a:gd name="connsiteX6" fmla="*/ 364739 w 4134035"/>
              <a:gd name="connsiteY6" fmla="*/ 0 h 543115"/>
              <a:gd name="connsiteX7" fmla="*/ 3952997 w 4134035"/>
              <a:gd name="connsiteY7" fmla="*/ 0 h 543115"/>
              <a:gd name="connsiteX8" fmla="*/ 4134036 w 4134035"/>
              <a:gd name="connsiteY8" fmla="*/ 181039 h 543115"/>
              <a:gd name="connsiteX9" fmla="*/ 4134036 w 4134035"/>
              <a:gd name="connsiteY9" fmla="*/ 543116 h 54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34035" h="543115">
                <a:moveTo>
                  <a:pt x="4133972" y="543116"/>
                </a:moveTo>
                <a:lnTo>
                  <a:pt x="4133972" y="543116"/>
                </a:lnTo>
                <a:cubicBezTo>
                  <a:pt x="4133972" y="443103"/>
                  <a:pt x="4052946" y="362077"/>
                  <a:pt x="3952934" y="362077"/>
                </a:cubicBezTo>
                <a:lnTo>
                  <a:pt x="32634" y="362077"/>
                </a:lnTo>
                <a:cubicBezTo>
                  <a:pt x="3678" y="362077"/>
                  <a:pt x="-10927" y="327089"/>
                  <a:pt x="9584" y="306515"/>
                </a:cubicBezTo>
                <a:lnTo>
                  <a:pt x="279713" y="35306"/>
                </a:lnTo>
                <a:cubicBezTo>
                  <a:pt x="302255" y="12700"/>
                  <a:pt x="332799" y="0"/>
                  <a:pt x="364739" y="0"/>
                </a:cubicBezTo>
                <a:lnTo>
                  <a:pt x="3952997" y="0"/>
                </a:lnTo>
                <a:cubicBezTo>
                  <a:pt x="4053010" y="0"/>
                  <a:pt x="4134036" y="81026"/>
                  <a:pt x="4134036" y="181039"/>
                </a:cubicBezTo>
                <a:lnTo>
                  <a:pt x="4134036" y="543116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999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Freeform: Shape 42">
            <a:extLst>
              <a:ext uri="{FF2B5EF4-FFF2-40B4-BE49-F238E27FC236}">
                <a16:creationId xmlns:a16="http://schemas.microsoft.com/office/drawing/2014/main" id="{EBA69C9A-1DC2-4ED4-A784-102E01CDFD03}"/>
              </a:ext>
            </a:extLst>
          </p:cNvPr>
          <p:cNvSpPr/>
          <p:nvPr/>
        </p:nvSpPr>
        <p:spPr>
          <a:xfrm>
            <a:off x="11101124" y="1618349"/>
            <a:ext cx="167751" cy="335502"/>
          </a:xfrm>
          <a:custGeom>
            <a:avLst/>
            <a:gdLst>
              <a:gd name="connsiteX0" fmla="*/ 0 w 181038"/>
              <a:gd name="connsiteY0" fmla="*/ 0 h 362077"/>
              <a:gd name="connsiteX1" fmla="*/ 181039 w 181038"/>
              <a:gd name="connsiteY1" fmla="*/ 0 h 362077"/>
              <a:gd name="connsiteX2" fmla="*/ 181039 w 181038"/>
              <a:gd name="connsiteY2" fmla="*/ 181039 h 362077"/>
              <a:gd name="connsiteX3" fmla="*/ 0 w 181038"/>
              <a:gd name="connsiteY3" fmla="*/ 362077 h 362077"/>
              <a:gd name="connsiteX4" fmla="*/ 0 w 181038"/>
              <a:gd name="connsiteY4" fmla="*/ 362077 h 362077"/>
              <a:gd name="connsiteX5" fmla="*/ 0 w 181038"/>
              <a:gd name="connsiteY5" fmla="*/ 0 h 36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38" h="362077">
                <a:moveTo>
                  <a:pt x="0" y="0"/>
                </a:moveTo>
                <a:lnTo>
                  <a:pt x="181039" y="0"/>
                </a:lnTo>
                <a:lnTo>
                  <a:pt x="181039" y="181039"/>
                </a:lnTo>
                <a:cubicBezTo>
                  <a:pt x="181039" y="281051"/>
                  <a:pt x="100013" y="362077"/>
                  <a:pt x="0" y="362077"/>
                </a:cubicBezTo>
                <a:lnTo>
                  <a:pt x="0" y="362077"/>
                </a:lnTo>
                <a:lnTo>
                  <a:pt x="0" y="0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reeform: Shape 43">
            <a:extLst>
              <a:ext uri="{FF2B5EF4-FFF2-40B4-BE49-F238E27FC236}">
                <a16:creationId xmlns:a16="http://schemas.microsoft.com/office/drawing/2014/main" id="{FF7C9A77-3EFB-4ADE-B63E-2CF4A6438EF5}"/>
              </a:ext>
            </a:extLst>
          </p:cNvPr>
          <p:cNvSpPr/>
          <p:nvPr/>
        </p:nvSpPr>
        <p:spPr>
          <a:xfrm>
            <a:off x="6817308" y="1175170"/>
            <a:ext cx="4283874" cy="2462692"/>
          </a:xfrm>
          <a:custGeom>
            <a:avLst/>
            <a:gdLst>
              <a:gd name="connsiteX0" fmla="*/ 4416825 w 4498992"/>
              <a:gd name="connsiteY0" fmla="*/ 0 h 1255013"/>
              <a:gd name="connsiteX1" fmla="*/ 60914 w 4498992"/>
              <a:gd name="connsiteY1" fmla="*/ 0 h 1255013"/>
              <a:gd name="connsiteX2" fmla="*/ 17925 w 4498992"/>
              <a:gd name="connsiteY2" fmla="*/ 103822 h 1255013"/>
              <a:gd name="connsiteX3" fmla="*/ 1137049 w 4498992"/>
              <a:gd name="connsiteY3" fmla="*/ 1221677 h 1255013"/>
              <a:gd name="connsiteX4" fmla="*/ 1217567 w 4498992"/>
              <a:gd name="connsiteY4" fmla="*/ 1255014 h 1255013"/>
              <a:gd name="connsiteX5" fmla="*/ 4416761 w 4498992"/>
              <a:gd name="connsiteY5" fmla="*/ 1255014 h 1255013"/>
              <a:gd name="connsiteX6" fmla="*/ 4498993 w 4498992"/>
              <a:gd name="connsiteY6" fmla="*/ 1172781 h 1255013"/>
              <a:gd name="connsiteX7" fmla="*/ 4498993 w 4498992"/>
              <a:gd name="connsiteY7" fmla="*/ 82232 h 1255013"/>
              <a:gd name="connsiteX8" fmla="*/ 4416825 w 4498992"/>
              <a:gd name="connsiteY8" fmla="*/ 0 h 125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8992" h="1255013">
                <a:moveTo>
                  <a:pt x="4416825" y="0"/>
                </a:moveTo>
                <a:lnTo>
                  <a:pt x="60914" y="0"/>
                </a:lnTo>
                <a:cubicBezTo>
                  <a:pt x="6749" y="0"/>
                  <a:pt x="-20365" y="65532"/>
                  <a:pt x="17925" y="103822"/>
                </a:cubicBezTo>
                <a:lnTo>
                  <a:pt x="1137049" y="1221677"/>
                </a:lnTo>
                <a:cubicBezTo>
                  <a:pt x="1158385" y="1243012"/>
                  <a:pt x="1187404" y="1255014"/>
                  <a:pt x="1217567" y="1255014"/>
                </a:cubicBezTo>
                <a:lnTo>
                  <a:pt x="4416761" y="1255014"/>
                </a:lnTo>
                <a:cubicBezTo>
                  <a:pt x="4462163" y="1255014"/>
                  <a:pt x="4498993" y="1218184"/>
                  <a:pt x="4498993" y="1172781"/>
                </a:cubicBezTo>
                <a:lnTo>
                  <a:pt x="4498993" y="82232"/>
                </a:lnTo>
                <a:cubicBezTo>
                  <a:pt x="4498993" y="36830"/>
                  <a:pt x="4462226" y="0"/>
                  <a:pt x="441682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endParaRPr lang="id-ID" sz="80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56" name="Freeform: Shape 44">
            <a:extLst>
              <a:ext uri="{FF2B5EF4-FFF2-40B4-BE49-F238E27FC236}">
                <a16:creationId xmlns:a16="http://schemas.microsoft.com/office/drawing/2014/main" id="{4EB67810-85B9-4B37-9833-33CFBB5778AB}"/>
              </a:ext>
            </a:extLst>
          </p:cNvPr>
          <p:cNvSpPr/>
          <p:nvPr/>
        </p:nvSpPr>
        <p:spPr>
          <a:xfrm>
            <a:off x="6722780" y="1283730"/>
            <a:ext cx="4546095" cy="502370"/>
          </a:xfrm>
          <a:custGeom>
            <a:avLst/>
            <a:gdLst>
              <a:gd name="connsiteX0" fmla="*/ 4775993 w 4775992"/>
              <a:gd name="connsiteY0" fmla="*/ 181038 h 542163"/>
              <a:gd name="connsiteX1" fmla="*/ 4775993 w 4775992"/>
              <a:gd name="connsiteY1" fmla="*/ 542163 h 542163"/>
              <a:gd name="connsiteX2" fmla="*/ 4594954 w 4775992"/>
              <a:gd name="connsiteY2" fmla="*/ 361124 h 542163"/>
              <a:gd name="connsiteX3" fmla="*/ 4594954 w 4775992"/>
              <a:gd name="connsiteY3" fmla="*/ 362141 h 542163"/>
              <a:gd name="connsiteX4" fmla="*/ 364711 w 4775992"/>
              <a:gd name="connsiteY4" fmla="*/ 362141 h 542163"/>
              <a:gd name="connsiteX5" fmla="*/ 279685 w 4775992"/>
              <a:gd name="connsiteY5" fmla="*/ 326771 h 542163"/>
              <a:gd name="connsiteX6" fmla="*/ 9555 w 4775992"/>
              <a:gd name="connsiteY6" fmla="*/ 55563 h 542163"/>
              <a:gd name="connsiteX7" fmla="*/ 32606 w 4775992"/>
              <a:gd name="connsiteY7" fmla="*/ 0 h 542163"/>
              <a:gd name="connsiteX8" fmla="*/ 4594954 w 4775992"/>
              <a:gd name="connsiteY8" fmla="*/ 0 h 542163"/>
              <a:gd name="connsiteX9" fmla="*/ 4775993 w 4775992"/>
              <a:gd name="connsiteY9" fmla="*/ 181038 h 54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5992" h="542163">
                <a:moveTo>
                  <a:pt x="4775993" y="181038"/>
                </a:moveTo>
                <a:lnTo>
                  <a:pt x="4775993" y="542163"/>
                </a:lnTo>
                <a:cubicBezTo>
                  <a:pt x="4775993" y="442214"/>
                  <a:pt x="4694903" y="361124"/>
                  <a:pt x="4594954" y="361124"/>
                </a:cubicBezTo>
                <a:lnTo>
                  <a:pt x="4594954" y="362141"/>
                </a:lnTo>
                <a:lnTo>
                  <a:pt x="364711" y="362141"/>
                </a:lnTo>
                <a:cubicBezTo>
                  <a:pt x="332771" y="362141"/>
                  <a:pt x="302163" y="349377"/>
                  <a:pt x="279685" y="326771"/>
                </a:cubicBezTo>
                <a:lnTo>
                  <a:pt x="9555" y="55563"/>
                </a:lnTo>
                <a:cubicBezTo>
                  <a:pt x="-10891" y="35052"/>
                  <a:pt x="3650" y="0"/>
                  <a:pt x="32606" y="0"/>
                </a:cubicBezTo>
                <a:lnTo>
                  <a:pt x="4594954" y="0"/>
                </a:lnTo>
                <a:cubicBezTo>
                  <a:pt x="4694903" y="0"/>
                  <a:pt x="4775993" y="81090"/>
                  <a:pt x="4775993" y="181038"/>
                </a:cubicBezTo>
                <a:close/>
              </a:path>
            </a:pathLst>
          </a:custGeom>
          <a:solidFill>
            <a:srgbClr val="002A5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Freeform: Shape 39">
            <a:extLst>
              <a:ext uri="{FF2B5EF4-FFF2-40B4-BE49-F238E27FC236}">
                <a16:creationId xmlns:a16="http://schemas.microsoft.com/office/drawing/2014/main" id="{FDD54721-521C-4EF2-B136-A99A1458CF32}"/>
              </a:ext>
            </a:extLst>
          </p:cNvPr>
          <p:cNvSpPr/>
          <p:nvPr/>
        </p:nvSpPr>
        <p:spPr>
          <a:xfrm>
            <a:off x="808768" y="4303960"/>
            <a:ext cx="167751" cy="335501"/>
          </a:xfrm>
          <a:custGeom>
            <a:avLst/>
            <a:gdLst>
              <a:gd name="connsiteX0" fmla="*/ 181039 w 181038"/>
              <a:gd name="connsiteY0" fmla="*/ 0 h 362076"/>
              <a:gd name="connsiteX1" fmla="*/ 0 w 181038"/>
              <a:gd name="connsiteY1" fmla="*/ 0 h 362076"/>
              <a:gd name="connsiteX2" fmla="*/ 0 w 181038"/>
              <a:gd name="connsiteY2" fmla="*/ 181039 h 362076"/>
              <a:gd name="connsiteX3" fmla="*/ 181039 w 181038"/>
              <a:gd name="connsiteY3" fmla="*/ 362077 h 362076"/>
              <a:gd name="connsiteX4" fmla="*/ 181039 w 181038"/>
              <a:gd name="connsiteY4" fmla="*/ 362077 h 362076"/>
              <a:gd name="connsiteX5" fmla="*/ 181039 w 181038"/>
              <a:gd name="connsiteY5" fmla="*/ 0 h 3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38" h="362076">
                <a:moveTo>
                  <a:pt x="181039" y="0"/>
                </a:moveTo>
                <a:lnTo>
                  <a:pt x="0" y="0"/>
                </a:lnTo>
                <a:lnTo>
                  <a:pt x="0" y="181039"/>
                </a:lnTo>
                <a:cubicBezTo>
                  <a:pt x="0" y="281051"/>
                  <a:pt x="81026" y="362077"/>
                  <a:pt x="181039" y="362077"/>
                </a:cubicBezTo>
                <a:lnTo>
                  <a:pt x="181039" y="362077"/>
                </a:lnTo>
                <a:lnTo>
                  <a:pt x="181039" y="0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Freeform: Shape 40">
            <a:extLst>
              <a:ext uri="{FF2B5EF4-FFF2-40B4-BE49-F238E27FC236}">
                <a16:creationId xmlns:a16="http://schemas.microsoft.com/office/drawing/2014/main" id="{CA571F32-4FD3-405B-A643-BD8D63E0EDAA}"/>
              </a:ext>
            </a:extLst>
          </p:cNvPr>
          <p:cNvSpPr/>
          <p:nvPr/>
        </p:nvSpPr>
        <p:spPr>
          <a:xfrm>
            <a:off x="976460" y="3860722"/>
            <a:ext cx="4164616" cy="2284133"/>
          </a:xfrm>
          <a:custGeom>
            <a:avLst/>
            <a:gdLst>
              <a:gd name="connsiteX0" fmla="*/ 90043 w 4494494"/>
              <a:gd name="connsiteY0" fmla="*/ 1255014 h 1255014"/>
              <a:gd name="connsiteX1" fmla="*/ 4430395 w 4494494"/>
              <a:gd name="connsiteY1" fmla="*/ 1255014 h 1255014"/>
              <a:gd name="connsiteX2" fmla="*/ 4475607 w 4494494"/>
              <a:gd name="connsiteY2" fmla="*/ 1145731 h 1255014"/>
              <a:gd name="connsiteX3" fmla="*/ 3361944 w 4494494"/>
              <a:gd name="connsiteY3" fmla="*/ 33338 h 1255014"/>
              <a:gd name="connsiteX4" fmla="*/ 3281426 w 4494494"/>
              <a:gd name="connsiteY4" fmla="*/ 0 h 1255014"/>
              <a:gd name="connsiteX5" fmla="*/ 90043 w 4494494"/>
              <a:gd name="connsiteY5" fmla="*/ 0 h 1255014"/>
              <a:gd name="connsiteX6" fmla="*/ 0 w 4494494"/>
              <a:gd name="connsiteY6" fmla="*/ 90043 h 1255014"/>
              <a:gd name="connsiteX7" fmla="*/ 0 w 4494494"/>
              <a:gd name="connsiteY7" fmla="*/ 1164908 h 1255014"/>
              <a:gd name="connsiteX8" fmla="*/ 90043 w 4494494"/>
              <a:gd name="connsiteY8" fmla="*/ 1255014 h 125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4494" h="1255014">
                <a:moveTo>
                  <a:pt x="90043" y="1255014"/>
                </a:moveTo>
                <a:lnTo>
                  <a:pt x="4430395" y="1255014"/>
                </a:lnTo>
                <a:cubicBezTo>
                  <a:pt x="4487418" y="1255014"/>
                  <a:pt x="4515930" y="1186053"/>
                  <a:pt x="4475607" y="1145731"/>
                </a:cubicBezTo>
                <a:lnTo>
                  <a:pt x="3361944" y="33338"/>
                </a:lnTo>
                <a:cubicBezTo>
                  <a:pt x="3340608" y="12002"/>
                  <a:pt x="3311589" y="0"/>
                  <a:pt x="3281426" y="0"/>
                </a:cubicBezTo>
                <a:lnTo>
                  <a:pt x="90043" y="0"/>
                </a:lnTo>
                <a:cubicBezTo>
                  <a:pt x="40323" y="0"/>
                  <a:pt x="0" y="40322"/>
                  <a:pt x="0" y="90043"/>
                </a:cubicBezTo>
                <a:lnTo>
                  <a:pt x="0" y="1164908"/>
                </a:lnTo>
                <a:cubicBezTo>
                  <a:pt x="0" y="1214691"/>
                  <a:pt x="40323" y="1255014"/>
                  <a:pt x="90043" y="1255014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endParaRPr lang="id-ID" sz="80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53" name="Freeform: Shape 41">
            <a:extLst>
              <a:ext uri="{FF2B5EF4-FFF2-40B4-BE49-F238E27FC236}">
                <a16:creationId xmlns:a16="http://schemas.microsoft.com/office/drawing/2014/main" id="{DEC8CCE3-9C82-464F-84DE-F5210760F20A}"/>
              </a:ext>
            </a:extLst>
          </p:cNvPr>
          <p:cNvSpPr/>
          <p:nvPr/>
        </p:nvSpPr>
        <p:spPr>
          <a:xfrm>
            <a:off x="808768" y="3968458"/>
            <a:ext cx="3830555" cy="503253"/>
          </a:xfrm>
          <a:custGeom>
            <a:avLst/>
            <a:gdLst>
              <a:gd name="connsiteX0" fmla="*/ 0 w 4133972"/>
              <a:gd name="connsiteY0" fmla="*/ 543116 h 543115"/>
              <a:gd name="connsiteX1" fmla="*/ 0 w 4133972"/>
              <a:gd name="connsiteY1" fmla="*/ 543116 h 543115"/>
              <a:gd name="connsiteX2" fmla="*/ 181039 w 4133972"/>
              <a:gd name="connsiteY2" fmla="*/ 362077 h 543115"/>
              <a:gd name="connsiteX3" fmla="*/ 4101338 w 4133972"/>
              <a:gd name="connsiteY3" fmla="*/ 362077 h 543115"/>
              <a:gd name="connsiteX4" fmla="*/ 4124389 w 4133972"/>
              <a:gd name="connsiteY4" fmla="*/ 306515 h 543115"/>
              <a:gd name="connsiteX5" fmla="*/ 3854259 w 4133972"/>
              <a:gd name="connsiteY5" fmla="*/ 35306 h 543115"/>
              <a:gd name="connsiteX6" fmla="*/ 3769233 w 4133972"/>
              <a:gd name="connsiteY6" fmla="*/ 0 h 543115"/>
              <a:gd name="connsiteX7" fmla="*/ 181039 w 4133972"/>
              <a:gd name="connsiteY7" fmla="*/ 0 h 543115"/>
              <a:gd name="connsiteX8" fmla="*/ 0 w 4133972"/>
              <a:gd name="connsiteY8" fmla="*/ 181039 h 543115"/>
              <a:gd name="connsiteX9" fmla="*/ 0 w 4133972"/>
              <a:gd name="connsiteY9" fmla="*/ 543116 h 54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33972" h="543115">
                <a:moveTo>
                  <a:pt x="0" y="543116"/>
                </a:moveTo>
                <a:lnTo>
                  <a:pt x="0" y="543116"/>
                </a:lnTo>
                <a:cubicBezTo>
                  <a:pt x="0" y="443103"/>
                  <a:pt x="81026" y="362077"/>
                  <a:pt x="181039" y="362077"/>
                </a:cubicBezTo>
                <a:lnTo>
                  <a:pt x="4101338" y="362077"/>
                </a:lnTo>
                <a:cubicBezTo>
                  <a:pt x="4130294" y="362077"/>
                  <a:pt x="4144899" y="327089"/>
                  <a:pt x="4124389" y="306515"/>
                </a:cubicBezTo>
                <a:lnTo>
                  <a:pt x="3854259" y="35306"/>
                </a:lnTo>
                <a:cubicBezTo>
                  <a:pt x="3831717" y="12700"/>
                  <a:pt x="3801174" y="0"/>
                  <a:pt x="3769233" y="0"/>
                </a:cubicBezTo>
                <a:lnTo>
                  <a:pt x="181039" y="0"/>
                </a:lnTo>
                <a:cubicBezTo>
                  <a:pt x="81026" y="0"/>
                  <a:pt x="0" y="81026"/>
                  <a:pt x="0" y="181039"/>
                </a:cubicBezTo>
                <a:lnTo>
                  <a:pt x="0" y="543116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reeform: Shape 36">
            <a:extLst>
              <a:ext uri="{FF2B5EF4-FFF2-40B4-BE49-F238E27FC236}">
                <a16:creationId xmlns:a16="http://schemas.microsoft.com/office/drawing/2014/main" id="{0983A423-4C60-4466-B138-3E0BAC7A4A70}"/>
              </a:ext>
            </a:extLst>
          </p:cNvPr>
          <p:cNvSpPr/>
          <p:nvPr/>
        </p:nvSpPr>
        <p:spPr>
          <a:xfrm>
            <a:off x="808768" y="1618349"/>
            <a:ext cx="167751" cy="335502"/>
          </a:xfrm>
          <a:custGeom>
            <a:avLst/>
            <a:gdLst>
              <a:gd name="connsiteX0" fmla="*/ 181039 w 181038"/>
              <a:gd name="connsiteY0" fmla="*/ 0 h 362077"/>
              <a:gd name="connsiteX1" fmla="*/ 0 w 181038"/>
              <a:gd name="connsiteY1" fmla="*/ 0 h 362077"/>
              <a:gd name="connsiteX2" fmla="*/ 0 w 181038"/>
              <a:gd name="connsiteY2" fmla="*/ 181039 h 362077"/>
              <a:gd name="connsiteX3" fmla="*/ 181039 w 181038"/>
              <a:gd name="connsiteY3" fmla="*/ 362077 h 362077"/>
              <a:gd name="connsiteX4" fmla="*/ 181039 w 181038"/>
              <a:gd name="connsiteY4" fmla="*/ 362077 h 362077"/>
              <a:gd name="connsiteX5" fmla="*/ 181039 w 181038"/>
              <a:gd name="connsiteY5" fmla="*/ 0 h 36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38" h="362077">
                <a:moveTo>
                  <a:pt x="181039" y="0"/>
                </a:moveTo>
                <a:lnTo>
                  <a:pt x="0" y="0"/>
                </a:lnTo>
                <a:lnTo>
                  <a:pt x="0" y="181039"/>
                </a:lnTo>
                <a:cubicBezTo>
                  <a:pt x="0" y="281051"/>
                  <a:pt x="81026" y="362077"/>
                  <a:pt x="181039" y="362077"/>
                </a:cubicBezTo>
                <a:lnTo>
                  <a:pt x="181039" y="362077"/>
                </a:lnTo>
                <a:lnTo>
                  <a:pt x="181039" y="0"/>
                </a:ln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517F85D5-E7C4-4062-B172-840D7E8009D1}"/>
              </a:ext>
            </a:extLst>
          </p:cNvPr>
          <p:cNvSpPr/>
          <p:nvPr/>
        </p:nvSpPr>
        <p:spPr>
          <a:xfrm>
            <a:off x="976402" y="1175170"/>
            <a:ext cx="4168843" cy="2350188"/>
          </a:xfrm>
          <a:custGeom>
            <a:avLst/>
            <a:gdLst>
              <a:gd name="connsiteX0" fmla="*/ 82232 w 4499056"/>
              <a:gd name="connsiteY0" fmla="*/ 0 h 1255013"/>
              <a:gd name="connsiteX1" fmla="*/ 4438142 w 4499056"/>
              <a:gd name="connsiteY1" fmla="*/ 0 h 1255013"/>
              <a:gd name="connsiteX2" fmla="*/ 4481132 w 4499056"/>
              <a:gd name="connsiteY2" fmla="*/ 103822 h 1255013"/>
              <a:gd name="connsiteX3" fmla="*/ 3362008 w 4499056"/>
              <a:gd name="connsiteY3" fmla="*/ 1221677 h 1255013"/>
              <a:gd name="connsiteX4" fmla="*/ 3281490 w 4499056"/>
              <a:gd name="connsiteY4" fmla="*/ 1255014 h 1255013"/>
              <a:gd name="connsiteX5" fmla="*/ 82232 w 4499056"/>
              <a:gd name="connsiteY5" fmla="*/ 1255014 h 1255013"/>
              <a:gd name="connsiteX6" fmla="*/ 0 w 4499056"/>
              <a:gd name="connsiteY6" fmla="*/ 1172781 h 1255013"/>
              <a:gd name="connsiteX7" fmla="*/ 0 w 4499056"/>
              <a:gd name="connsiteY7" fmla="*/ 82232 h 1255013"/>
              <a:gd name="connsiteX8" fmla="*/ 82232 w 4499056"/>
              <a:gd name="connsiteY8" fmla="*/ 0 h 125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9056" h="1255013">
                <a:moveTo>
                  <a:pt x="82232" y="0"/>
                </a:moveTo>
                <a:lnTo>
                  <a:pt x="4438142" y="0"/>
                </a:lnTo>
                <a:cubicBezTo>
                  <a:pt x="4492308" y="0"/>
                  <a:pt x="4519422" y="65532"/>
                  <a:pt x="4481132" y="103822"/>
                </a:cubicBezTo>
                <a:lnTo>
                  <a:pt x="3362008" y="1221677"/>
                </a:lnTo>
                <a:cubicBezTo>
                  <a:pt x="3340672" y="1243012"/>
                  <a:pt x="3311652" y="1255014"/>
                  <a:pt x="3281490" y="1255014"/>
                </a:cubicBezTo>
                <a:lnTo>
                  <a:pt x="82232" y="1255014"/>
                </a:lnTo>
                <a:cubicBezTo>
                  <a:pt x="36830" y="1255014"/>
                  <a:pt x="0" y="1218184"/>
                  <a:pt x="0" y="1172781"/>
                </a:cubicBezTo>
                <a:lnTo>
                  <a:pt x="0" y="82232"/>
                </a:lnTo>
                <a:cubicBezTo>
                  <a:pt x="63" y="36830"/>
                  <a:pt x="36830" y="0"/>
                  <a:pt x="82232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endParaRPr lang="id-ID" sz="80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2D224EFF-6C8C-4739-99C9-EC9CDEFF2357}"/>
              </a:ext>
            </a:extLst>
          </p:cNvPr>
          <p:cNvSpPr/>
          <p:nvPr/>
        </p:nvSpPr>
        <p:spPr>
          <a:xfrm>
            <a:off x="808768" y="1283730"/>
            <a:ext cx="4425453" cy="502370"/>
          </a:xfrm>
          <a:custGeom>
            <a:avLst/>
            <a:gdLst>
              <a:gd name="connsiteX0" fmla="*/ 0 w 4775992"/>
              <a:gd name="connsiteY0" fmla="*/ 181038 h 542163"/>
              <a:gd name="connsiteX1" fmla="*/ 0 w 4775992"/>
              <a:gd name="connsiteY1" fmla="*/ 542163 h 542163"/>
              <a:gd name="connsiteX2" fmla="*/ 181039 w 4775992"/>
              <a:gd name="connsiteY2" fmla="*/ 361124 h 542163"/>
              <a:gd name="connsiteX3" fmla="*/ 181039 w 4775992"/>
              <a:gd name="connsiteY3" fmla="*/ 362141 h 542163"/>
              <a:gd name="connsiteX4" fmla="*/ 4411282 w 4775992"/>
              <a:gd name="connsiteY4" fmla="*/ 362141 h 542163"/>
              <a:gd name="connsiteX5" fmla="*/ 4496308 w 4775992"/>
              <a:gd name="connsiteY5" fmla="*/ 326771 h 542163"/>
              <a:gd name="connsiteX6" fmla="*/ 4766437 w 4775992"/>
              <a:gd name="connsiteY6" fmla="*/ 55563 h 542163"/>
              <a:gd name="connsiteX7" fmla="*/ 4743387 w 4775992"/>
              <a:gd name="connsiteY7" fmla="*/ 0 h 542163"/>
              <a:gd name="connsiteX8" fmla="*/ 181039 w 4775992"/>
              <a:gd name="connsiteY8" fmla="*/ 0 h 542163"/>
              <a:gd name="connsiteX9" fmla="*/ 0 w 4775992"/>
              <a:gd name="connsiteY9" fmla="*/ 181038 h 54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5992" h="542163">
                <a:moveTo>
                  <a:pt x="0" y="181038"/>
                </a:moveTo>
                <a:lnTo>
                  <a:pt x="0" y="542163"/>
                </a:lnTo>
                <a:cubicBezTo>
                  <a:pt x="0" y="442214"/>
                  <a:pt x="81090" y="361124"/>
                  <a:pt x="181039" y="361124"/>
                </a:cubicBezTo>
                <a:lnTo>
                  <a:pt x="181039" y="362141"/>
                </a:lnTo>
                <a:lnTo>
                  <a:pt x="4411282" y="362141"/>
                </a:lnTo>
                <a:cubicBezTo>
                  <a:pt x="4443222" y="362141"/>
                  <a:pt x="4473829" y="349377"/>
                  <a:pt x="4496308" y="326771"/>
                </a:cubicBezTo>
                <a:lnTo>
                  <a:pt x="4766437" y="55563"/>
                </a:lnTo>
                <a:cubicBezTo>
                  <a:pt x="4786884" y="35052"/>
                  <a:pt x="4772343" y="0"/>
                  <a:pt x="4743387" y="0"/>
                </a:cubicBezTo>
                <a:lnTo>
                  <a:pt x="181039" y="0"/>
                </a:lnTo>
                <a:cubicBezTo>
                  <a:pt x="81090" y="0"/>
                  <a:pt x="0" y="81090"/>
                  <a:pt x="0" y="181038"/>
                </a:cubicBezTo>
                <a:close/>
              </a:path>
            </a:pathLst>
          </a:custGeom>
          <a:solidFill>
            <a:srgbClr val="002A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4B738DE6-169B-44DB-8E90-BE49A9578F3D}"/>
              </a:ext>
            </a:extLst>
          </p:cNvPr>
          <p:cNvSpPr/>
          <p:nvPr/>
        </p:nvSpPr>
        <p:spPr>
          <a:xfrm>
            <a:off x="5740101" y="2517082"/>
            <a:ext cx="1804720" cy="1804719"/>
          </a:xfrm>
          <a:custGeom>
            <a:avLst/>
            <a:gdLst>
              <a:gd name="connsiteX0" fmla="*/ 2027619 w 2176923"/>
              <a:gd name="connsiteY0" fmla="*/ 1081405 h 2176922"/>
              <a:gd name="connsiteX1" fmla="*/ 1081405 w 2176923"/>
              <a:gd name="connsiteY1" fmla="*/ 2027619 h 2176922"/>
              <a:gd name="connsiteX2" fmla="*/ 360680 w 2176923"/>
              <a:gd name="connsiteY2" fmla="*/ 2027619 h 2176922"/>
              <a:gd name="connsiteX3" fmla="*/ 0 w 2176923"/>
              <a:gd name="connsiteY3" fmla="*/ 1666939 h 2176922"/>
              <a:gd name="connsiteX4" fmla="*/ 720725 w 2176923"/>
              <a:gd name="connsiteY4" fmla="*/ 1666939 h 2176922"/>
              <a:gd name="connsiteX5" fmla="*/ 1666939 w 2176923"/>
              <a:gd name="connsiteY5" fmla="*/ 720725 h 2176922"/>
              <a:gd name="connsiteX6" fmla="*/ 1666939 w 2176923"/>
              <a:gd name="connsiteY6" fmla="*/ 0 h 2176922"/>
              <a:gd name="connsiteX7" fmla="*/ 2027619 w 2176923"/>
              <a:gd name="connsiteY7" fmla="*/ 360680 h 2176922"/>
              <a:gd name="connsiteX8" fmla="*/ 2027619 w 2176923"/>
              <a:gd name="connsiteY8" fmla="*/ 1081405 h 217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923" h="2176922">
                <a:moveTo>
                  <a:pt x="2027619" y="1081405"/>
                </a:moveTo>
                <a:lnTo>
                  <a:pt x="1081405" y="2027619"/>
                </a:lnTo>
                <a:cubicBezTo>
                  <a:pt x="882332" y="2226691"/>
                  <a:pt x="559689" y="2226691"/>
                  <a:pt x="360680" y="2027619"/>
                </a:cubicBezTo>
                <a:lnTo>
                  <a:pt x="0" y="1666939"/>
                </a:lnTo>
                <a:cubicBezTo>
                  <a:pt x="199072" y="1866011"/>
                  <a:pt x="521716" y="1866011"/>
                  <a:pt x="720725" y="1666939"/>
                </a:cubicBezTo>
                <a:lnTo>
                  <a:pt x="1666939" y="720725"/>
                </a:lnTo>
                <a:cubicBezTo>
                  <a:pt x="1866011" y="521652"/>
                  <a:pt x="1866011" y="199009"/>
                  <a:pt x="1666939" y="0"/>
                </a:cubicBezTo>
                <a:lnTo>
                  <a:pt x="2027619" y="360680"/>
                </a:lnTo>
                <a:cubicBezTo>
                  <a:pt x="2226691" y="559689"/>
                  <a:pt x="2226691" y="882396"/>
                  <a:pt x="2027619" y="1081405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7000">
                <a:schemeClr val="tx1">
                  <a:lumMod val="50000"/>
                  <a:lumOff val="50000"/>
                </a:schemeClr>
              </a:gs>
            </a:gsLst>
            <a:lin ang="9000000" scaled="0"/>
          </a:gra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999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9F8AB057-3BFB-4AE9-9008-D7A54B5C5A92}"/>
              </a:ext>
            </a:extLst>
          </p:cNvPr>
          <p:cNvSpPr/>
          <p:nvPr/>
        </p:nvSpPr>
        <p:spPr>
          <a:xfrm>
            <a:off x="4831891" y="2816094"/>
            <a:ext cx="1804720" cy="1804719"/>
          </a:xfrm>
          <a:custGeom>
            <a:avLst/>
            <a:gdLst>
              <a:gd name="connsiteX0" fmla="*/ 2176923 w 2176923"/>
              <a:gd name="connsiteY0" fmla="*/ 1666939 h 2176922"/>
              <a:gd name="connsiteX1" fmla="*/ 1816243 w 2176923"/>
              <a:gd name="connsiteY1" fmla="*/ 2027619 h 2176922"/>
              <a:gd name="connsiteX2" fmla="*/ 1095518 w 2176923"/>
              <a:gd name="connsiteY2" fmla="*/ 2027619 h 2176922"/>
              <a:gd name="connsiteX3" fmla="*/ 149304 w 2176923"/>
              <a:gd name="connsiteY3" fmla="*/ 1081405 h 2176922"/>
              <a:gd name="connsiteX4" fmla="*/ 149304 w 2176923"/>
              <a:gd name="connsiteY4" fmla="*/ 360680 h 2176922"/>
              <a:gd name="connsiteX5" fmla="*/ 509984 w 2176923"/>
              <a:gd name="connsiteY5" fmla="*/ 0 h 2176922"/>
              <a:gd name="connsiteX6" fmla="*/ 509984 w 2176923"/>
              <a:gd name="connsiteY6" fmla="*/ 720725 h 2176922"/>
              <a:gd name="connsiteX7" fmla="*/ 1456198 w 2176923"/>
              <a:gd name="connsiteY7" fmla="*/ 1666939 h 2176922"/>
              <a:gd name="connsiteX8" fmla="*/ 2176923 w 2176923"/>
              <a:gd name="connsiteY8" fmla="*/ 1666939 h 217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923" h="2176922">
                <a:moveTo>
                  <a:pt x="2176923" y="1666939"/>
                </a:moveTo>
                <a:lnTo>
                  <a:pt x="1816243" y="2027619"/>
                </a:lnTo>
                <a:cubicBezTo>
                  <a:pt x="1617171" y="2226691"/>
                  <a:pt x="1294527" y="2226691"/>
                  <a:pt x="1095518" y="2027619"/>
                </a:cubicBezTo>
                <a:lnTo>
                  <a:pt x="149304" y="1081405"/>
                </a:lnTo>
                <a:cubicBezTo>
                  <a:pt x="-49768" y="882333"/>
                  <a:pt x="-49768" y="559689"/>
                  <a:pt x="149304" y="360680"/>
                </a:cubicBezTo>
                <a:lnTo>
                  <a:pt x="509984" y="0"/>
                </a:lnTo>
                <a:cubicBezTo>
                  <a:pt x="310912" y="199072"/>
                  <a:pt x="310912" y="521716"/>
                  <a:pt x="509984" y="720725"/>
                </a:cubicBezTo>
                <a:lnTo>
                  <a:pt x="1456198" y="1666939"/>
                </a:lnTo>
                <a:cubicBezTo>
                  <a:pt x="1655271" y="1866011"/>
                  <a:pt x="1977914" y="1866011"/>
                  <a:pt x="2176923" y="1666939"/>
                </a:cubicBezTo>
                <a:close/>
              </a:path>
            </a:pathLst>
          </a:custGeom>
          <a:gradFill>
            <a:gsLst>
              <a:gs pos="6000">
                <a:srgbClr val="1C75BC"/>
              </a:gs>
              <a:gs pos="99000">
                <a:srgbClr val="00B3E3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C2B51C4-BEBC-49E5-BE39-2B716E17CC4E}"/>
              </a:ext>
            </a:extLst>
          </p:cNvPr>
          <p:cNvSpPr/>
          <p:nvPr/>
        </p:nvSpPr>
        <p:spPr>
          <a:xfrm>
            <a:off x="4532879" y="1907884"/>
            <a:ext cx="1804719" cy="1804719"/>
          </a:xfrm>
          <a:custGeom>
            <a:avLst/>
            <a:gdLst>
              <a:gd name="connsiteX0" fmla="*/ 509984 w 2176922"/>
              <a:gd name="connsiteY0" fmla="*/ 2176923 h 2176922"/>
              <a:gd name="connsiteX1" fmla="*/ 149304 w 2176922"/>
              <a:gd name="connsiteY1" fmla="*/ 1816243 h 2176922"/>
              <a:gd name="connsiteX2" fmla="*/ 149304 w 2176922"/>
              <a:gd name="connsiteY2" fmla="*/ 1095518 h 2176922"/>
              <a:gd name="connsiteX3" fmla="*/ 1095518 w 2176922"/>
              <a:gd name="connsiteY3" fmla="*/ 149304 h 2176922"/>
              <a:gd name="connsiteX4" fmla="*/ 1816243 w 2176922"/>
              <a:gd name="connsiteY4" fmla="*/ 149304 h 2176922"/>
              <a:gd name="connsiteX5" fmla="*/ 2176923 w 2176922"/>
              <a:gd name="connsiteY5" fmla="*/ 509984 h 2176922"/>
              <a:gd name="connsiteX6" fmla="*/ 1456198 w 2176922"/>
              <a:gd name="connsiteY6" fmla="*/ 509984 h 2176922"/>
              <a:gd name="connsiteX7" fmla="*/ 509984 w 2176922"/>
              <a:gd name="connsiteY7" fmla="*/ 1456198 h 2176922"/>
              <a:gd name="connsiteX8" fmla="*/ 509984 w 2176922"/>
              <a:gd name="connsiteY8" fmla="*/ 2176923 h 217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922" h="2176922">
                <a:moveTo>
                  <a:pt x="509984" y="2176923"/>
                </a:moveTo>
                <a:lnTo>
                  <a:pt x="149304" y="1816243"/>
                </a:lnTo>
                <a:cubicBezTo>
                  <a:pt x="-49768" y="1617171"/>
                  <a:pt x="-49768" y="1294527"/>
                  <a:pt x="149304" y="1095518"/>
                </a:cubicBezTo>
                <a:lnTo>
                  <a:pt x="1095518" y="149304"/>
                </a:lnTo>
                <a:cubicBezTo>
                  <a:pt x="1294590" y="-49768"/>
                  <a:pt x="1617234" y="-49768"/>
                  <a:pt x="1816243" y="149304"/>
                </a:cubicBezTo>
                <a:lnTo>
                  <a:pt x="2176923" y="509984"/>
                </a:lnTo>
                <a:cubicBezTo>
                  <a:pt x="1977850" y="310912"/>
                  <a:pt x="1655207" y="310912"/>
                  <a:pt x="1456198" y="509984"/>
                </a:cubicBezTo>
                <a:lnTo>
                  <a:pt x="509984" y="1456198"/>
                </a:lnTo>
                <a:cubicBezTo>
                  <a:pt x="310912" y="1655271"/>
                  <a:pt x="310912" y="1977914"/>
                  <a:pt x="509984" y="2176923"/>
                </a:cubicBezTo>
                <a:close/>
              </a:path>
            </a:pathLst>
          </a:custGeom>
          <a:gradFill>
            <a:gsLst>
              <a:gs pos="0">
                <a:srgbClr val="1473BF"/>
              </a:gs>
              <a:gs pos="71000">
                <a:srgbClr val="002B53"/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C4490138-9973-4B23-9430-6A4A8E2B3DFD}"/>
              </a:ext>
            </a:extLst>
          </p:cNvPr>
          <p:cNvSpPr/>
          <p:nvPr/>
        </p:nvSpPr>
        <p:spPr>
          <a:xfrm>
            <a:off x="5441089" y="1608872"/>
            <a:ext cx="1804719" cy="1804719"/>
          </a:xfrm>
          <a:custGeom>
            <a:avLst/>
            <a:gdLst>
              <a:gd name="connsiteX0" fmla="*/ 2027619 w 2176922"/>
              <a:gd name="connsiteY0" fmla="*/ 1816243 h 2176922"/>
              <a:gd name="connsiteX1" fmla="*/ 1666938 w 2176922"/>
              <a:gd name="connsiteY1" fmla="*/ 2176923 h 2176922"/>
              <a:gd name="connsiteX2" fmla="*/ 1666938 w 2176922"/>
              <a:gd name="connsiteY2" fmla="*/ 1456198 h 2176922"/>
              <a:gd name="connsiteX3" fmla="*/ 720725 w 2176922"/>
              <a:gd name="connsiteY3" fmla="*/ 509984 h 2176922"/>
              <a:gd name="connsiteX4" fmla="*/ 0 w 2176922"/>
              <a:gd name="connsiteY4" fmla="*/ 509984 h 2176922"/>
              <a:gd name="connsiteX5" fmla="*/ 360680 w 2176922"/>
              <a:gd name="connsiteY5" fmla="*/ 149304 h 2176922"/>
              <a:gd name="connsiteX6" fmla="*/ 1081405 w 2176922"/>
              <a:gd name="connsiteY6" fmla="*/ 149304 h 2176922"/>
              <a:gd name="connsiteX7" fmla="*/ 2027619 w 2176922"/>
              <a:gd name="connsiteY7" fmla="*/ 1095518 h 2176922"/>
              <a:gd name="connsiteX8" fmla="*/ 2027619 w 2176922"/>
              <a:gd name="connsiteY8" fmla="*/ 1816243 h 217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922" h="2176922">
                <a:moveTo>
                  <a:pt x="2027619" y="1816243"/>
                </a:moveTo>
                <a:lnTo>
                  <a:pt x="1666938" y="2176923"/>
                </a:lnTo>
                <a:cubicBezTo>
                  <a:pt x="1866011" y="1977851"/>
                  <a:pt x="1866011" y="1655207"/>
                  <a:pt x="1666938" y="1456198"/>
                </a:cubicBezTo>
                <a:lnTo>
                  <a:pt x="720725" y="509984"/>
                </a:lnTo>
                <a:cubicBezTo>
                  <a:pt x="521652" y="310912"/>
                  <a:pt x="199009" y="310912"/>
                  <a:pt x="0" y="509984"/>
                </a:cubicBezTo>
                <a:lnTo>
                  <a:pt x="360680" y="149304"/>
                </a:lnTo>
                <a:cubicBezTo>
                  <a:pt x="559752" y="-49768"/>
                  <a:pt x="882396" y="-49768"/>
                  <a:pt x="1081405" y="149304"/>
                </a:cubicBezTo>
                <a:lnTo>
                  <a:pt x="2027619" y="1095518"/>
                </a:lnTo>
                <a:cubicBezTo>
                  <a:pt x="2226691" y="1294527"/>
                  <a:pt x="2226691" y="1617170"/>
                  <a:pt x="2027619" y="1816243"/>
                </a:cubicBezTo>
                <a:close/>
              </a:path>
            </a:pathLst>
          </a:custGeom>
          <a:gradFill>
            <a:gsLst>
              <a:gs pos="13000">
                <a:srgbClr val="7F3F98">
                  <a:lumMod val="75000"/>
                </a:srgbClr>
              </a:gs>
              <a:gs pos="99000">
                <a:srgbClr val="7F3F98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EE617076-13C4-4BDF-A47D-20D122A78168}"/>
              </a:ext>
            </a:extLst>
          </p:cNvPr>
          <p:cNvSpPr/>
          <p:nvPr/>
        </p:nvSpPr>
        <p:spPr>
          <a:xfrm>
            <a:off x="6586837" y="1907924"/>
            <a:ext cx="658932" cy="658932"/>
          </a:xfrm>
          <a:custGeom>
            <a:avLst/>
            <a:gdLst>
              <a:gd name="connsiteX0" fmla="*/ 781590 w 794829"/>
              <a:gd name="connsiteY0" fmla="*/ 140938 h 794829"/>
              <a:gd name="connsiteX1" fmla="*/ 781590 w 794829"/>
              <a:gd name="connsiteY1" fmla="*/ 653891 h 794829"/>
              <a:gd name="connsiteX2" fmla="*/ 653891 w 794829"/>
              <a:gd name="connsiteY2" fmla="*/ 781590 h 794829"/>
              <a:gd name="connsiteX3" fmla="*/ 140938 w 794829"/>
              <a:gd name="connsiteY3" fmla="*/ 781590 h 794829"/>
              <a:gd name="connsiteX4" fmla="*/ 13240 w 794829"/>
              <a:gd name="connsiteY4" fmla="*/ 653891 h 794829"/>
              <a:gd name="connsiteX5" fmla="*/ 13240 w 794829"/>
              <a:gd name="connsiteY5" fmla="*/ 140938 h 794829"/>
              <a:gd name="connsiteX6" fmla="*/ 140938 w 794829"/>
              <a:gd name="connsiteY6" fmla="*/ 13240 h 794829"/>
              <a:gd name="connsiteX7" fmla="*/ 653891 w 794829"/>
              <a:gd name="connsiteY7" fmla="*/ 13240 h 794829"/>
              <a:gd name="connsiteX8" fmla="*/ 781590 w 794829"/>
              <a:gd name="connsiteY8" fmla="*/ 140938 h 79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4829" h="794829">
                <a:moveTo>
                  <a:pt x="781590" y="140938"/>
                </a:moveTo>
                <a:cubicBezTo>
                  <a:pt x="799242" y="311944"/>
                  <a:pt x="799242" y="482949"/>
                  <a:pt x="781590" y="653891"/>
                </a:cubicBezTo>
                <a:cubicBezTo>
                  <a:pt x="774604" y="721201"/>
                  <a:pt x="721201" y="774605"/>
                  <a:pt x="653891" y="781590"/>
                </a:cubicBezTo>
                <a:cubicBezTo>
                  <a:pt x="482886" y="799243"/>
                  <a:pt x="311880" y="799243"/>
                  <a:pt x="140938" y="781590"/>
                </a:cubicBezTo>
                <a:cubicBezTo>
                  <a:pt x="73628" y="774605"/>
                  <a:pt x="20225" y="721201"/>
                  <a:pt x="13240" y="653891"/>
                </a:cubicBezTo>
                <a:cubicBezTo>
                  <a:pt x="-4413" y="482886"/>
                  <a:pt x="-4413" y="311880"/>
                  <a:pt x="13240" y="140938"/>
                </a:cubicBezTo>
                <a:cubicBezTo>
                  <a:pt x="20225" y="73628"/>
                  <a:pt x="73628" y="20225"/>
                  <a:pt x="140938" y="13240"/>
                </a:cubicBezTo>
                <a:cubicBezTo>
                  <a:pt x="311943" y="-4413"/>
                  <a:pt x="482949" y="-4413"/>
                  <a:pt x="653891" y="13240"/>
                </a:cubicBezTo>
                <a:cubicBezTo>
                  <a:pt x="721201" y="20161"/>
                  <a:pt x="774668" y="73628"/>
                  <a:pt x="781590" y="140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Freeform: Shape 29">
            <a:extLst>
              <a:ext uri="{FF2B5EF4-FFF2-40B4-BE49-F238E27FC236}">
                <a16:creationId xmlns:a16="http://schemas.microsoft.com/office/drawing/2014/main" id="{A3407360-741D-47FD-81E0-C5D05BAC4AC0}"/>
              </a:ext>
            </a:extLst>
          </p:cNvPr>
          <p:cNvSpPr/>
          <p:nvPr/>
        </p:nvSpPr>
        <p:spPr>
          <a:xfrm>
            <a:off x="6640138" y="1961238"/>
            <a:ext cx="552435" cy="552304"/>
          </a:xfrm>
          <a:custGeom>
            <a:avLst/>
            <a:gdLst>
              <a:gd name="connsiteX0" fmla="*/ 666369 w 666369"/>
              <a:gd name="connsiteY0" fmla="*/ 333105 h 666210"/>
              <a:gd name="connsiteX1" fmla="*/ 654241 w 666369"/>
              <a:gd name="connsiteY1" fmla="*/ 575231 h 666210"/>
              <a:gd name="connsiteX2" fmla="*/ 575310 w 666369"/>
              <a:gd name="connsiteY2" fmla="*/ 654161 h 666210"/>
              <a:gd name="connsiteX3" fmla="*/ 91060 w 666369"/>
              <a:gd name="connsiteY3" fmla="*/ 654161 h 666210"/>
              <a:gd name="connsiteX4" fmla="*/ 12129 w 666369"/>
              <a:gd name="connsiteY4" fmla="*/ 575231 h 666210"/>
              <a:gd name="connsiteX5" fmla="*/ 0 w 666369"/>
              <a:gd name="connsiteY5" fmla="*/ 333105 h 666210"/>
              <a:gd name="connsiteX6" fmla="*/ 12129 w 666369"/>
              <a:gd name="connsiteY6" fmla="*/ 90980 h 666210"/>
              <a:gd name="connsiteX7" fmla="*/ 91060 w 666369"/>
              <a:gd name="connsiteY7" fmla="*/ 12049 h 666210"/>
              <a:gd name="connsiteX8" fmla="*/ 575310 w 666369"/>
              <a:gd name="connsiteY8" fmla="*/ 12049 h 666210"/>
              <a:gd name="connsiteX9" fmla="*/ 654241 w 666369"/>
              <a:gd name="connsiteY9" fmla="*/ 90980 h 666210"/>
              <a:gd name="connsiteX10" fmla="*/ 666369 w 666369"/>
              <a:gd name="connsiteY10" fmla="*/ 333105 h 6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369" h="666210">
                <a:moveTo>
                  <a:pt x="666369" y="333105"/>
                </a:moveTo>
                <a:cubicBezTo>
                  <a:pt x="666369" y="413369"/>
                  <a:pt x="662305" y="494459"/>
                  <a:pt x="654241" y="575231"/>
                </a:cubicBezTo>
                <a:cubicBezTo>
                  <a:pt x="650050" y="616887"/>
                  <a:pt x="616966" y="650034"/>
                  <a:pt x="575310" y="654161"/>
                </a:cubicBezTo>
                <a:cubicBezTo>
                  <a:pt x="414210" y="670227"/>
                  <a:pt x="252095" y="670227"/>
                  <a:pt x="91060" y="654161"/>
                </a:cubicBezTo>
                <a:cubicBezTo>
                  <a:pt x="49403" y="650034"/>
                  <a:pt x="16256" y="616887"/>
                  <a:pt x="12129" y="575231"/>
                </a:cubicBezTo>
                <a:cubicBezTo>
                  <a:pt x="4064" y="494459"/>
                  <a:pt x="0" y="413369"/>
                  <a:pt x="0" y="333105"/>
                </a:cubicBezTo>
                <a:cubicBezTo>
                  <a:pt x="0" y="252841"/>
                  <a:pt x="4064" y="171752"/>
                  <a:pt x="12129" y="90980"/>
                </a:cubicBezTo>
                <a:cubicBezTo>
                  <a:pt x="16320" y="49324"/>
                  <a:pt x="49403" y="16177"/>
                  <a:pt x="91060" y="12049"/>
                </a:cubicBezTo>
                <a:cubicBezTo>
                  <a:pt x="252159" y="-4016"/>
                  <a:pt x="414274" y="-4016"/>
                  <a:pt x="575310" y="12049"/>
                </a:cubicBezTo>
                <a:cubicBezTo>
                  <a:pt x="616966" y="16177"/>
                  <a:pt x="650113" y="49324"/>
                  <a:pt x="654241" y="90980"/>
                </a:cubicBezTo>
                <a:cubicBezTo>
                  <a:pt x="662305" y="171752"/>
                  <a:pt x="666369" y="252778"/>
                  <a:pt x="666369" y="333105"/>
                </a:cubicBezTo>
                <a:close/>
              </a:path>
            </a:pathLst>
          </a:custGeom>
          <a:gradFill>
            <a:gsLst>
              <a:gs pos="13000">
                <a:srgbClr val="7F3F98">
                  <a:lumMod val="75000"/>
                </a:srgbClr>
              </a:gs>
              <a:gs pos="99000">
                <a:srgbClr val="7F3F98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41960988-BF48-4FE9-8B0F-DB0F9CBEC813}"/>
              </a:ext>
            </a:extLst>
          </p:cNvPr>
          <p:cNvSpPr/>
          <p:nvPr/>
        </p:nvSpPr>
        <p:spPr>
          <a:xfrm>
            <a:off x="6586837" y="3662830"/>
            <a:ext cx="658932" cy="658932"/>
          </a:xfrm>
          <a:custGeom>
            <a:avLst/>
            <a:gdLst>
              <a:gd name="connsiteX0" fmla="*/ 781590 w 794829"/>
              <a:gd name="connsiteY0" fmla="*/ 140938 h 794829"/>
              <a:gd name="connsiteX1" fmla="*/ 781590 w 794829"/>
              <a:gd name="connsiteY1" fmla="*/ 653891 h 794829"/>
              <a:gd name="connsiteX2" fmla="*/ 653891 w 794829"/>
              <a:gd name="connsiteY2" fmla="*/ 781590 h 794829"/>
              <a:gd name="connsiteX3" fmla="*/ 140938 w 794829"/>
              <a:gd name="connsiteY3" fmla="*/ 781590 h 794829"/>
              <a:gd name="connsiteX4" fmla="*/ 13240 w 794829"/>
              <a:gd name="connsiteY4" fmla="*/ 653891 h 794829"/>
              <a:gd name="connsiteX5" fmla="*/ 13240 w 794829"/>
              <a:gd name="connsiteY5" fmla="*/ 140938 h 794829"/>
              <a:gd name="connsiteX6" fmla="*/ 140938 w 794829"/>
              <a:gd name="connsiteY6" fmla="*/ 13240 h 794829"/>
              <a:gd name="connsiteX7" fmla="*/ 653891 w 794829"/>
              <a:gd name="connsiteY7" fmla="*/ 13240 h 794829"/>
              <a:gd name="connsiteX8" fmla="*/ 781590 w 794829"/>
              <a:gd name="connsiteY8" fmla="*/ 140938 h 79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4829" h="794829">
                <a:moveTo>
                  <a:pt x="781590" y="140938"/>
                </a:moveTo>
                <a:cubicBezTo>
                  <a:pt x="799242" y="311943"/>
                  <a:pt x="799242" y="482949"/>
                  <a:pt x="781590" y="653891"/>
                </a:cubicBezTo>
                <a:cubicBezTo>
                  <a:pt x="774604" y="721201"/>
                  <a:pt x="721201" y="774605"/>
                  <a:pt x="653891" y="781590"/>
                </a:cubicBezTo>
                <a:cubicBezTo>
                  <a:pt x="482886" y="799243"/>
                  <a:pt x="311880" y="799243"/>
                  <a:pt x="140938" y="781590"/>
                </a:cubicBezTo>
                <a:cubicBezTo>
                  <a:pt x="73628" y="774605"/>
                  <a:pt x="20225" y="721201"/>
                  <a:pt x="13240" y="653891"/>
                </a:cubicBezTo>
                <a:cubicBezTo>
                  <a:pt x="-4413" y="482886"/>
                  <a:pt x="-4413" y="311943"/>
                  <a:pt x="13240" y="140938"/>
                </a:cubicBezTo>
                <a:cubicBezTo>
                  <a:pt x="20225" y="73628"/>
                  <a:pt x="73628" y="20225"/>
                  <a:pt x="140938" y="13240"/>
                </a:cubicBezTo>
                <a:cubicBezTo>
                  <a:pt x="311943" y="-4413"/>
                  <a:pt x="482949" y="-4413"/>
                  <a:pt x="653891" y="13240"/>
                </a:cubicBezTo>
                <a:cubicBezTo>
                  <a:pt x="721201" y="20225"/>
                  <a:pt x="774668" y="73628"/>
                  <a:pt x="781590" y="140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: Shape 31">
            <a:extLst>
              <a:ext uri="{FF2B5EF4-FFF2-40B4-BE49-F238E27FC236}">
                <a16:creationId xmlns:a16="http://schemas.microsoft.com/office/drawing/2014/main" id="{4E4A06F8-647D-4CAB-AAD8-39F44CF77385}"/>
              </a:ext>
            </a:extLst>
          </p:cNvPr>
          <p:cNvSpPr/>
          <p:nvPr/>
        </p:nvSpPr>
        <p:spPr>
          <a:xfrm>
            <a:off x="6640138" y="3716144"/>
            <a:ext cx="552435" cy="552304"/>
          </a:xfrm>
          <a:custGeom>
            <a:avLst/>
            <a:gdLst>
              <a:gd name="connsiteX0" fmla="*/ 666369 w 666369"/>
              <a:gd name="connsiteY0" fmla="*/ 333105 h 666210"/>
              <a:gd name="connsiteX1" fmla="*/ 654241 w 666369"/>
              <a:gd name="connsiteY1" fmla="*/ 575231 h 666210"/>
              <a:gd name="connsiteX2" fmla="*/ 575310 w 666369"/>
              <a:gd name="connsiteY2" fmla="*/ 654161 h 666210"/>
              <a:gd name="connsiteX3" fmla="*/ 91060 w 666369"/>
              <a:gd name="connsiteY3" fmla="*/ 654161 h 666210"/>
              <a:gd name="connsiteX4" fmla="*/ 12129 w 666369"/>
              <a:gd name="connsiteY4" fmla="*/ 575231 h 666210"/>
              <a:gd name="connsiteX5" fmla="*/ 0 w 666369"/>
              <a:gd name="connsiteY5" fmla="*/ 333105 h 666210"/>
              <a:gd name="connsiteX6" fmla="*/ 12129 w 666369"/>
              <a:gd name="connsiteY6" fmla="*/ 90979 h 666210"/>
              <a:gd name="connsiteX7" fmla="*/ 91060 w 666369"/>
              <a:gd name="connsiteY7" fmla="*/ 12049 h 666210"/>
              <a:gd name="connsiteX8" fmla="*/ 575310 w 666369"/>
              <a:gd name="connsiteY8" fmla="*/ 12049 h 666210"/>
              <a:gd name="connsiteX9" fmla="*/ 654241 w 666369"/>
              <a:gd name="connsiteY9" fmla="*/ 90979 h 666210"/>
              <a:gd name="connsiteX10" fmla="*/ 666369 w 666369"/>
              <a:gd name="connsiteY10" fmla="*/ 333105 h 6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369" h="666210">
                <a:moveTo>
                  <a:pt x="666369" y="333105"/>
                </a:moveTo>
                <a:cubicBezTo>
                  <a:pt x="666369" y="413369"/>
                  <a:pt x="662305" y="494459"/>
                  <a:pt x="654241" y="575231"/>
                </a:cubicBezTo>
                <a:cubicBezTo>
                  <a:pt x="650050" y="616887"/>
                  <a:pt x="616966" y="650034"/>
                  <a:pt x="575310" y="654161"/>
                </a:cubicBezTo>
                <a:cubicBezTo>
                  <a:pt x="414210" y="670227"/>
                  <a:pt x="252095" y="670227"/>
                  <a:pt x="91060" y="654161"/>
                </a:cubicBezTo>
                <a:cubicBezTo>
                  <a:pt x="49403" y="650034"/>
                  <a:pt x="16256" y="616887"/>
                  <a:pt x="12129" y="575231"/>
                </a:cubicBezTo>
                <a:cubicBezTo>
                  <a:pt x="4064" y="494459"/>
                  <a:pt x="0" y="413369"/>
                  <a:pt x="0" y="333105"/>
                </a:cubicBezTo>
                <a:cubicBezTo>
                  <a:pt x="0" y="252841"/>
                  <a:pt x="4064" y="171752"/>
                  <a:pt x="12129" y="90979"/>
                </a:cubicBezTo>
                <a:cubicBezTo>
                  <a:pt x="16320" y="49323"/>
                  <a:pt x="49403" y="16177"/>
                  <a:pt x="91060" y="12049"/>
                </a:cubicBezTo>
                <a:cubicBezTo>
                  <a:pt x="252159" y="-4016"/>
                  <a:pt x="414274" y="-4016"/>
                  <a:pt x="575310" y="12049"/>
                </a:cubicBezTo>
                <a:cubicBezTo>
                  <a:pt x="616966" y="16177"/>
                  <a:pt x="650113" y="49323"/>
                  <a:pt x="654241" y="90979"/>
                </a:cubicBezTo>
                <a:cubicBezTo>
                  <a:pt x="662305" y="171752"/>
                  <a:pt x="666369" y="252841"/>
                  <a:pt x="666369" y="333105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7000">
                <a:schemeClr val="tx1">
                  <a:lumMod val="50000"/>
                  <a:lumOff val="50000"/>
                </a:schemeClr>
              </a:gs>
            </a:gsLst>
            <a:lin ang="9000000" scaled="0"/>
          </a:gradFill>
          <a:ln>
            <a:noFill/>
          </a:ln>
          <a:effectLst>
            <a:outerShdw blurRad="25400" dist="50800" dir="30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999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91D634C0-F8AB-414D-B5DC-FA7C55D49C6E}"/>
              </a:ext>
            </a:extLst>
          </p:cNvPr>
          <p:cNvSpPr/>
          <p:nvPr/>
        </p:nvSpPr>
        <p:spPr>
          <a:xfrm>
            <a:off x="4833773" y="1907924"/>
            <a:ext cx="658932" cy="658932"/>
          </a:xfrm>
          <a:custGeom>
            <a:avLst/>
            <a:gdLst>
              <a:gd name="connsiteX0" fmla="*/ 781590 w 794829"/>
              <a:gd name="connsiteY0" fmla="*/ 140938 h 794829"/>
              <a:gd name="connsiteX1" fmla="*/ 781590 w 794829"/>
              <a:gd name="connsiteY1" fmla="*/ 653891 h 794829"/>
              <a:gd name="connsiteX2" fmla="*/ 653891 w 794829"/>
              <a:gd name="connsiteY2" fmla="*/ 781590 h 794829"/>
              <a:gd name="connsiteX3" fmla="*/ 140938 w 794829"/>
              <a:gd name="connsiteY3" fmla="*/ 781590 h 794829"/>
              <a:gd name="connsiteX4" fmla="*/ 13240 w 794829"/>
              <a:gd name="connsiteY4" fmla="*/ 653891 h 794829"/>
              <a:gd name="connsiteX5" fmla="*/ 13240 w 794829"/>
              <a:gd name="connsiteY5" fmla="*/ 140938 h 794829"/>
              <a:gd name="connsiteX6" fmla="*/ 140938 w 794829"/>
              <a:gd name="connsiteY6" fmla="*/ 13240 h 794829"/>
              <a:gd name="connsiteX7" fmla="*/ 653891 w 794829"/>
              <a:gd name="connsiteY7" fmla="*/ 13240 h 794829"/>
              <a:gd name="connsiteX8" fmla="*/ 781590 w 794829"/>
              <a:gd name="connsiteY8" fmla="*/ 140938 h 79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4829" h="794829">
                <a:moveTo>
                  <a:pt x="781590" y="140938"/>
                </a:moveTo>
                <a:cubicBezTo>
                  <a:pt x="799243" y="311944"/>
                  <a:pt x="799243" y="482949"/>
                  <a:pt x="781590" y="653891"/>
                </a:cubicBezTo>
                <a:cubicBezTo>
                  <a:pt x="774605" y="721201"/>
                  <a:pt x="721201" y="774605"/>
                  <a:pt x="653891" y="781590"/>
                </a:cubicBezTo>
                <a:cubicBezTo>
                  <a:pt x="482886" y="799243"/>
                  <a:pt x="311880" y="799243"/>
                  <a:pt x="140938" y="781590"/>
                </a:cubicBezTo>
                <a:cubicBezTo>
                  <a:pt x="73628" y="774605"/>
                  <a:pt x="20225" y="721201"/>
                  <a:pt x="13240" y="653891"/>
                </a:cubicBezTo>
                <a:cubicBezTo>
                  <a:pt x="-4413" y="482886"/>
                  <a:pt x="-4413" y="311880"/>
                  <a:pt x="13240" y="140938"/>
                </a:cubicBezTo>
                <a:cubicBezTo>
                  <a:pt x="20225" y="73628"/>
                  <a:pt x="73628" y="20225"/>
                  <a:pt x="140938" y="13240"/>
                </a:cubicBezTo>
                <a:cubicBezTo>
                  <a:pt x="311944" y="-4413"/>
                  <a:pt x="482949" y="-4413"/>
                  <a:pt x="653891" y="13240"/>
                </a:cubicBezTo>
                <a:cubicBezTo>
                  <a:pt x="721201" y="20161"/>
                  <a:pt x="774668" y="73628"/>
                  <a:pt x="781590" y="140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Freeform: Shape 33">
            <a:extLst>
              <a:ext uri="{FF2B5EF4-FFF2-40B4-BE49-F238E27FC236}">
                <a16:creationId xmlns:a16="http://schemas.microsoft.com/office/drawing/2014/main" id="{5812610B-38A4-4E55-84BB-047DD42C7D1D}"/>
              </a:ext>
            </a:extLst>
          </p:cNvPr>
          <p:cNvSpPr/>
          <p:nvPr/>
        </p:nvSpPr>
        <p:spPr>
          <a:xfrm>
            <a:off x="4887074" y="1961238"/>
            <a:ext cx="552435" cy="552304"/>
          </a:xfrm>
          <a:custGeom>
            <a:avLst/>
            <a:gdLst>
              <a:gd name="connsiteX0" fmla="*/ 666369 w 666369"/>
              <a:gd name="connsiteY0" fmla="*/ 333105 h 666210"/>
              <a:gd name="connsiteX1" fmla="*/ 654240 w 666369"/>
              <a:gd name="connsiteY1" fmla="*/ 575231 h 666210"/>
              <a:gd name="connsiteX2" fmla="*/ 575310 w 666369"/>
              <a:gd name="connsiteY2" fmla="*/ 654161 h 666210"/>
              <a:gd name="connsiteX3" fmla="*/ 91059 w 666369"/>
              <a:gd name="connsiteY3" fmla="*/ 654161 h 666210"/>
              <a:gd name="connsiteX4" fmla="*/ 12128 w 666369"/>
              <a:gd name="connsiteY4" fmla="*/ 575231 h 666210"/>
              <a:gd name="connsiteX5" fmla="*/ 0 w 666369"/>
              <a:gd name="connsiteY5" fmla="*/ 333105 h 666210"/>
              <a:gd name="connsiteX6" fmla="*/ 12128 w 666369"/>
              <a:gd name="connsiteY6" fmla="*/ 90980 h 666210"/>
              <a:gd name="connsiteX7" fmla="*/ 91059 w 666369"/>
              <a:gd name="connsiteY7" fmla="*/ 12049 h 666210"/>
              <a:gd name="connsiteX8" fmla="*/ 575310 w 666369"/>
              <a:gd name="connsiteY8" fmla="*/ 12049 h 666210"/>
              <a:gd name="connsiteX9" fmla="*/ 654240 w 666369"/>
              <a:gd name="connsiteY9" fmla="*/ 90980 h 666210"/>
              <a:gd name="connsiteX10" fmla="*/ 666369 w 666369"/>
              <a:gd name="connsiteY10" fmla="*/ 333105 h 6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369" h="666210">
                <a:moveTo>
                  <a:pt x="666369" y="333105"/>
                </a:moveTo>
                <a:cubicBezTo>
                  <a:pt x="666369" y="413369"/>
                  <a:pt x="662305" y="494459"/>
                  <a:pt x="654240" y="575231"/>
                </a:cubicBezTo>
                <a:cubicBezTo>
                  <a:pt x="650050" y="616887"/>
                  <a:pt x="616966" y="650034"/>
                  <a:pt x="575310" y="654161"/>
                </a:cubicBezTo>
                <a:cubicBezTo>
                  <a:pt x="414210" y="670227"/>
                  <a:pt x="252095" y="670227"/>
                  <a:pt x="91059" y="654161"/>
                </a:cubicBezTo>
                <a:cubicBezTo>
                  <a:pt x="49403" y="650034"/>
                  <a:pt x="16256" y="616887"/>
                  <a:pt x="12128" y="575231"/>
                </a:cubicBezTo>
                <a:cubicBezTo>
                  <a:pt x="4064" y="494459"/>
                  <a:pt x="0" y="413369"/>
                  <a:pt x="0" y="333105"/>
                </a:cubicBezTo>
                <a:cubicBezTo>
                  <a:pt x="0" y="252841"/>
                  <a:pt x="4064" y="171752"/>
                  <a:pt x="12128" y="90980"/>
                </a:cubicBezTo>
                <a:cubicBezTo>
                  <a:pt x="16320" y="49324"/>
                  <a:pt x="49403" y="16177"/>
                  <a:pt x="91059" y="12049"/>
                </a:cubicBezTo>
                <a:cubicBezTo>
                  <a:pt x="252158" y="-4016"/>
                  <a:pt x="414274" y="-4016"/>
                  <a:pt x="575310" y="12049"/>
                </a:cubicBezTo>
                <a:cubicBezTo>
                  <a:pt x="616966" y="16177"/>
                  <a:pt x="650113" y="49324"/>
                  <a:pt x="654240" y="90980"/>
                </a:cubicBezTo>
                <a:cubicBezTo>
                  <a:pt x="662305" y="171752"/>
                  <a:pt x="666369" y="252778"/>
                  <a:pt x="666369" y="333105"/>
                </a:cubicBezTo>
                <a:close/>
              </a:path>
            </a:pathLst>
          </a:custGeom>
          <a:gradFill>
            <a:gsLst>
              <a:gs pos="0">
                <a:srgbClr val="1473BF"/>
              </a:gs>
              <a:gs pos="71000">
                <a:srgbClr val="002B53"/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reeform: Shape 34">
            <a:extLst>
              <a:ext uri="{FF2B5EF4-FFF2-40B4-BE49-F238E27FC236}">
                <a16:creationId xmlns:a16="http://schemas.microsoft.com/office/drawing/2014/main" id="{1AFA80C6-BD0F-48E8-8031-C6B123D9AEE4}"/>
              </a:ext>
            </a:extLst>
          </p:cNvPr>
          <p:cNvSpPr/>
          <p:nvPr/>
        </p:nvSpPr>
        <p:spPr>
          <a:xfrm>
            <a:off x="4833773" y="3662830"/>
            <a:ext cx="658932" cy="658932"/>
          </a:xfrm>
          <a:custGeom>
            <a:avLst/>
            <a:gdLst>
              <a:gd name="connsiteX0" fmla="*/ 781590 w 794829"/>
              <a:gd name="connsiteY0" fmla="*/ 140938 h 794829"/>
              <a:gd name="connsiteX1" fmla="*/ 781590 w 794829"/>
              <a:gd name="connsiteY1" fmla="*/ 653891 h 794829"/>
              <a:gd name="connsiteX2" fmla="*/ 653891 w 794829"/>
              <a:gd name="connsiteY2" fmla="*/ 781590 h 794829"/>
              <a:gd name="connsiteX3" fmla="*/ 140938 w 794829"/>
              <a:gd name="connsiteY3" fmla="*/ 781590 h 794829"/>
              <a:gd name="connsiteX4" fmla="*/ 13240 w 794829"/>
              <a:gd name="connsiteY4" fmla="*/ 653891 h 794829"/>
              <a:gd name="connsiteX5" fmla="*/ 13240 w 794829"/>
              <a:gd name="connsiteY5" fmla="*/ 140938 h 794829"/>
              <a:gd name="connsiteX6" fmla="*/ 140938 w 794829"/>
              <a:gd name="connsiteY6" fmla="*/ 13240 h 794829"/>
              <a:gd name="connsiteX7" fmla="*/ 653891 w 794829"/>
              <a:gd name="connsiteY7" fmla="*/ 13240 h 794829"/>
              <a:gd name="connsiteX8" fmla="*/ 781590 w 794829"/>
              <a:gd name="connsiteY8" fmla="*/ 140938 h 79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4829" h="794829">
                <a:moveTo>
                  <a:pt x="781590" y="140938"/>
                </a:moveTo>
                <a:cubicBezTo>
                  <a:pt x="799243" y="311943"/>
                  <a:pt x="799243" y="482949"/>
                  <a:pt x="781590" y="653891"/>
                </a:cubicBezTo>
                <a:cubicBezTo>
                  <a:pt x="774605" y="721201"/>
                  <a:pt x="721201" y="774605"/>
                  <a:pt x="653891" y="781590"/>
                </a:cubicBezTo>
                <a:cubicBezTo>
                  <a:pt x="482886" y="799243"/>
                  <a:pt x="311880" y="799243"/>
                  <a:pt x="140938" y="781590"/>
                </a:cubicBezTo>
                <a:cubicBezTo>
                  <a:pt x="73628" y="774605"/>
                  <a:pt x="20225" y="721201"/>
                  <a:pt x="13240" y="653891"/>
                </a:cubicBezTo>
                <a:cubicBezTo>
                  <a:pt x="-4413" y="482886"/>
                  <a:pt x="-4413" y="311943"/>
                  <a:pt x="13240" y="140938"/>
                </a:cubicBezTo>
                <a:cubicBezTo>
                  <a:pt x="20225" y="73628"/>
                  <a:pt x="73628" y="20225"/>
                  <a:pt x="140938" y="13240"/>
                </a:cubicBezTo>
                <a:cubicBezTo>
                  <a:pt x="311944" y="-4413"/>
                  <a:pt x="482949" y="-4413"/>
                  <a:pt x="653891" y="13240"/>
                </a:cubicBezTo>
                <a:cubicBezTo>
                  <a:pt x="721201" y="20225"/>
                  <a:pt x="774668" y="73628"/>
                  <a:pt x="781590" y="140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reeform: Shape 35">
            <a:extLst>
              <a:ext uri="{FF2B5EF4-FFF2-40B4-BE49-F238E27FC236}">
                <a16:creationId xmlns:a16="http://schemas.microsoft.com/office/drawing/2014/main" id="{74D92721-85B8-4977-9285-6F9989EDA459}"/>
              </a:ext>
            </a:extLst>
          </p:cNvPr>
          <p:cNvSpPr/>
          <p:nvPr/>
        </p:nvSpPr>
        <p:spPr>
          <a:xfrm>
            <a:off x="4887074" y="3716144"/>
            <a:ext cx="552435" cy="552304"/>
          </a:xfrm>
          <a:custGeom>
            <a:avLst/>
            <a:gdLst>
              <a:gd name="connsiteX0" fmla="*/ 666369 w 666369"/>
              <a:gd name="connsiteY0" fmla="*/ 333105 h 666210"/>
              <a:gd name="connsiteX1" fmla="*/ 654240 w 666369"/>
              <a:gd name="connsiteY1" fmla="*/ 575231 h 666210"/>
              <a:gd name="connsiteX2" fmla="*/ 575310 w 666369"/>
              <a:gd name="connsiteY2" fmla="*/ 654161 h 666210"/>
              <a:gd name="connsiteX3" fmla="*/ 91059 w 666369"/>
              <a:gd name="connsiteY3" fmla="*/ 654161 h 666210"/>
              <a:gd name="connsiteX4" fmla="*/ 12128 w 666369"/>
              <a:gd name="connsiteY4" fmla="*/ 575231 h 666210"/>
              <a:gd name="connsiteX5" fmla="*/ 0 w 666369"/>
              <a:gd name="connsiteY5" fmla="*/ 333105 h 666210"/>
              <a:gd name="connsiteX6" fmla="*/ 12128 w 666369"/>
              <a:gd name="connsiteY6" fmla="*/ 90979 h 666210"/>
              <a:gd name="connsiteX7" fmla="*/ 91059 w 666369"/>
              <a:gd name="connsiteY7" fmla="*/ 12049 h 666210"/>
              <a:gd name="connsiteX8" fmla="*/ 575310 w 666369"/>
              <a:gd name="connsiteY8" fmla="*/ 12049 h 666210"/>
              <a:gd name="connsiteX9" fmla="*/ 654240 w 666369"/>
              <a:gd name="connsiteY9" fmla="*/ 90979 h 666210"/>
              <a:gd name="connsiteX10" fmla="*/ 666369 w 666369"/>
              <a:gd name="connsiteY10" fmla="*/ 333105 h 6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369" h="666210">
                <a:moveTo>
                  <a:pt x="666369" y="333105"/>
                </a:moveTo>
                <a:cubicBezTo>
                  <a:pt x="666369" y="413369"/>
                  <a:pt x="662305" y="494459"/>
                  <a:pt x="654240" y="575231"/>
                </a:cubicBezTo>
                <a:cubicBezTo>
                  <a:pt x="650050" y="616887"/>
                  <a:pt x="616966" y="650034"/>
                  <a:pt x="575310" y="654161"/>
                </a:cubicBezTo>
                <a:cubicBezTo>
                  <a:pt x="414210" y="670227"/>
                  <a:pt x="252095" y="670227"/>
                  <a:pt x="91059" y="654161"/>
                </a:cubicBezTo>
                <a:cubicBezTo>
                  <a:pt x="49403" y="650034"/>
                  <a:pt x="16256" y="616887"/>
                  <a:pt x="12128" y="575231"/>
                </a:cubicBezTo>
                <a:cubicBezTo>
                  <a:pt x="4064" y="494459"/>
                  <a:pt x="0" y="413369"/>
                  <a:pt x="0" y="333105"/>
                </a:cubicBezTo>
                <a:cubicBezTo>
                  <a:pt x="0" y="252841"/>
                  <a:pt x="4064" y="171752"/>
                  <a:pt x="12128" y="90979"/>
                </a:cubicBezTo>
                <a:cubicBezTo>
                  <a:pt x="16320" y="49323"/>
                  <a:pt x="49403" y="16177"/>
                  <a:pt x="91059" y="12049"/>
                </a:cubicBezTo>
                <a:cubicBezTo>
                  <a:pt x="252158" y="-4016"/>
                  <a:pt x="414274" y="-4016"/>
                  <a:pt x="575310" y="12049"/>
                </a:cubicBezTo>
                <a:cubicBezTo>
                  <a:pt x="616966" y="16177"/>
                  <a:pt x="650113" y="49323"/>
                  <a:pt x="654240" y="90979"/>
                </a:cubicBezTo>
                <a:cubicBezTo>
                  <a:pt x="662305" y="171752"/>
                  <a:pt x="666369" y="252841"/>
                  <a:pt x="666369" y="333105"/>
                </a:cubicBezTo>
                <a:close/>
              </a:path>
            </a:pathLst>
          </a:custGeom>
          <a:gradFill>
            <a:gsLst>
              <a:gs pos="6000">
                <a:srgbClr val="1C75BC"/>
              </a:gs>
              <a:gs pos="99000">
                <a:srgbClr val="00B3E3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2575" y="1306896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42575" y="3982838"/>
            <a:ext cx="2089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Pipelines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00156" y="4453767"/>
            <a:ext cx="328083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Automated Workflow: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The ETL pipeline incorporates automated workflows using Databricks notebooks, minimizing manual intervention. This boosts productivity by reducing human error.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Structured Notebooks: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Databricks notebooks are well-structured and documented, adhering to coding standards and best practices. This enhances code readability, maintainability, and collaboration among team members, leading to improved productivity.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75913" y="1306896"/>
            <a:ext cx="504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75913" y="3982838"/>
            <a:ext cx="2128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600" b="1" i="0" dirty="0">
                <a:solidFill>
                  <a:schemeClr val="bg1"/>
                </a:solidFill>
                <a:effectLst/>
                <a:latin typeface="Söhne"/>
              </a:rPr>
              <a:t>Enhanced Data Quality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2277" y="4453767"/>
            <a:ext cx="3164636" cy="2026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Accurate Insights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Rigorous data validation ensures reliable and accurate insights.</a:t>
            </a:r>
          </a:p>
          <a:p>
            <a:pPr algn="l"/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Real-time Decision-Making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Streaming data enables swift responses to changing scenarios.</a:t>
            </a:r>
          </a:p>
          <a:p>
            <a:pPr algn="l"/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Resource Efficiency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Cloud utilization optimizes resources for cost-effective processing.</a:t>
            </a:r>
          </a:p>
          <a:p>
            <a:pPr algn="l"/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Enhanced Security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Centralized processing boosts data security and compliance measures.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860892" y="1693810"/>
            <a:ext cx="32808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en-GB" sz="1050" b="0" i="0" dirty="0" err="1">
                <a:solidFill>
                  <a:srgbClr val="374151"/>
                </a:solidFill>
                <a:effectLst/>
                <a:latin typeface="Söhne"/>
              </a:rPr>
              <a:t>everages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distributed processing for handling large data volumes, ensuring scalability and fast data processing.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Flexibility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: IT allows complex transformations directly within the data platform, enabling advanced analytics and reducing data movement.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Real-time &amp; Batch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: ELT supports both streaming and batch processing, providing insights from real-time and historical data.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Data Quality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: ELT includes data cleansing and transformation, improving data quality for better decision-making.</a:t>
            </a:r>
          </a:p>
          <a:p>
            <a: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50" dirty="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239" y="2039390"/>
            <a:ext cx="396000" cy="396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2303" y="2003390"/>
            <a:ext cx="468000" cy="46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9447" y="2734504"/>
            <a:ext cx="818807" cy="8188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780" y="3775759"/>
            <a:ext cx="414407" cy="41440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597" y="3776577"/>
            <a:ext cx="396894" cy="396894"/>
          </a:xfrm>
          <a:prstGeom prst="rect">
            <a:avLst/>
          </a:prstGeom>
        </p:spPr>
      </p:pic>
      <p:pic>
        <p:nvPicPr>
          <p:cNvPr id="65" name="Picture 6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screen">
            <a:duotone>
              <a:srgbClr val="A3A4A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1639315" y="6304014"/>
            <a:ext cx="350670" cy="3506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8D4EE2-D565-E861-CFA3-E652ED99D8AB}"/>
              </a:ext>
            </a:extLst>
          </p:cNvPr>
          <p:cNvSpPr/>
          <p:nvPr/>
        </p:nvSpPr>
        <p:spPr>
          <a:xfrm>
            <a:off x="1100156" y="1687398"/>
            <a:ext cx="35510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Horizontal Scaling: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The architecture leverages Azure Event Hub, enabling the addition of more partitions to handle higher throughput as the data load increases.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Parallel Processing: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Databricks' distributed computing model allows processing of multiple data streams simultaneously, ensuring efficient utilization of resources.</a:t>
            </a:r>
          </a:p>
          <a:p>
            <a:pPr algn="l"/>
            <a:r>
              <a:rPr lang="en-GB" sz="1050" b="1" i="0" dirty="0">
                <a:solidFill>
                  <a:srgbClr val="374151"/>
                </a:solidFill>
                <a:effectLst/>
                <a:latin typeface="Söhne"/>
              </a:rPr>
              <a:t>Load Balancing:</a:t>
            </a:r>
            <a:r>
              <a:rPr lang="en-GB" sz="1050" b="0" i="0" dirty="0">
                <a:solidFill>
                  <a:srgbClr val="374151"/>
                </a:solidFill>
                <a:effectLst/>
                <a:latin typeface="Söhne"/>
              </a:rPr>
              <a:t> Azure services provide automatic load balancing mechanisms to distribute incoming data streams across multiple instances, ensuring even distribution of workloads.</a:t>
            </a:r>
          </a:p>
        </p:txBody>
      </p:sp>
    </p:spTree>
    <p:extLst>
      <p:ext uri="{BB962C8B-B14F-4D97-AF65-F5344CB8AC3E}">
        <p14:creationId xmlns:p14="http://schemas.microsoft.com/office/powerpoint/2010/main" val="2785467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6B9jIeHkiLpDwR.fB35Q"/>
</p:tagLst>
</file>

<file path=ppt/theme/theme1.xml><?xml version="1.0" encoding="utf-8"?>
<a:theme xmlns:a="http://schemas.openxmlformats.org/drawingml/2006/main" name="Office Theme">
  <a:themeElements>
    <a:clrScheme name="eClerxDigital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F5F"/>
      </a:accent1>
      <a:accent2>
        <a:srgbClr val="0D94D1"/>
      </a:accent2>
      <a:accent3>
        <a:srgbClr val="7A3B92"/>
      </a:accent3>
      <a:accent4>
        <a:srgbClr val="FD9825"/>
      </a:accent4>
      <a:accent5>
        <a:srgbClr val="00AB4B"/>
      </a:accent5>
      <a:accent6>
        <a:srgbClr val="A3A4A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7B60F1854D0498C4C60030A19353D" ma:contentTypeVersion="9" ma:contentTypeDescription="Create a new document." ma:contentTypeScope="" ma:versionID="831cc0e0a7eda023380948fb90765fdb">
  <xsd:schema xmlns:xsd="http://www.w3.org/2001/XMLSchema" xmlns:xs="http://www.w3.org/2001/XMLSchema" xmlns:p="http://schemas.microsoft.com/office/2006/metadata/properties" xmlns:ns2="42e08356-1d65-49e3-9942-6b0515b09fa9" xmlns:ns3="296546bf-4b42-4e55-a082-1208cdf5d787" targetNamespace="http://schemas.microsoft.com/office/2006/metadata/properties" ma:root="true" ma:fieldsID="c42498c94622075a13486c6635908fdd" ns2:_="" ns3:_="">
    <xsd:import namespace="42e08356-1d65-49e3-9942-6b0515b09fa9"/>
    <xsd:import namespace="296546bf-4b42-4e55-a082-1208cdf5d7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08356-1d65-49e3-9942-6b0515b09f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546bf-4b42-4e55-a082-1208cdf5d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6A373-3DBC-4EC6-B4F6-BC952DB3BCA9}">
  <ds:schemaRefs>
    <ds:schemaRef ds:uri="http://schemas.microsoft.com/office/infopath/2007/PartnerControls"/>
    <ds:schemaRef ds:uri="http://schemas.microsoft.com/office/2006/metadata/properties"/>
    <ds:schemaRef ds:uri="42e08356-1d65-49e3-9942-6b0515b09fa9"/>
    <ds:schemaRef ds:uri="296546bf-4b42-4e55-a082-1208cdf5d787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A4C54F-FAAF-473F-A946-FFAC7416E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e08356-1d65-49e3-9942-6b0515b09fa9"/>
    <ds:schemaRef ds:uri="296546bf-4b42-4e55-a082-1208cdf5d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6153AC-5581-4FDD-B665-C15310A8A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35614</TotalTime>
  <Words>786</Words>
  <Application>Microsoft Macintosh PowerPoint</Application>
  <PresentationFormat>Widescreen</PresentationFormat>
  <Paragraphs>96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Gill Sans Light</vt:lpstr>
      <vt:lpstr>Gill Sans SemiBold</vt:lpstr>
      <vt:lpstr>Helvetica</vt:lpstr>
      <vt:lpstr>Inter</vt:lpstr>
      <vt:lpstr>Inter Medium</vt:lpstr>
      <vt:lpstr>Inter SemiBold</vt:lpstr>
      <vt:lpstr>Segoe UI</vt:lpstr>
      <vt:lpstr>Söhne</vt:lpstr>
      <vt:lpstr>Office Theme</vt:lpstr>
      <vt:lpstr>PowerPoint Presentation</vt:lpstr>
      <vt:lpstr>Understanding of current state</vt:lpstr>
      <vt:lpstr>UNDERSTANDING OF CURRENT STATE</vt:lpstr>
      <vt:lpstr>APPROACH</vt:lpstr>
      <vt:lpstr>SOLUTION ARCHITECTURE</vt:lpstr>
      <vt:lpstr>ADVANTAGES &amp;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Mohammad Saif</cp:lastModifiedBy>
  <cp:revision>2031</cp:revision>
  <cp:lastPrinted>2020-08-11T16:36:29Z</cp:lastPrinted>
  <dcterms:created xsi:type="dcterms:W3CDTF">2020-07-16T21:35:44Z</dcterms:created>
  <dcterms:modified xsi:type="dcterms:W3CDTF">2023-08-11T23:20:57Z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0x010100650F035B79663948B5384D8BEDAA92AD</vt:lpwstr>
  </property>
</Properties>
</file>