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69" r:id="rId3"/>
    <p:sldId id="257" r:id="rId4"/>
    <p:sldId id="258" r:id="rId5"/>
    <p:sldId id="259" r:id="rId6"/>
    <p:sldId id="260" r:id="rId7"/>
    <p:sldId id="261" r:id="rId8"/>
    <p:sldId id="263" r:id="rId9"/>
    <p:sldId id="262"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9" d="100"/>
          <a:sy n="79" d="100"/>
        </p:scale>
        <p:origin x="77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ras ALbarghouthy99" userId="0eed27ec15e35785" providerId="LiveId" clId="{5979395F-743E-43B3-A1F1-F1B41536A723}"/>
    <pc:docChg chg="modSld modMainMaster">
      <pc:chgData name="Feras ALbarghouthy99" userId="0eed27ec15e35785" providerId="LiveId" clId="{5979395F-743E-43B3-A1F1-F1B41536A723}" dt="2024-01-23T17:27:42.836" v="84"/>
      <pc:docMkLst>
        <pc:docMk/>
      </pc:docMkLst>
      <pc:sldChg chg="modTransition">
        <pc:chgData name="Feras ALbarghouthy99" userId="0eed27ec15e35785" providerId="LiveId" clId="{5979395F-743E-43B3-A1F1-F1B41536A723}" dt="2024-01-23T17:25:37.896" v="15"/>
        <pc:sldMkLst>
          <pc:docMk/>
          <pc:sldMk cId="574418518" sldId="256"/>
        </pc:sldMkLst>
      </pc:sldChg>
      <pc:sldChg chg="modTransition">
        <pc:chgData name="Feras ALbarghouthy99" userId="0eed27ec15e35785" providerId="LiveId" clId="{5979395F-743E-43B3-A1F1-F1B41536A723}" dt="2024-01-23T17:26:50.674" v="25"/>
        <pc:sldMkLst>
          <pc:docMk/>
          <pc:sldMk cId="4285349259" sldId="257"/>
        </pc:sldMkLst>
      </pc:sldChg>
      <pc:sldChg chg="modTransition">
        <pc:chgData name="Feras ALbarghouthy99" userId="0eed27ec15e35785" providerId="LiveId" clId="{5979395F-743E-43B3-A1F1-F1B41536A723}" dt="2024-01-23T17:26:06.137" v="24"/>
        <pc:sldMkLst>
          <pc:docMk/>
          <pc:sldMk cId="2757878096" sldId="258"/>
        </pc:sldMkLst>
      </pc:sldChg>
      <pc:sldChg chg="modTransition">
        <pc:chgData name="Feras ALbarghouthy99" userId="0eed27ec15e35785" providerId="LiveId" clId="{5979395F-743E-43B3-A1F1-F1B41536A723}" dt="2024-01-23T17:26:58.410" v="30"/>
        <pc:sldMkLst>
          <pc:docMk/>
          <pc:sldMk cId="3481117934" sldId="259"/>
        </pc:sldMkLst>
      </pc:sldChg>
      <pc:sldChg chg="modTransition">
        <pc:chgData name="Feras ALbarghouthy99" userId="0eed27ec15e35785" providerId="LiveId" clId="{5979395F-743E-43B3-A1F1-F1B41536A723}" dt="2024-01-23T17:27:04.241" v="36"/>
        <pc:sldMkLst>
          <pc:docMk/>
          <pc:sldMk cId="1991523542" sldId="260"/>
        </pc:sldMkLst>
      </pc:sldChg>
      <pc:sldChg chg="modTransition">
        <pc:chgData name="Feras ALbarghouthy99" userId="0eed27ec15e35785" providerId="LiveId" clId="{5979395F-743E-43B3-A1F1-F1B41536A723}" dt="2024-01-23T17:27:10.019" v="42"/>
        <pc:sldMkLst>
          <pc:docMk/>
          <pc:sldMk cId="1739710035" sldId="261"/>
        </pc:sldMkLst>
      </pc:sldChg>
      <pc:sldChg chg="modTransition">
        <pc:chgData name="Feras ALbarghouthy99" userId="0eed27ec15e35785" providerId="LiveId" clId="{5979395F-743E-43B3-A1F1-F1B41536A723}" dt="2024-01-23T17:27:18.841" v="54"/>
        <pc:sldMkLst>
          <pc:docMk/>
          <pc:sldMk cId="545364441" sldId="262"/>
        </pc:sldMkLst>
      </pc:sldChg>
      <pc:sldChg chg="modTransition">
        <pc:chgData name="Feras ALbarghouthy99" userId="0eed27ec15e35785" providerId="LiveId" clId="{5979395F-743E-43B3-A1F1-F1B41536A723}" dt="2024-01-23T17:27:14.433" v="48"/>
        <pc:sldMkLst>
          <pc:docMk/>
          <pc:sldMk cId="1432046747" sldId="263"/>
        </pc:sldMkLst>
      </pc:sldChg>
      <pc:sldChg chg="modTransition">
        <pc:chgData name="Feras ALbarghouthy99" userId="0eed27ec15e35785" providerId="LiveId" clId="{5979395F-743E-43B3-A1F1-F1B41536A723}" dt="2024-01-23T17:27:23.842" v="60"/>
        <pc:sldMkLst>
          <pc:docMk/>
          <pc:sldMk cId="532072818" sldId="264"/>
        </pc:sldMkLst>
      </pc:sldChg>
      <pc:sldChg chg="modTransition">
        <pc:chgData name="Feras ALbarghouthy99" userId="0eed27ec15e35785" providerId="LiveId" clId="{5979395F-743E-43B3-A1F1-F1B41536A723}" dt="2024-01-23T17:27:28.545" v="66"/>
        <pc:sldMkLst>
          <pc:docMk/>
          <pc:sldMk cId="3452804828" sldId="265"/>
        </pc:sldMkLst>
      </pc:sldChg>
      <pc:sldChg chg="modTransition">
        <pc:chgData name="Feras ALbarghouthy99" userId="0eed27ec15e35785" providerId="LiveId" clId="{5979395F-743E-43B3-A1F1-F1B41536A723}" dt="2024-01-23T17:27:33.201" v="72"/>
        <pc:sldMkLst>
          <pc:docMk/>
          <pc:sldMk cId="3170842422" sldId="266"/>
        </pc:sldMkLst>
      </pc:sldChg>
      <pc:sldChg chg="modTransition">
        <pc:chgData name="Feras ALbarghouthy99" userId="0eed27ec15e35785" providerId="LiveId" clId="{5979395F-743E-43B3-A1F1-F1B41536A723}" dt="2024-01-23T17:27:38.273" v="78"/>
        <pc:sldMkLst>
          <pc:docMk/>
          <pc:sldMk cId="3575433618" sldId="267"/>
        </pc:sldMkLst>
      </pc:sldChg>
      <pc:sldChg chg="modTransition">
        <pc:chgData name="Feras ALbarghouthy99" userId="0eed27ec15e35785" providerId="LiveId" clId="{5979395F-743E-43B3-A1F1-F1B41536A723}" dt="2024-01-23T17:27:42.836" v="84"/>
        <pc:sldMkLst>
          <pc:docMk/>
          <pc:sldMk cId="2766770702" sldId="268"/>
        </pc:sldMkLst>
      </pc:sldChg>
      <pc:sldMasterChg chg="modTransition modSldLayout">
        <pc:chgData name="Feras ALbarghouthy99" userId="0eed27ec15e35785" providerId="LiveId" clId="{5979395F-743E-43B3-A1F1-F1B41536A723}" dt="2024-01-23T17:25:37.896" v="15"/>
        <pc:sldMasterMkLst>
          <pc:docMk/>
          <pc:sldMasterMk cId="1059678869" sldId="2147483762"/>
        </pc:sldMasterMkLst>
        <pc:sldLayoutChg chg="modTransition">
          <pc:chgData name="Feras ALbarghouthy99" userId="0eed27ec15e35785" providerId="LiveId" clId="{5979395F-743E-43B3-A1F1-F1B41536A723}" dt="2024-01-23T17:25:37.896" v="15"/>
          <pc:sldLayoutMkLst>
            <pc:docMk/>
            <pc:sldMasterMk cId="1059678869" sldId="2147483762"/>
            <pc:sldLayoutMk cId="816811096" sldId="2147483763"/>
          </pc:sldLayoutMkLst>
        </pc:sldLayoutChg>
        <pc:sldLayoutChg chg="modTransition">
          <pc:chgData name="Feras ALbarghouthy99" userId="0eed27ec15e35785" providerId="LiveId" clId="{5979395F-743E-43B3-A1F1-F1B41536A723}" dt="2024-01-23T17:25:37.896" v="15"/>
          <pc:sldLayoutMkLst>
            <pc:docMk/>
            <pc:sldMasterMk cId="1059678869" sldId="2147483762"/>
            <pc:sldLayoutMk cId="4088010359" sldId="2147483764"/>
          </pc:sldLayoutMkLst>
        </pc:sldLayoutChg>
        <pc:sldLayoutChg chg="modTransition">
          <pc:chgData name="Feras ALbarghouthy99" userId="0eed27ec15e35785" providerId="LiveId" clId="{5979395F-743E-43B3-A1F1-F1B41536A723}" dt="2024-01-23T17:25:37.896" v="15"/>
          <pc:sldLayoutMkLst>
            <pc:docMk/>
            <pc:sldMasterMk cId="1059678869" sldId="2147483762"/>
            <pc:sldLayoutMk cId="70872640" sldId="2147483765"/>
          </pc:sldLayoutMkLst>
        </pc:sldLayoutChg>
        <pc:sldLayoutChg chg="modTransition">
          <pc:chgData name="Feras ALbarghouthy99" userId="0eed27ec15e35785" providerId="LiveId" clId="{5979395F-743E-43B3-A1F1-F1B41536A723}" dt="2024-01-23T17:25:37.896" v="15"/>
          <pc:sldLayoutMkLst>
            <pc:docMk/>
            <pc:sldMasterMk cId="1059678869" sldId="2147483762"/>
            <pc:sldLayoutMk cId="1689297308" sldId="2147483766"/>
          </pc:sldLayoutMkLst>
        </pc:sldLayoutChg>
        <pc:sldLayoutChg chg="modTransition">
          <pc:chgData name="Feras ALbarghouthy99" userId="0eed27ec15e35785" providerId="LiveId" clId="{5979395F-743E-43B3-A1F1-F1B41536A723}" dt="2024-01-23T17:25:37.896" v="15"/>
          <pc:sldLayoutMkLst>
            <pc:docMk/>
            <pc:sldMasterMk cId="1059678869" sldId="2147483762"/>
            <pc:sldLayoutMk cId="4224860534" sldId="2147483767"/>
          </pc:sldLayoutMkLst>
        </pc:sldLayoutChg>
        <pc:sldLayoutChg chg="modTransition">
          <pc:chgData name="Feras ALbarghouthy99" userId="0eed27ec15e35785" providerId="LiveId" clId="{5979395F-743E-43B3-A1F1-F1B41536A723}" dt="2024-01-23T17:25:37.896" v="15"/>
          <pc:sldLayoutMkLst>
            <pc:docMk/>
            <pc:sldMasterMk cId="1059678869" sldId="2147483762"/>
            <pc:sldLayoutMk cId="780751777" sldId="2147483768"/>
          </pc:sldLayoutMkLst>
        </pc:sldLayoutChg>
        <pc:sldLayoutChg chg="modTransition">
          <pc:chgData name="Feras ALbarghouthy99" userId="0eed27ec15e35785" providerId="LiveId" clId="{5979395F-743E-43B3-A1F1-F1B41536A723}" dt="2024-01-23T17:25:37.896" v="15"/>
          <pc:sldLayoutMkLst>
            <pc:docMk/>
            <pc:sldMasterMk cId="1059678869" sldId="2147483762"/>
            <pc:sldLayoutMk cId="2858922931" sldId="2147483769"/>
          </pc:sldLayoutMkLst>
        </pc:sldLayoutChg>
        <pc:sldLayoutChg chg="modTransition">
          <pc:chgData name="Feras ALbarghouthy99" userId="0eed27ec15e35785" providerId="LiveId" clId="{5979395F-743E-43B3-A1F1-F1B41536A723}" dt="2024-01-23T17:25:37.896" v="15"/>
          <pc:sldLayoutMkLst>
            <pc:docMk/>
            <pc:sldMasterMk cId="1059678869" sldId="2147483762"/>
            <pc:sldLayoutMk cId="495296673" sldId="2147483770"/>
          </pc:sldLayoutMkLst>
        </pc:sldLayoutChg>
        <pc:sldLayoutChg chg="modTransition">
          <pc:chgData name="Feras ALbarghouthy99" userId="0eed27ec15e35785" providerId="LiveId" clId="{5979395F-743E-43B3-A1F1-F1B41536A723}" dt="2024-01-23T17:25:37.896" v="15"/>
          <pc:sldLayoutMkLst>
            <pc:docMk/>
            <pc:sldMasterMk cId="1059678869" sldId="2147483762"/>
            <pc:sldLayoutMk cId="2313867412" sldId="2147483771"/>
          </pc:sldLayoutMkLst>
        </pc:sldLayoutChg>
        <pc:sldLayoutChg chg="modTransition">
          <pc:chgData name="Feras ALbarghouthy99" userId="0eed27ec15e35785" providerId="LiveId" clId="{5979395F-743E-43B3-A1F1-F1B41536A723}" dt="2024-01-23T17:25:37.896" v="15"/>
          <pc:sldLayoutMkLst>
            <pc:docMk/>
            <pc:sldMasterMk cId="1059678869" sldId="2147483762"/>
            <pc:sldLayoutMk cId="752074813" sldId="2147483772"/>
          </pc:sldLayoutMkLst>
        </pc:sldLayoutChg>
        <pc:sldLayoutChg chg="modTransition">
          <pc:chgData name="Feras ALbarghouthy99" userId="0eed27ec15e35785" providerId="LiveId" clId="{5979395F-743E-43B3-A1F1-F1B41536A723}" dt="2024-01-23T17:25:37.896" v="15"/>
          <pc:sldLayoutMkLst>
            <pc:docMk/>
            <pc:sldMasterMk cId="1059678869" sldId="2147483762"/>
            <pc:sldLayoutMk cId="536833749" sldId="214748377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D1A98D-D770-4D46-A23B-4A083D96E905}"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B8EF7-D40F-4BBB-B2AE-ABF6A9C0BF03}" type="slidenum">
              <a:rPr lang="en-US" smtClean="0"/>
              <a:t>‹#›</a:t>
            </a:fld>
            <a:endParaRPr lang="en-US"/>
          </a:p>
        </p:txBody>
      </p:sp>
    </p:spTree>
    <p:extLst>
      <p:ext uri="{BB962C8B-B14F-4D97-AF65-F5344CB8AC3E}">
        <p14:creationId xmlns:p14="http://schemas.microsoft.com/office/powerpoint/2010/main" val="73897496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D1A98D-D770-4D46-A23B-4A083D96E905}"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B8EF7-D40F-4BBB-B2AE-ABF6A9C0BF03}" type="slidenum">
              <a:rPr lang="en-US" smtClean="0"/>
              <a:t>‹#›</a:t>
            </a:fld>
            <a:endParaRPr lang="en-US"/>
          </a:p>
        </p:txBody>
      </p:sp>
    </p:spTree>
    <p:extLst>
      <p:ext uri="{BB962C8B-B14F-4D97-AF65-F5344CB8AC3E}">
        <p14:creationId xmlns:p14="http://schemas.microsoft.com/office/powerpoint/2010/main" val="1934579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D1A98D-D770-4D46-A23B-4A083D96E905}"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B8EF7-D40F-4BBB-B2AE-ABF6A9C0BF0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35232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D1A98D-D770-4D46-A23B-4A083D96E905}"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B8EF7-D40F-4BBB-B2AE-ABF6A9C0BF03}" type="slidenum">
              <a:rPr lang="en-US" smtClean="0"/>
              <a:t>‹#›</a:t>
            </a:fld>
            <a:endParaRPr lang="en-US"/>
          </a:p>
        </p:txBody>
      </p:sp>
    </p:spTree>
    <p:extLst>
      <p:ext uri="{BB962C8B-B14F-4D97-AF65-F5344CB8AC3E}">
        <p14:creationId xmlns:p14="http://schemas.microsoft.com/office/powerpoint/2010/main" val="883853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D1A98D-D770-4D46-A23B-4A083D96E905}"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B8EF7-D40F-4BBB-B2AE-ABF6A9C0BF0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62345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D1A98D-D770-4D46-A23B-4A083D96E905}"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B8EF7-D40F-4BBB-B2AE-ABF6A9C0BF03}" type="slidenum">
              <a:rPr lang="en-US" smtClean="0"/>
              <a:t>‹#›</a:t>
            </a:fld>
            <a:endParaRPr lang="en-US"/>
          </a:p>
        </p:txBody>
      </p:sp>
    </p:spTree>
    <p:extLst>
      <p:ext uri="{BB962C8B-B14F-4D97-AF65-F5344CB8AC3E}">
        <p14:creationId xmlns:p14="http://schemas.microsoft.com/office/powerpoint/2010/main" val="15341244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D1A98D-D770-4D46-A23B-4A083D96E905}"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B8EF7-D40F-4BBB-B2AE-ABF6A9C0BF03}" type="slidenum">
              <a:rPr lang="en-US" smtClean="0"/>
              <a:t>‹#›</a:t>
            </a:fld>
            <a:endParaRPr lang="en-US"/>
          </a:p>
        </p:txBody>
      </p:sp>
    </p:spTree>
    <p:extLst>
      <p:ext uri="{BB962C8B-B14F-4D97-AF65-F5344CB8AC3E}">
        <p14:creationId xmlns:p14="http://schemas.microsoft.com/office/powerpoint/2010/main" val="45052199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D1A98D-D770-4D46-A23B-4A083D96E905}"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B8EF7-D40F-4BBB-B2AE-ABF6A9C0BF03}" type="slidenum">
              <a:rPr lang="en-US" smtClean="0"/>
              <a:t>‹#›</a:t>
            </a:fld>
            <a:endParaRPr lang="en-US"/>
          </a:p>
        </p:txBody>
      </p:sp>
    </p:spTree>
    <p:extLst>
      <p:ext uri="{BB962C8B-B14F-4D97-AF65-F5344CB8AC3E}">
        <p14:creationId xmlns:p14="http://schemas.microsoft.com/office/powerpoint/2010/main" val="214044220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D1A98D-D770-4D46-A23B-4A083D96E905}"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B8EF7-D40F-4BBB-B2AE-ABF6A9C0BF03}" type="slidenum">
              <a:rPr lang="en-US" smtClean="0"/>
              <a:t>‹#›</a:t>
            </a:fld>
            <a:endParaRPr lang="en-US"/>
          </a:p>
        </p:txBody>
      </p:sp>
    </p:spTree>
    <p:extLst>
      <p:ext uri="{BB962C8B-B14F-4D97-AF65-F5344CB8AC3E}">
        <p14:creationId xmlns:p14="http://schemas.microsoft.com/office/powerpoint/2010/main" val="243211709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D1A98D-D770-4D46-A23B-4A083D96E905}"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B8EF7-D40F-4BBB-B2AE-ABF6A9C0BF03}" type="slidenum">
              <a:rPr lang="en-US" smtClean="0"/>
              <a:t>‹#›</a:t>
            </a:fld>
            <a:endParaRPr lang="en-US"/>
          </a:p>
        </p:txBody>
      </p:sp>
    </p:spTree>
    <p:extLst>
      <p:ext uri="{BB962C8B-B14F-4D97-AF65-F5344CB8AC3E}">
        <p14:creationId xmlns:p14="http://schemas.microsoft.com/office/powerpoint/2010/main" val="92217372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D1A98D-D770-4D46-A23B-4A083D96E905}"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B8EF7-D40F-4BBB-B2AE-ABF6A9C0BF03}" type="slidenum">
              <a:rPr lang="en-US" smtClean="0"/>
              <a:t>‹#›</a:t>
            </a:fld>
            <a:endParaRPr lang="en-US"/>
          </a:p>
        </p:txBody>
      </p:sp>
    </p:spTree>
    <p:extLst>
      <p:ext uri="{BB962C8B-B14F-4D97-AF65-F5344CB8AC3E}">
        <p14:creationId xmlns:p14="http://schemas.microsoft.com/office/powerpoint/2010/main" val="6163550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D1A98D-D770-4D46-A23B-4A083D96E905}"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5B8EF7-D40F-4BBB-B2AE-ABF6A9C0BF03}" type="slidenum">
              <a:rPr lang="en-US" smtClean="0"/>
              <a:t>‹#›</a:t>
            </a:fld>
            <a:endParaRPr lang="en-US"/>
          </a:p>
        </p:txBody>
      </p:sp>
    </p:spTree>
    <p:extLst>
      <p:ext uri="{BB962C8B-B14F-4D97-AF65-F5344CB8AC3E}">
        <p14:creationId xmlns:p14="http://schemas.microsoft.com/office/powerpoint/2010/main" val="388815931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D1A98D-D770-4D46-A23B-4A083D96E905}"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5B8EF7-D40F-4BBB-B2AE-ABF6A9C0BF03}" type="slidenum">
              <a:rPr lang="en-US" smtClean="0"/>
              <a:t>‹#›</a:t>
            </a:fld>
            <a:endParaRPr lang="en-US"/>
          </a:p>
        </p:txBody>
      </p:sp>
    </p:spTree>
    <p:extLst>
      <p:ext uri="{BB962C8B-B14F-4D97-AF65-F5344CB8AC3E}">
        <p14:creationId xmlns:p14="http://schemas.microsoft.com/office/powerpoint/2010/main" val="369779173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D1A98D-D770-4D46-A23B-4A083D96E905}"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5B8EF7-D40F-4BBB-B2AE-ABF6A9C0BF03}" type="slidenum">
              <a:rPr lang="en-US" smtClean="0"/>
              <a:t>‹#›</a:t>
            </a:fld>
            <a:endParaRPr lang="en-US"/>
          </a:p>
        </p:txBody>
      </p:sp>
    </p:spTree>
    <p:extLst>
      <p:ext uri="{BB962C8B-B14F-4D97-AF65-F5344CB8AC3E}">
        <p14:creationId xmlns:p14="http://schemas.microsoft.com/office/powerpoint/2010/main" val="109002708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D1A98D-D770-4D46-A23B-4A083D96E905}"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B8EF7-D40F-4BBB-B2AE-ABF6A9C0BF03}" type="slidenum">
              <a:rPr lang="en-US" smtClean="0"/>
              <a:t>‹#›</a:t>
            </a:fld>
            <a:endParaRPr lang="en-US"/>
          </a:p>
        </p:txBody>
      </p:sp>
    </p:spTree>
    <p:extLst>
      <p:ext uri="{BB962C8B-B14F-4D97-AF65-F5344CB8AC3E}">
        <p14:creationId xmlns:p14="http://schemas.microsoft.com/office/powerpoint/2010/main" val="211803070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D1A98D-D770-4D46-A23B-4A083D96E905}"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B8EF7-D40F-4BBB-B2AE-ABF6A9C0BF03}" type="slidenum">
              <a:rPr lang="en-US" smtClean="0"/>
              <a:t>‹#›</a:t>
            </a:fld>
            <a:endParaRPr lang="en-US"/>
          </a:p>
        </p:txBody>
      </p:sp>
    </p:spTree>
    <p:extLst>
      <p:ext uri="{BB962C8B-B14F-4D97-AF65-F5344CB8AC3E}">
        <p14:creationId xmlns:p14="http://schemas.microsoft.com/office/powerpoint/2010/main" val="162023485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6D1A98D-D770-4D46-A23B-4A083D96E905}" type="datetimeFigureOut">
              <a:rPr lang="en-US" smtClean="0"/>
              <a:t>1/29/2024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5B8EF7-D40F-4BBB-B2AE-ABF6A9C0BF03}" type="slidenum">
              <a:rPr lang="en-US" smtClean="0"/>
              <a:t>‹#›</a:t>
            </a:fld>
            <a:endParaRPr lang="en-US"/>
          </a:p>
        </p:txBody>
      </p:sp>
    </p:spTree>
    <p:extLst>
      <p:ext uri="{BB962C8B-B14F-4D97-AF65-F5344CB8AC3E}">
        <p14:creationId xmlns:p14="http://schemas.microsoft.com/office/powerpoint/2010/main" val="1942345157"/>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Lst>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5D1DF79-00AD-B345-EF71-9666587AEDEF}"/>
              </a:ext>
            </a:extLst>
          </p:cNvPr>
          <p:cNvGraphicFramePr>
            <a:graphicFrameLocks noGrp="1"/>
          </p:cNvGraphicFramePr>
          <p:nvPr>
            <p:extLst>
              <p:ext uri="{D42A27DB-BD31-4B8C-83A1-F6EECF244321}">
                <p14:modId xmlns:p14="http://schemas.microsoft.com/office/powerpoint/2010/main" val="3288086330"/>
              </p:ext>
            </p:extLst>
          </p:nvPr>
        </p:nvGraphicFramePr>
        <p:xfrm>
          <a:off x="1050587" y="1643974"/>
          <a:ext cx="9377465" cy="3150491"/>
        </p:xfrm>
        <a:graphic>
          <a:graphicData uri="http://schemas.openxmlformats.org/drawingml/2006/table">
            <a:tbl>
              <a:tblPr firstRow="1" firstCol="1" bandRow="1">
                <a:tableStyleId>{5C22544A-7EE6-4342-B048-85BDC9FD1C3A}</a:tableStyleId>
              </a:tblPr>
              <a:tblGrid>
                <a:gridCol w="425496">
                  <a:extLst>
                    <a:ext uri="{9D8B030D-6E8A-4147-A177-3AD203B41FA5}">
                      <a16:colId xmlns:a16="http://schemas.microsoft.com/office/drawing/2014/main" val="365112804"/>
                    </a:ext>
                  </a:extLst>
                </a:gridCol>
                <a:gridCol w="2984491">
                  <a:extLst>
                    <a:ext uri="{9D8B030D-6E8A-4147-A177-3AD203B41FA5}">
                      <a16:colId xmlns:a16="http://schemas.microsoft.com/office/drawing/2014/main" val="2442095638"/>
                    </a:ext>
                  </a:extLst>
                </a:gridCol>
                <a:gridCol w="3187467">
                  <a:extLst>
                    <a:ext uri="{9D8B030D-6E8A-4147-A177-3AD203B41FA5}">
                      <a16:colId xmlns:a16="http://schemas.microsoft.com/office/drawing/2014/main" val="1394619737"/>
                    </a:ext>
                  </a:extLst>
                </a:gridCol>
                <a:gridCol w="2780011">
                  <a:extLst>
                    <a:ext uri="{9D8B030D-6E8A-4147-A177-3AD203B41FA5}">
                      <a16:colId xmlns:a16="http://schemas.microsoft.com/office/drawing/2014/main" val="804414780"/>
                    </a:ext>
                  </a:extLst>
                </a:gridCol>
              </a:tblGrid>
              <a:tr h="622571">
                <a:tc>
                  <a:txBody>
                    <a:bodyPr/>
                    <a:lstStyle/>
                    <a:p>
                      <a:pPr marL="0" marR="0" algn="l">
                        <a:lnSpc>
                          <a:spcPct val="150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100" dirty="0">
                          <a:effectLst/>
                        </a:rPr>
                        <a:t>Students Role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100" dirty="0">
                          <a:effectLst/>
                        </a:rPr>
                        <a:t>Students Name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100">
                          <a:effectLst/>
                        </a:rPr>
                        <a:t>Students Number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31967669"/>
                  </a:ext>
                </a:extLst>
              </a:tr>
              <a:tr h="505584">
                <a:tc>
                  <a:txBody>
                    <a:bodyPr/>
                    <a:lstStyle/>
                    <a:p>
                      <a:pPr marL="0" marR="0" algn="l">
                        <a:lnSpc>
                          <a:spcPct val="150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100" dirty="0">
                          <a:effectLst/>
                        </a:rPr>
                        <a:t>secretary</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100">
                          <a:effectLst/>
                        </a:rPr>
                        <a:t>Anas karakra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100">
                          <a:effectLst/>
                        </a:rPr>
                        <a:t>1200467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61620387"/>
                  </a:ext>
                </a:extLst>
              </a:tr>
              <a:tr h="505584">
                <a:tc>
                  <a:txBody>
                    <a:bodyPr/>
                    <a:lstStyle/>
                    <a:p>
                      <a:pPr marL="0" marR="0" algn="l">
                        <a:lnSpc>
                          <a:spcPct val="150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100" dirty="0">
                          <a:effectLst/>
                        </a:rPr>
                        <a:t>programmer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100">
                          <a:effectLst/>
                        </a:rPr>
                        <a:t>Feras Barghothi</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100">
                          <a:effectLst/>
                        </a:rPr>
                        <a:t>1201921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91698456"/>
                  </a:ext>
                </a:extLst>
              </a:tr>
              <a:tr h="505584">
                <a:tc>
                  <a:txBody>
                    <a:bodyPr/>
                    <a:lstStyle/>
                    <a:p>
                      <a:pPr marL="0" marR="0" algn="l">
                        <a:lnSpc>
                          <a:spcPct val="150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100" dirty="0">
                          <a:effectLst/>
                        </a:rPr>
                        <a:t>Project manager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100">
                          <a:effectLst/>
                        </a:rPr>
                        <a:t>Yousef Sharbi</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100" dirty="0">
                          <a:effectLst/>
                        </a:rPr>
                        <a:t>1202057</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08625655"/>
                  </a:ext>
                </a:extLst>
              </a:tr>
              <a:tr h="505584">
                <a:tc>
                  <a:txBody>
                    <a:bodyPr/>
                    <a:lstStyle/>
                    <a:p>
                      <a:pPr marL="0" marR="0" algn="l">
                        <a:lnSpc>
                          <a:spcPct val="150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100" dirty="0">
                          <a:effectLst/>
                        </a:rPr>
                        <a:t>Technical architect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000">
                          <a:effectLst/>
                        </a:rPr>
                        <a:t>Mohammad Salem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100">
                          <a:effectLst/>
                        </a:rPr>
                        <a:t>1200651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2884189"/>
                  </a:ext>
                </a:extLst>
              </a:tr>
              <a:tr h="505584">
                <a:tc>
                  <a:txBody>
                    <a:bodyPr/>
                    <a:lstStyle/>
                    <a:p>
                      <a:pPr marL="0" marR="0" algn="l">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100" dirty="0">
                          <a:effectLst/>
                        </a:rPr>
                        <a:t>QA</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100" dirty="0">
                          <a:effectLst/>
                        </a:rPr>
                        <a:t>Salah </a:t>
                      </a:r>
                      <a:r>
                        <a:rPr lang="en-US" sz="1100" dirty="0" err="1">
                          <a:effectLst/>
                        </a:rPr>
                        <a:t>abuAwada</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100" dirty="0">
                          <a:effectLst/>
                        </a:rPr>
                        <a:t>1202699</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35612777"/>
                  </a:ext>
                </a:extLst>
              </a:tr>
            </a:tbl>
          </a:graphicData>
        </a:graphic>
      </p:graphicFrame>
      <p:sp>
        <p:nvSpPr>
          <p:cNvPr id="2" name="TextBox 1">
            <a:extLst>
              <a:ext uri="{FF2B5EF4-FFF2-40B4-BE49-F238E27FC236}">
                <a16:creationId xmlns:a16="http://schemas.microsoft.com/office/drawing/2014/main" id="{31B65D58-9AA7-66BD-53F4-792A173697A2}"/>
              </a:ext>
            </a:extLst>
          </p:cNvPr>
          <p:cNvSpPr txBox="1"/>
          <p:nvPr/>
        </p:nvSpPr>
        <p:spPr>
          <a:xfrm>
            <a:off x="4058595" y="312150"/>
            <a:ext cx="2869660" cy="1200329"/>
          </a:xfrm>
          <a:prstGeom prst="rect">
            <a:avLst/>
          </a:prstGeom>
          <a:noFill/>
        </p:spPr>
        <p:txBody>
          <a:bodyPr wrap="square" rtlCol="0">
            <a:spAutoFit/>
          </a:bodyPr>
          <a:lstStyle/>
          <a:p>
            <a:r>
              <a:rPr lang="en-US" dirty="0"/>
              <a:t>  Babysitter services</a:t>
            </a:r>
          </a:p>
          <a:p>
            <a:endParaRPr lang="en-US" dirty="0"/>
          </a:p>
          <a:p>
            <a:r>
              <a:rPr lang="en-US" dirty="0"/>
              <a:t>        Group: G6</a:t>
            </a:r>
          </a:p>
          <a:p>
            <a:r>
              <a:rPr lang="en-US" dirty="0"/>
              <a:t>	  team: project killer</a:t>
            </a:r>
          </a:p>
        </p:txBody>
      </p:sp>
    </p:spTree>
    <p:extLst>
      <p:ext uri="{BB962C8B-B14F-4D97-AF65-F5344CB8AC3E}">
        <p14:creationId xmlns:p14="http://schemas.microsoft.com/office/powerpoint/2010/main" val="574418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5FE2-6819-96E3-97AA-895624A7F528}"/>
              </a:ext>
            </a:extLst>
          </p:cNvPr>
          <p:cNvSpPr>
            <a:spLocks noGrp="1"/>
          </p:cNvSpPr>
          <p:nvPr>
            <p:ph type="title"/>
          </p:nvPr>
        </p:nvSpPr>
        <p:spPr>
          <a:xfrm>
            <a:off x="1451578" y="0"/>
            <a:ext cx="9603275" cy="1049235"/>
          </a:xfrm>
        </p:spPr>
        <p:txBody>
          <a:bodyPr/>
          <a:lstStyle/>
          <a:p>
            <a:pPr algn="ctr"/>
            <a:r>
              <a:rPr lang="en-US" dirty="0"/>
              <a:t>Sequence diagram (Payment process)</a:t>
            </a:r>
          </a:p>
        </p:txBody>
      </p:sp>
      <p:pic>
        <p:nvPicPr>
          <p:cNvPr id="7" name="Content Placeholder 6" descr="A diagram of a payment method&#10;&#10;Description automatically generated">
            <a:extLst>
              <a:ext uri="{FF2B5EF4-FFF2-40B4-BE49-F238E27FC236}">
                <a16:creationId xmlns:a16="http://schemas.microsoft.com/office/drawing/2014/main" id="{548F6B52-636A-2949-2A9B-A9D94D9F69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588" y="542925"/>
            <a:ext cx="11887199" cy="7322006"/>
          </a:xfrm>
        </p:spPr>
      </p:pic>
    </p:spTree>
    <p:extLst>
      <p:ext uri="{BB962C8B-B14F-4D97-AF65-F5344CB8AC3E}">
        <p14:creationId xmlns:p14="http://schemas.microsoft.com/office/powerpoint/2010/main" val="532072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9DF43-AE7B-1960-651C-9A05CE0F7E25}"/>
              </a:ext>
            </a:extLst>
          </p:cNvPr>
          <p:cNvSpPr>
            <a:spLocks noGrp="1"/>
          </p:cNvSpPr>
          <p:nvPr>
            <p:ph type="title"/>
          </p:nvPr>
        </p:nvSpPr>
        <p:spPr>
          <a:xfrm>
            <a:off x="1294362" y="165327"/>
            <a:ext cx="9603275" cy="1049235"/>
          </a:xfrm>
        </p:spPr>
        <p:txBody>
          <a:bodyPr/>
          <a:lstStyle/>
          <a:p>
            <a:pPr algn="ctr"/>
            <a:r>
              <a:rPr lang="en-US" dirty="0"/>
              <a:t>Design goals</a:t>
            </a:r>
          </a:p>
        </p:txBody>
      </p:sp>
      <p:graphicFrame>
        <p:nvGraphicFramePr>
          <p:cNvPr id="4" name="Content Placeholder 3">
            <a:extLst>
              <a:ext uri="{FF2B5EF4-FFF2-40B4-BE49-F238E27FC236}">
                <a16:creationId xmlns:a16="http://schemas.microsoft.com/office/drawing/2014/main" id="{CFBFE576-9DF9-BD23-091E-55623015D92A}"/>
              </a:ext>
            </a:extLst>
          </p:cNvPr>
          <p:cNvGraphicFramePr>
            <a:graphicFrameLocks noGrp="1"/>
          </p:cNvGraphicFramePr>
          <p:nvPr>
            <p:ph idx="1"/>
            <p:extLst>
              <p:ext uri="{D42A27DB-BD31-4B8C-83A1-F6EECF244321}">
                <p14:modId xmlns:p14="http://schemas.microsoft.com/office/powerpoint/2010/main" val="2978688013"/>
              </p:ext>
            </p:extLst>
          </p:nvPr>
        </p:nvGraphicFramePr>
        <p:xfrm>
          <a:off x="517187" y="1636095"/>
          <a:ext cx="10611256" cy="2750949"/>
        </p:xfrm>
        <a:graphic>
          <a:graphicData uri="http://schemas.openxmlformats.org/drawingml/2006/table">
            <a:tbl>
              <a:tblPr firstRow="1" firstCol="1" bandRow="1">
                <a:tableStyleId>{5C22544A-7EE6-4342-B048-85BDC9FD1C3A}</a:tableStyleId>
              </a:tblPr>
              <a:tblGrid>
                <a:gridCol w="2445696">
                  <a:extLst>
                    <a:ext uri="{9D8B030D-6E8A-4147-A177-3AD203B41FA5}">
                      <a16:colId xmlns:a16="http://schemas.microsoft.com/office/drawing/2014/main" val="159578127"/>
                    </a:ext>
                  </a:extLst>
                </a:gridCol>
                <a:gridCol w="8165560">
                  <a:extLst>
                    <a:ext uri="{9D8B030D-6E8A-4147-A177-3AD203B41FA5}">
                      <a16:colId xmlns:a16="http://schemas.microsoft.com/office/drawing/2014/main" val="1201835675"/>
                    </a:ext>
                  </a:extLst>
                </a:gridCol>
              </a:tblGrid>
              <a:tr h="505838">
                <a:tc>
                  <a:txBody>
                    <a:bodyPr/>
                    <a:lstStyle/>
                    <a:p>
                      <a:pPr marL="0" marR="0" algn="l">
                        <a:lnSpc>
                          <a:spcPct val="106000"/>
                        </a:lnSpc>
                        <a:spcBef>
                          <a:spcPts val="0"/>
                        </a:spcBef>
                        <a:spcAft>
                          <a:spcPts val="0"/>
                        </a:spcAft>
                      </a:pPr>
                      <a:r>
                        <a:rPr lang="en-US" sz="1500" kern="0" dirty="0">
                          <a:effectLst/>
                        </a:rPr>
                        <a:t>High cohesion</a:t>
                      </a:r>
                      <a:endParaRPr lang="en-US" sz="15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6000"/>
                        </a:lnSpc>
                        <a:spcBef>
                          <a:spcPts val="0"/>
                        </a:spcBef>
                        <a:spcAft>
                          <a:spcPts val="0"/>
                        </a:spcAft>
                      </a:pPr>
                      <a:r>
                        <a:rPr lang="en-US" sz="1100" b="0" kern="0" dirty="0">
                          <a:solidFill>
                            <a:schemeClr val="tx1"/>
                          </a:solidFill>
                          <a:effectLst/>
                        </a:rPr>
                        <a:t>We shall put the classes and the methods that have most interact together and have dependency on a one component.</a:t>
                      </a:r>
                      <a:endParaRPr lang="en-US" sz="1100" b="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754738103"/>
                  </a:ext>
                </a:extLst>
              </a:tr>
              <a:tr h="773655">
                <a:tc>
                  <a:txBody>
                    <a:bodyPr/>
                    <a:lstStyle/>
                    <a:p>
                      <a:pPr marL="0" marR="0" algn="l">
                        <a:lnSpc>
                          <a:spcPct val="106000"/>
                        </a:lnSpc>
                        <a:spcBef>
                          <a:spcPts val="0"/>
                        </a:spcBef>
                        <a:spcAft>
                          <a:spcPts val="0"/>
                        </a:spcAft>
                      </a:pPr>
                      <a:r>
                        <a:rPr lang="en-US" sz="1500" kern="0" dirty="0">
                          <a:effectLst/>
                        </a:rPr>
                        <a:t>Low coupling</a:t>
                      </a:r>
                      <a:endParaRPr lang="en-US" sz="15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6000"/>
                        </a:lnSpc>
                        <a:spcBef>
                          <a:spcPts val="0"/>
                        </a:spcBef>
                        <a:spcAft>
                          <a:spcPts val="0"/>
                        </a:spcAft>
                      </a:pPr>
                      <a:r>
                        <a:rPr lang="en-US" sz="1100" kern="0" dirty="0">
                          <a:effectLst/>
                        </a:rPr>
                        <a:t>We shall put the classes and the methods that less interaction together in a separated component.</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902981"/>
                  </a:ext>
                </a:extLst>
              </a:tr>
              <a:tr h="687212">
                <a:tc>
                  <a:txBody>
                    <a:bodyPr/>
                    <a:lstStyle/>
                    <a:p>
                      <a:pPr marL="0" marR="0" algn="l">
                        <a:lnSpc>
                          <a:spcPct val="106000"/>
                        </a:lnSpc>
                        <a:spcBef>
                          <a:spcPts val="0"/>
                        </a:spcBef>
                        <a:spcAft>
                          <a:spcPts val="0"/>
                        </a:spcAft>
                      </a:pPr>
                      <a:r>
                        <a:rPr lang="en-US" sz="1500" kern="0" dirty="0">
                          <a:effectLst/>
                        </a:rPr>
                        <a:t>Ease of learning And</a:t>
                      </a:r>
                      <a:endParaRPr lang="en-US" sz="1500" kern="100" dirty="0">
                        <a:effectLst/>
                      </a:endParaRPr>
                    </a:p>
                    <a:p>
                      <a:pPr marL="0" marR="0" algn="l">
                        <a:lnSpc>
                          <a:spcPct val="106000"/>
                        </a:lnSpc>
                        <a:spcBef>
                          <a:spcPts val="0"/>
                        </a:spcBef>
                        <a:spcAft>
                          <a:spcPts val="0"/>
                        </a:spcAft>
                      </a:pPr>
                      <a:r>
                        <a:rPr lang="en-US" sz="1500" kern="0" dirty="0">
                          <a:effectLst/>
                        </a:rPr>
                        <a:t> user friendliness</a:t>
                      </a:r>
                      <a:endParaRPr lang="en-US" sz="15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6000"/>
                        </a:lnSpc>
                        <a:spcBef>
                          <a:spcPts val="0"/>
                        </a:spcBef>
                        <a:spcAft>
                          <a:spcPts val="0"/>
                        </a:spcAft>
                      </a:pPr>
                      <a:r>
                        <a:rPr lang="en-US" sz="1100" kern="0" dirty="0">
                          <a:effectLst/>
                        </a:rPr>
                        <a:t>Our website is created to be easy to use and use a little of clicking to make all steps to booking and can be good of use it on 10 mins of training.</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5205466"/>
                  </a:ext>
                </a:extLst>
              </a:tr>
              <a:tr h="784244">
                <a:tc>
                  <a:txBody>
                    <a:bodyPr/>
                    <a:lstStyle/>
                    <a:p>
                      <a:pPr marL="0" marR="0" algn="l">
                        <a:lnSpc>
                          <a:spcPct val="106000"/>
                        </a:lnSpc>
                        <a:spcBef>
                          <a:spcPts val="0"/>
                        </a:spcBef>
                        <a:spcAft>
                          <a:spcPts val="0"/>
                        </a:spcAft>
                      </a:pPr>
                      <a:r>
                        <a:rPr lang="en-US" sz="1500" kern="0" dirty="0">
                          <a:effectLst/>
                        </a:rPr>
                        <a:t>Robustness and security</a:t>
                      </a:r>
                      <a:endParaRPr lang="en-US" sz="15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6000"/>
                        </a:lnSpc>
                        <a:spcBef>
                          <a:spcPts val="0"/>
                        </a:spcBef>
                        <a:spcAft>
                          <a:spcPts val="0"/>
                        </a:spcAft>
                      </a:pPr>
                      <a:r>
                        <a:rPr lang="en-US" sz="1100" kern="0" dirty="0">
                          <a:effectLst/>
                        </a:rPr>
                        <a:t>Our website will delete all information of credit card details after the actor made the transaction method and for robustness our data will be stored in a cloud back-up Database</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6251821"/>
                  </a:ext>
                </a:extLst>
              </a:tr>
            </a:tbl>
          </a:graphicData>
        </a:graphic>
      </p:graphicFrame>
    </p:spTree>
    <p:extLst>
      <p:ext uri="{BB962C8B-B14F-4D97-AF65-F5344CB8AC3E}">
        <p14:creationId xmlns:p14="http://schemas.microsoft.com/office/powerpoint/2010/main" val="3452804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72869-16EA-3488-1FD6-FCCE22EAD322}"/>
              </a:ext>
            </a:extLst>
          </p:cNvPr>
          <p:cNvSpPr>
            <a:spLocks noGrp="1"/>
          </p:cNvSpPr>
          <p:nvPr>
            <p:ph type="title"/>
          </p:nvPr>
        </p:nvSpPr>
        <p:spPr>
          <a:xfrm>
            <a:off x="856618" y="211037"/>
            <a:ext cx="9603275" cy="836993"/>
          </a:xfrm>
        </p:spPr>
        <p:txBody>
          <a:bodyPr/>
          <a:lstStyle/>
          <a:p>
            <a:pPr algn="ctr"/>
            <a:r>
              <a:rPr lang="en-US" dirty="0"/>
              <a:t>Overall Architectural design</a:t>
            </a:r>
          </a:p>
        </p:txBody>
      </p:sp>
      <p:pic>
        <p:nvPicPr>
          <p:cNvPr id="8" name="Content Placeholder 7">
            <a:extLst>
              <a:ext uri="{FF2B5EF4-FFF2-40B4-BE49-F238E27FC236}">
                <a16:creationId xmlns:a16="http://schemas.microsoft.com/office/drawing/2014/main" id="{18EA6165-9487-B8D3-79DA-874F8B7234A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835512"/>
            <a:ext cx="12192000" cy="6022488"/>
          </a:xfrm>
          <a:prstGeom prst="rect">
            <a:avLst/>
          </a:prstGeom>
          <a:noFill/>
          <a:ln>
            <a:noFill/>
          </a:ln>
        </p:spPr>
      </p:pic>
    </p:spTree>
    <p:extLst>
      <p:ext uri="{BB962C8B-B14F-4D97-AF65-F5344CB8AC3E}">
        <p14:creationId xmlns:p14="http://schemas.microsoft.com/office/powerpoint/2010/main" val="3170842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4F2EA-678A-3F83-1F73-5B93F348CC22}"/>
              </a:ext>
            </a:extLst>
          </p:cNvPr>
          <p:cNvSpPr>
            <a:spLocks noGrp="1"/>
          </p:cNvSpPr>
          <p:nvPr>
            <p:ph type="title"/>
          </p:nvPr>
        </p:nvSpPr>
        <p:spPr>
          <a:xfrm>
            <a:off x="1134534" y="156238"/>
            <a:ext cx="8596668" cy="738707"/>
          </a:xfrm>
        </p:spPr>
        <p:txBody>
          <a:bodyPr/>
          <a:lstStyle/>
          <a:p>
            <a:pPr algn="ctr"/>
            <a:r>
              <a:rPr lang="en-US" dirty="0"/>
              <a:t>Component diagram</a:t>
            </a:r>
          </a:p>
        </p:txBody>
      </p:sp>
      <p:pic>
        <p:nvPicPr>
          <p:cNvPr id="6" name="Content Placeholder 5">
            <a:extLst>
              <a:ext uri="{FF2B5EF4-FFF2-40B4-BE49-F238E27FC236}">
                <a16:creationId xmlns:a16="http://schemas.microsoft.com/office/drawing/2014/main" id="{37EA5A85-0986-0E36-C452-A1FE8806CD9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354" y="1040860"/>
            <a:ext cx="11914215" cy="5749046"/>
          </a:xfrm>
          <a:prstGeom prst="rect">
            <a:avLst/>
          </a:prstGeom>
          <a:noFill/>
          <a:ln>
            <a:noFill/>
          </a:ln>
        </p:spPr>
      </p:pic>
    </p:spTree>
    <p:extLst>
      <p:ext uri="{BB962C8B-B14F-4D97-AF65-F5344CB8AC3E}">
        <p14:creationId xmlns:p14="http://schemas.microsoft.com/office/powerpoint/2010/main" val="35754336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73FD9-7F70-39A9-0D54-42B522CB772A}"/>
              </a:ext>
            </a:extLst>
          </p:cNvPr>
          <p:cNvSpPr>
            <a:spLocks noGrp="1"/>
          </p:cNvSpPr>
          <p:nvPr>
            <p:ph type="title"/>
          </p:nvPr>
        </p:nvSpPr>
        <p:spPr>
          <a:xfrm>
            <a:off x="1202628" y="156238"/>
            <a:ext cx="8596668" cy="660400"/>
          </a:xfrm>
        </p:spPr>
        <p:txBody>
          <a:bodyPr/>
          <a:lstStyle/>
          <a:p>
            <a:pPr algn="ctr"/>
            <a:r>
              <a:rPr lang="en-US" dirty="0"/>
              <a:t>Deployment diagram</a:t>
            </a:r>
          </a:p>
        </p:txBody>
      </p:sp>
      <p:pic>
        <p:nvPicPr>
          <p:cNvPr id="6" name="Content Placeholder 5">
            <a:extLst>
              <a:ext uri="{FF2B5EF4-FFF2-40B4-BE49-F238E27FC236}">
                <a16:creationId xmlns:a16="http://schemas.microsoft.com/office/drawing/2014/main" id="{29E91BD8-23C9-FA08-A788-4BD5CD31DCF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831" y="1190470"/>
            <a:ext cx="11060348" cy="5511292"/>
          </a:xfrm>
          <a:prstGeom prst="rect">
            <a:avLst/>
          </a:prstGeom>
          <a:noFill/>
          <a:ln>
            <a:noFill/>
          </a:ln>
        </p:spPr>
      </p:pic>
    </p:spTree>
    <p:extLst>
      <p:ext uri="{BB962C8B-B14F-4D97-AF65-F5344CB8AC3E}">
        <p14:creationId xmlns:p14="http://schemas.microsoft.com/office/powerpoint/2010/main" val="2766770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6568A5E-69D7-5EAE-3414-CD2E31531C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7737" y="3132306"/>
            <a:ext cx="2059801" cy="2052536"/>
          </a:xfrm>
        </p:spPr>
      </p:pic>
      <p:pic>
        <p:nvPicPr>
          <p:cNvPr id="7" name="Picture 6">
            <a:extLst>
              <a:ext uri="{FF2B5EF4-FFF2-40B4-BE49-F238E27FC236}">
                <a16:creationId xmlns:a16="http://schemas.microsoft.com/office/drawing/2014/main" id="{12C2BB03-D6F3-8D9D-EECD-0555B64CC9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6214" y="3142033"/>
            <a:ext cx="2129991" cy="2052537"/>
          </a:xfrm>
          <a:prstGeom prst="rect">
            <a:avLst/>
          </a:prstGeom>
        </p:spPr>
      </p:pic>
      <p:pic>
        <p:nvPicPr>
          <p:cNvPr id="11" name="Picture 10">
            <a:extLst>
              <a:ext uri="{FF2B5EF4-FFF2-40B4-BE49-F238E27FC236}">
                <a16:creationId xmlns:a16="http://schemas.microsoft.com/office/drawing/2014/main" id="{49C74C02-A9F1-5F76-21EA-4A1BADFD88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6238" y="3132305"/>
            <a:ext cx="1667007" cy="2052537"/>
          </a:xfrm>
          <a:prstGeom prst="rect">
            <a:avLst/>
          </a:prstGeom>
        </p:spPr>
      </p:pic>
      <p:pic>
        <p:nvPicPr>
          <p:cNvPr id="13" name="Picture 12">
            <a:extLst>
              <a:ext uri="{FF2B5EF4-FFF2-40B4-BE49-F238E27FC236}">
                <a16:creationId xmlns:a16="http://schemas.microsoft.com/office/drawing/2014/main" id="{7AE222D6-B7F1-D201-4EE4-B61B135F80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4905" y="3142034"/>
            <a:ext cx="1388333" cy="2052536"/>
          </a:xfrm>
          <a:prstGeom prst="rect">
            <a:avLst/>
          </a:prstGeom>
        </p:spPr>
      </p:pic>
      <p:pic>
        <p:nvPicPr>
          <p:cNvPr id="15" name="Picture 14">
            <a:extLst>
              <a:ext uri="{FF2B5EF4-FFF2-40B4-BE49-F238E27FC236}">
                <a16:creationId xmlns:a16="http://schemas.microsoft.com/office/drawing/2014/main" id="{B85C058E-7CCC-7C2D-6D9C-5C19158860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77432" y="3132306"/>
            <a:ext cx="1391397" cy="2052536"/>
          </a:xfrm>
          <a:prstGeom prst="rect">
            <a:avLst/>
          </a:prstGeom>
        </p:spPr>
      </p:pic>
      <p:graphicFrame>
        <p:nvGraphicFramePr>
          <p:cNvPr id="16" name="Table 15">
            <a:extLst>
              <a:ext uri="{FF2B5EF4-FFF2-40B4-BE49-F238E27FC236}">
                <a16:creationId xmlns:a16="http://schemas.microsoft.com/office/drawing/2014/main" id="{7F33023D-B547-EBB9-242E-699E49633F5E}"/>
              </a:ext>
            </a:extLst>
          </p:cNvPr>
          <p:cNvGraphicFramePr>
            <a:graphicFrameLocks noGrp="1"/>
          </p:cNvGraphicFramePr>
          <p:nvPr>
            <p:extLst>
              <p:ext uri="{D42A27DB-BD31-4B8C-83A1-F6EECF244321}">
                <p14:modId xmlns:p14="http://schemas.microsoft.com/office/powerpoint/2010/main" val="3476491393"/>
              </p:ext>
            </p:extLst>
          </p:nvPr>
        </p:nvGraphicFramePr>
        <p:xfrm>
          <a:off x="537737" y="1673157"/>
          <a:ext cx="11284010" cy="370840"/>
        </p:xfrm>
        <a:graphic>
          <a:graphicData uri="http://schemas.openxmlformats.org/drawingml/2006/table">
            <a:tbl>
              <a:tblPr firstRow="1" bandRow="1">
                <a:tableStyleId>{5C22544A-7EE6-4342-B048-85BDC9FD1C3A}</a:tableStyleId>
              </a:tblPr>
              <a:tblGrid>
                <a:gridCol w="2256802">
                  <a:extLst>
                    <a:ext uri="{9D8B030D-6E8A-4147-A177-3AD203B41FA5}">
                      <a16:colId xmlns:a16="http://schemas.microsoft.com/office/drawing/2014/main" val="1372482999"/>
                    </a:ext>
                  </a:extLst>
                </a:gridCol>
                <a:gridCol w="2256802">
                  <a:extLst>
                    <a:ext uri="{9D8B030D-6E8A-4147-A177-3AD203B41FA5}">
                      <a16:colId xmlns:a16="http://schemas.microsoft.com/office/drawing/2014/main" val="551456799"/>
                    </a:ext>
                  </a:extLst>
                </a:gridCol>
                <a:gridCol w="2256802">
                  <a:extLst>
                    <a:ext uri="{9D8B030D-6E8A-4147-A177-3AD203B41FA5}">
                      <a16:colId xmlns:a16="http://schemas.microsoft.com/office/drawing/2014/main" val="2890967712"/>
                    </a:ext>
                  </a:extLst>
                </a:gridCol>
                <a:gridCol w="2257367">
                  <a:extLst>
                    <a:ext uri="{9D8B030D-6E8A-4147-A177-3AD203B41FA5}">
                      <a16:colId xmlns:a16="http://schemas.microsoft.com/office/drawing/2014/main" val="358797343"/>
                    </a:ext>
                  </a:extLst>
                </a:gridCol>
                <a:gridCol w="2256237">
                  <a:extLst>
                    <a:ext uri="{9D8B030D-6E8A-4147-A177-3AD203B41FA5}">
                      <a16:colId xmlns:a16="http://schemas.microsoft.com/office/drawing/2014/main" val="359969822"/>
                    </a:ext>
                  </a:extLst>
                </a:gridCol>
              </a:tblGrid>
              <a:tr h="370840">
                <a:tc>
                  <a:txBody>
                    <a:bodyPr/>
                    <a:lstStyle/>
                    <a:p>
                      <a:r>
                        <a:rPr lang="en-US" dirty="0"/>
                        <a:t>Yousef sharbi</a:t>
                      </a:r>
                    </a:p>
                  </a:txBody>
                  <a:tcPr/>
                </a:tc>
                <a:tc>
                  <a:txBody>
                    <a:bodyPr/>
                    <a:lstStyle/>
                    <a:p>
                      <a:r>
                        <a:rPr lang="en-US" dirty="0"/>
                        <a:t>Anas </a:t>
                      </a:r>
                      <a:r>
                        <a:rPr lang="en-US" dirty="0" err="1"/>
                        <a:t>Karakra</a:t>
                      </a:r>
                      <a:endParaRPr lang="en-US" dirty="0"/>
                    </a:p>
                  </a:txBody>
                  <a:tcPr/>
                </a:tc>
                <a:tc>
                  <a:txBody>
                    <a:bodyPr/>
                    <a:lstStyle/>
                    <a:p>
                      <a:r>
                        <a:rPr lang="en-US" dirty="0"/>
                        <a:t>Salah </a:t>
                      </a:r>
                      <a:r>
                        <a:rPr lang="en-US" dirty="0" err="1"/>
                        <a:t>AbuAwada</a:t>
                      </a:r>
                      <a:endParaRPr lang="en-US" dirty="0"/>
                    </a:p>
                  </a:txBody>
                  <a:tcPr/>
                </a:tc>
                <a:tc>
                  <a:txBody>
                    <a:bodyPr/>
                    <a:lstStyle/>
                    <a:p>
                      <a:r>
                        <a:rPr lang="en-US" dirty="0"/>
                        <a:t>Mohammad Salem</a:t>
                      </a:r>
                    </a:p>
                  </a:txBody>
                  <a:tcPr/>
                </a:tc>
                <a:tc>
                  <a:txBody>
                    <a:bodyPr/>
                    <a:lstStyle/>
                    <a:p>
                      <a:r>
                        <a:rPr lang="en-US" dirty="0" err="1"/>
                        <a:t>Feras</a:t>
                      </a:r>
                      <a:r>
                        <a:rPr lang="en-US" dirty="0"/>
                        <a:t> </a:t>
                      </a:r>
                      <a:r>
                        <a:rPr lang="en-US" dirty="0" err="1"/>
                        <a:t>Albarghothi</a:t>
                      </a:r>
                      <a:endParaRPr lang="en-US" dirty="0"/>
                    </a:p>
                  </a:txBody>
                  <a:tcPr/>
                </a:tc>
                <a:extLst>
                  <a:ext uri="{0D108BD9-81ED-4DB2-BD59-A6C34878D82A}">
                    <a16:rowId xmlns:a16="http://schemas.microsoft.com/office/drawing/2014/main" val="680663416"/>
                  </a:ext>
                </a:extLst>
              </a:tr>
            </a:tbl>
          </a:graphicData>
        </a:graphic>
      </p:graphicFrame>
    </p:spTree>
    <p:extLst>
      <p:ext uri="{BB962C8B-B14F-4D97-AF65-F5344CB8AC3E}">
        <p14:creationId xmlns:p14="http://schemas.microsoft.com/office/powerpoint/2010/main" val="40507612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1CB8ED-BED1-A04A-FD36-F7E80F23A890}"/>
              </a:ext>
            </a:extLst>
          </p:cNvPr>
          <p:cNvSpPr>
            <a:spLocks noGrp="1"/>
          </p:cNvSpPr>
          <p:nvPr>
            <p:ph idx="1"/>
          </p:nvPr>
        </p:nvSpPr>
        <p:spPr>
          <a:xfrm>
            <a:off x="544749" y="223736"/>
            <a:ext cx="11284085" cy="6449438"/>
          </a:xfrm>
        </p:spPr>
        <p:txBody>
          <a:bodyPr>
            <a:normAutofit fontScale="62500" lnSpcReduction="20000"/>
          </a:bodyPr>
          <a:lstStyle/>
          <a:p>
            <a:pPr marL="0" marR="0">
              <a:lnSpc>
                <a:spcPct val="107000"/>
              </a:lnSpc>
              <a:spcBef>
                <a:spcPts val="0"/>
              </a:spcBef>
              <a:spcAft>
                <a:spcPts val="800"/>
              </a:spcAft>
            </a:pPr>
            <a:r>
              <a:rPr lang="en-US" sz="1800" b="1" kern="100" dirty="0">
                <a:solidFill>
                  <a:srgbClr val="2F5496"/>
                </a:solidFill>
                <a:effectLst/>
                <a:latin typeface="Calibri" panose="020F0502020204030204" pitchFamily="34" charset="0"/>
                <a:ea typeface="Calibri" panose="020F0502020204030204" pitchFamily="34" charset="0"/>
                <a:cs typeface="Arial" panose="020B0604020202020204" pitchFamily="34" charset="0"/>
              </a:rPr>
              <a:t>What is our business?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Our business is a professional babysitting service that aims to provide parents with reliable and secure childcare solutions, the purpose of our services is to connect experienced babysitters with families that needs safe care for their children, creating a secure and dependable environment at home, ensuring parents can go about their responsibilities with peace of mind.</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r>
              <a:rPr lang="en-US" sz="1800" b="1" kern="100" dirty="0">
                <a:solidFill>
                  <a:srgbClr val="2F5496"/>
                </a:solidFill>
                <a:effectLst/>
                <a:latin typeface="Calibri" panose="020F0502020204030204" pitchFamily="34" charset="0"/>
                <a:ea typeface="Calibri" panose="020F0502020204030204" pitchFamily="34" charset="0"/>
                <a:cs typeface="Arial" panose="020B0604020202020204" pitchFamily="34" charset="0"/>
              </a:rPr>
              <a:t>How our business work (functional Requirements)?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Our business work through a shared platform that serves both parents and babysitters in easy process. The process involves:</a:t>
            </a:r>
          </a:p>
          <a:p>
            <a:pPr marL="342900" marR="0" lvl="0" indent="-342900">
              <a:lnSpc>
                <a:spcPct val="107000"/>
              </a:lnSpc>
              <a:spcBef>
                <a:spcPts val="0"/>
              </a:spcBef>
              <a:spcAft>
                <a:spcPts val="0"/>
              </a:spcAft>
              <a:buFont typeface="Symbol" panose="05050102010706020507" pitchFamily="18" charset="2"/>
              <a:buChar char=""/>
            </a:pPr>
            <a:r>
              <a:rPr lang="en-US" sz="1800" b="1"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Create account:</a:t>
            </a:r>
            <a:r>
              <a:rPr lang="en-US" sz="18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Parent and babysitter shall create account for them-</a:t>
            </a:r>
            <a:r>
              <a:rPr lang="en-US" sz="1800" kern="1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selfs</a:t>
            </a:r>
            <a:r>
              <a:rPr lang="en-US" sz="18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a:t>
            </a:r>
          </a:p>
          <a:p>
            <a:pPr marL="0" marR="0" lvl="0" indent="0">
              <a:lnSpc>
                <a:spcPct val="107000"/>
              </a:lnSpc>
              <a:spcBef>
                <a:spcPts val="0"/>
              </a:spcBef>
              <a:spcAft>
                <a:spcPts val="0"/>
              </a:spcAft>
              <a:buNone/>
            </a:pPr>
            <a:endParaRPr lang="en-US" sz="18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b="1"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Parent choose Babysitter</a:t>
            </a:r>
            <a:r>
              <a:rPr lang="en-US" sz="18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Parents should choose a babysitter based on:</a:t>
            </a:r>
          </a:p>
          <a:p>
            <a:pPr lvl="1" indent="-342900">
              <a:lnSpc>
                <a:spcPct val="107000"/>
              </a:lnSpc>
              <a:spcBef>
                <a:spcPts val="0"/>
              </a:spcBef>
              <a:spcAft>
                <a:spcPts val="800"/>
              </a:spcAft>
              <a:buFont typeface="+mj-lt"/>
              <a:buAutoNum type="arabicPeriod"/>
            </a:pPr>
            <a:r>
              <a:rPr lang="en-US"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specific child care certifications        </a:t>
            </a:r>
            <a:r>
              <a:rPr lang="en-US" b="1"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5.</a:t>
            </a:r>
            <a:r>
              <a:rPr lang="en-US"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cost per hour</a:t>
            </a:r>
          </a:p>
          <a:p>
            <a:pPr lvl="1" indent="-342900">
              <a:lnSpc>
                <a:spcPct val="107000"/>
              </a:lnSpc>
              <a:spcBef>
                <a:spcPts val="0"/>
              </a:spcBef>
              <a:spcAft>
                <a:spcPts val="800"/>
              </a:spcAft>
              <a:buFont typeface="+mj-lt"/>
              <a:buAutoNum type="arabicPeriod"/>
            </a:pPr>
            <a:r>
              <a:rPr lang="en-US"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experience                                            6. Parent preferences</a:t>
            </a:r>
          </a:p>
          <a:p>
            <a:pPr lvl="1" indent="-342900">
              <a:lnSpc>
                <a:spcPct val="107000"/>
              </a:lnSpc>
              <a:spcBef>
                <a:spcPts val="0"/>
              </a:spcBef>
              <a:spcAft>
                <a:spcPts val="800"/>
              </a:spcAft>
              <a:buFont typeface="+mj-lt"/>
              <a:buAutoNum type="arabicPeriod"/>
            </a:pPr>
            <a:r>
              <a:rPr lang="en-US"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available time slots                         7. other parent's reviews</a:t>
            </a:r>
          </a:p>
          <a:p>
            <a:pPr lvl="1" indent="-342900">
              <a:lnSpc>
                <a:spcPct val="107000"/>
              </a:lnSpc>
              <a:spcBef>
                <a:spcPts val="0"/>
              </a:spcBef>
              <a:spcAft>
                <a:spcPts val="800"/>
              </a:spcAft>
              <a:buFont typeface="+mj-lt"/>
              <a:buAutoNum type="arabicPeriod"/>
            </a:pPr>
            <a:r>
              <a:rPr lang="en-US"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location                                                          </a:t>
            </a:r>
          </a:p>
          <a:p>
            <a:pPr marL="114300" marR="0" indent="0">
              <a:lnSpc>
                <a:spcPct val="107000"/>
              </a:lnSpc>
              <a:spcBef>
                <a:spcPts val="0"/>
              </a:spcBef>
              <a:spcAft>
                <a:spcPts val="0"/>
              </a:spcAft>
              <a:buNone/>
            </a:pPr>
            <a:r>
              <a:rPr lang="en-US" sz="18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a:t>
            </a:r>
          </a:p>
          <a:p>
            <a:pPr marL="342900" marR="0" lvl="0" indent="-342900">
              <a:lnSpc>
                <a:spcPct val="107000"/>
              </a:lnSpc>
              <a:spcBef>
                <a:spcPts val="0"/>
              </a:spcBef>
              <a:spcAft>
                <a:spcPts val="0"/>
              </a:spcAft>
              <a:buFont typeface="Symbol" panose="05050102010706020507" pitchFamily="18" charset="2"/>
              <a:buChar char=""/>
            </a:pPr>
            <a:r>
              <a:rPr lang="en-US" sz="1800" b="1"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Parent book Babysitter:</a:t>
            </a:r>
            <a:r>
              <a:rPr lang="en-US" sz="18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Parent shall book Babysitter and pay by credit card or cash.</a:t>
            </a:r>
          </a:p>
          <a:p>
            <a:pPr marL="0" marR="0" lvl="0" indent="0">
              <a:lnSpc>
                <a:spcPct val="107000"/>
              </a:lnSpc>
              <a:spcBef>
                <a:spcPts val="0"/>
              </a:spcBef>
              <a:spcAft>
                <a:spcPts val="0"/>
              </a:spcAft>
              <a:buNone/>
            </a:pPr>
            <a:endParaRPr lang="en-US" sz="18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b="1"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Parent and Babysitter send report:</a:t>
            </a:r>
            <a:r>
              <a:rPr lang="en-US" sz="18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Parent and Babysitter shall send report to IT Support to report issue.</a:t>
            </a:r>
          </a:p>
          <a:p>
            <a:pPr marL="0" marR="0" lvl="0" indent="0">
              <a:lnSpc>
                <a:spcPct val="107000"/>
              </a:lnSpc>
              <a:spcBef>
                <a:spcPts val="0"/>
              </a:spcBef>
              <a:spcAft>
                <a:spcPts val="0"/>
              </a:spcAft>
              <a:buNone/>
            </a:pPr>
            <a:endParaRPr lang="en-US" sz="18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b="1"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Parent and Babysitter provide Feedback about system: </a:t>
            </a:r>
            <a:r>
              <a:rPr lang="en-US" sz="18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Parent and Babysitter shall provide feedback about system.</a:t>
            </a:r>
          </a:p>
          <a:p>
            <a:pPr marL="0" marR="0" lvl="0" indent="0">
              <a:lnSpc>
                <a:spcPct val="107000"/>
              </a:lnSpc>
              <a:spcBef>
                <a:spcPts val="0"/>
              </a:spcBef>
              <a:spcAft>
                <a:spcPts val="0"/>
              </a:spcAft>
              <a:buNone/>
            </a:pPr>
            <a:endParaRPr lang="en-US" sz="18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b="1"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Parent rating and review babysitter: </a:t>
            </a:r>
            <a:r>
              <a:rPr lang="en-US" sz="18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Parent should provide rating and review for babysitter.</a:t>
            </a:r>
          </a:p>
          <a:p>
            <a:pPr marL="0" marR="0" lvl="0" indent="0">
              <a:lnSpc>
                <a:spcPct val="107000"/>
              </a:lnSpc>
              <a:spcBef>
                <a:spcPts val="0"/>
              </a:spcBef>
              <a:spcAft>
                <a:spcPts val="0"/>
              </a:spcAft>
              <a:buNone/>
            </a:pPr>
            <a:endParaRPr lang="en-US" sz="18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b="1"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Manager maintains the system: </a:t>
            </a:r>
            <a:r>
              <a:rPr lang="en-US" sz="18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Manager shall review book process, payment process, reports and feedback which manager maintains the system as mentioned. </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b="1" kern="100" dirty="0">
                <a:solidFill>
                  <a:srgbClr val="2F5496"/>
                </a:solidFill>
                <a:effectLst/>
                <a:latin typeface="Calibri" panose="020F0502020204030204" pitchFamily="34" charset="0"/>
                <a:ea typeface="Calibri" panose="020F0502020204030204" pitchFamily="34" charset="0"/>
                <a:cs typeface="Arial" panose="020B0604020202020204" pitchFamily="34" charset="0"/>
              </a:rPr>
              <a:t>What are the non-functional Requirements that our business provides?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To ensure that our business introduce success and special babysitting services, we have implemented these non-functional Requirements:</a:t>
            </a:r>
            <a:endParaRPr lang="en-US"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lvl="1" indent="-342900">
              <a:lnSpc>
                <a:spcPct val="107000"/>
              </a:lnSpc>
              <a:spcBef>
                <a:spcPts val="0"/>
              </a:spcBef>
              <a:buFont typeface="Symbol" panose="05050102010706020507" pitchFamily="18" charset="2"/>
              <a:buChar char=""/>
            </a:pPr>
            <a:r>
              <a:rPr lang="en-US" b="1"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Easy of learning and user friendliness: </a:t>
            </a:r>
            <a:r>
              <a:rPr lang="en-US"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Our system is created to be easy to use and it use little of clicking to make all steps to booking and can be good of use it on 10 mins of training.</a:t>
            </a:r>
          </a:p>
          <a:p>
            <a:pPr lvl="1" indent="-342900">
              <a:lnSpc>
                <a:spcPct val="107000"/>
              </a:lnSpc>
              <a:spcBef>
                <a:spcPts val="0"/>
              </a:spcBef>
              <a:buFont typeface="Symbol" panose="05050102010706020507" pitchFamily="18" charset="2"/>
              <a:buChar char=""/>
            </a:pPr>
            <a:endParaRPr lang="en-US"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lvl="1" indent="-342900">
              <a:lnSpc>
                <a:spcPct val="107000"/>
              </a:lnSpc>
              <a:spcBef>
                <a:spcPts val="0"/>
              </a:spcBef>
              <a:buFont typeface="Symbol" panose="05050102010706020507" pitchFamily="18" charset="2"/>
              <a:buChar char=""/>
            </a:pPr>
            <a:r>
              <a:rPr lang="en-US" b="1"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Security: </a:t>
            </a:r>
            <a:r>
              <a:rPr lang="en-US"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Our system prompts any user will create an account on the system has a strong and secure password, also our system will delete all information of credit card details after the Parent made the transaction method.</a:t>
            </a:r>
          </a:p>
          <a:p>
            <a:pPr marL="400050" lvl="1" indent="0">
              <a:lnSpc>
                <a:spcPct val="107000"/>
              </a:lnSpc>
              <a:spcBef>
                <a:spcPts val="0"/>
              </a:spcBef>
              <a:buNone/>
            </a:pPr>
            <a:endParaRPr lang="en-US"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lvl="1" indent="-342900">
              <a:lnSpc>
                <a:spcPct val="107000"/>
              </a:lnSpc>
              <a:spcBef>
                <a:spcPts val="0"/>
              </a:spcBef>
              <a:buFont typeface="Symbol" panose="05050102010706020507" pitchFamily="18" charset="2"/>
              <a:buChar char=""/>
            </a:pPr>
            <a:r>
              <a:rPr lang="en-US" b="1"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Availability:</a:t>
            </a:r>
            <a:r>
              <a:rPr lang="en-US"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The Babysitter service system should have an uptime of at least 99% over any given month, allowing for scheduled maintenance windows of no more than 1% of the total time.</a:t>
            </a:r>
          </a:p>
          <a:p>
            <a:pPr marL="400050" lvl="1" indent="0">
              <a:lnSpc>
                <a:spcPct val="107000"/>
              </a:lnSpc>
              <a:spcBef>
                <a:spcPts val="0"/>
              </a:spcBef>
              <a:buNone/>
            </a:pPr>
            <a:endParaRPr lang="en-US"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85349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3C39C-4B42-4E5B-6589-7D951139803A}"/>
              </a:ext>
            </a:extLst>
          </p:cNvPr>
          <p:cNvSpPr>
            <a:spLocks noGrp="1"/>
          </p:cNvSpPr>
          <p:nvPr>
            <p:ph type="title"/>
          </p:nvPr>
        </p:nvSpPr>
        <p:spPr/>
        <p:txBody>
          <a:bodyPr/>
          <a:lstStyle/>
          <a:p>
            <a:pPr algn="ctr"/>
            <a:r>
              <a:rPr lang="en-US" dirty="0"/>
              <a:t>        Scenario (Payment process)</a:t>
            </a:r>
          </a:p>
        </p:txBody>
      </p:sp>
      <p:sp>
        <p:nvSpPr>
          <p:cNvPr id="3" name="Content Placeholder 2">
            <a:extLst>
              <a:ext uri="{FF2B5EF4-FFF2-40B4-BE49-F238E27FC236}">
                <a16:creationId xmlns:a16="http://schemas.microsoft.com/office/drawing/2014/main" id="{5FCF7DA4-5451-19F1-45D6-00E8DD0C9230}"/>
              </a:ext>
            </a:extLst>
          </p:cNvPr>
          <p:cNvSpPr>
            <a:spLocks noGrp="1"/>
          </p:cNvSpPr>
          <p:nvPr>
            <p:ph idx="1"/>
          </p:nvPr>
        </p:nvSpPr>
        <p:spPr>
          <a:xfrm>
            <a:off x="194553" y="1284051"/>
            <a:ext cx="11997447" cy="5128324"/>
          </a:xfrm>
        </p:spPr>
        <p:txBody>
          <a:bodyPr>
            <a:normAutofit fontScale="25000" lnSpcReduction="20000"/>
          </a:bodyPr>
          <a:lstStyle/>
          <a:p>
            <a:pPr marL="114300" marR="0" indent="0">
              <a:lnSpc>
                <a:spcPct val="106000"/>
              </a:lnSpc>
              <a:spcBef>
                <a:spcPts val="0"/>
              </a:spcBef>
              <a:spcAft>
                <a:spcPts val="800"/>
              </a:spcAft>
              <a:buNone/>
            </a:pPr>
            <a:r>
              <a:rPr lang="en-US" sz="1800" b="1" kern="100" dirty="0">
                <a:solidFill>
                  <a:srgbClr val="2F5496"/>
                </a:solidFill>
                <a:effectLst/>
                <a:latin typeface="Calibri" panose="020F0502020204030204" pitchFamily="34" charset="0"/>
                <a:ea typeface="Calibri" panose="020F0502020204030204" pitchFamily="34" charset="0"/>
                <a:cs typeface="Arial" panose="020B0604020202020204" pitchFamily="34" charset="0"/>
              </a:rPr>
              <a:t> </a:t>
            </a:r>
            <a:endParaRPr lang="en-US" sz="18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6000"/>
              </a:lnSpc>
              <a:spcBef>
                <a:spcPts val="0"/>
              </a:spcBef>
              <a:spcAft>
                <a:spcPts val="0"/>
              </a:spcAft>
              <a:buClr>
                <a:srgbClr val="000000"/>
              </a:buClr>
              <a:buSzPts val="1400"/>
              <a:buFont typeface="Symbol" panose="05050102010706020507" pitchFamily="18" charset="2"/>
              <a:buChar char=""/>
            </a:pPr>
            <a:r>
              <a:rPr lang="en-US" sz="4300" b="1"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Initial assumption: </a:t>
            </a:r>
          </a:p>
          <a:p>
            <a:pPr marL="0" marR="0" lvl="0" indent="0">
              <a:lnSpc>
                <a:spcPct val="106000"/>
              </a:lnSpc>
              <a:spcBef>
                <a:spcPts val="0"/>
              </a:spcBef>
              <a:spcAft>
                <a:spcPts val="0"/>
              </a:spcAft>
              <a:buClr>
                <a:srgbClr val="000000"/>
              </a:buClr>
              <a:buSzPts val="1400"/>
              <a:buNone/>
            </a:pPr>
            <a:endParaRPr lang="en-US" sz="43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497205" lvl="1">
              <a:lnSpc>
                <a:spcPct val="106000"/>
              </a:lnSpc>
              <a:spcBef>
                <a:spcPts val="0"/>
              </a:spcBef>
            </a:pPr>
            <a:r>
              <a:rPr lang="en-US" sz="43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Parents and babysitters have a secure transactions facilitated by the bank for the babysitting services provided, or by pay cash.</a:t>
            </a:r>
          </a:p>
          <a:p>
            <a:pPr marL="0" marR="0" indent="0">
              <a:lnSpc>
                <a:spcPct val="106000"/>
              </a:lnSpc>
              <a:spcBef>
                <a:spcPts val="0"/>
              </a:spcBef>
              <a:spcAft>
                <a:spcPts val="0"/>
              </a:spcAft>
              <a:buNone/>
            </a:pPr>
            <a:r>
              <a:rPr lang="en-US" sz="43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a:t>
            </a:r>
          </a:p>
          <a:p>
            <a:pPr marL="342900" marR="0" lvl="0" indent="-342900">
              <a:lnSpc>
                <a:spcPct val="106000"/>
              </a:lnSpc>
              <a:spcBef>
                <a:spcPts val="0"/>
              </a:spcBef>
              <a:spcAft>
                <a:spcPts val="800"/>
              </a:spcAft>
              <a:buClr>
                <a:srgbClr val="000000"/>
              </a:buClr>
              <a:buSzPts val="1400"/>
              <a:buFont typeface="Symbol" panose="05050102010706020507" pitchFamily="18" charset="2"/>
              <a:buChar char=""/>
            </a:pPr>
            <a:r>
              <a:rPr lang="en-US" sz="4300" b="1" kern="0" dirty="0">
                <a:solidFill>
                  <a:schemeClr val="tx1"/>
                </a:solidFill>
                <a:effectLst/>
                <a:latin typeface="Calibri" panose="020F0502020204030204" pitchFamily="34" charset="0"/>
                <a:ea typeface="Calibri" panose="020F0502020204030204" pitchFamily="34" charset="0"/>
                <a:cs typeface="Arial" panose="020B0604020202020204" pitchFamily="34" charset="0"/>
              </a:rPr>
              <a:t>Normal </a:t>
            </a:r>
            <a:r>
              <a:rPr lang="en-US" sz="4300" b="1"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(~successful outcome):</a:t>
            </a:r>
            <a:endParaRPr lang="en-US" sz="43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497205" lvl="1">
              <a:lnSpc>
                <a:spcPct val="106000"/>
              </a:lnSpc>
              <a:spcBef>
                <a:spcPts val="0"/>
              </a:spcBef>
              <a:spcAft>
                <a:spcPts val="800"/>
              </a:spcAft>
            </a:pPr>
            <a:r>
              <a:rPr lang="en-US" sz="4300" kern="0" dirty="0">
                <a:solidFill>
                  <a:schemeClr val="tx1"/>
                </a:solidFill>
                <a:effectLst/>
                <a:latin typeface="Calibri" panose="020F0502020204030204" pitchFamily="34" charset="0"/>
                <a:ea typeface="Calibri" panose="020F0502020204030204" pitchFamily="34" charset="0"/>
                <a:cs typeface="Arial" panose="020B0604020202020204" pitchFamily="34" charset="0"/>
              </a:rPr>
              <a:t>Parent Em-Sameer, after booking the babysitter, proceeds to the payment section. The system securely prompts Em-Sameer to enter credit card details for payment. Em-Sameer inputs the correct credit card information, including card number, expiration date, and CVV code. The system validates the information and processes the payment successfully. Em-Sameer receives an instant payment confirmation, and the transaction status is marked as completed and then update the payment information.</a:t>
            </a:r>
            <a:endParaRPr lang="en-US" sz="43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6000"/>
              </a:lnSpc>
              <a:spcBef>
                <a:spcPts val="0"/>
              </a:spcBef>
              <a:spcAft>
                <a:spcPts val="800"/>
              </a:spcAft>
              <a:buClr>
                <a:srgbClr val="000000"/>
              </a:buClr>
              <a:buSzPts val="1400"/>
              <a:buFont typeface="Symbol" panose="05050102010706020507" pitchFamily="18" charset="2"/>
              <a:buChar char=""/>
            </a:pPr>
            <a:r>
              <a:rPr lang="en-US" sz="4300" b="1"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Alternative (~successful outcome):</a:t>
            </a:r>
            <a:endParaRPr lang="en-US" sz="43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497205" lvl="1">
              <a:lnSpc>
                <a:spcPct val="106000"/>
              </a:lnSpc>
              <a:spcBef>
                <a:spcPts val="0"/>
              </a:spcBef>
            </a:pPr>
            <a:r>
              <a:rPr lang="en-US" sz="43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Parent Em-</a:t>
            </a:r>
            <a:r>
              <a:rPr lang="en-US" sz="4300" kern="1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Sammer</a:t>
            </a:r>
            <a:r>
              <a:rPr lang="en-US" sz="43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chooses to send payment in cash. The system allows this option, Upon the babysitter's departure, Em-</a:t>
            </a:r>
            <a:r>
              <a:rPr lang="en-US" sz="4300" kern="1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Sammer</a:t>
            </a:r>
            <a:r>
              <a:rPr lang="en-US" sz="43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hands over the agreed-upon cash payment to Babysitter. The system updates the transaction status, marking it as completed </a:t>
            </a:r>
            <a:r>
              <a:rPr lang="en-US" sz="4300" kern="0" dirty="0">
                <a:solidFill>
                  <a:schemeClr val="tx1"/>
                </a:solidFill>
                <a:effectLst/>
                <a:latin typeface="Calibri" panose="020F0502020204030204" pitchFamily="34" charset="0"/>
                <a:ea typeface="Calibri" panose="020F0502020204030204" pitchFamily="34" charset="0"/>
                <a:cs typeface="Arial" panose="020B0604020202020204" pitchFamily="34" charset="0"/>
              </a:rPr>
              <a:t>and then update the payment information.</a:t>
            </a:r>
            <a:endParaRPr lang="en-US" sz="43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6000"/>
              </a:lnSpc>
              <a:spcBef>
                <a:spcPts val="0"/>
              </a:spcBef>
              <a:spcAft>
                <a:spcPts val="800"/>
              </a:spcAft>
              <a:buNone/>
            </a:pPr>
            <a:r>
              <a:rPr lang="en-US" sz="43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a:t>
            </a:r>
          </a:p>
          <a:p>
            <a:pPr marL="342900" marR="0" lvl="0" indent="-342900">
              <a:lnSpc>
                <a:spcPct val="106000"/>
              </a:lnSpc>
              <a:spcBef>
                <a:spcPts val="0"/>
              </a:spcBef>
              <a:spcAft>
                <a:spcPts val="800"/>
              </a:spcAft>
              <a:buClr>
                <a:srgbClr val="000000"/>
              </a:buClr>
              <a:buSzPts val="1400"/>
              <a:buFont typeface="Symbol" panose="05050102010706020507" pitchFamily="18" charset="2"/>
              <a:buChar char=""/>
            </a:pPr>
            <a:r>
              <a:rPr lang="en-US" sz="4300" b="1"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Error (~unsuccessful outcome):</a:t>
            </a:r>
            <a:endParaRPr lang="en-US" sz="43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497205" lvl="1">
              <a:lnSpc>
                <a:spcPct val="106000"/>
              </a:lnSpc>
              <a:spcBef>
                <a:spcPts val="0"/>
              </a:spcBef>
            </a:pPr>
            <a:r>
              <a:rPr lang="en-US" sz="43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Parent Em-Rami, attempting to make a credit card payment, faces an issue as the system verifies the lack of sufficient funds in the linked bank account. The system displays an error message indicating insufficient funds.</a:t>
            </a:r>
          </a:p>
          <a:p>
            <a:pPr marL="0" marR="0" indent="0">
              <a:lnSpc>
                <a:spcPct val="106000"/>
              </a:lnSpc>
              <a:spcBef>
                <a:spcPts val="0"/>
              </a:spcBef>
              <a:spcAft>
                <a:spcPts val="800"/>
              </a:spcAft>
              <a:buNone/>
            </a:pPr>
            <a:r>
              <a:rPr lang="en-US" sz="43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a:t>
            </a:r>
          </a:p>
          <a:p>
            <a:pPr marL="342900" marR="0" lvl="0" indent="-342900">
              <a:lnSpc>
                <a:spcPct val="106000"/>
              </a:lnSpc>
              <a:spcBef>
                <a:spcPts val="0"/>
              </a:spcBef>
              <a:spcAft>
                <a:spcPts val="800"/>
              </a:spcAft>
              <a:buClr>
                <a:srgbClr val="000000"/>
              </a:buClr>
              <a:buSzPts val="1400"/>
              <a:buFont typeface="Symbol" panose="05050102010706020507" pitchFamily="18" charset="2"/>
              <a:buChar char=""/>
            </a:pPr>
            <a:r>
              <a:rPr lang="en-US" sz="4300" b="1"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Error (~unsuccessful outcome):</a:t>
            </a:r>
            <a:endParaRPr lang="en-US" sz="43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497205" lvl="1">
              <a:lnSpc>
                <a:spcPct val="106000"/>
              </a:lnSpc>
              <a:spcBef>
                <a:spcPts val="0"/>
              </a:spcBef>
            </a:pPr>
            <a:r>
              <a:rPr lang="en-US" sz="43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Parent Em-Rami, after choosing to send payment in cash, encounters a discrepancy in the agreed-upon amount. The system, however, marks the transaction as completed. Realizing the error, Em-Rami contacts the babysitter to address the issue. </a:t>
            </a:r>
          </a:p>
          <a:p>
            <a:pPr marL="0" marR="0" indent="0">
              <a:lnSpc>
                <a:spcPct val="106000"/>
              </a:lnSpc>
              <a:spcBef>
                <a:spcPts val="0"/>
              </a:spcBef>
              <a:spcAft>
                <a:spcPts val="0"/>
              </a:spcAft>
              <a:buNone/>
            </a:pPr>
            <a:r>
              <a:rPr lang="en-US" sz="43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a:t>
            </a:r>
          </a:p>
          <a:p>
            <a:pPr marL="24130" marR="0" indent="0">
              <a:lnSpc>
                <a:spcPct val="106000"/>
              </a:lnSpc>
              <a:spcBef>
                <a:spcPts val="0"/>
              </a:spcBef>
              <a:spcAft>
                <a:spcPts val="0"/>
              </a:spcAft>
              <a:buNone/>
            </a:pPr>
            <a:r>
              <a:rPr lang="en-US" sz="43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a:t>
            </a:r>
          </a:p>
          <a:p>
            <a:pPr marL="342900" marR="0" lvl="0" indent="-342900">
              <a:lnSpc>
                <a:spcPct val="106000"/>
              </a:lnSpc>
              <a:spcBef>
                <a:spcPts val="0"/>
              </a:spcBef>
              <a:spcAft>
                <a:spcPts val="800"/>
              </a:spcAft>
              <a:buClr>
                <a:srgbClr val="000000"/>
              </a:buClr>
              <a:buSzPts val="1400"/>
              <a:buFont typeface="Symbol" panose="05050102010706020507" pitchFamily="18" charset="2"/>
              <a:buChar char=""/>
            </a:pPr>
            <a:r>
              <a:rPr lang="en-US" sz="4300" b="1"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Other Activities:</a:t>
            </a:r>
            <a:endParaRPr lang="en-US" sz="43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497205" lvl="1">
              <a:lnSpc>
                <a:spcPct val="106000"/>
              </a:lnSpc>
              <a:spcBef>
                <a:spcPts val="0"/>
              </a:spcBef>
              <a:spcAft>
                <a:spcPts val="800"/>
              </a:spcAft>
            </a:pPr>
            <a:r>
              <a:rPr lang="en-US" sz="43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After completing a successful payment transaction, both the parent and babysitter receive automated email receipts containing detailed information about the transaction. The receipt includes a summary of the babysitting job, the total payment amount, the service fee breakdown, and the payment method used. This email receipt serves as a record for both parties and facilitates transparency in financial transactions.</a:t>
            </a:r>
          </a:p>
          <a:p>
            <a:pPr marL="0" indent="0">
              <a:buNone/>
            </a:pPr>
            <a:endParaRPr lang="en-US" dirty="0"/>
          </a:p>
        </p:txBody>
      </p:sp>
    </p:spTree>
    <p:extLst>
      <p:ext uri="{BB962C8B-B14F-4D97-AF65-F5344CB8AC3E}">
        <p14:creationId xmlns:p14="http://schemas.microsoft.com/office/powerpoint/2010/main" val="27578780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ABEFF-C6EC-CC41-0950-1D46615F2BC2}"/>
              </a:ext>
            </a:extLst>
          </p:cNvPr>
          <p:cNvSpPr>
            <a:spLocks noGrp="1"/>
          </p:cNvSpPr>
          <p:nvPr>
            <p:ph type="title"/>
          </p:nvPr>
        </p:nvSpPr>
        <p:spPr>
          <a:xfrm>
            <a:off x="1456756" y="114971"/>
            <a:ext cx="9603275" cy="1049235"/>
          </a:xfrm>
        </p:spPr>
        <p:txBody>
          <a:bodyPr/>
          <a:lstStyle/>
          <a:p>
            <a:pPr algn="ctr"/>
            <a:r>
              <a:rPr lang="en-US" dirty="0"/>
              <a:t>Use-case diagram</a:t>
            </a:r>
          </a:p>
        </p:txBody>
      </p:sp>
      <p:pic>
        <p:nvPicPr>
          <p:cNvPr id="6" name="Content Placeholder 5">
            <a:extLst>
              <a:ext uri="{FF2B5EF4-FFF2-40B4-BE49-F238E27FC236}">
                <a16:creationId xmlns:a16="http://schemas.microsoft.com/office/drawing/2014/main" id="{65449E51-D3E1-7E90-BE97-6025A871CCF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0118" y="815891"/>
            <a:ext cx="11079805" cy="5978481"/>
          </a:xfrm>
          <a:prstGeom prst="rect">
            <a:avLst/>
          </a:prstGeom>
          <a:noFill/>
          <a:ln>
            <a:noFill/>
          </a:ln>
        </p:spPr>
      </p:pic>
    </p:spTree>
    <p:extLst>
      <p:ext uri="{BB962C8B-B14F-4D97-AF65-F5344CB8AC3E}">
        <p14:creationId xmlns:p14="http://schemas.microsoft.com/office/powerpoint/2010/main" val="3481117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3DB72-DBC4-3AFF-4F33-3E940322D370}"/>
              </a:ext>
            </a:extLst>
          </p:cNvPr>
          <p:cNvSpPr>
            <a:spLocks noGrp="1"/>
          </p:cNvSpPr>
          <p:nvPr>
            <p:ph type="title"/>
          </p:nvPr>
        </p:nvSpPr>
        <p:spPr>
          <a:xfrm>
            <a:off x="1727351" y="0"/>
            <a:ext cx="9603275" cy="1049235"/>
          </a:xfrm>
        </p:spPr>
        <p:txBody>
          <a:bodyPr/>
          <a:lstStyle/>
          <a:p>
            <a:r>
              <a:rPr lang="en-US" dirty="0"/>
              <a:t>Detailed description (Payment process)</a:t>
            </a:r>
          </a:p>
        </p:txBody>
      </p:sp>
      <p:graphicFrame>
        <p:nvGraphicFramePr>
          <p:cNvPr id="4" name="Content Placeholder 3">
            <a:extLst>
              <a:ext uri="{FF2B5EF4-FFF2-40B4-BE49-F238E27FC236}">
                <a16:creationId xmlns:a16="http://schemas.microsoft.com/office/drawing/2014/main" id="{40126FB4-1DFC-C48D-C301-3356E4398B6F}"/>
              </a:ext>
            </a:extLst>
          </p:cNvPr>
          <p:cNvGraphicFramePr>
            <a:graphicFrameLocks noGrp="1"/>
          </p:cNvGraphicFramePr>
          <p:nvPr>
            <p:ph idx="1"/>
            <p:extLst>
              <p:ext uri="{D42A27DB-BD31-4B8C-83A1-F6EECF244321}">
                <p14:modId xmlns:p14="http://schemas.microsoft.com/office/powerpoint/2010/main" val="2118272282"/>
              </p:ext>
            </p:extLst>
          </p:nvPr>
        </p:nvGraphicFramePr>
        <p:xfrm>
          <a:off x="0" y="659756"/>
          <a:ext cx="12192000" cy="6315797"/>
        </p:xfrm>
        <a:graphic>
          <a:graphicData uri="http://schemas.openxmlformats.org/drawingml/2006/table">
            <a:tbl>
              <a:tblPr firstRow="1" firstCol="1" bandRow="1">
                <a:tableStyleId>{5C22544A-7EE6-4342-B048-85BDC9FD1C3A}</a:tableStyleId>
              </a:tblPr>
              <a:tblGrid>
                <a:gridCol w="4572133">
                  <a:extLst>
                    <a:ext uri="{9D8B030D-6E8A-4147-A177-3AD203B41FA5}">
                      <a16:colId xmlns:a16="http://schemas.microsoft.com/office/drawing/2014/main" val="1200192646"/>
                    </a:ext>
                  </a:extLst>
                </a:gridCol>
                <a:gridCol w="7619867">
                  <a:extLst>
                    <a:ext uri="{9D8B030D-6E8A-4147-A177-3AD203B41FA5}">
                      <a16:colId xmlns:a16="http://schemas.microsoft.com/office/drawing/2014/main" val="3307990319"/>
                    </a:ext>
                  </a:extLst>
                </a:gridCol>
              </a:tblGrid>
              <a:tr h="141786">
                <a:tc>
                  <a:txBody>
                    <a:bodyPr/>
                    <a:lstStyle/>
                    <a:p>
                      <a:pPr marL="0" marR="0">
                        <a:lnSpc>
                          <a:spcPct val="106000"/>
                        </a:lnSpc>
                        <a:spcBef>
                          <a:spcPts val="0"/>
                        </a:spcBef>
                        <a:spcAft>
                          <a:spcPts val="0"/>
                        </a:spcAft>
                      </a:pPr>
                      <a:r>
                        <a:rPr lang="en-US" sz="900" kern="100">
                          <a:effectLst/>
                        </a:rPr>
                        <a:t>Actors</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27762" marR="277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6000"/>
                        </a:lnSpc>
                        <a:spcBef>
                          <a:spcPts val="0"/>
                        </a:spcBef>
                        <a:spcAft>
                          <a:spcPts val="0"/>
                        </a:spcAft>
                      </a:pPr>
                      <a:r>
                        <a:rPr lang="en-US" sz="900" kern="100">
                          <a:effectLst/>
                        </a:rPr>
                        <a:t>Parent, Babysitter, Bank</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27762" marR="277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6530079"/>
                  </a:ext>
                </a:extLst>
              </a:tr>
              <a:tr h="290725">
                <a:tc>
                  <a:txBody>
                    <a:bodyPr/>
                    <a:lstStyle/>
                    <a:p>
                      <a:pPr marL="0" marR="0">
                        <a:lnSpc>
                          <a:spcPct val="106000"/>
                        </a:lnSpc>
                        <a:spcBef>
                          <a:spcPts val="0"/>
                        </a:spcBef>
                        <a:spcAft>
                          <a:spcPts val="0"/>
                        </a:spcAft>
                      </a:pPr>
                      <a:r>
                        <a:rPr lang="en-US" sz="900" kern="100" dirty="0">
                          <a:effectLst/>
                        </a:rPr>
                        <a:t>Description</a:t>
                      </a:r>
                      <a:endParaRPr lang="en-US" sz="900" kern="100" dirty="0">
                        <a:effectLst/>
                        <a:latin typeface="Calibri" panose="020F0502020204030204" pitchFamily="34" charset="0"/>
                        <a:ea typeface="Calibri" panose="020F0502020204030204" pitchFamily="34" charset="0"/>
                        <a:cs typeface="Arial" panose="020B0604020202020204" pitchFamily="34" charset="0"/>
                      </a:endParaRPr>
                    </a:p>
                  </a:txBody>
                  <a:tcPr marL="27762" marR="277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6000"/>
                        </a:lnSpc>
                        <a:spcBef>
                          <a:spcPts val="0"/>
                        </a:spcBef>
                        <a:spcAft>
                          <a:spcPts val="0"/>
                        </a:spcAft>
                      </a:pPr>
                      <a:r>
                        <a:rPr lang="en-US" sz="900" kern="0" dirty="0">
                          <a:effectLst/>
                        </a:rPr>
                        <a:t>This use case outlines the process of handling payment transactions for babysitting services, considering various scenarios such as credit card payments or cash transactions.</a:t>
                      </a:r>
                      <a:endParaRPr lang="en-US" sz="900" kern="100" dirty="0">
                        <a:effectLst/>
                        <a:latin typeface="Calibri" panose="020F0502020204030204" pitchFamily="34" charset="0"/>
                        <a:ea typeface="Calibri" panose="020F0502020204030204" pitchFamily="34" charset="0"/>
                        <a:cs typeface="Arial" panose="020B0604020202020204" pitchFamily="34" charset="0"/>
                      </a:endParaRPr>
                    </a:p>
                  </a:txBody>
                  <a:tcPr marL="27762" marR="277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5854118"/>
                  </a:ext>
                </a:extLst>
              </a:tr>
              <a:tr h="439666">
                <a:tc>
                  <a:txBody>
                    <a:bodyPr/>
                    <a:lstStyle/>
                    <a:p>
                      <a:pPr marL="0" marR="0">
                        <a:lnSpc>
                          <a:spcPct val="106000"/>
                        </a:lnSpc>
                        <a:spcBef>
                          <a:spcPts val="0"/>
                        </a:spcBef>
                        <a:spcAft>
                          <a:spcPts val="0"/>
                        </a:spcAft>
                      </a:pPr>
                      <a:r>
                        <a:rPr lang="en-US" sz="900" kern="100" dirty="0">
                          <a:effectLst/>
                        </a:rPr>
                        <a:t>Pre-conditions</a:t>
                      </a:r>
                      <a:endParaRPr lang="en-US" sz="900" kern="100" dirty="0">
                        <a:effectLst/>
                        <a:latin typeface="Calibri" panose="020F0502020204030204" pitchFamily="34" charset="0"/>
                        <a:ea typeface="Calibri" panose="020F0502020204030204" pitchFamily="34" charset="0"/>
                        <a:cs typeface="Arial" panose="020B0604020202020204" pitchFamily="34" charset="0"/>
                      </a:endParaRPr>
                    </a:p>
                  </a:txBody>
                  <a:tcPr marL="27762" marR="277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rtl="0">
                        <a:lnSpc>
                          <a:spcPct val="106000"/>
                        </a:lnSpc>
                        <a:spcBef>
                          <a:spcPts val="0"/>
                        </a:spcBef>
                        <a:spcAft>
                          <a:spcPts val="0"/>
                        </a:spcAft>
                        <a:buFont typeface="+mj-lt"/>
                        <a:buAutoNum type="arabicPeriod"/>
                      </a:pPr>
                      <a:r>
                        <a:rPr lang="en-US" sz="900" kern="100" dirty="0">
                          <a:effectLst/>
                        </a:rPr>
                        <a:t>Parent book babysitter and the babysitter accept it.</a:t>
                      </a:r>
                    </a:p>
                    <a:p>
                      <a:pPr marL="342900" marR="0" lvl="0" indent="-342900" rtl="0">
                        <a:lnSpc>
                          <a:spcPct val="106000"/>
                        </a:lnSpc>
                        <a:spcBef>
                          <a:spcPts val="0"/>
                        </a:spcBef>
                        <a:spcAft>
                          <a:spcPts val="0"/>
                        </a:spcAft>
                        <a:buFont typeface="+mj-lt"/>
                        <a:buAutoNum type="arabicPeriod"/>
                      </a:pPr>
                      <a:endParaRPr lang="en-US" sz="900" kern="100" dirty="0">
                        <a:effectLst/>
                      </a:endParaRPr>
                    </a:p>
                    <a:p>
                      <a:pPr marL="342900" marR="0" lvl="0" indent="-342900" rtl="0">
                        <a:lnSpc>
                          <a:spcPct val="106000"/>
                        </a:lnSpc>
                        <a:spcBef>
                          <a:spcPts val="0"/>
                        </a:spcBef>
                        <a:spcAft>
                          <a:spcPts val="0"/>
                        </a:spcAft>
                        <a:buFont typeface="+mj-lt"/>
                        <a:buAutoNum type="arabicPeriod"/>
                      </a:pPr>
                      <a:r>
                        <a:rPr lang="en-US" sz="900" kern="0" dirty="0">
                          <a:effectLst/>
                        </a:rPr>
                        <a:t>Payment method include credit card or cash.</a:t>
                      </a:r>
                      <a:endParaRPr lang="en-US" sz="900" kern="100" dirty="0">
                        <a:effectLst/>
                        <a:latin typeface="Calibri" panose="020F0502020204030204" pitchFamily="34" charset="0"/>
                        <a:ea typeface="Calibri" panose="020F0502020204030204" pitchFamily="34" charset="0"/>
                        <a:cs typeface="Arial" panose="020B0604020202020204" pitchFamily="34" charset="0"/>
                      </a:endParaRPr>
                    </a:p>
                  </a:txBody>
                  <a:tcPr marL="27762" marR="277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1142070"/>
                  </a:ext>
                </a:extLst>
              </a:tr>
              <a:tr h="2822704">
                <a:tc>
                  <a:txBody>
                    <a:bodyPr/>
                    <a:lstStyle/>
                    <a:p>
                      <a:pPr marL="0" marR="0">
                        <a:lnSpc>
                          <a:spcPct val="106000"/>
                        </a:lnSpc>
                        <a:spcBef>
                          <a:spcPts val="0"/>
                        </a:spcBef>
                        <a:spcAft>
                          <a:spcPts val="0"/>
                        </a:spcAft>
                      </a:pPr>
                      <a:r>
                        <a:rPr lang="en-US" sz="900" kern="100" dirty="0">
                          <a:effectLst/>
                        </a:rPr>
                        <a:t>Sequence/Flow of Events</a:t>
                      </a:r>
                      <a:endParaRPr lang="en-US" sz="900" kern="100" dirty="0">
                        <a:effectLst/>
                        <a:latin typeface="Calibri" panose="020F0502020204030204" pitchFamily="34" charset="0"/>
                        <a:ea typeface="Calibri" panose="020F0502020204030204" pitchFamily="34" charset="0"/>
                        <a:cs typeface="Arial" panose="020B0604020202020204" pitchFamily="34" charset="0"/>
                      </a:endParaRPr>
                    </a:p>
                  </a:txBody>
                  <a:tcPr marL="27762" marR="277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rtl="0">
                        <a:lnSpc>
                          <a:spcPct val="106000"/>
                        </a:lnSpc>
                        <a:spcBef>
                          <a:spcPts val="0"/>
                        </a:spcBef>
                        <a:spcAft>
                          <a:spcPts val="0"/>
                        </a:spcAft>
                        <a:buFont typeface="+mj-lt"/>
                        <a:buAutoNum type="arabicPeriod"/>
                      </a:pPr>
                      <a:r>
                        <a:rPr lang="en-US" sz="900" kern="100" dirty="0">
                          <a:effectLst/>
                        </a:rPr>
                        <a:t>The parent initiates the payment process after booking the babysitter.</a:t>
                      </a:r>
                    </a:p>
                    <a:p>
                      <a:pPr marL="342900" marR="0" lvl="0" indent="-342900" rtl="0">
                        <a:lnSpc>
                          <a:spcPct val="106000"/>
                        </a:lnSpc>
                        <a:spcBef>
                          <a:spcPts val="0"/>
                        </a:spcBef>
                        <a:spcAft>
                          <a:spcPts val="0"/>
                        </a:spcAft>
                        <a:buFont typeface="+mj-lt"/>
                        <a:buAutoNum type="arabicPeriod"/>
                      </a:pPr>
                      <a:endParaRPr lang="en-US" sz="900" kern="100" dirty="0">
                        <a:effectLst/>
                      </a:endParaRPr>
                    </a:p>
                    <a:p>
                      <a:pPr marL="342900" marR="0" lvl="0" indent="-342900" rtl="0">
                        <a:lnSpc>
                          <a:spcPct val="106000"/>
                        </a:lnSpc>
                        <a:spcBef>
                          <a:spcPts val="0"/>
                        </a:spcBef>
                        <a:spcAft>
                          <a:spcPts val="0"/>
                        </a:spcAft>
                        <a:buFont typeface="+mj-lt"/>
                        <a:buAutoNum type="arabicPeriod"/>
                      </a:pPr>
                      <a:r>
                        <a:rPr lang="en-US" sz="900" kern="100" dirty="0">
                          <a:effectLst/>
                        </a:rPr>
                        <a:t>If the payment method is credit card:</a:t>
                      </a:r>
                    </a:p>
                    <a:p>
                      <a:pPr marL="0" marR="0">
                        <a:lnSpc>
                          <a:spcPct val="106000"/>
                        </a:lnSpc>
                        <a:spcBef>
                          <a:spcPts val="0"/>
                        </a:spcBef>
                        <a:spcAft>
                          <a:spcPts val="0"/>
                        </a:spcAft>
                      </a:pPr>
                      <a:r>
                        <a:rPr lang="en-US" sz="900" kern="100" dirty="0">
                          <a:effectLst/>
                        </a:rPr>
                        <a:t> </a:t>
                      </a:r>
                    </a:p>
                    <a:p>
                      <a:pPr marL="457200" marR="0" lvl="1" indent="0">
                        <a:lnSpc>
                          <a:spcPct val="106000"/>
                        </a:lnSpc>
                        <a:spcBef>
                          <a:spcPts val="0"/>
                        </a:spcBef>
                        <a:spcAft>
                          <a:spcPts val="0"/>
                        </a:spcAft>
                        <a:buFont typeface="+mj-lt"/>
                        <a:buNone/>
                      </a:pPr>
                      <a:r>
                        <a:rPr lang="en-US" sz="900" kern="100" dirty="0">
                          <a:effectLst/>
                        </a:rPr>
                        <a:t>a) The system securely prompts the parent to enter credit card details.</a:t>
                      </a:r>
                    </a:p>
                    <a:p>
                      <a:pPr marL="561340" marR="0">
                        <a:lnSpc>
                          <a:spcPct val="106000"/>
                        </a:lnSpc>
                        <a:spcBef>
                          <a:spcPts val="0"/>
                        </a:spcBef>
                        <a:spcAft>
                          <a:spcPts val="0"/>
                        </a:spcAft>
                      </a:pPr>
                      <a:r>
                        <a:rPr lang="en-US" sz="900" kern="100" dirty="0">
                          <a:effectLst/>
                        </a:rPr>
                        <a:t> </a:t>
                      </a:r>
                    </a:p>
                    <a:p>
                      <a:pPr marL="457200" marR="0" lvl="1" indent="0">
                        <a:lnSpc>
                          <a:spcPct val="106000"/>
                        </a:lnSpc>
                        <a:spcBef>
                          <a:spcPts val="0"/>
                        </a:spcBef>
                        <a:spcAft>
                          <a:spcPts val="0"/>
                        </a:spcAft>
                        <a:buFont typeface="+mj-lt"/>
                        <a:buNone/>
                      </a:pPr>
                      <a:r>
                        <a:rPr lang="en-US" sz="900" kern="100" dirty="0">
                          <a:effectLst/>
                        </a:rPr>
                        <a:t>b) The parent inputs correct credit card information (card number, expiration date, CVV code).</a:t>
                      </a:r>
                    </a:p>
                    <a:p>
                      <a:pPr marL="561340" marR="0">
                        <a:lnSpc>
                          <a:spcPct val="106000"/>
                        </a:lnSpc>
                        <a:spcBef>
                          <a:spcPts val="0"/>
                        </a:spcBef>
                        <a:spcAft>
                          <a:spcPts val="0"/>
                        </a:spcAft>
                      </a:pPr>
                      <a:r>
                        <a:rPr lang="en-US" sz="900" kern="100" dirty="0">
                          <a:effectLst/>
                        </a:rPr>
                        <a:t> </a:t>
                      </a:r>
                    </a:p>
                    <a:p>
                      <a:pPr marL="457200" marR="0" lvl="1" indent="0">
                        <a:lnSpc>
                          <a:spcPct val="106000"/>
                        </a:lnSpc>
                        <a:spcBef>
                          <a:spcPts val="0"/>
                        </a:spcBef>
                        <a:spcAft>
                          <a:spcPts val="0"/>
                        </a:spcAft>
                        <a:buFont typeface="+mj-lt"/>
                        <a:buNone/>
                      </a:pPr>
                      <a:r>
                        <a:rPr lang="en-US" sz="900" kern="100" dirty="0">
                          <a:effectLst/>
                        </a:rPr>
                        <a:t>c) The bank validates the information.</a:t>
                      </a:r>
                    </a:p>
                    <a:p>
                      <a:pPr marL="0" marR="0">
                        <a:lnSpc>
                          <a:spcPct val="106000"/>
                        </a:lnSpc>
                        <a:spcBef>
                          <a:spcPts val="0"/>
                        </a:spcBef>
                        <a:spcAft>
                          <a:spcPts val="0"/>
                        </a:spcAft>
                      </a:pPr>
                      <a:r>
                        <a:rPr lang="en-US" sz="900" kern="100" dirty="0">
                          <a:effectLst/>
                        </a:rPr>
                        <a:t> </a:t>
                      </a:r>
                    </a:p>
                    <a:p>
                      <a:pPr marL="457200" marR="0" lvl="1" indent="0">
                        <a:lnSpc>
                          <a:spcPct val="106000"/>
                        </a:lnSpc>
                        <a:spcBef>
                          <a:spcPts val="0"/>
                        </a:spcBef>
                        <a:spcAft>
                          <a:spcPts val="0"/>
                        </a:spcAft>
                        <a:buFont typeface="+mj-lt"/>
                        <a:buNone/>
                      </a:pPr>
                      <a:r>
                        <a:rPr lang="en-US" sz="900" kern="100" dirty="0">
                          <a:effectLst/>
                        </a:rPr>
                        <a:t>d) If successful, the payment is processed, and the transaction status is marked as completed and update information of payment.</a:t>
                      </a:r>
                    </a:p>
                    <a:p>
                      <a:pPr marL="201295" marR="0">
                        <a:lnSpc>
                          <a:spcPct val="106000"/>
                        </a:lnSpc>
                        <a:spcBef>
                          <a:spcPts val="0"/>
                        </a:spcBef>
                        <a:spcAft>
                          <a:spcPts val="0"/>
                        </a:spcAft>
                      </a:pPr>
                      <a:r>
                        <a:rPr lang="en-US" sz="900" kern="100" dirty="0">
                          <a:effectLst/>
                        </a:rPr>
                        <a:t>     </a:t>
                      </a:r>
                    </a:p>
                    <a:p>
                      <a:pPr marL="228600" marR="0" lvl="0" indent="-228600">
                        <a:lnSpc>
                          <a:spcPct val="106000"/>
                        </a:lnSpc>
                        <a:spcBef>
                          <a:spcPts val="0"/>
                        </a:spcBef>
                        <a:spcAft>
                          <a:spcPts val="0"/>
                        </a:spcAft>
                        <a:buFont typeface="+mj-lt"/>
                        <a:buAutoNum type="arabicPeriod" startAt="3"/>
                      </a:pPr>
                      <a:r>
                        <a:rPr lang="en-US" sz="900" kern="100" dirty="0">
                          <a:effectLst/>
                        </a:rPr>
                        <a:t>   As an alternative way, if the payment method is cash:</a:t>
                      </a:r>
                    </a:p>
                    <a:p>
                      <a:pPr marL="201295" marR="0">
                        <a:lnSpc>
                          <a:spcPct val="106000"/>
                        </a:lnSpc>
                        <a:spcBef>
                          <a:spcPts val="0"/>
                        </a:spcBef>
                        <a:spcAft>
                          <a:spcPts val="0"/>
                        </a:spcAft>
                      </a:pPr>
                      <a:r>
                        <a:rPr lang="en-US" sz="900" kern="100" dirty="0">
                          <a:effectLst/>
                        </a:rPr>
                        <a:t> </a:t>
                      </a:r>
                    </a:p>
                    <a:p>
                      <a:pPr marL="457200" marR="0" lvl="1" indent="0">
                        <a:lnSpc>
                          <a:spcPct val="106000"/>
                        </a:lnSpc>
                        <a:spcBef>
                          <a:spcPts val="0"/>
                        </a:spcBef>
                        <a:spcAft>
                          <a:spcPts val="0"/>
                        </a:spcAft>
                        <a:buFont typeface="+mj-lt"/>
                        <a:buNone/>
                      </a:pPr>
                      <a:r>
                        <a:rPr lang="en-US" sz="900" kern="100" dirty="0">
                          <a:effectLst/>
                        </a:rPr>
                        <a:t>a) The parent chooses to send payment in cash.</a:t>
                      </a:r>
                    </a:p>
                    <a:p>
                      <a:pPr marL="651510" marR="0">
                        <a:lnSpc>
                          <a:spcPct val="106000"/>
                        </a:lnSpc>
                        <a:spcBef>
                          <a:spcPts val="0"/>
                        </a:spcBef>
                        <a:spcAft>
                          <a:spcPts val="0"/>
                        </a:spcAft>
                      </a:pPr>
                      <a:r>
                        <a:rPr lang="en-US" sz="900" kern="100" dirty="0">
                          <a:effectLst/>
                        </a:rPr>
                        <a:t> </a:t>
                      </a:r>
                    </a:p>
                    <a:p>
                      <a:pPr marL="457200" marR="0" lvl="1" indent="0">
                        <a:lnSpc>
                          <a:spcPct val="106000"/>
                        </a:lnSpc>
                        <a:spcBef>
                          <a:spcPts val="0"/>
                        </a:spcBef>
                        <a:spcAft>
                          <a:spcPts val="0"/>
                        </a:spcAft>
                        <a:buFont typeface="+mj-lt"/>
                        <a:buNone/>
                      </a:pPr>
                      <a:r>
                        <a:rPr lang="en-US" sz="900" kern="100" dirty="0">
                          <a:effectLst/>
                        </a:rPr>
                        <a:t>b) Upon the babysitter's departure, the parent hands over the agreed-upon cash payment.</a:t>
                      </a:r>
                    </a:p>
                    <a:p>
                      <a:pPr marL="0" marR="0">
                        <a:lnSpc>
                          <a:spcPct val="106000"/>
                        </a:lnSpc>
                        <a:spcBef>
                          <a:spcPts val="0"/>
                        </a:spcBef>
                        <a:spcAft>
                          <a:spcPts val="0"/>
                        </a:spcAft>
                      </a:pPr>
                      <a:r>
                        <a:rPr lang="en-US" sz="900" kern="100" dirty="0">
                          <a:effectLst/>
                        </a:rPr>
                        <a:t> </a:t>
                      </a:r>
                    </a:p>
                    <a:p>
                      <a:pPr marL="381635" marR="0">
                        <a:lnSpc>
                          <a:spcPct val="106000"/>
                        </a:lnSpc>
                        <a:spcBef>
                          <a:spcPts val="0"/>
                        </a:spcBef>
                        <a:spcAft>
                          <a:spcPts val="0"/>
                        </a:spcAft>
                      </a:pPr>
                      <a:r>
                        <a:rPr lang="en-US" sz="900" kern="100" dirty="0">
                          <a:effectLst/>
                        </a:rPr>
                        <a:t>  c) The system updates the transaction status, marking it as completed and update information of payment.</a:t>
                      </a:r>
                      <a:endParaRPr lang="en-US" sz="900" kern="100" dirty="0">
                        <a:effectLst/>
                        <a:latin typeface="Calibri" panose="020F0502020204030204" pitchFamily="34" charset="0"/>
                        <a:ea typeface="Calibri" panose="020F0502020204030204" pitchFamily="34" charset="0"/>
                        <a:cs typeface="Arial" panose="020B0604020202020204" pitchFamily="34" charset="0"/>
                      </a:endParaRPr>
                    </a:p>
                  </a:txBody>
                  <a:tcPr marL="27762" marR="277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2848600"/>
                  </a:ext>
                </a:extLst>
              </a:tr>
              <a:tr h="141786">
                <a:tc>
                  <a:txBody>
                    <a:bodyPr/>
                    <a:lstStyle/>
                    <a:p>
                      <a:pPr marL="0" marR="0">
                        <a:lnSpc>
                          <a:spcPct val="106000"/>
                        </a:lnSpc>
                        <a:spcBef>
                          <a:spcPts val="0"/>
                        </a:spcBef>
                        <a:spcAft>
                          <a:spcPts val="0"/>
                        </a:spcAft>
                      </a:pPr>
                      <a:r>
                        <a:rPr lang="en-US" sz="900" kern="100">
                          <a:effectLst/>
                        </a:rPr>
                        <a:t>Data</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27762" marR="277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6000"/>
                        </a:lnSpc>
                        <a:spcBef>
                          <a:spcPts val="0"/>
                        </a:spcBef>
                        <a:spcAft>
                          <a:spcPts val="0"/>
                        </a:spcAft>
                      </a:pPr>
                      <a:r>
                        <a:rPr lang="en-US" sz="900" kern="0">
                          <a:effectLst/>
                        </a:rPr>
                        <a:t>Parent and babysitter details, Credit card information, Cash payment details</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27762" marR="277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7822707"/>
                  </a:ext>
                </a:extLst>
              </a:tr>
              <a:tr h="115334">
                <a:tc>
                  <a:txBody>
                    <a:bodyPr/>
                    <a:lstStyle/>
                    <a:p>
                      <a:pPr marL="0" marR="0">
                        <a:lnSpc>
                          <a:spcPct val="106000"/>
                        </a:lnSpc>
                        <a:spcBef>
                          <a:spcPts val="0"/>
                        </a:spcBef>
                        <a:spcAft>
                          <a:spcPts val="0"/>
                        </a:spcAft>
                      </a:pPr>
                      <a:r>
                        <a:rPr lang="en-US" sz="900" kern="100">
                          <a:effectLst/>
                        </a:rPr>
                        <a:t>Stimulus/Trigger</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27762" marR="277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6000"/>
                        </a:lnSpc>
                        <a:spcBef>
                          <a:spcPts val="0"/>
                        </a:spcBef>
                        <a:spcAft>
                          <a:spcPts val="0"/>
                        </a:spcAft>
                      </a:pPr>
                      <a:r>
                        <a:rPr lang="en-US" sz="900" kern="0" dirty="0">
                          <a:effectLst/>
                        </a:rPr>
                        <a:t>User command initiated by the parent booking and the babysitter accept it.</a:t>
                      </a:r>
                      <a:endParaRPr lang="en-US" sz="900" kern="100" dirty="0">
                        <a:effectLst/>
                        <a:latin typeface="Calibri" panose="020F0502020204030204" pitchFamily="34" charset="0"/>
                        <a:ea typeface="Calibri" panose="020F0502020204030204" pitchFamily="34" charset="0"/>
                        <a:cs typeface="Arial" panose="020B0604020202020204" pitchFamily="34" charset="0"/>
                      </a:endParaRPr>
                    </a:p>
                  </a:txBody>
                  <a:tcPr marL="27762" marR="277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0759822"/>
                  </a:ext>
                </a:extLst>
              </a:tr>
              <a:tr h="1035425">
                <a:tc>
                  <a:txBody>
                    <a:bodyPr/>
                    <a:lstStyle/>
                    <a:p>
                      <a:pPr marL="0" marR="0">
                        <a:lnSpc>
                          <a:spcPct val="106000"/>
                        </a:lnSpc>
                        <a:spcBef>
                          <a:spcPts val="0"/>
                        </a:spcBef>
                        <a:spcAft>
                          <a:spcPts val="0"/>
                        </a:spcAft>
                      </a:pPr>
                      <a:r>
                        <a:rPr lang="en-US" sz="900" kern="100" dirty="0">
                          <a:effectLst/>
                        </a:rPr>
                        <a:t>Post-conditions/Response</a:t>
                      </a:r>
                      <a:endParaRPr lang="en-US" sz="900" kern="100" dirty="0">
                        <a:effectLst/>
                        <a:latin typeface="Calibri" panose="020F0502020204030204" pitchFamily="34" charset="0"/>
                        <a:ea typeface="Calibri" panose="020F0502020204030204" pitchFamily="34" charset="0"/>
                        <a:cs typeface="Arial" panose="020B0604020202020204" pitchFamily="34" charset="0"/>
                      </a:endParaRPr>
                    </a:p>
                  </a:txBody>
                  <a:tcPr marL="27762" marR="277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rtl="0">
                        <a:lnSpc>
                          <a:spcPct val="106000"/>
                        </a:lnSpc>
                        <a:spcBef>
                          <a:spcPts val="0"/>
                        </a:spcBef>
                        <a:spcAft>
                          <a:spcPts val="0"/>
                        </a:spcAft>
                        <a:buFont typeface="+mj-lt"/>
                        <a:buAutoNum type="arabicPeriod"/>
                      </a:pPr>
                      <a:r>
                        <a:rPr lang="en-US" sz="900" kern="100" dirty="0">
                          <a:effectLst/>
                        </a:rPr>
                        <a:t>For credit card payment:</a:t>
                      </a:r>
                    </a:p>
                    <a:p>
                      <a:pPr marL="342900" marR="0" lvl="0" indent="-342900">
                        <a:lnSpc>
                          <a:spcPct val="106000"/>
                        </a:lnSpc>
                        <a:spcBef>
                          <a:spcPts val="0"/>
                        </a:spcBef>
                        <a:spcAft>
                          <a:spcPts val="0"/>
                        </a:spcAft>
                        <a:buFont typeface="Calibri" panose="020F0502020204030204" pitchFamily="34" charset="0"/>
                        <a:buChar char="-"/>
                      </a:pPr>
                      <a:r>
                        <a:rPr lang="en-US" sz="900" kern="100" dirty="0">
                          <a:effectLst/>
                        </a:rPr>
                        <a:t>- The system processes the payment successfully.</a:t>
                      </a:r>
                    </a:p>
                    <a:p>
                      <a:pPr marL="342900" marR="0" lvl="0" indent="-342900">
                        <a:lnSpc>
                          <a:spcPct val="106000"/>
                        </a:lnSpc>
                        <a:spcBef>
                          <a:spcPts val="0"/>
                        </a:spcBef>
                        <a:spcAft>
                          <a:spcPts val="0"/>
                        </a:spcAft>
                        <a:buFont typeface="Calibri" panose="020F0502020204030204" pitchFamily="34" charset="0"/>
                        <a:buChar char="-"/>
                      </a:pPr>
                      <a:r>
                        <a:rPr lang="en-US" sz="900" kern="100" dirty="0">
                          <a:effectLst/>
                        </a:rPr>
                        <a:t>- The parents and the babysitter receive an email payment confirmation.</a:t>
                      </a:r>
                    </a:p>
                    <a:p>
                      <a:pPr marL="342900" marR="0" lvl="0" indent="-342900">
                        <a:lnSpc>
                          <a:spcPct val="106000"/>
                        </a:lnSpc>
                        <a:spcBef>
                          <a:spcPts val="0"/>
                        </a:spcBef>
                        <a:spcAft>
                          <a:spcPts val="0"/>
                        </a:spcAft>
                        <a:buFont typeface="Calibri" panose="020F0502020204030204" pitchFamily="34" charset="0"/>
                        <a:buChar char="-"/>
                      </a:pPr>
                      <a:r>
                        <a:rPr lang="en-US" sz="900" kern="100" dirty="0">
                          <a:effectLst/>
                        </a:rPr>
                        <a:t>- The transaction status is marked as completed and update information of payment and save it on database.</a:t>
                      </a:r>
                    </a:p>
                    <a:p>
                      <a:pPr marL="342900" marR="0" lvl="0" indent="-342900">
                        <a:lnSpc>
                          <a:spcPct val="106000"/>
                        </a:lnSpc>
                        <a:spcBef>
                          <a:spcPts val="0"/>
                        </a:spcBef>
                        <a:spcAft>
                          <a:spcPts val="0"/>
                        </a:spcAft>
                        <a:buFont typeface="+mj-lt"/>
                        <a:buAutoNum type="arabicPeriod" startAt="2"/>
                      </a:pPr>
                      <a:r>
                        <a:rPr lang="en-US" sz="900" kern="100" dirty="0">
                          <a:effectLst/>
                        </a:rPr>
                        <a:t>  For cash payment:</a:t>
                      </a:r>
                    </a:p>
                    <a:p>
                      <a:pPr marL="0" marR="0" lvl="0" indent="0">
                        <a:lnSpc>
                          <a:spcPct val="106000"/>
                        </a:lnSpc>
                        <a:spcBef>
                          <a:spcPts val="0"/>
                        </a:spcBef>
                        <a:spcAft>
                          <a:spcPts val="0"/>
                        </a:spcAft>
                        <a:buFont typeface="Calibri" panose="020F0502020204030204" pitchFamily="34" charset="0"/>
                        <a:buNone/>
                      </a:pPr>
                      <a:r>
                        <a:rPr lang="en-US" sz="900" kern="100" dirty="0">
                          <a:effectLst/>
                        </a:rPr>
                        <a:t>         -  The system updates the transaction status and save it </a:t>
                      </a:r>
                      <a:r>
                        <a:rPr lang="en-US" sz="900" kern="100">
                          <a:effectLst/>
                        </a:rPr>
                        <a:t>on database, </a:t>
                      </a:r>
                      <a:r>
                        <a:rPr lang="en-US" sz="900" kern="100" dirty="0">
                          <a:effectLst/>
                        </a:rPr>
                        <a:t>The parent and the babysitter receives an email payment confirmation, marking it as completed and update information of payment.</a:t>
                      </a:r>
                    </a:p>
                    <a:p>
                      <a:pPr marL="0" marR="0">
                        <a:lnSpc>
                          <a:spcPct val="106000"/>
                        </a:lnSpc>
                        <a:spcBef>
                          <a:spcPts val="0"/>
                        </a:spcBef>
                        <a:spcAft>
                          <a:spcPts val="0"/>
                        </a:spcAft>
                      </a:pPr>
                      <a:r>
                        <a:rPr lang="en-US" sz="900" kern="100" dirty="0">
                          <a:effectLst/>
                        </a:rPr>
                        <a:t> </a:t>
                      </a:r>
                      <a:endParaRPr lang="en-US" sz="900" kern="100" dirty="0">
                        <a:effectLst/>
                        <a:latin typeface="Calibri" panose="020F0502020204030204" pitchFamily="34" charset="0"/>
                        <a:ea typeface="Calibri" panose="020F0502020204030204" pitchFamily="34" charset="0"/>
                        <a:cs typeface="Arial" panose="020B0604020202020204" pitchFamily="34" charset="0"/>
                      </a:endParaRPr>
                    </a:p>
                  </a:txBody>
                  <a:tcPr marL="27762" marR="277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6388145"/>
                  </a:ext>
                </a:extLst>
              </a:tr>
              <a:tr h="1184365">
                <a:tc>
                  <a:txBody>
                    <a:bodyPr/>
                    <a:lstStyle/>
                    <a:p>
                      <a:pPr marL="0" marR="0">
                        <a:lnSpc>
                          <a:spcPct val="106000"/>
                        </a:lnSpc>
                        <a:spcBef>
                          <a:spcPts val="0"/>
                        </a:spcBef>
                        <a:spcAft>
                          <a:spcPts val="0"/>
                        </a:spcAft>
                      </a:pPr>
                      <a:r>
                        <a:rPr lang="en-US" sz="900" kern="100" dirty="0">
                          <a:effectLst/>
                        </a:rPr>
                        <a:t>Comments</a:t>
                      </a:r>
                      <a:endParaRPr lang="en-US" sz="900" kern="100" dirty="0">
                        <a:effectLst/>
                        <a:latin typeface="Calibri" panose="020F0502020204030204" pitchFamily="34" charset="0"/>
                        <a:ea typeface="Calibri" panose="020F0502020204030204" pitchFamily="34" charset="0"/>
                        <a:cs typeface="Arial" panose="020B0604020202020204" pitchFamily="34" charset="0"/>
                      </a:endParaRPr>
                    </a:p>
                  </a:txBody>
                  <a:tcPr marL="27762" marR="277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rtl="0">
                        <a:lnSpc>
                          <a:spcPct val="106000"/>
                        </a:lnSpc>
                        <a:spcBef>
                          <a:spcPts val="0"/>
                        </a:spcBef>
                        <a:spcAft>
                          <a:spcPts val="0"/>
                        </a:spcAft>
                        <a:buFont typeface="Calibri" panose="020F0502020204030204" pitchFamily="34" charset="0"/>
                        <a:buChar char="-"/>
                      </a:pPr>
                      <a:r>
                        <a:rPr lang="en-US" sz="900" kern="100" dirty="0">
                          <a:effectLst/>
                        </a:rPr>
                        <a:t>In case of credit card payment errors (insufficient funds), the system displays an appropriate error message.</a:t>
                      </a:r>
                    </a:p>
                    <a:p>
                      <a:pPr marL="457200" marR="0">
                        <a:lnSpc>
                          <a:spcPct val="106000"/>
                        </a:lnSpc>
                        <a:spcBef>
                          <a:spcPts val="0"/>
                        </a:spcBef>
                        <a:spcAft>
                          <a:spcPts val="0"/>
                        </a:spcAft>
                      </a:pPr>
                      <a:r>
                        <a:rPr lang="en-US" sz="900" kern="100" dirty="0">
                          <a:effectLst/>
                        </a:rPr>
                        <a:t> </a:t>
                      </a:r>
                    </a:p>
                    <a:p>
                      <a:pPr marL="342900" marR="0" lvl="0" indent="-342900">
                        <a:lnSpc>
                          <a:spcPct val="106000"/>
                        </a:lnSpc>
                        <a:spcBef>
                          <a:spcPts val="0"/>
                        </a:spcBef>
                        <a:spcAft>
                          <a:spcPts val="0"/>
                        </a:spcAft>
                        <a:buFont typeface="Calibri" panose="020F0502020204030204" pitchFamily="34" charset="0"/>
                        <a:buChar char="-"/>
                      </a:pPr>
                      <a:r>
                        <a:rPr lang="en-US" sz="900" kern="100" dirty="0">
                          <a:effectLst/>
                        </a:rPr>
                        <a:t>In case of cash payment errors (discrepancy in the amount), the system marks the transaction as completed, and it is the responsibility of the involved parties to address the issue.</a:t>
                      </a:r>
                    </a:p>
                    <a:p>
                      <a:pPr marL="0" marR="0">
                        <a:lnSpc>
                          <a:spcPct val="106000"/>
                        </a:lnSpc>
                        <a:spcBef>
                          <a:spcPts val="0"/>
                        </a:spcBef>
                        <a:spcAft>
                          <a:spcPts val="0"/>
                        </a:spcAft>
                      </a:pPr>
                      <a:r>
                        <a:rPr lang="en-US" sz="900" kern="100" dirty="0">
                          <a:effectLst/>
                        </a:rPr>
                        <a:t> </a:t>
                      </a:r>
                    </a:p>
                    <a:p>
                      <a:pPr marL="342900" marR="0" lvl="0" indent="-342900">
                        <a:lnSpc>
                          <a:spcPct val="106000"/>
                        </a:lnSpc>
                        <a:spcBef>
                          <a:spcPts val="0"/>
                        </a:spcBef>
                        <a:spcAft>
                          <a:spcPts val="0"/>
                        </a:spcAft>
                        <a:buFont typeface="Calibri" panose="020F0502020204030204" pitchFamily="34" charset="0"/>
                        <a:buChar char="-"/>
                      </a:pPr>
                      <a:r>
                        <a:rPr lang="en-US" sz="900" kern="100" dirty="0">
                          <a:effectLst/>
                        </a:rPr>
                        <a:t> Automated email receipts are sent to both the parent and babysitter after a successful transaction, providing detailed information for record-keeping and transparency.</a:t>
                      </a:r>
                    </a:p>
                    <a:p>
                      <a:pPr marL="0" marR="0">
                        <a:lnSpc>
                          <a:spcPct val="106000"/>
                        </a:lnSpc>
                        <a:spcBef>
                          <a:spcPts val="0"/>
                        </a:spcBef>
                        <a:spcAft>
                          <a:spcPts val="0"/>
                        </a:spcAft>
                      </a:pPr>
                      <a:r>
                        <a:rPr lang="en-US" sz="900" kern="100" dirty="0">
                          <a:effectLst/>
                        </a:rPr>
                        <a:t> </a:t>
                      </a:r>
                      <a:endParaRPr lang="en-US" sz="900" kern="100" dirty="0">
                        <a:effectLst/>
                        <a:latin typeface="Calibri" panose="020F0502020204030204" pitchFamily="34" charset="0"/>
                        <a:ea typeface="Calibri" panose="020F0502020204030204" pitchFamily="34" charset="0"/>
                        <a:cs typeface="Arial" panose="020B0604020202020204" pitchFamily="34" charset="0"/>
                      </a:endParaRPr>
                    </a:p>
                  </a:txBody>
                  <a:tcPr marL="27762" marR="277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6385757"/>
                  </a:ext>
                </a:extLst>
              </a:tr>
            </a:tbl>
          </a:graphicData>
        </a:graphic>
      </p:graphicFrame>
    </p:spTree>
    <p:extLst>
      <p:ext uri="{BB962C8B-B14F-4D97-AF65-F5344CB8AC3E}">
        <p14:creationId xmlns:p14="http://schemas.microsoft.com/office/powerpoint/2010/main" val="1991523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4DA65-8114-4BAD-DE06-55DCF45308A8}"/>
              </a:ext>
            </a:extLst>
          </p:cNvPr>
          <p:cNvSpPr>
            <a:spLocks noGrp="1"/>
          </p:cNvSpPr>
          <p:nvPr>
            <p:ph type="title"/>
          </p:nvPr>
        </p:nvSpPr>
        <p:spPr>
          <a:xfrm>
            <a:off x="929967" y="-112842"/>
            <a:ext cx="9603275" cy="1049235"/>
          </a:xfrm>
        </p:spPr>
        <p:txBody>
          <a:bodyPr/>
          <a:lstStyle/>
          <a:p>
            <a:pPr algn="ctr"/>
            <a:r>
              <a:rPr lang="en-US" dirty="0"/>
              <a:t>Overall activity diagram</a:t>
            </a:r>
          </a:p>
        </p:txBody>
      </p:sp>
      <p:pic>
        <p:nvPicPr>
          <p:cNvPr id="7" name="Content Placeholder 6">
            <a:extLst>
              <a:ext uri="{FF2B5EF4-FFF2-40B4-BE49-F238E27FC236}">
                <a16:creationId xmlns:a16="http://schemas.microsoft.com/office/drawing/2014/main" id="{17044D7E-91CC-8C91-11D5-B86A29D4B3F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62648" y="586634"/>
            <a:ext cx="11556458" cy="6203272"/>
          </a:xfrm>
          <a:prstGeom prst="rect">
            <a:avLst/>
          </a:prstGeom>
          <a:noFill/>
          <a:ln>
            <a:noFill/>
          </a:ln>
        </p:spPr>
      </p:pic>
    </p:spTree>
    <p:extLst>
      <p:ext uri="{BB962C8B-B14F-4D97-AF65-F5344CB8AC3E}">
        <p14:creationId xmlns:p14="http://schemas.microsoft.com/office/powerpoint/2010/main" val="1739710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42273-81EB-28DB-E77C-70F9A866B07D}"/>
              </a:ext>
            </a:extLst>
          </p:cNvPr>
          <p:cNvSpPr>
            <a:spLocks noGrp="1"/>
          </p:cNvSpPr>
          <p:nvPr>
            <p:ph type="title"/>
          </p:nvPr>
        </p:nvSpPr>
        <p:spPr>
          <a:xfrm>
            <a:off x="1294361" y="0"/>
            <a:ext cx="9603275" cy="1049235"/>
          </a:xfrm>
        </p:spPr>
        <p:txBody>
          <a:bodyPr/>
          <a:lstStyle/>
          <a:p>
            <a:pPr algn="ctr"/>
            <a:r>
              <a:rPr lang="en-US" dirty="0"/>
              <a:t>Overall analysis diagram</a:t>
            </a:r>
          </a:p>
        </p:txBody>
      </p:sp>
      <p:pic>
        <p:nvPicPr>
          <p:cNvPr id="6" name="Content Placeholder 5">
            <a:extLst>
              <a:ext uri="{FF2B5EF4-FFF2-40B4-BE49-F238E27FC236}">
                <a16:creationId xmlns:a16="http://schemas.microsoft.com/office/drawing/2014/main" id="{5D638257-695B-D5D3-1516-7368D8EC40B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643" y="817123"/>
            <a:ext cx="11867744" cy="5875507"/>
          </a:xfrm>
          <a:prstGeom prst="rect">
            <a:avLst/>
          </a:prstGeom>
          <a:noFill/>
          <a:ln>
            <a:noFill/>
          </a:ln>
        </p:spPr>
      </p:pic>
    </p:spTree>
    <p:extLst>
      <p:ext uri="{BB962C8B-B14F-4D97-AF65-F5344CB8AC3E}">
        <p14:creationId xmlns:p14="http://schemas.microsoft.com/office/powerpoint/2010/main" val="1432046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F1928-ADB4-B85B-2A39-BEC39AEE281E}"/>
              </a:ext>
            </a:extLst>
          </p:cNvPr>
          <p:cNvSpPr>
            <a:spLocks noGrp="1"/>
          </p:cNvSpPr>
          <p:nvPr>
            <p:ph type="title"/>
          </p:nvPr>
        </p:nvSpPr>
        <p:spPr>
          <a:xfrm>
            <a:off x="1294362" y="0"/>
            <a:ext cx="9603275" cy="1049235"/>
          </a:xfrm>
        </p:spPr>
        <p:txBody>
          <a:bodyPr/>
          <a:lstStyle/>
          <a:p>
            <a:pPr algn="ctr"/>
            <a:r>
              <a:rPr lang="en-US" dirty="0"/>
              <a:t>Detailed class model diagram</a:t>
            </a:r>
          </a:p>
        </p:txBody>
      </p:sp>
      <p:pic>
        <p:nvPicPr>
          <p:cNvPr id="5" name="Content Placeholder 4">
            <a:extLst>
              <a:ext uri="{FF2B5EF4-FFF2-40B4-BE49-F238E27FC236}">
                <a16:creationId xmlns:a16="http://schemas.microsoft.com/office/drawing/2014/main" id="{E133CBD3-3E65-130B-3E40-B9CC1CF833D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460" y="590141"/>
            <a:ext cx="11916383" cy="6180309"/>
          </a:xfrm>
          <a:prstGeom prst="rect">
            <a:avLst/>
          </a:prstGeom>
          <a:noFill/>
          <a:ln>
            <a:noFill/>
          </a:ln>
        </p:spPr>
      </p:pic>
    </p:spTree>
    <p:extLst>
      <p:ext uri="{BB962C8B-B14F-4D97-AF65-F5344CB8AC3E}">
        <p14:creationId xmlns:p14="http://schemas.microsoft.com/office/powerpoint/2010/main" val="545364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353</TotalTime>
  <Words>1329</Words>
  <Application>Microsoft Office PowerPoint</Application>
  <PresentationFormat>Widescreen</PresentationFormat>
  <Paragraphs>149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Symbol</vt:lpstr>
      <vt:lpstr>Trebuchet MS</vt:lpstr>
      <vt:lpstr>Wingdings 3</vt:lpstr>
      <vt:lpstr>Facet</vt:lpstr>
      <vt:lpstr>PowerPoint Presentation</vt:lpstr>
      <vt:lpstr>PowerPoint Presentation</vt:lpstr>
      <vt:lpstr>PowerPoint Presentation</vt:lpstr>
      <vt:lpstr>        Scenario (Payment process)</vt:lpstr>
      <vt:lpstr>Use-case diagram</vt:lpstr>
      <vt:lpstr>Detailed description (Payment process)</vt:lpstr>
      <vt:lpstr>Overall activity diagram</vt:lpstr>
      <vt:lpstr>Overall analysis diagram</vt:lpstr>
      <vt:lpstr>Detailed class model diagram</vt:lpstr>
      <vt:lpstr>Sequence diagram (Payment process)</vt:lpstr>
      <vt:lpstr>Design goals</vt:lpstr>
      <vt:lpstr>Overall Architectural design</vt:lpstr>
      <vt:lpstr>Component diagram</vt:lpstr>
      <vt:lpstr>Deployment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Feras ALbarghouthy99</dc:creator>
  <cp:lastModifiedBy>yousef tareq</cp:lastModifiedBy>
  <cp:revision>19</cp:revision>
  <dcterms:created xsi:type="dcterms:W3CDTF">2024-01-23T13:12:28Z</dcterms:created>
  <dcterms:modified xsi:type="dcterms:W3CDTF">2024-01-29T17:54:38Z</dcterms:modified>
</cp:coreProperties>
</file>