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2" r:id="rId2"/>
    <p:sldId id="294" r:id="rId3"/>
    <p:sldId id="424" r:id="rId4"/>
    <p:sldId id="429" r:id="rId5"/>
    <p:sldId id="425" r:id="rId6"/>
    <p:sldId id="318" r:id="rId7"/>
    <p:sldId id="426" r:id="rId8"/>
    <p:sldId id="427" r:id="rId9"/>
    <p:sldId id="428" r:id="rId10"/>
    <p:sldId id="451" r:id="rId11"/>
    <p:sldId id="453" r:id="rId12"/>
    <p:sldId id="454" r:id="rId13"/>
    <p:sldId id="455" r:id="rId14"/>
    <p:sldId id="430" r:id="rId15"/>
    <p:sldId id="450" r:id="rId16"/>
    <p:sldId id="4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8AA6-218D-4EDD-BB04-583AC6A7346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5BBA-4439-455F-8754-482B561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EC92-298C-428C-939D-7D5BDB7F587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.jpe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6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2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.jpe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.jpeg"/><Relationship Id="rId4" Type="http://schemas.openxmlformats.org/officeDocument/2006/relationships/image" Target="../media/image1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.jpeg"/><Relationship Id="rId7" Type="http://schemas.openxmlformats.org/officeDocument/2006/relationships/image" Target="../media/image12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28.png"/><Relationship Id="rId7" Type="http://schemas.openxmlformats.org/officeDocument/2006/relationships/image" Target="../media/image133.png"/><Relationship Id="rId12" Type="http://schemas.openxmlformats.org/officeDocument/2006/relationships/image" Target="../media/image1.jpe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3.png"/><Relationship Id="rId5" Type="http://schemas.openxmlformats.org/officeDocument/2006/relationships/image" Target="../media/image131.png"/><Relationship Id="rId10" Type="http://schemas.openxmlformats.org/officeDocument/2006/relationships/image" Target="../media/image82.png"/><Relationship Id="rId4" Type="http://schemas.openxmlformats.org/officeDocument/2006/relationships/image" Target="../media/image129.png"/><Relationship Id="rId9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84.png"/><Relationship Id="rId7" Type="http://schemas.openxmlformats.org/officeDocument/2006/relationships/image" Target="../media/image85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149.png"/><Relationship Id="rId4" Type="http://schemas.openxmlformats.org/officeDocument/2006/relationships/image" Target="../media/image8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942253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Libra </a:t>
            </a:r>
            <a:r>
              <a:rPr lang="pt-BR" sz="4000" i="1" dirty="0"/>
              <a:t>Summer School and Workshop 2024</a:t>
            </a:r>
          </a:p>
          <a:p>
            <a:pPr algn="ctr">
              <a:buNone/>
            </a:pPr>
            <a:r>
              <a:rPr lang="pt-BR" sz="4000" i="1" dirty="0"/>
              <a:t>TSH: Part 2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9, 2024</a:t>
            </a:r>
          </a:p>
        </p:txBody>
      </p:sp>
    </p:spTree>
    <p:extLst>
      <p:ext uri="{BB962C8B-B14F-4D97-AF65-F5344CB8AC3E}">
        <p14:creationId xmlns:p14="http://schemas.microsoft.com/office/powerpoint/2010/main" val="26550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A8B793-4586-E8D9-5E6E-9AA9774905A7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Back to Integrating the TD-SE: Another integrator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31692282-FDDA-81F3-71B9-4A788FB0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C05F12-0D5D-03E0-7E14-D0384640544B}"/>
                  </a:ext>
                </a:extLst>
              </p:cNvPr>
              <p:cNvSpPr txBox="1"/>
              <p:nvPr/>
            </p:nvSpPr>
            <p:spPr>
              <a:xfrm>
                <a:off x="1717726" y="1103561"/>
                <a:ext cx="11054080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adi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C05F12-0D5D-03E0-7E14-D0384640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726" y="1103561"/>
                <a:ext cx="11054080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2AC817-6888-0F9D-06FC-4E3576A26AFE}"/>
              </a:ext>
            </a:extLst>
          </p:cNvPr>
          <p:cNvSpPr txBox="1"/>
          <p:nvPr/>
        </p:nvSpPr>
        <p:spPr>
          <a:xfrm>
            <a:off x="188780" y="1241675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Symmetric splitting: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C6E532-FB2F-D92B-81E9-9FCA4666F994}"/>
                  </a:ext>
                </a:extLst>
              </p:cNvPr>
              <p:cNvSpPr txBox="1"/>
              <p:nvPr/>
            </p:nvSpPr>
            <p:spPr>
              <a:xfrm>
                <a:off x="2505095" y="5822971"/>
                <a:ext cx="6096000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4ℏ</m:t>
                                  </m:r>
                                </m:den>
                              </m:f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C6E532-FB2F-D92B-81E9-9FCA4666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95" y="5822971"/>
                <a:ext cx="6096000" cy="576376"/>
              </a:xfrm>
              <a:prstGeom prst="rect">
                <a:avLst/>
              </a:prstGeom>
              <a:blipFill>
                <a:blip r:embed="rId4"/>
                <a:stretch>
                  <a:fillRect t="-125263" r="-1700" b="-18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2D9CD-3D17-6FEE-477E-AC4C7C186650}"/>
                  </a:ext>
                </a:extLst>
              </p:cNvPr>
              <p:cNvSpPr txBox="1"/>
              <p:nvPr/>
            </p:nvSpPr>
            <p:spPr>
              <a:xfrm>
                <a:off x="686620" y="1989632"/>
                <a:ext cx="11054080" cy="1439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adi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2D9CD-3D17-6FEE-477E-AC4C7C18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20" y="1989632"/>
                <a:ext cx="11054080" cy="1439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F10DF1-D84B-64BD-009B-FBF25C7A7A69}"/>
                  </a:ext>
                </a:extLst>
              </p:cNvPr>
              <p:cNvSpPr txBox="1"/>
              <p:nvPr/>
            </p:nvSpPr>
            <p:spPr>
              <a:xfrm>
                <a:off x="357844" y="3669510"/>
                <a:ext cx="11476311" cy="168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adi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F10DF1-D84B-64BD-009B-FBF25C7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4" y="3669510"/>
                <a:ext cx="11476311" cy="1685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61056DA-2483-2784-6A7D-B7F54ACCB298}"/>
              </a:ext>
            </a:extLst>
          </p:cNvPr>
          <p:cNvSpPr/>
          <p:nvPr/>
        </p:nvSpPr>
        <p:spPr>
          <a:xfrm>
            <a:off x="2505095" y="2137144"/>
            <a:ext cx="2247658" cy="68048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017B2-D067-29D3-AF74-3F734E96797D}"/>
              </a:ext>
            </a:extLst>
          </p:cNvPr>
          <p:cNvSpPr/>
          <p:nvPr/>
        </p:nvSpPr>
        <p:spPr>
          <a:xfrm>
            <a:off x="6353437" y="2232967"/>
            <a:ext cx="2247658" cy="68048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C0263-B1B8-2B65-846D-A9C321830771}"/>
              </a:ext>
            </a:extLst>
          </p:cNvPr>
          <p:cNvSpPr/>
          <p:nvPr/>
        </p:nvSpPr>
        <p:spPr>
          <a:xfrm>
            <a:off x="10474337" y="2232967"/>
            <a:ext cx="1266363" cy="68048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7C2E93-929C-968C-26B9-E4AF443D866E}"/>
              </a:ext>
            </a:extLst>
          </p:cNvPr>
          <p:cNvSpPr/>
          <p:nvPr/>
        </p:nvSpPr>
        <p:spPr>
          <a:xfrm>
            <a:off x="904412" y="2818044"/>
            <a:ext cx="1706466" cy="68048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FC8A5-3E1C-8D00-CD08-06CE83A50BA8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Rotation-based Integrators for TD-SE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54BF40B0-A473-FB9F-AB80-10749AC6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42598-F89E-2339-18BB-D3B4F35B62B7}"/>
                  </a:ext>
                </a:extLst>
              </p:cNvPr>
              <p:cNvSpPr txBox="1"/>
              <p:nvPr/>
            </p:nvSpPr>
            <p:spPr>
              <a:xfrm>
                <a:off x="690880" y="924932"/>
                <a:ext cx="148336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42598-F89E-2339-18BB-D3B4F35B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924932"/>
                <a:ext cx="1483360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1829F9-1617-090A-3208-976B88879746}"/>
                  </a:ext>
                </a:extLst>
              </p:cNvPr>
              <p:cNvSpPr txBox="1"/>
              <p:nvPr/>
            </p:nvSpPr>
            <p:spPr>
              <a:xfrm>
                <a:off x="3266440" y="1145825"/>
                <a:ext cx="26924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1829F9-1617-090A-3208-976B88879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40" y="1145825"/>
                <a:ext cx="2692400" cy="411395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38AC-F000-7C69-E9DA-5C2AD6CDEF90}"/>
                  </a:ext>
                </a:extLst>
              </p:cNvPr>
              <p:cNvSpPr txBox="1"/>
              <p:nvPr/>
            </p:nvSpPr>
            <p:spPr>
              <a:xfrm>
                <a:off x="7233920" y="1189485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Δ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exp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𝑖𝐿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𝐶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</a:rPr>
                  <a:t>.	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38AC-F000-7C69-E9DA-5C2AD6CD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20" y="1189485"/>
                <a:ext cx="3048000" cy="369332"/>
              </a:xfrm>
              <a:prstGeom prst="rect">
                <a:avLst/>
              </a:prstGeom>
              <a:blipFill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3C8767-BE6E-3FF5-56F1-8AE1CF9EA835}"/>
                  </a:ext>
                </a:extLst>
              </p:cNvPr>
              <p:cNvSpPr txBox="1"/>
              <p:nvPr/>
            </p:nvSpPr>
            <p:spPr>
              <a:xfrm>
                <a:off x="3683000" y="1750385"/>
                <a:ext cx="252984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3C8767-BE6E-3FF5-56F1-8AE1CF9E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0" y="1750385"/>
                <a:ext cx="2529840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07C3C3-ED02-E027-0CD9-B4FF4550F9F3}"/>
                  </a:ext>
                </a:extLst>
              </p:cNvPr>
              <p:cNvSpPr txBox="1"/>
              <p:nvPr/>
            </p:nvSpPr>
            <p:spPr>
              <a:xfrm>
                <a:off x="1097280" y="2644394"/>
                <a:ext cx="8831814" cy="92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07C3C3-ED02-E027-0CD9-B4FF4550F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44394"/>
                <a:ext cx="8831814" cy="920188"/>
              </a:xfrm>
              <a:prstGeom prst="rect">
                <a:avLst/>
              </a:prstGeom>
              <a:blipFill>
                <a:blip r:embed="rId7"/>
                <a:stretch>
                  <a:fillRect t="-6755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E2ABA-983D-940A-2054-BF724756CCE6}"/>
                  </a:ext>
                </a:extLst>
              </p:cNvPr>
              <p:cNvSpPr txBox="1"/>
              <p:nvPr/>
            </p:nvSpPr>
            <p:spPr>
              <a:xfrm>
                <a:off x="421640" y="4065679"/>
                <a:ext cx="11348720" cy="65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𝑖𝐼𝑚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0E2ABA-983D-940A-2054-BF724756C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" y="4065679"/>
                <a:ext cx="11348720" cy="6510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85F54-4A05-1107-E571-655366144C10}"/>
                  </a:ext>
                </a:extLst>
              </p:cNvPr>
              <p:cNvSpPr txBox="1"/>
              <p:nvPr/>
            </p:nvSpPr>
            <p:spPr>
              <a:xfrm>
                <a:off x="218440" y="5493629"/>
                <a:ext cx="287528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85F54-4A05-1107-E571-65536614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" y="5493629"/>
                <a:ext cx="2875280" cy="665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537CC-675C-1B35-2B2E-6F0FFE6CD55D}"/>
                  </a:ext>
                </a:extLst>
              </p:cNvPr>
              <p:cNvSpPr txBox="1"/>
              <p:nvPr/>
            </p:nvSpPr>
            <p:spPr>
              <a:xfrm>
                <a:off x="3730107" y="5393172"/>
                <a:ext cx="3566160" cy="748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537CC-675C-1B35-2B2E-6F0FFE6C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07" y="5393172"/>
                <a:ext cx="3566160" cy="7484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36CB79-04C1-4976-43D3-25004B114AA9}"/>
                  </a:ext>
                </a:extLst>
              </p:cNvPr>
              <p:cNvSpPr txBox="1"/>
              <p:nvPr/>
            </p:nvSpPr>
            <p:spPr>
              <a:xfrm>
                <a:off x="7881854" y="5337937"/>
                <a:ext cx="4206240" cy="748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𝑖𝑅𝑒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36CB79-04C1-4976-43D3-25004B114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54" y="5337937"/>
                <a:ext cx="4206240" cy="7484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3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4038CB-C861-D2CC-45C4-DA316F044002}"/>
                  </a:ext>
                </a:extLst>
              </p:cNvPr>
              <p:cNvSpPr txBox="1"/>
              <p:nvPr/>
            </p:nvSpPr>
            <p:spPr>
              <a:xfrm>
                <a:off x="631602" y="1974379"/>
                <a:ext cx="41859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4038CB-C861-D2CC-45C4-DA316F04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2" y="1974379"/>
                <a:ext cx="418592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0A6DC5-BC7B-14A2-2430-666F163F4179}"/>
              </a:ext>
            </a:extLst>
          </p:cNvPr>
          <p:cNvSpPr txBox="1"/>
          <p:nvPr/>
        </p:nvSpPr>
        <p:spPr>
          <a:xfrm>
            <a:off x="646842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Rotation-based Integrators for TD-SE: Action of the operators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AD703D09-17B6-019D-EAEC-08116114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3D40F-52F0-FEEE-2528-4F1CDDC0B820}"/>
                  </a:ext>
                </a:extLst>
              </p:cNvPr>
              <p:cNvSpPr txBox="1"/>
              <p:nvPr/>
            </p:nvSpPr>
            <p:spPr>
              <a:xfrm>
                <a:off x="631602" y="2979960"/>
                <a:ext cx="11328400" cy="111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3D40F-52F0-FEEE-2528-4F1CDDC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2" y="2979960"/>
                <a:ext cx="11328400" cy="1115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29799-2FAF-12F9-AB6F-CC71CF9D8FEA}"/>
                  </a:ext>
                </a:extLst>
              </p:cNvPr>
              <p:cNvSpPr txBox="1"/>
              <p:nvPr/>
            </p:nvSpPr>
            <p:spPr>
              <a:xfrm>
                <a:off x="790764" y="4168164"/>
                <a:ext cx="11257280" cy="968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𝑖𝐵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1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𝑖𝐵</m:t>
                                </m:r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endChr m:val=""/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2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𝑖𝐵</m:t>
                                </m:r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endChr m:val=""/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200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4!</m:t>
                                    </m:r>
                                  </m:den>
                                </m:f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29799-2FAF-12F9-AB6F-CC71CF9D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4" y="4168164"/>
                <a:ext cx="11257280" cy="968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CFAE3C-F942-85B0-908B-E426C75513CF}"/>
                  </a:ext>
                </a:extLst>
              </p:cNvPr>
              <p:cNvSpPr txBox="1"/>
              <p:nvPr/>
            </p:nvSpPr>
            <p:spPr>
              <a:xfrm>
                <a:off x="5690659" y="1956979"/>
                <a:ext cx="2063103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CFAE3C-F942-85B0-908B-E426C7551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659" y="1956979"/>
                <a:ext cx="2063103" cy="670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A5348-07E2-22B4-E50A-AD7B0211EA05}"/>
                  </a:ext>
                </a:extLst>
              </p:cNvPr>
              <p:cNvSpPr txBox="1"/>
              <p:nvPr/>
            </p:nvSpPr>
            <p:spPr>
              <a:xfrm>
                <a:off x="7855362" y="1968113"/>
                <a:ext cx="1981200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A5348-07E2-22B4-E50A-AD7B0211E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62" y="1968113"/>
                <a:ext cx="1981200" cy="670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2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DBE3E-97C4-549D-7A45-07B967249895}"/>
              </a:ext>
            </a:extLst>
          </p:cNvPr>
          <p:cNvSpPr txBox="1"/>
          <p:nvPr/>
        </p:nvSpPr>
        <p:spPr>
          <a:xfrm>
            <a:off x="646842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Rotation-based Integrators for TD-SE: Overall Factorization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747B78DF-74B1-81B6-E459-E2C0B24B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CB7FC6-760F-2C2B-A031-44C628769C3C}"/>
                  </a:ext>
                </a:extLst>
              </p:cNvPr>
              <p:cNvSpPr txBox="1"/>
              <p:nvPr/>
            </p:nvSpPr>
            <p:spPr>
              <a:xfrm>
                <a:off x="111760" y="1364877"/>
                <a:ext cx="12009120" cy="127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1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1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" panose="02020603050405020304" pitchFamily="18" charset="0"/>
                        </a:rPr>
                        <m:t>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𝑂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{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𝑂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{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: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𝑂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{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CB7FC6-760F-2C2B-A031-44C62876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364877"/>
                <a:ext cx="12009120" cy="1275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332813-AAF7-764D-37E8-999FB440E95E}"/>
                  </a:ext>
                </a:extLst>
              </p:cNvPr>
              <p:cNvSpPr txBox="1"/>
              <p:nvPr/>
            </p:nvSpPr>
            <p:spPr>
              <a:xfrm>
                <a:off x="1727200" y="2963887"/>
                <a:ext cx="9194800" cy="3409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" panose="020206030504050203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332813-AAF7-764D-37E8-999FB440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2963887"/>
                <a:ext cx="9194800" cy="3409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2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A8975A9-583D-14A0-A00E-A17433D86154}"/>
              </a:ext>
            </a:extLst>
          </p:cNvPr>
          <p:cNvSpPr/>
          <p:nvPr/>
        </p:nvSpPr>
        <p:spPr>
          <a:xfrm>
            <a:off x="2939845" y="5535561"/>
            <a:ext cx="8809703" cy="11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ED144-0D34-EBB3-5AE1-539FAE0059B4}"/>
              </a:ext>
            </a:extLst>
          </p:cNvPr>
          <p:cNvSpPr txBox="1"/>
          <p:nvPr/>
        </p:nvSpPr>
        <p:spPr>
          <a:xfrm>
            <a:off x="855001" y="108547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Working the Liouville’s space: propagation of density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33DB31-61CF-D265-3AD3-F637887F836C}"/>
                  </a:ext>
                </a:extLst>
              </p:cNvPr>
              <p:cNvSpPr txBox="1"/>
              <p:nvPr/>
            </p:nvSpPr>
            <p:spPr>
              <a:xfrm>
                <a:off x="604684" y="929067"/>
                <a:ext cx="2096610" cy="619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33DB31-61CF-D265-3AD3-F637887F8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4" y="929067"/>
                <a:ext cx="2096610" cy="619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CA153-4AC3-3D43-143E-C49D13B87308}"/>
                  </a:ext>
                </a:extLst>
              </p:cNvPr>
              <p:cNvSpPr txBox="1"/>
              <p:nvPr/>
            </p:nvSpPr>
            <p:spPr>
              <a:xfrm>
                <a:off x="604684" y="2283196"/>
                <a:ext cx="3048000" cy="68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CA153-4AC3-3D43-143E-C49D13B8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4" y="2283196"/>
                <a:ext cx="3048000" cy="684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DFFEF-9116-695B-926E-2AC62F4156CA}"/>
                  </a:ext>
                </a:extLst>
              </p:cNvPr>
              <p:cNvSpPr txBox="1"/>
              <p:nvPr/>
            </p:nvSpPr>
            <p:spPr>
              <a:xfrm>
                <a:off x="4208207" y="2134032"/>
                <a:ext cx="2684206" cy="404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DFFEF-9116-695B-926E-2AC62F41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07" y="2134032"/>
                <a:ext cx="2684206" cy="404854"/>
              </a:xfrm>
              <a:prstGeom prst="rect">
                <a:avLst/>
              </a:prstGeom>
              <a:blipFill>
                <a:blip r:embed="rId4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9DEDD-5560-718D-4A7D-75A71B9CC8C2}"/>
                  </a:ext>
                </a:extLst>
              </p:cNvPr>
              <p:cNvSpPr txBox="1"/>
              <p:nvPr/>
            </p:nvSpPr>
            <p:spPr>
              <a:xfrm>
                <a:off x="3859161" y="2859074"/>
                <a:ext cx="338229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9DEDD-5560-718D-4A7D-75A71B9C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1" y="2859074"/>
                <a:ext cx="3382297" cy="404983"/>
              </a:xfrm>
              <a:prstGeom prst="rect">
                <a:avLst/>
              </a:prstGeom>
              <a:blipFill>
                <a:blip r:embed="rId5"/>
                <a:stretch>
                  <a:fillRect t="-606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EC72E-15FC-B230-85CD-9D8E877FC6F0}"/>
                  </a:ext>
                </a:extLst>
              </p:cNvPr>
              <p:cNvSpPr txBox="1"/>
              <p:nvPr/>
            </p:nvSpPr>
            <p:spPr>
              <a:xfrm>
                <a:off x="8013292" y="2336459"/>
                <a:ext cx="2949677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EC72E-15FC-B230-85CD-9D8E877F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92" y="2336459"/>
                <a:ext cx="2949677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A224E-2D4B-C90C-7F6A-8BB4B16B02A4}"/>
              </a:ext>
            </a:extLst>
          </p:cNvPr>
          <p:cNvSpPr/>
          <p:nvPr/>
        </p:nvSpPr>
        <p:spPr>
          <a:xfrm>
            <a:off x="3765755" y="2625213"/>
            <a:ext cx="3706761" cy="294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D2F6726-A18C-2402-B92E-FC91DAD58997}"/>
              </a:ext>
            </a:extLst>
          </p:cNvPr>
          <p:cNvSpPr/>
          <p:nvPr/>
        </p:nvSpPr>
        <p:spPr>
          <a:xfrm>
            <a:off x="1514168" y="1641987"/>
            <a:ext cx="393290" cy="546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C7F0B3-1A76-75CA-2DE2-862D29454A5C}"/>
              </a:ext>
            </a:extLst>
          </p:cNvPr>
          <p:cNvSpPr txBox="1"/>
          <p:nvPr/>
        </p:nvSpPr>
        <p:spPr>
          <a:xfrm>
            <a:off x="8013292" y="1764700"/>
            <a:ext cx="282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Vectorized form of the QCLE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783FA-7863-3178-EFB4-5E3FE2A86259}"/>
              </a:ext>
            </a:extLst>
          </p:cNvPr>
          <p:cNvCxnSpPr/>
          <p:nvPr/>
        </p:nvCxnSpPr>
        <p:spPr>
          <a:xfrm flipH="1" flipV="1">
            <a:off x="10373472" y="2938456"/>
            <a:ext cx="432620" cy="638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61F10-167B-5F5F-7871-2347933D28A7}"/>
                  </a:ext>
                </a:extLst>
              </p:cNvPr>
              <p:cNvSpPr txBox="1"/>
              <p:nvPr/>
            </p:nvSpPr>
            <p:spPr>
              <a:xfrm>
                <a:off x="10474337" y="3549445"/>
                <a:ext cx="1513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vector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61F10-167B-5F5F-7871-2347933D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337" y="3549445"/>
                <a:ext cx="1513619" cy="369332"/>
              </a:xfrm>
              <a:prstGeom prst="rect">
                <a:avLst/>
              </a:prstGeom>
              <a:blipFill>
                <a:blip r:embed="rId7"/>
                <a:stretch>
                  <a:fillRect t="-8197" r="-32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079420-086D-00E0-848E-748FC7B0DBE6}"/>
                  </a:ext>
                </a:extLst>
              </p:cNvPr>
              <p:cNvSpPr txBox="1"/>
              <p:nvPr/>
            </p:nvSpPr>
            <p:spPr>
              <a:xfrm>
                <a:off x="8671420" y="3522358"/>
                <a:ext cx="1684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079420-086D-00E0-848E-748FC7B0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20" y="3522358"/>
                <a:ext cx="1684051" cy="369332"/>
              </a:xfrm>
              <a:prstGeom prst="rect">
                <a:avLst/>
              </a:prstGeom>
              <a:blipFill>
                <a:blip r:embed="rId8"/>
                <a:stretch>
                  <a:fillRect t="-10000" r="-25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A09C0-0882-67BC-D895-74E5B7930BC6}"/>
              </a:ext>
            </a:extLst>
          </p:cNvPr>
          <p:cNvCxnSpPr>
            <a:cxnSpLocks/>
          </p:cNvCxnSpPr>
          <p:nvPr/>
        </p:nvCxnSpPr>
        <p:spPr>
          <a:xfrm flipV="1">
            <a:off x="9191608" y="2878555"/>
            <a:ext cx="363327" cy="550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552AF5-C9CD-9B74-EA5D-F08E5B7D4A5B}"/>
              </a:ext>
            </a:extLst>
          </p:cNvPr>
          <p:cNvCxnSpPr/>
          <p:nvPr/>
        </p:nvCxnSpPr>
        <p:spPr>
          <a:xfrm flipH="1" flipV="1">
            <a:off x="1246237" y="2745910"/>
            <a:ext cx="432620" cy="638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265761-605E-DF7D-7718-A1FB6F5DE26D}"/>
                  </a:ext>
                </a:extLst>
              </p:cNvPr>
              <p:cNvSpPr txBox="1"/>
              <p:nvPr/>
            </p:nvSpPr>
            <p:spPr>
              <a:xfrm>
                <a:off x="810963" y="3418051"/>
                <a:ext cx="1455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265761-605E-DF7D-7718-A1FB6F5D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3" y="3418051"/>
                <a:ext cx="1455398" cy="369332"/>
              </a:xfrm>
              <a:prstGeom prst="rect">
                <a:avLst/>
              </a:prstGeom>
              <a:blipFill>
                <a:blip r:embed="rId9"/>
                <a:stretch>
                  <a:fillRect t="-10000" r="-3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2E2BD5-9F9E-BDCF-2466-B2C2A8934C5B}"/>
                  </a:ext>
                </a:extLst>
              </p:cNvPr>
              <p:cNvSpPr txBox="1"/>
              <p:nvPr/>
            </p:nvSpPr>
            <p:spPr>
              <a:xfrm>
                <a:off x="894735" y="4694823"/>
                <a:ext cx="4655574" cy="382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2E2BD5-9F9E-BDCF-2466-B2C2A8934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94823"/>
                <a:ext cx="4655574" cy="382349"/>
              </a:xfrm>
              <a:prstGeom prst="rect">
                <a:avLst/>
              </a:prstGeom>
              <a:blipFill>
                <a:blip r:embed="rId10"/>
                <a:stretch>
                  <a:fillRect t="-3175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08C4AD-BA68-80D6-5626-C59326C5B4AF}"/>
                  </a:ext>
                </a:extLst>
              </p:cNvPr>
              <p:cNvSpPr txBox="1"/>
              <p:nvPr/>
            </p:nvSpPr>
            <p:spPr>
              <a:xfrm>
                <a:off x="6892413" y="4659251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08C4AD-BA68-80D6-5626-C59326C5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13" y="4659251"/>
                <a:ext cx="396240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3A01AC-D57B-4239-A066-28FA5D7DBA46}"/>
                  </a:ext>
                </a:extLst>
              </p:cNvPr>
              <p:cNvSpPr txBox="1"/>
              <p:nvPr/>
            </p:nvSpPr>
            <p:spPr>
              <a:xfrm>
                <a:off x="3222522" y="5734193"/>
                <a:ext cx="8261675" cy="73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num>
                                        <m:den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3A01AC-D57B-4239-A066-28FA5D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22" y="5734193"/>
                <a:ext cx="8261675" cy="7312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F2A8FD1-46D3-F255-10A5-5CFC2CE942C9}"/>
              </a:ext>
            </a:extLst>
          </p:cNvPr>
          <p:cNvSpPr txBox="1"/>
          <p:nvPr/>
        </p:nvSpPr>
        <p:spPr>
          <a:xfrm>
            <a:off x="103778" y="4018796"/>
            <a:ext cx="108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“closed” quantum systems, there is a direct correspondence between wavefunction and density matrix, so: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A563F-323E-5D5E-FE28-F05F42B12970}"/>
              </a:ext>
            </a:extLst>
          </p:cNvPr>
          <p:cNvSpPr txBox="1"/>
          <p:nvPr/>
        </p:nvSpPr>
        <p:spPr>
          <a:xfrm>
            <a:off x="363794" y="5879690"/>
            <a:ext cx="24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the final expression:</a:t>
            </a:r>
          </a:p>
        </p:txBody>
      </p:sp>
      <p:pic>
        <p:nvPicPr>
          <p:cNvPr id="2" name="Picture 7" descr="Image result for ub logo">
            <a:extLst>
              <a:ext uri="{FF2B5EF4-FFF2-40B4-BE49-F238E27FC236}">
                <a16:creationId xmlns:a16="http://schemas.microsoft.com/office/drawing/2014/main" id="{72BC65F6-43B2-57AB-7D98-2405929D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5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43AB972A-1992-F056-64F9-D6A2680C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9C4CC-D743-5B31-34A8-3A2D298C5A83}"/>
              </a:ext>
            </a:extLst>
          </p:cNvPr>
          <p:cNvSpPr txBox="1"/>
          <p:nvPr/>
        </p:nvSpPr>
        <p:spPr>
          <a:xfrm>
            <a:off x="386080" y="874454"/>
            <a:ext cx="2837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electronic_integrator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415B9-3FFA-D97F-D561-5A8A3F0CA54D}"/>
              </a:ext>
            </a:extLst>
          </p:cNvPr>
          <p:cNvSpPr txBox="1"/>
          <p:nvPr/>
        </p:nvSpPr>
        <p:spPr>
          <a:xfrm>
            <a:off x="264160" y="2890858"/>
            <a:ext cx="29595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-1  - No propagation</a:t>
            </a:r>
          </a:p>
          <a:p>
            <a:r>
              <a:rPr lang="en-US" sz="1400" dirty="0"/>
              <a:t>  0  - </a:t>
            </a:r>
            <a:r>
              <a:rPr lang="en-US" sz="1400" dirty="0" err="1"/>
              <a:t>Lowdin</a:t>
            </a:r>
            <a:r>
              <a:rPr lang="en-US" sz="1400" dirty="0"/>
              <a:t> exp_ with 2-point </a:t>
            </a:r>
            <a:r>
              <a:rPr lang="en-US" sz="1400" dirty="0" err="1"/>
              <a:t>Hvib_dia</a:t>
            </a:r>
            <a:r>
              <a:rPr lang="en-US" sz="1400" dirty="0"/>
              <a:t> </a:t>
            </a:r>
          </a:p>
          <a:p>
            <a:r>
              <a:rPr lang="en-US" sz="1400" dirty="0"/>
              <a:t>  1  - based on QTAG propagator</a:t>
            </a:r>
          </a:p>
          <a:p>
            <a:r>
              <a:rPr lang="en-US" sz="1400" dirty="0"/>
              <a:t>  2  - based on modified QTAG propagator (Z at two times)</a:t>
            </a:r>
          </a:p>
          <a:p>
            <a:r>
              <a:rPr lang="en-US" sz="1400" dirty="0"/>
              <a:t> 3  - non-Hermitian integrator with 2-point </a:t>
            </a:r>
            <a:r>
              <a:rPr lang="en-US" sz="1400" dirty="0" err="1"/>
              <a:t>Hvib_dia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C3E77-7B1F-06D1-2B80-99E8FC88B203}"/>
              </a:ext>
            </a:extLst>
          </p:cNvPr>
          <p:cNvSpPr txBox="1"/>
          <p:nvPr/>
        </p:nvSpPr>
        <p:spPr>
          <a:xfrm>
            <a:off x="264160" y="2174775"/>
            <a:ext cx="239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rep_tdse</a:t>
            </a:r>
            <a:r>
              <a:rPr lang="en-US" b="1" dirty="0"/>
              <a:t> = 0 (diabatic):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6596D-9C30-36EF-B01F-413336A2908C}"/>
              </a:ext>
            </a:extLst>
          </p:cNvPr>
          <p:cNvSpPr txBox="1"/>
          <p:nvPr/>
        </p:nvSpPr>
        <p:spPr>
          <a:xfrm>
            <a:off x="3223746" y="2141222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rep_tdse</a:t>
            </a:r>
            <a:r>
              <a:rPr lang="en-US" b="1" dirty="0"/>
              <a:t> = 1 (adiabatic):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7E30E-6F06-E0AE-D968-19B7A2E607ED}"/>
              </a:ext>
            </a:extLst>
          </p:cNvPr>
          <p:cNvSpPr txBox="1"/>
          <p:nvPr/>
        </p:nvSpPr>
        <p:spPr>
          <a:xfrm>
            <a:off x="3078480" y="2620427"/>
            <a:ext cx="39349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-1  -  No propagation</a:t>
            </a:r>
          </a:p>
          <a:p>
            <a:r>
              <a:rPr lang="en-US" sz="1400" dirty="0"/>
              <a:t> 0  -  LD, with crude splitting,  with exp_  [ default ]</a:t>
            </a:r>
          </a:p>
          <a:p>
            <a:r>
              <a:rPr lang="en-US" sz="1400" dirty="0"/>
              <a:t> 1  -  LD, with symmetric splitting, with exp_</a:t>
            </a:r>
          </a:p>
          <a:p>
            <a:r>
              <a:rPr lang="en-US" sz="1400" dirty="0"/>
              <a:t> 2  -  LD, original, with exp_</a:t>
            </a:r>
          </a:p>
          <a:p>
            <a:r>
              <a:rPr lang="en-US" sz="1400" dirty="0"/>
              <a:t> 3  -  1-point, </a:t>
            </a:r>
            <a:r>
              <a:rPr lang="en-US" sz="1400" dirty="0" err="1"/>
              <a:t>Hvib</a:t>
            </a:r>
            <a:r>
              <a:rPr lang="en-US" sz="1400" dirty="0"/>
              <a:t> integration, with exp_</a:t>
            </a:r>
          </a:p>
          <a:p>
            <a:r>
              <a:rPr lang="en-US" sz="1400" dirty="0"/>
              <a:t> 4  -  2-points, </a:t>
            </a:r>
            <a:r>
              <a:rPr lang="en-US" sz="1400" dirty="0" err="1"/>
              <a:t>Hvib</a:t>
            </a:r>
            <a:r>
              <a:rPr lang="en-US" sz="1400" dirty="0"/>
              <a:t> integration, with exp_</a:t>
            </a:r>
          </a:p>
          <a:p>
            <a:r>
              <a:rPr lang="en-US" sz="1400" dirty="0"/>
              <a:t> 5  -  3-points, </a:t>
            </a:r>
            <a:r>
              <a:rPr lang="en-US" sz="1400" dirty="0" err="1"/>
              <a:t>Hvib</a:t>
            </a:r>
            <a:r>
              <a:rPr lang="en-US" sz="1400" dirty="0"/>
              <a:t>, integration with the second-point correction of </a:t>
            </a:r>
            <a:r>
              <a:rPr lang="en-US" sz="1400" dirty="0" err="1"/>
              <a:t>Hvib</a:t>
            </a:r>
            <a:r>
              <a:rPr lang="en-US" sz="1400" dirty="0"/>
              <a:t>, with exp_</a:t>
            </a:r>
          </a:p>
          <a:p>
            <a:r>
              <a:rPr lang="en-US" sz="1400" dirty="0"/>
              <a:t> 6  -  same as 4, but without projection matrices (</a:t>
            </a:r>
            <a:r>
              <a:rPr lang="en-US" sz="1400" dirty="0" err="1"/>
              <a:t>T_new</a:t>
            </a:r>
            <a:r>
              <a:rPr lang="en-US" sz="1400" dirty="0"/>
              <a:t> = I)</a:t>
            </a:r>
          </a:p>
          <a:p>
            <a:endParaRPr lang="en-US" sz="1400" dirty="0"/>
          </a:p>
          <a:p>
            <a:r>
              <a:rPr lang="en-US" sz="1400" dirty="0"/>
              <a:t>10  -  same as 0, but with rotations</a:t>
            </a:r>
          </a:p>
          <a:p>
            <a:r>
              <a:rPr lang="en-US" sz="1400" dirty="0"/>
              <a:t>11  -  same as 1, but with rotations</a:t>
            </a:r>
          </a:p>
          <a:p>
            <a:r>
              <a:rPr lang="en-US" sz="1400" dirty="0"/>
              <a:t>12  -  same as 2, but with rotations</a:t>
            </a:r>
          </a:p>
          <a:p>
            <a:r>
              <a:rPr lang="en-US" sz="1400" dirty="0"/>
              <a:t>13  -  same as 3, but with rotations</a:t>
            </a:r>
          </a:p>
          <a:p>
            <a:r>
              <a:rPr lang="en-US" sz="1400" dirty="0"/>
              <a:t>14  -  same as 4, but with rotations</a:t>
            </a:r>
          </a:p>
          <a:p>
            <a:r>
              <a:rPr lang="en-US" sz="1400" dirty="0"/>
              <a:t>15  -  same as 5, but with rotations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268F-B5C0-CEC7-2B02-0FEAC1D5B011}"/>
              </a:ext>
            </a:extLst>
          </p:cNvPr>
          <p:cNvSpPr txBox="1"/>
          <p:nvPr/>
        </p:nvSpPr>
        <p:spPr>
          <a:xfrm>
            <a:off x="7013426" y="2138684"/>
            <a:ext cx="491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rep_tdse</a:t>
            </a:r>
            <a:r>
              <a:rPr lang="en-US" b="1" dirty="0"/>
              <a:t> = 2 ( diabatic, density matrix formalism):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436AD-EC96-DB8A-8C61-1CA07FC0A1BF}"/>
              </a:ext>
            </a:extLst>
          </p:cNvPr>
          <p:cNvSpPr txBox="1"/>
          <p:nvPr/>
        </p:nvSpPr>
        <p:spPr>
          <a:xfrm>
            <a:off x="7355840" y="26204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0 -  mid-point </a:t>
            </a:r>
            <a:r>
              <a:rPr lang="en-US" sz="1400" dirty="0" err="1"/>
              <a:t>Hvib</a:t>
            </a:r>
            <a:r>
              <a:rPr lang="en-US" sz="1400" dirty="0"/>
              <a:t> with the second-point correction of </a:t>
            </a:r>
            <a:r>
              <a:rPr lang="en-US" sz="1400" dirty="0" err="1"/>
              <a:t>Hvib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0FCA0-74C1-2286-7DD6-269AA70A3642}"/>
              </a:ext>
            </a:extLst>
          </p:cNvPr>
          <p:cNvSpPr txBox="1"/>
          <p:nvPr/>
        </p:nvSpPr>
        <p:spPr>
          <a:xfrm>
            <a:off x="7013426" y="3429467"/>
            <a:ext cx="5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rep_tdse</a:t>
            </a:r>
            <a:r>
              <a:rPr lang="en-US" b="1" dirty="0"/>
              <a:t> = 3 ( adiabatic, density matrix formalism):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CF919-BCAD-62F2-ABEF-1A47C99EA189}"/>
              </a:ext>
            </a:extLst>
          </p:cNvPr>
          <p:cNvSpPr txBox="1"/>
          <p:nvPr/>
        </p:nvSpPr>
        <p:spPr>
          <a:xfrm>
            <a:off x="7013426" y="3968076"/>
            <a:ext cx="4782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0 -  mid-point </a:t>
            </a:r>
            <a:r>
              <a:rPr lang="en-US" sz="1400" dirty="0" err="1"/>
              <a:t>Hvib</a:t>
            </a:r>
            <a:r>
              <a:rPr lang="en-US" sz="1400" dirty="0"/>
              <a:t> with the second-point correction of </a:t>
            </a:r>
            <a:r>
              <a:rPr lang="en-US" sz="1400" dirty="0" err="1"/>
              <a:t>Hvib</a:t>
            </a:r>
            <a:endParaRPr lang="en-US" sz="1400" dirty="0"/>
          </a:p>
          <a:p>
            <a:r>
              <a:rPr lang="en-US" sz="1400" dirty="0"/>
              <a:t>1 -  Zhu </a:t>
            </a:r>
            <a:r>
              <a:rPr lang="en-US" sz="1400" dirty="0" err="1"/>
              <a:t>Liouvillian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10 -  same as 0, but with rotations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F082E-3205-F5E1-6232-CFCE4F8B7460}"/>
              </a:ext>
            </a:extLst>
          </p:cNvPr>
          <p:cNvSpPr txBox="1"/>
          <p:nvPr/>
        </p:nvSpPr>
        <p:spPr>
          <a:xfrm>
            <a:off x="855001" y="108547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Overview of Electronic Integrators</a:t>
            </a:r>
          </a:p>
        </p:txBody>
      </p:sp>
    </p:spTree>
    <p:extLst>
      <p:ext uri="{BB962C8B-B14F-4D97-AF65-F5344CB8AC3E}">
        <p14:creationId xmlns:p14="http://schemas.microsoft.com/office/powerpoint/2010/main" val="7817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34CA7209-9EEC-ADC9-0823-CB89EB0E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D2217-7260-7248-53F8-644DFC7C47FA}"/>
              </a:ext>
            </a:extLst>
          </p:cNvPr>
          <p:cNvSpPr txBox="1"/>
          <p:nvPr/>
        </p:nvSpPr>
        <p:spPr>
          <a:xfrm>
            <a:off x="855001" y="108547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Additional flags for the Integrators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BB70B-AC0B-EDCB-2459-11A27D6634F1}"/>
              </a:ext>
            </a:extLst>
          </p:cNvPr>
          <p:cNvSpPr txBox="1"/>
          <p:nvPr/>
        </p:nvSpPr>
        <p:spPr>
          <a:xfrm>
            <a:off x="325120" y="996374"/>
            <a:ext cx="3627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assume_always_consistent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ampl_transformation_method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80EE9-9B10-D2C0-BAD8-85329D832C41}"/>
              </a:ext>
            </a:extLst>
          </p:cNvPr>
          <p:cNvSpPr txBox="1"/>
          <p:nvPr/>
        </p:nvSpPr>
        <p:spPr>
          <a:xfrm>
            <a:off x="3535680" y="996374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set to True (1), we will force the reprojection matrix </a:t>
            </a:r>
            <a:r>
              <a:rPr lang="en-US" dirty="0" err="1"/>
              <a:t>T_new</a:t>
            </a:r>
            <a:r>
              <a:rPr lang="en-US" dirty="0"/>
              <a:t> to be the identity matrix. This effectively removes basis-reprojection (local diabatization) approach and turns on the "naive" approach where no trivial crossings exist.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[0]: No - we do want to use the LD approaches by default.</a:t>
            </a:r>
          </a:p>
          <a:p>
            <a:pPr algn="just"/>
            <a:r>
              <a:rPr lang="en-US" dirty="0"/>
              <a:t>- 1: Yes - one may need to turn on additional state tracking and phase correction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CE4B1-AD60-E6C6-3514-EE4146E7BF1B}"/>
              </a:ext>
            </a:extLst>
          </p:cNvPr>
          <p:cNvSpPr txBox="1"/>
          <p:nvPr/>
        </p:nvSpPr>
        <p:spPr>
          <a:xfrm>
            <a:off x="3952240" y="3183971"/>
            <a:ext cx="8087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Whether transform the amplitudes by the T transformation matrix</a:t>
            </a:r>
          </a:p>
          <a:p>
            <a:pPr algn="just"/>
            <a:r>
              <a:rPr lang="en-US" dirty="0"/>
              <a:t>- 0: do not transform by the T matrix (naive, but potentially correct approach) </a:t>
            </a:r>
          </a:p>
          <a:p>
            <a:pPr algn="just"/>
            <a:r>
              <a:rPr lang="en-US" dirty="0"/>
              <a:t>- 1: do transform it (as in LD, but maybe not needed if we directly transform basis)</a:t>
            </a:r>
          </a:p>
        </p:txBody>
      </p:sp>
    </p:spTree>
    <p:extLst>
      <p:ext uri="{BB962C8B-B14F-4D97-AF65-F5344CB8AC3E}">
        <p14:creationId xmlns:p14="http://schemas.microsoft.com/office/powerpoint/2010/main" val="285895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92" y="3499151"/>
                <a:ext cx="3124200" cy="547201"/>
              </a:xfrm>
              <a:prstGeom prst="rect">
                <a:avLst/>
              </a:prstGeom>
              <a:blipFill>
                <a:blip r:embed="rId2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49199" y="2687848"/>
            <a:ext cx="1936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Non-adiabatic Couplings</a:t>
            </a:r>
          </a:p>
        </p:txBody>
      </p:sp>
      <p:sp>
        <p:nvSpPr>
          <p:cNvPr id="10249" name="TextBox 1"/>
          <p:cNvSpPr txBox="1">
            <a:spLocks noChangeArrowheads="1"/>
          </p:cNvSpPr>
          <p:nvPr/>
        </p:nvSpPr>
        <p:spPr bwMode="auto">
          <a:xfrm>
            <a:off x="1849199" y="974171"/>
            <a:ext cx="1615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Nuclear dynamics</a:t>
            </a:r>
            <a:endParaRPr lang="en-US" altLang="en-US" sz="1600" dirty="0"/>
          </a:p>
        </p:txBody>
      </p:sp>
      <p:sp>
        <p:nvSpPr>
          <p:cNvPr id="10252" name="TextBox 17"/>
          <p:cNvSpPr txBox="1">
            <a:spLocks noChangeArrowheads="1"/>
          </p:cNvSpPr>
          <p:nvPr/>
        </p:nvSpPr>
        <p:spPr bwMode="auto">
          <a:xfrm>
            <a:off x="2090867" y="621748"/>
            <a:ext cx="137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Initialization</a:t>
            </a:r>
          </a:p>
        </p:txBody>
      </p:sp>
      <p:sp>
        <p:nvSpPr>
          <p:cNvPr id="10255" name="TextBox 22"/>
          <p:cNvSpPr txBox="1">
            <a:spLocks noChangeArrowheads="1"/>
          </p:cNvSpPr>
          <p:nvPr/>
        </p:nvSpPr>
        <p:spPr bwMode="auto">
          <a:xfrm>
            <a:off x="1689420" y="4937881"/>
            <a:ext cx="1961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Proposed Hops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2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5895584" y="137649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5068402"/>
                <a:ext cx="2249270" cy="56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52" y="2617141"/>
                <a:ext cx="3835789" cy="547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12" y="960303"/>
                <a:ext cx="1595501" cy="437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7" y="1869809"/>
                <a:ext cx="1249765" cy="313612"/>
              </a:xfrm>
              <a:prstGeom prst="rect">
                <a:avLst/>
              </a:prstGeom>
              <a:blipFill>
                <a:blip r:embed="rId7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793005" y="3465168"/>
            <a:ext cx="180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b="1" dirty="0">
                <a:solidFill>
                  <a:srgbClr val="008000"/>
                </a:solidFill>
              </a:rPr>
              <a:t>Electronic Dynamics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657858" y="1754637"/>
            <a:ext cx="20064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Stationary adiabatic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27" y="3465167"/>
                <a:ext cx="2565831" cy="615168"/>
              </a:xfrm>
              <a:prstGeom prst="rect">
                <a:avLst/>
              </a:prstGeom>
              <a:blipFill>
                <a:blip r:embed="rId8"/>
                <a:stretch>
                  <a:fillRect t="-115842" r="-238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 rot="5400000">
            <a:off x="5911238" y="220809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5894097" y="311394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911237" y="388447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1591609" y="4299377"/>
            <a:ext cx="2345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Decoherence 1</a:t>
            </a:r>
            <a:endParaRPr lang="en-US" altLang="en-US" sz="1600" dirty="0"/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1524001" y="5873516"/>
            <a:ext cx="2202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Accept Hops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9552" y="511427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 as in DISH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50" y="4263221"/>
                <a:ext cx="2052998" cy="488660"/>
              </a:xfrm>
              <a:prstGeom prst="rect">
                <a:avLst/>
              </a:prstGeom>
              <a:blipFill>
                <a:blip r:embed="rId9"/>
                <a:stretch>
                  <a:fillRect l="-593" r="-178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48978" y="436661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 in SDM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5258" y="5739948"/>
            <a:ext cx="154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energy conservation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04" y="5709014"/>
                <a:ext cx="2510944" cy="576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2"/>
          <p:cNvSpPr txBox="1">
            <a:spLocks noChangeArrowheads="1"/>
          </p:cNvSpPr>
          <p:nvPr/>
        </p:nvSpPr>
        <p:spPr bwMode="auto">
          <a:xfrm>
            <a:off x="227381" y="6393653"/>
            <a:ext cx="3726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Change of state/Velocity rescaling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8570" y="6444423"/>
            <a:ext cx="355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active electronic state, rescale velocity</a:t>
            </a:r>
          </a:p>
        </p:txBody>
      </p:sp>
      <p:sp>
        <p:nvSpPr>
          <p:cNvPr id="42" name="Right Arrow 41"/>
          <p:cNvSpPr/>
          <p:nvPr/>
        </p:nvSpPr>
        <p:spPr>
          <a:xfrm rot="2042916">
            <a:off x="4731745" y="74382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5894097" y="4589374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5894097" y="556273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5911236" y="6029438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7" idx="3"/>
            <a:endCxn id="10" idx="3"/>
          </p:cNvCxnSpPr>
          <p:nvPr/>
        </p:nvCxnSpPr>
        <p:spPr>
          <a:xfrm flipH="1" flipV="1">
            <a:off x="6721212" y="1178889"/>
            <a:ext cx="1564122" cy="5419423"/>
          </a:xfrm>
          <a:prstGeom prst="bentConnector3">
            <a:avLst>
              <a:gd name="adj1" fmla="val -104060"/>
            </a:avLst>
          </a:prstGeom>
          <a:ln w="63500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9374405" y="3334040"/>
            <a:ext cx="1066800" cy="1016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54180" y="361961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NBRA</a:t>
            </a:r>
          </a:p>
        </p:txBody>
      </p:sp>
      <p:pic>
        <p:nvPicPr>
          <p:cNvPr id="46" name="Picture 7" descr="Image result for ub logo">
            <a:extLst>
              <a:ext uri="{FF2B5EF4-FFF2-40B4-BE49-F238E27FC236}">
                <a16:creationId xmlns:a16="http://schemas.microsoft.com/office/drawing/2014/main" id="{6AD1D605-0BFF-7F13-B816-56830140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AC807-D5DB-A5E2-29A5-1B1EB172AA4F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TSH in the nutshell</a:t>
            </a:r>
          </a:p>
        </p:txBody>
      </p:sp>
    </p:spTree>
    <p:extLst>
      <p:ext uri="{BB962C8B-B14F-4D97-AF65-F5344CB8AC3E}">
        <p14:creationId xmlns:p14="http://schemas.microsoft.com/office/powerpoint/2010/main" val="31040740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62025" y="2416344"/>
            <a:ext cx="104630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Integrators and </a:t>
            </a:r>
            <a:r>
              <a:rPr lang="pt-BR" sz="4000" i="1" dirty="0"/>
              <a:t>Local Diabatization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2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2D3CBE-6064-F86A-C92E-42C5C0A3E6E5}"/>
              </a:ext>
            </a:extLst>
          </p:cNvPr>
          <p:cNvSpPr txBox="1"/>
          <p:nvPr/>
        </p:nvSpPr>
        <p:spPr>
          <a:xfrm>
            <a:off x="252262" y="792163"/>
            <a:ext cx="28819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dyn_control_params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rep_tdse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ham_update_method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ham_transform_method</a:t>
            </a:r>
            <a:endParaRPr lang="en-US" b="1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0000FF"/>
                </a:solidFill>
              </a:rPr>
              <a:t>hvib_update_method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3807B-8347-27C7-4616-56ECCDD5B276}"/>
              </a:ext>
            </a:extLst>
          </p:cNvPr>
          <p:cNvSpPr txBox="1"/>
          <p:nvPr/>
        </p:nvSpPr>
        <p:spPr>
          <a:xfrm>
            <a:off x="1113219" y="7485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Options for the Dynamics: TD-SE and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69A3E-6439-4598-B424-F04E8174B9F0}"/>
                  </a:ext>
                </a:extLst>
              </p:cNvPr>
              <p:cNvSpPr txBox="1"/>
              <p:nvPr/>
            </p:nvSpPr>
            <p:spPr>
              <a:xfrm>
                <a:off x="3348539" y="1244129"/>
                <a:ext cx="7846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to evolve electronic DOFs: 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/>
                  <a:t>; [1 -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; 2 -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/>
                  <a:t>; 3 -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69A3E-6439-4598-B424-F04E8174B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39" y="1244129"/>
                <a:ext cx="7846142" cy="369332"/>
              </a:xfrm>
              <a:prstGeom prst="rect">
                <a:avLst/>
              </a:prstGeom>
              <a:blipFill>
                <a:blip r:embed="rId2"/>
                <a:stretch>
                  <a:fillRect l="-6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8A808-1146-6B93-CDA1-B7921FC3AC82}"/>
                  </a:ext>
                </a:extLst>
              </p:cNvPr>
              <p:cNvSpPr txBox="1"/>
              <p:nvPr/>
            </p:nvSpPr>
            <p:spPr>
              <a:xfrm>
                <a:off x="3348539" y="1715899"/>
                <a:ext cx="825488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update Ham: </a:t>
                </a:r>
              </a:p>
              <a:p>
                <a:r>
                  <a:rPr lang="en-US" dirty="0"/>
                  <a:t>- 0 – don’t;              </a:t>
                </a:r>
              </a:p>
              <a:p>
                <a:r>
                  <a:rPr lang="en-US" dirty="0"/>
                  <a:t>- [1 –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;  - calls an external Python function that computes this matrix; </a:t>
                </a:r>
              </a:p>
              <a:p>
                <a:r>
                  <a:rPr lang="en-US" dirty="0"/>
                  <a:t>                                       common choice for model Hamiltonians</a:t>
                </a:r>
              </a:p>
              <a:p>
                <a:r>
                  <a:rPr lang="en-US" dirty="0"/>
                  <a:t>- 2 –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dirty="0"/>
                  <a:t> - the Python function directly gives this matrix, we may not have the</a:t>
                </a:r>
              </a:p>
              <a:p>
                <a:r>
                  <a:rPr lang="en-US" dirty="0"/>
                  <a:t>                                  diabatic properties in this case; suitable for the atomistic on-the-fly</a:t>
                </a:r>
              </a:p>
              <a:p>
                <a:r>
                  <a:rPr lang="en-US" dirty="0"/>
                  <a:t>                                  NA-MD calculations or NBRA NA-MD calculations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8A808-1146-6B93-CDA1-B7921FC3A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39" y="1715899"/>
                <a:ext cx="8254889" cy="2031325"/>
              </a:xfrm>
              <a:prstGeom prst="rect">
                <a:avLst/>
              </a:prstGeom>
              <a:blipFill>
                <a:blip r:embed="rId3"/>
                <a:stretch>
                  <a:fillRect l="-591" t="-1497" r="-14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2D721-806C-0812-706F-343A748CACF6}"/>
                  </a:ext>
                </a:extLst>
              </p:cNvPr>
              <p:cNvSpPr txBox="1"/>
              <p:nvPr/>
            </p:nvSpPr>
            <p:spPr>
              <a:xfrm>
                <a:off x="3348539" y="3747224"/>
                <a:ext cx="8674875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update Ham via transformation : </a:t>
                </a:r>
              </a:p>
              <a:p>
                <a:r>
                  <a:rPr lang="en-US" dirty="0"/>
                  <a:t>0 – don’t, so one doesn’t override the adiabatic properties read from the files; typical</a:t>
                </a:r>
              </a:p>
              <a:p>
                <a:r>
                  <a:rPr lang="en-US" dirty="0"/>
                  <a:t>       for the atomistic workflows (e.g. with the </a:t>
                </a:r>
                <a:r>
                  <a:rPr lang="en-US" dirty="0" err="1"/>
                  <a:t>ham_update_method</a:t>
                </a:r>
                <a:r>
                  <a:rPr lang="en-US" dirty="0"/>
                  <a:t> == 2)</a:t>
                </a:r>
              </a:p>
              <a:p>
                <a:r>
                  <a:rPr lang="en-US" dirty="0"/>
                  <a:t>[1 –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(common for model problems)</a:t>
                </a: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2 –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by using a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𝑆𝑈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3 –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by using a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𝑆𝑈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4 -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by using a local diabatization approach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2D721-806C-0812-706F-343A748CA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39" y="3747224"/>
                <a:ext cx="8674875" cy="2031325"/>
              </a:xfrm>
              <a:prstGeom prst="rect">
                <a:avLst/>
              </a:prstGeom>
              <a:blipFill>
                <a:blip r:embed="rId4"/>
                <a:stretch>
                  <a:fillRect l="-562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7" descr="Image result for ub logo">
            <a:extLst>
              <a:ext uri="{FF2B5EF4-FFF2-40B4-BE49-F238E27FC236}">
                <a16:creationId xmlns:a16="http://schemas.microsoft.com/office/drawing/2014/main" id="{C9188644-C896-E3EA-BDE5-7224C1D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BB4320-AE80-AEA1-7DA0-833C6E1F7F98}"/>
              </a:ext>
            </a:extLst>
          </p:cNvPr>
          <p:cNvSpPr txBox="1"/>
          <p:nvPr/>
        </p:nvSpPr>
        <p:spPr>
          <a:xfrm>
            <a:off x="1241581" y="5089559"/>
            <a:ext cx="19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implemented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538E38-0CB2-BC96-2C56-46C0C9B5B1EA}"/>
                  </a:ext>
                </a:extLst>
              </p:cNvPr>
              <p:cNvSpPr txBox="1"/>
              <p:nvPr/>
            </p:nvSpPr>
            <p:spPr>
              <a:xfrm>
                <a:off x="3348539" y="5843145"/>
                <a:ext cx="8254889" cy="957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- 0: don't update them, e.g. if it is read externally – useful for NBRA workflows</a:t>
                </a:r>
              </a:p>
              <a:p>
                <a:r>
                  <a:rPr lang="en-US" dirty="0"/>
                  <a:t>- [1]: update according to regular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538E38-0CB2-BC96-2C56-46C0C9B5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39" y="5843145"/>
                <a:ext cx="8254889" cy="957826"/>
              </a:xfrm>
              <a:prstGeom prst="rect">
                <a:avLst/>
              </a:prstGeom>
              <a:blipFill>
                <a:blip r:embed="rId6"/>
                <a:stretch>
                  <a:fillRect l="-591" t="-3185" b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26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51D6131-6A8F-8EBF-153A-0E1F5D7D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881" y="867685"/>
            <a:ext cx="5329191" cy="2997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D120F-14EE-2461-0A64-61F385369B36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Trivial Crossing Problem</a:t>
            </a:r>
          </a:p>
        </p:txBody>
      </p:sp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C5CD5858-8575-77F8-78A7-D734224D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604AA-C6D0-6B13-5182-821C37E5A63E}"/>
                  </a:ext>
                </a:extLst>
              </p:cNvPr>
              <p:cNvSpPr txBox="1"/>
              <p:nvPr/>
            </p:nvSpPr>
            <p:spPr>
              <a:xfrm>
                <a:off x="2234905" y="1293382"/>
                <a:ext cx="2535613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604AA-C6D0-6B13-5182-821C37E5A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05" y="1293382"/>
                <a:ext cx="2535613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552D1-4256-EDAF-5178-64E14A3E22CB}"/>
                  </a:ext>
                </a:extLst>
              </p:cNvPr>
              <p:cNvSpPr txBox="1"/>
              <p:nvPr/>
            </p:nvSpPr>
            <p:spPr>
              <a:xfrm>
                <a:off x="2234905" y="3005573"/>
                <a:ext cx="2842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552D1-4256-EDAF-5178-64E14A3E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05" y="3005573"/>
                <a:ext cx="2842700" cy="369332"/>
              </a:xfrm>
              <a:prstGeom prst="rect">
                <a:avLst/>
              </a:prstGeom>
              <a:blipFill>
                <a:blip r:embed="rId5"/>
                <a:stretch>
                  <a:fillRect l="-944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C3F279-6159-BAE5-A9B1-6CB7FE55DA3B}"/>
                  </a:ext>
                </a:extLst>
              </p:cNvPr>
              <p:cNvSpPr txBox="1"/>
              <p:nvPr/>
            </p:nvSpPr>
            <p:spPr>
              <a:xfrm>
                <a:off x="1749519" y="4069371"/>
                <a:ext cx="8898194" cy="73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C3F279-6159-BAE5-A9B1-6CB7FE55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19" y="4069371"/>
                <a:ext cx="8898194" cy="731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0FAFDB-83DA-3CF1-E409-78B1FC741032}"/>
                  </a:ext>
                </a:extLst>
              </p:cNvPr>
              <p:cNvSpPr txBox="1"/>
              <p:nvPr/>
            </p:nvSpPr>
            <p:spPr>
              <a:xfrm>
                <a:off x="1894264" y="4996408"/>
                <a:ext cx="8239432" cy="73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0FAFDB-83DA-3CF1-E409-78B1FC74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4" y="4996408"/>
                <a:ext cx="8239432" cy="731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109EB-B587-0181-4BB7-7CD01F4C7565}"/>
                  </a:ext>
                </a:extLst>
              </p:cNvPr>
              <p:cNvSpPr txBox="1"/>
              <p:nvPr/>
            </p:nvSpPr>
            <p:spPr>
              <a:xfrm>
                <a:off x="324465" y="6018542"/>
                <a:ext cx="116413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However, the bases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" panose="020206030504050203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Δ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may change their relative order (e.g. in trivial crossing situations) or acquire a spurious phase difference. </a:t>
                </a:r>
                <a:r>
                  <a:rPr lang="en-US" sz="2000" b="1" dirty="0">
                    <a:solidFill>
                      <a:srgbClr val="0000FF"/>
                    </a:solidFill>
                    <a:effectLst/>
                    <a:ea typeface="Times New Roman" panose="02020603050405020304" pitchFamily="18" charset="0"/>
                  </a:rPr>
                  <a:t>Consider this as the adiabatic dynamics (e.g. adiabatic charge transfer)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109EB-B587-0181-4BB7-7CD01F4C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5" y="6018542"/>
                <a:ext cx="11641393" cy="677108"/>
              </a:xfrm>
              <a:prstGeom prst="rect">
                <a:avLst/>
              </a:prstGeom>
              <a:blipFill>
                <a:blip r:embed="rId8"/>
                <a:stretch>
                  <a:fillRect l="-419" t="-65766" b="-55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47743E-6A17-6444-5047-6DF3458F2DAD}"/>
              </a:ext>
            </a:extLst>
          </p:cNvPr>
          <p:cNvSpPr txBox="1"/>
          <p:nvPr/>
        </p:nvSpPr>
        <p:spPr>
          <a:xfrm>
            <a:off x="181872" y="90290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solve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57195-A658-2BCE-2C64-866B46770E4E}"/>
              </a:ext>
            </a:extLst>
          </p:cNvPr>
          <p:cNvSpPr txBox="1"/>
          <p:nvPr/>
        </p:nvSpPr>
        <p:spPr>
          <a:xfrm>
            <a:off x="171495" y="2529309"/>
            <a:ext cx="22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adiabatic basis: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84B91-057D-488D-C8C5-E9A1F1B67F31}"/>
              </a:ext>
            </a:extLst>
          </p:cNvPr>
          <p:cNvSpPr txBox="1"/>
          <p:nvPr/>
        </p:nvSpPr>
        <p:spPr>
          <a:xfrm>
            <a:off x="181872" y="3786380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solution: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6D28B-DFE7-F4EC-DE38-7C6FB574066F}"/>
              </a:ext>
            </a:extLst>
          </p:cNvPr>
          <p:cNvSpPr txBox="1"/>
          <p:nvPr/>
        </p:nvSpPr>
        <p:spPr>
          <a:xfrm>
            <a:off x="250609" y="4912294"/>
            <a:ext cx="17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projection: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5AF86E-6112-29C7-452D-000CD8E0BB78}"/>
                  </a:ext>
                </a:extLst>
              </p:cNvPr>
              <p:cNvSpPr txBox="1"/>
              <p:nvPr/>
            </p:nvSpPr>
            <p:spPr>
              <a:xfrm>
                <a:off x="10315638" y="4298370"/>
                <a:ext cx="16488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Consider the change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𝒂𝒅𝒊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non-adiabatic dynamics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5AF86E-6112-29C7-452D-000CD8E0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638" y="4298370"/>
                <a:ext cx="1648837" cy="1200329"/>
              </a:xfrm>
              <a:prstGeom prst="rect">
                <a:avLst/>
              </a:prstGeom>
              <a:blipFill>
                <a:blip r:embed="rId9"/>
                <a:stretch>
                  <a:fillRect l="-295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52BCEE-4700-E46B-D9CC-3C724797CFBB}"/>
              </a:ext>
            </a:extLst>
          </p:cNvPr>
          <p:cNvSpPr txBox="1"/>
          <p:nvPr/>
        </p:nvSpPr>
        <p:spPr>
          <a:xfrm>
            <a:off x="3502711" y="549941"/>
            <a:ext cx="4604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effectLst/>
              </a:rPr>
              <a:t>Shakiba</a:t>
            </a:r>
            <a:r>
              <a:rPr lang="en-US" sz="1400" dirty="0">
                <a:solidFill>
                  <a:srgbClr val="0000FF"/>
                </a:solidFill>
                <a:effectLst/>
              </a:rPr>
              <a:t>, M.; Akimov, A. V. </a:t>
            </a:r>
            <a:r>
              <a:rPr lang="en-US" sz="1400" i="1" dirty="0" err="1">
                <a:solidFill>
                  <a:srgbClr val="0000FF"/>
                </a:solidFill>
                <a:effectLst/>
              </a:rPr>
              <a:t>Theor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 Chem Acc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2023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142</a:t>
            </a:r>
            <a:r>
              <a:rPr lang="en-US" sz="1400" dirty="0">
                <a:solidFill>
                  <a:srgbClr val="0000FF"/>
                </a:solidFill>
                <a:effectLst/>
              </a:rPr>
              <a:t> (8), 68. </a:t>
            </a:r>
          </a:p>
        </p:txBody>
      </p:sp>
    </p:spTree>
    <p:extLst>
      <p:ext uri="{BB962C8B-B14F-4D97-AF65-F5344CB8AC3E}">
        <p14:creationId xmlns:p14="http://schemas.microsoft.com/office/powerpoint/2010/main" val="287628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BDDBDB-54BF-EF87-A8FC-E6298A85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25" y="1291432"/>
            <a:ext cx="8393361" cy="4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C53A3979-02A9-1B42-972B-1EE6F5A8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22AC7-87C4-EB32-A920-D9CCEF71C670}"/>
                  </a:ext>
                </a:extLst>
              </p:cNvPr>
              <p:cNvSpPr txBox="1"/>
              <p:nvPr/>
            </p:nvSpPr>
            <p:spPr>
              <a:xfrm>
                <a:off x="1259073" y="943355"/>
                <a:ext cx="9039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Arises because of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or due to inconsistency of energy and NAC (due to approximations)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122AC7-87C4-EB32-A920-D9CCEF71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73" y="943355"/>
                <a:ext cx="9039911" cy="369332"/>
              </a:xfrm>
              <a:prstGeom prst="rect">
                <a:avLst/>
              </a:prstGeom>
              <a:blipFill>
                <a:blip r:embed="rId4"/>
                <a:stretch>
                  <a:fillRect l="-6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F5C2071-5FE4-F6A0-848E-538AD5970E47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Trivial Crossing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6683-E675-157B-BC72-BBA50625A66A}"/>
              </a:ext>
            </a:extLst>
          </p:cNvPr>
          <p:cNvSpPr txBox="1"/>
          <p:nvPr/>
        </p:nvSpPr>
        <p:spPr>
          <a:xfrm>
            <a:off x="604284" y="6068270"/>
            <a:ext cx="1098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accounting for state tracking can result in – unphysical long-distance charge transfer (e.g. bad carrier mobilities)</a:t>
            </a:r>
            <a:r>
              <a:rPr lang="en-US" dirty="0">
                <a:effectLst/>
              </a:rPr>
              <a:t> </a:t>
            </a:r>
          </a:p>
          <a:p>
            <a:pPr algn="just"/>
            <a:r>
              <a:rPr lang="en-US" sz="1400" dirty="0">
                <a:solidFill>
                  <a:srgbClr val="0000FF"/>
                </a:solidFill>
                <a:effectLst/>
              </a:rPr>
              <a:t>Giannini, S.;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Carof</a:t>
            </a:r>
            <a:r>
              <a:rPr lang="en-US" sz="1400" dirty="0">
                <a:solidFill>
                  <a:srgbClr val="0000FF"/>
                </a:solidFill>
                <a:effectLst/>
              </a:rPr>
              <a:t>, A.;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Blumberger</a:t>
            </a:r>
            <a:r>
              <a:rPr lang="en-US" sz="1400" dirty="0">
                <a:solidFill>
                  <a:srgbClr val="0000FF"/>
                </a:solidFill>
                <a:effectLst/>
              </a:rPr>
              <a:t>, J.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JPCL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2018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9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3116–3123; Bai, X.; Qiu, J.; Wang, L.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JCP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2018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148</a:t>
            </a:r>
            <a:r>
              <a:rPr lang="en-US" sz="1400" dirty="0">
                <a:solidFill>
                  <a:srgbClr val="0000FF"/>
                </a:solidFill>
                <a:effectLst/>
              </a:rPr>
              <a:t>, 104106.</a:t>
            </a:r>
          </a:p>
        </p:txBody>
      </p:sp>
    </p:spTree>
    <p:extLst>
      <p:ext uri="{BB962C8B-B14F-4D97-AF65-F5344CB8AC3E}">
        <p14:creationId xmlns:p14="http://schemas.microsoft.com/office/powerpoint/2010/main" val="2570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B13003-07BD-E416-AFE4-1812B9C9FB26}"/>
              </a:ext>
            </a:extLst>
          </p:cNvPr>
          <p:cNvSpPr/>
          <p:nvPr/>
        </p:nvSpPr>
        <p:spPr>
          <a:xfrm>
            <a:off x="4429338" y="5869858"/>
            <a:ext cx="6641785" cy="891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4F095-EAA1-2E9B-FFC9-55388CD63D6A}"/>
                  </a:ext>
                </a:extLst>
              </p:cNvPr>
              <p:cNvSpPr txBox="1"/>
              <p:nvPr/>
            </p:nvSpPr>
            <p:spPr>
              <a:xfrm>
                <a:off x="449945" y="790637"/>
                <a:ext cx="10658168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" panose="02020603050405020304" pitchFamily="18" charset="0"/>
                    <a:ea typeface="Times New Roman" panose="02020603050405020304" pitchFamily="18" charset="0"/>
                  </a:rPr>
                  <a:t>Introduce the d</a:t>
                </a:r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</a:rPr>
                  <a:t>ynamically-consistent (local diabatic) basis,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idea: </a:t>
                </a:r>
                <a:r>
                  <a:rPr lang="en-US" dirty="0">
                    <a:solidFill>
                      <a:srgbClr val="FF0000"/>
                    </a:solidFill>
                  </a:rPr>
                  <a:t>these basis functions preserve their identity as much as possible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4F095-EAA1-2E9B-FFC9-55388CD6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" y="790637"/>
                <a:ext cx="10658168" cy="681982"/>
              </a:xfrm>
              <a:prstGeom prst="rect">
                <a:avLst/>
              </a:prstGeom>
              <a:blipFill>
                <a:blip r:embed="rId2"/>
                <a:stretch>
                  <a:fillRect l="-515" t="-91964" b="-9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82CA4E-57C5-BA52-CF17-B9F59720C53D}"/>
                  </a:ext>
                </a:extLst>
              </p:cNvPr>
              <p:cNvSpPr txBox="1"/>
              <p:nvPr/>
            </p:nvSpPr>
            <p:spPr>
              <a:xfrm>
                <a:off x="4167685" y="2962031"/>
                <a:ext cx="501445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82CA4E-57C5-BA52-CF17-B9F59720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85" y="2962031"/>
                <a:ext cx="5014450" cy="404983"/>
              </a:xfrm>
              <a:prstGeom prst="rect">
                <a:avLst/>
              </a:prstGeom>
              <a:blipFill>
                <a:blip r:embed="rId3"/>
                <a:stretch>
                  <a:fillRect l="-2676" t="-156061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850A5-1B6B-E1D7-986C-8B26C7FF967D}"/>
                  </a:ext>
                </a:extLst>
              </p:cNvPr>
              <p:cNvSpPr txBox="1"/>
              <p:nvPr/>
            </p:nvSpPr>
            <p:spPr>
              <a:xfrm>
                <a:off x="4105541" y="1945485"/>
                <a:ext cx="320531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850A5-1B6B-E1D7-986C-8B26C7FF9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541" y="1945485"/>
                <a:ext cx="3205315" cy="404983"/>
              </a:xfrm>
              <a:prstGeom prst="rect">
                <a:avLst/>
              </a:prstGeom>
              <a:blipFill>
                <a:blip r:embed="rId4"/>
                <a:stretch>
                  <a:fillRect l="-7034" t="-153731" b="-2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A2B7A6-4502-31FF-CAA6-5ED7D846BDB6}"/>
                  </a:ext>
                </a:extLst>
              </p:cNvPr>
              <p:cNvSpPr txBox="1"/>
              <p:nvPr/>
            </p:nvSpPr>
            <p:spPr>
              <a:xfrm>
                <a:off x="430544" y="1748690"/>
                <a:ext cx="356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Introduce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basis re-projection</a:t>
                </a:r>
                <a:r>
                  <a:rPr lang="en-US" dirty="0"/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it describes the adiabatic dynamics of the basis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A2B7A6-4502-31FF-CAA6-5ED7D846B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44" y="1748690"/>
                <a:ext cx="3561448" cy="923330"/>
              </a:xfrm>
              <a:prstGeom prst="rect">
                <a:avLst/>
              </a:prstGeom>
              <a:blipFill>
                <a:blip r:embed="rId5"/>
                <a:stretch>
                  <a:fillRect l="-154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BB401F-41DE-D863-74EF-FB2BDBCBF42E}"/>
                  </a:ext>
                </a:extLst>
              </p:cNvPr>
              <p:cNvSpPr txBox="1"/>
              <p:nvPr/>
            </p:nvSpPr>
            <p:spPr>
              <a:xfrm>
                <a:off x="5412063" y="3492551"/>
                <a:ext cx="2694038" cy="375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BB401F-41DE-D863-74EF-FB2BDBCB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063" y="3492551"/>
                <a:ext cx="2694038" cy="375039"/>
              </a:xfrm>
              <a:prstGeom prst="rect">
                <a:avLst/>
              </a:prstGeom>
              <a:blipFill>
                <a:blip r:embed="rId6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764069-24ED-C0A8-5D38-86DDA5BFE5AF}"/>
                  </a:ext>
                </a:extLst>
              </p:cNvPr>
              <p:cNvSpPr txBox="1"/>
              <p:nvPr/>
            </p:nvSpPr>
            <p:spPr>
              <a:xfrm>
                <a:off x="9353458" y="2109811"/>
                <a:ext cx="1966451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764069-24ED-C0A8-5D38-86DDA5B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8" y="2109811"/>
                <a:ext cx="1966451" cy="372603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B125675-DFC6-030D-9565-93EB3FABDE39}"/>
              </a:ext>
            </a:extLst>
          </p:cNvPr>
          <p:cNvSpPr txBox="1"/>
          <p:nvPr/>
        </p:nvSpPr>
        <p:spPr>
          <a:xfrm>
            <a:off x="7177551" y="2577562"/>
            <a:ext cx="5014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Granucci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 G, Persico M, </a:t>
            </a:r>
            <a:r>
              <a:rPr lang="en-US" sz="1400" dirty="0" err="1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Toniolo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 A 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J. Chem. Phys.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2001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, 114, 10608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823A0-F2D9-DDCD-FD22-4CE41E8E8748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Local Diabatization (LD) 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33019-07D8-15EC-3DA1-71371EBD1603}"/>
              </a:ext>
            </a:extLst>
          </p:cNvPr>
          <p:cNvSpPr txBox="1"/>
          <p:nvPr/>
        </p:nvSpPr>
        <p:spPr>
          <a:xfrm>
            <a:off x="449945" y="3063258"/>
            <a:ext cx="370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wavefunction should stay invariant </a:t>
            </a:r>
            <a:r>
              <a:rPr lang="en-US" dirty="0" err="1"/>
              <a:t>w.r.t.</a:t>
            </a:r>
            <a:r>
              <a:rPr lang="en-US" dirty="0"/>
              <a:t> the choice of the basis: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02B71A-8E2A-69DB-9E41-1E2BD031FDA2}"/>
              </a:ext>
            </a:extLst>
          </p:cNvPr>
          <p:cNvSpPr txBox="1"/>
          <p:nvPr/>
        </p:nvSpPr>
        <p:spPr>
          <a:xfrm>
            <a:off x="7865807" y="1609166"/>
            <a:ext cx="43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Closely related to the one in the LD  of </a:t>
            </a:r>
            <a:r>
              <a:rPr lang="en-US" dirty="0" err="1"/>
              <a:t>Granucci</a:t>
            </a:r>
            <a:r>
              <a:rPr lang="en-US" dirty="0"/>
              <a:t>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629143-321D-532A-3C1A-F8A29BF5D9DE}"/>
                  </a:ext>
                </a:extLst>
              </p:cNvPr>
              <p:cNvSpPr txBox="1"/>
              <p:nvPr/>
            </p:nvSpPr>
            <p:spPr>
              <a:xfrm>
                <a:off x="4807973" y="5968302"/>
                <a:ext cx="6122347" cy="65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629143-321D-532A-3C1A-F8A29BF5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73" y="5968302"/>
                <a:ext cx="6122347" cy="65665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E09F88-17DC-51F9-7365-A6D2C289BB07}"/>
                  </a:ext>
                </a:extLst>
              </p:cNvPr>
              <p:cNvSpPr txBox="1"/>
              <p:nvPr/>
            </p:nvSpPr>
            <p:spPr>
              <a:xfrm>
                <a:off x="3991992" y="4222985"/>
                <a:ext cx="7541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,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E09F88-17DC-51F9-7365-A6D2C289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92" y="4222985"/>
                <a:ext cx="75413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EDF9B-FE2F-0BE7-706C-E7CA5CF6E648}"/>
                  </a:ext>
                </a:extLst>
              </p:cNvPr>
              <p:cNvSpPr txBox="1"/>
              <p:nvPr/>
            </p:nvSpPr>
            <p:spPr>
              <a:xfrm>
                <a:off x="4295606" y="4620091"/>
                <a:ext cx="3505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8EDF9B-FE2F-0BE7-706C-E7CA5CF6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06" y="4620091"/>
                <a:ext cx="350577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5FCF3D6-6DA4-4C98-0E54-0395FEB63441}"/>
              </a:ext>
            </a:extLst>
          </p:cNvPr>
          <p:cNvSpPr txBox="1"/>
          <p:nvPr/>
        </p:nvSpPr>
        <p:spPr>
          <a:xfrm>
            <a:off x="457290" y="4572008"/>
            <a:ext cx="397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Time-overlap (transition density matrix):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C020F8-F743-E7E7-220C-F688A056BED2}"/>
              </a:ext>
            </a:extLst>
          </p:cNvPr>
          <p:cNvSpPr txBox="1"/>
          <p:nvPr/>
        </p:nvSpPr>
        <p:spPr>
          <a:xfrm>
            <a:off x="457290" y="4243293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definitions above: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FEF3B9-825D-9EF3-4EBB-5FADF6CA2089}"/>
                  </a:ext>
                </a:extLst>
              </p:cNvPr>
              <p:cNvSpPr txBox="1"/>
              <p:nvPr/>
            </p:nvSpPr>
            <p:spPr>
              <a:xfrm>
                <a:off x="4409060" y="5024700"/>
                <a:ext cx="3505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FEF3B9-825D-9EF3-4EBB-5FADF6CA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060" y="5024700"/>
                <a:ext cx="35057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766B00E-14E9-33A2-79F1-B8B24E2C12EE}"/>
              </a:ext>
            </a:extLst>
          </p:cNvPr>
          <p:cNvSpPr txBox="1"/>
          <p:nvPr/>
        </p:nvSpPr>
        <p:spPr>
          <a:xfrm>
            <a:off x="457290" y="4968688"/>
            <a:ext cx="3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the re-projection matrix: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AD5700-CE94-F2E2-C2EB-512675F5A8B9}"/>
              </a:ext>
            </a:extLst>
          </p:cNvPr>
          <p:cNvSpPr txBox="1"/>
          <p:nvPr/>
        </p:nvSpPr>
        <p:spPr>
          <a:xfrm>
            <a:off x="7889612" y="5059977"/>
            <a:ext cx="426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leads to fast accumulation of errors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43E4B3-D170-EEF0-E1EE-9726B3A9684B}"/>
              </a:ext>
            </a:extLst>
          </p:cNvPr>
          <p:cNvSpPr txBox="1"/>
          <p:nvPr/>
        </p:nvSpPr>
        <p:spPr>
          <a:xfrm>
            <a:off x="4409060" y="5425195"/>
            <a:ext cx="644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should not evolve the re-projection matrix globally, only locally: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781104-69F1-0F58-0D80-94CBA85A0CDE}"/>
              </a:ext>
            </a:extLst>
          </p:cNvPr>
          <p:cNvSpPr txBox="1"/>
          <p:nvPr/>
        </p:nvSpPr>
        <p:spPr>
          <a:xfrm>
            <a:off x="589935" y="6131015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Local diabatization assumption</a:t>
            </a:r>
          </a:p>
        </p:txBody>
      </p:sp>
      <p:pic>
        <p:nvPicPr>
          <p:cNvPr id="45" name="Picture 7" descr="Image result for ub logo">
            <a:extLst>
              <a:ext uri="{FF2B5EF4-FFF2-40B4-BE49-F238E27FC236}">
                <a16:creationId xmlns:a16="http://schemas.microsoft.com/office/drawing/2014/main" id="{C0394375-E417-3A5A-2970-F43D9F5F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28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D5FD77-2FC4-EEF4-4D54-CBB9E7B53F22}"/>
              </a:ext>
            </a:extLst>
          </p:cNvPr>
          <p:cNvSpPr/>
          <p:nvPr/>
        </p:nvSpPr>
        <p:spPr>
          <a:xfrm>
            <a:off x="4429338" y="5604386"/>
            <a:ext cx="6641785" cy="891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11EA39-E6AA-3217-1B6B-6FDBDBDEA0D3}"/>
                  </a:ext>
                </a:extLst>
              </p:cNvPr>
              <p:cNvSpPr txBox="1"/>
              <p:nvPr/>
            </p:nvSpPr>
            <p:spPr>
              <a:xfrm>
                <a:off x="4105541" y="5702830"/>
                <a:ext cx="6824780" cy="65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" panose="020206030504050203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" panose="020206030504050203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11EA39-E6AA-3217-1B6B-6FDBDBDE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541" y="5702830"/>
                <a:ext cx="6824780" cy="656655"/>
              </a:xfrm>
              <a:prstGeom prst="rect">
                <a:avLst/>
              </a:prstGeom>
              <a:blipFill>
                <a:blip r:embed="rId2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58E65-CFF3-7504-A0D9-E3A80C166132}"/>
                  </a:ext>
                </a:extLst>
              </p:cNvPr>
              <p:cNvSpPr txBox="1"/>
              <p:nvPr/>
            </p:nvSpPr>
            <p:spPr>
              <a:xfrm>
                <a:off x="4581832" y="788727"/>
                <a:ext cx="4227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458E65-CFF3-7504-A0D9-E3A80C16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32" y="788727"/>
                <a:ext cx="42278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6251299-931E-E0EF-3FC1-D85507EB8739}"/>
              </a:ext>
            </a:extLst>
          </p:cNvPr>
          <p:cNvSpPr txBox="1"/>
          <p:nvPr/>
        </p:nvSpPr>
        <p:spPr>
          <a:xfrm>
            <a:off x="462116" y="916711"/>
            <a:ext cx="370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transformation will not preserve the wavefunction norm: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9343F-883B-6B97-48F9-CAACFF820D63}"/>
                  </a:ext>
                </a:extLst>
              </p:cNvPr>
              <p:cNvSpPr txBox="1"/>
              <p:nvPr/>
            </p:nvSpPr>
            <p:spPr>
              <a:xfrm>
                <a:off x="4306529" y="1158059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9343F-883B-6B97-48F9-CAACFF82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29" y="1158059"/>
                <a:ext cx="6096000" cy="404983"/>
              </a:xfrm>
              <a:prstGeom prst="rect">
                <a:avLst/>
              </a:prstGeom>
              <a:blipFill>
                <a:blip r:embed="rId4"/>
                <a:stretch>
                  <a:fillRect t="-156061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ADD535-C2C7-9983-255A-74B5B4526AAA}"/>
                  </a:ext>
                </a:extLst>
              </p:cNvPr>
              <p:cNvSpPr txBox="1"/>
              <p:nvPr/>
            </p:nvSpPr>
            <p:spPr>
              <a:xfrm>
                <a:off x="3111910" y="1932374"/>
                <a:ext cx="7290620" cy="926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≠ 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" panose="020206030504050203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ADD535-C2C7-9983-255A-74B5B452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10" y="1932374"/>
                <a:ext cx="7290620" cy="926216"/>
              </a:xfrm>
              <a:prstGeom prst="rect">
                <a:avLst/>
              </a:prstGeom>
              <a:blipFill>
                <a:blip r:embed="rId5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14639-7319-5CE2-3420-60696CA0F666}"/>
                  </a:ext>
                </a:extLst>
              </p:cNvPr>
              <p:cNvSpPr txBox="1"/>
              <p:nvPr/>
            </p:nvSpPr>
            <p:spPr>
              <a:xfrm>
                <a:off x="462116" y="3261816"/>
                <a:ext cx="105893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Normalize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014639-7319-5CE2-3420-60696CA0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6" y="3261816"/>
                <a:ext cx="10589342" cy="374270"/>
              </a:xfrm>
              <a:prstGeom prst="rect">
                <a:avLst/>
              </a:prstGeom>
              <a:blipFill>
                <a:blip r:embed="rId6"/>
                <a:stretch>
                  <a:fillRect l="-5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6664E4-32EF-1D9E-475E-D2D31172EF48}"/>
                  </a:ext>
                </a:extLst>
              </p:cNvPr>
              <p:cNvSpPr txBox="1"/>
              <p:nvPr/>
            </p:nvSpPr>
            <p:spPr>
              <a:xfrm>
                <a:off x="462116" y="4212698"/>
                <a:ext cx="7561007" cy="477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be chosen as: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6664E4-32EF-1D9E-475E-D2D31172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6" y="4212698"/>
                <a:ext cx="7561007" cy="477631"/>
              </a:xfrm>
              <a:prstGeom prst="rect">
                <a:avLst/>
              </a:prstGeom>
              <a:blipFill>
                <a:blip r:embed="rId7"/>
                <a:stretch>
                  <a:fillRect l="-72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3493CA-3538-EF88-FB86-0BCD67693512}"/>
                  </a:ext>
                </a:extLst>
              </p:cNvPr>
              <p:cNvSpPr txBox="1"/>
              <p:nvPr/>
            </p:nvSpPr>
            <p:spPr>
              <a:xfrm>
                <a:off x="462116" y="4833336"/>
                <a:ext cx="8524568" cy="477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 the normalized matrix is: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3493CA-3538-EF88-FB86-0BCD67693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6" y="4833336"/>
                <a:ext cx="8524568" cy="477631"/>
              </a:xfrm>
              <a:prstGeom prst="rect">
                <a:avLst/>
              </a:prstGeom>
              <a:blipFill>
                <a:blip r:embed="rId8"/>
                <a:stretch>
                  <a:fillRect l="-64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14B568D-EC60-FB96-24E4-B60379E3C7FE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Lowdin</a:t>
            </a:r>
            <a:r>
              <a:rPr lang="en-US" sz="2800" b="1" dirty="0">
                <a:solidFill>
                  <a:srgbClr val="0070C0"/>
                </a:solidFill>
              </a:rPr>
              <a:t> normalization in the LD 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93885-14C2-9957-EF5D-DC81BEA71124}"/>
              </a:ext>
            </a:extLst>
          </p:cNvPr>
          <p:cNvSpPr txBox="1"/>
          <p:nvPr/>
        </p:nvSpPr>
        <p:spPr>
          <a:xfrm>
            <a:off x="589935" y="5865543"/>
            <a:ext cx="328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Local diabatization with </a:t>
            </a:r>
            <a:r>
              <a:rPr lang="en-US" b="1" dirty="0" err="1">
                <a:solidFill>
                  <a:srgbClr val="FF0000"/>
                </a:solidFill>
              </a:rPr>
              <a:t>Lowdin</a:t>
            </a:r>
            <a:r>
              <a:rPr lang="en-US" b="1" dirty="0">
                <a:solidFill>
                  <a:srgbClr val="FF0000"/>
                </a:solidFill>
              </a:rPr>
              <a:t> normalization</a:t>
            </a:r>
          </a:p>
        </p:txBody>
      </p:sp>
      <p:pic>
        <p:nvPicPr>
          <p:cNvPr id="23" name="Picture 7" descr="Image result for ub logo">
            <a:extLst>
              <a:ext uri="{FF2B5EF4-FFF2-40B4-BE49-F238E27FC236}">
                <a16:creationId xmlns:a16="http://schemas.microsoft.com/office/drawing/2014/main" id="{F7958D1C-FFE1-66BA-4B3E-943BC25D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05F37-7F26-810F-F830-A3F92F43D3D4}"/>
                  </a:ext>
                </a:extLst>
              </p:cNvPr>
              <p:cNvSpPr txBox="1"/>
              <p:nvPr/>
            </p:nvSpPr>
            <p:spPr>
              <a:xfrm>
                <a:off x="2880852" y="843723"/>
                <a:ext cx="6656438" cy="658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1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A05F37-7F26-810F-F830-A3F92F43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52" y="843723"/>
                <a:ext cx="6656438" cy="658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293656-23FD-3C3F-87E1-410DC87D330B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Back to Integrating the TD-SE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6F39F-FE5B-150B-E5C4-47860DFB477C}"/>
                  </a:ext>
                </a:extLst>
              </p:cNvPr>
              <p:cNvSpPr txBox="1"/>
              <p:nvPr/>
            </p:nvSpPr>
            <p:spPr>
              <a:xfrm>
                <a:off x="1397819" y="1562321"/>
                <a:ext cx="10717161" cy="660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subSup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num>
                                    <m:den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B6F39F-FE5B-150B-E5C4-47860DF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9" y="1562321"/>
                <a:ext cx="10717161" cy="660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AE6E8D-045A-E122-EE01-E0763731404D}"/>
                  </a:ext>
                </a:extLst>
              </p:cNvPr>
              <p:cNvSpPr txBox="1"/>
              <p:nvPr/>
            </p:nvSpPr>
            <p:spPr>
              <a:xfrm>
                <a:off x="2241753" y="2476423"/>
                <a:ext cx="7708491" cy="649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AE6E8D-045A-E122-EE01-E0763731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53" y="2476423"/>
                <a:ext cx="7708491" cy="649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5A0784-5792-9DBA-31B8-1D356150BAF6}"/>
                  </a:ext>
                </a:extLst>
              </p:cNvPr>
              <p:cNvSpPr txBox="1"/>
              <p:nvPr/>
            </p:nvSpPr>
            <p:spPr>
              <a:xfrm>
                <a:off x="4817807" y="3345934"/>
                <a:ext cx="6096000" cy="530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5A0784-5792-9DBA-31B8-1D356150B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7" y="3345934"/>
                <a:ext cx="6096000" cy="530594"/>
              </a:xfrm>
              <a:prstGeom prst="rect">
                <a:avLst/>
              </a:prstGeom>
              <a:blipFill>
                <a:blip r:embed="rId5"/>
                <a:stretch>
                  <a:fillRect t="-163218" b="-2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1ADC45C-5037-BFB9-F5C4-B13BBAC8CF5A}"/>
              </a:ext>
            </a:extLst>
          </p:cNvPr>
          <p:cNvSpPr txBox="1"/>
          <p:nvPr/>
        </p:nvSpPr>
        <p:spPr>
          <a:xfrm>
            <a:off x="344129" y="3480780"/>
            <a:ext cx="422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properties of the local-diabatic basis: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01E98-D55C-4497-DECD-355E0FA9BF68}"/>
                  </a:ext>
                </a:extLst>
              </p:cNvPr>
              <p:cNvSpPr txBox="1"/>
              <p:nvPr/>
            </p:nvSpPr>
            <p:spPr>
              <a:xfrm>
                <a:off x="543231" y="4289875"/>
                <a:ext cx="11331679" cy="97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2ℏ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2ℏ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𝑎𝑑𝑖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2ℏ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𝑎𝑑𝑖</m:t>
                            </m:r>
                          </m:sub>
                        </m:sSub>
                        <m:d>
                          <m:dPr>
                            <m:begChr m:val=""/>
                            <m:endChr m:val="|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2ℏ</m:t>
                                    </m:r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𝑎𝑑𝑖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01E98-D55C-4497-DECD-355E0FA9B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1" y="4289875"/>
                <a:ext cx="11331679" cy="970650"/>
              </a:xfrm>
              <a:prstGeom prst="rect">
                <a:avLst/>
              </a:prstGeom>
              <a:blipFill>
                <a:blip r:embed="rId6"/>
                <a:stretch>
                  <a:fillRect l="-592" t="-28302" b="-4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10D29-8C8A-1FCC-B522-3B18A3096DB9}"/>
                  </a:ext>
                </a:extLst>
              </p:cNvPr>
              <p:cNvSpPr txBox="1"/>
              <p:nvPr/>
            </p:nvSpPr>
            <p:spPr>
              <a:xfrm>
                <a:off x="1134152" y="5446668"/>
                <a:ext cx="7367310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10D29-8C8A-1FCC-B522-3B18A309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52" y="5446668"/>
                <a:ext cx="7367310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7" descr="Image result for ub logo">
            <a:extLst>
              <a:ext uri="{FF2B5EF4-FFF2-40B4-BE49-F238E27FC236}">
                <a16:creationId xmlns:a16="http://schemas.microsoft.com/office/drawing/2014/main" id="{58B1FBE5-CCB6-CF0B-6067-AA14A2B1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2D4E0-AB7B-E7E2-FAF5-0B89C85D21E7}"/>
              </a:ext>
            </a:extLst>
          </p:cNvPr>
          <p:cNvSpPr txBox="1"/>
          <p:nvPr/>
        </p:nvSpPr>
        <p:spPr>
          <a:xfrm>
            <a:off x="77020" y="1738161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Crude splitting: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EEFAD-4812-F02C-3B45-2B09E8D45223}"/>
              </a:ext>
            </a:extLst>
          </p:cNvPr>
          <p:cNvSpPr txBox="1"/>
          <p:nvPr/>
        </p:nvSpPr>
        <p:spPr>
          <a:xfrm>
            <a:off x="9253993" y="5311669"/>
            <a:ext cx="2314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</a:t>
            </a:r>
            <a:r>
              <a:rPr lang="en-US" b="1" dirty="0">
                <a:solidFill>
                  <a:srgbClr val="008000"/>
                </a:solidFill>
              </a:rPr>
              <a:t>should be the electronic Hamiltonian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the vibronic Hamiltonian</a:t>
            </a:r>
            <a:r>
              <a:rPr lang="en-US" dirty="0"/>
              <a:t>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2B711-A483-C360-5B84-B641115C6493}"/>
              </a:ext>
            </a:extLst>
          </p:cNvPr>
          <p:cNvCxnSpPr>
            <a:cxnSpLocks/>
          </p:cNvCxnSpPr>
          <p:nvPr/>
        </p:nvCxnSpPr>
        <p:spPr>
          <a:xfrm flipH="1" flipV="1">
            <a:off x="7865807" y="5837053"/>
            <a:ext cx="1085153" cy="747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CA2A0-A748-E663-5576-9A8B331FCE87}"/>
              </a:ext>
            </a:extLst>
          </p:cNvPr>
          <p:cNvSpPr/>
          <p:nvPr/>
        </p:nvSpPr>
        <p:spPr>
          <a:xfrm>
            <a:off x="5145847" y="4238731"/>
            <a:ext cx="2275679" cy="68048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1867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142</cp:revision>
  <dcterms:created xsi:type="dcterms:W3CDTF">2021-12-25T21:11:49Z</dcterms:created>
  <dcterms:modified xsi:type="dcterms:W3CDTF">2024-07-07T22:27:24Z</dcterms:modified>
</cp:coreProperties>
</file>