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52" r:id="rId2"/>
    <p:sldId id="294" r:id="rId3"/>
    <p:sldId id="269" r:id="rId4"/>
    <p:sldId id="437" r:id="rId5"/>
    <p:sldId id="296" r:id="rId6"/>
    <p:sldId id="438" r:id="rId7"/>
    <p:sldId id="304" r:id="rId8"/>
    <p:sldId id="440" r:id="rId9"/>
    <p:sldId id="441" r:id="rId10"/>
    <p:sldId id="442" r:id="rId11"/>
    <p:sldId id="443" r:id="rId12"/>
    <p:sldId id="444" r:id="rId13"/>
    <p:sldId id="439" r:id="rId14"/>
    <p:sldId id="277" r:id="rId15"/>
    <p:sldId id="307" r:id="rId16"/>
    <p:sldId id="445" r:id="rId17"/>
    <p:sldId id="446" r:id="rId18"/>
    <p:sldId id="292" r:id="rId19"/>
    <p:sldId id="308" r:id="rId20"/>
    <p:sldId id="447" r:id="rId21"/>
    <p:sldId id="305" r:id="rId22"/>
    <p:sldId id="306" r:id="rId23"/>
    <p:sldId id="448" r:id="rId24"/>
    <p:sldId id="431" r:id="rId25"/>
    <p:sldId id="449" r:id="rId26"/>
    <p:sldId id="309" r:id="rId27"/>
    <p:sldId id="432" r:id="rId28"/>
    <p:sldId id="433" r:id="rId29"/>
    <p:sldId id="434" r:id="rId30"/>
    <p:sldId id="43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18AA6-218D-4EDD-BB04-583AC6A7346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E5BBA-4439-455F-8754-482B5618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0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6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9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3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2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7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18.png"/><Relationship Id="rId3" Type="http://schemas.openxmlformats.org/officeDocument/2006/relationships/image" Target="../media/image188.png"/><Relationship Id="rId7" Type="http://schemas.openxmlformats.org/officeDocument/2006/relationships/image" Target="../media/image212.png"/><Relationship Id="rId12" Type="http://schemas.openxmlformats.org/officeDocument/2006/relationships/image" Target="../media/image2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11" Type="http://schemas.openxmlformats.org/officeDocument/2006/relationships/image" Target="../media/image216.png"/><Relationship Id="rId5" Type="http://schemas.openxmlformats.org/officeDocument/2006/relationships/image" Target="../media/image208.png"/><Relationship Id="rId15" Type="http://schemas.openxmlformats.org/officeDocument/2006/relationships/image" Target="../media/image221.png"/><Relationship Id="rId10" Type="http://schemas.openxmlformats.org/officeDocument/2006/relationships/image" Target="../media/image215.png"/><Relationship Id="rId4" Type="http://schemas.openxmlformats.org/officeDocument/2006/relationships/image" Target="../media/image207.png"/><Relationship Id="rId9" Type="http://schemas.openxmlformats.org/officeDocument/2006/relationships/image" Target="../media/image214.png"/><Relationship Id="rId14" Type="http://schemas.openxmlformats.org/officeDocument/2006/relationships/image" Target="../media/image2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3" Type="http://schemas.openxmlformats.org/officeDocument/2006/relationships/image" Target="../media/image1.jpeg"/><Relationship Id="rId7" Type="http://schemas.openxmlformats.org/officeDocument/2006/relationships/image" Target="../media/image2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5" Type="http://schemas.openxmlformats.org/officeDocument/2006/relationships/image" Target="../media/image226.png"/><Relationship Id="rId10" Type="http://schemas.openxmlformats.org/officeDocument/2006/relationships/image" Target="../media/image3.png"/><Relationship Id="rId4" Type="http://schemas.openxmlformats.org/officeDocument/2006/relationships/image" Target="../media/image225.png"/><Relationship Id="rId9" Type="http://schemas.openxmlformats.org/officeDocument/2006/relationships/image" Target="../media/image2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12" Type="http://schemas.openxmlformats.org/officeDocument/2006/relationships/image" Target="../media/image2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2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3" Type="http://schemas.openxmlformats.org/officeDocument/2006/relationships/image" Target="../media/image224.png"/><Relationship Id="rId7" Type="http://schemas.openxmlformats.org/officeDocument/2006/relationships/image" Target="../media/image2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5" Type="http://schemas.openxmlformats.org/officeDocument/2006/relationships/image" Target="../media/image244.png"/><Relationship Id="rId4" Type="http://schemas.openxmlformats.org/officeDocument/2006/relationships/image" Target="../media/image232.png"/><Relationship Id="rId9" Type="http://schemas.openxmlformats.org/officeDocument/2006/relationships/image" Target="../media/image2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53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52.png"/><Relationship Id="rId4" Type="http://schemas.openxmlformats.org/officeDocument/2006/relationships/image" Target="../media/image2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3" Type="http://schemas.openxmlformats.org/officeDocument/2006/relationships/image" Target="../media/image254.png"/><Relationship Id="rId7" Type="http://schemas.openxmlformats.org/officeDocument/2006/relationships/image" Target="../media/image258.png"/><Relationship Id="rId12" Type="http://schemas.openxmlformats.org/officeDocument/2006/relationships/image" Target="../media/image26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11" Type="http://schemas.openxmlformats.org/officeDocument/2006/relationships/image" Target="../media/image262.png"/><Relationship Id="rId5" Type="http://schemas.openxmlformats.org/officeDocument/2006/relationships/image" Target="../media/image256.png"/><Relationship Id="rId10" Type="http://schemas.openxmlformats.org/officeDocument/2006/relationships/image" Target="../media/image261.png"/><Relationship Id="rId4" Type="http://schemas.openxmlformats.org/officeDocument/2006/relationships/image" Target="../media/image255.png"/><Relationship Id="rId9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6.png"/><Relationship Id="rId4" Type="http://schemas.openxmlformats.org/officeDocument/2006/relationships/image" Target="../media/image26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image" Target="../media/image2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.jpe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0.png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8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png"/><Relationship Id="rId13" Type="http://schemas.openxmlformats.org/officeDocument/2006/relationships/image" Target="../media/image283.png"/><Relationship Id="rId3" Type="http://schemas.openxmlformats.org/officeDocument/2006/relationships/image" Target="../media/image222.png"/><Relationship Id="rId7" Type="http://schemas.openxmlformats.org/officeDocument/2006/relationships/image" Target="../media/image271.png"/><Relationship Id="rId12" Type="http://schemas.openxmlformats.org/officeDocument/2006/relationships/image" Target="../media/image282.png"/><Relationship Id="rId17" Type="http://schemas.openxmlformats.org/officeDocument/2006/relationships/image" Target="../media/image288.png"/><Relationship Id="rId2" Type="http://schemas.openxmlformats.org/officeDocument/2006/relationships/image" Target="../media/image1.jpeg"/><Relationship Id="rId16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275.png"/><Relationship Id="rId5" Type="http://schemas.openxmlformats.org/officeDocument/2006/relationships/image" Target="../media/image241.png"/><Relationship Id="rId15" Type="http://schemas.openxmlformats.org/officeDocument/2006/relationships/image" Target="../media/image286.png"/><Relationship Id="rId10" Type="http://schemas.openxmlformats.org/officeDocument/2006/relationships/image" Target="../media/image274.png"/><Relationship Id="rId4" Type="http://schemas.openxmlformats.org/officeDocument/2006/relationships/image" Target="../media/image223.png"/><Relationship Id="rId9" Type="http://schemas.openxmlformats.org/officeDocument/2006/relationships/image" Target="../media/image273.png"/><Relationship Id="rId14" Type="http://schemas.openxmlformats.org/officeDocument/2006/relationships/image" Target="../media/image28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0.png"/><Relationship Id="rId3" Type="http://schemas.openxmlformats.org/officeDocument/2006/relationships/image" Target="../media/image95.png"/><Relationship Id="rId7" Type="http://schemas.openxmlformats.org/officeDocument/2006/relationships/image" Target="../media/image97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090.png"/><Relationship Id="rId4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0.png"/><Relationship Id="rId13" Type="http://schemas.openxmlformats.org/officeDocument/2006/relationships/image" Target="../media/image2250.png"/><Relationship Id="rId3" Type="http://schemas.openxmlformats.org/officeDocument/2006/relationships/image" Target="../media/image2140.png"/><Relationship Id="rId7" Type="http://schemas.openxmlformats.org/officeDocument/2006/relationships/image" Target="../media/image2180.png"/><Relationship Id="rId12" Type="http://schemas.openxmlformats.org/officeDocument/2006/relationships/image" Target="../media/image22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70.png"/><Relationship Id="rId11" Type="http://schemas.openxmlformats.org/officeDocument/2006/relationships/image" Target="../media/image2230.png"/><Relationship Id="rId5" Type="http://schemas.openxmlformats.org/officeDocument/2006/relationships/image" Target="../media/image2160.png"/><Relationship Id="rId10" Type="http://schemas.openxmlformats.org/officeDocument/2006/relationships/image" Target="../media/image2220.png"/><Relationship Id="rId4" Type="http://schemas.openxmlformats.org/officeDocument/2006/relationships/image" Target="../media/image2150.png"/><Relationship Id="rId9" Type="http://schemas.openxmlformats.org/officeDocument/2006/relationships/image" Target="../media/image22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0.png"/><Relationship Id="rId13" Type="http://schemas.openxmlformats.org/officeDocument/2006/relationships/image" Target="../media/image2370.png"/><Relationship Id="rId3" Type="http://schemas.openxmlformats.org/officeDocument/2006/relationships/image" Target="../media/image1.jpeg"/><Relationship Id="rId7" Type="http://schemas.openxmlformats.org/officeDocument/2006/relationships/image" Target="../media/image2310.png"/><Relationship Id="rId12" Type="http://schemas.openxmlformats.org/officeDocument/2006/relationships/image" Target="../media/image2360.png"/><Relationship Id="rId17" Type="http://schemas.openxmlformats.org/officeDocument/2006/relationships/image" Target="../media/image2420.png"/><Relationship Id="rId2" Type="http://schemas.openxmlformats.org/officeDocument/2006/relationships/image" Target="../media/image2260.png"/><Relationship Id="rId16" Type="http://schemas.openxmlformats.org/officeDocument/2006/relationships/image" Target="../media/image2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0.png"/><Relationship Id="rId11" Type="http://schemas.openxmlformats.org/officeDocument/2006/relationships/image" Target="../media/image2350.png"/><Relationship Id="rId5" Type="http://schemas.openxmlformats.org/officeDocument/2006/relationships/image" Target="../media/image2280.png"/><Relationship Id="rId15" Type="http://schemas.openxmlformats.org/officeDocument/2006/relationships/image" Target="../media/image2390.png"/><Relationship Id="rId10" Type="http://schemas.openxmlformats.org/officeDocument/2006/relationships/image" Target="../media/image2340.png"/><Relationship Id="rId4" Type="http://schemas.openxmlformats.org/officeDocument/2006/relationships/image" Target="../media/image2270.png"/><Relationship Id="rId9" Type="http://schemas.openxmlformats.org/officeDocument/2006/relationships/image" Target="../media/image2330.png"/><Relationship Id="rId14" Type="http://schemas.openxmlformats.org/officeDocument/2006/relationships/image" Target="../media/image23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.jpeg"/><Relationship Id="rId2" Type="http://schemas.openxmlformats.org/officeDocument/2006/relationships/image" Target="../media/image2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70.png"/><Relationship Id="rId5" Type="http://schemas.openxmlformats.org/officeDocument/2006/relationships/image" Target="../media/image2460.png"/><Relationship Id="rId4" Type="http://schemas.openxmlformats.org/officeDocument/2006/relationships/image" Target="../media/image24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1.jpeg"/><Relationship Id="rId7" Type="http://schemas.openxmlformats.org/officeDocument/2006/relationships/image" Target="../media/image100.png"/><Relationship Id="rId2" Type="http://schemas.openxmlformats.org/officeDocument/2006/relationships/image" Target="../media/image2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0.png"/><Relationship Id="rId5" Type="http://schemas.openxmlformats.org/officeDocument/2006/relationships/image" Target="../media/image2500.png"/><Relationship Id="rId10" Type="http://schemas.openxmlformats.org/officeDocument/2006/relationships/image" Target="../media/image2550.png"/><Relationship Id="rId4" Type="http://schemas.openxmlformats.org/officeDocument/2006/relationships/image" Target="../media/image2490.png"/><Relationship Id="rId9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.jpeg"/><Relationship Id="rId7" Type="http://schemas.openxmlformats.org/officeDocument/2006/relationships/image" Target="../media/image169.png"/><Relationship Id="rId2" Type="http://schemas.openxmlformats.org/officeDocument/2006/relationships/image" Target="../media/image1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76.png"/><Relationship Id="rId7" Type="http://schemas.openxmlformats.org/officeDocument/2006/relationships/image" Target="../media/image17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2.png"/><Relationship Id="rId7" Type="http://schemas.openxmlformats.org/officeDocument/2006/relationships/image" Target="../media/image1.jpe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Relationship Id="rId9" Type="http://schemas.openxmlformats.org/officeDocument/2006/relationships/image" Target="../media/image1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2.png"/><Relationship Id="rId3" Type="http://schemas.openxmlformats.org/officeDocument/2006/relationships/image" Target="../media/image189.png"/><Relationship Id="rId7" Type="http://schemas.openxmlformats.org/officeDocument/2006/relationships/image" Target="../media/image195.png"/><Relationship Id="rId12" Type="http://schemas.openxmlformats.org/officeDocument/2006/relationships/image" Target="../media/image201.png"/><Relationship Id="rId17" Type="http://schemas.openxmlformats.org/officeDocument/2006/relationships/image" Target="../media/image206.png"/><Relationship Id="rId2" Type="http://schemas.openxmlformats.org/officeDocument/2006/relationships/image" Target="../media/image1.jpeg"/><Relationship Id="rId16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4.png"/><Relationship Id="rId10" Type="http://schemas.openxmlformats.org/officeDocument/2006/relationships/image" Target="../media/image198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2" y="1942253"/>
            <a:ext cx="109632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FF0000"/>
                </a:solidFill>
              </a:rPr>
              <a:t>Libra </a:t>
            </a:r>
            <a:r>
              <a:rPr lang="pt-BR" sz="4000" i="1" dirty="0"/>
              <a:t>Summer School and Workshop 2024</a:t>
            </a:r>
          </a:p>
          <a:p>
            <a:pPr algn="ctr">
              <a:buNone/>
            </a:pPr>
            <a:r>
              <a:rPr lang="pt-BR" sz="4000" i="1" dirty="0"/>
              <a:t>TSH: Part 3</a:t>
            </a: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68825" y="3577468"/>
            <a:ext cx="2176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Times New Roman" panose="02020603050405020304" pitchFamily="18" charset="0"/>
              </a:rPr>
              <a:t>Alexey Akimov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9300" y="4563158"/>
            <a:ext cx="3541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University at Buffalo, SUNY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4667" y="6174913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July 9, 2024</a:t>
            </a:r>
          </a:p>
        </p:txBody>
      </p:sp>
    </p:spTree>
    <p:extLst>
      <p:ext uri="{BB962C8B-B14F-4D97-AF65-F5344CB8AC3E}">
        <p14:creationId xmlns:p14="http://schemas.microsoft.com/office/powerpoint/2010/main" val="265509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 result for ub logo">
            <a:extLst>
              <a:ext uri="{FF2B5EF4-FFF2-40B4-BE49-F238E27FC236}">
                <a16:creationId xmlns:a16="http://schemas.microsoft.com/office/drawing/2014/main" id="{D237218B-87CE-793F-7425-6DB854CB0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BAD6AC-9164-65D2-DBAA-FF0324199129}"/>
              </a:ext>
            </a:extLst>
          </p:cNvPr>
          <p:cNvSpPr txBox="1"/>
          <p:nvPr/>
        </p:nvSpPr>
        <p:spPr>
          <a:xfrm>
            <a:off x="1113219" y="74858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FSSH-3 Hop Proposal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DA1CB5-7EAF-D2F3-3CC5-E0429F62018B}"/>
                  </a:ext>
                </a:extLst>
              </p:cNvPr>
              <p:cNvSpPr txBox="1"/>
              <p:nvPr/>
            </p:nvSpPr>
            <p:spPr>
              <a:xfrm>
                <a:off x="1514668" y="926660"/>
                <a:ext cx="4307840" cy="561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DA1CB5-7EAF-D2F3-3CC5-E0429F620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668" y="926660"/>
                <a:ext cx="4307840" cy="561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803729-DD86-96D2-07D4-B29D8E976C66}"/>
                  </a:ext>
                </a:extLst>
              </p:cNvPr>
              <p:cNvSpPr txBox="1"/>
              <p:nvPr/>
            </p:nvSpPr>
            <p:spPr>
              <a:xfrm>
                <a:off x="1534574" y="1581408"/>
                <a:ext cx="3972560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803729-DD86-96D2-07D4-B29D8E976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74" y="1581408"/>
                <a:ext cx="3972560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C90016-205F-36FB-B395-8D4FCA090CBE}"/>
                  </a:ext>
                </a:extLst>
              </p:cNvPr>
              <p:cNvSpPr txBox="1"/>
              <p:nvPr/>
            </p:nvSpPr>
            <p:spPr>
              <a:xfrm>
                <a:off x="1534574" y="2530681"/>
                <a:ext cx="4602480" cy="76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𝐹𝑆𝑆𝐻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b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C90016-205F-36FB-B395-8D4FCA090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74" y="2530681"/>
                <a:ext cx="4602480" cy="763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31A119-55A0-4DB2-08DC-CD007CF24E03}"/>
                  </a:ext>
                </a:extLst>
              </p:cNvPr>
              <p:cNvSpPr txBox="1"/>
              <p:nvPr/>
            </p:nvSpPr>
            <p:spPr>
              <a:xfrm>
                <a:off x="1534574" y="3377160"/>
                <a:ext cx="326136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𝐹𝑆𝑆𝐻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b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31A119-55A0-4DB2-08DC-CD007CF24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74" y="3377160"/>
                <a:ext cx="3261360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549B18-DCE6-2980-2F56-80942FC2856E}"/>
                  </a:ext>
                </a:extLst>
              </p:cNvPr>
              <p:cNvSpPr txBox="1"/>
              <p:nvPr/>
            </p:nvSpPr>
            <p:spPr>
              <a:xfrm>
                <a:off x="6157372" y="994877"/>
                <a:ext cx="4226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𝑱𝒙</m:t>
                    </m:r>
                  </m:oMath>
                </a14:m>
                <a:r>
                  <a:rPr lang="en-US" dirty="0"/>
                  <a:t>            - the problem to solve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549B18-DCE6-2980-2F56-80942FC2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372" y="994877"/>
                <a:ext cx="4226558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AA33FC-58AB-909F-246F-1621EA20613E}"/>
                  </a:ext>
                </a:extLst>
              </p:cNvPr>
              <p:cNvSpPr txBox="1"/>
              <p:nvPr/>
            </p:nvSpPr>
            <p:spPr>
              <a:xfrm>
                <a:off x="7459672" y="2876135"/>
                <a:ext cx="2326640" cy="504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𝝆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GB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𝝆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AA33FC-58AB-909F-246F-1621EA206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672" y="2876135"/>
                <a:ext cx="2326640" cy="504946"/>
              </a:xfrm>
              <a:prstGeom prst="rect">
                <a:avLst/>
              </a:prstGeom>
              <a:blipFill>
                <a:blip r:embed="rId8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E529D8-6308-CAF5-63B7-120DFB83B0C9}"/>
                  </a:ext>
                </a:extLst>
              </p:cNvPr>
              <p:cNvSpPr txBox="1"/>
              <p:nvPr/>
            </p:nvSpPr>
            <p:spPr>
              <a:xfrm>
                <a:off x="6035040" y="2943942"/>
                <a:ext cx="11379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E529D8-6308-CAF5-63B7-120DFB83B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40" y="2943942"/>
                <a:ext cx="1137920" cy="369332"/>
              </a:xfrm>
              <a:prstGeom prst="rect">
                <a:avLst/>
              </a:prstGeom>
              <a:blipFill>
                <a:blip r:embed="rId9"/>
                <a:stretch>
                  <a:fillRect t="-11475" r="-5882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605860-2917-059B-C0E9-E04FA85A27E4}"/>
                  </a:ext>
                </a:extLst>
              </p:cNvPr>
              <p:cNvSpPr txBox="1"/>
              <p:nvPr/>
            </p:nvSpPr>
            <p:spPr>
              <a:xfrm>
                <a:off x="6157372" y="1440405"/>
                <a:ext cx="5559126" cy="493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𝑱𝒙</m:t>
                                </m:r>
                              </m:e>
                            </m:d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dirty="0"/>
                  <a:t> - solve the optimization problem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605860-2917-059B-C0E9-E04FA85A2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372" y="1440405"/>
                <a:ext cx="5559126" cy="493084"/>
              </a:xfrm>
              <a:prstGeom prst="rect">
                <a:avLst/>
              </a:prstGeom>
              <a:blipFill>
                <a:blip r:embed="rId10"/>
                <a:stretch>
                  <a:fillRect l="-219" t="-370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D36567-A306-B51E-A7B1-BAF5FCDF4D22}"/>
                  </a:ext>
                </a:extLst>
              </p:cNvPr>
              <p:cNvSpPr txBox="1"/>
              <p:nvPr/>
            </p:nvSpPr>
            <p:spPr>
              <a:xfrm>
                <a:off x="6137053" y="1990585"/>
                <a:ext cx="4500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- the formal solution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D36567-A306-B51E-A7B1-BAF5FCDF4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053" y="1990585"/>
                <a:ext cx="4500880" cy="369332"/>
              </a:xfrm>
              <a:prstGeom prst="rect">
                <a:avLst/>
              </a:prstGeom>
              <a:blipFill>
                <a:blip r:embed="rId11"/>
                <a:stretch>
                  <a:fillRect l="-27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8E7958-966E-D2A4-AFB1-3EC413BEF787}"/>
                  </a:ext>
                </a:extLst>
              </p:cNvPr>
              <p:cNvSpPr txBox="1"/>
              <p:nvPr/>
            </p:nvSpPr>
            <p:spPr>
              <a:xfrm>
                <a:off x="7591752" y="3599053"/>
                <a:ext cx="20624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8E7958-966E-D2A4-AFB1-3EC413BEF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752" y="3599053"/>
                <a:ext cx="206248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D979E72-879C-A2FD-F321-1485C4B54DE9}"/>
              </a:ext>
            </a:extLst>
          </p:cNvPr>
          <p:cNvSpPr txBox="1"/>
          <p:nvPr/>
        </p:nvSpPr>
        <p:spPr>
          <a:xfrm>
            <a:off x="6074564" y="2488073"/>
            <a:ext cx="231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two options: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74EBF2-DE85-1FA7-788D-50E7F174642E}"/>
                  </a:ext>
                </a:extLst>
              </p:cNvPr>
              <p:cNvSpPr txBox="1"/>
              <p:nvPr/>
            </p:nvSpPr>
            <p:spPr>
              <a:xfrm>
                <a:off x="9842806" y="2917332"/>
                <a:ext cx="23187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Initial guess for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74EBF2-DE85-1FA7-788D-50E7F174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806" y="2917332"/>
                <a:ext cx="2318712" cy="369332"/>
              </a:xfrm>
              <a:prstGeom prst="rect">
                <a:avLst/>
              </a:prstGeom>
              <a:blipFill>
                <a:blip r:embed="rId13"/>
                <a:stretch>
                  <a:fillRect l="-236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888CE9-1D51-51B0-7CC2-432FBA58CEAC}"/>
                  </a:ext>
                </a:extLst>
              </p:cNvPr>
              <p:cNvSpPr txBox="1"/>
              <p:nvPr/>
            </p:nvSpPr>
            <p:spPr>
              <a:xfrm>
                <a:off x="6096000" y="3616627"/>
                <a:ext cx="11379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888CE9-1D51-51B0-7CC2-432FBA58C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16627"/>
                <a:ext cx="1137920" cy="369332"/>
              </a:xfrm>
              <a:prstGeom prst="rect">
                <a:avLst/>
              </a:prstGeom>
              <a:blipFill>
                <a:blip r:embed="rId14"/>
                <a:stretch>
                  <a:fillRect t="-9836" r="-5882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92E81-9F01-BD50-BBE6-EFE562660259}"/>
                  </a:ext>
                </a:extLst>
              </p:cNvPr>
              <p:cNvSpPr txBox="1"/>
              <p:nvPr/>
            </p:nvSpPr>
            <p:spPr>
              <a:xfrm>
                <a:off x="9786312" y="3577738"/>
                <a:ext cx="23187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Initial guess for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92E81-9F01-BD50-BBE6-EFE562660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312" y="3577738"/>
                <a:ext cx="2318712" cy="369332"/>
              </a:xfrm>
              <a:prstGeom prst="rect">
                <a:avLst/>
              </a:prstGeom>
              <a:blipFill>
                <a:blip r:embed="rId15"/>
                <a:stretch>
                  <a:fillRect l="-21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982F73B-0F0F-EFE0-9A2F-D92D32544B1A}"/>
              </a:ext>
            </a:extLst>
          </p:cNvPr>
          <p:cNvSpPr txBox="1"/>
          <p:nvPr/>
        </p:nvSpPr>
        <p:spPr>
          <a:xfrm>
            <a:off x="142654" y="881638"/>
            <a:ext cx="105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FSSH-3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BFF2A3-F4FE-7A0C-A853-F29686AF4EBE}"/>
              </a:ext>
            </a:extLst>
          </p:cNvPr>
          <p:cNvSpPr txBox="1"/>
          <p:nvPr/>
        </p:nvSpPr>
        <p:spPr>
          <a:xfrm>
            <a:off x="0" y="4311340"/>
            <a:ext cx="31652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dyn_control_params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0000FF"/>
                </a:solidFill>
              </a:rPr>
              <a:t>fssh3_size_option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0000FF"/>
                </a:solidFill>
              </a:rPr>
              <a:t>fssh3_approach_option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0000FF"/>
                </a:solidFill>
              </a:rPr>
              <a:t>fssh3_dt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0000FF"/>
                </a:solidFill>
              </a:rPr>
              <a:t>fssh3_max_steps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0000FF"/>
                </a:solidFill>
              </a:rPr>
              <a:t>fssh3_err_tol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6446E-8C20-A06B-6F4D-E8AE6025FE1F}"/>
              </a:ext>
            </a:extLst>
          </p:cNvPr>
          <p:cNvSpPr txBox="1"/>
          <p:nvPr/>
        </p:nvSpPr>
        <p:spPr>
          <a:xfrm>
            <a:off x="2860039" y="4165884"/>
            <a:ext cx="65938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The size of the vectorized density matrix in equations to determine hopping probabilities/fluxes</a:t>
            </a:r>
          </a:p>
          <a:p>
            <a:r>
              <a:rPr lang="en-US" sz="1100" dirty="0"/>
              <a:t>- 0: N elements - only populations; the matrices are overdetermined  [ default ]</a:t>
            </a:r>
          </a:p>
          <a:p>
            <a:r>
              <a:rPr lang="en-US" sz="1100" dirty="0"/>
              <a:t>- 1: N^2 elements - first N elements are populations, then Re and </a:t>
            </a:r>
            <a:r>
              <a:rPr lang="en-US" sz="1100" dirty="0" err="1"/>
              <a:t>Im</a:t>
            </a:r>
            <a:r>
              <a:rPr lang="en-US" sz="1100" dirty="0"/>
              <a:t> parts of upper-triangular coherences</a:t>
            </a:r>
          </a:p>
          <a:p>
            <a:r>
              <a:rPr lang="en-US" sz="1100" dirty="0"/>
              <a:t>                         that is rho_{0,1}, rho_{0,2}, ... rho_{0,N-1}, rho_{1,2}, ... rho_{1,N-1}, ... rho_{N-2,N-1}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7329A-F7D0-CF74-E830-7D34AEEAEB68}"/>
              </a:ext>
            </a:extLst>
          </p:cNvPr>
          <p:cNvSpPr txBox="1"/>
          <p:nvPr/>
        </p:nvSpPr>
        <p:spPr>
          <a:xfrm>
            <a:off x="2828393" y="5013111"/>
            <a:ext cx="7223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approach to determine the hopping probabilities:</a:t>
            </a:r>
          </a:p>
          <a:p>
            <a:r>
              <a:rPr lang="en-US" sz="1200" dirty="0"/>
              <a:t>- 0: based on master equation, rho(</a:t>
            </a:r>
            <a:r>
              <a:rPr lang="en-US" sz="1200" dirty="0" err="1"/>
              <a:t>t+dt</a:t>
            </a:r>
            <a:r>
              <a:rPr lang="en-US" sz="1200" dirty="0"/>
              <a:t>) = J * rho(t);  J matrix contains hopping probabilities directly  [ default ]</a:t>
            </a:r>
          </a:p>
          <a:p>
            <a:r>
              <a:rPr lang="en-US" sz="1200" dirty="0"/>
              <a:t> - 1: based on kinetic approach, </a:t>
            </a:r>
            <a:r>
              <a:rPr lang="en-US" sz="1200" dirty="0" err="1"/>
              <a:t>drho</a:t>
            </a:r>
            <a:r>
              <a:rPr lang="en-US" sz="1200" dirty="0"/>
              <a:t>/dt = J * rho; J matrix contains fluxes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F6EBFE-E3A9-3A24-7F07-DB4DDC5CB340}"/>
              </a:ext>
            </a:extLst>
          </p:cNvPr>
          <p:cNvSpPr txBox="1"/>
          <p:nvPr/>
        </p:nvSpPr>
        <p:spPr>
          <a:xfrm>
            <a:off x="2828393" y="5711228"/>
            <a:ext cx="7673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time-step of the optimization procedure in the FSSH3 calculations.     Default: 0.001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B9ED63-30C6-63F6-9BD7-ACE3725B6E07}"/>
              </a:ext>
            </a:extLst>
          </p:cNvPr>
          <p:cNvSpPr txBox="1"/>
          <p:nvPr/>
        </p:nvSpPr>
        <p:spPr>
          <a:xfrm>
            <a:off x="2828393" y="6010528"/>
            <a:ext cx="61124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maximal number of steps in the FSSH3 optimization step.     Default: 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5622AA-D27E-BF8D-BC01-617656B6E5EC}"/>
              </a:ext>
            </a:extLst>
          </p:cNvPr>
          <p:cNvSpPr txBox="1"/>
          <p:nvPr/>
        </p:nvSpPr>
        <p:spPr>
          <a:xfrm>
            <a:off x="2843016" y="6301484"/>
            <a:ext cx="3334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FSSH3 error tolerance.     Default: 1e-7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CE86D1-518D-4EDF-833E-11E459A00CA1}"/>
              </a:ext>
            </a:extLst>
          </p:cNvPr>
          <p:cNvSpPr txBox="1"/>
          <p:nvPr/>
        </p:nvSpPr>
        <p:spPr>
          <a:xfrm>
            <a:off x="3641846" y="523734"/>
            <a:ext cx="4485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</a:rPr>
              <a:t>Akimov, A. V. </a:t>
            </a:r>
            <a:r>
              <a:rPr lang="en-US" sz="1600" i="1" dirty="0">
                <a:solidFill>
                  <a:srgbClr val="0000FF"/>
                </a:solidFill>
              </a:rPr>
              <a:t>Mol</a:t>
            </a:r>
            <a:r>
              <a:rPr lang="en-US" sz="1600" i="1" dirty="0">
                <a:solidFill>
                  <a:srgbClr val="0000FF"/>
                </a:solidFill>
                <a:effectLst/>
              </a:rPr>
              <a:t>. Phys.</a:t>
            </a:r>
            <a:r>
              <a:rPr lang="en-US" sz="1600" dirty="0">
                <a:solidFill>
                  <a:srgbClr val="0000FF"/>
                </a:solidFill>
                <a:effectLst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</a:rPr>
              <a:t>2024</a:t>
            </a:r>
            <a:r>
              <a:rPr lang="en-US" sz="1600" dirty="0">
                <a:solidFill>
                  <a:srgbClr val="0000FF"/>
                </a:solidFill>
                <a:effectLst/>
              </a:rPr>
              <a:t>, </a:t>
            </a:r>
            <a:r>
              <a:rPr lang="en-US" sz="1600" i="1" dirty="0">
                <a:solidFill>
                  <a:srgbClr val="0000FF"/>
                </a:solidFill>
                <a:effectLst/>
              </a:rPr>
              <a:t>to appear in press</a:t>
            </a:r>
            <a:endParaRPr lang="en-US" sz="1600" dirty="0"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694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triangle with many colored dots&#10;&#10;Description automatically generated with medium confidence">
            <a:extLst>
              <a:ext uri="{FF2B5EF4-FFF2-40B4-BE49-F238E27FC236}">
                <a16:creationId xmlns:a16="http://schemas.microsoft.com/office/drawing/2014/main" id="{97E75EA9-835B-00D0-CA7F-A9B9A2F83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144" y="598078"/>
            <a:ext cx="3068704" cy="2815904"/>
          </a:xfrm>
          <a:prstGeom prst="rect">
            <a:avLst/>
          </a:prstGeom>
        </p:spPr>
      </p:pic>
      <p:pic>
        <p:nvPicPr>
          <p:cNvPr id="6" name="Picture 7" descr="Image result for ub logo">
            <a:extLst>
              <a:ext uri="{FF2B5EF4-FFF2-40B4-BE49-F238E27FC236}">
                <a16:creationId xmlns:a16="http://schemas.microsoft.com/office/drawing/2014/main" id="{7058B9D8-D20C-38B6-3386-B49EE77AD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232520-8841-8797-194C-D907DA907E4F}"/>
              </a:ext>
            </a:extLst>
          </p:cNvPr>
          <p:cNvSpPr txBox="1"/>
          <p:nvPr/>
        </p:nvSpPr>
        <p:spPr>
          <a:xfrm>
            <a:off x="1113219" y="74858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MASH Hop Proposal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881547-C73D-C075-E1C0-0D1364B26A4C}"/>
                  </a:ext>
                </a:extLst>
              </p:cNvPr>
              <p:cNvSpPr txBox="1"/>
              <p:nvPr/>
            </p:nvSpPr>
            <p:spPr>
              <a:xfrm>
                <a:off x="782320" y="1011490"/>
                <a:ext cx="680922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Initial conditions sampling algorithm:</a:t>
                </a:r>
              </a:p>
              <a:p>
                <a:pPr marL="342900" indent="-342900">
                  <a:buAutoNum type="arabicParenR"/>
                </a:pPr>
                <a:r>
                  <a:rPr lang="en-US" sz="1600" dirty="0"/>
                  <a:t>Make N-1 uniformly distributed random cuts of the [0, 1] interval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sz="1600" dirty="0"/>
                  <a:t>. Sort them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342900" indent="-342900">
                  <a:buAutoNum type="arabicParenR"/>
                </a:pPr>
                <a:r>
                  <a:rPr lang="en-US" sz="1600" dirty="0"/>
                  <a:t>The population of </a:t>
                </a:r>
                <a:r>
                  <a:rPr lang="en-US" sz="1600" dirty="0" err="1"/>
                  <a:t>i-th</a:t>
                </a:r>
                <a:r>
                  <a:rPr lang="en-US" sz="1600" dirty="0"/>
                  <a:t> state is the distance between cuts: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600" dirty="0"/>
                  <a:t>. Find the maximal value and the index.</a:t>
                </a:r>
              </a:p>
              <a:p>
                <a:pPr marL="342900" indent="-342900">
                  <a:buAutoNum type="arabicParenR"/>
                </a:pPr>
                <a:r>
                  <a:rPr lang="en-US" sz="1600" dirty="0"/>
                  <a:t>Swap the index of the target active state with the corresponding maximal-population index, do the same for the populations</a:t>
                </a:r>
              </a:p>
              <a:p>
                <a:pPr marL="342900" indent="-342900">
                  <a:buAutoNum type="arabicParenR"/>
                </a:pPr>
                <a:r>
                  <a:rPr lang="en-US" sz="1600" dirty="0"/>
                  <a:t>The generated point (a vector of populations) would be considered belonging to the basin of the active state of interest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881547-C73D-C075-E1C0-0D1364B26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0" y="1011490"/>
                <a:ext cx="6809224" cy="2308324"/>
              </a:xfrm>
              <a:prstGeom prst="rect">
                <a:avLst/>
              </a:prstGeom>
              <a:blipFill>
                <a:blip r:embed="rId4"/>
                <a:stretch>
                  <a:fillRect l="-448" t="-792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B8E5DD-5341-0638-48E2-A4D51D54D36F}"/>
                  </a:ext>
                </a:extLst>
              </p:cNvPr>
              <p:cNvSpPr txBox="1"/>
              <p:nvPr/>
            </p:nvSpPr>
            <p:spPr>
              <a:xfrm>
                <a:off x="3515360" y="3581643"/>
                <a:ext cx="2970685" cy="73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B8E5DD-5341-0638-48E2-A4D51D54D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360" y="3581643"/>
                <a:ext cx="2970685" cy="731803"/>
              </a:xfrm>
              <a:prstGeom prst="rect">
                <a:avLst/>
              </a:prstGeom>
              <a:blipFill>
                <a:blip r:embed="rId5"/>
                <a:stretch>
                  <a:fillRect b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2160AD4-25CF-308F-1B4C-DF704AA9A694}"/>
              </a:ext>
            </a:extLst>
          </p:cNvPr>
          <p:cNvSpPr txBox="1"/>
          <p:nvPr/>
        </p:nvSpPr>
        <p:spPr>
          <a:xfrm>
            <a:off x="1096043" y="4303074"/>
            <a:ext cx="539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hops to the states with the largest population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DF89F5-E72A-1F8F-50FC-0382D04DD7B1}"/>
              </a:ext>
            </a:extLst>
          </p:cNvPr>
          <p:cNvSpPr txBox="1"/>
          <p:nvPr/>
        </p:nvSpPr>
        <p:spPr>
          <a:xfrm>
            <a:off x="6807115" y="3533633"/>
            <a:ext cx="51918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(1)</a:t>
            </a:r>
            <a:r>
              <a:rPr lang="en-US" sz="1400" dirty="0" err="1">
                <a:solidFill>
                  <a:srgbClr val="0000FF"/>
                </a:solidFill>
              </a:rPr>
              <a:t>Mannouch</a:t>
            </a:r>
            <a:r>
              <a:rPr lang="en-US" sz="1400" dirty="0">
                <a:solidFill>
                  <a:srgbClr val="0000FF"/>
                </a:solidFill>
              </a:rPr>
              <a:t>, J. R.; Richardson, J. O. A </a:t>
            </a:r>
            <a:r>
              <a:rPr lang="en-US" sz="1400" i="1" dirty="0">
                <a:solidFill>
                  <a:srgbClr val="0000FF"/>
                </a:solidFill>
              </a:rPr>
              <a:t>JCP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2023</a:t>
            </a:r>
            <a:r>
              <a:rPr lang="en-US" sz="1400" dirty="0">
                <a:solidFill>
                  <a:srgbClr val="0000FF"/>
                </a:solidFill>
              </a:rPr>
              <a:t>, 158, 104111</a:t>
            </a:r>
          </a:p>
          <a:p>
            <a:r>
              <a:rPr lang="en-US" sz="1400" dirty="0">
                <a:solidFill>
                  <a:srgbClr val="0000FF"/>
                </a:solidFill>
              </a:rPr>
              <a:t>(2)</a:t>
            </a:r>
            <a:r>
              <a:rPr lang="en-US" sz="1400" dirty="0" err="1">
                <a:solidFill>
                  <a:srgbClr val="0000FF"/>
                </a:solidFill>
              </a:rPr>
              <a:t>Runeson</a:t>
            </a:r>
            <a:r>
              <a:rPr lang="en-US" sz="1400" dirty="0">
                <a:solidFill>
                  <a:srgbClr val="0000FF"/>
                </a:solidFill>
              </a:rPr>
              <a:t>, J. E.; </a:t>
            </a:r>
            <a:r>
              <a:rPr lang="en-US" sz="1400" dirty="0" err="1">
                <a:solidFill>
                  <a:srgbClr val="0000FF"/>
                </a:solidFill>
              </a:rPr>
              <a:t>Manolopoulos</a:t>
            </a:r>
            <a:r>
              <a:rPr lang="en-US" sz="1400" dirty="0">
                <a:solidFill>
                  <a:srgbClr val="0000FF"/>
                </a:solidFill>
              </a:rPr>
              <a:t>, D. E. A </a:t>
            </a:r>
            <a:r>
              <a:rPr lang="en-US" sz="1400" i="1" dirty="0">
                <a:solidFill>
                  <a:srgbClr val="0000FF"/>
                </a:solidFill>
              </a:rPr>
              <a:t>JCP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2023</a:t>
            </a:r>
            <a:r>
              <a:rPr lang="en-US" sz="1400" dirty="0">
                <a:solidFill>
                  <a:srgbClr val="0000FF"/>
                </a:solidFill>
              </a:rPr>
              <a:t>, 159, 094115. </a:t>
            </a:r>
          </a:p>
          <a:p>
            <a:r>
              <a:rPr lang="en-US" sz="1400" dirty="0">
                <a:solidFill>
                  <a:srgbClr val="0000FF"/>
                </a:solidFill>
              </a:rPr>
              <a:t>(3)E. </a:t>
            </a:r>
            <a:r>
              <a:rPr lang="en-US" sz="1400" dirty="0" err="1">
                <a:solidFill>
                  <a:srgbClr val="0000FF"/>
                </a:solidFill>
              </a:rPr>
              <a:t>Runeson</a:t>
            </a:r>
            <a:r>
              <a:rPr lang="en-US" sz="1400" dirty="0">
                <a:solidFill>
                  <a:srgbClr val="0000FF"/>
                </a:solidFill>
              </a:rPr>
              <a:t>, J.; P. Fay, T.; E. </a:t>
            </a:r>
            <a:r>
              <a:rPr lang="en-US" sz="1400" dirty="0" err="1">
                <a:solidFill>
                  <a:srgbClr val="0000FF"/>
                </a:solidFill>
              </a:rPr>
              <a:t>Manolopoulos</a:t>
            </a:r>
            <a:r>
              <a:rPr lang="en-US" sz="1400" dirty="0">
                <a:solidFill>
                  <a:srgbClr val="0000FF"/>
                </a:solidFill>
              </a:rPr>
              <a:t>, D. </a:t>
            </a:r>
            <a:r>
              <a:rPr lang="en-US" sz="1400" i="1" dirty="0">
                <a:solidFill>
                  <a:srgbClr val="0000FF"/>
                </a:solidFill>
              </a:rPr>
              <a:t>PCCP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2024</a:t>
            </a:r>
            <a:r>
              <a:rPr lang="en-US" sz="1400" dirty="0">
                <a:solidFill>
                  <a:srgbClr val="0000FF"/>
                </a:solidFill>
              </a:rPr>
              <a:t>, 26, 4929–4938.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8FC92-0028-ED7E-5228-9EBAE0D7C3FE}"/>
              </a:ext>
            </a:extLst>
          </p:cNvPr>
          <p:cNvSpPr txBox="1"/>
          <p:nvPr/>
        </p:nvSpPr>
        <p:spPr>
          <a:xfrm>
            <a:off x="338252" y="656118"/>
            <a:ext cx="403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Initialization of electronic amplitudes: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364BE-D033-71DF-9E3B-124A801A8FF1}"/>
              </a:ext>
            </a:extLst>
          </p:cNvPr>
          <p:cNvSpPr txBox="1"/>
          <p:nvPr/>
        </p:nvSpPr>
        <p:spPr>
          <a:xfrm>
            <a:off x="338252" y="3527775"/>
            <a:ext cx="285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Hop proposal probability: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CCA17-32E2-B307-1299-F236FAB74356}"/>
              </a:ext>
            </a:extLst>
          </p:cNvPr>
          <p:cNvSpPr txBox="1"/>
          <p:nvPr/>
        </p:nvSpPr>
        <p:spPr>
          <a:xfrm>
            <a:off x="375153" y="4757527"/>
            <a:ext cx="395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 Observables (population estimators):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F84EB0-1C1E-A51F-F35E-F608809C47BC}"/>
                  </a:ext>
                </a:extLst>
              </p:cNvPr>
              <p:cNvSpPr txBox="1"/>
              <p:nvPr/>
            </p:nvSpPr>
            <p:spPr>
              <a:xfrm>
                <a:off x="375153" y="5302987"/>
                <a:ext cx="2992421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𝑀𝐴𝑆𝐻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𝑟𝑒𝑝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F84EB0-1C1E-A51F-F35E-F608809C4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3" y="5302987"/>
                <a:ext cx="2992421" cy="459678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FD9838-9EF9-57A0-FBC4-AB6F782344CB}"/>
                  </a:ext>
                </a:extLst>
              </p:cNvPr>
              <p:cNvSpPr txBox="1"/>
              <p:nvPr/>
            </p:nvSpPr>
            <p:spPr>
              <a:xfrm>
                <a:off x="8924273" y="6206367"/>
                <a:ext cx="3159122" cy="540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FD9838-9EF9-57A0-FBC4-AB6F78234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273" y="6206367"/>
                <a:ext cx="3159122" cy="540533"/>
              </a:xfrm>
              <a:prstGeom prst="rect">
                <a:avLst/>
              </a:prstGeom>
              <a:blipFill>
                <a:blip r:embed="rId7"/>
                <a:stretch>
                  <a:fillRect t="-16854" b="-88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E48316-0655-3A4E-CDF6-F83E834DFF2B}"/>
              </a:ext>
            </a:extLst>
          </p:cNvPr>
          <p:cNvCxnSpPr>
            <a:cxnSpLocks/>
          </p:cNvCxnSpPr>
          <p:nvPr/>
        </p:nvCxnSpPr>
        <p:spPr>
          <a:xfrm flipH="1" flipV="1">
            <a:off x="2760651" y="5673008"/>
            <a:ext cx="1061591" cy="17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86229D-B6E8-A0D1-D6F4-562B559BBC62}"/>
              </a:ext>
            </a:extLst>
          </p:cNvPr>
          <p:cNvSpPr txBox="1"/>
          <p:nvPr/>
        </p:nvSpPr>
        <p:spPr>
          <a:xfrm>
            <a:off x="3749098" y="5532826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SE populations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60DF19-6F79-C0D5-DF0F-71718EFF51D1}"/>
                  </a:ext>
                </a:extLst>
              </p:cNvPr>
              <p:cNvSpPr txBox="1"/>
              <p:nvPr/>
            </p:nvSpPr>
            <p:spPr>
              <a:xfrm>
                <a:off x="423741" y="5839594"/>
                <a:ext cx="3948116" cy="48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- works in adiabatic basis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60DF19-6F79-C0D5-DF0F-71718EFF5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1" y="5839594"/>
                <a:ext cx="3948116" cy="484172"/>
              </a:xfrm>
              <a:prstGeom prst="rect">
                <a:avLst/>
              </a:prstGeom>
              <a:blipFill>
                <a:blip r:embed="rId8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EECC1A-ECD1-AE89-D315-30B6CEEE05D0}"/>
                  </a:ext>
                </a:extLst>
              </p:cNvPr>
              <p:cNvSpPr txBox="1"/>
              <p:nvPr/>
            </p:nvSpPr>
            <p:spPr>
              <a:xfrm>
                <a:off x="423741" y="6342494"/>
                <a:ext cx="9794240" cy="404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𝑑𝑖𝑎</m:t>
                        </m:r>
                      </m:sup>
                    </m:sSubSup>
                  </m:oMath>
                </a14:m>
                <a:r>
                  <a:rPr lang="en-US" dirty="0"/>
                  <a:t> - works if the adiabatic SH population is transformed according to </a:t>
                </a:r>
                <a:r>
                  <a:rPr lang="en-US" dirty="0" err="1"/>
                  <a:t>Tempelaar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EECC1A-ECD1-AE89-D315-30B6CEEE0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1" y="6342494"/>
                <a:ext cx="9794240" cy="404406"/>
              </a:xfrm>
              <a:prstGeom prst="rect">
                <a:avLst/>
              </a:prstGeom>
              <a:blipFill>
                <a:blip r:embed="rId9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70127691-E3B0-3D18-525F-53C253A325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0158" y="4901649"/>
            <a:ext cx="5528675" cy="115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9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 result for ub logo">
            <a:extLst>
              <a:ext uri="{FF2B5EF4-FFF2-40B4-BE49-F238E27FC236}">
                <a16:creationId xmlns:a16="http://schemas.microsoft.com/office/drawing/2014/main" id="{49248D10-8AE7-2879-790C-0801332E7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40556E-8332-EC8D-6F28-37149BE0BCEB}"/>
              </a:ext>
            </a:extLst>
          </p:cNvPr>
          <p:cNvSpPr txBox="1"/>
          <p:nvPr/>
        </p:nvSpPr>
        <p:spPr>
          <a:xfrm>
            <a:off x="1113219" y="74858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Computing state populations in Libra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907BA3-B9F9-8DA5-6E2F-200529B46F82}"/>
                  </a:ext>
                </a:extLst>
              </p:cNvPr>
              <p:cNvSpPr txBox="1"/>
              <p:nvPr/>
            </p:nvSpPr>
            <p:spPr>
              <a:xfrm>
                <a:off x="1361439" y="3827763"/>
                <a:ext cx="6254435" cy="48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- adiabatic SH populations – counting trajectories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907BA3-B9F9-8DA5-6E2F-200529B4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39" y="3827763"/>
                <a:ext cx="6254435" cy="484172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BBF7E9-AA26-21D7-BFA0-6D8F76FB72A0}"/>
                  </a:ext>
                </a:extLst>
              </p:cNvPr>
              <p:cNvSpPr txBox="1"/>
              <p:nvPr/>
            </p:nvSpPr>
            <p:spPr>
              <a:xfrm>
                <a:off x="1361439" y="1151628"/>
                <a:ext cx="7203441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𝑎𝑑𝑖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 adiabatic SE populations – “quantum” populations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BBF7E9-AA26-21D7-BFA0-6D8F76FB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39" y="1151628"/>
                <a:ext cx="7203441" cy="459678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EC81D0-DAA6-4110-0F32-F265C0417C33}"/>
                  </a:ext>
                </a:extLst>
              </p:cNvPr>
              <p:cNvSpPr txBox="1"/>
              <p:nvPr/>
            </p:nvSpPr>
            <p:spPr>
              <a:xfrm>
                <a:off x="1361439" y="1703482"/>
                <a:ext cx="7112001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𝑑𝑖𝑎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 diabatic SE populations – “quantum” populations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EC81D0-DAA6-4110-0F32-F265C0417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39" y="1703482"/>
                <a:ext cx="7112001" cy="459678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8167C3-8C0C-2070-E759-B8492BE12FE2}"/>
                  </a:ext>
                </a:extLst>
              </p:cNvPr>
              <p:cNvSpPr txBox="1"/>
              <p:nvPr/>
            </p:nvSpPr>
            <p:spPr>
              <a:xfrm>
                <a:off x="8113117" y="2410507"/>
                <a:ext cx="2428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b="1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𝑺𝑼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8167C3-8C0C-2070-E759-B8492BE12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117" y="2410507"/>
                <a:ext cx="24285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5EA5C8-ABFC-4281-E69B-689262C76A39}"/>
                  </a:ext>
                </a:extLst>
              </p:cNvPr>
              <p:cNvSpPr txBox="1"/>
              <p:nvPr/>
            </p:nvSpPr>
            <p:spPr>
              <a:xfrm>
                <a:off x="2864599" y="2447403"/>
                <a:ext cx="4680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𝑑𝑖𝑎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5EA5C8-ABFC-4281-E69B-689262C76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99" y="2447403"/>
                <a:ext cx="4680155" cy="369332"/>
              </a:xfrm>
              <a:prstGeom prst="rect">
                <a:avLst/>
              </a:prstGeom>
              <a:blipFill>
                <a:blip r:embed="rId7"/>
                <a:stretch>
                  <a:fillRect l="-6771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A3FEE0-6CE4-EF18-8ED3-2BADF991924B}"/>
                  </a:ext>
                </a:extLst>
              </p:cNvPr>
              <p:cNvSpPr txBox="1"/>
              <p:nvPr/>
            </p:nvSpPr>
            <p:spPr>
              <a:xfrm>
                <a:off x="3050593" y="2993303"/>
                <a:ext cx="4494161" cy="376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</m:oMath>
                </a14:m>
                <a:r>
                  <a:rPr lang="en-US" i="1" dirty="0"/>
                  <a:t>  </a:t>
                </a:r>
                <a:r>
                  <a:rPr lang="en-US" i="1" dirty="0">
                    <a:sym typeface="Wingdings" panose="05000000000000000000" pitchFamily="2" charset="2"/>
                  </a:rPr>
                  <a:t>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𝑑𝑖𝑎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𝑎𝑑𝑖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𝑺𝑼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A3FEE0-6CE4-EF18-8ED3-2BADF9919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593" y="2993303"/>
                <a:ext cx="4494161" cy="376898"/>
              </a:xfrm>
              <a:prstGeom prst="rect">
                <a:avLst/>
              </a:prstGeom>
              <a:blipFill>
                <a:blip r:embed="rId8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D7BF1C-2296-3D20-7A3D-E381177749BA}"/>
                  </a:ext>
                </a:extLst>
              </p:cNvPr>
              <p:cNvSpPr txBox="1"/>
              <p:nvPr/>
            </p:nvSpPr>
            <p:spPr>
              <a:xfrm>
                <a:off x="2416378" y="627795"/>
                <a:ext cx="6491264" cy="431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Diagonal elements of the density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𝑟𝑒𝑝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D7BF1C-2296-3D20-7A3D-E38117774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378" y="627795"/>
                <a:ext cx="6491264" cy="431657"/>
              </a:xfrm>
              <a:prstGeom prst="rect">
                <a:avLst/>
              </a:prstGeom>
              <a:blipFill>
                <a:blip r:embed="rId9"/>
                <a:stretch>
                  <a:fillRect l="-751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A64DB1-8B60-2002-67A8-CD9F25604615}"/>
                  </a:ext>
                </a:extLst>
              </p:cNvPr>
              <p:cNvSpPr txBox="1"/>
              <p:nvPr/>
            </p:nvSpPr>
            <p:spPr>
              <a:xfrm>
                <a:off x="1361439" y="4381229"/>
                <a:ext cx="6254435" cy="404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𝑑𝑖𝑎</m:t>
                        </m:r>
                      </m:sup>
                    </m:sSubSup>
                  </m:oMath>
                </a14:m>
                <a:r>
                  <a:rPr lang="en-US" dirty="0"/>
                  <a:t> - ???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A64DB1-8B60-2002-67A8-CD9F25604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39" y="4381229"/>
                <a:ext cx="6254435" cy="404406"/>
              </a:xfrm>
              <a:prstGeom prst="rect">
                <a:avLst/>
              </a:prstGeom>
              <a:blipFill>
                <a:blip r:embed="rId10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6DAB956-5707-EF88-D89D-8EDD01B3FC8C}"/>
              </a:ext>
            </a:extLst>
          </p:cNvPr>
          <p:cNvSpPr txBox="1"/>
          <p:nvPr/>
        </p:nvSpPr>
        <p:spPr>
          <a:xfrm>
            <a:off x="1361439" y="6189636"/>
            <a:ext cx="5399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effectLst/>
              </a:rPr>
              <a:t>Tempelaar</a:t>
            </a:r>
            <a:r>
              <a:rPr lang="en-US" sz="1600" dirty="0">
                <a:solidFill>
                  <a:srgbClr val="0000FF"/>
                </a:solidFill>
                <a:effectLst/>
              </a:rPr>
              <a:t>, R.; Reichman, D. R. JCP </a:t>
            </a:r>
            <a:r>
              <a:rPr lang="en-US" sz="1600" b="1" dirty="0">
                <a:solidFill>
                  <a:srgbClr val="0000FF"/>
                </a:solidFill>
                <a:effectLst/>
              </a:rPr>
              <a:t>2018</a:t>
            </a:r>
            <a:r>
              <a:rPr lang="en-US" sz="1600" dirty="0">
                <a:solidFill>
                  <a:srgbClr val="0000FF"/>
                </a:solidFill>
                <a:effectLst/>
              </a:rPr>
              <a:t>, </a:t>
            </a:r>
            <a:r>
              <a:rPr lang="en-US" sz="1600" i="1" dirty="0">
                <a:solidFill>
                  <a:srgbClr val="0000FF"/>
                </a:solidFill>
                <a:effectLst/>
              </a:rPr>
              <a:t>148</a:t>
            </a:r>
            <a:r>
              <a:rPr lang="en-US" sz="1600" dirty="0">
                <a:solidFill>
                  <a:srgbClr val="0000FF"/>
                </a:solidFill>
                <a:effectLst/>
              </a:rPr>
              <a:t>, 102309.</a:t>
            </a:r>
          </a:p>
          <a:p>
            <a:r>
              <a:rPr lang="en-US" sz="1600" dirty="0" err="1">
                <a:solidFill>
                  <a:srgbClr val="0000FF"/>
                </a:solidFill>
                <a:effectLst/>
              </a:rPr>
              <a:t>Bondarenko</a:t>
            </a:r>
            <a:r>
              <a:rPr lang="en-US" sz="1600" dirty="0">
                <a:solidFill>
                  <a:srgbClr val="0000FF"/>
                </a:solidFill>
                <a:effectLst/>
              </a:rPr>
              <a:t>, A. S.; </a:t>
            </a:r>
            <a:r>
              <a:rPr lang="en-US" sz="1600" dirty="0" err="1">
                <a:solidFill>
                  <a:srgbClr val="0000FF"/>
                </a:solidFill>
                <a:effectLst/>
              </a:rPr>
              <a:t>Tempelaar</a:t>
            </a:r>
            <a:r>
              <a:rPr lang="en-US" sz="1600" dirty="0">
                <a:solidFill>
                  <a:srgbClr val="0000FF"/>
                </a:solidFill>
                <a:effectLst/>
              </a:rPr>
              <a:t>, R. JCP </a:t>
            </a:r>
            <a:r>
              <a:rPr lang="en-US" sz="1600" b="1" dirty="0">
                <a:solidFill>
                  <a:srgbClr val="0000FF"/>
                </a:solidFill>
                <a:effectLst/>
              </a:rPr>
              <a:t>2023</a:t>
            </a:r>
            <a:r>
              <a:rPr lang="en-US" sz="1600" dirty="0">
                <a:solidFill>
                  <a:srgbClr val="0000FF"/>
                </a:solidFill>
                <a:effectLst/>
              </a:rPr>
              <a:t>, </a:t>
            </a:r>
            <a:r>
              <a:rPr lang="en-US" sz="1600" i="1" dirty="0">
                <a:solidFill>
                  <a:srgbClr val="0000FF"/>
                </a:solidFill>
                <a:effectLst/>
              </a:rPr>
              <a:t>158</a:t>
            </a:r>
            <a:r>
              <a:rPr lang="en-US" sz="1600" dirty="0">
                <a:solidFill>
                  <a:srgbClr val="0000FF"/>
                </a:solidFill>
                <a:effectLst/>
              </a:rPr>
              <a:t>, 054117.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23614E-E41C-61DA-24C1-436DECBE25F5}"/>
                  </a:ext>
                </a:extLst>
              </p:cNvPr>
              <p:cNvSpPr txBox="1"/>
              <p:nvPr/>
            </p:nvSpPr>
            <p:spPr>
              <a:xfrm>
                <a:off x="1361439" y="5004489"/>
                <a:ext cx="4419601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For each trajectory: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𝑑𝑖𝑎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𝑎𝑑𝑖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𝑺𝑼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23614E-E41C-61DA-24C1-436DECBE2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39" y="5004489"/>
                <a:ext cx="4419601" cy="374270"/>
              </a:xfrm>
              <a:prstGeom prst="rect">
                <a:avLst/>
              </a:prstGeom>
              <a:blipFill>
                <a:blip r:embed="rId11"/>
                <a:stretch>
                  <a:fillRect l="-110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557C9C-F43C-C9E2-0AA7-2D58A47AF712}"/>
                  </a:ext>
                </a:extLst>
              </p:cNvPr>
              <p:cNvSpPr txBox="1"/>
              <p:nvPr/>
            </p:nvSpPr>
            <p:spPr>
              <a:xfrm>
                <a:off x="6386040" y="5043512"/>
                <a:ext cx="411779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𝑎𝑑𝑖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557C9C-F43C-C9E2-0AA7-2D58A47AF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40" y="5043512"/>
                <a:ext cx="4117794" cy="4049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69C452-00B6-D1E4-2FE2-435D9C9A96AD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8444937" y="5448495"/>
            <a:ext cx="221543" cy="2578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94136F-3B24-8D60-4808-C171F683EA31}"/>
              </a:ext>
            </a:extLst>
          </p:cNvPr>
          <p:cNvSpPr txBox="1"/>
          <p:nvPr/>
        </p:nvSpPr>
        <p:spPr>
          <a:xfrm>
            <a:off x="7782232" y="5706372"/>
            <a:ext cx="404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state index for the given trajectory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FFDE7B-38ED-03DD-69B5-75071410FCC5}"/>
              </a:ext>
            </a:extLst>
          </p:cNvPr>
          <p:cNvSpPr txBox="1"/>
          <p:nvPr/>
        </p:nvSpPr>
        <p:spPr>
          <a:xfrm>
            <a:off x="6386040" y="4665472"/>
            <a:ext cx="558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mixture of the SH populations and SE coherences</a:t>
            </a:r>
          </a:p>
        </p:txBody>
      </p:sp>
    </p:spTree>
    <p:extLst>
      <p:ext uri="{BB962C8B-B14F-4D97-AF65-F5344CB8AC3E}">
        <p14:creationId xmlns:p14="http://schemas.microsoft.com/office/powerpoint/2010/main" val="322459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 descr="Image result for ub logo">
            <a:extLst>
              <a:ext uri="{FF2B5EF4-FFF2-40B4-BE49-F238E27FC236}">
                <a16:creationId xmlns:a16="http://schemas.microsoft.com/office/drawing/2014/main" id="{39110634-7B2C-2515-448A-50DC85BE3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855F36-0116-B2E1-BB47-C515A0E1661F}"/>
              </a:ext>
            </a:extLst>
          </p:cNvPr>
          <p:cNvSpPr txBox="1"/>
          <p:nvPr/>
        </p:nvSpPr>
        <p:spPr>
          <a:xfrm>
            <a:off x="1113219" y="74858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Hop Proposal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931E0E-444E-6DBB-FECD-83AD02556AB8}"/>
                  </a:ext>
                </a:extLst>
              </p:cNvPr>
              <p:cNvSpPr txBox="1"/>
              <p:nvPr/>
            </p:nvSpPr>
            <p:spPr>
              <a:xfrm>
                <a:off x="192865" y="1729930"/>
                <a:ext cx="2646962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𝐿𝑍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931E0E-444E-6DBB-FECD-83AD02556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65" y="1729930"/>
                <a:ext cx="2646962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822756-1F92-1C55-A5FF-291F1052545F}"/>
                  </a:ext>
                </a:extLst>
              </p:cNvPr>
              <p:cNvSpPr txBox="1"/>
              <p:nvPr/>
            </p:nvSpPr>
            <p:spPr>
              <a:xfrm>
                <a:off x="248044" y="2670955"/>
                <a:ext cx="2753032" cy="858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𝐿𝑍</m:t>
                          </m:r>
                        </m:sup>
                      </m:s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  <m:sup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𝑑𝑖𝑎</m:t>
                                      </m:r>
                                    </m:sup>
                                  </m:sSubSup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𝑗𝑗</m:t>
                                      </m:r>
                                    </m:sub>
                                    <m:sup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822756-1F92-1C55-A5FF-291F10525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4" y="2670955"/>
                <a:ext cx="2753032" cy="858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4819BF-23F4-6203-5BA0-DB1CDF1896DF}"/>
                  </a:ext>
                </a:extLst>
              </p:cNvPr>
              <p:cNvSpPr txBox="1"/>
              <p:nvPr/>
            </p:nvSpPr>
            <p:spPr>
              <a:xfrm>
                <a:off x="3349150" y="4403896"/>
                <a:ext cx="4168070" cy="930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4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14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400" i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14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𝑠𝑖𝑔𝑛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14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1400" b="1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𝑭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b="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1400" b="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sSub>
                                                    <m:sSubPr>
                                                      <m:ctrlPr>
                                                        <a:rPr lang="en-US" sz="1400" b="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b="1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𝑭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b="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rad>
                                    </m:den>
                                  </m:f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4819BF-23F4-6203-5BA0-DB1CDF189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150" y="4403896"/>
                <a:ext cx="4168070" cy="930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76A078-563F-A3B1-F4CE-51A452B6CF54}"/>
                  </a:ext>
                </a:extLst>
              </p:cNvPr>
              <p:cNvSpPr txBox="1"/>
              <p:nvPr/>
            </p:nvSpPr>
            <p:spPr>
              <a:xfrm>
                <a:off x="228458" y="5058343"/>
                <a:ext cx="2646962" cy="976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76A078-563F-A3B1-F4CE-51A452B6C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58" y="5058343"/>
                <a:ext cx="2646962" cy="9766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B27EDC-7B0B-31D3-DB9C-1270EB336A32}"/>
                  </a:ext>
                </a:extLst>
              </p:cNvPr>
              <p:cNvSpPr txBox="1"/>
              <p:nvPr/>
            </p:nvSpPr>
            <p:spPr>
              <a:xfrm>
                <a:off x="228458" y="5976386"/>
                <a:ext cx="3862256" cy="91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f>
                        <m:f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𝑑𝑖𝑎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B27EDC-7B0B-31D3-DB9C-1270EB336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58" y="5976386"/>
                <a:ext cx="3862256" cy="912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6144C5-D262-31BD-E092-DAF1A5ED5B39}"/>
                  </a:ext>
                </a:extLst>
              </p:cNvPr>
              <p:cNvSpPr txBox="1"/>
              <p:nvPr/>
            </p:nvSpPr>
            <p:spPr>
              <a:xfrm>
                <a:off x="8101287" y="5653770"/>
                <a:ext cx="4090713" cy="652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6144C5-D262-31BD-E092-DAF1A5ED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87" y="5653770"/>
                <a:ext cx="4090713" cy="652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B05C23-ED2C-5176-DF6B-BBBDCCF7BC5E}"/>
                  </a:ext>
                </a:extLst>
              </p:cNvPr>
              <p:cNvSpPr txBox="1"/>
              <p:nvPr/>
            </p:nvSpPr>
            <p:spPr>
              <a:xfrm>
                <a:off x="8122033" y="6220892"/>
                <a:ext cx="3130949" cy="629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B05C23-ED2C-5176-DF6B-BBBDCCF7B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33" y="6220892"/>
                <a:ext cx="3130949" cy="6299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D6614A26-2E0C-5359-70BC-79D400E37F82}"/>
              </a:ext>
            </a:extLst>
          </p:cNvPr>
          <p:cNvSpPr txBox="1"/>
          <p:nvPr/>
        </p:nvSpPr>
        <p:spPr>
          <a:xfrm>
            <a:off x="4898450" y="6270949"/>
            <a:ext cx="256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Multidimensional version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3E08EB16-BF67-48B7-A570-0E75436AF688}"/>
              </a:ext>
            </a:extLst>
          </p:cNvPr>
          <p:cNvSpPr/>
          <p:nvPr/>
        </p:nvSpPr>
        <p:spPr>
          <a:xfrm>
            <a:off x="7913033" y="5732564"/>
            <a:ext cx="325366" cy="1088036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F2BF1-10D9-B7ED-E58A-066D95265375}"/>
              </a:ext>
            </a:extLst>
          </p:cNvPr>
          <p:cNvSpPr txBox="1"/>
          <p:nvPr/>
        </p:nvSpPr>
        <p:spPr>
          <a:xfrm>
            <a:off x="318258" y="881614"/>
            <a:ext cx="256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Landau-Zener (LZ):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7563E-779B-893E-91B2-A1964DA5EFD8}"/>
              </a:ext>
            </a:extLst>
          </p:cNvPr>
          <p:cNvSpPr txBox="1"/>
          <p:nvPr/>
        </p:nvSpPr>
        <p:spPr>
          <a:xfrm>
            <a:off x="228458" y="4382869"/>
            <a:ext cx="277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Zhu-Nakamura (ZN):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74F63-FC2A-D490-6AF8-FC95E95064CD}"/>
              </a:ext>
            </a:extLst>
          </p:cNvPr>
          <p:cNvSpPr txBox="1"/>
          <p:nvPr/>
        </p:nvSpPr>
        <p:spPr>
          <a:xfrm>
            <a:off x="5014408" y="1719903"/>
            <a:ext cx="70230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representation to compute LZ probabilities.</a:t>
            </a:r>
          </a:p>
          <a:p>
            <a:r>
              <a:rPr lang="en-US" sz="1600" dirty="0"/>
              <a:t> Options:</a:t>
            </a:r>
          </a:p>
          <a:p>
            <a:r>
              <a:rPr lang="en-US" sz="1600" dirty="0"/>
              <a:t>      - 0: diabatic, Eq. 1 of the Belyaev-Lebedev paper, crossing point is determined</a:t>
            </a:r>
          </a:p>
          <a:p>
            <a:r>
              <a:rPr lang="en-US" sz="1600" dirty="0"/>
              <a:t>           by the sign change of the diabatic gap [ default ]</a:t>
            </a:r>
          </a:p>
          <a:p>
            <a:r>
              <a:rPr lang="en-US" sz="1600" dirty="0"/>
              <a:t>      - 1: adiabatic, Eq. 3 of the Belyaev-Lebedev paper, crossing point is determined</a:t>
            </a:r>
          </a:p>
          <a:p>
            <a:r>
              <a:rPr lang="en-US" sz="1600" dirty="0"/>
              <a:t>           by the sign change of the diabatic gap</a:t>
            </a:r>
          </a:p>
          <a:p>
            <a:r>
              <a:rPr lang="en-US" sz="1600" dirty="0"/>
              <a:t>      - 2: adiabatic, Eq. 3 of the Belyaev-Lebedev paper, crossing point is determined</a:t>
            </a:r>
          </a:p>
          <a:p>
            <a:r>
              <a:rPr lang="en-US" sz="1600" dirty="0"/>
              <a:t>           by the sign change of the NAC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BFC01-DBED-6BDA-B605-B60EF1778CB3}"/>
              </a:ext>
            </a:extLst>
          </p:cNvPr>
          <p:cNvSpPr txBox="1"/>
          <p:nvPr/>
        </p:nvSpPr>
        <p:spPr>
          <a:xfrm>
            <a:off x="3957728" y="1026893"/>
            <a:ext cx="3165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dyn_control_params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rep_lz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AF709-BE4E-ED58-5066-0C75B968DB04}"/>
              </a:ext>
            </a:extLst>
          </p:cNvPr>
          <p:cNvSpPr txBox="1"/>
          <p:nvPr/>
        </p:nvSpPr>
        <p:spPr>
          <a:xfrm>
            <a:off x="6957248" y="982612"/>
            <a:ext cx="4957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sz="1400" dirty="0">
                <a:solidFill>
                  <a:srgbClr val="0000FF"/>
                </a:solidFill>
              </a:rPr>
              <a:t>Tully, J. C. </a:t>
            </a:r>
            <a:r>
              <a:rPr lang="en-US" sz="1400" i="1" dirty="0">
                <a:solidFill>
                  <a:srgbClr val="0000FF"/>
                </a:solidFill>
              </a:rPr>
              <a:t>J. Chem. Phys.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1990</a:t>
            </a:r>
            <a:r>
              <a:rPr lang="en-US" sz="1400" dirty="0">
                <a:solidFill>
                  <a:srgbClr val="0000FF"/>
                </a:solidFill>
              </a:rPr>
              <a:t>, 93, 1061, 1071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rgbClr val="0000FF"/>
                </a:solidFill>
              </a:rPr>
              <a:t>Belyaev, A. K.; Lebedev, O. V.  </a:t>
            </a:r>
            <a:r>
              <a:rPr lang="en-US" sz="1400" i="1" dirty="0">
                <a:solidFill>
                  <a:srgbClr val="0000FF"/>
                </a:solidFill>
              </a:rPr>
              <a:t>Phys. Rev. A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2011</a:t>
            </a:r>
            <a:r>
              <a:rPr lang="en-US" sz="1400" dirty="0">
                <a:solidFill>
                  <a:srgbClr val="0000FF"/>
                </a:solidFill>
              </a:rPr>
              <a:t>, 84, 014701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573F9-255E-E704-A060-970621A3FFC3}"/>
              </a:ext>
            </a:extLst>
          </p:cNvPr>
          <p:cNvSpPr txBox="1"/>
          <p:nvPr/>
        </p:nvSpPr>
        <p:spPr>
          <a:xfrm>
            <a:off x="157406" y="1318922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Hopping only at the gap minimum!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9E09AA-166D-8058-9411-94330C031EB1}"/>
              </a:ext>
            </a:extLst>
          </p:cNvPr>
          <p:cNvSpPr txBox="1"/>
          <p:nvPr/>
        </p:nvSpPr>
        <p:spPr>
          <a:xfrm>
            <a:off x="0" y="4736303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Hopping only at the gap minimum!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40E07-40C7-00E6-0CB5-7792EB37B69C}"/>
              </a:ext>
            </a:extLst>
          </p:cNvPr>
          <p:cNvSpPr txBox="1"/>
          <p:nvPr/>
        </p:nvSpPr>
        <p:spPr>
          <a:xfrm>
            <a:off x="7672903" y="4074690"/>
            <a:ext cx="42418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pt-BR" sz="1400" dirty="0">
                <a:solidFill>
                  <a:srgbClr val="0000FF"/>
                </a:solidFill>
              </a:rPr>
              <a:t>Zhu, C., Nakamura, H., Re, N., Aquilanti, V., 1992. J. Chem. Phys. 97, 1892</a:t>
            </a:r>
          </a:p>
          <a:p>
            <a:pPr marL="342900" indent="-342900">
              <a:buAutoNum type="arabicParenBoth"/>
            </a:pPr>
            <a:r>
              <a:rPr lang="pl-PL" sz="1400" dirty="0">
                <a:solidFill>
                  <a:srgbClr val="0000FF"/>
                </a:solidFill>
              </a:rPr>
              <a:t>Hanasaki, K., Kanno, M., Niehaus, T.A., Kono, H., 2018. J. Chem. Phys. 149. 244117</a:t>
            </a:r>
            <a:endParaRPr lang="en-US" sz="1400" dirty="0">
              <a:solidFill>
                <a:srgbClr val="0000FF"/>
              </a:solidFill>
            </a:endParaRP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rgbClr val="0000FF"/>
                </a:solidFill>
              </a:rPr>
              <a:t>Yu, L., Xu, C., Lei, Y., Zhu, C., Wen, Z., 2014. Phys. Chem. Chem. Phys. 16. 25883.</a:t>
            </a:r>
          </a:p>
        </p:txBody>
      </p:sp>
    </p:spTree>
    <p:extLst>
      <p:ext uri="{BB962C8B-B14F-4D97-AF65-F5344CB8AC3E}">
        <p14:creationId xmlns:p14="http://schemas.microsoft.com/office/powerpoint/2010/main" val="163638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211" y="1307862"/>
            <a:ext cx="687310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Options:</a:t>
            </a:r>
          </a:p>
          <a:p>
            <a:r>
              <a:rPr lang="en-US" sz="1400" dirty="0"/>
              <a:t>      - 0: accept all proposed hops  [ default ]</a:t>
            </a:r>
          </a:p>
          <a:p>
            <a:endParaRPr lang="en-US" sz="1400" dirty="0"/>
          </a:p>
          <a:p>
            <a:r>
              <a:rPr lang="en-US" sz="1400" dirty="0"/>
              <a:t>      - 10: based on adiabatic energy - accept only those hops that can obey the energy conservation with </a:t>
            </a:r>
          </a:p>
          <a:p>
            <a:r>
              <a:rPr lang="en-US" sz="1400" dirty="0"/>
              <a:t>            adiabatic potential energies</a:t>
            </a:r>
          </a:p>
          <a:p>
            <a:r>
              <a:rPr lang="en-US" sz="1400" dirty="0"/>
              <a:t>      - 11: based on diabatic energy - same as 10, but we use diabatic potential energies</a:t>
            </a:r>
          </a:p>
          <a:p>
            <a:endParaRPr lang="en-US" sz="1400" dirty="0"/>
          </a:p>
          <a:p>
            <a:r>
              <a:rPr lang="en-US" sz="1400" dirty="0"/>
              <a:t>      - 20: based on derivative coupling vectors - accept only those hops that can obey the energy conservation</a:t>
            </a:r>
          </a:p>
          <a:p>
            <a:r>
              <a:rPr lang="en-US" sz="1400" dirty="0"/>
              <a:t>            by rescaling nuclear velocities along the directions of derivative couplings for the quantum nuclear DOFs                   </a:t>
            </a:r>
          </a:p>
          <a:p>
            <a:r>
              <a:rPr lang="en-US" sz="1400" dirty="0"/>
              <a:t>      - 21: based on difference of state-specific forces - same as 20, but the rescaling is done along the vector</a:t>
            </a:r>
          </a:p>
          <a:p>
            <a:r>
              <a:rPr lang="en-US" sz="1400" dirty="0"/>
              <a:t>            parallel to the difference of adiabatic forces on initial and target states</a:t>
            </a:r>
          </a:p>
          <a:p>
            <a:endParaRPr lang="en-US" sz="1400" dirty="0"/>
          </a:p>
          <a:p>
            <a:r>
              <a:rPr lang="en-US" sz="1400" dirty="0"/>
              <a:t>      - 31: accept hops with the probability taken from the quantum Boltzmann distribution</a:t>
            </a:r>
          </a:p>
          <a:p>
            <a:r>
              <a:rPr lang="en-US" sz="1400" dirty="0"/>
              <a:t>      - 32: accept hops with the probability taken from the classical Maxwell-Boltzmann distribution</a:t>
            </a:r>
          </a:p>
          <a:p>
            <a:r>
              <a:rPr lang="en-US" sz="1400" dirty="0"/>
              <a:t>      - 33: accept hops with the probability taken from the updated quantum Boltzmann distribution (experimental)</a:t>
            </a:r>
          </a:p>
          <a:p>
            <a:endParaRPr lang="en-US" sz="1400" dirty="0"/>
          </a:p>
          <a:p>
            <a:r>
              <a:rPr lang="en-US" sz="1400" dirty="0"/>
              <a:t>       - 40: based on possibility to conserve energy using </a:t>
            </a:r>
            <a:r>
              <a:rPr lang="en-US" sz="1400" dirty="0" err="1"/>
              <a:t>tcnbra_ekin</a:t>
            </a:r>
            <a:r>
              <a:rPr lang="en-US" sz="1400" dirty="0"/>
              <a:t> variables (experimental for TC-NBRA)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905056" y="4224212"/>
                <a:ext cx="2501326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056" y="4224212"/>
                <a:ext cx="2501326" cy="576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406186" y="4905857"/>
                <a:ext cx="4817165" cy="792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erf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rad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186" y="4905857"/>
                <a:ext cx="4817165" cy="792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7406186" y="4034693"/>
            <a:ext cx="46816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Prezhdo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O. V.; Duncan, W. R.; </a:t>
            </a:r>
            <a:r>
              <a:rPr lang="en-US" sz="12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Prezhdo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V. V. </a:t>
            </a:r>
            <a:r>
              <a:rPr lang="en-US" sz="1200" i="1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Prog</a:t>
            </a:r>
            <a:r>
              <a:rPr lang="en-US" sz="12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Surf. Sci.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2009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2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84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30</a:t>
            </a:r>
            <a:endParaRPr lang="en-US" sz="12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52053" y="4822659"/>
            <a:ext cx="37099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Smith, B.; </a:t>
            </a:r>
            <a:r>
              <a:rPr lang="en-US" sz="12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Akimov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A. V.</a:t>
            </a:r>
            <a:r>
              <a:rPr lang="en-US" sz="12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J. </a:t>
            </a:r>
            <a:r>
              <a:rPr lang="en-US" sz="1200" i="1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Chem.Phys</a:t>
            </a:r>
            <a:r>
              <a:rPr lang="en-US" sz="12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2019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151, 124107</a:t>
            </a:r>
            <a:endParaRPr lang="en-US" sz="12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304353" y="1387048"/>
                <a:ext cx="1295400" cy="344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353" y="1387048"/>
                <a:ext cx="1295400" cy="344903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7223680" y="2679733"/>
            <a:ext cx="3864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Tully, J. C. 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J. Chem. Phys.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1990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93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1061</a:t>
            </a:r>
            <a:endParaRPr lang="en-US" sz="1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304353" y="2999203"/>
                <a:ext cx="2193549" cy="3476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𝑘𝑖𝑛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353" y="2999203"/>
                <a:ext cx="2193549" cy="347659"/>
              </a:xfrm>
              <a:prstGeom prst="rect">
                <a:avLst/>
              </a:prstGeom>
              <a:blipFill>
                <a:blip r:embed="rId5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/>
          <p:cNvSpPr/>
          <p:nvPr/>
        </p:nvSpPr>
        <p:spPr>
          <a:xfrm>
            <a:off x="6633168" y="1988010"/>
            <a:ext cx="374148" cy="2604309"/>
          </a:xfrm>
          <a:prstGeom prst="rightBrace">
            <a:avLst>
              <a:gd name="adj1" fmla="val 74745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7" descr="Image result for ub logo">
            <a:extLst>
              <a:ext uri="{FF2B5EF4-FFF2-40B4-BE49-F238E27FC236}">
                <a16:creationId xmlns:a16="http://schemas.microsoft.com/office/drawing/2014/main" id="{D2B95A17-9091-9ED5-0A76-F70136AF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645763-C73B-6FB8-4DE5-D6098EE62318}"/>
              </a:ext>
            </a:extLst>
          </p:cNvPr>
          <p:cNvSpPr txBox="1"/>
          <p:nvPr/>
        </p:nvSpPr>
        <p:spPr>
          <a:xfrm>
            <a:off x="2448233" y="103659"/>
            <a:ext cx="5879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Hop Acceptance Probabilities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B35A9-AFC6-6B59-AF6C-B504F5D4DBC3}"/>
              </a:ext>
            </a:extLst>
          </p:cNvPr>
          <p:cNvSpPr txBox="1"/>
          <p:nvPr/>
        </p:nvSpPr>
        <p:spPr>
          <a:xfrm>
            <a:off x="134211" y="396081"/>
            <a:ext cx="35121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dyn_control_params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hop_acceptance_algo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71C62-4383-5C34-CA2A-B3A59C46C474}"/>
              </a:ext>
            </a:extLst>
          </p:cNvPr>
          <p:cNvCxnSpPr/>
          <p:nvPr/>
        </p:nvCxnSpPr>
        <p:spPr>
          <a:xfrm flipH="1">
            <a:off x="6907316" y="4806853"/>
            <a:ext cx="99774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517861-3130-A48A-BF40-6E055A7CE0AA}"/>
              </a:ext>
            </a:extLst>
          </p:cNvPr>
          <p:cNvCxnSpPr/>
          <p:nvPr/>
        </p:nvCxnSpPr>
        <p:spPr>
          <a:xfrm flipH="1">
            <a:off x="6907316" y="5152293"/>
            <a:ext cx="99774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7248DA-B99F-5C3E-8DB4-EB51CDAB7612}"/>
              </a:ext>
            </a:extLst>
          </p:cNvPr>
          <p:cNvSpPr txBox="1"/>
          <p:nvPr/>
        </p:nvSpPr>
        <p:spPr>
          <a:xfrm>
            <a:off x="7007316" y="6446564"/>
            <a:ext cx="4303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</a:rPr>
              <a:t>Akimov, A. V.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J. Phys. Chem. Lett.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2023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14</a:t>
            </a:r>
            <a:r>
              <a:rPr lang="en-US" sz="1400" dirty="0">
                <a:solidFill>
                  <a:srgbClr val="0000FF"/>
                </a:solidFill>
                <a:effectLst/>
              </a:rPr>
              <a:t>, 11673–11683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33912F-E890-28CA-70EA-33DCCC32A5B6}"/>
                  </a:ext>
                </a:extLst>
              </p:cNvPr>
              <p:cNvSpPr txBox="1"/>
              <p:nvPr/>
            </p:nvSpPr>
            <p:spPr>
              <a:xfrm>
                <a:off x="6812624" y="5994863"/>
                <a:ext cx="5087309" cy="349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𝑘𝑖𝑛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𝑘𝑖𝑛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33912F-E890-28CA-70EA-33DCCC32A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624" y="5994863"/>
                <a:ext cx="5087309" cy="349904"/>
              </a:xfrm>
              <a:prstGeom prst="rect">
                <a:avLst/>
              </a:prstGeom>
              <a:blipFill>
                <a:blip r:embed="rId7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9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130" y="2656116"/>
            <a:ext cx="697897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Options:</a:t>
            </a:r>
          </a:p>
          <a:p>
            <a:endParaRPr lang="en-US" sz="1600" dirty="0"/>
          </a:p>
          <a:p>
            <a:r>
              <a:rPr lang="en-US" sz="1600" dirty="0"/>
              <a:t>      - 0: don't rescale [ default ]</a:t>
            </a:r>
          </a:p>
          <a:p>
            <a:endParaRPr lang="en-US" sz="1600" dirty="0"/>
          </a:p>
          <a:p>
            <a:r>
              <a:rPr lang="en-US" sz="1600" dirty="0"/>
              <a:t>      - 100: based on adiabatic energy, don't reverse on frustrated hops</a:t>
            </a:r>
          </a:p>
          <a:p>
            <a:r>
              <a:rPr lang="en-US" sz="1600" dirty="0"/>
              <a:t>      - 101: based on adiabatic energy, reverse on frustrated hops</a:t>
            </a:r>
          </a:p>
          <a:p>
            <a:r>
              <a:rPr lang="en-US" sz="1600" dirty="0"/>
              <a:t>      - 110: based on diabatic energy, don't reverse on frustrated hops</a:t>
            </a:r>
          </a:p>
          <a:p>
            <a:r>
              <a:rPr lang="en-US" sz="1600" dirty="0"/>
              <a:t>      - 111: based on diabatic energy, reverse on frustrated hops</a:t>
            </a:r>
          </a:p>
          <a:p>
            <a:endParaRPr lang="en-US" sz="1600" dirty="0"/>
          </a:p>
          <a:p>
            <a:r>
              <a:rPr lang="en-US" sz="1600" dirty="0"/>
              <a:t>      - 200: along derivative coupling vectors, don't reverse on frustrated hops</a:t>
            </a:r>
          </a:p>
          <a:p>
            <a:r>
              <a:rPr lang="en-US" sz="1600" dirty="0"/>
              <a:t>      - 201: along derivative coupling vectors, reverse on frustrated hops</a:t>
            </a:r>
          </a:p>
          <a:p>
            <a:r>
              <a:rPr lang="en-US" sz="1600" dirty="0"/>
              <a:t>      - 210: along difference of state-specific forces, don't reverse on frustrated hops</a:t>
            </a:r>
          </a:p>
          <a:p>
            <a:r>
              <a:rPr lang="en-US" sz="1600" dirty="0"/>
              <a:t>      - 211: along difference of state-specific forces, reverse on frustrated hops</a:t>
            </a:r>
          </a:p>
          <a:p>
            <a:endParaRPr lang="en-US" sz="1600" dirty="0"/>
          </a:p>
          <a:p>
            <a:r>
              <a:rPr lang="en-US" sz="1600" dirty="0"/>
              <a:t>      - 40: does not rescale velocities, but rescales  </a:t>
            </a:r>
            <a:r>
              <a:rPr lang="en-US" sz="1600" dirty="0" err="1"/>
              <a:t>tcnbra_ekin</a:t>
            </a:r>
            <a:r>
              <a:rPr lang="en-US" sz="1600" dirty="0"/>
              <a:t> variables</a:t>
            </a:r>
          </a:p>
        </p:txBody>
      </p:sp>
      <p:pic>
        <p:nvPicPr>
          <p:cNvPr id="7" name="Picture 7" descr="Image result for ub logo">
            <a:extLst>
              <a:ext uri="{FF2B5EF4-FFF2-40B4-BE49-F238E27FC236}">
                <a16:creationId xmlns:a16="http://schemas.microsoft.com/office/drawing/2014/main" id="{B4CB8CFD-5BAE-FD5F-7ABC-D37B025C1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AE4A7D-CA50-2156-1E92-CB3B0D5E5767}"/>
              </a:ext>
            </a:extLst>
          </p:cNvPr>
          <p:cNvSpPr txBox="1"/>
          <p:nvPr/>
        </p:nvSpPr>
        <p:spPr>
          <a:xfrm>
            <a:off x="3559279" y="134471"/>
            <a:ext cx="429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Momentum Rescaling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12A25-6A1E-8A55-6090-9C899E364951}"/>
              </a:ext>
            </a:extLst>
          </p:cNvPr>
          <p:cNvSpPr txBox="1"/>
          <p:nvPr/>
        </p:nvSpPr>
        <p:spPr>
          <a:xfrm>
            <a:off x="134211" y="396081"/>
            <a:ext cx="35121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dyn_control_params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momenta_rescaling_algo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C8BAE-1F1E-2EDC-D075-18FC448C7539}"/>
                  </a:ext>
                </a:extLst>
              </p:cNvPr>
              <p:cNvSpPr txBox="1"/>
              <p:nvPr/>
            </p:nvSpPr>
            <p:spPr>
              <a:xfrm>
                <a:off x="6459445" y="6233416"/>
                <a:ext cx="5329540" cy="408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𝑘𝑖𝑛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C8BAE-1F1E-2EDC-D075-18FC448C7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445" y="6233416"/>
                <a:ext cx="5329540" cy="408060"/>
              </a:xfrm>
              <a:prstGeom prst="rect">
                <a:avLst/>
              </a:prstGeom>
              <a:blipFill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15E9304-AA46-2EFF-4468-3521B94EBDC2}"/>
              </a:ext>
            </a:extLst>
          </p:cNvPr>
          <p:cNvSpPr txBox="1"/>
          <p:nvPr/>
        </p:nvSpPr>
        <p:spPr>
          <a:xfrm>
            <a:off x="6779562" y="6546973"/>
            <a:ext cx="4303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</a:rPr>
              <a:t>Akimov, A. V.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J. Phys. Chem. Lett.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2023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14</a:t>
            </a:r>
            <a:r>
              <a:rPr lang="en-US" sz="1400" dirty="0">
                <a:solidFill>
                  <a:srgbClr val="0000FF"/>
                </a:solidFill>
                <a:effectLst/>
              </a:rPr>
              <a:t>, 11673–11683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655B8-42B7-8698-3EFF-F882A4BDB724}"/>
              </a:ext>
            </a:extLst>
          </p:cNvPr>
          <p:cNvSpPr txBox="1"/>
          <p:nvPr/>
        </p:nvSpPr>
        <p:spPr>
          <a:xfrm>
            <a:off x="2236204" y="6411133"/>
            <a:ext cx="442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TC-NBRA rescaling of effective kinetic energy: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022EAE-3DD0-AFB7-EA7E-C9D82E6831A8}"/>
                  </a:ext>
                </a:extLst>
              </p:cNvPr>
              <p:cNvSpPr txBox="1"/>
              <p:nvPr/>
            </p:nvSpPr>
            <p:spPr>
              <a:xfrm>
                <a:off x="3330187" y="857746"/>
                <a:ext cx="2091855" cy="452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022EAE-3DD0-AFB7-EA7E-C9D82E683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187" y="857746"/>
                <a:ext cx="2091855" cy="452368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6DA43-94FE-AA64-D5CD-F80548087D41}"/>
                  </a:ext>
                </a:extLst>
              </p:cNvPr>
              <p:cNvSpPr txBox="1"/>
              <p:nvPr/>
            </p:nvSpPr>
            <p:spPr>
              <a:xfrm>
                <a:off x="7901829" y="4887258"/>
                <a:ext cx="1638055" cy="401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6DA43-94FE-AA64-D5CD-F80548087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829" y="4887258"/>
                <a:ext cx="1638055" cy="401648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88CE74-E262-9EA8-3296-8586889D7B74}"/>
                  </a:ext>
                </a:extLst>
              </p:cNvPr>
              <p:cNvSpPr txBox="1"/>
              <p:nvPr/>
            </p:nvSpPr>
            <p:spPr>
              <a:xfrm>
                <a:off x="3330187" y="1519466"/>
                <a:ext cx="1960473" cy="1236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1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88CE74-E262-9EA8-3296-8586889D7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187" y="1519466"/>
                <a:ext cx="1960473" cy="1236621"/>
              </a:xfrm>
              <a:prstGeom prst="rect">
                <a:avLst/>
              </a:prstGeom>
              <a:blipFill>
                <a:blip r:embed="rId6"/>
                <a:stretch>
                  <a:fillRect b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165637-4F4A-1018-E942-67454D1C2F5E}"/>
                  </a:ext>
                </a:extLst>
              </p:cNvPr>
              <p:cNvSpPr txBox="1"/>
              <p:nvPr/>
            </p:nvSpPr>
            <p:spPr>
              <a:xfrm>
                <a:off x="7525833" y="923872"/>
                <a:ext cx="2039597" cy="415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165637-4F4A-1018-E942-67454D1C2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833" y="923872"/>
                <a:ext cx="2039597" cy="415627"/>
              </a:xfrm>
              <a:prstGeom prst="rect">
                <a:avLst/>
              </a:prstGeom>
              <a:blipFill>
                <a:blip r:embed="rId7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03841C-D33B-6245-D378-9D2943A527F1}"/>
              </a:ext>
            </a:extLst>
          </p:cNvPr>
          <p:cNvCxnSpPr/>
          <p:nvPr/>
        </p:nvCxnSpPr>
        <p:spPr>
          <a:xfrm flipH="1">
            <a:off x="7271775" y="1319411"/>
            <a:ext cx="1168400" cy="3470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E3B530-5188-80AA-C3D8-BB79918B3A04}"/>
                  </a:ext>
                </a:extLst>
              </p:cNvPr>
              <p:cNvSpPr txBox="1"/>
              <p:nvPr/>
            </p:nvSpPr>
            <p:spPr>
              <a:xfrm>
                <a:off x="6325766" y="1699723"/>
                <a:ext cx="1570558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Frustrated hop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E3B530-5188-80AA-C3D8-BB79918B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766" y="1699723"/>
                <a:ext cx="1570558" cy="668645"/>
              </a:xfrm>
              <a:prstGeom prst="rect">
                <a:avLst/>
              </a:prstGeom>
              <a:blipFill>
                <a:blip r:embed="rId8"/>
                <a:stretch>
                  <a:fillRect l="-3502" r="-272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567237-BE1B-172F-AD56-C3046E5AED7E}"/>
              </a:ext>
            </a:extLst>
          </p:cNvPr>
          <p:cNvCxnSpPr>
            <a:cxnSpLocks/>
          </p:cNvCxnSpPr>
          <p:nvPr/>
        </p:nvCxnSpPr>
        <p:spPr>
          <a:xfrm>
            <a:off x="8545631" y="1364088"/>
            <a:ext cx="1157169" cy="2962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20756A-BFA7-7198-54F5-C7EE5E757F33}"/>
                  </a:ext>
                </a:extLst>
              </p:cNvPr>
              <p:cNvSpPr txBox="1"/>
              <p:nvPr/>
            </p:nvSpPr>
            <p:spPr>
              <a:xfrm>
                <a:off x="8931430" y="1709623"/>
                <a:ext cx="1638055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Accepted hop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20756A-BFA7-7198-54F5-C7EE5E757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430" y="1709623"/>
                <a:ext cx="1638055" cy="668645"/>
              </a:xfrm>
              <a:prstGeom prst="rect">
                <a:avLst/>
              </a:prstGeom>
              <a:blipFill>
                <a:blip r:embed="rId9"/>
                <a:stretch>
                  <a:fillRect l="-297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732FC3-7871-ACB5-F74F-BE0B447CFA18}"/>
              </a:ext>
            </a:extLst>
          </p:cNvPr>
          <p:cNvCxnSpPr/>
          <p:nvPr/>
        </p:nvCxnSpPr>
        <p:spPr>
          <a:xfrm flipH="1">
            <a:off x="8545631" y="2400208"/>
            <a:ext cx="1168400" cy="3470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2CBC2D-47BA-5855-06C1-53B493A30F7E}"/>
              </a:ext>
            </a:extLst>
          </p:cNvPr>
          <p:cNvCxnSpPr>
            <a:cxnSpLocks/>
          </p:cNvCxnSpPr>
          <p:nvPr/>
        </p:nvCxnSpPr>
        <p:spPr>
          <a:xfrm>
            <a:off x="9833486" y="2400208"/>
            <a:ext cx="1157169" cy="2962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A94FDD-BB57-F477-E854-956F554A4618}"/>
                  </a:ext>
                </a:extLst>
              </p:cNvPr>
              <p:cNvSpPr txBox="1"/>
              <p:nvPr/>
            </p:nvSpPr>
            <p:spPr>
              <a:xfrm>
                <a:off x="8163424" y="2907078"/>
                <a:ext cx="1815369" cy="1064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A94FDD-BB57-F477-E854-956F554A4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424" y="2907078"/>
                <a:ext cx="1815369" cy="10641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D1BE2F-B66E-9C6F-5CC7-AFB21019D687}"/>
                  </a:ext>
                </a:extLst>
              </p:cNvPr>
              <p:cNvSpPr txBox="1"/>
              <p:nvPr/>
            </p:nvSpPr>
            <p:spPr>
              <a:xfrm>
                <a:off x="9960206" y="2919950"/>
                <a:ext cx="1815369" cy="1064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D1BE2F-B66E-9C6F-5CC7-AFB21019D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206" y="2919950"/>
                <a:ext cx="1815369" cy="10641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EA8A8F-C997-4568-1852-9A72E04AA7EF}"/>
              </a:ext>
            </a:extLst>
          </p:cNvPr>
          <p:cNvCxnSpPr>
            <a:cxnSpLocks/>
          </p:cNvCxnSpPr>
          <p:nvPr/>
        </p:nvCxnSpPr>
        <p:spPr>
          <a:xfrm flipH="1">
            <a:off x="6566062" y="2409752"/>
            <a:ext cx="591038" cy="6027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131A43-A2DC-1ED3-C3EC-B4BCD2E4ACC8}"/>
              </a:ext>
            </a:extLst>
          </p:cNvPr>
          <p:cNvCxnSpPr>
            <a:cxnSpLocks/>
          </p:cNvCxnSpPr>
          <p:nvPr/>
        </p:nvCxnSpPr>
        <p:spPr>
          <a:xfrm>
            <a:off x="7276555" y="2409752"/>
            <a:ext cx="460949" cy="5908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14B6FD0-3DAA-C17F-DC88-55FB53088584}"/>
              </a:ext>
            </a:extLst>
          </p:cNvPr>
          <p:cNvSpPr txBox="1"/>
          <p:nvPr/>
        </p:nvSpPr>
        <p:spPr>
          <a:xfrm>
            <a:off x="6301207" y="3119849"/>
            <a:ext cx="159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Reversal or not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22EA291B-5158-E928-93B1-68A72653671A}"/>
              </a:ext>
            </a:extLst>
          </p:cNvPr>
          <p:cNvSpPr/>
          <p:nvPr/>
        </p:nvSpPr>
        <p:spPr>
          <a:xfrm>
            <a:off x="7187015" y="4848320"/>
            <a:ext cx="374148" cy="512076"/>
          </a:xfrm>
          <a:prstGeom prst="rightBrace">
            <a:avLst>
              <a:gd name="adj1" fmla="val 74745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71299F4D-D5FA-7741-9DBC-9D502AE15680}"/>
              </a:ext>
            </a:extLst>
          </p:cNvPr>
          <p:cNvSpPr/>
          <p:nvPr/>
        </p:nvSpPr>
        <p:spPr>
          <a:xfrm>
            <a:off x="7183789" y="5433548"/>
            <a:ext cx="374148" cy="512076"/>
          </a:xfrm>
          <a:prstGeom prst="rightBrace">
            <a:avLst>
              <a:gd name="adj1" fmla="val 74745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054D3D-F715-AD20-2042-7CDC174256C1}"/>
                  </a:ext>
                </a:extLst>
              </p:cNvPr>
              <p:cNvSpPr txBox="1"/>
              <p:nvPr/>
            </p:nvSpPr>
            <p:spPr>
              <a:xfrm>
                <a:off x="7950463" y="5474166"/>
                <a:ext cx="2241289" cy="401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054D3D-F715-AD20-2042-7CDC17425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463" y="5474166"/>
                <a:ext cx="2241289" cy="401648"/>
              </a:xfrm>
              <a:prstGeom prst="rect">
                <a:avLst/>
              </a:prstGeom>
              <a:blipFill>
                <a:blip r:embed="rId1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63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1B50A5-B09B-6CC0-1324-AE535E995ECF}"/>
                  </a:ext>
                </a:extLst>
              </p:cNvPr>
              <p:cNvSpPr txBox="1"/>
              <p:nvPr/>
            </p:nvSpPr>
            <p:spPr>
              <a:xfrm>
                <a:off x="2008721" y="3768637"/>
                <a:ext cx="1570558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Frustrated hop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1B50A5-B09B-6CC0-1324-AE535E995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21" y="3768637"/>
                <a:ext cx="1570558" cy="668645"/>
              </a:xfrm>
              <a:prstGeom prst="rect">
                <a:avLst/>
              </a:prstGeom>
              <a:blipFill>
                <a:blip r:embed="rId2"/>
                <a:stretch>
                  <a:fillRect l="-3502" r="-272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51B492-0324-5833-6EF0-EA0FDE0DA759}"/>
              </a:ext>
            </a:extLst>
          </p:cNvPr>
          <p:cNvCxnSpPr>
            <a:cxnSpLocks/>
          </p:cNvCxnSpPr>
          <p:nvPr/>
        </p:nvCxnSpPr>
        <p:spPr>
          <a:xfrm flipH="1">
            <a:off x="2008721" y="4450857"/>
            <a:ext cx="591038" cy="6027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B17E21-4CC2-C088-5BE9-F87D3E9B89B1}"/>
              </a:ext>
            </a:extLst>
          </p:cNvPr>
          <p:cNvCxnSpPr>
            <a:cxnSpLocks/>
          </p:cNvCxnSpPr>
          <p:nvPr/>
        </p:nvCxnSpPr>
        <p:spPr>
          <a:xfrm>
            <a:off x="3335923" y="4437282"/>
            <a:ext cx="460949" cy="5908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mage result for ub logo">
            <a:extLst>
              <a:ext uri="{FF2B5EF4-FFF2-40B4-BE49-F238E27FC236}">
                <a16:creationId xmlns:a16="http://schemas.microsoft.com/office/drawing/2014/main" id="{4C0581A1-7AD1-39B4-7BED-CE906F4D1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2D2C3A-658E-A778-94E7-A1CB28C293BB}"/>
              </a:ext>
            </a:extLst>
          </p:cNvPr>
          <p:cNvSpPr txBox="1"/>
          <p:nvPr/>
        </p:nvSpPr>
        <p:spPr>
          <a:xfrm>
            <a:off x="182880" y="134471"/>
            <a:ext cx="102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Momentum Reversal on Frustrated Hops: Jasper-</a:t>
            </a:r>
            <a:r>
              <a:rPr lang="en-US" sz="2800" b="1" dirty="0" err="1">
                <a:solidFill>
                  <a:srgbClr val="0070C0"/>
                </a:solidFill>
              </a:rPr>
              <a:t>Truhlar</a:t>
            </a:r>
            <a:r>
              <a:rPr lang="en-US" sz="2800" b="1" dirty="0">
                <a:solidFill>
                  <a:srgbClr val="0070C0"/>
                </a:solidFill>
              </a:rPr>
              <a:t> Criterion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C3716-E428-106D-BA74-647CFCDD162D}"/>
              </a:ext>
            </a:extLst>
          </p:cNvPr>
          <p:cNvSpPr txBox="1"/>
          <p:nvPr/>
        </p:nvSpPr>
        <p:spPr>
          <a:xfrm>
            <a:off x="540611" y="794236"/>
            <a:ext cx="688634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dyn_control_params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use_Jasper_Truhlar_criterion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sz="1600" dirty="0"/>
              <a:t>Options:</a:t>
            </a:r>
          </a:p>
          <a:p>
            <a:r>
              <a:rPr lang="en-US" sz="1600" dirty="0"/>
              <a:t>- 0: don't use this criterion (naive handling)</a:t>
            </a:r>
          </a:p>
          <a:p>
            <a:r>
              <a:rPr lang="en-US" sz="1600" dirty="0"/>
              <a:t>- 1: use it [ default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28D71-27F7-F948-CFB4-EEA0EC838A70}"/>
              </a:ext>
            </a:extLst>
          </p:cNvPr>
          <p:cNvSpPr txBox="1"/>
          <p:nvPr/>
        </p:nvSpPr>
        <p:spPr>
          <a:xfrm>
            <a:off x="1388598" y="3166699"/>
            <a:ext cx="339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use_Jasper_Truhlar_criterion</a:t>
            </a:r>
            <a:r>
              <a:rPr lang="en-US" b="1" dirty="0">
                <a:solidFill>
                  <a:srgbClr val="0000FF"/>
                </a:solidFill>
              </a:rPr>
              <a:t> = 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EA9D17-2AFC-FE29-1D4D-AF95AC4C94AA}"/>
              </a:ext>
            </a:extLst>
          </p:cNvPr>
          <p:cNvSpPr txBox="1"/>
          <p:nvPr/>
        </p:nvSpPr>
        <p:spPr>
          <a:xfrm>
            <a:off x="182880" y="5216614"/>
            <a:ext cx="261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reversal for </a:t>
            </a:r>
            <a:r>
              <a:rPr lang="en-US" dirty="0" err="1"/>
              <a:t>momenta_rescaling_algo</a:t>
            </a:r>
            <a:r>
              <a:rPr lang="en-US" dirty="0"/>
              <a:t>:</a:t>
            </a:r>
          </a:p>
          <a:p>
            <a:r>
              <a:rPr lang="en-US" dirty="0"/>
              <a:t>100, 110, 200, 210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0A23F3-1756-A75C-AAB6-36DC8CF9FA86}"/>
              </a:ext>
            </a:extLst>
          </p:cNvPr>
          <p:cNvSpPr txBox="1"/>
          <p:nvPr/>
        </p:nvSpPr>
        <p:spPr>
          <a:xfrm>
            <a:off x="3085318" y="5140434"/>
            <a:ext cx="261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Reversal for </a:t>
            </a:r>
            <a:r>
              <a:rPr lang="en-US" dirty="0" err="1"/>
              <a:t>momenta_rescaling_algo</a:t>
            </a:r>
            <a:r>
              <a:rPr lang="en-US" dirty="0"/>
              <a:t>:</a:t>
            </a:r>
          </a:p>
          <a:p>
            <a:r>
              <a:rPr lang="en-US" dirty="0"/>
              <a:t>101, 111, 201, 211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C6E59E-6D0A-4FD7-ADEE-E828F5E3DE07}"/>
                  </a:ext>
                </a:extLst>
              </p:cNvPr>
              <p:cNvSpPr txBox="1"/>
              <p:nvPr/>
            </p:nvSpPr>
            <p:spPr>
              <a:xfrm>
                <a:off x="7742283" y="1973379"/>
                <a:ext cx="1570558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Frustrated hop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C6E59E-6D0A-4FD7-ADEE-E828F5E3D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283" y="1973379"/>
                <a:ext cx="1570558" cy="668645"/>
              </a:xfrm>
              <a:prstGeom prst="rect">
                <a:avLst/>
              </a:prstGeom>
              <a:blipFill>
                <a:blip r:embed="rId4"/>
                <a:stretch>
                  <a:fillRect l="-3101" r="-2713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0B2CEEA-9AE2-E754-2340-B9414A8BEE1E}"/>
              </a:ext>
            </a:extLst>
          </p:cNvPr>
          <p:cNvSpPr txBox="1"/>
          <p:nvPr/>
        </p:nvSpPr>
        <p:spPr>
          <a:xfrm>
            <a:off x="7122160" y="1371441"/>
            <a:ext cx="339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use_Jasper_Truhlar_criterion</a:t>
            </a:r>
            <a:r>
              <a:rPr lang="en-US" b="1" dirty="0">
                <a:solidFill>
                  <a:srgbClr val="0000FF"/>
                </a:solidFill>
              </a:rPr>
              <a:t> = 1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00D886-BE81-E572-6733-E9163C4C707F}"/>
              </a:ext>
            </a:extLst>
          </p:cNvPr>
          <p:cNvCxnSpPr>
            <a:cxnSpLocks/>
          </p:cNvCxnSpPr>
          <p:nvPr/>
        </p:nvCxnSpPr>
        <p:spPr>
          <a:xfrm flipH="1">
            <a:off x="6699900" y="2642024"/>
            <a:ext cx="1661780" cy="34217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2EBD5C-7CE6-AF18-7BA6-4A37A153287C}"/>
                  </a:ext>
                </a:extLst>
              </p:cNvPr>
              <p:cNvSpPr txBox="1"/>
              <p:nvPr/>
            </p:nvSpPr>
            <p:spPr>
              <a:xfrm>
                <a:off x="5785500" y="3282992"/>
                <a:ext cx="3703940" cy="21562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the velocities are reversed along the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if</a:t>
                </a:r>
              </a:p>
              <a:p>
                <a:r>
                  <a:rPr lang="en-US" sz="1800" dirty="0"/>
                  <a:t>        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       </a:t>
                </a:r>
                <a:r>
                  <a:rPr lang="en-US" sz="1800" dirty="0"/>
                  <a:t> 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where a - is the active state index;  </a:t>
                </a:r>
              </a:p>
              <a:p>
                <a:r>
                  <a:rPr lang="en-US" sz="1800" dirty="0"/>
                  <a:t>Only in effect, if `</a:t>
                </a:r>
                <a:r>
                  <a:rPr lang="en-US" sz="1800" dirty="0" err="1"/>
                  <a:t>momenta_rescaling_algo</a:t>
                </a:r>
                <a:r>
                  <a:rPr lang="en-US" sz="1800" dirty="0"/>
                  <a:t> == 201`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2EBD5C-7CE6-AF18-7BA6-4A37A1532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500" y="3282992"/>
                <a:ext cx="3703940" cy="2156231"/>
              </a:xfrm>
              <a:prstGeom prst="rect">
                <a:avLst/>
              </a:prstGeom>
              <a:blipFill>
                <a:blip r:embed="rId5"/>
                <a:stretch>
                  <a:fillRect l="-1316" t="-1700" b="-3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82F60DA-05A0-8152-4C3C-AC632F7198EF}"/>
              </a:ext>
            </a:extLst>
          </p:cNvPr>
          <p:cNvSpPr txBox="1"/>
          <p:nvPr/>
        </p:nvSpPr>
        <p:spPr>
          <a:xfrm>
            <a:off x="6155420" y="6139944"/>
            <a:ext cx="96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Reversal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DA3C41-0D79-7B8F-128F-3D813BFD2436}"/>
              </a:ext>
            </a:extLst>
          </p:cNvPr>
          <p:cNvCxnSpPr>
            <a:cxnSpLocks/>
          </p:cNvCxnSpPr>
          <p:nvPr/>
        </p:nvCxnSpPr>
        <p:spPr>
          <a:xfrm>
            <a:off x="9062720" y="2642024"/>
            <a:ext cx="1740682" cy="32101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DC81D8-40FD-8A24-AFCA-E94272B38088}"/>
              </a:ext>
            </a:extLst>
          </p:cNvPr>
          <p:cNvSpPr txBox="1"/>
          <p:nvPr/>
        </p:nvSpPr>
        <p:spPr>
          <a:xfrm>
            <a:off x="10032230" y="6063764"/>
            <a:ext cx="12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Reversal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E9F51-D0AE-7A4E-7D59-A99A5D96B90E}"/>
              </a:ext>
            </a:extLst>
          </p:cNvPr>
          <p:cNvSpPr txBox="1"/>
          <p:nvPr/>
        </p:nvSpPr>
        <p:spPr>
          <a:xfrm>
            <a:off x="10210800" y="3921760"/>
            <a:ext cx="11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Otherwise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592580-B30D-D2B6-0841-788F8F8CC3E4}"/>
              </a:ext>
            </a:extLst>
          </p:cNvPr>
          <p:cNvSpPr txBox="1"/>
          <p:nvPr/>
        </p:nvSpPr>
        <p:spPr>
          <a:xfrm>
            <a:off x="4210700" y="780156"/>
            <a:ext cx="4978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Jasper, A. W.; </a:t>
            </a:r>
            <a:r>
              <a:rPr lang="en-US" sz="1400" dirty="0" err="1">
                <a:solidFill>
                  <a:srgbClr val="0000FF"/>
                </a:solidFill>
              </a:rPr>
              <a:t>Truhlar</a:t>
            </a:r>
            <a:r>
              <a:rPr lang="en-US" sz="1400" dirty="0">
                <a:solidFill>
                  <a:srgbClr val="0000FF"/>
                </a:solidFill>
              </a:rPr>
              <a:t>, D. G. Chem. Phys. Lett. 2003, 369, 60− 67</a:t>
            </a:r>
          </a:p>
        </p:txBody>
      </p:sp>
    </p:spTree>
    <p:extLst>
      <p:ext uri="{BB962C8B-B14F-4D97-AF65-F5344CB8AC3E}">
        <p14:creationId xmlns:p14="http://schemas.microsoft.com/office/powerpoint/2010/main" val="3302775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 descr="Image result for ub logo">
            <a:extLst>
              <a:ext uri="{FF2B5EF4-FFF2-40B4-BE49-F238E27FC236}">
                <a16:creationId xmlns:a16="http://schemas.microsoft.com/office/drawing/2014/main" id="{39110634-7B2C-2515-448A-50DC85BE3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855F36-0116-B2E1-BB47-C515A0E1661F}"/>
              </a:ext>
            </a:extLst>
          </p:cNvPr>
          <p:cNvSpPr txBox="1"/>
          <p:nvPr/>
        </p:nvSpPr>
        <p:spPr>
          <a:xfrm>
            <a:off x="1113219" y="74858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Decoherence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412A7-D04E-63E6-3425-9E260D4842CA}"/>
              </a:ext>
            </a:extLst>
          </p:cNvPr>
          <p:cNvSpPr txBox="1"/>
          <p:nvPr/>
        </p:nvSpPr>
        <p:spPr>
          <a:xfrm>
            <a:off x="101380" y="790628"/>
            <a:ext cx="2638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dyn_control_params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decoherence_algo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B60A7-55BD-4868-F6E5-106F8206F448}"/>
              </a:ext>
            </a:extLst>
          </p:cNvPr>
          <p:cNvSpPr txBox="1"/>
          <p:nvPr/>
        </p:nvSpPr>
        <p:spPr>
          <a:xfrm>
            <a:off x="228741" y="1713958"/>
            <a:ext cx="63447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- [-1]: no decoherence [ default ]</a:t>
            </a:r>
          </a:p>
          <a:p>
            <a:r>
              <a:rPr lang="en-US" dirty="0"/>
              <a:t>      - 0: SDM and alike</a:t>
            </a:r>
          </a:p>
          <a:p>
            <a:r>
              <a:rPr lang="en-US" dirty="0"/>
              <a:t>      - 1: instantaneous decoherence options (ID-S, ID-A, ID-C, ID-F)</a:t>
            </a:r>
          </a:p>
          <a:p>
            <a:r>
              <a:rPr lang="en-US" dirty="0"/>
              <a:t>      - 2: AFSSH</a:t>
            </a:r>
          </a:p>
          <a:p>
            <a:r>
              <a:rPr lang="en-US" dirty="0"/>
              <a:t>      - 3: BCSH of </a:t>
            </a:r>
            <a:r>
              <a:rPr lang="en-US" dirty="0" err="1"/>
              <a:t>Linjun</a:t>
            </a:r>
            <a:r>
              <a:rPr lang="en-US" dirty="0"/>
              <a:t> Wang</a:t>
            </a:r>
          </a:p>
          <a:p>
            <a:r>
              <a:rPr lang="en-US" dirty="0"/>
              <a:t>      - 4: MF-SD of Bedard-Hearn, Larsen, Schwartz</a:t>
            </a:r>
          </a:p>
          <a:p>
            <a:r>
              <a:rPr lang="en-US" dirty="0"/>
              <a:t>      - 5: SHXF of Min</a:t>
            </a:r>
          </a:p>
          <a:p>
            <a:r>
              <a:rPr lang="en-US" dirty="0"/>
              <a:t>      - 6: MQCXF</a:t>
            </a:r>
          </a:p>
          <a:p>
            <a:r>
              <a:rPr lang="en-US" dirty="0"/>
              <a:t>      - 7: DISH, rev2023</a:t>
            </a:r>
          </a:p>
          <a:p>
            <a:r>
              <a:rPr lang="en-US" dirty="0"/>
              <a:t>      - 8: diabatic IDA, experimental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D38996-5F70-CB4D-8314-118D692A3A2E}"/>
              </a:ext>
            </a:extLst>
          </p:cNvPr>
          <p:cNvSpPr/>
          <p:nvPr/>
        </p:nvSpPr>
        <p:spPr>
          <a:xfrm>
            <a:off x="6857570" y="867021"/>
            <a:ext cx="510568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SDM: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Granucci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G.; Persico, M. 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 Chem. Phys.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2007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134114.</a:t>
            </a:r>
          </a:p>
          <a:p>
            <a:endParaRPr lang="en-US" sz="1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mSDM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</a:rPr>
              <a:t>Smith, B.; Akimov, A. V.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J. Chem. Phys.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2019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151</a:t>
            </a:r>
            <a:r>
              <a:rPr lang="en-US" sz="1400" dirty="0">
                <a:solidFill>
                  <a:srgbClr val="0000FF"/>
                </a:solidFill>
                <a:effectLst/>
              </a:rPr>
              <a:t>, 124107. </a:t>
            </a:r>
          </a:p>
          <a:p>
            <a:endParaRPr lang="en-US" sz="1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ID-A: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Nelson, T.; Fernandez-Alberti, S.;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Roitberg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A. E.;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Tretiak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S. 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 Chem. Phys.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138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224111. </a:t>
            </a:r>
          </a:p>
          <a:p>
            <a:endParaRPr lang="en-US" sz="1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ID-F: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</a:rPr>
              <a:t>Zhang, Q.; Shao, X.; Li, W.; Mi, W.; </a:t>
            </a:r>
            <a:r>
              <a:rPr lang="en-US" sz="1400" dirty="0" err="1">
                <a:solidFill>
                  <a:srgbClr val="0000FF"/>
                </a:solidFill>
                <a:effectLst/>
              </a:rPr>
              <a:t>Pavanello</a:t>
            </a:r>
            <a:r>
              <a:rPr lang="en-US" sz="1400" dirty="0">
                <a:solidFill>
                  <a:srgbClr val="0000FF"/>
                </a:solidFill>
                <a:effectLst/>
              </a:rPr>
              <a:t>, M.; Akimov, A. V.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J. Phys.: </a:t>
            </a:r>
            <a:r>
              <a:rPr lang="en-US" sz="1400" i="1" dirty="0" err="1">
                <a:solidFill>
                  <a:srgbClr val="0000FF"/>
                </a:solidFill>
                <a:effectLst/>
              </a:rPr>
              <a:t>Condens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. Matter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2024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36</a:t>
            </a:r>
            <a:r>
              <a:rPr lang="en-US" sz="1400" dirty="0">
                <a:solidFill>
                  <a:srgbClr val="0000FF"/>
                </a:solidFill>
                <a:effectLst/>
              </a:rPr>
              <a:t>, 385901. </a:t>
            </a:r>
            <a:endParaRPr lang="en-US" sz="1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A-FSSH:</a:t>
            </a:r>
          </a:p>
          <a:p>
            <a:r>
              <a:rPr lang="en-US" sz="1400" dirty="0">
                <a:solidFill>
                  <a:srgbClr val="0000FF"/>
                </a:solidFill>
                <a:effectLst/>
              </a:rPr>
              <a:t>Landry, B. R.; </a:t>
            </a:r>
            <a:r>
              <a:rPr lang="en-US" sz="1400" dirty="0" err="1">
                <a:solidFill>
                  <a:srgbClr val="0000FF"/>
                </a:solidFill>
                <a:effectLst/>
              </a:rPr>
              <a:t>Subotnik</a:t>
            </a:r>
            <a:r>
              <a:rPr lang="en-US" sz="1400" dirty="0">
                <a:solidFill>
                  <a:srgbClr val="0000FF"/>
                </a:solidFill>
                <a:effectLst/>
              </a:rPr>
              <a:t>, J. E.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The Journal of Chemical Physics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2012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137</a:t>
            </a:r>
            <a:r>
              <a:rPr lang="en-US" sz="1400" dirty="0">
                <a:solidFill>
                  <a:srgbClr val="0000FF"/>
                </a:solidFill>
                <a:effectLst/>
              </a:rPr>
              <a:t>, 22A513. </a:t>
            </a:r>
          </a:p>
          <a:p>
            <a:r>
              <a:rPr lang="en-US" sz="1400" dirty="0">
                <a:solidFill>
                  <a:srgbClr val="0000FF"/>
                </a:solidFill>
                <a:effectLst/>
              </a:rPr>
              <a:t>Jain, A.; Herman, M. F.; Ouyang, W.; </a:t>
            </a:r>
            <a:r>
              <a:rPr lang="en-US" sz="1400" dirty="0" err="1">
                <a:solidFill>
                  <a:srgbClr val="0000FF"/>
                </a:solidFill>
                <a:effectLst/>
              </a:rPr>
              <a:t>Subotnik</a:t>
            </a:r>
            <a:r>
              <a:rPr lang="en-US" sz="1400" dirty="0">
                <a:solidFill>
                  <a:srgbClr val="0000FF"/>
                </a:solidFill>
                <a:effectLst/>
              </a:rPr>
              <a:t>, J. E.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The Journal of Chemical Physics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2015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143</a:t>
            </a:r>
            <a:r>
              <a:rPr lang="en-US" sz="1400" dirty="0">
                <a:solidFill>
                  <a:srgbClr val="0000FF"/>
                </a:solidFill>
                <a:effectLst/>
              </a:rPr>
              <a:t>, 134106. </a:t>
            </a:r>
          </a:p>
          <a:p>
            <a:r>
              <a:rPr lang="en-US" sz="1400" dirty="0">
                <a:solidFill>
                  <a:srgbClr val="0000FF"/>
                </a:solidFill>
                <a:effectLst/>
              </a:rPr>
              <a:t>Jain, A.; Alguire, E.; </a:t>
            </a:r>
            <a:r>
              <a:rPr lang="en-US" sz="1400" dirty="0" err="1">
                <a:solidFill>
                  <a:srgbClr val="0000FF"/>
                </a:solidFill>
                <a:effectLst/>
              </a:rPr>
              <a:t>Subotnik</a:t>
            </a:r>
            <a:r>
              <a:rPr lang="en-US" sz="1400" dirty="0">
                <a:solidFill>
                  <a:srgbClr val="0000FF"/>
                </a:solidFill>
                <a:effectLst/>
              </a:rPr>
              <a:t>, J. E.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J. Chem. Theory </a:t>
            </a:r>
            <a:r>
              <a:rPr lang="en-US" sz="1400" i="1" dirty="0" err="1">
                <a:solidFill>
                  <a:srgbClr val="0000FF"/>
                </a:solidFill>
                <a:effectLst/>
              </a:rPr>
              <a:t>Comput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.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2016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12</a:t>
            </a:r>
            <a:r>
              <a:rPr lang="en-US" sz="1400" dirty="0">
                <a:solidFill>
                  <a:srgbClr val="0000FF"/>
                </a:solidFill>
                <a:effectLst/>
              </a:rPr>
              <a:t>, 5256–5268.</a:t>
            </a:r>
          </a:p>
          <a:p>
            <a:endParaRPr lang="en-US" sz="1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BCSH: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Xu, J.; Wang, L. </a:t>
            </a:r>
            <a:r>
              <a:rPr lang="en-US" sz="1400" i="1" dirty="0">
                <a:solidFill>
                  <a:srgbClr val="0000FF"/>
                </a:solidFill>
              </a:rPr>
              <a:t>J. Chem. Phys.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2019</a:t>
            </a:r>
            <a:r>
              <a:rPr lang="en-US" sz="1400" dirty="0">
                <a:solidFill>
                  <a:srgbClr val="0000FF"/>
                </a:solidFill>
              </a:rPr>
              <a:t>, 150, 164101.</a:t>
            </a:r>
          </a:p>
          <a:p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b="1" dirty="0"/>
              <a:t>MF-SD</a:t>
            </a:r>
            <a:r>
              <a:rPr lang="en-US" sz="1400" dirty="0">
                <a:solidFill>
                  <a:srgbClr val="0000FF"/>
                </a:solidFill>
              </a:rPr>
              <a:t>: Bedard-Hearn, M. J.; Larsen, R. E.; Schwartz, B. J. </a:t>
            </a:r>
            <a:r>
              <a:rPr lang="en-US" sz="1400" i="1" dirty="0">
                <a:solidFill>
                  <a:srgbClr val="0000FF"/>
                </a:solidFill>
              </a:rPr>
              <a:t>J. Chem. Phys.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2005</a:t>
            </a:r>
            <a:r>
              <a:rPr lang="en-US" sz="1400" dirty="0">
                <a:solidFill>
                  <a:srgbClr val="0000FF"/>
                </a:solidFill>
              </a:rPr>
              <a:t>, 123, 234106.</a:t>
            </a:r>
          </a:p>
          <a:p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b="1" dirty="0"/>
              <a:t>DISH: </a:t>
            </a:r>
          </a:p>
          <a:p>
            <a:r>
              <a:rPr lang="en-US" sz="1400" dirty="0">
                <a:solidFill>
                  <a:srgbClr val="0000FF"/>
                </a:solidFill>
              </a:rPr>
              <a:t>Jaeger, H. M.; Fischer, S.; </a:t>
            </a:r>
            <a:r>
              <a:rPr lang="en-US" sz="1400" dirty="0" err="1">
                <a:solidFill>
                  <a:srgbClr val="0000FF"/>
                </a:solidFill>
              </a:rPr>
              <a:t>Prezhdo</a:t>
            </a:r>
            <a:r>
              <a:rPr lang="en-US" sz="1400" dirty="0">
                <a:solidFill>
                  <a:srgbClr val="0000FF"/>
                </a:solidFill>
              </a:rPr>
              <a:t>, O. V. </a:t>
            </a:r>
            <a:r>
              <a:rPr lang="en-US" sz="1400" i="1" dirty="0">
                <a:solidFill>
                  <a:srgbClr val="0000FF"/>
                </a:solidFill>
              </a:rPr>
              <a:t>J. Chem. Phys.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2012</a:t>
            </a:r>
            <a:r>
              <a:rPr lang="en-US" sz="1400" dirty="0">
                <a:solidFill>
                  <a:srgbClr val="0000FF"/>
                </a:solidFill>
              </a:rPr>
              <a:t>, 137, 22A545</a:t>
            </a:r>
          </a:p>
          <a:p>
            <a:r>
              <a:rPr lang="en-US" sz="1400" dirty="0">
                <a:solidFill>
                  <a:srgbClr val="0000FF"/>
                </a:solidFill>
              </a:rPr>
              <a:t>Akimov, A. V. </a:t>
            </a:r>
            <a:r>
              <a:rPr lang="en-US" sz="1400" i="1" dirty="0">
                <a:solidFill>
                  <a:srgbClr val="0000FF"/>
                </a:solidFill>
              </a:rPr>
              <a:t>J. Chem. Phys.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2021</a:t>
            </a:r>
            <a:r>
              <a:rPr lang="en-US" sz="1400" dirty="0">
                <a:solidFill>
                  <a:srgbClr val="0000FF"/>
                </a:solidFill>
              </a:rPr>
              <a:t>, 155, 134106.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B468B-9A24-381A-4E75-8B2A13A7468E}"/>
              </a:ext>
            </a:extLst>
          </p:cNvPr>
          <p:cNvSpPr txBox="1"/>
          <p:nvPr/>
        </p:nvSpPr>
        <p:spPr>
          <a:xfrm>
            <a:off x="353130" y="49281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DISH_rev2023: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</a:rPr>
              <a:t>Zhang, Q.; Shao, X.; Li, W.; Mi, W.; </a:t>
            </a:r>
            <a:r>
              <a:rPr lang="en-US" sz="1400" dirty="0" err="1">
                <a:solidFill>
                  <a:srgbClr val="0000FF"/>
                </a:solidFill>
                <a:effectLst/>
              </a:rPr>
              <a:t>Pavanello</a:t>
            </a:r>
            <a:r>
              <a:rPr lang="en-US" sz="1400" dirty="0">
                <a:solidFill>
                  <a:srgbClr val="0000FF"/>
                </a:solidFill>
                <a:effectLst/>
              </a:rPr>
              <a:t>, M.; Akimov, A. V.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J. Phys.: </a:t>
            </a:r>
            <a:r>
              <a:rPr lang="en-US" sz="1400" i="1" dirty="0" err="1">
                <a:solidFill>
                  <a:srgbClr val="0000FF"/>
                </a:solidFill>
                <a:effectLst/>
              </a:rPr>
              <a:t>Condens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. Matter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2024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36</a:t>
            </a:r>
            <a:r>
              <a:rPr lang="en-US" sz="1400" dirty="0">
                <a:solidFill>
                  <a:srgbClr val="0000FF"/>
                </a:solidFill>
                <a:effectLst/>
              </a:rPr>
              <a:t>, 385901. </a:t>
            </a:r>
            <a:endParaRPr lang="en-US" sz="1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221EA-22AD-0AB7-1D26-CA37485246EC}"/>
              </a:ext>
            </a:extLst>
          </p:cNvPr>
          <p:cNvSpPr txBox="1"/>
          <p:nvPr/>
        </p:nvSpPr>
        <p:spPr>
          <a:xfrm>
            <a:off x="447471" y="5692160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SHXF and MQCXF:</a:t>
            </a:r>
          </a:p>
          <a:p>
            <a:r>
              <a:rPr lang="en-US" sz="1400" dirty="0">
                <a:solidFill>
                  <a:srgbClr val="0000FF"/>
                </a:solidFill>
              </a:rPr>
              <a:t>Ha, J.-K.; Lee, I. S.; Min, S. K. </a:t>
            </a:r>
            <a:r>
              <a:rPr lang="en-US" sz="1400" i="1" dirty="0">
                <a:solidFill>
                  <a:srgbClr val="0000FF"/>
                </a:solidFill>
              </a:rPr>
              <a:t>J. Phys. Chem. Lett.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2018</a:t>
            </a:r>
            <a:r>
              <a:rPr lang="en-US" sz="1400" dirty="0">
                <a:solidFill>
                  <a:srgbClr val="0000FF"/>
                </a:solidFill>
              </a:rPr>
              <a:t>, 9, 1097</a:t>
            </a:r>
          </a:p>
          <a:p>
            <a:r>
              <a:rPr lang="en-US" sz="1400" dirty="0">
                <a:solidFill>
                  <a:srgbClr val="0000FF"/>
                </a:solidFill>
              </a:rPr>
              <a:t>Han, D.; Akimov, A.V. </a:t>
            </a:r>
            <a:r>
              <a:rPr lang="en-US" sz="1400" i="1" dirty="0">
                <a:solidFill>
                  <a:srgbClr val="0000FF"/>
                </a:solidFill>
              </a:rPr>
              <a:t>J. Chem. Theory </a:t>
            </a:r>
            <a:r>
              <a:rPr lang="en-US" sz="1400" i="1" dirty="0" err="1">
                <a:solidFill>
                  <a:srgbClr val="0000FF"/>
                </a:solidFill>
              </a:rPr>
              <a:t>Comput</a:t>
            </a:r>
            <a:r>
              <a:rPr lang="en-US" sz="1400" i="1" dirty="0">
                <a:solidFill>
                  <a:srgbClr val="0000FF"/>
                </a:solidFill>
              </a:rPr>
              <a:t>.</a:t>
            </a:r>
            <a:r>
              <a:rPr lang="en-US" sz="1400" dirty="0">
                <a:solidFill>
                  <a:srgbClr val="0000FF"/>
                </a:solidFill>
              </a:rPr>
              <a:t> </a:t>
            </a:r>
            <a:r>
              <a:rPr lang="en-US" sz="1400" b="1" dirty="0">
                <a:solidFill>
                  <a:srgbClr val="0000FF"/>
                </a:solidFill>
              </a:rPr>
              <a:t>2024,</a:t>
            </a:r>
            <a:r>
              <a:rPr lang="en-US" sz="1400" dirty="0">
                <a:solidFill>
                  <a:srgbClr val="0000FF"/>
                </a:solidFill>
              </a:rPr>
              <a:t> 20, 5022–5042</a:t>
            </a:r>
          </a:p>
        </p:txBody>
      </p:sp>
    </p:spTree>
    <p:extLst>
      <p:ext uri="{BB962C8B-B14F-4D97-AF65-F5344CB8AC3E}">
        <p14:creationId xmlns:p14="http://schemas.microsoft.com/office/powerpoint/2010/main" val="163291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0699" y="1808828"/>
                <a:ext cx="2621680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60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99" y="1808828"/>
                <a:ext cx="2621680" cy="6508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52379" y="1564217"/>
                <a:ext cx="2241511" cy="1050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79" y="1564217"/>
                <a:ext cx="2241511" cy="1050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07332" y="72090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SDM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7031" y="780229"/>
            <a:ext cx="4540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Granucci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G.;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Persico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 Chem. Phys.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2007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134114.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842" y="1248396"/>
            <a:ext cx="2887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gradually change the amplitudes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534142" y="2978223"/>
                <a:ext cx="2109104" cy="358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=0, ∀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42" y="2978223"/>
                <a:ext cx="2109104" cy="358303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38842" y="262499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ID-A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5223" y="2686546"/>
            <a:ext cx="7071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Nelson, T.; Fernandez-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Alberti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S.;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Roitberg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A. E.;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Tretiak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S. 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 Chem. Phys.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138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224111.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24695" y="2657002"/>
            <a:ext cx="2193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Wavefunction reduction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354539" y="3393436"/>
            <a:ext cx="47614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How to collapse wavefunction amplitudes in the decoherence schemes:</a:t>
            </a:r>
          </a:p>
          <a:p>
            <a:r>
              <a:rPr lang="en-US" sz="1600" dirty="0"/>
              <a:t>      - 0: by rescaling the magnitude of the amplitude vector elements, but preserving "phase" [ default ]</a:t>
            </a:r>
          </a:p>
          <a:p>
            <a:r>
              <a:rPr lang="en-US" sz="1600" dirty="0"/>
              <a:t>      - 1: by resetting the amplitudes to 1.0+0.0j. This option changes phase </a:t>
            </a:r>
          </a:p>
        </p:txBody>
      </p:sp>
      <p:pic>
        <p:nvPicPr>
          <p:cNvPr id="17" name="Picture 7" descr="Image result for ub logo">
            <a:extLst>
              <a:ext uri="{FF2B5EF4-FFF2-40B4-BE49-F238E27FC236}">
                <a16:creationId xmlns:a16="http://schemas.microsoft.com/office/drawing/2014/main" id="{9B1241F9-FAD8-1523-8C2C-17B7C5731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774F53-9F53-1FA5-5651-6B98E3ABA65C}"/>
              </a:ext>
            </a:extLst>
          </p:cNvPr>
          <p:cNvSpPr txBox="1"/>
          <p:nvPr/>
        </p:nvSpPr>
        <p:spPr>
          <a:xfrm>
            <a:off x="3811159" y="49874"/>
            <a:ext cx="5088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Decoherence: SDM and ID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1A3925-5B4C-212D-3B65-DCDF3BC2F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0786" y="3521560"/>
            <a:ext cx="4915816" cy="1333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7AF616-7EB6-8FDF-C09B-F4FD4DC5AB56}"/>
              </a:ext>
            </a:extLst>
          </p:cNvPr>
          <p:cNvSpPr txBox="1"/>
          <p:nvPr/>
        </p:nvSpPr>
        <p:spPr>
          <a:xfrm>
            <a:off x="338842" y="3147920"/>
            <a:ext cx="42636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dyn_control_params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collapse_option</a:t>
            </a: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instantaneous_decoherence_variant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1C5713-000D-F271-8492-0FF21590901C}"/>
              </a:ext>
            </a:extLst>
          </p:cNvPr>
          <p:cNvSpPr txBox="1"/>
          <p:nvPr/>
        </p:nvSpPr>
        <p:spPr>
          <a:xfrm>
            <a:off x="5947162" y="745167"/>
            <a:ext cx="2729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dyn_control_params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sdm_norm_tolerance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88BF81-7A0B-2656-C832-F86100ED7265}"/>
              </a:ext>
            </a:extLst>
          </p:cNvPr>
          <p:cNvSpPr txBox="1"/>
          <p:nvPr/>
        </p:nvSpPr>
        <p:spPr>
          <a:xfrm>
            <a:off x="6207801" y="1341826"/>
            <a:ext cx="53402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Corresponds to the "</a:t>
            </a:r>
            <a:r>
              <a:rPr lang="en-US" sz="1400" dirty="0" err="1"/>
              <a:t>tol</a:t>
            </a:r>
            <a:r>
              <a:rPr lang="en-US" sz="1400" dirty="0"/>
              <a:t>" parameter in the </a:t>
            </a:r>
            <a:r>
              <a:rPr lang="en-US" sz="1400" dirty="0" err="1"/>
              <a:t>sdm</a:t>
            </a:r>
            <a:r>
              <a:rPr lang="en-US" sz="1400" dirty="0"/>
              <a:t> function. It controls how much the norm of the old state can be larger than 1.0  before the  code stops with the error message [ default: 0.0 ]</a:t>
            </a:r>
          </a:p>
          <a:p>
            <a:endParaRPr lang="en-US" sz="1400" dirty="0"/>
          </a:p>
          <a:p>
            <a:r>
              <a:rPr lang="en-US" sz="1400" dirty="0"/>
              <a:t>Note: only matters if </a:t>
            </a:r>
            <a:r>
              <a:rPr lang="en-US" sz="1400" dirty="0" err="1"/>
              <a:t>decoherence_algo</a:t>
            </a:r>
            <a:r>
              <a:rPr lang="en-US" sz="1400" dirty="0"/>
              <a:t> ==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CBBB6-BD8F-AA55-A52D-F3EF22FC2138}"/>
              </a:ext>
            </a:extLst>
          </p:cNvPr>
          <p:cNvSpPr txBox="1"/>
          <p:nvPr/>
        </p:nvSpPr>
        <p:spPr>
          <a:xfrm>
            <a:off x="639565" y="5386207"/>
            <a:ext cx="114070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Option to control the instantaneous decoherence methodology,  only used with </a:t>
            </a:r>
            <a:r>
              <a:rPr lang="en-US" sz="1400" dirty="0" err="1"/>
              <a:t>decoherence_algo</a:t>
            </a:r>
            <a:r>
              <a:rPr lang="en-US" sz="1400" dirty="0"/>
              <a:t> == 1</a:t>
            </a:r>
          </a:p>
          <a:p>
            <a:r>
              <a:rPr lang="en-US" sz="1400" dirty="0"/>
              <a:t>      - 0: ID-S – on the successful hop</a:t>
            </a:r>
          </a:p>
          <a:p>
            <a:r>
              <a:rPr lang="en-US" sz="1400" dirty="0"/>
              <a:t>      - 1: ID-A [default] - if the proposed hop is not successful, we project back to the initial state if the proposed hop is accepted - we project onto that state</a:t>
            </a:r>
          </a:p>
          <a:p>
            <a:r>
              <a:rPr lang="en-US" sz="1400" dirty="0"/>
              <a:t>      - 2: ID-C - consistent ID - an experimental algorithm</a:t>
            </a:r>
          </a:p>
          <a:p>
            <a:r>
              <a:rPr lang="en-US" sz="1400" dirty="0"/>
              <a:t>      - 3: ID-A, new: if the proposed hop is not successful, we project out the proposed states if the proposed hop is accepted - we project onto that state</a:t>
            </a:r>
          </a:p>
          <a:p>
            <a:r>
              <a:rPr lang="en-US" sz="1400" dirty="0"/>
              <a:t>      - 4: ID-F, new: if the proposed hop is not successful, we project out the proposed states but we don't do anything if the hop is successful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9DBFD-DF92-9D5C-626A-958E99AEE21B}"/>
              </a:ext>
            </a:extLst>
          </p:cNvPr>
          <p:cNvSpPr txBox="1"/>
          <p:nvPr/>
        </p:nvSpPr>
        <p:spPr>
          <a:xfrm>
            <a:off x="8524695" y="5086912"/>
            <a:ext cx="37900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</a:rPr>
              <a:t>Zhang, Q.; Shao, X.; Li, W.; Mi, W.; </a:t>
            </a:r>
            <a:r>
              <a:rPr lang="en-US" sz="1400" dirty="0" err="1">
                <a:solidFill>
                  <a:srgbClr val="0000FF"/>
                </a:solidFill>
                <a:effectLst/>
              </a:rPr>
              <a:t>Pavanello</a:t>
            </a:r>
            <a:r>
              <a:rPr lang="en-US" sz="1400" dirty="0">
                <a:solidFill>
                  <a:srgbClr val="0000FF"/>
                </a:solidFill>
                <a:effectLst/>
              </a:rPr>
              <a:t>, M.; Akimov, A. V.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J. Phys.: </a:t>
            </a:r>
            <a:r>
              <a:rPr lang="en-US" sz="1400" i="1" dirty="0" err="1">
                <a:solidFill>
                  <a:srgbClr val="0000FF"/>
                </a:solidFill>
                <a:effectLst/>
              </a:rPr>
              <a:t>Condens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. Matter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2024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36</a:t>
            </a:r>
            <a:r>
              <a:rPr lang="en-US" sz="1400" dirty="0">
                <a:solidFill>
                  <a:srgbClr val="0000FF"/>
                </a:solidFill>
                <a:effectLst/>
              </a:rPr>
              <a:t>, 385901. </a:t>
            </a:r>
          </a:p>
        </p:txBody>
      </p:sp>
    </p:spTree>
    <p:extLst>
      <p:ext uri="{BB962C8B-B14F-4D97-AF65-F5344CB8AC3E}">
        <p14:creationId xmlns:p14="http://schemas.microsoft.com/office/powerpoint/2010/main" val="312817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73" y="2420797"/>
            <a:ext cx="2879310" cy="12523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484" y="2204865"/>
            <a:ext cx="4803738" cy="17234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9298" y="2421961"/>
            <a:ext cx="313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Propagate extra set of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0948" y="3755172"/>
            <a:ext cx="570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variables define the rates for wavefunction collapse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31" y="4599593"/>
            <a:ext cx="5900427" cy="1900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484" y="4144515"/>
            <a:ext cx="5233311" cy="12700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313" y="5444123"/>
            <a:ext cx="5052425" cy="1192498"/>
          </a:xfrm>
          <a:prstGeom prst="rect">
            <a:avLst/>
          </a:prstGeom>
        </p:spPr>
      </p:pic>
      <p:pic>
        <p:nvPicPr>
          <p:cNvPr id="17" name="Picture 7" descr="Image result for ub logo">
            <a:extLst>
              <a:ext uri="{FF2B5EF4-FFF2-40B4-BE49-F238E27FC236}">
                <a16:creationId xmlns:a16="http://schemas.microsoft.com/office/drawing/2014/main" id="{6968CDCE-D8D0-F1AD-1166-A609EE65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EC1DF1-0B4D-B344-4082-FEEE1698E5E7}"/>
              </a:ext>
            </a:extLst>
          </p:cNvPr>
          <p:cNvSpPr txBox="1"/>
          <p:nvPr/>
        </p:nvSpPr>
        <p:spPr>
          <a:xfrm>
            <a:off x="3722668" y="46531"/>
            <a:ext cx="421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Decoherence: A-FSSH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77586-9EF0-A267-BF56-92CB625EBF34}"/>
              </a:ext>
            </a:extLst>
          </p:cNvPr>
          <p:cNvSpPr txBox="1"/>
          <p:nvPr/>
        </p:nvSpPr>
        <p:spPr>
          <a:xfrm>
            <a:off x="2519680" y="821699"/>
            <a:ext cx="81889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sz="1400" dirty="0">
                <a:solidFill>
                  <a:srgbClr val="0000FF"/>
                </a:solidFill>
                <a:effectLst/>
              </a:rPr>
              <a:t>Landry, B. R.; </a:t>
            </a:r>
            <a:r>
              <a:rPr lang="en-US" sz="1400" dirty="0" err="1">
                <a:solidFill>
                  <a:srgbClr val="0000FF"/>
                </a:solidFill>
                <a:effectLst/>
              </a:rPr>
              <a:t>Subotnik</a:t>
            </a:r>
            <a:r>
              <a:rPr lang="en-US" sz="1400" dirty="0">
                <a:solidFill>
                  <a:srgbClr val="0000FF"/>
                </a:solidFill>
                <a:effectLst/>
              </a:rPr>
              <a:t>, J. E.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The Journal of Chemical Physics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2012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137</a:t>
            </a:r>
            <a:r>
              <a:rPr lang="en-US" sz="1400" dirty="0">
                <a:solidFill>
                  <a:srgbClr val="0000FF"/>
                </a:solidFill>
                <a:effectLst/>
              </a:rPr>
              <a:t>, 22A513. 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rgbClr val="0000FF"/>
                </a:solidFill>
                <a:effectLst/>
              </a:rPr>
              <a:t>Jain, A.; Herman, M. F.; Ouyang, W.; </a:t>
            </a:r>
            <a:r>
              <a:rPr lang="en-US" sz="1400" dirty="0" err="1">
                <a:solidFill>
                  <a:srgbClr val="0000FF"/>
                </a:solidFill>
                <a:effectLst/>
              </a:rPr>
              <a:t>Subotnik</a:t>
            </a:r>
            <a:r>
              <a:rPr lang="en-US" sz="1400" dirty="0">
                <a:solidFill>
                  <a:srgbClr val="0000FF"/>
                </a:solidFill>
                <a:effectLst/>
              </a:rPr>
              <a:t>, J. E.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The Journal of Chemical Physics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2015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143</a:t>
            </a:r>
            <a:r>
              <a:rPr lang="en-US" sz="1400" dirty="0">
                <a:solidFill>
                  <a:srgbClr val="0000FF"/>
                </a:solidFill>
                <a:effectLst/>
              </a:rPr>
              <a:t>, 134106. 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rgbClr val="0000FF"/>
                </a:solidFill>
                <a:effectLst/>
              </a:rPr>
              <a:t>Jain, A.; Alguire, E.; </a:t>
            </a:r>
            <a:r>
              <a:rPr lang="en-US" sz="1400" dirty="0" err="1">
                <a:solidFill>
                  <a:srgbClr val="0000FF"/>
                </a:solidFill>
                <a:effectLst/>
              </a:rPr>
              <a:t>Subotnik</a:t>
            </a:r>
            <a:r>
              <a:rPr lang="en-US" sz="1400" dirty="0">
                <a:solidFill>
                  <a:srgbClr val="0000FF"/>
                </a:solidFill>
                <a:effectLst/>
              </a:rPr>
              <a:t>, J. E.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J. Chem. Theory </a:t>
            </a:r>
            <a:r>
              <a:rPr lang="en-US" sz="1400" i="1" dirty="0" err="1">
                <a:solidFill>
                  <a:srgbClr val="0000FF"/>
                </a:solidFill>
                <a:effectLst/>
              </a:rPr>
              <a:t>Comput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.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2016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12</a:t>
            </a:r>
            <a:r>
              <a:rPr lang="en-US" sz="1400" dirty="0">
                <a:solidFill>
                  <a:srgbClr val="0000FF"/>
                </a:solidFill>
                <a:effectLst/>
              </a:rPr>
              <a:t>, 5256–5268.</a:t>
            </a:r>
          </a:p>
        </p:txBody>
      </p:sp>
    </p:spTree>
    <p:extLst>
      <p:ext uri="{BB962C8B-B14F-4D97-AF65-F5344CB8AC3E}">
        <p14:creationId xmlns:p14="http://schemas.microsoft.com/office/powerpoint/2010/main" val="395436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98692" y="3499151"/>
                <a:ext cx="3124200" cy="547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692" y="3499151"/>
                <a:ext cx="3124200" cy="547201"/>
              </a:xfrm>
              <a:prstGeom prst="rect">
                <a:avLst/>
              </a:prstGeom>
              <a:blipFill>
                <a:blip r:embed="rId2"/>
                <a:stretch>
                  <a:fillRect t="-137778" b="-19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1849199" y="2687848"/>
            <a:ext cx="19369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Non-adiabatic Couplings</a:t>
            </a:r>
          </a:p>
        </p:txBody>
      </p:sp>
      <p:sp>
        <p:nvSpPr>
          <p:cNvPr id="10249" name="TextBox 1"/>
          <p:cNvSpPr txBox="1">
            <a:spLocks noChangeArrowheads="1"/>
          </p:cNvSpPr>
          <p:nvPr/>
        </p:nvSpPr>
        <p:spPr bwMode="auto">
          <a:xfrm>
            <a:off x="1849199" y="974171"/>
            <a:ext cx="16157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Nuclear dynamics</a:t>
            </a:r>
            <a:endParaRPr lang="en-US" altLang="en-US" sz="1600" dirty="0"/>
          </a:p>
        </p:txBody>
      </p:sp>
      <p:sp>
        <p:nvSpPr>
          <p:cNvPr id="10252" name="TextBox 17"/>
          <p:cNvSpPr txBox="1">
            <a:spLocks noChangeArrowheads="1"/>
          </p:cNvSpPr>
          <p:nvPr/>
        </p:nvSpPr>
        <p:spPr bwMode="auto">
          <a:xfrm>
            <a:off x="2090867" y="621748"/>
            <a:ext cx="1374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Initialization</a:t>
            </a:r>
          </a:p>
        </p:txBody>
      </p:sp>
      <p:sp>
        <p:nvSpPr>
          <p:cNvPr id="10255" name="TextBox 22"/>
          <p:cNvSpPr txBox="1">
            <a:spLocks noChangeArrowheads="1"/>
          </p:cNvSpPr>
          <p:nvPr/>
        </p:nvSpPr>
        <p:spPr bwMode="auto">
          <a:xfrm>
            <a:off x="1689420" y="4937881"/>
            <a:ext cx="1961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Proposed Hops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Decoherence 2</a:t>
            </a:r>
          </a:p>
        </p:txBody>
      </p:sp>
      <p:sp>
        <p:nvSpPr>
          <p:cNvPr id="4" name="Right Arrow 3"/>
          <p:cNvSpPr/>
          <p:nvPr/>
        </p:nvSpPr>
        <p:spPr>
          <a:xfrm rot="5400000">
            <a:off x="5895584" y="1376498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9050" y="5068402"/>
                <a:ext cx="2249270" cy="56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050" y="5068402"/>
                <a:ext cx="2249270" cy="56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76052" y="2617141"/>
                <a:ext cx="3835789" cy="547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052" y="2617141"/>
                <a:ext cx="3835789" cy="547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25712" y="960303"/>
                <a:ext cx="1595501" cy="43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712" y="960303"/>
                <a:ext cx="1595501" cy="4371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60717" y="1869809"/>
                <a:ext cx="1249765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17" y="1869809"/>
                <a:ext cx="1249765" cy="313612"/>
              </a:xfrm>
              <a:prstGeom prst="rect">
                <a:avLst/>
              </a:prstGeom>
              <a:blipFill>
                <a:blip r:embed="rId7"/>
                <a:stretch>
                  <a:fillRect t="-196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793005" y="3465168"/>
            <a:ext cx="180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600" b="1" dirty="0">
                <a:solidFill>
                  <a:srgbClr val="008000"/>
                </a:solidFill>
              </a:rPr>
              <a:t>Electronic Dynamics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657858" y="1754637"/>
            <a:ext cx="20064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Stationary adiabatic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992227" y="3465167"/>
                <a:ext cx="2565831" cy="615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27" y="3465167"/>
                <a:ext cx="2565831" cy="615168"/>
              </a:xfrm>
              <a:prstGeom prst="rect">
                <a:avLst/>
              </a:prstGeom>
              <a:blipFill>
                <a:blip r:embed="rId8"/>
                <a:stretch>
                  <a:fillRect t="-115842" r="-238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 rot="5400000">
            <a:off x="5911238" y="2208093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5894097" y="3113947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5911237" y="3884473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1591609" y="4299377"/>
            <a:ext cx="23456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Decoherence 1</a:t>
            </a:r>
            <a:endParaRPr lang="en-US" altLang="en-US" sz="1600" dirty="0"/>
          </a:p>
        </p:txBody>
      </p:sp>
      <p:sp>
        <p:nvSpPr>
          <p:cNvPr id="34" name="TextBox 22"/>
          <p:cNvSpPr txBox="1">
            <a:spLocks noChangeArrowheads="1"/>
          </p:cNvSpPr>
          <p:nvPr/>
        </p:nvSpPr>
        <p:spPr bwMode="auto">
          <a:xfrm>
            <a:off x="1524001" y="5873516"/>
            <a:ext cx="2202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Accept Hops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29552" y="5114279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 as in DISH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449050" y="4263221"/>
                <a:ext cx="2052998" cy="488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050" y="4263221"/>
                <a:ext cx="2052998" cy="488660"/>
              </a:xfrm>
              <a:prstGeom prst="rect">
                <a:avLst/>
              </a:prstGeom>
              <a:blipFill>
                <a:blip r:embed="rId9"/>
                <a:stretch>
                  <a:fillRect l="-593" r="-1780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948978" y="4366617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 in SDM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5258" y="5739948"/>
            <a:ext cx="154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energy conservation 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226204" y="5709014"/>
                <a:ext cx="2510944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04" y="5709014"/>
                <a:ext cx="2510944" cy="5763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22"/>
          <p:cNvSpPr txBox="1">
            <a:spLocks noChangeArrowheads="1"/>
          </p:cNvSpPr>
          <p:nvPr/>
        </p:nvSpPr>
        <p:spPr bwMode="auto">
          <a:xfrm>
            <a:off x="227381" y="6393653"/>
            <a:ext cx="37269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Change of state/Velocity rescaling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8570" y="6444423"/>
            <a:ext cx="355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change active electronic state, rescale velocity</a:t>
            </a:r>
          </a:p>
        </p:txBody>
      </p:sp>
      <p:sp>
        <p:nvSpPr>
          <p:cNvPr id="42" name="Right Arrow 41"/>
          <p:cNvSpPr/>
          <p:nvPr/>
        </p:nvSpPr>
        <p:spPr>
          <a:xfrm rot="2042916">
            <a:off x="4731745" y="743828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5894097" y="4589374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5400000">
            <a:off x="5894097" y="5562737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5400000">
            <a:off x="5911236" y="6029438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17" idx="3"/>
            <a:endCxn id="10" idx="3"/>
          </p:cNvCxnSpPr>
          <p:nvPr/>
        </p:nvCxnSpPr>
        <p:spPr>
          <a:xfrm flipH="1" flipV="1">
            <a:off x="6721212" y="1178889"/>
            <a:ext cx="1564122" cy="5419423"/>
          </a:xfrm>
          <a:prstGeom prst="bentConnector3">
            <a:avLst>
              <a:gd name="adj1" fmla="val -104060"/>
            </a:avLst>
          </a:prstGeom>
          <a:ln w="63500"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0000FF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ultiply 38"/>
          <p:cNvSpPr/>
          <p:nvPr/>
        </p:nvSpPr>
        <p:spPr>
          <a:xfrm>
            <a:off x="9374405" y="3334040"/>
            <a:ext cx="1066800" cy="10162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454180" y="3619614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NBRA</a:t>
            </a:r>
          </a:p>
        </p:txBody>
      </p:sp>
      <p:pic>
        <p:nvPicPr>
          <p:cNvPr id="46" name="Picture 7" descr="Image result for ub logo">
            <a:extLst>
              <a:ext uri="{FF2B5EF4-FFF2-40B4-BE49-F238E27FC236}">
                <a16:creationId xmlns:a16="http://schemas.microsoft.com/office/drawing/2014/main" id="{6AD1D605-0BFF-7F13-B816-56830140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AC807-D5DB-A5E2-29A5-1B1EB172AA4F}"/>
              </a:ext>
            </a:extLst>
          </p:cNvPr>
          <p:cNvSpPr txBox="1"/>
          <p:nvPr/>
        </p:nvSpPr>
        <p:spPr>
          <a:xfrm>
            <a:off x="1083722" y="96496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TSH in the nutshell</a:t>
            </a:r>
          </a:p>
        </p:txBody>
      </p:sp>
    </p:spTree>
    <p:extLst>
      <p:ext uri="{BB962C8B-B14F-4D97-AF65-F5344CB8AC3E}">
        <p14:creationId xmlns:p14="http://schemas.microsoft.com/office/powerpoint/2010/main" val="3104074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93C4FE-09E2-FAE1-8282-536F5679096B}"/>
              </a:ext>
            </a:extLst>
          </p:cNvPr>
          <p:cNvSpPr txBox="1"/>
          <p:nvPr/>
        </p:nvSpPr>
        <p:spPr>
          <a:xfrm>
            <a:off x="3490787" y="56975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Jaeger, H. M.; Fischer, S.; </a:t>
            </a:r>
            <a:r>
              <a:rPr lang="en-US" sz="1400" dirty="0" err="1">
                <a:solidFill>
                  <a:srgbClr val="0000FF"/>
                </a:solidFill>
              </a:rPr>
              <a:t>Prezhdo</a:t>
            </a:r>
            <a:r>
              <a:rPr lang="en-US" sz="1400" dirty="0">
                <a:solidFill>
                  <a:srgbClr val="0000FF"/>
                </a:solidFill>
              </a:rPr>
              <a:t>, O. V. </a:t>
            </a:r>
            <a:r>
              <a:rPr lang="en-US" sz="1400" i="1" dirty="0">
                <a:solidFill>
                  <a:srgbClr val="0000FF"/>
                </a:solidFill>
              </a:rPr>
              <a:t>J. Chem. Phys.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2012</a:t>
            </a:r>
            <a:r>
              <a:rPr lang="en-US" sz="1400" dirty="0">
                <a:solidFill>
                  <a:srgbClr val="0000FF"/>
                </a:solidFill>
              </a:rPr>
              <a:t>, 137, 22A545</a:t>
            </a:r>
          </a:p>
        </p:txBody>
      </p:sp>
      <p:pic>
        <p:nvPicPr>
          <p:cNvPr id="7" name="Picture 7" descr="Image result for ub logo">
            <a:extLst>
              <a:ext uri="{FF2B5EF4-FFF2-40B4-BE49-F238E27FC236}">
                <a16:creationId xmlns:a16="http://schemas.microsoft.com/office/drawing/2014/main" id="{D5339889-CB86-1D51-3EA7-D1FFC815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7515BF-E28A-078C-583E-1CD5FBE40AFF}"/>
              </a:ext>
            </a:extLst>
          </p:cNvPr>
          <p:cNvSpPr txBox="1"/>
          <p:nvPr/>
        </p:nvSpPr>
        <p:spPr>
          <a:xfrm>
            <a:off x="3722668" y="46531"/>
            <a:ext cx="421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Decoherence: DISH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2C25A-75EE-072D-FE58-049827A3445D}"/>
              </a:ext>
            </a:extLst>
          </p:cNvPr>
          <p:cNvSpPr txBox="1"/>
          <p:nvPr/>
        </p:nvSpPr>
        <p:spPr>
          <a:xfrm>
            <a:off x="243841" y="819910"/>
            <a:ext cx="428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Hops are the consequences of decoherence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E691AC-BE93-CF62-7C13-E55857CF16F2}"/>
                  </a:ext>
                </a:extLst>
              </p:cNvPr>
              <p:cNvSpPr txBox="1"/>
              <p:nvPr/>
            </p:nvSpPr>
            <p:spPr>
              <a:xfrm>
                <a:off x="508001" y="1123766"/>
                <a:ext cx="11490960" cy="2437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600" dirty="0"/>
                  <a:t>Coherence interval for state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- pure dephasing time for the pair of states </a:t>
                </a:r>
                <a:r>
                  <a:rPr lang="en-US" sz="1600" i="1" dirty="0"/>
                  <a:t>i</a:t>
                </a:r>
                <a:r>
                  <a:rPr lang="en-US" sz="1600" dirty="0"/>
                  <a:t> and </a:t>
                </a:r>
                <a:r>
                  <a:rPr lang="en-US" sz="1600" i="1" dirty="0"/>
                  <a:t>j</a:t>
                </a:r>
              </a:p>
              <a:p>
                <a:pPr marL="342900" indent="-342900">
                  <a:buAutoNum type="arabicPeriod" startAt="2"/>
                </a:pPr>
                <a:r>
                  <a:rPr lang="en-US" sz="1600" dirty="0"/>
                  <a:t>The time at which decoherence event takes place is distributed exponentially: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~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600" dirty="0"/>
                  <a:t>, which corresponds to the Poisson distribution of the number of events to take place in a given time interval.</a:t>
                </a:r>
              </a:p>
              <a:p>
                <a:pPr marL="342900" indent="-342900">
                  <a:buAutoNum type="arabicPeriod" startAt="2"/>
                </a:pPr>
                <a:r>
                  <a:rPr lang="en-US" sz="1600" dirty="0"/>
                  <a:t>At decoherence event: coherent superposition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 is projected in the following way: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     - with the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, the superposition is collapsed on the pure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(set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r>
                  <a:rPr lang="en-US" sz="1600" dirty="0"/>
                  <a:t>           -- but do this only if the hop to this state + velocity rescaling associated with this transition is possible </a:t>
                </a:r>
              </a:p>
              <a:p>
                <a:r>
                  <a:rPr lang="en-US" sz="1600" dirty="0"/>
                  <a:t>     - with the probability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,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is projected out from the superposition (reset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, renormalize others)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E691AC-BE93-CF62-7C13-E55857CF1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" y="1123766"/>
                <a:ext cx="11490960" cy="2437014"/>
              </a:xfrm>
              <a:prstGeom prst="rect">
                <a:avLst/>
              </a:prstGeom>
              <a:blipFill>
                <a:blip r:embed="rId3"/>
                <a:stretch>
                  <a:fillRect l="-265" t="-12750"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0D75A9-BBAF-4396-10ED-A106BA927B37}"/>
                  </a:ext>
                </a:extLst>
              </p:cNvPr>
              <p:cNvSpPr txBox="1"/>
              <p:nvPr/>
            </p:nvSpPr>
            <p:spPr>
              <a:xfrm>
                <a:off x="365761" y="3688065"/>
                <a:ext cx="678687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What if the decohered state is the active state? </a:t>
                </a:r>
              </a:p>
              <a:p>
                <a:r>
                  <a:rPr lang="en-US" sz="1600" dirty="0"/>
                  <a:t>  - If we collapse on this state – fine;</a:t>
                </a:r>
              </a:p>
              <a:p>
                <a:r>
                  <a:rPr lang="en-US" sz="1600" dirty="0"/>
                  <a:t>  - If we project out the state from the superposition – </a:t>
                </a:r>
                <a:r>
                  <a:rPr lang="en-US" sz="1600" dirty="0">
                    <a:solidFill>
                      <a:srgbClr val="FF0000"/>
                    </a:solidFill>
                  </a:rPr>
                  <a:t>the SE and SH populations become inconsistent</a:t>
                </a:r>
                <a:r>
                  <a:rPr lang="en-US" sz="1600" dirty="0"/>
                  <a:t> (e.g. say the ground state is active,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0D75A9-BBAF-4396-10ED-A106BA927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1" y="3688065"/>
                <a:ext cx="6786879" cy="1323439"/>
              </a:xfrm>
              <a:prstGeom prst="rect">
                <a:avLst/>
              </a:prstGeom>
              <a:blipFill>
                <a:blip r:embed="rId4"/>
                <a:stretch>
                  <a:fillRect l="-449" t="-1382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020CF6C-2569-7F1C-0E20-FE84F18E8883}"/>
              </a:ext>
            </a:extLst>
          </p:cNvPr>
          <p:cNvSpPr txBox="1"/>
          <p:nvPr/>
        </p:nvSpPr>
        <p:spPr>
          <a:xfrm>
            <a:off x="7538721" y="3807018"/>
            <a:ext cx="3850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Akimov, A. V. </a:t>
            </a:r>
            <a:r>
              <a:rPr lang="en-US" sz="1400" i="1" dirty="0">
                <a:solidFill>
                  <a:srgbClr val="0000FF"/>
                </a:solidFill>
              </a:rPr>
              <a:t>J. Chem. Phys.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2021</a:t>
            </a:r>
            <a:r>
              <a:rPr lang="en-US" sz="1400" dirty="0">
                <a:solidFill>
                  <a:srgbClr val="0000FF"/>
                </a:solidFill>
              </a:rPr>
              <a:t>, 155, 134106.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979360-64AC-26F7-1A73-41BEECC54EF1}"/>
                  </a:ext>
                </a:extLst>
              </p:cNvPr>
              <p:cNvSpPr txBox="1"/>
              <p:nvPr/>
            </p:nvSpPr>
            <p:spPr>
              <a:xfrm>
                <a:off x="631974" y="4914346"/>
                <a:ext cx="11243013" cy="917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if the decohered state turns out to be the active one, we project the corresponding amplitude out only if a successful hop to any other state can occur. The hop to any other state j is proposed with the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and if the hop into this state is successful, the superposition is </a:t>
                </a:r>
                <a:r>
                  <a:rPr lang="en-US" sz="1600" dirty="0" err="1"/>
                  <a:t>collaped</a:t>
                </a:r>
                <a:r>
                  <a:rPr lang="en-US" sz="1600" dirty="0"/>
                  <a:t> onto this new state and the hop occurs.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979360-64AC-26F7-1A73-41BEECC54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74" y="4914346"/>
                <a:ext cx="11243013" cy="917046"/>
              </a:xfrm>
              <a:prstGeom prst="rect">
                <a:avLst/>
              </a:prstGeom>
              <a:blipFill>
                <a:blip r:embed="rId5"/>
                <a:stretch>
                  <a:fillRect l="-325" t="-1987" r="-651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2C8449A-9356-8F1B-B8FA-3F34E513A47E}"/>
              </a:ext>
            </a:extLst>
          </p:cNvPr>
          <p:cNvSpPr txBox="1"/>
          <p:nvPr/>
        </p:nvSpPr>
        <p:spPr>
          <a:xfrm>
            <a:off x="2997200" y="5984612"/>
            <a:ext cx="6471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Note:  DISH is invoked by </a:t>
            </a:r>
            <a:r>
              <a:rPr lang="en-US" b="1" dirty="0" err="1">
                <a:solidFill>
                  <a:srgbClr val="0000FF"/>
                </a:solidFill>
              </a:rPr>
              <a:t>tsh_method</a:t>
            </a:r>
            <a:r>
              <a:rPr lang="en-US" b="1" dirty="0">
                <a:solidFill>
                  <a:srgbClr val="0000FF"/>
                </a:solidFill>
              </a:rPr>
              <a:t>==5 (hopping scheme)  and </a:t>
            </a:r>
            <a:r>
              <a:rPr lang="en-US" b="1" dirty="0" err="1">
                <a:solidFill>
                  <a:srgbClr val="0000FF"/>
                </a:solidFill>
              </a:rPr>
              <a:t>decoherence_algo</a:t>
            </a:r>
            <a:r>
              <a:rPr lang="en-US" b="1" dirty="0">
                <a:solidFill>
                  <a:srgbClr val="0000FF"/>
                </a:solidFill>
              </a:rPr>
              <a:t>==-1 (no additional decoherence)</a:t>
            </a:r>
          </a:p>
        </p:txBody>
      </p:sp>
    </p:spTree>
    <p:extLst>
      <p:ext uri="{BB962C8B-B14F-4D97-AF65-F5344CB8AC3E}">
        <p14:creationId xmlns:p14="http://schemas.microsoft.com/office/powerpoint/2010/main" val="137330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23" idx="2"/>
            <a:endCxn id="12" idx="0"/>
          </p:cNvCxnSpPr>
          <p:nvPr/>
        </p:nvCxnSpPr>
        <p:spPr>
          <a:xfrm>
            <a:off x="4904307" y="4115589"/>
            <a:ext cx="0" cy="436604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3" idx="3"/>
            <a:endCxn id="29" idx="1"/>
          </p:cNvCxnSpPr>
          <p:nvPr/>
        </p:nvCxnSpPr>
        <p:spPr>
          <a:xfrm>
            <a:off x="5847890" y="3672982"/>
            <a:ext cx="1493250" cy="34195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85784" y="323037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5" y="51556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/>
              <p:cNvSpPr/>
              <p:nvPr/>
            </p:nvSpPr>
            <p:spPr>
              <a:xfrm>
                <a:off x="1758223" y="4552193"/>
                <a:ext cx="6292169" cy="97276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Select a single </a:t>
                </a:r>
                <a:r>
                  <a:rPr lang="en-US" dirty="0" err="1"/>
                  <a:t>decohered</a:t>
                </a:r>
                <a:r>
                  <a:rPr lang="en-US" dirty="0"/>
                  <a:t> state,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our of the set randomly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don’t change the variables for other states</a:t>
                </a:r>
              </a:p>
            </p:txBody>
          </p:sp>
        </mc:Choice>
        <mc:Fallback xmlns="">
          <p:sp>
            <p:nvSpPr>
              <p:cNvPr id="12" name="Flowchart: Proces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223" y="4552193"/>
                <a:ext cx="6292169" cy="972766"/>
              </a:xfrm>
              <a:prstGeom prst="flowChartProcess">
                <a:avLst/>
              </a:prstGeom>
              <a:blipFill>
                <a:blip r:embed="rId2"/>
                <a:stretch>
                  <a:fillRect l="-483" b="-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Flowchart: Process 15"/>
              <p:cNvSpPr/>
              <p:nvPr/>
            </p:nvSpPr>
            <p:spPr>
              <a:xfrm>
                <a:off x="1660135" y="1513271"/>
                <a:ext cx="6488349" cy="118766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Initialize set of “</a:t>
                </a:r>
                <a:r>
                  <a:rPr lang="en-US" dirty="0" err="1"/>
                  <a:t>decohering</a:t>
                </a:r>
                <a:r>
                  <a:rPr lang="en-US" dirty="0"/>
                  <a:t>” states: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For all states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compute coherence interval for this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Flowchart: Process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35" y="1513271"/>
                <a:ext cx="6488349" cy="1187664"/>
              </a:xfrm>
              <a:prstGeom prst="flowChartProcess">
                <a:avLst/>
              </a:prstGeom>
              <a:blipFill>
                <a:blip r:embed="rId3"/>
                <a:stretch>
                  <a:fillRect t="-4061" b="-3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lowchart: Process 18"/>
              <p:cNvSpPr/>
              <p:nvPr/>
            </p:nvSpPr>
            <p:spPr>
              <a:xfrm>
                <a:off x="3475749" y="40696"/>
                <a:ext cx="2857119" cy="70128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Initialize “coherence time” for each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Flowchart: Process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749" y="40696"/>
                <a:ext cx="2857119" cy="701282"/>
              </a:xfrm>
              <a:prstGeom prst="flowChartProcess">
                <a:avLst/>
              </a:prstGeom>
              <a:blipFill>
                <a:blip r:embed="rId4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Flowchart: Decision 22"/>
              <p:cNvSpPr/>
              <p:nvPr/>
            </p:nvSpPr>
            <p:spPr>
              <a:xfrm>
                <a:off x="3960724" y="3230373"/>
                <a:ext cx="1887166" cy="88521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Flowchart: Decisio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724" y="3230373"/>
                <a:ext cx="1887166" cy="885217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lowchart: Process 25"/>
              <p:cNvSpPr/>
              <p:nvPr/>
            </p:nvSpPr>
            <p:spPr>
              <a:xfrm>
                <a:off x="7737960" y="628726"/>
                <a:ext cx="2472840" cy="765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Advance “coherence time”: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Flowchart: Proces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60" y="628726"/>
                <a:ext cx="2472840" cy="765000"/>
              </a:xfrm>
              <a:prstGeom prst="flowChartProcess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9" idx="2"/>
            <a:endCxn id="16" idx="0"/>
          </p:cNvCxnSpPr>
          <p:nvPr/>
        </p:nvCxnSpPr>
        <p:spPr>
          <a:xfrm>
            <a:off x="4904309" y="741979"/>
            <a:ext cx="1" cy="771293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Process 28"/>
              <p:cNvSpPr/>
              <p:nvPr/>
            </p:nvSpPr>
            <p:spPr>
              <a:xfrm>
                <a:off x="7341140" y="3261926"/>
                <a:ext cx="3238566" cy="89050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Continue coherent evolution: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Flowchart: Process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140" y="3261926"/>
                <a:ext cx="3238566" cy="890501"/>
              </a:xfrm>
              <a:prstGeom prst="flowChartProcess">
                <a:avLst/>
              </a:prstGeom>
              <a:blipFill>
                <a:blip r:embed="rId7"/>
                <a:stretch>
                  <a:fillRect t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26" idx="1"/>
            <a:endCxn id="16" idx="0"/>
          </p:cNvCxnSpPr>
          <p:nvPr/>
        </p:nvCxnSpPr>
        <p:spPr>
          <a:xfrm flipH="1">
            <a:off x="4904310" y="1011226"/>
            <a:ext cx="2833650" cy="502045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2"/>
            <a:endCxn id="23" idx="0"/>
          </p:cNvCxnSpPr>
          <p:nvPr/>
        </p:nvCxnSpPr>
        <p:spPr>
          <a:xfrm flipH="1">
            <a:off x="4904307" y="2700936"/>
            <a:ext cx="2" cy="529437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57944" y="4048150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lowchart: Decision 54"/>
              <p:cNvSpPr/>
              <p:nvPr/>
            </p:nvSpPr>
            <p:spPr>
              <a:xfrm>
                <a:off x="3960724" y="5960843"/>
                <a:ext cx="1887166" cy="88521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 active state?</a:t>
                </a:r>
              </a:p>
            </p:txBody>
          </p:sp>
        </mc:Choice>
        <mc:Fallback xmlns="">
          <p:sp>
            <p:nvSpPr>
              <p:cNvPr id="55" name="Flowchart: Decision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724" y="5960843"/>
                <a:ext cx="1887166" cy="885217"/>
              </a:xfrm>
              <a:prstGeom prst="flowChartDecision">
                <a:avLst/>
              </a:prstGeom>
              <a:blipFill>
                <a:blip r:embed="rId8"/>
                <a:stretch>
                  <a:fillRect t="-4027" b="-10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5" idx="1"/>
          </p:cNvCxnSpPr>
          <p:nvPr/>
        </p:nvCxnSpPr>
        <p:spPr>
          <a:xfrm flipH="1">
            <a:off x="2853660" y="6403451"/>
            <a:ext cx="1107065" cy="246068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74068" y="5960842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(1)</a:t>
            </a:r>
          </a:p>
        </p:txBody>
      </p:sp>
      <p:cxnSp>
        <p:nvCxnSpPr>
          <p:cNvPr id="58" name="Straight Arrow Connector 57"/>
          <p:cNvCxnSpPr>
            <a:stCxn id="55" idx="3"/>
          </p:cNvCxnSpPr>
          <p:nvPr/>
        </p:nvCxnSpPr>
        <p:spPr>
          <a:xfrm>
            <a:off x="5847890" y="6403451"/>
            <a:ext cx="1467078" cy="233070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4072" y="596756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(2)</a:t>
            </a:r>
          </a:p>
        </p:txBody>
      </p:sp>
      <p:cxnSp>
        <p:nvCxnSpPr>
          <p:cNvPr id="60" name="Straight Arrow Connector 59"/>
          <p:cNvCxnSpPr>
            <a:stCxn id="12" idx="2"/>
            <a:endCxn id="55" idx="0"/>
          </p:cNvCxnSpPr>
          <p:nvPr/>
        </p:nvCxnSpPr>
        <p:spPr>
          <a:xfrm>
            <a:off x="4904307" y="5524960"/>
            <a:ext cx="0" cy="435883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4" idx="0"/>
            <a:endCxn id="29" idx="2"/>
          </p:cNvCxnSpPr>
          <p:nvPr/>
        </p:nvCxnSpPr>
        <p:spPr>
          <a:xfrm flipH="1" flipV="1">
            <a:off x="8960423" y="4152426"/>
            <a:ext cx="253292" cy="1808416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98250" y="6027004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22692" y="6027004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cxnSp>
        <p:nvCxnSpPr>
          <p:cNvPr id="71" name="Straight Arrow Connector 70"/>
          <p:cNvCxnSpPr>
            <a:stCxn id="29" idx="0"/>
            <a:endCxn id="26" idx="2"/>
          </p:cNvCxnSpPr>
          <p:nvPr/>
        </p:nvCxnSpPr>
        <p:spPr>
          <a:xfrm flipV="1">
            <a:off x="8960423" y="1393726"/>
            <a:ext cx="13957" cy="1868200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255541" y="5960842"/>
            <a:ext cx="1916349" cy="780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 scheme in panel (b)</a:t>
            </a:r>
          </a:p>
        </p:txBody>
      </p:sp>
      <p:sp>
        <p:nvSpPr>
          <p:cNvPr id="2" name="Rectangle 1"/>
          <p:cNvSpPr/>
          <p:nvPr/>
        </p:nvSpPr>
        <p:spPr>
          <a:xfrm>
            <a:off x="289431" y="2955515"/>
            <a:ext cx="36927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dish_decoherence_event_option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en-US" dirty="0"/>
              <a:t>0 – direct compare</a:t>
            </a:r>
          </a:p>
          <a:p>
            <a:pPr marL="285750" indent="-285750">
              <a:buFontTx/>
              <a:buChar char="-"/>
            </a:pPr>
            <a:r>
              <a:rPr lang="en-US" dirty="0"/>
              <a:t>1 -Poisson</a:t>
            </a:r>
          </a:p>
        </p:txBody>
      </p:sp>
      <p:pic>
        <p:nvPicPr>
          <p:cNvPr id="30" name="Picture 7" descr="Image result for ub logo">
            <a:extLst>
              <a:ext uri="{FF2B5EF4-FFF2-40B4-BE49-F238E27FC236}">
                <a16:creationId xmlns:a16="http://schemas.microsoft.com/office/drawing/2014/main" id="{619963CA-DC79-355A-1E9D-897600F9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E86DCE-77B5-FCD7-C07A-FA34A053A68B}"/>
              </a:ext>
            </a:extLst>
          </p:cNvPr>
          <p:cNvSpPr txBox="1"/>
          <p:nvPr/>
        </p:nvSpPr>
        <p:spPr>
          <a:xfrm>
            <a:off x="1" y="74858"/>
            <a:ext cx="285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DISH</a:t>
            </a:r>
          </a:p>
        </p:txBody>
      </p:sp>
    </p:spTree>
    <p:extLst>
      <p:ext uri="{BB962C8B-B14F-4D97-AF65-F5344CB8AC3E}">
        <p14:creationId xmlns:p14="http://schemas.microsoft.com/office/powerpoint/2010/main" val="947814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Decision 12"/>
              <p:cNvSpPr/>
              <p:nvPr/>
            </p:nvSpPr>
            <p:spPr>
              <a:xfrm>
                <a:off x="5045606" y="80446"/>
                <a:ext cx="1887166" cy="88521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 active state?</a:t>
                </a:r>
              </a:p>
            </p:txBody>
          </p:sp>
        </mc:Choice>
        <mc:Fallback xmlns="">
          <p:sp>
            <p:nvSpPr>
              <p:cNvPr id="13" name="Flowchart: Decisi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606" y="80446"/>
                <a:ext cx="1887166" cy="885217"/>
              </a:xfrm>
              <a:prstGeom prst="flowChartDecision">
                <a:avLst/>
              </a:prstGeom>
              <a:blipFill>
                <a:blip r:embed="rId2"/>
                <a:stretch>
                  <a:fillRect t="-4027" b="-11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3" idx="1"/>
            <a:endCxn id="47" idx="0"/>
          </p:cNvCxnSpPr>
          <p:nvPr/>
        </p:nvCxnSpPr>
        <p:spPr>
          <a:xfrm flipH="1">
            <a:off x="3938542" y="523054"/>
            <a:ext cx="1107065" cy="246068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24493" y="152339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(1)</a:t>
            </a:r>
          </a:p>
        </p:txBody>
      </p:sp>
      <p:cxnSp>
        <p:nvCxnSpPr>
          <p:cNvPr id="20" name="Straight Arrow Connector 19"/>
          <p:cNvCxnSpPr>
            <a:stCxn id="13" idx="3"/>
            <a:endCxn id="26" idx="0"/>
          </p:cNvCxnSpPr>
          <p:nvPr/>
        </p:nvCxnSpPr>
        <p:spPr>
          <a:xfrm>
            <a:off x="6932772" y="523054"/>
            <a:ext cx="1467078" cy="233070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31852" y="11708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lowchart: Decision 25"/>
              <p:cNvSpPr/>
              <p:nvPr/>
            </p:nvSpPr>
            <p:spPr>
              <a:xfrm>
                <a:off x="7343275" y="756125"/>
                <a:ext cx="2113151" cy="88521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Flowchart: Decisi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75" y="756125"/>
                <a:ext cx="2113151" cy="885217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6" idx="1"/>
            <a:endCxn id="61" idx="0"/>
          </p:cNvCxnSpPr>
          <p:nvPr/>
        </p:nvCxnSpPr>
        <p:spPr>
          <a:xfrm flipH="1">
            <a:off x="7292504" y="1198734"/>
            <a:ext cx="50771" cy="562463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44049" y="110660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(2.2)</a:t>
            </a:r>
          </a:p>
        </p:txBody>
      </p:sp>
      <p:cxnSp>
        <p:nvCxnSpPr>
          <p:cNvPr id="29" name="Straight Arrow Connector 28"/>
          <p:cNvCxnSpPr>
            <a:stCxn id="26" idx="3"/>
            <a:endCxn id="40" idx="0"/>
          </p:cNvCxnSpPr>
          <p:nvPr/>
        </p:nvCxnSpPr>
        <p:spPr>
          <a:xfrm>
            <a:off x="9456425" y="1198734"/>
            <a:ext cx="142316" cy="478073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46616" y="1133921"/>
            <a:ext cx="9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(2.1)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owchart: Decision 46"/>
              <p:cNvSpPr/>
              <p:nvPr/>
            </p:nvSpPr>
            <p:spPr>
              <a:xfrm>
                <a:off x="2881966" y="769123"/>
                <a:ext cx="2113151" cy="88521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Flowchart: Decision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66" y="769123"/>
                <a:ext cx="2113151" cy="885217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7" idx="1"/>
            <a:endCxn id="36" idx="0"/>
          </p:cNvCxnSpPr>
          <p:nvPr/>
        </p:nvCxnSpPr>
        <p:spPr>
          <a:xfrm flipH="1">
            <a:off x="2792933" y="1211732"/>
            <a:ext cx="89032" cy="564747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83977" y="1138422"/>
            <a:ext cx="9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(1.1)</a:t>
            </a:r>
          </a:p>
        </p:txBody>
      </p:sp>
      <p:cxnSp>
        <p:nvCxnSpPr>
          <p:cNvPr id="51" name="Straight Arrow Connector 50"/>
          <p:cNvCxnSpPr>
            <a:stCxn id="47" idx="3"/>
            <a:endCxn id="42" idx="0"/>
          </p:cNvCxnSpPr>
          <p:nvPr/>
        </p:nvCxnSpPr>
        <p:spPr>
          <a:xfrm>
            <a:off x="4995116" y="1211732"/>
            <a:ext cx="12146" cy="549465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61697" y="120067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(1.2)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owchart: Process 35"/>
              <p:cNvSpPr/>
              <p:nvPr/>
            </p:nvSpPr>
            <p:spPr>
              <a:xfrm>
                <a:off x="1594945" y="1776478"/>
                <a:ext cx="2395976" cy="85792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Collapse onto state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400">
                        <a:latin typeface="Cambria Math" panose="02040503050406030204" pitchFamily="18" charset="0"/>
                      </a:rPr>
                      <m:t>"1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14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Stay on the active state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Exit</a:t>
                </a:r>
              </a:p>
            </p:txBody>
          </p:sp>
        </mc:Choice>
        <mc:Fallback xmlns="">
          <p:sp>
            <p:nvSpPr>
              <p:cNvPr id="36" name="Flowchart: Process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1776478"/>
                <a:ext cx="2395976" cy="857920"/>
              </a:xfrm>
              <a:prstGeom prst="flowChartProcess">
                <a:avLst/>
              </a:prstGeom>
              <a:blipFill>
                <a:blip r:embed="rId5"/>
                <a:stretch>
                  <a:fillRect t="-6294" b="-12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Flowchart: Process 39"/>
              <p:cNvSpPr/>
              <p:nvPr/>
            </p:nvSpPr>
            <p:spPr>
              <a:xfrm>
                <a:off x="8500199" y="1676807"/>
                <a:ext cx="2197085" cy="111053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Project out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Exit</a:t>
                </a:r>
              </a:p>
            </p:txBody>
          </p:sp>
        </mc:Choice>
        <mc:Fallback xmlns="">
          <p:sp>
            <p:nvSpPr>
              <p:cNvPr id="40" name="Flowchart: Process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199" y="1676807"/>
                <a:ext cx="2197085" cy="1110539"/>
              </a:xfrm>
              <a:prstGeom prst="flowChartProcess">
                <a:avLst/>
              </a:prstGeom>
              <a:blipFill>
                <a:blip r:embed="rId6"/>
                <a:stretch>
                  <a:fillRect t="-7609" b="-13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Process 41"/>
              <p:cNvSpPr/>
              <p:nvPr/>
            </p:nvSpPr>
            <p:spPr>
              <a:xfrm>
                <a:off x="4088862" y="1761197"/>
                <a:ext cx="1836801" cy="792147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becomes a set of proposed states</a:t>
                </a:r>
              </a:p>
            </p:txBody>
          </p:sp>
        </mc:Choice>
        <mc:Fallback xmlns="">
          <p:sp>
            <p:nvSpPr>
              <p:cNvPr id="42" name="Flowchart: Process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862" y="1761197"/>
                <a:ext cx="1836801" cy="792147"/>
              </a:xfrm>
              <a:prstGeom prst="flowChartProcess">
                <a:avLst/>
              </a:prstGeom>
              <a:blipFill>
                <a:blip r:embed="rId7"/>
                <a:stretch>
                  <a:fillRect l="-660" t="-2273" r="-2640" b="-1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owchart: Process 45"/>
              <p:cNvSpPr/>
              <p:nvPr/>
            </p:nvSpPr>
            <p:spPr>
              <a:xfrm>
                <a:off x="1981781" y="4161676"/>
                <a:ext cx="4649307" cy="60842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randomly with prob.~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Mark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as a proposed hop</a:t>
                </a:r>
              </a:p>
            </p:txBody>
          </p:sp>
        </mc:Choice>
        <mc:Fallback xmlns="">
          <p:sp>
            <p:nvSpPr>
              <p:cNvPr id="46" name="Flowchart: Process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781" y="4161676"/>
                <a:ext cx="4649307" cy="608422"/>
              </a:xfrm>
              <a:prstGeom prst="flowChartProcess">
                <a:avLst/>
              </a:prstGeom>
              <a:blipFill>
                <a:blip r:embed="rId8"/>
                <a:stretch>
                  <a:fillRect t="-1980" b="-25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lowchart: Decision 52"/>
          <p:cNvSpPr/>
          <p:nvPr/>
        </p:nvSpPr>
        <p:spPr>
          <a:xfrm>
            <a:off x="7616344" y="3062242"/>
            <a:ext cx="2113151" cy="8852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hop accepted?</a:t>
            </a:r>
          </a:p>
        </p:txBody>
      </p:sp>
      <p:cxnSp>
        <p:nvCxnSpPr>
          <p:cNvPr id="54" name="Straight Arrow Connector 53"/>
          <p:cNvCxnSpPr>
            <a:stCxn id="53" idx="1"/>
            <a:endCxn id="55" idx="0"/>
          </p:cNvCxnSpPr>
          <p:nvPr/>
        </p:nvCxnSpPr>
        <p:spPr>
          <a:xfrm>
            <a:off x="7616344" y="3504850"/>
            <a:ext cx="1208479" cy="1543144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lowchart: Process 54"/>
              <p:cNvSpPr/>
              <p:nvPr/>
            </p:nvSpPr>
            <p:spPr>
              <a:xfrm>
                <a:off x="7492900" y="5047994"/>
                <a:ext cx="2663845" cy="113384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Collapse onto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"1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Hop onto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Exit</a:t>
                </a:r>
              </a:p>
            </p:txBody>
          </p:sp>
        </mc:Choice>
        <mc:Fallback xmlns="">
          <p:sp>
            <p:nvSpPr>
              <p:cNvPr id="55" name="Flowchart: Process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900" y="5047994"/>
                <a:ext cx="2663845" cy="1133840"/>
              </a:xfrm>
              <a:prstGeom prst="flowChartProcess">
                <a:avLst/>
              </a:prstGeom>
              <a:blipFill>
                <a:blip r:embed="rId9"/>
                <a:stretch>
                  <a:fillRect t="-5851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3" idx="3"/>
            <a:endCxn id="64" idx="0"/>
          </p:cNvCxnSpPr>
          <p:nvPr/>
        </p:nvCxnSpPr>
        <p:spPr>
          <a:xfrm flipH="1">
            <a:off x="9418610" y="3504851"/>
            <a:ext cx="310884" cy="694133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lowchart: Process 56"/>
              <p:cNvSpPr/>
              <p:nvPr/>
            </p:nvSpPr>
            <p:spPr>
              <a:xfrm>
                <a:off x="4639843" y="6378431"/>
                <a:ext cx="2362849" cy="37326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Exclude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Flowchart: Process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843" y="6378431"/>
                <a:ext cx="2362849" cy="373266"/>
              </a:xfrm>
              <a:prstGeom prst="flowChartProcess">
                <a:avLst/>
              </a:prstGeom>
              <a:blipFill>
                <a:blip r:embed="rId10"/>
                <a:stretch>
                  <a:fillRect t="-625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Flowchart: Decision 57"/>
              <p:cNvSpPr/>
              <p:nvPr/>
            </p:nvSpPr>
            <p:spPr>
              <a:xfrm>
                <a:off x="3583268" y="2903123"/>
                <a:ext cx="2113151" cy="88521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8" name="Flowchart: Decision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68" y="2903123"/>
                <a:ext cx="2113151" cy="885217"/>
              </a:xfrm>
              <a:prstGeom prst="flowChartDecision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Elbow Connector 58"/>
          <p:cNvCxnSpPr>
            <a:stCxn id="57" idx="3"/>
            <a:endCxn id="58" idx="3"/>
          </p:cNvCxnSpPr>
          <p:nvPr/>
        </p:nvCxnSpPr>
        <p:spPr>
          <a:xfrm flipH="1" flipV="1">
            <a:off x="5696419" y="3345732"/>
            <a:ext cx="1306273" cy="3219333"/>
          </a:xfrm>
          <a:prstGeom prst="bentConnector3">
            <a:avLst>
              <a:gd name="adj1" fmla="val -17500"/>
            </a:avLst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Flowchart: Process 60"/>
              <p:cNvSpPr/>
              <p:nvPr/>
            </p:nvSpPr>
            <p:spPr>
              <a:xfrm>
                <a:off x="6222461" y="1761197"/>
                <a:ext cx="2140085" cy="792147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becomes a proposed state</a:t>
                </a:r>
              </a:p>
            </p:txBody>
          </p:sp>
        </mc:Choice>
        <mc:Fallback xmlns="">
          <p:sp>
            <p:nvSpPr>
              <p:cNvPr id="61" name="Flowchart: Process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61" y="1761197"/>
                <a:ext cx="2140085" cy="792147"/>
              </a:xfrm>
              <a:prstGeom prst="flowChartProcess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61" idx="2"/>
            <a:endCxn id="53" idx="0"/>
          </p:cNvCxnSpPr>
          <p:nvPr/>
        </p:nvCxnSpPr>
        <p:spPr>
          <a:xfrm>
            <a:off x="7292503" y="2553343"/>
            <a:ext cx="1380416" cy="508898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29160" y="4465783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(2.1.1)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598740" y="361281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(2.1.2)</a:t>
            </a:r>
          </a:p>
        </p:txBody>
      </p:sp>
      <p:sp>
        <p:nvSpPr>
          <p:cNvPr id="64" name="Flowchart: Process 63"/>
          <p:cNvSpPr/>
          <p:nvPr/>
        </p:nvSpPr>
        <p:spPr>
          <a:xfrm>
            <a:off x="8670779" y="4198983"/>
            <a:ext cx="1495663" cy="639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nothing</a:t>
            </a:r>
          </a:p>
          <a:p>
            <a:pPr algn="ctr"/>
            <a:r>
              <a:rPr lang="en-US" dirty="0"/>
              <a:t>Exit</a:t>
            </a:r>
          </a:p>
        </p:txBody>
      </p:sp>
      <p:cxnSp>
        <p:nvCxnSpPr>
          <p:cNvPr id="67" name="Straight Arrow Connector 66"/>
          <p:cNvCxnSpPr>
            <a:stCxn id="58" idx="1"/>
            <a:endCxn id="69" idx="3"/>
          </p:cNvCxnSpPr>
          <p:nvPr/>
        </p:nvCxnSpPr>
        <p:spPr>
          <a:xfrm flipH="1">
            <a:off x="3095421" y="3345731"/>
            <a:ext cx="487847" cy="51216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2"/>
            <a:endCxn id="46" idx="0"/>
          </p:cNvCxnSpPr>
          <p:nvPr/>
        </p:nvCxnSpPr>
        <p:spPr>
          <a:xfrm flipH="1">
            <a:off x="4306435" y="3788340"/>
            <a:ext cx="333409" cy="373337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/>
          <p:cNvSpPr/>
          <p:nvPr/>
        </p:nvSpPr>
        <p:spPr>
          <a:xfrm>
            <a:off x="1599758" y="3077007"/>
            <a:ext cx="1495663" cy="639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nothing</a:t>
            </a:r>
          </a:p>
          <a:p>
            <a:pPr algn="ctr"/>
            <a:r>
              <a:rPr lang="en-US" dirty="0"/>
              <a:t>Exit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55618" y="278049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(1.2.1)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54102" y="368090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(1.2.2)</a:t>
            </a:r>
          </a:p>
        </p:txBody>
      </p:sp>
      <p:sp>
        <p:nvSpPr>
          <p:cNvPr id="78" name="Flowchart: Decision 77"/>
          <p:cNvSpPr/>
          <p:nvPr/>
        </p:nvSpPr>
        <p:spPr>
          <a:xfrm>
            <a:off x="3733438" y="5072708"/>
            <a:ext cx="2113151" cy="8852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hop accepted?</a:t>
            </a:r>
          </a:p>
        </p:txBody>
      </p:sp>
      <p:cxnSp>
        <p:nvCxnSpPr>
          <p:cNvPr id="79" name="Straight Arrow Connector 78"/>
          <p:cNvCxnSpPr>
            <a:stCxn id="78" idx="1"/>
            <a:endCxn id="81" idx="0"/>
          </p:cNvCxnSpPr>
          <p:nvPr/>
        </p:nvCxnSpPr>
        <p:spPr>
          <a:xfrm flipH="1">
            <a:off x="2971565" y="5515316"/>
            <a:ext cx="761872" cy="216420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173638" y="5143435"/>
            <a:ext cx="13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(1.2.2.1)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Flowchart: Process 80"/>
              <p:cNvSpPr/>
              <p:nvPr/>
            </p:nvSpPr>
            <p:spPr>
              <a:xfrm>
                <a:off x="1653136" y="5731736"/>
                <a:ext cx="2636859" cy="105759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Project out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Hop onto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Exit</a:t>
                </a:r>
              </a:p>
            </p:txBody>
          </p:sp>
        </mc:Choice>
        <mc:Fallback xmlns="">
          <p:sp>
            <p:nvSpPr>
              <p:cNvPr id="81" name="Flowchart: Process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136" y="5731736"/>
                <a:ext cx="2636859" cy="1057594"/>
              </a:xfrm>
              <a:prstGeom prst="flowChartProcess">
                <a:avLst/>
              </a:prstGeom>
              <a:blipFill>
                <a:blip r:embed="rId13"/>
                <a:stretch>
                  <a:fillRect t="-8523" b="-14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>
            <a:stCxn id="78" idx="3"/>
            <a:endCxn id="57" idx="0"/>
          </p:cNvCxnSpPr>
          <p:nvPr/>
        </p:nvCxnSpPr>
        <p:spPr>
          <a:xfrm flipH="1">
            <a:off x="5821268" y="5515317"/>
            <a:ext cx="25321" cy="863115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892695" y="574621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(1.2.2.2)</a:t>
            </a:r>
          </a:p>
        </p:txBody>
      </p:sp>
      <p:cxnSp>
        <p:nvCxnSpPr>
          <p:cNvPr id="84" name="Straight Arrow Connector 83"/>
          <p:cNvCxnSpPr>
            <a:stCxn id="46" idx="2"/>
            <a:endCxn id="78" idx="0"/>
          </p:cNvCxnSpPr>
          <p:nvPr/>
        </p:nvCxnSpPr>
        <p:spPr>
          <a:xfrm>
            <a:off x="4306435" y="4770099"/>
            <a:ext cx="483579" cy="302609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2" idx="2"/>
            <a:endCxn id="58" idx="0"/>
          </p:cNvCxnSpPr>
          <p:nvPr/>
        </p:nvCxnSpPr>
        <p:spPr>
          <a:xfrm flipH="1">
            <a:off x="4639844" y="2553344"/>
            <a:ext cx="367419" cy="349779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7" descr="Image result for ub logo">
            <a:extLst>
              <a:ext uri="{FF2B5EF4-FFF2-40B4-BE49-F238E27FC236}">
                <a16:creationId xmlns:a16="http://schemas.microsoft.com/office/drawing/2014/main" id="{B9477651-37FE-E113-1394-0D466E2B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D21CF2-7B6C-20EB-23DD-4276C2CC5D45}"/>
              </a:ext>
            </a:extLst>
          </p:cNvPr>
          <p:cNvSpPr txBox="1"/>
          <p:nvPr/>
        </p:nvSpPr>
        <p:spPr>
          <a:xfrm>
            <a:off x="1" y="74858"/>
            <a:ext cx="285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DISH</a:t>
            </a:r>
          </a:p>
        </p:txBody>
      </p:sp>
    </p:spTree>
    <p:extLst>
      <p:ext uri="{BB962C8B-B14F-4D97-AF65-F5344CB8AC3E}">
        <p14:creationId xmlns:p14="http://schemas.microsoft.com/office/powerpoint/2010/main" val="2864613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 result for ub logo">
            <a:extLst>
              <a:ext uri="{FF2B5EF4-FFF2-40B4-BE49-F238E27FC236}">
                <a16:creationId xmlns:a16="http://schemas.microsoft.com/office/drawing/2014/main" id="{C4792DB8-3E67-7343-E4F5-4DD6CCB6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2B302-D3E4-9E3B-58A3-2502EF010106}"/>
              </a:ext>
            </a:extLst>
          </p:cNvPr>
          <p:cNvSpPr txBox="1"/>
          <p:nvPr/>
        </p:nvSpPr>
        <p:spPr>
          <a:xfrm>
            <a:off x="2936240" y="46531"/>
            <a:ext cx="5002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Decoherence: DISH_rev2023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9981FA-BBF5-BDB4-6CC1-3BC478FD1927}"/>
                  </a:ext>
                </a:extLst>
              </p:cNvPr>
              <p:cNvSpPr txBox="1"/>
              <p:nvPr/>
            </p:nvSpPr>
            <p:spPr>
              <a:xfrm>
                <a:off x="441960" y="3414761"/>
                <a:ext cx="1189736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Hence, the new approach (DISH revision of 2023) simply applies the wavefunction collapse/projection out correction to the TD-SE wavefunction, similar to IDA or SDM, except that if a state "</a:t>
                </a:r>
                <a:r>
                  <a:rPr lang="en-US" dirty="0" err="1"/>
                  <a:t>i</a:t>
                </a:r>
                <a:r>
                  <a:rPr lang="en-US" dirty="0"/>
                  <a:t>" is decided to experience a decoherence event, the wavefunction is collapsed onto this state with the probability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with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the state is projected out from the coherent superposition. In this case, it doesn't matter if the decoherent state is an active state or not.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9981FA-BBF5-BDB4-6CC1-3BC478FD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" y="3414761"/>
                <a:ext cx="11897360" cy="1200329"/>
              </a:xfrm>
              <a:prstGeom prst="rect">
                <a:avLst/>
              </a:prstGeom>
              <a:blipFill>
                <a:blip r:embed="rId3"/>
                <a:stretch>
                  <a:fillRect l="-461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21951DE-F436-9618-D99A-1DC36E6E16F8}"/>
              </a:ext>
            </a:extLst>
          </p:cNvPr>
          <p:cNvSpPr txBox="1"/>
          <p:nvPr/>
        </p:nvSpPr>
        <p:spPr>
          <a:xfrm>
            <a:off x="558800" y="1314354"/>
            <a:ext cx="1150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Another problem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In the limit of infinite decoherence time (</a:t>
            </a:r>
            <a:r>
              <a:rPr lang="en-US" dirty="0" err="1"/>
              <a:t>overcoherent</a:t>
            </a:r>
            <a:r>
              <a:rPr lang="en-US" dirty="0"/>
              <a:t>, or FSSH limit), no decoherence events would be determined and hence no hops would be happening. </a:t>
            </a:r>
          </a:p>
          <a:p>
            <a:endParaRPr lang="en-US" dirty="0"/>
          </a:p>
          <a:p>
            <a:r>
              <a:rPr lang="en-US" dirty="0"/>
              <a:t>In this situation, the TD-SE populations could indicate the population transfer, but the TSH populations won't change.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BA8F7-3D7F-0090-9FB5-B17E107B5009}"/>
              </a:ext>
            </a:extLst>
          </p:cNvPr>
          <p:cNvSpPr txBox="1"/>
          <p:nvPr/>
        </p:nvSpPr>
        <p:spPr>
          <a:xfrm>
            <a:off x="1513840" y="825152"/>
            <a:ext cx="802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</a:rPr>
              <a:t>Zhang, Q.; Shao, X.; Li, W.; Mi, W.; </a:t>
            </a:r>
            <a:r>
              <a:rPr lang="en-US" sz="1400" dirty="0" err="1">
                <a:solidFill>
                  <a:srgbClr val="0000FF"/>
                </a:solidFill>
                <a:effectLst/>
              </a:rPr>
              <a:t>Pavanello</a:t>
            </a:r>
            <a:r>
              <a:rPr lang="en-US" sz="1400" dirty="0">
                <a:solidFill>
                  <a:srgbClr val="0000FF"/>
                </a:solidFill>
                <a:effectLst/>
              </a:rPr>
              <a:t>, M.; Akimov, A. V.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J. Phys.: </a:t>
            </a:r>
            <a:r>
              <a:rPr lang="en-US" sz="1400" i="1" dirty="0" err="1">
                <a:solidFill>
                  <a:srgbClr val="0000FF"/>
                </a:solidFill>
                <a:effectLst/>
              </a:rPr>
              <a:t>Condens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. Matter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2024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36</a:t>
            </a:r>
            <a:r>
              <a:rPr lang="en-US" sz="1400" dirty="0">
                <a:solidFill>
                  <a:srgbClr val="0000FF"/>
                </a:solidFill>
                <a:effectLst/>
              </a:rPr>
              <a:t>, 385901.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0F9EBF-0FC4-97E4-0952-8E82B23015B7}"/>
                  </a:ext>
                </a:extLst>
              </p:cNvPr>
              <p:cNvSpPr txBox="1"/>
              <p:nvPr/>
            </p:nvSpPr>
            <p:spPr>
              <a:xfrm>
                <a:off x="7347970" y="5196948"/>
                <a:ext cx="4272067" cy="1340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⟨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begChr m:val="⟨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0F9EBF-0FC4-97E4-0952-8E82B230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970" y="5196948"/>
                <a:ext cx="4272067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948E396-2D56-1B62-757A-8ADDCC833C9D}"/>
              </a:ext>
            </a:extLst>
          </p:cNvPr>
          <p:cNvSpPr txBox="1"/>
          <p:nvPr/>
        </p:nvSpPr>
        <p:spPr>
          <a:xfrm>
            <a:off x="571963" y="5040165"/>
            <a:ext cx="692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Projector operator introduced in the original DISH paper of Jaeger et al.: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9753-392E-5A03-9559-851A7986E951}"/>
              </a:ext>
            </a:extLst>
          </p:cNvPr>
          <p:cNvSpPr txBox="1"/>
          <p:nvPr/>
        </p:nvSpPr>
        <p:spPr>
          <a:xfrm>
            <a:off x="660401" y="5781040"/>
            <a:ext cx="652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DISH_rev2023 only applies this operator to the electronic part (regardless whether the projection can be consistent with the energy conservation, which is already broken in the NBRA anyways)</a:t>
            </a:r>
          </a:p>
        </p:txBody>
      </p:sp>
    </p:spTree>
    <p:extLst>
      <p:ext uri="{BB962C8B-B14F-4D97-AF65-F5344CB8AC3E}">
        <p14:creationId xmlns:p14="http://schemas.microsoft.com/office/powerpoint/2010/main" val="1727076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4AF48-C412-767C-D2BE-BCD896D02232}"/>
              </a:ext>
            </a:extLst>
          </p:cNvPr>
          <p:cNvSpPr txBox="1"/>
          <p:nvPr/>
        </p:nvSpPr>
        <p:spPr>
          <a:xfrm>
            <a:off x="3270384" y="105525"/>
            <a:ext cx="50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Decoherence: BCSH and MF-SD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DF3BD-E440-715B-B39E-3E59A39C72AC}"/>
              </a:ext>
            </a:extLst>
          </p:cNvPr>
          <p:cNvSpPr txBox="1"/>
          <p:nvPr/>
        </p:nvSpPr>
        <p:spPr>
          <a:xfrm>
            <a:off x="774302" y="1265575"/>
            <a:ext cx="4701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Xu, J.; Wang, L. </a:t>
            </a:r>
            <a:r>
              <a:rPr lang="en-US" sz="1400" i="1" dirty="0">
                <a:solidFill>
                  <a:srgbClr val="0000FF"/>
                </a:solidFill>
              </a:rPr>
              <a:t>J. Chem. Phys.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2019</a:t>
            </a:r>
            <a:r>
              <a:rPr lang="en-US" sz="1400" dirty="0">
                <a:solidFill>
                  <a:srgbClr val="0000FF"/>
                </a:solidFill>
              </a:rPr>
              <a:t>, 150, 164101.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FFC6C-3368-8715-31B6-C063839EC396}"/>
              </a:ext>
            </a:extLst>
          </p:cNvPr>
          <p:cNvSpPr txBox="1"/>
          <p:nvPr/>
        </p:nvSpPr>
        <p:spPr>
          <a:xfrm>
            <a:off x="2291366" y="8200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BCSH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0E725-C3A6-CC6C-A81E-0E4DCA20B5FB}"/>
              </a:ext>
            </a:extLst>
          </p:cNvPr>
          <p:cNvSpPr txBox="1"/>
          <p:nvPr/>
        </p:nvSpPr>
        <p:spPr>
          <a:xfrm>
            <a:off x="69984" y="1616704"/>
            <a:ext cx="654220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 this approach, decoherence correction is interpreted as a way to enforce the self-consistency of the TD-SE with the quantum-classical trajectories rather than as a common view of a decay of overlap of </a:t>
            </a:r>
            <a:r>
              <a:rPr lang="en-US" sz="1400" dirty="0" err="1"/>
              <a:t>wavepackets</a:t>
            </a:r>
            <a:r>
              <a:rPr lang="en-US" sz="1400" dirty="0"/>
              <a:t> moving on different PE surfaces. Namely: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at every nonadiabatic interaction region, there is a possibility of the </a:t>
            </a:r>
            <a:r>
              <a:rPr lang="en-US" sz="1400" dirty="0" err="1"/>
              <a:t>wavepacket</a:t>
            </a:r>
            <a:r>
              <a:rPr lang="en-US" sz="1400" dirty="0"/>
              <a:t> branching into reflecting and transmitting </a:t>
            </a:r>
            <a:r>
              <a:rPr lang="en-US" sz="1400" dirty="0" err="1"/>
              <a:t>wavepackets</a:t>
            </a:r>
            <a:r>
              <a:rPr lang="en-US" sz="1400" dirty="0"/>
              <a:t> on different surfaces.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the idea is to eliminate the </a:t>
            </a:r>
            <a:r>
              <a:rPr lang="en-US" sz="1400" dirty="0" err="1"/>
              <a:t>wavepackets</a:t>
            </a:r>
            <a:r>
              <a:rPr lang="en-US" sz="1400" dirty="0"/>
              <a:t> that go in the opposite direction with the main </a:t>
            </a:r>
            <a:r>
              <a:rPr lang="en-US" sz="1400" dirty="0" err="1"/>
              <a:t>wavepacket</a:t>
            </a:r>
            <a:r>
              <a:rPr lang="en-US" sz="1400" dirty="0"/>
              <a:t> on the active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the correction is applied only at the reflection points (not the reflection of active trajectory, but the reflection of the </a:t>
            </a:r>
            <a:r>
              <a:rPr lang="en-US" sz="1400" dirty="0" err="1"/>
              <a:t>wavepacket</a:t>
            </a:r>
            <a:r>
              <a:rPr lang="en-US" sz="1400" dirty="0"/>
              <a:t> on other surfaces in comparison to that of the active surface)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the reflection is judged as: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01D74F-156F-E3DF-E86A-F8B8C6865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53" y="4611954"/>
            <a:ext cx="4870044" cy="21405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49F00E-C4A4-8A07-7B44-A93729B4A333}"/>
                  </a:ext>
                </a:extLst>
              </p:cNvPr>
              <p:cNvSpPr txBox="1"/>
              <p:nvPr/>
            </p:nvSpPr>
            <p:spPr>
              <a:xfrm>
                <a:off x="6794089" y="2519810"/>
                <a:ext cx="4847305" cy="3162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This method is essentially like </a:t>
                </a:r>
                <a:r>
                  <a:rPr lang="en-US" sz="1600" dirty="0" err="1"/>
                  <a:t>Ehrenfest</a:t>
                </a:r>
                <a:r>
                  <a:rPr lang="en-US" sz="1600" dirty="0"/>
                  <a:t>, 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but there is always a probability to collapse the coherent superposition to a pure state. 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The probability of such a collapse is given by the quantum amplitude of the state and by the decoherence time to collapse onto a particular state k.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The decoherence time is given by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49F00E-C4A4-8A07-7B44-A93729B4A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089" y="2519810"/>
                <a:ext cx="4847305" cy="3162404"/>
              </a:xfrm>
              <a:prstGeom prst="rect">
                <a:avLst/>
              </a:prstGeom>
              <a:blipFill>
                <a:blip r:embed="rId3"/>
                <a:stretch>
                  <a:fillRect l="-755" t="-578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C51DD63-50B9-248C-F13E-19999F8387A9}"/>
              </a:ext>
            </a:extLst>
          </p:cNvPr>
          <p:cNvSpPr txBox="1"/>
          <p:nvPr/>
        </p:nvSpPr>
        <p:spPr>
          <a:xfrm>
            <a:off x="8639611" y="8035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MF-SD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DB5A23-ABA9-DD8A-6C35-807E64B8D900}"/>
                  </a:ext>
                </a:extLst>
              </p:cNvPr>
              <p:cNvSpPr txBox="1"/>
              <p:nvPr/>
            </p:nvSpPr>
            <p:spPr>
              <a:xfrm>
                <a:off x="6794089" y="5767588"/>
                <a:ext cx="415447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𝑀𝐹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DB5A23-ABA9-DD8A-6C35-807E64B8D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089" y="5767588"/>
                <a:ext cx="4154471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7" descr="Image result for ub logo">
            <a:extLst>
              <a:ext uri="{FF2B5EF4-FFF2-40B4-BE49-F238E27FC236}">
                <a16:creationId xmlns:a16="http://schemas.microsoft.com/office/drawing/2014/main" id="{DDDB8859-FCBB-F5C5-BAFC-C4DDF8F7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A43420-1362-AA39-663D-59A490829BC0}"/>
              </a:ext>
            </a:extLst>
          </p:cNvPr>
          <p:cNvSpPr txBox="1"/>
          <p:nvPr/>
        </p:nvSpPr>
        <p:spPr>
          <a:xfrm>
            <a:off x="6794089" y="1335651"/>
            <a:ext cx="45088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Bedard-Hearn, M. J.; Larsen, R. E.; Schwartz, B. J. </a:t>
            </a:r>
            <a:r>
              <a:rPr lang="en-US" sz="1400" i="1" dirty="0">
                <a:solidFill>
                  <a:srgbClr val="0000FF"/>
                </a:solidFill>
              </a:rPr>
              <a:t>J. Chem. Phys.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2005</a:t>
            </a:r>
            <a:r>
              <a:rPr lang="en-US" sz="1400" dirty="0">
                <a:solidFill>
                  <a:srgbClr val="0000FF"/>
                </a:solidFill>
              </a:rPr>
              <a:t>, 123, 234106.</a:t>
            </a:r>
          </a:p>
        </p:txBody>
      </p:sp>
    </p:spTree>
    <p:extLst>
      <p:ext uri="{BB962C8B-B14F-4D97-AF65-F5344CB8AC3E}">
        <p14:creationId xmlns:p14="http://schemas.microsoft.com/office/powerpoint/2010/main" val="1864396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D3F80-D0F2-6BC7-70E4-6713D274D82F}"/>
              </a:ext>
            </a:extLst>
          </p:cNvPr>
          <p:cNvSpPr txBox="1"/>
          <p:nvPr/>
        </p:nvSpPr>
        <p:spPr>
          <a:xfrm>
            <a:off x="3270384" y="105525"/>
            <a:ext cx="50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Decoherence: XFSH and MQCXF</a:t>
            </a:r>
          </a:p>
        </p:txBody>
      </p:sp>
      <p:pic>
        <p:nvPicPr>
          <p:cNvPr id="5" name="Picture 7" descr="Image result for ub logo">
            <a:extLst>
              <a:ext uri="{FF2B5EF4-FFF2-40B4-BE49-F238E27FC236}">
                <a16:creationId xmlns:a16="http://schemas.microsoft.com/office/drawing/2014/main" id="{95AB0ACF-4E7B-226C-CF52-55E2A4C45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54E75-C278-3FAB-9624-D4332DAB1F5E}"/>
                  </a:ext>
                </a:extLst>
              </p:cNvPr>
              <p:cNvSpPr txBox="1"/>
              <p:nvPr/>
            </p:nvSpPr>
            <p:spPr>
              <a:xfrm>
                <a:off x="127000" y="2628221"/>
                <a:ext cx="7447280" cy="615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𝑋𝐹</m:t>
                          </m:r>
                        </m:sub>
                      </m:sSub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</m:d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54E75-C278-3FAB-9624-D4332DAB1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" y="2628221"/>
                <a:ext cx="7447280" cy="615040"/>
              </a:xfrm>
              <a:prstGeom prst="rect">
                <a:avLst/>
              </a:prstGeom>
              <a:blipFill>
                <a:blip r:embed="rId3"/>
                <a:stretch>
                  <a:fillRect t="-115842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E8066-A2D9-8CB9-7FB5-5268E7529409}"/>
                  </a:ext>
                </a:extLst>
              </p:cNvPr>
              <p:cNvSpPr txBox="1"/>
              <p:nvPr/>
            </p:nvSpPr>
            <p:spPr>
              <a:xfrm>
                <a:off x="-242852" y="3539110"/>
                <a:ext cx="3963952" cy="615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𝑋𝐹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𝑎𝑎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𝑏𝑏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E8066-A2D9-8CB9-7FB5-5268E7529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2852" y="3539110"/>
                <a:ext cx="3963952" cy="615040"/>
              </a:xfrm>
              <a:prstGeom prst="rect">
                <a:avLst/>
              </a:prstGeom>
              <a:blipFill>
                <a:blip r:embed="rId4"/>
                <a:stretch>
                  <a:fillRect t="-117000" b="-16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004616-C2C8-1F2A-43B1-B0084B37F622}"/>
                  </a:ext>
                </a:extLst>
              </p:cNvPr>
              <p:cNvSpPr txBox="1"/>
              <p:nvPr/>
            </p:nvSpPr>
            <p:spPr>
              <a:xfrm>
                <a:off x="6939280" y="3447336"/>
                <a:ext cx="5252720" cy="639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𝑋𝐹</m:t>
                          </m:r>
                        </m:sup>
                      </m:sSubSup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 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𝑏𝑏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𝑏𝑏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𝑎𝑎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𝑏𝑏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𝑎𝑎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004616-C2C8-1F2A-43B1-B0084B37F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280" y="3447336"/>
                <a:ext cx="5252720" cy="639534"/>
              </a:xfrm>
              <a:prstGeom prst="rect">
                <a:avLst/>
              </a:prstGeom>
              <a:blipFill>
                <a:blip r:embed="rId5"/>
                <a:stretch>
                  <a:fillRect t="-112500" b="-15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A7ACF2-BDEE-3860-9E59-43DBF3F1DB5C}"/>
                  </a:ext>
                </a:extLst>
              </p:cNvPr>
              <p:cNvSpPr txBox="1"/>
              <p:nvPr/>
            </p:nvSpPr>
            <p:spPr>
              <a:xfrm>
                <a:off x="63500" y="1662909"/>
                <a:ext cx="609600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𝐵𝑂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𝑋𝐹</m:t>
                              </m:r>
                            </m:sub>
                          </m:sSub>
                          <m:d>
                            <m:dPr>
                              <m:sepChr m:val=",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e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A7ACF2-BDEE-3860-9E59-43DBF3F1D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" y="1662909"/>
                <a:ext cx="6096000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5094C8-A634-25FF-3E37-90F1F1A690C0}"/>
                  </a:ext>
                </a:extLst>
              </p:cNvPr>
              <p:cNvSpPr txBox="1"/>
              <p:nvPr/>
            </p:nvSpPr>
            <p:spPr>
              <a:xfrm>
                <a:off x="8158480" y="1815975"/>
                <a:ext cx="1351280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acc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5094C8-A634-25FF-3E37-90F1F1A69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480" y="1815975"/>
                <a:ext cx="1351280" cy="377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B46B4D-61F5-F856-CCFD-6247FDCA5788}"/>
                  </a:ext>
                </a:extLst>
              </p:cNvPr>
              <p:cNvSpPr txBox="1"/>
              <p:nvPr/>
            </p:nvSpPr>
            <p:spPr>
              <a:xfrm>
                <a:off x="8342630" y="2446127"/>
                <a:ext cx="34239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𝑋𝐹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B46B4D-61F5-F856-CCFD-6247FDCA5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630" y="2446127"/>
                <a:ext cx="34239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62BEF9-1DB9-83C9-14E6-84D5D4148912}"/>
                  </a:ext>
                </a:extLst>
              </p:cNvPr>
              <p:cNvSpPr txBox="1"/>
              <p:nvPr/>
            </p:nvSpPr>
            <p:spPr>
              <a:xfrm>
                <a:off x="8277860" y="2816547"/>
                <a:ext cx="391414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𝐵𝑂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62BEF9-1DB9-83C9-14E6-84D5D414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860" y="2816547"/>
                <a:ext cx="3914140" cy="4049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02D481-C64A-73A3-3012-E3541BB2A433}"/>
                  </a:ext>
                </a:extLst>
              </p:cNvPr>
              <p:cNvSpPr txBox="1"/>
              <p:nvPr/>
            </p:nvSpPr>
            <p:spPr>
              <a:xfrm>
                <a:off x="7307580" y="4181973"/>
                <a:ext cx="4401820" cy="1085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𝓟</m:t>
                      </m:r>
                      <m:d>
                        <m:d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02D481-C64A-73A3-3012-E3541BB2A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80" y="4181973"/>
                <a:ext cx="4401820" cy="1085746"/>
              </a:xfrm>
              <a:prstGeom prst="rect">
                <a:avLst/>
              </a:prstGeom>
              <a:blipFill>
                <a:blip r:embed="rId10"/>
                <a:stretch>
                  <a:fillRect t="-23034" b="-93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F5EF77-8A8B-3AC6-FC2B-30528A837112}"/>
                  </a:ext>
                </a:extLst>
              </p:cNvPr>
              <p:cNvSpPr txBox="1"/>
              <p:nvPr/>
            </p:nvSpPr>
            <p:spPr>
              <a:xfrm>
                <a:off x="351790" y="4244301"/>
                <a:ext cx="3963952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>
                                <m:fPr>
                                  <m:type m:val="lin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F5EF77-8A8B-3AC6-FC2B-30528A837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" y="4244301"/>
                <a:ext cx="3963952" cy="411395"/>
              </a:xfrm>
              <a:prstGeom prst="rect">
                <a:avLst/>
              </a:prstGeom>
              <a:blipFill>
                <a:blip r:embed="rId11"/>
                <a:stretch>
                  <a:fillRect t="-98529" r="-154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19299A-DAAA-FD7F-EF0A-36C5CA75B6A6}"/>
                  </a:ext>
                </a:extLst>
              </p:cNvPr>
              <p:cNvSpPr txBox="1"/>
              <p:nvPr/>
            </p:nvSpPr>
            <p:spPr>
              <a:xfrm>
                <a:off x="3943350" y="4164749"/>
                <a:ext cx="1973580" cy="609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19299A-DAAA-FD7F-EF0A-36C5CA75B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350" y="4164749"/>
                <a:ext cx="1973580" cy="6090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6482946-43DF-D6BC-C5D2-6D168974886C}"/>
              </a:ext>
            </a:extLst>
          </p:cNvPr>
          <p:cNvSpPr txBox="1"/>
          <p:nvPr/>
        </p:nvSpPr>
        <p:spPr>
          <a:xfrm>
            <a:off x="5078730" y="5325918"/>
            <a:ext cx="2228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MFXF, aka </a:t>
            </a:r>
            <a:r>
              <a:rPr lang="en-US" sz="1800" dirty="0" err="1">
                <a:solidFill>
                  <a:srgbClr val="C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EhXF</a:t>
            </a:r>
            <a:r>
              <a:rPr lang="en-US" sz="1800" i="1" baseline="30000" dirty="0">
                <a:solidFill>
                  <a:srgbClr val="C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AC3D1F-E41E-2CA7-9196-DA702CA7C22E}"/>
                  </a:ext>
                </a:extLst>
              </p:cNvPr>
              <p:cNvSpPr txBox="1"/>
              <p:nvPr/>
            </p:nvSpPr>
            <p:spPr>
              <a:xfrm>
                <a:off x="586740" y="5332417"/>
                <a:ext cx="4251960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𝐵𝑂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𝑋𝐹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used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AC3D1F-E41E-2CA7-9196-DA702CA7C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" y="5332417"/>
                <a:ext cx="4251960" cy="376770"/>
              </a:xfrm>
              <a:prstGeom prst="rect">
                <a:avLst/>
              </a:prstGeom>
              <a:blipFill>
                <a:blip r:embed="rId13"/>
                <a:stretch>
                  <a:fillRect l="-1146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BA6D56C-4DA9-A801-FCC0-90DE9ECFD429}"/>
                  </a:ext>
                </a:extLst>
              </p:cNvPr>
              <p:cNvSpPr txBox="1"/>
              <p:nvPr/>
            </p:nvSpPr>
            <p:spPr>
              <a:xfrm>
                <a:off x="8082280" y="5339855"/>
                <a:ext cx="1972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𝑀𝐹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BA6D56C-4DA9-A801-FCC0-90DE9ECFD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280" y="5339855"/>
                <a:ext cx="1972310" cy="369332"/>
              </a:xfrm>
              <a:prstGeom prst="rect">
                <a:avLst/>
              </a:prstGeom>
              <a:blipFill>
                <a:blip r:embed="rId14"/>
                <a:stretch>
                  <a:fillRect l="-2786" t="-11475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48EF89A-3FE7-9597-C23D-93A0132A8463}"/>
              </a:ext>
            </a:extLst>
          </p:cNvPr>
          <p:cNvSpPr txBox="1"/>
          <p:nvPr/>
        </p:nvSpPr>
        <p:spPr>
          <a:xfrm>
            <a:off x="5034280" y="5828144"/>
            <a:ext cx="1973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SHXF (DISH-XF)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63CD64-4BE5-847B-7EB1-FEBE592E8341}"/>
                  </a:ext>
                </a:extLst>
              </p:cNvPr>
              <p:cNvSpPr txBox="1"/>
              <p:nvPr/>
            </p:nvSpPr>
            <p:spPr>
              <a:xfrm>
                <a:off x="586740" y="5828144"/>
                <a:ext cx="4251960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𝐵𝑂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𝑋𝐹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used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63CD64-4BE5-847B-7EB1-FEBE592E8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" y="5828144"/>
                <a:ext cx="4251960" cy="376770"/>
              </a:xfrm>
              <a:prstGeom prst="rect">
                <a:avLst/>
              </a:prstGeom>
              <a:blipFill>
                <a:blip r:embed="rId15"/>
                <a:stretch>
                  <a:fillRect l="-114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3FFD2B20-59F8-3758-329F-4ED44E24C703}"/>
              </a:ext>
            </a:extLst>
          </p:cNvPr>
          <p:cNvSpPr txBox="1"/>
          <p:nvPr/>
        </p:nvSpPr>
        <p:spPr>
          <a:xfrm>
            <a:off x="8067040" y="5781323"/>
            <a:ext cx="364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Adiabatic forces of the active state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4F1ACE-0E54-C268-71F0-BA977826BEF1}"/>
              </a:ext>
            </a:extLst>
          </p:cNvPr>
          <p:cNvSpPr txBox="1"/>
          <p:nvPr/>
        </p:nvSpPr>
        <p:spPr>
          <a:xfrm>
            <a:off x="5261328" y="6383143"/>
            <a:ext cx="1163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MQCXF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F7E9F14-67C2-77FF-0F8B-274B2646BAFE}"/>
                  </a:ext>
                </a:extLst>
              </p:cNvPr>
              <p:cNvSpPr txBox="1"/>
              <p:nvPr/>
            </p:nvSpPr>
            <p:spPr>
              <a:xfrm>
                <a:off x="586740" y="6375705"/>
                <a:ext cx="4251960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𝐵𝑂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𝑋𝐹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used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F7E9F14-67C2-77FF-0F8B-274B2646B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" y="6375705"/>
                <a:ext cx="4251960" cy="376770"/>
              </a:xfrm>
              <a:prstGeom prst="rect">
                <a:avLst/>
              </a:prstGeom>
              <a:blipFill>
                <a:blip r:embed="rId16"/>
                <a:stretch>
                  <a:fillRect l="-1146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580395-3226-4500-4830-830E96126450}"/>
                  </a:ext>
                </a:extLst>
              </p:cNvPr>
              <p:cNvSpPr txBox="1"/>
              <p:nvPr/>
            </p:nvSpPr>
            <p:spPr>
              <a:xfrm>
                <a:off x="8082280" y="6363305"/>
                <a:ext cx="3963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𝑀𝐹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𝑋𝐹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used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580395-3226-4500-4830-830E96126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280" y="6363305"/>
                <a:ext cx="3963952" cy="369332"/>
              </a:xfrm>
              <a:prstGeom prst="rect">
                <a:avLst/>
              </a:prstGeom>
              <a:blipFill>
                <a:blip r:embed="rId17"/>
                <a:stretch>
                  <a:fillRect l="-1385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2984E01C-6DDB-926F-71FB-136DC529C49E}"/>
              </a:ext>
            </a:extLst>
          </p:cNvPr>
          <p:cNvSpPr txBox="1"/>
          <p:nvPr/>
        </p:nvSpPr>
        <p:spPr>
          <a:xfrm>
            <a:off x="3111500" y="834315"/>
            <a:ext cx="7099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Original: Ha, J.-K.; Lee, I. S.; Min, S. K. </a:t>
            </a:r>
            <a:r>
              <a:rPr lang="en-US" sz="1400" i="1" dirty="0">
                <a:solidFill>
                  <a:srgbClr val="0000FF"/>
                </a:solidFill>
              </a:rPr>
              <a:t>J. Phys. Chem. Lett.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2018</a:t>
            </a:r>
            <a:r>
              <a:rPr lang="en-US" sz="1400" dirty="0">
                <a:solidFill>
                  <a:srgbClr val="0000FF"/>
                </a:solidFill>
              </a:rPr>
              <a:t>, 9, 1097</a:t>
            </a:r>
          </a:p>
          <a:p>
            <a:r>
              <a:rPr lang="en-US" sz="1400" dirty="0">
                <a:solidFill>
                  <a:srgbClr val="0000FF"/>
                </a:solidFill>
              </a:rPr>
              <a:t>Libra implementation: Han, D.; Akimov, A.V. </a:t>
            </a:r>
            <a:r>
              <a:rPr lang="en-US" sz="1400" i="1" dirty="0">
                <a:solidFill>
                  <a:srgbClr val="0000FF"/>
                </a:solidFill>
              </a:rPr>
              <a:t>J. Chem. Theory </a:t>
            </a:r>
            <a:r>
              <a:rPr lang="en-US" sz="1400" i="1" dirty="0" err="1">
                <a:solidFill>
                  <a:srgbClr val="0000FF"/>
                </a:solidFill>
              </a:rPr>
              <a:t>Comput</a:t>
            </a:r>
            <a:r>
              <a:rPr lang="en-US" sz="1400" i="1" dirty="0">
                <a:solidFill>
                  <a:srgbClr val="0000FF"/>
                </a:solidFill>
              </a:rPr>
              <a:t>.</a:t>
            </a:r>
            <a:r>
              <a:rPr lang="en-US" sz="1400" dirty="0">
                <a:solidFill>
                  <a:srgbClr val="0000FF"/>
                </a:solidFill>
              </a:rPr>
              <a:t> </a:t>
            </a:r>
            <a:r>
              <a:rPr lang="en-US" sz="1400" b="1" dirty="0">
                <a:solidFill>
                  <a:srgbClr val="0000FF"/>
                </a:solidFill>
              </a:rPr>
              <a:t>2024,</a:t>
            </a:r>
            <a:r>
              <a:rPr lang="en-US" sz="1400" dirty="0">
                <a:solidFill>
                  <a:srgbClr val="0000FF"/>
                </a:solidFill>
              </a:rPr>
              <a:t> 20, 5022–5042</a:t>
            </a:r>
          </a:p>
        </p:txBody>
      </p:sp>
    </p:spTree>
    <p:extLst>
      <p:ext uri="{BB962C8B-B14F-4D97-AF65-F5344CB8AC3E}">
        <p14:creationId xmlns:p14="http://schemas.microsoft.com/office/powerpoint/2010/main" val="4256845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4824" y="3015494"/>
                <a:ext cx="2688335" cy="597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𝐸𝐷𝐶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24" y="3015494"/>
                <a:ext cx="2688335" cy="597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34443" y="5063846"/>
                <a:ext cx="1428661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443" y="5063846"/>
                <a:ext cx="1428661" cy="72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12" name="Rectangle 11"/>
              <p:cNvSpPr/>
              <p:nvPr/>
            </p:nvSpPr>
            <p:spPr>
              <a:xfrm>
                <a:off x="695213" y="1113698"/>
                <a:ext cx="1695015" cy="515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 useBgFill="1"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3" y="1113698"/>
                <a:ext cx="1695015" cy="515013"/>
              </a:xfrm>
              <a:prstGeom prst="rect">
                <a:avLst/>
              </a:prstGeom>
              <a:blipFill>
                <a:blip r:embed="rId4"/>
                <a:stretch>
                  <a:fillRect l="-2878" t="-148810" r="-28417" b="-2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15395" y="516376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mSDM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04803" y="805921"/>
            <a:ext cx="174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Decoherence interval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8376" y="5744302"/>
            <a:ext cx="2907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Akimov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A. V.;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Prezhdo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O. V. 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JPCL,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3857 </a:t>
            </a:r>
          </a:p>
          <a:p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Smith, B.;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Akimov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A. V.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JCP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2019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151, 124107</a:t>
            </a:r>
            <a:endParaRPr lang="en-US" sz="1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73884" y="2340682"/>
            <a:ext cx="142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SDM/EDC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53490" y="2759302"/>
            <a:ext cx="3311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Granucci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G.; Persico, M. 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JCP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2007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134114.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33220" y="1665615"/>
            <a:ext cx="2907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Jaeger, H. M.; Fischer, S.;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Prezhdo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O. V. 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J. Chem. Phys.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2012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137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22A545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21260" y="434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64266" y="4159208"/>
            <a:ext cx="35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Phase-informed Decoherence times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64266" y="4549004"/>
            <a:ext cx="36500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Sifain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A. E.; Wang, L.;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Tretiak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S.;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Prezhdo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O. V.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970677" y="4857808"/>
                <a:ext cx="2688335" cy="619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𝑃𝐼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677" y="4857808"/>
                <a:ext cx="2688335" cy="619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640345" y="1199405"/>
            <a:ext cx="557588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[-1]: set all dephasing rates to zero [ default ]</a:t>
            </a:r>
          </a:p>
          <a:p>
            <a:pPr marL="285750" indent="-285750">
              <a:buFontTx/>
              <a:buChar char="-"/>
            </a:pPr>
            <a:r>
              <a:rPr lang="en-US" dirty="0"/>
              <a:t>0: use the rates read out from the input </a:t>
            </a:r>
          </a:p>
          <a:p>
            <a:pPr marL="285750" indent="-285750">
              <a:buFontTx/>
              <a:buChar char="-"/>
            </a:pPr>
            <a:r>
              <a:rPr lang="en-US" dirty="0"/>
              <a:t>1: use the energy-based decoherence method (EDC) 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2: Schwartz - mean-field Force-based decoherence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3: Schwartz - pair-wise-based decoherences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2449047" y="3516476"/>
            <a:ext cx="0" cy="6353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3014891" y="3205685"/>
            <a:ext cx="0" cy="12470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95098" y="5498554"/>
            <a:ext cx="2927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dyn_control_params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- </a:t>
            </a:r>
            <a:r>
              <a:rPr lang="en-US" b="1" dirty="0" err="1">
                <a:solidFill>
                  <a:srgbClr val="0000FF"/>
                </a:solidFill>
              </a:rPr>
              <a:t>dephasing_informed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  - 0: don't apply [ default ]</a:t>
            </a:r>
          </a:p>
          <a:p>
            <a:r>
              <a:rPr lang="en-US" dirty="0"/>
              <a:t>      - 1: use it </a:t>
            </a:r>
          </a:p>
        </p:txBody>
      </p:sp>
      <p:pic>
        <p:nvPicPr>
          <p:cNvPr id="25" name="Picture 7" descr="Image result for ub logo">
            <a:extLst>
              <a:ext uri="{FF2B5EF4-FFF2-40B4-BE49-F238E27FC236}">
                <a16:creationId xmlns:a16="http://schemas.microsoft.com/office/drawing/2014/main" id="{506E677C-4818-EF17-F62A-9F5D174B5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6174C5-EC83-1815-747C-3F732F709E33}"/>
                  </a:ext>
                </a:extLst>
              </p:cNvPr>
              <p:cNvSpPr txBox="1"/>
              <p:nvPr/>
            </p:nvSpPr>
            <p:spPr>
              <a:xfrm>
                <a:off x="8280796" y="3936272"/>
                <a:ext cx="415447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𝑀𝐹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6174C5-EC83-1815-747C-3F732F709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796" y="3936272"/>
                <a:ext cx="4154471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5CFAAE-DC71-2FBB-9C19-032B9FE1B825}"/>
              </a:ext>
            </a:extLst>
          </p:cNvPr>
          <p:cNvCxnSpPr>
            <a:cxnSpLocks/>
          </p:cNvCxnSpPr>
          <p:nvPr/>
        </p:nvCxnSpPr>
        <p:spPr>
          <a:xfrm flipH="1" flipV="1">
            <a:off x="8245042" y="2430996"/>
            <a:ext cx="861094" cy="9885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9C3255-16E4-72C6-6F80-E66C64B77FA5}"/>
              </a:ext>
            </a:extLst>
          </p:cNvPr>
          <p:cNvSpPr txBox="1"/>
          <p:nvPr/>
        </p:nvSpPr>
        <p:spPr>
          <a:xfrm>
            <a:off x="9278302" y="33567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MF-SD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0819-FD4F-A3F8-916B-F91C5B3A62CA}"/>
              </a:ext>
            </a:extLst>
          </p:cNvPr>
          <p:cNvSpPr txBox="1"/>
          <p:nvPr/>
        </p:nvSpPr>
        <p:spPr>
          <a:xfrm>
            <a:off x="8420300" y="4452686"/>
            <a:ext cx="3580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dyn_control_params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- </a:t>
            </a:r>
            <a:r>
              <a:rPr lang="en-US" b="1" dirty="0" err="1">
                <a:solidFill>
                  <a:srgbClr val="0000FF"/>
                </a:solidFill>
              </a:rPr>
              <a:t>schwartz_decoherence_inv_alpha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7405F1-F193-FAD6-03D1-EC301F08463A}"/>
              </a:ext>
            </a:extLst>
          </p:cNvPr>
          <p:cNvCxnSpPr>
            <a:cxnSpLocks/>
          </p:cNvCxnSpPr>
          <p:nvPr/>
        </p:nvCxnSpPr>
        <p:spPr>
          <a:xfrm flipH="1" flipV="1">
            <a:off x="7576632" y="2616353"/>
            <a:ext cx="998264" cy="28822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E0D50F-FD11-5CE9-5CB8-DA6995AB961B}"/>
              </a:ext>
            </a:extLst>
          </p:cNvPr>
          <p:cNvCxnSpPr>
            <a:cxnSpLocks/>
          </p:cNvCxnSpPr>
          <p:nvPr/>
        </p:nvCxnSpPr>
        <p:spPr>
          <a:xfrm flipV="1">
            <a:off x="10547696" y="4387010"/>
            <a:ext cx="158620" cy="3997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85D621-9526-0677-6222-C6DA1332C373}"/>
                  </a:ext>
                </a:extLst>
              </p:cNvPr>
              <p:cNvSpPr txBox="1"/>
              <p:nvPr/>
            </p:nvSpPr>
            <p:spPr>
              <a:xfrm>
                <a:off x="8358472" y="5388063"/>
                <a:ext cx="3590149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85D621-9526-0677-6222-C6DA1332C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472" y="5388063"/>
                <a:ext cx="3590149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007BAC5-DE03-953F-7F12-02F7ED6E9BF1}"/>
              </a:ext>
            </a:extLst>
          </p:cNvPr>
          <p:cNvSpPr txBox="1"/>
          <p:nvPr/>
        </p:nvSpPr>
        <p:spPr>
          <a:xfrm>
            <a:off x="7051174" y="6000795"/>
            <a:ext cx="511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stochastic pairwise decoherence (</a:t>
            </a:r>
            <a:r>
              <a:rPr lang="en-US" b="1" dirty="0"/>
              <a:t>ISPD</a:t>
            </a:r>
            <a:r>
              <a:rPr lang="en-US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370C79-60B9-598D-1657-BD2E3F82BF39}"/>
              </a:ext>
            </a:extLst>
          </p:cNvPr>
          <p:cNvCxnSpPr>
            <a:cxnSpLocks/>
          </p:cNvCxnSpPr>
          <p:nvPr/>
        </p:nvCxnSpPr>
        <p:spPr>
          <a:xfrm>
            <a:off x="10516230" y="5064817"/>
            <a:ext cx="0" cy="4736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573C0FE-82AB-ED81-3728-6DE99F0A0536}"/>
              </a:ext>
            </a:extLst>
          </p:cNvPr>
          <p:cNvSpPr txBox="1"/>
          <p:nvPr/>
        </p:nvSpPr>
        <p:spPr>
          <a:xfrm>
            <a:off x="7698103" y="6364448"/>
            <a:ext cx="430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effectLst/>
              </a:rPr>
              <a:t>Esch</a:t>
            </a:r>
            <a:r>
              <a:rPr lang="en-US" sz="1400" dirty="0">
                <a:solidFill>
                  <a:srgbClr val="0000FF"/>
                </a:solidFill>
                <a:effectLst/>
              </a:rPr>
              <a:t>, M. P.; Levine, B. G.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JCP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2020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152</a:t>
            </a:r>
            <a:r>
              <a:rPr lang="en-US" sz="1400" dirty="0">
                <a:solidFill>
                  <a:srgbClr val="0000FF"/>
                </a:solidFill>
                <a:effectLst/>
              </a:rPr>
              <a:t>, 234105.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E8E9DB-0FF7-F3B4-6DC3-9258AACC8BDB}"/>
              </a:ext>
            </a:extLst>
          </p:cNvPr>
          <p:cNvSpPr txBox="1"/>
          <p:nvPr/>
        </p:nvSpPr>
        <p:spPr>
          <a:xfrm>
            <a:off x="9996622" y="3211866"/>
            <a:ext cx="20673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</a:rPr>
              <a:t>Bedard-Hearn, M. J.; Larsen, R. E.; Schwartz, B. J.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J</a:t>
            </a:r>
            <a:r>
              <a:rPr lang="en-US" sz="1400" i="1" dirty="0">
                <a:solidFill>
                  <a:srgbClr val="0000FF"/>
                </a:solidFill>
              </a:rPr>
              <a:t>CP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2005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123</a:t>
            </a:r>
            <a:r>
              <a:rPr lang="en-US" sz="1400" dirty="0">
                <a:solidFill>
                  <a:srgbClr val="0000FF"/>
                </a:solidFill>
                <a:effectLst/>
              </a:rPr>
              <a:t>, 234106.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632052-FC9F-03DD-4E78-5C314EB43AD1}"/>
              </a:ext>
            </a:extLst>
          </p:cNvPr>
          <p:cNvSpPr txBox="1"/>
          <p:nvPr/>
        </p:nvSpPr>
        <p:spPr>
          <a:xfrm>
            <a:off x="3848286" y="22632"/>
            <a:ext cx="421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Decoherence times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BF4A4-9835-6159-61E4-92B655BBC706}"/>
              </a:ext>
            </a:extLst>
          </p:cNvPr>
          <p:cNvSpPr txBox="1"/>
          <p:nvPr/>
        </p:nvSpPr>
        <p:spPr>
          <a:xfrm>
            <a:off x="3384275" y="552047"/>
            <a:ext cx="3185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dyn_control_params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decoherence_times_type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A216F-6106-11CC-33E8-A83999059D58}"/>
              </a:ext>
            </a:extLst>
          </p:cNvPr>
          <p:cNvSpPr txBox="1"/>
          <p:nvPr/>
        </p:nvSpPr>
        <p:spPr>
          <a:xfrm>
            <a:off x="227696" y="3826241"/>
            <a:ext cx="32320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dyn_control_params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decoherence_C_param</a:t>
            </a: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decoherence_eps_param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36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D4694-5C4E-E914-5D98-4DF3B42A49C1}"/>
              </a:ext>
            </a:extLst>
          </p:cNvPr>
          <p:cNvSpPr txBox="1"/>
          <p:nvPr/>
        </p:nvSpPr>
        <p:spPr>
          <a:xfrm>
            <a:off x="1714685" y="0"/>
            <a:ext cx="753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Other ways of computing Decoherence times</a:t>
            </a:r>
          </a:p>
        </p:txBody>
      </p:sp>
      <p:pic>
        <p:nvPicPr>
          <p:cNvPr id="5" name="Picture 7" descr="Image result for ub logo">
            <a:extLst>
              <a:ext uri="{FF2B5EF4-FFF2-40B4-BE49-F238E27FC236}">
                <a16:creationId xmlns:a16="http://schemas.microsoft.com/office/drawing/2014/main" id="{575A049A-4709-8738-7875-68EC3270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AACC44-6E5C-20F4-662E-6744C6BC2E20}"/>
                  </a:ext>
                </a:extLst>
              </p:cNvPr>
              <p:cNvSpPr txBox="1"/>
              <p:nvPr/>
            </p:nvSpPr>
            <p:spPr>
              <a:xfrm>
                <a:off x="3128255" y="611778"/>
                <a:ext cx="2863476" cy="735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𝑁𝐷𝑀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𝑑𝑖𝑎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𝑑𝑖𝑎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𝑣𝑖𝑏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AACC44-6E5C-20F4-662E-6744C6BC2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55" y="611778"/>
                <a:ext cx="2863476" cy="735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1A07205-0D06-410B-7979-093785633ABC}"/>
              </a:ext>
            </a:extLst>
          </p:cNvPr>
          <p:cNvSpPr txBox="1"/>
          <p:nvPr/>
        </p:nvSpPr>
        <p:spPr>
          <a:xfrm>
            <a:off x="6617093" y="795033"/>
            <a:ext cx="245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decay of mixing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B1788-C265-6339-C990-ADABBADCC5B4}"/>
              </a:ext>
            </a:extLst>
          </p:cNvPr>
          <p:cNvSpPr txBox="1"/>
          <p:nvPr/>
        </p:nvSpPr>
        <p:spPr>
          <a:xfrm>
            <a:off x="239860" y="795033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2001, Hack, </a:t>
            </a:r>
            <a:r>
              <a:rPr lang="en-US" b="1" dirty="0" err="1"/>
              <a:t>Truhlar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ADE27-4BB0-2ECA-01C2-0E219346B4B4}"/>
                  </a:ext>
                </a:extLst>
              </p:cNvPr>
              <p:cNvSpPr txBox="1"/>
              <p:nvPr/>
            </p:nvSpPr>
            <p:spPr>
              <a:xfrm>
                <a:off x="3054931" y="1161092"/>
                <a:ext cx="3488838" cy="735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𝑆𝐶𝐷𝑀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𝑑𝑖𝑎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𝑑𝑖𝑎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𝑣𝑖𝑏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ADE27-4BB0-2ECA-01C2-0E219346B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31" y="1161092"/>
                <a:ext cx="3488838" cy="7358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68037B6-ED2B-977C-FF90-E7B2ACB76226}"/>
              </a:ext>
            </a:extLst>
          </p:cNvPr>
          <p:cNvSpPr txBox="1"/>
          <p:nvPr/>
        </p:nvSpPr>
        <p:spPr>
          <a:xfrm>
            <a:off x="216131" y="1389236"/>
            <a:ext cx="261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2004, Zhu, Jasper, </a:t>
            </a:r>
            <a:r>
              <a:rPr lang="en-US" b="1" dirty="0" err="1"/>
              <a:t>Truhlar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B7B4C7-5A40-68EC-C321-487C90178A59}"/>
              </a:ext>
            </a:extLst>
          </p:cNvPr>
          <p:cNvSpPr txBox="1"/>
          <p:nvPr/>
        </p:nvSpPr>
        <p:spPr>
          <a:xfrm>
            <a:off x="6543769" y="1350922"/>
            <a:ext cx="307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Self-consistent decay of mixing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2E6AD4-EE08-D991-07D8-537968AE933B}"/>
                  </a:ext>
                </a:extLst>
              </p:cNvPr>
              <p:cNvSpPr txBox="1"/>
              <p:nvPr/>
            </p:nvSpPr>
            <p:spPr>
              <a:xfrm>
                <a:off x="3085346" y="5909701"/>
                <a:ext cx="3070778" cy="742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𝑆𝐷𝑀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2E6AD4-EE08-D991-07D8-537968AE9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46" y="5909701"/>
                <a:ext cx="3070778" cy="7424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419BC5F-EF39-3E70-72BE-FCFEE1680138}"/>
              </a:ext>
            </a:extLst>
          </p:cNvPr>
          <p:cNvSpPr txBox="1"/>
          <p:nvPr/>
        </p:nvSpPr>
        <p:spPr>
          <a:xfrm>
            <a:off x="165628" y="6126269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2007, </a:t>
            </a:r>
            <a:r>
              <a:rPr lang="en-US" b="1" dirty="0" err="1"/>
              <a:t>Granucci</a:t>
            </a:r>
            <a:r>
              <a:rPr lang="en-US" b="1" dirty="0"/>
              <a:t>, Persico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2DEAF4-D962-FB44-ADE1-6467CE792539}"/>
                  </a:ext>
                </a:extLst>
              </p:cNvPr>
              <p:cNvSpPr txBox="1"/>
              <p:nvPr/>
            </p:nvSpPr>
            <p:spPr>
              <a:xfrm>
                <a:off x="3214000" y="2525696"/>
                <a:ext cx="4955458" cy="585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2DEAF4-D962-FB44-ADE1-6467CE792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00" y="2525696"/>
                <a:ext cx="4955458" cy="585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F015D9-FDB8-F398-E795-AE40BD944B7E}"/>
              </a:ext>
            </a:extLst>
          </p:cNvPr>
          <p:cNvSpPr txBox="1"/>
          <p:nvPr/>
        </p:nvSpPr>
        <p:spPr>
          <a:xfrm>
            <a:off x="209155" y="1998522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2005, Jasper, </a:t>
            </a:r>
            <a:r>
              <a:rPr lang="en-US" b="1" dirty="0" err="1"/>
              <a:t>Truhlar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8C430D-1ADE-E1CA-4A99-EF9CE1015EDE}"/>
                  </a:ext>
                </a:extLst>
              </p:cNvPr>
              <p:cNvSpPr txBox="1"/>
              <p:nvPr/>
            </p:nvSpPr>
            <p:spPr>
              <a:xfrm>
                <a:off x="3536925" y="3138056"/>
                <a:ext cx="5722969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US" sz="14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4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4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8C430D-1ADE-E1CA-4A99-EF9CE1015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925" y="3138056"/>
                <a:ext cx="5722969" cy="72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C12C29-3FB6-1D02-124B-B2A9AC0B76DC}"/>
                  </a:ext>
                </a:extLst>
              </p:cNvPr>
              <p:cNvSpPr txBox="1"/>
              <p:nvPr/>
            </p:nvSpPr>
            <p:spPr>
              <a:xfrm>
                <a:off x="9233582" y="3309243"/>
                <a:ext cx="1534089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acc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C12C29-3FB6-1D02-124B-B2A9AC0B7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582" y="3309243"/>
                <a:ext cx="1534089" cy="494238"/>
              </a:xfrm>
              <a:prstGeom prst="rect">
                <a:avLst/>
              </a:prstGeom>
              <a:blipFill>
                <a:blip r:embed="rId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B6BBEEC-E99A-12A8-69A4-8CB15BA87340}"/>
              </a:ext>
            </a:extLst>
          </p:cNvPr>
          <p:cNvSpPr txBox="1"/>
          <p:nvPr/>
        </p:nvSpPr>
        <p:spPr>
          <a:xfrm>
            <a:off x="209155" y="3371696"/>
            <a:ext cx="332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GWP center motion, 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3B614E-8423-CD48-5F4D-D8616383E9B9}"/>
                  </a:ext>
                </a:extLst>
              </p:cNvPr>
              <p:cNvSpPr txBox="1"/>
              <p:nvPr/>
            </p:nvSpPr>
            <p:spPr>
              <a:xfrm>
                <a:off x="4411195" y="3984646"/>
                <a:ext cx="3161071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𝑇𝑟𝑢h𝑙𝑎𝑟</m:t>
                          </m:r>
                        </m:sup>
                      </m:sSubSup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3B614E-8423-CD48-5F4D-D8616383E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195" y="3984646"/>
                <a:ext cx="3161071" cy="7288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15CCE0A-B0CB-AAEF-8877-F29FEB6A5F6F}"/>
              </a:ext>
            </a:extLst>
          </p:cNvPr>
          <p:cNvSpPr txBox="1"/>
          <p:nvPr/>
        </p:nvSpPr>
        <p:spPr>
          <a:xfrm>
            <a:off x="2297972" y="4120574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surfaces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4A5CA3-E7A2-4CC8-5987-915E88AA8D69}"/>
                  </a:ext>
                </a:extLst>
              </p:cNvPr>
              <p:cNvSpPr txBox="1"/>
              <p:nvPr/>
            </p:nvSpPr>
            <p:spPr>
              <a:xfrm>
                <a:off x="3054931" y="1960766"/>
                <a:ext cx="3488838" cy="580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  <m: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4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  <m: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4A5CA3-E7A2-4CC8-5987-915E88AA8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31" y="1960766"/>
                <a:ext cx="3488838" cy="5806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B55921-8270-7D54-EA34-1DC398C342AE}"/>
                  </a:ext>
                </a:extLst>
              </p:cNvPr>
              <p:cNvSpPr txBox="1"/>
              <p:nvPr/>
            </p:nvSpPr>
            <p:spPr>
              <a:xfrm>
                <a:off x="7019990" y="2139728"/>
                <a:ext cx="19495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B55921-8270-7D54-EA34-1DC398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990" y="2139728"/>
                <a:ext cx="1949593" cy="307777"/>
              </a:xfrm>
              <a:prstGeom prst="rect">
                <a:avLst/>
              </a:prstGeom>
              <a:blipFill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Down 36">
            <a:extLst>
              <a:ext uri="{FF2B5EF4-FFF2-40B4-BE49-F238E27FC236}">
                <a16:creationId xmlns:a16="http://schemas.microsoft.com/office/drawing/2014/main" id="{05CF37AC-67DD-DE1B-9DB5-C104A9332A23}"/>
              </a:ext>
            </a:extLst>
          </p:cNvPr>
          <p:cNvSpPr/>
          <p:nvPr/>
        </p:nvSpPr>
        <p:spPr>
          <a:xfrm rot="16200000">
            <a:off x="6648453" y="2009027"/>
            <a:ext cx="317303" cy="5678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E7C3F40E-EE85-F28A-ED64-FB7EE633F7C7}"/>
              </a:ext>
            </a:extLst>
          </p:cNvPr>
          <p:cNvSpPr/>
          <p:nvPr/>
        </p:nvSpPr>
        <p:spPr>
          <a:xfrm rot="16200000">
            <a:off x="9074931" y="2009026"/>
            <a:ext cx="317303" cy="5678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3728F0-A07A-64A5-8CE8-03BD29A4625E}"/>
                  </a:ext>
                </a:extLst>
              </p:cNvPr>
              <p:cNvSpPr txBox="1"/>
              <p:nvPr/>
            </p:nvSpPr>
            <p:spPr>
              <a:xfrm>
                <a:off x="9687870" y="2134940"/>
                <a:ext cx="1582994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3728F0-A07A-64A5-8CE8-03BD29A46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870" y="2134940"/>
                <a:ext cx="1582994" cy="3159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Down 40">
            <a:extLst>
              <a:ext uri="{FF2B5EF4-FFF2-40B4-BE49-F238E27FC236}">
                <a16:creationId xmlns:a16="http://schemas.microsoft.com/office/drawing/2014/main" id="{10C5D038-57D7-2151-69DE-81254A5FC7A5}"/>
              </a:ext>
            </a:extLst>
          </p:cNvPr>
          <p:cNvSpPr/>
          <p:nvPr/>
        </p:nvSpPr>
        <p:spPr>
          <a:xfrm rot="16200000">
            <a:off x="11442284" y="2033406"/>
            <a:ext cx="317303" cy="5678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3833CD9D-F038-2228-39C4-1B7FAF7EA8D1}"/>
              </a:ext>
            </a:extLst>
          </p:cNvPr>
          <p:cNvSpPr/>
          <p:nvPr/>
        </p:nvSpPr>
        <p:spPr>
          <a:xfrm rot="16200000">
            <a:off x="2346265" y="2667220"/>
            <a:ext cx="317303" cy="5678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2C7BF0D8-B52E-3C85-E00A-65F4A2C8F5F5}"/>
              </a:ext>
            </a:extLst>
          </p:cNvPr>
          <p:cNvSpPr/>
          <p:nvPr/>
        </p:nvSpPr>
        <p:spPr>
          <a:xfrm rot="18806268">
            <a:off x="3299285" y="3042391"/>
            <a:ext cx="317303" cy="5678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B74F0744-0C94-63A7-BB50-A920128FCF54}"/>
              </a:ext>
            </a:extLst>
          </p:cNvPr>
          <p:cNvSpPr/>
          <p:nvPr/>
        </p:nvSpPr>
        <p:spPr>
          <a:xfrm rot="18806268">
            <a:off x="3998182" y="3794577"/>
            <a:ext cx="317303" cy="5678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6C4A04-6999-8361-24DB-653E3F65045F}"/>
              </a:ext>
            </a:extLst>
          </p:cNvPr>
          <p:cNvSpPr txBox="1"/>
          <p:nvPr/>
        </p:nvSpPr>
        <p:spPr>
          <a:xfrm>
            <a:off x="6711925" y="6113978"/>
            <a:ext cx="263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Simplified decay of mixing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6860D0-8057-011C-3120-97954235DB8C}"/>
              </a:ext>
            </a:extLst>
          </p:cNvPr>
          <p:cNvSpPr txBox="1"/>
          <p:nvPr/>
        </p:nvSpPr>
        <p:spPr>
          <a:xfrm>
            <a:off x="5835850" y="5486796"/>
            <a:ext cx="6267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Larsen, R.E., Bedard-Hearn, M.J., Schwartz, B.J., </a:t>
            </a:r>
            <a:r>
              <a:rPr lang="en-US" sz="1400" b="1" dirty="0">
                <a:solidFill>
                  <a:srgbClr val="0000FF"/>
                </a:solidFill>
              </a:rPr>
              <a:t>2006</a:t>
            </a:r>
            <a:r>
              <a:rPr lang="en-US" sz="1400" dirty="0">
                <a:solidFill>
                  <a:srgbClr val="0000FF"/>
                </a:solidFill>
              </a:rPr>
              <a:t>, </a:t>
            </a:r>
            <a:r>
              <a:rPr lang="en-US" sz="1400" i="1" dirty="0">
                <a:solidFill>
                  <a:srgbClr val="0000FF"/>
                </a:solidFill>
              </a:rPr>
              <a:t>JPCB</a:t>
            </a:r>
            <a:r>
              <a:rPr lang="en-US" sz="1400" dirty="0">
                <a:solidFill>
                  <a:srgbClr val="0000FF"/>
                </a:solidFill>
              </a:rPr>
              <a:t> 110, 20055.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679815-AA7B-B828-0151-E6A7E51C26A6}"/>
              </a:ext>
            </a:extLst>
          </p:cNvPr>
          <p:cNvSpPr txBox="1"/>
          <p:nvPr/>
        </p:nvSpPr>
        <p:spPr>
          <a:xfrm>
            <a:off x="192832" y="4922780"/>
            <a:ext cx="386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2006,  Larsen, Bedard-Hearn, Schwartz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E904B2-1E72-426F-7B5E-EAD75873BAC6}"/>
                  </a:ext>
                </a:extLst>
              </p:cNvPr>
              <p:cNvSpPr txBox="1"/>
              <p:nvPr/>
            </p:nvSpPr>
            <p:spPr>
              <a:xfrm>
                <a:off x="4472068" y="4827192"/>
                <a:ext cx="3525758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𝐵𝐿𝑆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p>
                          </m:sSubSup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p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𝑴𝑭</m:t>
                                      </m:r>
                                    </m:sup>
                                  </m:s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𝑴𝑭</m:t>
                                  </m:r>
                                </m:sup>
                              </m:s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E904B2-1E72-426F-7B5E-EAD75873B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068" y="4827192"/>
                <a:ext cx="3525758" cy="7288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E138F095-43ED-189D-F83D-68FD35C4EB38}"/>
              </a:ext>
            </a:extLst>
          </p:cNvPr>
          <p:cNvSpPr txBox="1"/>
          <p:nvPr/>
        </p:nvSpPr>
        <p:spPr>
          <a:xfrm>
            <a:off x="7837411" y="1049909"/>
            <a:ext cx="4326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Hack, M.D., </a:t>
            </a:r>
            <a:r>
              <a:rPr lang="en-US" sz="1400" dirty="0" err="1">
                <a:solidFill>
                  <a:srgbClr val="0000FF"/>
                </a:solidFill>
              </a:rPr>
              <a:t>Truhlar</a:t>
            </a:r>
            <a:r>
              <a:rPr lang="en-US" sz="1400" dirty="0">
                <a:solidFill>
                  <a:srgbClr val="0000FF"/>
                </a:solidFill>
              </a:rPr>
              <a:t>, D.G., </a:t>
            </a:r>
            <a:r>
              <a:rPr lang="en-US" sz="1400" b="1" dirty="0">
                <a:solidFill>
                  <a:srgbClr val="0000FF"/>
                </a:solidFill>
              </a:rPr>
              <a:t>2001</a:t>
            </a:r>
            <a:r>
              <a:rPr lang="en-US" sz="1400" dirty="0">
                <a:solidFill>
                  <a:srgbClr val="0000FF"/>
                </a:solidFill>
              </a:rPr>
              <a:t>, </a:t>
            </a:r>
            <a:r>
              <a:rPr lang="en-US" sz="1400" i="1" dirty="0">
                <a:solidFill>
                  <a:srgbClr val="0000FF"/>
                </a:solidFill>
              </a:rPr>
              <a:t>JCP</a:t>
            </a:r>
            <a:r>
              <a:rPr lang="en-US" sz="1400" dirty="0">
                <a:solidFill>
                  <a:srgbClr val="0000FF"/>
                </a:solidFill>
              </a:rPr>
              <a:t> 114, 9305.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F3F52D-1064-8961-DABB-D34A8D02B455}"/>
              </a:ext>
            </a:extLst>
          </p:cNvPr>
          <p:cNvSpPr txBox="1"/>
          <p:nvPr/>
        </p:nvSpPr>
        <p:spPr>
          <a:xfrm>
            <a:off x="7161509" y="1599034"/>
            <a:ext cx="5002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Zhu, C., Jasper, A.W., </a:t>
            </a:r>
            <a:r>
              <a:rPr lang="en-US" sz="1400" dirty="0" err="1">
                <a:solidFill>
                  <a:srgbClr val="0000FF"/>
                </a:solidFill>
              </a:rPr>
              <a:t>Truhlar</a:t>
            </a:r>
            <a:r>
              <a:rPr lang="en-US" sz="1400" dirty="0">
                <a:solidFill>
                  <a:srgbClr val="0000FF"/>
                </a:solidFill>
              </a:rPr>
              <a:t>, D.G., </a:t>
            </a:r>
            <a:r>
              <a:rPr lang="en-US" sz="1400" b="1" dirty="0">
                <a:solidFill>
                  <a:srgbClr val="0000FF"/>
                </a:solidFill>
              </a:rPr>
              <a:t>2004</a:t>
            </a:r>
            <a:r>
              <a:rPr lang="en-US" sz="1400" dirty="0">
                <a:solidFill>
                  <a:srgbClr val="0000FF"/>
                </a:solidFill>
              </a:rPr>
              <a:t>, </a:t>
            </a:r>
            <a:r>
              <a:rPr lang="en-US" sz="1400" i="1" dirty="0">
                <a:solidFill>
                  <a:srgbClr val="0000FF"/>
                </a:solidFill>
              </a:rPr>
              <a:t>JCP</a:t>
            </a:r>
            <a:r>
              <a:rPr lang="en-US" sz="1400" dirty="0">
                <a:solidFill>
                  <a:srgbClr val="0000FF"/>
                </a:solidFill>
              </a:rPr>
              <a:t> 120, 5543.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405251-7463-8829-CCEC-2158038425B2}"/>
              </a:ext>
            </a:extLst>
          </p:cNvPr>
          <p:cNvSpPr txBox="1"/>
          <p:nvPr/>
        </p:nvSpPr>
        <p:spPr>
          <a:xfrm>
            <a:off x="7062303" y="6443850"/>
            <a:ext cx="4538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Granucci</a:t>
            </a:r>
            <a:r>
              <a:rPr lang="en-US" sz="1400" dirty="0">
                <a:solidFill>
                  <a:srgbClr val="0000FF"/>
                </a:solidFill>
              </a:rPr>
              <a:t>, G., Persico, M., </a:t>
            </a:r>
            <a:r>
              <a:rPr lang="en-US" sz="1400" b="1" dirty="0">
                <a:solidFill>
                  <a:srgbClr val="0000FF"/>
                </a:solidFill>
              </a:rPr>
              <a:t>2007</a:t>
            </a:r>
            <a:r>
              <a:rPr lang="en-US" sz="1400" dirty="0">
                <a:solidFill>
                  <a:srgbClr val="0000FF"/>
                </a:solidFill>
              </a:rPr>
              <a:t>, </a:t>
            </a:r>
            <a:r>
              <a:rPr lang="en-US" sz="1400" i="1" dirty="0">
                <a:solidFill>
                  <a:srgbClr val="0000FF"/>
                </a:solidFill>
              </a:rPr>
              <a:t>JCP</a:t>
            </a:r>
            <a:r>
              <a:rPr lang="en-US" sz="1400" dirty="0">
                <a:solidFill>
                  <a:srgbClr val="0000FF"/>
                </a:solidFill>
              </a:rPr>
              <a:t>, 126, 134114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CD594A-75EB-F7DE-6F54-FB4E6B613310}"/>
              </a:ext>
            </a:extLst>
          </p:cNvPr>
          <p:cNvSpPr txBox="1"/>
          <p:nvPr/>
        </p:nvSpPr>
        <p:spPr>
          <a:xfrm>
            <a:off x="7362423" y="3839854"/>
            <a:ext cx="4583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Jasper, A.W., </a:t>
            </a:r>
            <a:r>
              <a:rPr lang="en-US" sz="1400" dirty="0" err="1">
                <a:solidFill>
                  <a:srgbClr val="0000FF"/>
                </a:solidFill>
              </a:rPr>
              <a:t>Truhlar</a:t>
            </a:r>
            <a:r>
              <a:rPr lang="en-US" sz="1400" dirty="0">
                <a:solidFill>
                  <a:srgbClr val="0000FF"/>
                </a:solidFill>
              </a:rPr>
              <a:t>, D.G., </a:t>
            </a:r>
            <a:r>
              <a:rPr lang="en-US" sz="1400" b="1" dirty="0">
                <a:solidFill>
                  <a:srgbClr val="0000FF"/>
                </a:solidFill>
              </a:rPr>
              <a:t>2005</a:t>
            </a:r>
            <a:r>
              <a:rPr lang="en-US" sz="1400" dirty="0">
                <a:solidFill>
                  <a:srgbClr val="0000FF"/>
                </a:solidFill>
              </a:rPr>
              <a:t>, </a:t>
            </a:r>
            <a:r>
              <a:rPr lang="en-US" sz="1400" i="1" dirty="0">
                <a:solidFill>
                  <a:srgbClr val="0000FF"/>
                </a:solidFill>
              </a:rPr>
              <a:t>JCP</a:t>
            </a:r>
            <a:r>
              <a:rPr lang="en-US" sz="1400" dirty="0">
                <a:solidFill>
                  <a:srgbClr val="0000FF"/>
                </a:solidFill>
              </a:rPr>
              <a:t> 123, 064103</a:t>
            </a:r>
          </a:p>
        </p:txBody>
      </p:sp>
    </p:spTree>
    <p:extLst>
      <p:ext uri="{BB962C8B-B14F-4D97-AF65-F5344CB8AC3E}">
        <p14:creationId xmlns:p14="http://schemas.microsoft.com/office/powerpoint/2010/main" val="3590695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545CF4-F6D0-A157-170B-656C00BEE6C6}"/>
                  </a:ext>
                </a:extLst>
              </p:cNvPr>
              <p:cNvSpPr txBox="1"/>
              <p:nvPr/>
            </p:nvSpPr>
            <p:spPr>
              <a:xfrm>
                <a:off x="6880611" y="2944502"/>
                <a:ext cx="4484498" cy="777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𝑆𝑆𝑌</m:t>
                              </m:r>
                            </m:sup>
                          </m:sSubSup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545CF4-F6D0-A157-170B-656C00BEE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611" y="2944502"/>
                <a:ext cx="4484498" cy="777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69D38B3-B81E-0BD8-1116-DEC64807A11A}"/>
              </a:ext>
            </a:extLst>
          </p:cNvPr>
          <p:cNvSpPr txBox="1"/>
          <p:nvPr/>
        </p:nvSpPr>
        <p:spPr>
          <a:xfrm>
            <a:off x="1714685" y="0"/>
            <a:ext cx="753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Other ways of computing Decoherence times</a:t>
            </a:r>
          </a:p>
        </p:txBody>
      </p:sp>
      <p:pic>
        <p:nvPicPr>
          <p:cNvPr id="6" name="Picture 7" descr="Image result for ub logo">
            <a:extLst>
              <a:ext uri="{FF2B5EF4-FFF2-40B4-BE49-F238E27FC236}">
                <a16:creationId xmlns:a16="http://schemas.microsoft.com/office/drawing/2014/main" id="{BFAD58FD-12D8-A524-EDE0-585466CFE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0A314D-9F20-4EFD-4269-B969848BBF85}"/>
              </a:ext>
            </a:extLst>
          </p:cNvPr>
          <p:cNvSpPr txBox="1"/>
          <p:nvPr/>
        </p:nvSpPr>
        <p:spPr>
          <a:xfrm>
            <a:off x="290513" y="2048732"/>
            <a:ext cx="403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2011, </a:t>
            </a:r>
            <a:r>
              <a:rPr lang="en-US" b="1" dirty="0" err="1"/>
              <a:t>Shenvi</a:t>
            </a:r>
            <a:r>
              <a:rPr lang="en-US" b="1" dirty="0"/>
              <a:t>, </a:t>
            </a:r>
            <a:r>
              <a:rPr lang="en-US" b="1" dirty="0" err="1"/>
              <a:t>Subotnik</a:t>
            </a:r>
            <a:r>
              <a:rPr lang="en-US" b="1" dirty="0"/>
              <a:t>, Yang</a:t>
            </a:r>
          </a:p>
          <a:p>
            <a:r>
              <a:rPr lang="en-US" dirty="0"/>
              <a:t>Exclude the momentum difference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674813-87B8-C5D8-780A-9B159E717EE5}"/>
                  </a:ext>
                </a:extLst>
              </p:cNvPr>
              <p:cNvSpPr txBox="1"/>
              <p:nvPr/>
            </p:nvSpPr>
            <p:spPr>
              <a:xfrm>
                <a:off x="3716592" y="1775389"/>
                <a:ext cx="4011561" cy="632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674813-87B8-C5D8-780A-9B159E71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92" y="1775389"/>
                <a:ext cx="4011561" cy="6329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F3A49A-218B-BEED-E163-E31E006E0664}"/>
                  </a:ext>
                </a:extLst>
              </p:cNvPr>
              <p:cNvSpPr txBox="1"/>
              <p:nvPr/>
            </p:nvSpPr>
            <p:spPr>
              <a:xfrm>
                <a:off x="5926737" y="2295320"/>
                <a:ext cx="4159045" cy="6868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2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2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2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2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F3A49A-218B-BEED-E163-E31E006E0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37" y="2295320"/>
                <a:ext cx="4159045" cy="6868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679E4DC7-E7FD-D650-324F-509B24193DEA}"/>
              </a:ext>
            </a:extLst>
          </p:cNvPr>
          <p:cNvSpPr/>
          <p:nvPr/>
        </p:nvSpPr>
        <p:spPr>
          <a:xfrm rot="18438659">
            <a:off x="5457916" y="2194971"/>
            <a:ext cx="317303" cy="5678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D6F4106-B15B-61C1-D284-281CB22AC620}"/>
              </a:ext>
            </a:extLst>
          </p:cNvPr>
          <p:cNvSpPr/>
          <p:nvPr/>
        </p:nvSpPr>
        <p:spPr>
          <a:xfrm rot="18438659">
            <a:off x="6721959" y="2891912"/>
            <a:ext cx="317303" cy="5678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303735-8E16-A9DF-1A88-A9A2A5FF9AE4}"/>
                  </a:ext>
                </a:extLst>
              </p:cNvPr>
              <p:cNvSpPr txBox="1"/>
              <p:nvPr/>
            </p:nvSpPr>
            <p:spPr>
              <a:xfrm>
                <a:off x="3229589" y="885130"/>
                <a:ext cx="3488838" cy="735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𝑆𝐶𝐷𝑀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𝑑𝑖𝑎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𝑑𝑖𝑎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𝑣𝑖𝑏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303735-8E16-A9DF-1A88-A9A2A5FF9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589" y="885130"/>
                <a:ext cx="3488838" cy="735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CA497A7-A285-4F10-CF50-CC8BBB26536E}"/>
              </a:ext>
            </a:extLst>
          </p:cNvPr>
          <p:cNvSpPr txBox="1"/>
          <p:nvPr/>
        </p:nvSpPr>
        <p:spPr>
          <a:xfrm>
            <a:off x="376754" y="1127153"/>
            <a:ext cx="272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2008, Cheng, </a:t>
            </a:r>
            <a:r>
              <a:rPr lang="en-US" b="1" dirty="0" err="1"/>
              <a:t>Truhlar</a:t>
            </a:r>
            <a:r>
              <a:rPr lang="en-US" b="1" dirty="0"/>
              <a:t>, et al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0BD6F-77A1-BDE9-3A70-B29D4ED20769}"/>
              </a:ext>
            </a:extLst>
          </p:cNvPr>
          <p:cNvSpPr txBox="1"/>
          <p:nvPr/>
        </p:nvSpPr>
        <p:spPr>
          <a:xfrm>
            <a:off x="6850389" y="1068385"/>
            <a:ext cx="438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2-parameters self-consistent decay of mixing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902CBD-AAA9-DEF9-347B-4CB7FF7E7520}"/>
              </a:ext>
            </a:extLst>
          </p:cNvPr>
          <p:cNvSpPr txBox="1"/>
          <p:nvPr/>
        </p:nvSpPr>
        <p:spPr>
          <a:xfrm>
            <a:off x="5148538" y="1480128"/>
            <a:ext cx="6816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Cheng, S.C., Zhu, C., Liang, K.K., Lin, S.H., </a:t>
            </a:r>
            <a:r>
              <a:rPr lang="en-US" sz="1400" dirty="0" err="1">
                <a:solidFill>
                  <a:srgbClr val="0000FF"/>
                </a:solidFill>
              </a:rPr>
              <a:t>Truhlar</a:t>
            </a:r>
            <a:r>
              <a:rPr lang="en-US" sz="1400" dirty="0">
                <a:solidFill>
                  <a:srgbClr val="0000FF"/>
                </a:solidFill>
              </a:rPr>
              <a:t>, D.G., </a:t>
            </a:r>
            <a:r>
              <a:rPr lang="en-US" sz="1400" b="1" dirty="0">
                <a:solidFill>
                  <a:srgbClr val="0000FF"/>
                </a:solidFill>
              </a:rPr>
              <a:t>2008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i="1" dirty="0">
                <a:solidFill>
                  <a:srgbClr val="0000FF"/>
                </a:solidFill>
              </a:rPr>
              <a:t>JCP</a:t>
            </a:r>
            <a:r>
              <a:rPr lang="en-US" sz="1400" dirty="0">
                <a:solidFill>
                  <a:srgbClr val="0000FF"/>
                </a:solidFill>
              </a:rPr>
              <a:t> 129. 024112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BD81A-F75D-1416-340F-0DF11BAA5CD2}"/>
              </a:ext>
            </a:extLst>
          </p:cNvPr>
          <p:cNvSpPr txBox="1"/>
          <p:nvPr/>
        </p:nvSpPr>
        <p:spPr>
          <a:xfrm>
            <a:off x="235019" y="2842406"/>
            <a:ext cx="5258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Shenvi</a:t>
            </a:r>
            <a:r>
              <a:rPr lang="en-US" sz="1400" dirty="0">
                <a:solidFill>
                  <a:srgbClr val="0000FF"/>
                </a:solidFill>
              </a:rPr>
              <a:t>, N., </a:t>
            </a:r>
            <a:r>
              <a:rPr lang="en-US" sz="1400" dirty="0" err="1">
                <a:solidFill>
                  <a:srgbClr val="0000FF"/>
                </a:solidFill>
              </a:rPr>
              <a:t>Subotnik</a:t>
            </a:r>
            <a:r>
              <a:rPr lang="en-US" sz="1400" dirty="0">
                <a:solidFill>
                  <a:srgbClr val="0000FF"/>
                </a:solidFill>
              </a:rPr>
              <a:t>, J.E., Yang, W., </a:t>
            </a:r>
            <a:r>
              <a:rPr lang="en-US" sz="1400" b="1" dirty="0">
                <a:solidFill>
                  <a:srgbClr val="0000FF"/>
                </a:solidFill>
              </a:rPr>
              <a:t>2011</a:t>
            </a:r>
            <a:r>
              <a:rPr lang="en-US" sz="1400" dirty="0">
                <a:solidFill>
                  <a:srgbClr val="0000FF"/>
                </a:solidFill>
              </a:rPr>
              <a:t>,</a:t>
            </a:r>
            <a:r>
              <a:rPr lang="en-US" sz="1400" i="1" dirty="0">
                <a:solidFill>
                  <a:srgbClr val="0000FF"/>
                </a:solidFill>
              </a:rPr>
              <a:t> JCP</a:t>
            </a:r>
            <a:r>
              <a:rPr lang="en-US" sz="1400" dirty="0">
                <a:solidFill>
                  <a:srgbClr val="0000FF"/>
                </a:solidFill>
              </a:rPr>
              <a:t> 134. 144102.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93EA4-541B-5CE6-8B5A-A4D0FFE51A1B}"/>
              </a:ext>
            </a:extLst>
          </p:cNvPr>
          <p:cNvSpPr txBox="1"/>
          <p:nvPr/>
        </p:nvSpPr>
        <p:spPr>
          <a:xfrm>
            <a:off x="312893" y="5060613"/>
            <a:ext cx="2204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2017, Gu and Franco</a:t>
            </a:r>
          </a:p>
          <a:p>
            <a:r>
              <a:rPr lang="en-US" dirty="0"/>
              <a:t>As a purity decay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30CFF8-450B-BF4A-ADC3-8C6F14985A4B}"/>
                  </a:ext>
                </a:extLst>
              </p:cNvPr>
              <p:cNvSpPr txBox="1"/>
              <p:nvPr/>
            </p:nvSpPr>
            <p:spPr>
              <a:xfrm>
                <a:off x="6096839" y="4947083"/>
                <a:ext cx="2669421" cy="593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30CFF8-450B-BF4A-ADC3-8C6F14985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839" y="4947083"/>
                <a:ext cx="2669421" cy="5930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Down 29">
            <a:extLst>
              <a:ext uri="{FF2B5EF4-FFF2-40B4-BE49-F238E27FC236}">
                <a16:creationId xmlns:a16="http://schemas.microsoft.com/office/drawing/2014/main" id="{26AF5D23-60A3-0382-BACB-FC57A7FD989E}"/>
              </a:ext>
            </a:extLst>
          </p:cNvPr>
          <p:cNvSpPr/>
          <p:nvPr/>
        </p:nvSpPr>
        <p:spPr>
          <a:xfrm rot="16200000">
            <a:off x="5562632" y="4954730"/>
            <a:ext cx="317303" cy="5678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33A9EA-3772-D5F7-189F-16686448C61C}"/>
                  </a:ext>
                </a:extLst>
              </p:cNvPr>
              <p:cNvSpPr txBox="1"/>
              <p:nvPr/>
            </p:nvSpPr>
            <p:spPr>
              <a:xfrm>
                <a:off x="3102728" y="4979650"/>
                <a:ext cx="2385661" cy="490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33A9EA-3772-D5F7-189F-16686448C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728" y="4979650"/>
                <a:ext cx="2385661" cy="490647"/>
              </a:xfrm>
              <a:prstGeom prst="rect">
                <a:avLst/>
              </a:prstGeom>
              <a:blipFill>
                <a:blip r:embed="rId8"/>
                <a:stretch>
                  <a:fillRect t="-156250" r="-25320" b="-22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Down 32">
            <a:extLst>
              <a:ext uri="{FF2B5EF4-FFF2-40B4-BE49-F238E27FC236}">
                <a16:creationId xmlns:a16="http://schemas.microsoft.com/office/drawing/2014/main" id="{D337B2F6-23BB-ECFA-891B-7FE5C3DA27AD}"/>
              </a:ext>
            </a:extLst>
          </p:cNvPr>
          <p:cNvSpPr/>
          <p:nvPr/>
        </p:nvSpPr>
        <p:spPr>
          <a:xfrm rot="16200000">
            <a:off x="8939692" y="5324969"/>
            <a:ext cx="317303" cy="5678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C08871-1A5C-EEC1-64F9-220E386D5233}"/>
                  </a:ext>
                </a:extLst>
              </p:cNvPr>
              <p:cNvSpPr txBox="1"/>
              <p:nvPr/>
            </p:nvSpPr>
            <p:spPr>
              <a:xfrm>
                <a:off x="4628159" y="5678479"/>
                <a:ext cx="1858297" cy="317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C08871-1A5C-EEC1-64F9-220E386D5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159" y="5678479"/>
                <a:ext cx="1858297" cy="317304"/>
              </a:xfrm>
              <a:prstGeom prst="rect">
                <a:avLst/>
              </a:prstGeom>
              <a:blipFill>
                <a:blip r:embed="rId9"/>
                <a:stretch>
                  <a:fillRect t="-1923" r="-2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0085BA-5D12-9A3D-3340-CB43D6BA6319}"/>
                  </a:ext>
                </a:extLst>
              </p:cNvPr>
              <p:cNvSpPr txBox="1"/>
              <p:nvPr/>
            </p:nvSpPr>
            <p:spPr>
              <a:xfrm>
                <a:off x="6567665" y="5598771"/>
                <a:ext cx="1858297" cy="490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0085BA-5D12-9A3D-3340-CB43D6BA6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665" y="5598771"/>
                <a:ext cx="1858297" cy="490647"/>
              </a:xfrm>
              <a:prstGeom prst="rect">
                <a:avLst/>
              </a:prstGeom>
              <a:blipFill>
                <a:blip r:embed="rId10"/>
                <a:stretch>
                  <a:fillRect t="-154321" r="-24590" b="-2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FA1A81-8CDB-4F0C-B7F1-95E287C6F470}"/>
                  </a:ext>
                </a:extLst>
              </p:cNvPr>
              <p:cNvSpPr txBox="1"/>
              <p:nvPr/>
            </p:nvSpPr>
            <p:spPr>
              <a:xfrm>
                <a:off x="9382250" y="4968031"/>
                <a:ext cx="2770110" cy="769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p>
                                  </m:sSub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FA1A81-8CDB-4F0C-B7F1-95E287C6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250" y="4968031"/>
                <a:ext cx="2770110" cy="769250"/>
              </a:xfrm>
              <a:prstGeom prst="rect">
                <a:avLst/>
              </a:prstGeom>
              <a:blipFill>
                <a:blip r:embed="rId11"/>
                <a:stretch>
                  <a:fillRect b="-5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CC5ADE-439E-AB48-E3CC-03A5B14313AD}"/>
                  </a:ext>
                </a:extLst>
              </p:cNvPr>
              <p:cNvSpPr txBox="1"/>
              <p:nvPr/>
            </p:nvSpPr>
            <p:spPr>
              <a:xfrm>
                <a:off x="9122860" y="5690573"/>
                <a:ext cx="3288890" cy="317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bSup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〈"/>
                          <m:endChr m:val="〉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CC5ADE-439E-AB48-E3CC-03A5B143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860" y="5690573"/>
                <a:ext cx="3288890" cy="317138"/>
              </a:xfrm>
              <a:prstGeom prst="rect">
                <a:avLst/>
              </a:prstGeom>
              <a:blipFill>
                <a:blip r:embed="rId12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56C332-4D8B-AAD1-14A3-9BC920342E76}"/>
                  </a:ext>
                </a:extLst>
              </p:cNvPr>
              <p:cNvSpPr txBox="1"/>
              <p:nvPr/>
            </p:nvSpPr>
            <p:spPr>
              <a:xfrm>
                <a:off x="5820697" y="6169327"/>
                <a:ext cx="2265404" cy="591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𝑑𝑒𝑝h</m:t>
                              </m:r>
                            </m:sup>
                          </m:sSup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56C332-4D8B-AAD1-14A3-9BC920342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697" y="6169327"/>
                <a:ext cx="2265404" cy="5917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70E3EB04-5455-2B19-5A0E-6D4E42BD5CF2}"/>
              </a:ext>
            </a:extLst>
          </p:cNvPr>
          <p:cNvSpPr txBox="1"/>
          <p:nvPr/>
        </p:nvSpPr>
        <p:spPr>
          <a:xfrm>
            <a:off x="1351613" y="6154981"/>
            <a:ext cx="408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2-level system with constant diabatic coupling = pure dephasing limit: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036833-D6CC-3084-93E1-E6359E343A83}"/>
                  </a:ext>
                </a:extLst>
              </p:cNvPr>
              <p:cNvSpPr txBox="1"/>
              <p:nvPr/>
            </p:nvSpPr>
            <p:spPr>
              <a:xfrm>
                <a:off x="3097627" y="3804402"/>
                <a:ext cx="2295524" cy="557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𝐷𝐼𝑆𝐻</m:t>
                              </m:r>
                            </m:sup>
                          </m:sSubSup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𝑑𝑒𝑝h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036833-D6CC-3084-93E1-E6359E343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27" y="3804402"/>
                <a:ext cx="2295524" cy="557140"/>
              </a:xfrm>
              <a:prstGeom prst="rect">
                <a:avLst/>
              </a:prstGeom>
              <a:blipFill>
                <a:blip r:embed="rId14"/>
                <a:stretch>
                  <a:fillRect t="-130769" r="-4775" b="-193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F0795371-CD8C-AC66-38E5-218B97D790AB}"/>
              </a:ext>
            </a:extLst>
          </p:cNvPr>
          <p:cNvSpPr txBox="1"/>
          <p:nvPr/>
        </p:nvSpPr>
        <p:spPr>
          <a:xfrm>
            <a:off x="235019" y="4496658"/>
            <a:ext cx="55856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Jaeger, H.M., Fischer, S., </a:t>
            </a:r>
            <a:r>
              <a:rPr lang="en-US" sz="1400" dirty="0" err="1">
                <a:solidFill>
                  <a:srgbClr val="0000FF"/>
                </a:solidFill>
              </a:rPr>
              <a:t>Prezhdo</a:t>
            </a:r>
            <a:r>
              <a:rPr lang="en-US" sz="1400" dirty="0">
                <a:solidFill>
                  <a:srgbClr val="0000FF"/>
                </a:solidFill>
              </a:rPr>
              <a:t>, O.V., </a:t>
            </a:r>
            <a:r>
              <a:rPr lang="en-US" sz="1400" b="1" dirty="0">
                <a:solidFill>
                  <a:srgbClr val="0000FF"/>
                </a:solidFill>
              </a:rPr>
              <a:t>2012</a:t>
            </a:r>
            <a:r>
              <a:rPr lang="en-US" sz="1400" dirty="0">
                <a:solidFill>
                  <a:srgbClr val="0000FF"/>
                </a:solidFill>
              </a:rPr>
              <a:t>, </a:t>
            </a:r>
            <a:r>
              <a:rPr lang="en-US" sz="1400" i="1" dirty="0">
                <a:solidFill>
                  <a:srgbClr val="0000FF"/>
                </a:solidFill>
              </a:rPr>
              <a:t>JCP</a:t>
            </a:r>
            <a:r>
              <a:rPr lang="en-US" sz="1400" dirty="0">
                <a:solidFill>
                  <a:srgbClr val="0000FF"/>
                </a:solidFill>
              </a:rPr>
              <a:t> 137. 22A545.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C453AC-1008-012D-5216-D2E9654A2060}"/>
              </a:ext>
            </a:extLst>
          </p:cNvPr>
          <p:cNvSpPr txBox="1"/>
          <p:nvPr/>
        </p:nvSpPr>
        <p:spPr>
          <a:xfrm>
            <a:off x="312893" y="3685959"/>
            <a:ext cx="29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2012, Jaeger, Fisher, </a:t>
            </a:r>
            <a:r>
              <a:rPr lang="en-US" b="1" dirty="0" err="1"/>
              <a:t>Prezhdo</a:t>
            </a:r>
            <a:endParaRPr lang="en-US" b="1" dirty="0"/>
          </a:p>
          <a:p>
            <a:r>
              <a:rPr lang="en-US" b="1" dirty="0"/>
              <a:t>DISH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387A85-5CFA-197B-977A-65D2183F1156}"/>
                  </a:ext>
                </a:extLst>
              </p:cNvPr>
              <p:cNvSpPr txBox="1"/>
              <p:nvPr/>
            </p:nvSpPr>
            <p:spPr>
              <a:xfrm>
                <a:off x="5793502" y="3856977"/>
                <a:ext cx="2010697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𝑑𝑒𝑝h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begChr m:val="〈"/>
                              <m:endChr m:val="〉"/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387A85-5CFA-197B-977A-65D2183F1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502" y="3856977"/>
                <a:ext cx="2010697" cy="7288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4B2E76F0-0892-219E-882F-C78403E053F8}"/>
              </a:ext>
            </a:extLst>
          </p:cNvPr>
          <p:cNvSpPr txBox="1"/>
          <p:nvPr/>
        </p:nvSpPr>
        <p:spPr>
          <a:xfrm>
            <a:off x="5754173" y="4503697"/>
            <a:ext cx="4783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Akimov, A.V., </a:t>
            </a:r>
            <a:r>
              <a:rPr lang="en-US" sz="1400" dirty="0" err="1">
                <a:solidFill>
                  <a:srgbClr val="0000FF"/>
                </a:solidFill>
              </a:rPr>
              <a:t>Prezhdo</a:t>
            </a:r>
            <a:r>
              <a:rPr lang="en-US" sz="1400" dirty="0">
                <a:solidFill>
                  <a:srgbClr val="0000FF"/>
                </a:solidFill>
              </a:rPr>
              <a:t>, O.V., </a:t>
            </a:r>
            <a:r>
              <a:rPr lang="en-US" sz="1400" b="1" dirty="0">
                <a:solidFill>
                  <a:srgbClr val="0000FF"/>
                </a:solidFill>
              </a:rPr>
              <a:t>2013</a:t>
            </a:r>
            <a:r>
              <a:rPr lang="en-US" sz="1400" dirty="0">
                <a:solidFill>
                  <a:srgbClr val="0000FF"/>
                </a:solidFill>
              </a:rPr>
              <a:t>, </a:t>
            </a:r>
            <a:r>
              <a:rPr lang="en-US" sz="1400" i="1" dirty="0">
                <a:solidFill>
                  <a:srgbClr val="0000FF"/>
                </a:solidFill>
              </a:rPr>
              <a:t>JPCL</a:t>
            </a:r>
            <a:r>
              <a:rPr lang="en-US" sz="1400" dirty="0">
                <a:solidFill>
                  <a:srgbClr val="0000FF"/>
                </a:solidFill>
              </a:rPr>
              <a:t> 4, 3857.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EAC010-E6F9-FF67-4EE7-E0E5B2C92B20}"/>
              </a:ext>
            </a:extLst>
          </p:cNvPr>
          <p:cNvSpPr txBox="1"/>
          <p:nvPr/>
        </p:nvSpPr>
        <p:spPr>
          <a:xfrm>
            <a:off x="5795934" y="3601241"/>
            <a:ext cx="23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2013,Akimov, </a:t>
            </a:r>
            <a:r>
              <a:rPr lang="en-US" b="1" dirty="0" err="1"/>
              <a:t>Prezhdo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A0741EB-84C8-5F1A-374B-56F981B469E5}"/>
                  </a:ext>
                </a:extLst>
              </p:cNvPr>
              <p:cNvSpPr txBox="1"/>
              <p:nvPr/>
            </p:nvSpPr>
            <p:spPr>
              <a:xfrm>
                <a:off x="9545707" y="3817428"/>
                <a:ext cx="2872014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𝐷𝐼𝑆𝐻</m:t>
                              </m:r>
                            </m:sup>
                          </m:sSubSup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begChr m:val="〈"/>
                              <m:endChr m:val="〉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A0741EB-84C8-5F1A-374B-56F981B46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707" y="3817428"/>
                <a:ext cx="2872014" cy="7288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4F29A910-232A-A019-7BF4-F46AE5806FFA}"/>
              </a:ext>
            </a:extLst>
          </p:cNvPr>
          <p:cNvSpPr txBox="1"/>
          <p:nvPr/>
        </p:nvSpPr>
        <p:spPr>
          <a:xfrm>
            <a:off x="9252154" y="40158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2B7576-A4ED-6A68-BF42-7EA29CC36E85}"/>
              </a:ext>
            </a:extLst>
          </p:cNvPr>
          <p:cNvSpPr txBox="1"/>
          <p:nvPr/>
        </p:nvSpPr>
        <p:spPr>
          <a:xfrm>
            <a:off x="8623533" y="633839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C6D34E-30E1-1D95-9FAD-AA0BF7AA15B5}"/>
                  </a:ext>
                </a:extLst>
              </p:cNvPr>
              <p:cNvSpPr txBox="1"/>
              <p:nvPr/>
            </p:nvSpPr>
            <p:spPr>
              <a:xfrm>
                <a:off x="9084966" y="6189809"/>
                <a:ext cx="2872014" cy="567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𝐺𝑢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𝐹𝑟𝑎𝑛𝑐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C6D34E-30E1-1D95-9FAD-AA0BF7AA1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966" y="6189809"/>
                <a:ext cx="2872014" cy="56733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8198009A-1139-F475-21F7-070EA7A4065E}"/>
              </a:ext>
            </a:extLst>
          </p:cNvPr>
          <p:cNvSpPr txBox="1"/>
          <p:nvPr/>
        </p:nvSpPr>
        <p:spPr>
          <a:xfrm>
            <a:off x="333396" y="5645512"/>
            <a:ext cx="4165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Gu, B., Franco, I., </a:t>
            </a:r>
            <a:r>
              <a:rPr lang="en-US" sz="1400" b="1" dirty="0">
                <a:solidFill>
                  <a:srgbClr val="0000FF"/>
                </a:solidFill>
              </a:rPr>
              <a:t>2017,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i="1" dirty="0">
                <a:solidFill>
                  <a:srgbClr val="0000FF"/>
                </a:solidFill>
              </a:rPr>
              <a:t>JPCL</a:t>
            </a:r>
            <a:r>
              <a:rPr lang="en-US" sz="1400" dirty="0">
                <a:solidFill>
                  <a:srgbClr val="0000FF"/>
                </a:solidFill>
              </a:rPr>
              <a:t> 8, 4289.</a:t>
            </a:r>
          </a:p>
          <a:p>
            <a:r>
              <a:rPr lang="fr-FR" sz="1400" dirty="0" err="1">
                <a:solidFill>
                  <a:srgbClr val="0000FF"/>
                </a:solidFill>
              </a:rPr>
              <a:t>Gu</a:t>
            </a:r>
            <a:r>
              <a:rPr lang="fr-FR" sz="1400" dirty="0">
                <a:solidFill>
                  <a:srgbClr val="0000FF"/>
                </a:solidFill>
              </a:rPr>
              <a:t>, B., Franco, I., </a:t>
            </a:r>
            <a:r>
              <a:rPr lang="fr-FR" sz="1400" b="1" dirty="0">
                <a:solidFill>
                  <a:srgbClr val="0000FF"/>
                </a:solidFill>
              </a:rPr>
              <a:t>2018,</a:t>
            </a:r>
            <a:r>
              <a:rPr lang="fr-FR" sz="1400" dirty="0">
                <a:solidFill>
                  <a:srgbClr val="0000FF"/>
                </a:solidFill>
              </a:rPr>
              <a:t> </a:t>
            </a:r>
            <a:r>
              <a:rPr lang="fr-FR" sz="1400" i="1" dirty="0">
                <a:solidFill>
                  <a:srgbClr val="0000FF"/>
                </a:solidFill>
              </a:rPr>
              <a:t>JPCL</a:t>
            </a:r>
            <a:r>
              <a:rPr lang="fr-FR" sz="1400" dirty="0">
                <a:solidFill>
                  <a:srgbClr val="0000FF"/>
                </a:solidFill>
              </a:rPr>
              <a:t> 9, 773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99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3BDE0-54F4-91C2-05D2-FA7FF4A67097}"/>
              </a:ext>
            </a:extLst>
          </p:cNvPr>
          <p:cNvSpPr txBox="1"/>
          <p:nvPr/>
        </p:nvSpPr>
        <p:spPr>
          <a:xfrm>
            <a:off x="1714685" y="0"/>
            <a:ext cx="753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Other ways of computing Decoherence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324666-3283-FBB4-50F8-5C4A72AD5446}"/>
                  </a:ext>
                </a:extLst>
              </p:cNvPr>
              <p:cNvSpPr txBox="1"/>
              <p:nvPr/>
            </p:nvSpPr>
            <p:spPr>
              <a:xfrm>
                <a:off x="2373434" y="3264394"/>
                <a:ext cx="4020404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𝐸𝑠𝑐h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𝐿𝑒𝑣𝑖𝑛𝑒</m:t>
                              </m:r>
                            </m:sup>
                          </m:sSubSup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324666-3283-FBB4-50F8-5C4A72AD5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434" y="3264394"/>
                <a:ext cx="4020404" cy="72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97D3D3-2E87-6340-D4E3-21D129F0B7DD}"/>
              </a:ext>
            </a:extLst>
          </p:cNvPr>
          <p:cNvSpPr txBox="1"/>
          <p:nvPr/>
        </p:nvSpPr>
        <p:spPr>
          <a:xfrm>
            <a:off x="286502" y="3542477"/>
            <a:ext cx="191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2020, </a:t>
            </a:r>
            <a:r>
              <a:rPr lang="en-US" b="1" dirty="0" err="1"/>
              <a:t>Esch</a:t>
            </a:r>
            <a:r>
              <a:rPr lang="en-US" b="1" dirty="0"/>
              <a:t>, Levine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28F65-EFA2-B2F7-33FA-61715E080E38}"/>
              </a:ext>
            </a:extLst>
          </p:cNvPr>
          <p:cNvSpPr txBox="1"/>
          <p:nvPr/>
        </p:nvSpPr>
        <p:spPr>
          <a:xfrm>
            <a:off x="6694440" y="3542477"/>
            <a:ext cx="301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Pairwise decoherence scheme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9C78E-D1C7-5D33-2C6D-E3761F0CF1D5}"/>
              </a:ext>
            </a:extLst>
          </p:cNvPr>
          <p:cNvSpPr txBox="1"/>
          <p:nvPr/>
        </p:nvSpPr>
        <p:spPr>
          <a:xfrm>
            <a:off x="286502" y="258143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Sifain</a:t>
            </a:r>
            <a:r>
              <a:rPr lang="en-US" sz="1400" dirty="0">
                <a:solidFill>
                  <a:srgbClr val="0000FF"/>
                </a:solidFill>
              </a:rPr>
              <a:t>, A.E., Wang, L., </a:t>
            </a:r>
            <a:r>
              <a:rPr lang="en-US" sz="1400" dirty="0" err="1">
                <a:solidFill>
                  <a:srgbClr val="0000FF"/>
                </a:solidFill>
              </a:rPr>
              <a:t>Tretiak</a:t>
            </a:r>
            <a:r>
              <a:rPr lang="en-US" sz="1400" dirty="0">
                <a:solidFill>
                  <a:srgbClr val="0000FF"/>
                </a:solidFill>
              </a:rPr>
              <a:t>, S., </a:t>
            </a:r>
            <a:r>
              <a:rPr lang="en-US" sz="1400" dirty="0" err="1">
                <a:solidFill>
                  <a:srgbClr val="0000FF"/>
                </a:solidFill>
              </a:rPr>
              <a:t>Prezhdo</a:t>
            </a:r>
            <a:r>
              <a:rPr lang="en-US" sz="1400" dirty="0">
                <a:solidFill>
                  <a:srgbClr val="0000FF"/>
                </a:solidFill>
              </a:rPr>
              <a:t>, O.V., </a:t>
            </a:r>
            <a:r>
              <a:rPr lang="en-US" sz="1400" b="1" dirty="0">
                <a:solidFill>
                  <a:srgbClr val="0000FF"/>
                </a:solidFill>
              </a:rPr>
              <a:t>2019</a:t>
            </a:r>
            <a:r>
              <a:rPr lang="en-US" sz="1400" dirty="0">
                <a:solidFill>
                  <a:srgbClr val="0000FF"/>
                </a:solidFill>
              </a:rPr>
              <a:t>, </a:t>
            </a:r>
            <a:r>
              <a:rPr lang="en-US" sz="1400" i="1" dirty="0">
                <a:solidFill>
                  <a:srgbClr val="0000FF"/>
                </a:solidFill>
              </a:rPr>
              <a:t>JCP</a:t>
            </a:r>
            <a:r>
              <a:rPr lang="en-US" sz="1400" dirty="0">
                <a:solidFill>
                  <a:srgbClr val="0000FF"/>
                </a:solidFill>
              </a:rPr>
              <a:t> 150. 194104.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F33778-9FBF-4A21-F23D-36D625D5BADD}"/>
                  </a:ext>
                </a:extLst>
              </p:cNvPr>
              <p:cNvSpPr txBox="1"/>
              <p:nvPr/>
            </p:nvSpPr>
            <p:spPr>
              <a:xfrm>
                <a:off x="1088380" y="906758"/>
                <a:ext cx="2010697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𝑑𝑒𝑝h</m:t>
                          </m:r>
                        </m:sup>
                      </m:sSubSup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begChr m:val="〈"/>
                              <m:endChr m:val="〉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F33778-9FBF-4A21-F23D-36D625D5B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80" y="906758"/>
                <a:ext cx="2010697" cy="72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951DFFF-1B4E-47F8-1BDB-B37FDA6C0A2F}"/>
              </a:ext>
            </a:extLst>
          </p:cNvPr>
          <p:cNvSpPr txBox="1"/>
          <p:nvPr/>
        </p:nvSpPr>
        <p:spPr>
          <a:xfrm>
            <a:off x="286502" y="1860143"/>
            <a:ext cx="361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2019, </a:t>
            </a:r>
            <a:r>
              <a:rPr lang="en-US" b="1" dirty="0" err="1"/>
              <a:t>Sifain</a:t>
            </a:r>
            <a:r>
              <a:rPr lang="en-US" b="1" dirty="0"/>
              <a:t>, Wang, </a:t>
            </a:r>
            <a:r>
              <a:rPr lang="en-US" b="1" dirty="0" err="1"/>
              <a:t>Tretiak</a:t>
            </a:r>
            <a:r>
              <a:rPr lang="en-US" b="1" dirty="0"/>
              <a:t>, </a:t>
            </a:r>
            <a:r>
              <a:rPr lang="en-US" b="1" dirty="0" err="1"/>
              <a:t>Prezhdo</a:t>
            </a:r>
            <a:endParaRPr lang="en-US" b="1" dirty="0"/>
          </a:p>
          <a:p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ephasing-informed correction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11977-6835-A37D-568F-A27E49D36D80}"/>
              </a:ext>
            </a:extLst>
          </p:cNvPr>
          <p:cNvSpPr txBox="1"/>
          <p:nvPr/>
        </p:nvSpPr>
        <p:spPr>
          <a:xfrm>
            <a:off x="3569110" y="1108071"/>
            <a:ext cx="808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 problematic at the points of zero gap (where coherence times should be infinite)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17ADF0-8208-0C16-97E1-EFE4A6B1CCF0}"/>
                  </a:ext>
                </a:extLst>
              </p:cNvPr>
              <p:cNvSpPr txBox="1"/>
              <p:nvPr/>
            </p:nvSpPr>
            <p:spPr>
              <a:xfrm>
                <a:off x="7164443" y="2146753"/>
                <a:ext cx="3016531" cy="619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𝑑𝑒𝑝h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𝑐𝑜𝑟𝑟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𝑑𝑒𝑝h</m:t>
                          </m:r>
                        </m:sup>
                      </m:sSubSup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17ADF0-8208-0C16-97E1-EFE4A6B1C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43" y="2146753"/>
                <a:ext cx="3016531" cy="619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0F32EF-996B-24EB-A42E-951E6B79FD21}"/>
                  </a:ext>
                </a:extLst>
              </p:cNvPr>
              <p:cNvSpPr txBox="1"/>
              <p:nvPr/>
            </p:nvSpPr>
            <p:spPr>
              <a:xfrm>
                <a:off x="7384027" y="4239603"/>
                <a:ext cx="3451122" cy="515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𝑆𝐻𝑋𝐹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,−1</m:t>
                          </m:r>
                        </m:sup>
                      </m:sSubSup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p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0F32EF-996B-24EB-A42E-951E6B79F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027" y="4239603"/>
                <a:ext cx="3451122" cy="515013"/>
              </a:xfrm>
              <a:prstGeom prst="rect">
                <a:avLst/>
              </a:prstGeom>
              <a:blipFill>
                <a:blip r:embed="rId5"/>
                <a:stretch>
                  <a:fillRect t="-147059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DF80C1-E582-AFED-BF36-40DFF22277F2}"/>
                  </a:ext>
                </a:extLst>
              </p:cNvPr>
              <p:cNvSpPr txBox="1"/>
              <p:nvPr/>
            </p:nvSpPr>
            <p:spPr>
              <a:xfrm>
                <a:off x="7384027" y="4743851"/>
                <a:ext cx="1848463" cy="541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=−ℏ</m:t>
                      </m:r>
                      <m:f>
                        <m:fPr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DF80C1-E582-AFED-BF36-40DFF2227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027" y="4743851"/>
                <a:ext cx="1848463" cy="541815"/>
              </a:xfrm>
              <a:prstGeom prst="rect">
                <a:avLst/>
              </a:prstGeom>
              <a:blipFill>
                <a:blip r:embed="rId6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B71F2AA-C8B6-2CBF-25F8-A1F78F76E320}"/>
              </a:ext>
            </a:extLst>
          </p:cNvPr>
          <p:cNvSpPr txBox="1"/>
          <p:nvPr/>
        </p:nvSpPr>
        <p:spPr>
          <a:xfrm>
            <a:off x="269708" y="5082162"/>
            <a:ext cx="6941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Vindel</a:t>
            </a:r>
            <a:r>
              <a:rPr lang="en-US" sz="1400" dirty="0">
                <a:solidFill>
                  <a:srgbClr val="0000FF"/>
                </a:solidFill>
              </a:rPr>
              <a:t>-Zandbergen, P., </a:t>
            </a:r>
            <a:r>
              <a:rPr lang="en-US" sz="1400" dirty="0" err="1">
                <a:solidFill>
                  <a:srgbClr val="0000FF"/>
                </a:solidFill>
              </a:rPr>
              <a:t>Ibele</a:t>
            </a:r>
            <a:r>
              <a:rPr lang="en-US" sz="1400" dirty="0">
                <a:solidFill>
                  <a:srgbClr val="0000FF"/>
                </a:solidFill>
              </a:rPr>
              <a:t>, L.M., Ha, J.-K., et al., </a:t>
            </a:r>
            <a:r>
              <a:rPr lang="en-US" sz="1400" b="1" dirty="0">
                <a:solidFill>
                  <a:srgbClr val="0000FF"/>
                </a:solidFill>
              </a:rPr>
              <a:t>2021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i="1" dirty="0">
                <a:solidFill>
                  <a:srgbClr val="0000FF"/>
                </a:solidFill>
              </a:rPr>
              <a:t>JCTC</a:t>
            </a:r>
            <a:r>
              <a:rPr lang="en-US" sz="1400" dirty="0">
                <a:solidFill>
                  <a:srgbClr val="0000FF"/>
                </a:solidFill>
              </a:rPr>
              <a:t> 17, 3852.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07530-23A8-E1DB-F03C-60565469E8F2}"/>
              </a:ext>
            </a:extLst>
          </p:cNvPr>
          <p:cNvSpPr txBox="1"/>
          <p:nvPr/>
        </p:nvSpPr>
        <p:spPr>
          <a:xfrm>
            <a:off x="297838" y="4368428"/>
            <a:ext cx="4637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2021, </a:t>
            </a:r>
            <a:r>
              <a:rPr lang="en-US" sz="1800" b="1" dirty="0" err="1"/>
              <a:t>Vindel</a:t>
            </a:r>
            <a:r>
              <a:rPr lang="en-US" sz="1800" b="1" dirty="0"/>
              <a:t>-Zandbergen et al.</a:t>
            </a:r>
          </a:p>
          <a:p>
            <a:r>
              <a:rPr lang="en-US" dirty="0"/>
              <a:t>In the context of exact factorization approach</a:t>
            </a:r>
          </a:p>
        </p:txBody>
      </p:sp>
      <p:pic>
        <p:nvPicPr>
          <p:cNvPr id="2" name="Picture 7" descr="Image result for ub logo">
            <a:extLst>
              <a:ext uri="{FF2B5EF4-FFF2-40B4-BE49-F238E27FC236}">
                <a16:creationId xmlns:a16="http://schemas.microsoft.com/office/drawing/2014/main" id="{25455C59-E56D-F1B1-1FAC-BEC88BDA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9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962025" y="2416344"/>
            <a:ext cx="109632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Trajectory Surface Hopping (TSH) methods </a:t>
            </a:r>
          </a:p>
          <a:p>
            <a:pPr algn="ctr">
              <a:buNone/>
            </a:pPr>
            <a:r>
              <a:rPr lang="pt-BR" sz="4000" i="1" dirty="0"/>
              <a:t>in Libra</a:t>
            </a:r>
          </a:p>
        </p:txBody>
      </p:sp>
      <p:pic>
        <p:nvPicPr>
          <p:cNvPr id="4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418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30E39-09DA-B06C-483C-9DA3D1927725}"/>
                  </a:ext>
                </a:extLst>
              </p:cNvPr>
              <p:cNvSpPr txBox="1"/>
              <p:nvPr/>
            </p:nvSpPr>
            <p:spPr>
              <a:xfrm>
                <a:off x="467032" y="847936"/>
                <a:ext cx="11257936" cy="896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1143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Gaussian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moving on the surface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would acquire an additional phase with respect to Gaussian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moving on the surface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such that: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ℏ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30E39-09DA-B06C-483C-9DA3D1927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2" y="847936"/>
                <a:ext cx="11257936" cy="896015"/>
              </a:xfrm>
              <a:prstGeom prst="rect">
                <a:avLst/>
              </a:prstGeom>
              <a:blipFill>
                <a:blip r:embed="rId2"/>
                <a:stretch>
                  <a:fillRect r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763BDE0-54F4-91C2-05D2-FA7FF4A67097}"/>
              </a:ext>
            </a:extLst>
          </p:cNvPr>
          <p:cNvSpPr txBox="1"/>
          <p:nvPr/>
        </p:nvSpPr>
        <p:spPr>
          <a:xfrm>
            <a:off x="1714685" y="0"/>
            <a:ext cx="753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Phase corrections</a:t>
            </a:r>
          </a:p>
        </p:txBody>
      </p:sp>
      <p:pic>
        <p:nvPicPr>
          <p:cNvPr id="2" name="Picture 7" descr="Image result for ub logo">
            <a:extLst>
              <a:ext uri="{FF2B5EF4-FFF2-40B4-BE49-F238E27FC236}">
                <a16:creationId xmlns:a16="http://schemas.microsoft.com/office/drawing/2014/main" id="{EE43B913-F868-7F1E-F536-FD7204E3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A9452-0446-2B36-9A95-FAA81E09D5D9}"/>
              </a:ext>
            </a:extLst>
          </p:cNvPr>
          <p:cNvSpPr txBox="1"/>
          <p:nvPr/>
        </p:nvSpPr>
        <p:spPr>
          <a:xfrm>
            <a:off x="6612193" y="1313110"/>
            <a:ext cx="52799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Shenvi</a:t>
            </a:r>
            <a:r>
              <a:rPr lang="en-US" sz="1400" dirty="0">
                <a:solidFill>
                  <a:srgbClr val="0000FF"/>
                </a:solidFill>
              </a:rPr>
              <a:t>, N., </a:t>
            </a:r>
            <a:r>
              <a:rPr lang="en-US" sz="1400" dirty="0" err="1">
                <a:solidFill>
                  <a:srgbClr val="0000FF"/>
                </a:solidFill>
              </a:rPr>
              <a:t>Subotnik</a:t>
            </a:r>
            <a:r>
              <a:rPr lang="en-US" sz="1400" dirty="0">
                <a:solidFill>
                  <a:srgbClr val="0000FF"/>
                </a:solidFill>
              </a:rPr>
              <a:t>, J.E., Yang, W., 2011. J. Chem. Phys. 135. 024101.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AACCD1-0DF8-3B5D-CA3C-884F088CFA48}"/>
                  </a:ext>
                </a:extLst>
              </p:cNvPr>
              <p:cNvSpPr txBox="1"/>
              <p:nvPr/>
            </p:nvSpPr>
            <p:spPr>
              <a:xfrm>
                <a:off x="467032" y="2004415"/>
                <a:ext cx="10943304" cy="1011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1143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uch a phase difference can also be acquired if the effective Hamiltonian used in the TD-SE (coherent dynamics) is constructed as: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𝑠𝑡𝑎𝑡𝑒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𝑎𝑐𝑡𝑖𝑣𝑒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AACCD1-0DF8-3B5D-CA3C-884F088CF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2" y="2004415"/>
                <a:ext cx="10943304" cy="1011687"/>
              </a:xfrm>
              <a:prstGeom prst="rect">
                <a:avLst/>
              </a:prstGeom>
              <a:blipFill>
                <a:blip r:embed="rId4"/>
                <a:stretch>
                  <a:fillRect l="-334" r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189698-CAA2-BA44-E482-4CD0CAA1BAD2}"/>
                  </a:ext>
                </a:extLst>
              </p:cNvPr>
              <p:cNvSpPr txBox="1"/>
              <p:nvPr/>
            </p:nvSpPr>
            <p:spPr>
              <a:xfrm>
                <a:off x="6779342" y="2406502"/>
                <a:ext cx="4306529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189698-CAA2-BA44-E482-4CD0CAA1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342" y="2406502"/>
                <a:ext cx="4306529" cy="483466"/>
              </a:xfrm>
              <a:prstGeom prst="rect">
                <a:avLst/>
              </a:prstGeom>
              <a:blipFill>
                <a:blip r:embed="rId5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942655-08CA-5659-20FD-123671F3484D}"/>
                  </a:ext>
                </a:extLst>
              </p:cNvPr>
              <p:cNvSpPr txBox="1"/>
              <p:nvPr/>
            </p:nvSpPr>
            <p:spPr>
              <a:xfrm>
                <a:off x="2900516" y="3625680"/>
                <a:ext cx="5592813" cy="40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𝑠𝑡𝑎𝑡𝑒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𝑎𝑐𝑡𝑖𝑣𝑒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ℏ</m:t>
                      </m:r>
                      <m:sSubSup>
                        <m:sSubSup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942655-08CA-5659-20FD-123671F34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16" y="3625680"/>
                <a:ext cx="5592813" cy="401264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D805C2A-ABF6-B8C7-4220-2295D465236D}"/>
              </a:ext>
            </a:extLst>
          </p:cNvPr>
          <p:cNvSpPr txBox="1"/>
          <p:nvPr/>
        </p:nvSpPr>
        <p:spPr>
          <a:xfrm>
            <a:off x="467032" y="3276566"/>
            <a:ext cx="545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2019, Miao, </a:t>
            </a:r>
            <a:r>
              <a:rPr lang="en-US" b="1" dirty="0" err="1"/>
              <a:t>Subotnik</a:t>
            </a:r>
            <a:r>
              <a:rPr lang="en-US" b="1" dirty="0"/>
              <a:t>: Generalization to multiple states: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D6E5A-5FF9-25D6-0FB5-A360F87B9BBA}"/>
                  </a:ext>
                </a:extLst>
              </p:cNvPr>
              <p:cNvSpPr txBox="1"/>
              <p:nvPr/>
            </p:nvSpPr>
            <p:spPr>
              <a:xfrm>
                <a:off x="2792362" y="4026944"/>
                <a:ext cx="6812012" cy="890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  <m:r>
                                  <a:rPr lang="en-US" sz="14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  <m:r>
                                      <a:rPr lang="en-US" sz="14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d>
                                      <m:dPr>
                                        <m:ctrlPr>
                                          <a:rPr lang="en-US" sz="1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4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4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rad>
                                <m:r>
                                  <a:rPr lang="en-US" sz="14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4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4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d>
                                    <m:r>
                                      <a:rPr lang="en-US" sz="14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4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D6E5A-5FF9-25D6-0FB5-A360F87B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362" y="4026944"/>
                <a:ext cx="6812012" cy="8900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86EE9E0-61A0-9D5B-906D-D139864C2790}"/>
              </a:ext>
            </a:extLst>
          </p:cNvPr>
          <p:cNvSpPr txBox="1"/>
          <p:nvPr/>
        </p:nvSpPr>
        <p:spPr>
          <a:xfrm>
            <a:off x="6612193" y="3276566"/>
            <a:ext cx="4370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Miao, G., </a:t>
            </a:r>
            <a:r>
              <a:rPr lang="en-US" sz="1400" dirty="0" err="1">
                <a:solidFill>
                  <a:srgbClr val="0000FF"/>
                </a:solidFill>
              </a:rPr>
              <a:t>Subotnik</a:t>
            </a:r>
            <a:r>
              <a:rPr lang="en-US" sz="1400" dirty="0">
                <a:solidFill>
                  <a:srgbClr val="0000FF"/>
                </a:solidFill>
              </a:rPr>
              <a:t>, J., 2019. J. Phys. Chem. A 123, 5428.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BBB337-30A9-9AF8-D186-1412B904DA4C}"/>
                  </a:ext>
                </a:extLst>
              </p:cNvPr>
              <p:cNvSpPr txBox="1"/>
              <p:nvPr/>
            </p:nvSpPr>
            <p:spPr>
              <a:xfrm>
                <a:off x="324465" y="5768919"/>
                <a:ext cx="5456903" cy="936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</m:num>
                        <m:den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𝑛𝑖</m:t>
                                      </m:r>
                                    </m:sub>
                                  </m:sSub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</m:sub>
                                  </m:sSub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BBB337-30A9-9AF8-D186-1412B904D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5" y="5768919"/>
                <a:ext cx="5456903" cy="936603"/>
              </a:xfrm>
              <a:prstGeom prst="rect">
                <a:avLst/>
              </a:prstGeom>
              <a:blipFill>
                <a:blip r:embed="rId8"/>
                <a:stretch>
                  <a:fillRect t="-75974" b="-1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939CD2A-6EE9-AC72-FAB8-B23F97830107}"/>
              </a:ext>
            </a:extLst>
          </p:cNvPr>
          <p:cNvSpPr txBox="1"/>
          <p:nvPr/>
        </p:nvSpPr>
        <p:spPr>
          <a:xfrm>
            <a:off x="9227572" y="6393526"/>
            <a:ext cx="3481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Zhu, C., 2016. Sci. Rep. 6. 24198.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ED5155-1636-B76B-D478-F34B1D26FF09}"/>
              </a:ext>
            </a:extLst>
          </p:cNvPr>
          <p:cNvSpPr txBox="1"/>
          <p:nvPr/>
        </p:nvSpPr>
        <p:spPr>
          <a:xfrm>
            <a:off x="467032" y="570676"/>
            <a:ext cx="283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2011, </a:t>
            </a:r>
            <a:r>
              <a:rPr lang="en-US" b="1" dirty="0" err="1"/>
              <a:t>Shenvi</a:t>
            </a:r>
            <a:r>
              <a:rPr lang="en-US" b="1" dirty="0"/>
              <a:t>-</a:t>
            </a:r>
            <a:r>
              <a:rPr lang="en-US" b="1" dirty="0" err="1"/>
              <a:t>Subotnik</a:t>
            </a:r>
            <a:r>
              <a:rPr lang="en-US" b="1" dirty="0"/>
              <a:t>-Yang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11654E-972E-D41D-6558-B75A86907AFB}"/>
              </a:ext>
            </a:extLst>
          </p:cNvPr>
          <p:cNvSpPr txBox="1"/>
          <p:nvPr/>
        </p:nvSpPr>
        <p:spPr>
          <a:xfrm>
            <a:off x="387829" y="4916996"/>
            <a:ext cx="281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2016, Zhu: </a:t>
            </a:r>
            <a:r>
              <a:rPr lang="en-US" dirty="0"/>
              <a:t>in terms of QCLE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644625F-FD25-ACF9-4D1C-1A7EB6026020}"/>
              </a:ext>
            </a:extLst>
          </p:cNvPr>
          <p:cNvSpPr/>
          <p:nvPr/>
        </p:nvSpPr>
        <p:spPr>
          <a:xfrm>
            <a:off x="5584723" y="5768919"/>
            <a:ext cx="589935" cy="484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0C3025-F25F-E66F-26B7-B434AFA37582}"/>
                  </a:ext>
                </a:extLst>
              </p:cNvPr>
              <p:cNvSpPr txBox="1"/>
              <p:nvPr/>
            </p:nvSpPr>
            <p:spPr>
              <a:xfrm>
                <a:off x="6497892" y="5259674"/>
                <a:ext cx="5508523" cy="939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rad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rad>
                        </m:e>
                      </m:d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0C3025-F25F-E66F-26B7-B434AFA3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892" y="5259674"/>
                <a:ext cx="5508523" cy="939744"/>
              </a:xfrm>
              <a:prstGeom prst="rect">
                <a:avLst/>
              </a:prstGeom>
              <a:blipFill>
                <a:blip r:embed="rId9"/>
                <a:stretch>
                  <a:fillRect t="-34416" b="-116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B48AFE-3C7D-9045-0E89-5FEA50464BB7}"/>
                  </a:ext>
                </a:extLst>
              </p:cNvPr>
              <p:cNvSpPr txBox="1"/>
              <p:nvPr/>
            </p:nvSpPr>
            <p:spPr>
              <a:xfrm>
                <a:off x="6612193" y="6210656"/>
                <a:ext cx="1784554" cy="490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B48AFE-3C7D-9045-0E89-5FEA50464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193" y="6210656"/>
                <a:ext cx="1784554" cy="490647"/>
              </a:xfrm>
              <a:prstGeom prst="rect">
                <a:avLst/>
              </a:prstGeom>
              <a:blipFill>
                <a:blip r:embed="rId10"/>
                <a:stretch>
                  <a:fillRect t="-156250" r="-34932" b="-22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7131DD7-CFF2-9F2B-C15F-3681A1CF7575}"/>
              </a:ext>
            </a:extLst>
          </p:cNvPr>
          <p:cNvSpPr txBox="1"/>
          <p:nvPr/>
        </p:nvSpPr>
        <p:spPr>
          <a:xfrm>
            <a:off x="3515032" y="523220"/>
            <a:ext cx="1247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 </a:t>
            </a:r>
            <a:r>
              <a:rPr lang="en-US" b="1" dirty="0" err="1">
                <a:solidFill>
                  <a:srgbClr val="FF0000"/>
                </a:solidFill>
              </a:rPr>
              <a:t>do_ssy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BB5806-9A51-95DB-30D6-A5F2A23F83BA}"/>
              </a:ext>
            </a:extLst>
          </p:cNvPr>
          <p:cNvSpPr txBox="1"/>
          <p:nvPr/>
        </p:nvSpPr>
        <p:spPr>
          <a:xfrm>
            <a:off x="8946022" y="4790210"/>
            <a:ext cx="2575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rep_tdse</a:t>
            </a:r>
            <a:r>
              <a:rPr lang="en-US" b="1" dirty="0">
                <a:solidFill>
                  <a:srgbClr val="FF0000"/>
                </a:solidFill>
              </a:rPr>
              <a:t> = 3; </a:t>
            </a:r>
            <a:r>
              <a:rPr lang="en-US" b="1" dirty="0" err="1">
                <a:solidFill>
                  <a:srgbClr val="FF0000"/>
                </a:solidFill>
              </a:rPr>
              <a:t>electronic_integrator</a:t>
            </a:r>
            <a:r>
              <a:rPr lang="en-US" b="1" dirty="0">
                <a:solidFill>
                  <a:srgbClr val="FF0000"/>
                </a:solidFill>
              </a:rPr>
              <a:t>=1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614DB5-B308-765B-F4D8-87D2F82D5114}"/>
              </a:ext>
            </a:extLst>
          </p:cNvPr>
          <p:cNvSpPr txBox="1"/>
          <p:nvPr/>
        </p:nvSpPr>
        <p:spPr>
          <a:xfrm>
            <a:off x="3657545" y="4971085"/>
            <a:ext cx="2575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rep_tdse</a:t>
            </a:r>
            <a:r>
              <a:rPr lang="en-US" b="1" dirty="0">
                <a:solidFill>
                  <a:srgbClr val="FF0000"/>
                </a:solidFill>
              </a:rPr>
              <a:t> = 3; </a:t>
            </a:r>
            <a:r>
              <a:rPr lang="en-US" b="1" dirty="0" err="1">
                <a:solidFill>
                  <a:srgbClr val="FF0000"/>
                </a:solidFill>
              </a:rPr>
              <a:t>electronic_integrator</a:t>
            </a:r>
            <a:r>
              <a:rPr lang="en-US" b="1" dirty="0">
                <a:solidFill>
                  <a:srgbClr val="FF0000"/>
                </a:solidFill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40243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2D3CBE-6064-F86A-C92E-42C5C0A3E6E5}"/>
              </a:ext>
            </a:extLst>
          </p:cNvPr>
          <p:cNvSpPr txBox="1"/>
          <p:nvPr/>
        </p:nvSpPr>
        <p:spPr>
          <a:xfrm>
            <a:off x="226566" y="746233"/>
            <a:ext cx="2881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dyn_control_params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force_method</a:t>
            </a: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rep_force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3807B-8347-27C7-4616-56ECCDD5B276}"/>
              </a:ext>
            </a:extLst>
          </p:cNvPr>
          <p:cNvSpPr txBox="1"/>
          <p:nvPr/>
        </p:nvSpPr>
        <p:spPr>
          <a:xfrm>
            <a:off x="1113219" y="74858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Options for the Dynamics: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4FF4BD-FFBF-BFF6-CA48-0E80B7EA1728}"/>
                  </a:ext>
                </a:extLst>
              </p:cNvPr>
              <p:cNvSpPr txBox="1"/>
              <p:nvPr/>
            </p:nvSpPr>
            <p:spPr>
              <a:xfrm>
                <a:off x="2076096" y="1301428"/>
                <a:ext cx="8457252" cy="1615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 to compute nuclear forces:</a:t>
                </a:r>
              </a:p>
              <a:p>
                <a:r>
                  <a:rPr lang="en-US" dirty="0"/>
                  <a:t>0 – don’t compute it – typical for the NBRA workflows</a:t>
                </a:r>
              </a:p>
              <a:p>
                <a:r>
                  <a:rPr lang="en-US" dirty="0"/>
                  <a:t>[1 – state-specific forces]: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𝒂𝒅𝒊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𝑎𝑑𝑖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for the active adiabatic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2 – </a:t>
                </a:r>
                <a:r>
                  <a:rPr lang="en-US" dirty="0" err="1"/>
                  <a:t>Ehrenfest</a:t>
                </a:r>
                <a:r>
                  <a:rPr lang="en-US" dirty="0"/>
                  <a:t> forces (mean-field = MF)</a:t>
                </a:r>
              </a:p>
              <a:p>
                <a:r>
                  <a:rPr lang="en-US" dirty="0"/>
                  <a:t>3 – QTSH forces – the off-diagonal contributions of the </a:t>
                </a:r>
                <a:r>
                  <a:rPr lang="en-US" dirty="0" err="1"/>
                  <a:t>Ehrenfest</a:t>
                </a:r>
                <a:r>
                  <a:rPr lang="en-US" dirty="0"/>
                  <a:t> force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4FF4BD-FFBF-BFF6-CA48-0E80B7EA1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96" y="1301428"/>
                <a:ext cx="8457252" cy="1615699"/>
              </a:xfrm>
              <a:prstGeom prst="rect">
                <a:avLst/>
              </a:prstGeom>
              <a:blipFill>
                <a:blip r:embed="rId2"/>
                <a:stretch>
                  <a:fillRect l="-649" t="-1880" b="-4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7E8A3C7-004A-BAF3-8770-EEF239BFF804}"/>
              </a:ext>
            </a:extLst>
          </p:cNvPr>
          <p:cNvSpPr txBox="1"/>
          <p:nvPr/>
        </p:nvSpPr>
        <p:spPr>
          <a:xfrm>
            <a:off x="2076096" y="3186507"/>
            <a:ext cx="668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– using only diabatic properties;        [1 – using adiabatic properties]</a:t>
            </a:r>
          </a:p>
        </p:txBody>
      </p:sp>
      <p:pic>
        <p:nvPicPr>
          <p:cNvPr id="20" name="Picture 7" descr="Image result for ub logo">
            <a:extLst>
              <a:ext uri="{FF2B5EF4-FFF2-40B4-BE49-F238E27FC236}">
                <a16:creationId xmlns:a16="http://schemas.microsoft.com/office/drawing/2014/main" id="{C9188644-C896-E3EA-BDE5-7224C1DF1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53A7B2-04BB-31C3-2BEE-9D7BD3B243F8}"/>
                  </a:ext>
                </a:extLst>
              </p:cNvPr>
              <p:cNvSpPr txBox="1"/>
              <p:nvPr/>
            </p:nvSpPr>
            <p:spPr>
              <a:xfrm>
                <a:off x="3474644" y="3560901"/>
                <a:ext cx="8088655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MF</m:t>
                          </m:r>
                        </m:sup>
                      </m:sSubSup>
                      <m:r>
                        <a:rPr 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  <m:sup>
                          <m: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𝐻𝐹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𝐻𝐹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53A7B2-04BB-31C3-2BEE-9D7BD3B24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644" y="3560901"/>
                <a:ext cx="8088655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F91446-42C9-7944-25B6-D6CA12AD1875}"/>
                  </a:ext>
                </a:extLst>
              </p:cNvPr>
              <p:cNvSpPr txBox="1"/>
              <p:nvPr/>
            </p:nvSpPr>
            <p:spPr>
              <a:xfrm>
                <a:off x="4461956" y="5279613"/>
                <a:ext cx="7384026" cy="411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bSup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r>
                        <a:rPr lang="en-US" b="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F91446-42C9-7944-25B6-D6CA12AD1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956" y="5279613"/>
                <a:ext cx="7384026" cy="411203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29777F-2EB5-2978-1623-B650DCCA1AE9}"/>
                  </a:ext>
                </a:extLst>
              </p:cNvPr>
              <p:cNvSpPr/>
              <p:nvPr/>
            </p:nvSpPr>
            <p:spPr>
              <a:xfrm>
                <a:off x="4574921" y="4767002"/>
                <a:ext cx="7647264" cy="411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bSup>
                      <m:r>
                        <a:rPr 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  <m:r>
                                <a:rPr 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  <m:r>
                                <a:rPr 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29777F-2EB5-2978-1623-B650DCCA1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921" y="4767002"/>
                <a:ext cx="7647264" cy="411203"/>
              </a:xfrm>
              <a:prstGeom prst="rect">
                <a:avLst/>
              </a:prstGeom>
              <a:blipFill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BAB07E7-6BE1-9535-2B80-4F3C1536D086}"/>
              </a:ext>
            </a:extLst>
          </p:cNvPr>
          <p:cNvSpPr/>
          <p:nvPr/>
        </p:nvSpPr>
        <p:spPr>
          <a:xfrm>
            <a:off x="271091" y="4239933"/>
            <a:ext cx="307545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nHamiltonian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00FF"/>
                </a:solidFill>
              </a:rPr>
              <a:t>Ehrenfest_forces_dia</a:t>
            </a:r>
            <a:endParaRPr lang="en-US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Ehrenfest_forces_adi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00FF"/>
                </a:solidFill>
              </a:rPr>
              <a:t>Ehrenfest_forces_tens_dia</a:t>
            </a:r>
            <a:endParaRPr lang="en-US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Ehrenfest_forces_tens_adi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B42DAB-78FA-A5F4-CEFC-2EA324295D16}"/>
              </a:ext>
            </a:extLst>
          </p:cNvPr>
          <p:cNvCxnSpPr>
            <a:cxnSpLocks/>
          </p:cNvCxnSpPr>
          <p:nvPr/>
        </p:nvCxnSpPr>
        <p:spPr>
          <a:xfrm flipV="1">
            <a:off x="2769678" y="4229808"/>
            <a:ext cx="2720542" cy="4610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F498D8-B30E-B552-A7FC-070B01B4179F}"/>
              </a:ext>
            </a:extLst>
          </p:cNvPr>
          <p:cNvCxnSpPr>
            <a:cxnSpLocks/>
          </p:cNvCxnSpPr>
          <p:nvPr/>
        </p:nvCxnSpPr>
        <p:spPr>
          <a:xfrm flipV="1">
            <a:off x="2826472" y="4239933"/>
            <a:ext cx="5327497" cy="7008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49415-5FD6-001B-62EB-FD841565F476}"/>
              </a:ext>
            </a:extLst>
          </p:cNvPr>
          <p:cNvCxnSpPr>
            <a:cxnSpLocks/>
          </p:cNvCxnSpPr>
          <p:nvPr/>
        </p:nvCxnSpPr>
        <p:spPr>
          <a:xfrm flipV="1">
            <a:off x="3268509" y="5005712"/>
            <a:ext cx="1483499" cy="185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EF214-C32E-D3B7-3A66-60208E146D37}"/>
              </a:ext>
            </a:extLst>
          </p:cNvPr>
          <p:cNvCxnSpPr>
            <a:cxnSpLocks/>
          </p:cNvCxnSpPr>
          <p:nvPr/>
        </p:nvCxnSpPr>
        <p:spPr>
          <a:xfrm>
            <a:off x="3235942" y="5524441"/>
            <a:ext cx="128280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E50E8E-84D7-9647-51D4-913183D35D65}"/>
                  </a:ext>
                </a:extLst>
              </p:cNvPr>
              <p:cNvSpPr txBox="1"/>
              <p:nvPr/>
            </p:nvSpPr>
            <p:spPr>
              <a:xfrm>
                <a:off x="8706833" y="2434185"/>
                <a:ext cx="3594001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𝑄𝑇𝑆𝐻</m:t>
                          </m:r>
                        </m:sup>
                      </m:sSubSup>
                      <m:r>
                        <a:rPr lang="en-US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𝑄𝑇𝑆𝐻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E50E8E-84D7-9647-51D4-913183D3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833" y="2434185"/>
                <a:ext cx="3594001" cy="6790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9C7D3B-D04C-70AC-B33E-838DA331754B}"/>
                  </a:ext>
                </a:extLst>
              </p:cNvPr>
              <p:cNvSpPr txBox="1"/>
              <p:nvPr/>
            </p:nvSpPr>
            <p:spPr>
              <a:xfrm>
                <a:off x="4574921" y="5928193"/>
                <a:ext cx="6174595" cy="444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𝑄𝑇𝑆𝐻</m:t>
                          </m:r>
                        </m:sup>
                      </m:sSubSup>
                      <m:r>
                        <a:rPr lang="en-US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r>
                        <a:rPr lang="en-US" b="0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b="0" i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b="0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b="0" i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9C7D3B-D04C-70AC-B33E-838DA3317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921" y="5928193"/>
                <a:ext cx="6174595" cy="444865"/>
              </a:xfrm>
              <a:prstGeom prst="rect">
                <a:avLst/>
              </a:prstGeom>
              <a:blipFill>
                <a:blip r:embed="rId8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34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B5524-EBF4-75B7-DDEF-B68100DF0482}"/>
              </a:ext>
            </a:extLst>
          </p:cNvPr>
          <p:cNvSpPr txBox="1"/>
          <p:nvPr/>
        </p:nvSpPr>
        <p:spPr>
          <a:xfrm>
            <a:off x="608836" y="3849256"/>
            <a:ext cx="28376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dyn_control_params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enforce_state_following</a:t>
            </a: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enforced_state_index</a:t>
            </a: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0510" y="4179734"/>
            <a:ext cx="7543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Whether we want to enforce nuclear dynamics to be on a given state, regardless of the TSH transitions:  [0 – no]; 1 – yes (the dynamics is governed by the given PES, but the hopping may still be happening).  The option 1 can be used for NBRA for the excited-state surfaces.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50510" y="5695915"/>
            <a:ext cx="8095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we enforce the nuclear dynamics to be on a given state, what is the index of that state [any integer &gt; 0, default = 0 ]</a:t>
            </a:r>
          </a:p>
          <a:p>
            <a:r>
              <a:rPr lang="en-US" dirty="0"/>
              <a:t>The default value of 0 enforces the nuclear dynamics to be on the ground state. </a:t>
            </a:r>
          </a:p>
        </p:txBody>
      </p:sp>
      <p:pic>
        <p:nvPicPr>
          <p:cNvPr id="15" name="Picture 7" descr="Image result for ub logo">
            <a:extLst>
              <a:ext uri="{FF2B5EF4-FFF2-40B4-BE49-F238E27FC236}">
                <a16:creationId xmlns:a16="http://schemas.microsoft.com/office/drawing/2014/main" id="{71477016-E0B8-00DD-A8EB-05A4C355E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D82D9E-5C27-E02F-06C2-9BCFB64A2DF6}"/>
              </a:ext>
            </a:extLst>
          </p:cNvPr>
          <p:cNvSpPr txBox="1"/>
          <p:nvPr/>
        </p:nvSpPr>
        <p:spPr>
          <a:xfrm>
            <a:off x="1113219" y="74858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Options for the Dynamics: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FD4225-C540-32C4-CE32-4318AA90C47B}"/>
                  </a:ext>
                </a:extLst>
              </p:cNvPr>
              <p:cNvSpPr txBox="1"/>
              <p:nvPr/>
            </p:nvSpPr>
            <p:spPr>
              <a:xfrm>
                <a:off x="3446502" y="1825743"/>
                <a:ext cx="7384026" cy="411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bSup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r>
                        <a:rPr lang="en-US" b="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FD4225-C540-32C4-CE32-4318AA90C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02" y="1825743"/>
                <a:ext cx="7384026" cy="411203"/>
              </a:xfrm>
              <a:prstGeom prst="rect">
                <a:avLst/>
              </a:prstGeom>
              <a:blipFill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987643-D03C-8453-6B17-C67E21D3D473}"/>
              </a:ext>
            </a:extLst>
          </p:cNvPr>
          <p:cNvSpPr txBox="1"/>
          <p:nvPr/>
        </p:nvSpPr>
        <p:spPr>
          <a:xfrm>
            <a:off x="863600" y="792163"/>
            <a:ext cx="10591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on the </a:t>
            </a:r>
            <a:r>
              <a:rPr lang="en-US" dirty="0" err="1"/>
              <a:t>Ehrenfest</a:t>
            </a:r>
            <a:r>
              <a:rPr lang="en-US" dirty="0"/>
              <a:t> force calculations: </a:t>
            </a:r>
          </a:p>
          <a:p>
            <a:endParaRPr lang="en-US" dirty="0"/>
          </a:p>
          <a:p>
            <a:r>
              <a:rPr lang="en-US" dirty="0"/>
              <a:t>In the normal approach, when we rely on the TD-SE integrator that uses NACs, the force tensor is computed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FA63DC-9159-BEBE-4EE7-829C718E677B}"/>
                  </a:ext>
                </a:extLst>
              </p:cNvPr>
              <p:cNvSpPr txBox="1"/>
              <p:nvPr/>
            </p:nvSpPr>
            <p:spPr>
              <a:xfrm>
                <a:off x="467360" y="2418680"/>
                <a:ext cx="11562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However, when the local diabatization integrators are used, the NACs vanish,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,  so the force tensor becomes just: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FA63DC-9159-BEBE-4EE7-829C718E6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" y="2418680"/>
                <a:ext cx="11562080" cy="369332"/>
              </a:xfrm>
              <a:prstGeom prst="rect">
                <a:avLst/>
              </a:prstGeom>
              <a:blipFill>
                <a:blip r:embed="rId4"/>
                <a:stretch>
                  <a:fillRect l="-47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038B9F-D723-373D-0194-415DD7050DDA}"/>
                  </a:ext>
                </a:extLst>
              </p:cNvPr>
              <p:cNvSpPr txBox="1"/>
              <p:nvPr/>
            </p:nvSpPr>
            <p:spPr>
              <a:xfrm>
                <a:off x="3446502" y="2867068"/>
                <a:ext cx="7384026" cy="432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𝐿𝐷</m:t>
                          </m:r>
                        </m:sup>
                      </m:sSubSup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038B9F-D723-373D-0194-415DD705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02" y="2867068"/>
                <a:ext cx="7384026" cy="432170"/>
              </a:xfrm>
              <a:prstGeom prst="rect">
                <a:avLst/>
              </a:prstGeom>
              <a:blipFill>
                <a:blip r:embed="rId5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38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B5524-EBF4-75B7-DDEF-B68100DF0482}"/>
              </a:ext>
            </a:extLst>
          </p:cNvPr>
          <p:cNvSpPr txBox="1"/>
          <p:nvPr/>
        </p:nvSpPr>
        <p:spPr>
          <a:xfrm>
            <a:off x="0" y="756281"/>
            <a:ext cx="278119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dyn_control_params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time_overlap_method</a:t>
            </a: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nac_update_method</a:t>
            </a: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nac_algo</a:t>
            </a: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5" name="Picture 7" descr="Image result for ub logo">
            <a:extLst>
              <a:ext uri="{FF2B5EF4-FFF2-40B4-BE49-F238E27FC236}">
                <a16:creationId xmlns:a16="http://schemas.microsoft.com/office/drawing/2014/main" id="{71477016-E0B8-00DD-A8EB-05A4C355E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F91E6E-40CB-1350-9D0C-A24120DBBB12}"/>
                  </a:ext>
                </a:extLst>
              </p:cNvPr>
              <p:cNvSpPr txBox="1"/>
              <p:nvPr/>
            </p:nvSpPr>
            <p:spPr>
              <a:xfrm>
                <a:off x="2681154" y="1109629"/>
                <a:ext cx="869804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How to get the time-overlaps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in the dynamics.</a:t>
                </a:r>
              </a:p>
              <a:p>
                <a:r>
                  <a:rPr lang="en-US" dirty="0"/>
                  <a:t>[0] - based on the wavefunctions (the Hamiltonian shall have the </a:t>
                </a:r>
                <a:r>
                  <a:rPr lang="en-US" dirty="0" err="1"/>
                  <a:t>basis_transform</a:t>
                </a:r>
                <a:r>
                  <a:rPr lang="en-US" dirty="0"/>
                  <a:t> variables updated):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1 -  based on external calculations (the Hamiltonian shall have the </a:t>
                </a:r>
                <a:r>
                  <a:rPr lang="en-US" dirty="0" err="1"/>
                  <a:t>time_overlap_adi</a:t>
                </a:r>
                <a:r>
                  <a:rPr lang="en-US" dirty="0"/>
                  <a:t> member updated) - use for NBRA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F91E6E-40CB-1350-9D0C-A24120DBB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54" y="1109629"/>
                <a:ext cx="8698046" cy="1477328"/>
              </a:xfrm>
              <a:prstGeom prst="rect">
                <a:avLst/>
              </a:prstGeom>
              <a:blipFill>
                <a:blip r:embed="rId3"/>
                <a:stretch>
                  <a:fillRect l="-631" t="-2066" r="-70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AD82D9E-5C27-E02F-06C2-9BCFB64A2DF6}"/>
              </a:ext>
            </a:extLst>
          </p:cNvPr>
          <p:cNvSpPr txBox="1"/>
          <p:nvPr/>
        </p:nvSpPr>
        <p:spPr>
          <a:xfrm>
            <a:off x="1113219" y="74858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Options for the Dynamics: Time-overlaps and NACs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81154" y="2701044"/>
                <a:ext cx="8743122" cy="1765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How to update NACs and vibronic Hamiltonian before electronic TD-SE propagation.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0: don't update them (e.g. for simplest NAC)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[1]: update according to changed momentum and existing  derivative couplings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2: update according to time-overlaps (only time-derivative NACs)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54" y="2701044"/>
                <a:ext cx="8743122" cy="1765676"/>
              </a:xfrm>
              <a:prstGeom prst="rect">
                <a:avLst/>
              </a:prstGeom>
              <a:blipFill>
                <a:blip r:embed="rId4"/>
                <a:stretch>
                  <a:fillRect l="-628" t="-1724" b="-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04E3F0-497A-4A17-A687-C0A2A79779E9}"/>
                  </a:ext>
                </a:extLst>
              </p:cNvPr>
              <p:cNvSpPr txBox="1"/>
              <p:nvPr/>
            </p:nvSpPr>
            <p:spPr>
              <a:xfrm>
                <a:off x="2618625" y="4772108"/>
                <a:ext cx="7020688" cy="1406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How to compute time-derivative NACs (if </a:t>
                </a:r>
                <a:r>
                  <a:rPr lang="en-US" dirty="0" err="1"/>
                  <a:t>nac_update_method</a:t>
                </a:r>
                <a:r>
                  <a:rPr lang="en-US" dirty="0"/>
                  <a:t>==2)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(-1): don’t update, e.g. we use NACs from somewhere else [ default ]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0: use HST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d>
                          <m:dPr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1: use NPI of Meek and Levine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04E3F0-497A-4A17-A687-C0A2A7977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625" y="4772108"/>
                <a:ext cx="7020688" cy="1406667"/>
              </a:xfrm>
              <a:prstGeom prst="rect">
                <a:avLst/>
              </a:prstGeom>
              <a:blipFill>
                <a:blip r:embed="rId5"/>
                <a:stretch>
                  <a:fillRect l="-782" t="-2597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883EE5D-3FBA-46D5-9D90-2ECB45531087}"/>
              </a:ext>
            </a:extLst>
          </p:cNvPr>
          <p:cNvSpPr txBox="1"/>
          <p:nvPr/>
        </p:nvSpPr>
        <p:spPr>
          <a:xfrm>
            <a:off x="270997" y="6384149"/>
            <a:ext cx="4780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</a:rPr>
              <a:t>Meek, G. A.; Levine, B. G.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J. Phys. Chem. Lett.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2014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5</a:t>
            </a:r>
            <a:r>
              <a:rPr lang="en-US" sz="1400" dirty="0">
                <a:solidFill>
                  <a:srgbClr val="0000FF"/>
                </a:solidFill>
                <a:effectLst/>
              </a:rPr>
              <a:t>, 2351.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BCA429-76CC-BF65-6AD1-723E18C0D3A7}"/>
                  </a:ext>
                </a:extLst>
              </p:cNvPr>
              <p:cNvSpPr txBox="1"/>
              <p:nvPr/>
            </p:nvSpPr>
            <p:spPr>
              <a:xfrm>
                <a:off x="5885229" y="5847571"/>
                <a:ext cx="413253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  <m:d>
                            <m:d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  <m:d>
                            <m:d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BCA429-76CC-BF65-6AD1-723E18C0D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29" y="5847571"/>
                <a:ext cx="4132531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7AA4F5-E646-58C1-EA38-3E1A09127732}"/>
                  </a:ext>
                </a:extLst>
              </p:cNvPr>
              <p:cNvSpPr txBox="1"/>
              <p:nvPr/>
            </p:nvSpPr>
            <p:spPr>
              <a:xfrm>
                <a:off x="4757002" y="6141231"/>
                <a:ext cx="7302918" cy="587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  <m:d>
                                <m:d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4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4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  <m:d>
                                <m:dPr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4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7AA4F5-E646-58C1-EA38-3E1A09127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002" y="6141231"/>
                <a:ext cx="7302918" cy="5875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11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39566" y="831662"/>
            <a:ext cx="64037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FSSH: </a:t>
            </a:r>
          </a:p>
          <a:p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Tully, J. C. 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J. Chem. Phys.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1990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93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1061</a:t>
            </a:r>
            <a:endParaRPr lang="en-US" sz="1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39566" y="1537233"/>
            <a:ext cx="48792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GFSH:</a:t>
            </a:r>
          </a:p>
          <a:p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Wang, L.; Trivedi, D.; </a:t>
            </a:r>
            <a:r>
              <a:rPr lang="en-US" sz="16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Prezhdo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O. V. 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JCTC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2014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10, 3598</a:t>
            </a:r>
            <a:endParaRPr lang="en-US" sz="1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39566" y="2347244"/>
            <a:ext cx="4779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MSSH:</a:t>
            </a:r>
          </a:p>
          <a:p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Akimov, A. V.; Trivedi, D.; Wang, L.; </a:t>
            </a:r>
            <a:r>
              <a:rPr lang="en-US" sz="16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Prezhdo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O. V. 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J. Phys. Soc. </a:t>
            </a:r>
            <a:r>
              <a:rPr lang="en-US" sz="1600" i="1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Jpn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2015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84, 094002</a:t>
            </a:r>
            <a:endParaRPr lang="en-US" sz="1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7" descr="Image result for ub logo">
            <a:extLst>
              <a:ext uri="{FF2B5EF4-FFF2-40B4-BE49-F238E27FC236}">
                <a16:creationId xmlns:a16="http://schemas.microsoft.com/office/drawing/2014/main" id="{39110634-7B2C-2515-448A-50DC85BE3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855F36-0116-B2E1-BB47-C515A0E1661F}"/>
              </a:ext>
            </a:extLst>
          </p:cNvPr>
          <p:cNvSpPr txBox="1"/>
          <p:nvPr/>
        </p:nvSpPr>
        <p:spPr>
          <a:xfrm>
            <a:off x="1113219" y="74858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Hop Proposal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412A7-D04E-63E6-3425-9E260D4842CA}"/>
              </a:ext>
            </a:extLst>
          </p:cNvPr>
          <p:cNvSpPr txBox="1"/>
          <p:nvPr/>
        </p:nvSpPr>
        <p:spPr>
          <a:xfrm>
            <a:off x="101380" y="790628"/>
            <a:ext cx="2638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dyn_control_params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tsh_method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B60A7-55BD-4868-F6E5-106F8206F448}"/>
              </a:ext>
            </a:extLst>
          </p:cNvPr>
          <p:cNvSpPr txBox="1"/>
          <p:nvPr/>
        </p:nvSpPr>
        <p:spPr>
          <a:xfrm>
            <a:off x="391301" y="1684856"/>
            <a:ext cx="44854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- [-1]: adiabatic dynamics, no hops [ default ]</a:t>
            </a:r>
          </a:p>
          <a:p>
            <a:r>
              <a:rPr lang="en-US" dirty="0"/>
              <a:t> - 0: Fewest Switches Surface Hopping (FSSH)</a:t>
            </a:r>
          </a:p>
          <a:p>
            <a:r>
              <a:rPr lang="en-US" dirty="0"/>
              <a:t> - 1: Global Flux Surface Hopping (GFSH)</a:t>
            </a:r>
          </a:p>
          <a:p>
            <a:r>
              <a:rPr lang="en-US" dirty="0"/>
              <a:t> - 2: Markov-State Surface Hopping (MSSH)</a:t>
            </a:r>
          </a:p>
          <a:p>
            <a:r>
              <a:rPr lang="en-US" dirty="0"/>
              <a:t> - 3: Landau-Zener (LZ) options</a:t>
            </a:r>
          </a:p>
          <a:p>
            <a:r>
              <a:rPr lang="en-US" dirty="0"/>
              <a:t> - 4: Zhu-Nakamura (ZN) options</a:t>
            </a:r>
          </a:p>
          <a:p>
            <a:r>
              <a:rPr lang="en-US" dirty="0"/>
              <a:t> - 5: DISH (see decoherence)</a:t>
            </a:r>
          </a:p>
          <a:p>
            <a:r>
              <a:rPr lang="en-US" dirty="0"/>
              <a:t> - 6: MASH</a:t>
            </a:r>
          </a:p>
          <a:p>
            <a:r>
              <a:rPr lang="en-US" dirty="0"/>
              <a:t> - 7: FSSH2</a:t>
            </a:r>
          </a:p>
          <a:p>
            <a:r>
              <a:rPr lang="en-US" dirty="0"/>
              <a:t> - 8: FSSH3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303AE-4C74-E7FE-A27D-D578D32FFF71}"/>
              </a:ext>
            </a:extLst>
          </p:cNvPr>
          <p:cNvSpPr txBox="1"/>
          <p:nvPr/>
        </p:nvSpPr>
        <p:spPr>
          <a:xfrm>
            <a:off x="5299029" y="4434622"/>
            <a:ext cx="6883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</a:rPr>
              <a:t>FSSH2: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</a:rPr>
              <a:t>Araujo, L.; </a:t>
            </a:r>
            <a:r>
              <a:rPr lang="en-US" sz="1600" dirty="0" err="1">
                <a:solidFill>
                  <a:srgbClr val="0000FF"/>
                </a:solidFill>
                <a:effectLst/>
              </a:rPr>
              <a:t>Lasser</a:t>
            </a:r>
            <a:r>
              <a:rPr lang="en-US" sz="1600" dirty="0">
                <a:solidFill>
                  <a:srgbClr val="0000FF"/>
                </a:solidFill>
                <a:effectLst/>
              </a:rPr>
              <a:t>, C.; Schmidt, B. </a:t>
            </a:r>
            <a:r>
              <a:rPr lang="en-US" sz="1600" i="1" dirty="0">
                <a:solidFill>
                  <a:srgbClr val="0000FF"/>
                </a:solidFill>
                <a:effectLst/>
              </a:rPr>
              <a:t>J. Chem. Theory </a:t>
            </a:r>
            <a:r>
              <a:rPr lang="en-US" sz="1600" i="1" dirty="0" err="1">
                <a:solidFill>
                  <a:srgbClr val="0000FF"/>
                </a:solidFill>
                <a:effectLst/>
              </a:rPr>
              <a:t>Comput</a:t>
            </a:r>
            <a:r>
              <a:rPr lang="en-US" sz="1600" i="1" dirty="0">
                <a:solidFill>
                  <a:srgbClr val="0000FF"/>
                </a:solidFill>
                <a:effectLst/>
              </a:rPr>
              <a:t>.</a:t>
            </a:r>
            <a:r>
              <a:rPr lang="en-US" sz="1600" dirty="0">
                <a:solidFill>
                  <a:srgbClr val="0000FF"/>
                </a:solidFill>
                <a:effectLst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</a:rPr>
              <a:t>2024</a:t>
            </a:r>
            <a:r>
              <a:rPr lang="en-US" sz="1600" dirty="0">
                <a:solidFill>
                  <a:srgbClr val="0000FF"/>
                </a:solidFill>
                <a:effectLst/>
              </a:rPr>
              <a:t>, </a:t>
            </a:r>
            <a:r>
              <a:rPr lang="en-US" sz="1600" i="1" dirty="0">
                <a:solidFill>
                  <a:srgbClr val="0000FF"/>
                </a:solidFill>
                <a:effectLst/>
              </a:rPr>
              <a:t>20</a:t>
            </a:r>
            <a:r>
              <a:rPr lang="en-US" sz="1600" dirty="0">
                <a:solidFill>
                  <a:srgbClr val="0000FF"/>
                </a:solidFill>
                <a:effectLst/>
              </a:rPr>
              <a:t>, 3413–3419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E7B2B-0FA5-0C81-8DFC-8087B88F46C3}"/>
              </a:ext>
            </a:extLst>
          </p:cNvPr>
          <p:cNvSpPr txBox="1"/>
          <p:nvPr/>
        </p:nvSpPr>
        <p:spPr>
          <a:xfrm>
            <a:off x="5239566" y="3214844"/>
            <a:ext cx="65601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MASH:</a:t>
            </a:r>
          </a:p>
          <a:p>
            <a:r>
              <a:rPr lang="en-US" sz="1600" dirty="0">
                <a:solidFill>
                  <a:srgbClr val="0000FF"/>
                </a:solidFill>
              </a:rPr>
              <a:t>(1)</a:t>
            </a:r>
            <a:r>
              <a:rPr lang="en-US" sz="1600" dirty="0" err="1">
                <a:solidFill>
                  <a:srgbClr val="0000FF"/>
                </a:solidFill>
              </a:rPr>
              <a:t>Mannouch</a:t>
            </a:r>
            <a:r>
              <a:rPr lang="en-US" sz="1600" dirty="0">
                <a:solidFill>
                  <a:srgbClr val="0000FF"/>
                </a:solidFill>
              </a:rPr>
              <a:t>, J. R.; Richardson, J. O. A </a:t>
            </a:r>
            <a:r>
              <a:rPr lang="en-US" sz="1600" i="1" dirty="0">
                <a:solidFill>
                  <a:srgbClr val="0000FF"/>
                </a:solidFill>
              </a:rPr>
              <a:t>JCP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2023</a:t>
            </a:r>
            <a:r>
              <a:rPr lang="en-US" sz="1600" dirty="0">
                <a:solidFill>
                  <a:srgbClr val="0000FF"/>
                </a:solidFill>
              </a:rPr>
              <a:t>, 158, 104111</a:t>
            </a:r>
          </a:p>
          <a:p>
            <a:r>
              <a:rPr lang="en-US" sz="1600" dirty="0">
                <a:solidFill>
                  <a:srgbClr val="0000FF"/>
                </a:solidFill>
              </a:rPr>
              <a:t>(2)</a:t>
            </a:r>
            <a:r>
              <a:rPr lang="en-US" sz="1600" dirty="0" err="1">
                <a:solidFill>
                  <a:srgbClr val="0000FF"/>
                </a:solidFill>
              </a:rPr>
              <a:t>Runeson</a:t>
            </a:r>
            <a:r>
              <a:rPr lang="en-US" sz="1600" dirty="0">
                <a:solidFill>
                  <a:srgbClr val="0000FF"/>
                </a:solidFill>
              </a:rPr>
              <a:t>, J. E.; </a:t>
            </a:r>
            <a:r>
              <a:rPr lang="en-US" sz="1600" dirty="0" err="1">
                <a:solidFill>
                  <a:srgbClr val="0000FF"/>
                </a:solidFill>
              </a:rPr>
              <a:t>Manolopoulos</a:t>
            </a:r>
            <a:r>
              <a:rPr lang="en-US" sz="1600" dirty="0">
                <a:solidFill>
                  <a:srgbClr val="0000FF"/>
                </a:solidFill>
              </a:rPr>
              <a:t>, D. E. A </a:t>
            </a:r>
            <a:r>
              <a:rPr lang="en-US" sz="1600" i="1" dirty="0">
                <a:solidFill>
                  <a:srgbClr val="0000FF"/>
                </a:solidFill>
              </a:rPr>
              <a:t>JCP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2023</a:t>
            </a:r>
            <a:r>
              <a:rPr lang="en-US" sz="1600" dirty="0">
                <a:solidFill>
                  <a:srgbClr val="0000FF"/>
                </a:solidFill>
              </a:rPr>
              <a:t>, 159, 094115.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(3)E. </a:t>
            </a:r>
            <a:r>
              <a:rPr lang="en-US" sz="1600" dirty="0" err="1">
                <a:solidFill>
                  <a:srgbClr val="0000FF"/>
                </a:solidFill>
              </a:rPr>
              <a:t>Runeson</a:t>
            </a:r>
            <a:r>
              <a:rPr lang="en-US" sz="1600" dirty="0">
                <a:solidFill>
                  <a:srgbClr val="0000FF"/>
                </a:solidFill>
              </a:rPr>
              <a:t>, J.; P. Fay, T.; E. </a:t>
            </a:r>
            <a:r>
              <a:rPr lang="en-US" sz="1600" dirty="0" err="1">
                <a:solidFill>
                  <a:srgbClr val="0000FF"/>
                </a:solidFill>
              </a:rPr>
              <a:t>Manolopoulos</a:t>
            </a:r>
            <a:r>
              <a:rPr lang="en-US" sz="1600" dirty="0">
                <a:solidFill>
                  <a:srgbClr val="0000FF"/>
                </a:solidFill>
              </a:rPr>
              <a:t>, D. </a:t>
            </a:r>
            <a:r>
              <a:rPr lang="en-US" sz="1600" i="1" dirty="0">
                <a:solidFill>
                  <a:srgbClr val="0000FF"/>
                </a:solidFill>
              </a:rPr>
              <a:t>PCCP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2024</a:t>
            </a:r>
            <a:r>
              <a:rPr lang="en-US" sz="1600" dirty="0">
                <a:solidFill>
                  <a:srgbClr val="0000FF"/>
                </a:solidFill>
              </a:rPr>
              <a:t>, 26, 4929–4938.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8E848-4508-9C1B-3124-1ACE7D6F5C63}"/>
              </a:ext>
            </a:extLst>
          </p:cNvPr>
          <p:cNvSpPr txBox="1"/>
          <p:nvPr/>
        </p:nvSpPr>
        <p:spPr>
          <a:xfrm>
            <a:off x="391301" y="5528763"/>
            <a:ext cx="47598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LZ:</a:t>
            </a:r>
          </a:p>
          <a:p>
            <a:pPr marL="342900" indent="-342900">
              <a:buAutoNum type="arabicParenBoth"/>
            </a:pPr>
            <a:r>
              <a:rPr lang="en-US" sz="1600" dirty="0">
                <a:solidFill>
                  <a:srgbClr val="0000FF"/>
                </a:solidFill>
              </a:rPr>
              <a:t>Tully, J. C. </a:t>
            </a:r>
            <a:r>
              <a:rPr lang="en-US" sz="1600" i="1" dirty="0">
                <a:solidFill>
                  <a:srgbClr val="0000FF"/>
                </a:solidFill>
              </a:rPr>
              <a:t>J. Chem. Phys.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1990</a:t>
            </a:r>
            <a:r>
              <a:rPr lang="en-US" sz="1600" dirty="0">
                <a:solidFill>
                  <a:srgbClr val="0000FF"/>
                </a:solidFill>
              </a:rPr>
              <a:t>, 93, 1061, 1071</a:t>
            </a:r>
          </a:p>
          <a:p>
            <a:pPr marL="342900" indent="-342900">
              <a:buAutoNum type="arabicParenBoth"/>
            </a:pPr>
            <a:r>
              <a:rPr lang="en-US" sz="1600" dirty="0">
                <a:solidFill>
                  <a:srgbClr val="0000FF"/>
                </a:solidFill>
              </a:rPr>
              <a:t>Belyaev, A. K.; Lebedev, O. V.  </a:t>
            </a:r>
            <a:r>
              <a:rPr lang="en-US" sz="1600" i="1" dirty="0">
                <a:solidFill>
                  <a:srgbClr val="0000FF"/>
                </a:solidFill>
              </a:rPr>
              <a:t>Phys. Rev. 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2011</a:t>
            </a:r>
            <a:r>
              <a:rPr lang="en-US" sz="1600" dirty="0">
                <a:solidFill>
                  <a:srgbClr val="0000FF"/>
                </a:solidFill>
              </a:rPr>
              <a:t>, 84, 014701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C74A8-AF1F-38FE-1521-479BE480D37F}"/>
              </a:ext>
            </a:extLst>
          </p:cNvPr>
          <p:cNvSpPr txBox="1"/>
          <p:nvPr/>
        </p:nvSpPr>
        <p:spPr>
          <a:xfrm>
            <a:off x="5308538" y="5213482"/>
            <a:ext cx="68834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ZN:</a:t>
            </a:r>
          </a:p>
          <a:p>
            <a:pPr marL="342900" indent="-342900">
              <a:buAutoNum type="arabicParenBoth"/>
            </a:pPr>
            <a:r>
              <a:rPr lang="pt-BR" sz="1600" dirty="0">
                <a:solidFill>
                  <a:srgbClr val="0000FF"/>
                </a:solidFill>
              </a:rPr>
              <a:t>Zhu, C., Nakamura, H., Re, N., Aquilanti, V., 1992. J. Chem. Phys. 97, 1892</a:t>
            </a:r>
          </a:p>
          <a:p>
            <a:pPr marL="342900" indent="-342900">
              <a:buAutoNum type="arabicParenBoth"/>
            </a:pPr>
            <a:r>
              <a:rPr lang="pl-PL" sz="1600" dirty="0">
                <a:solidFill>
                  <a:srgbClr val="0000FF"/>
                </a:solidFill>
              </a:rPr>
              <a:t>Hanasaki, K., Kanno, M., Niehaus, T.A., Kono, H., 2018. J. Chem. Phys. 149. 244117</a:t>
            </a:r>
            <a:endParaRPr lang="en-US" sz="1600" dirty="0">
              <a:solidFill>
                <a:srgbClr val="0000FF"/>
              </a:solidFill>
            </a:endParaRPr>
          </a:p>
          <a:p>
            <a:pPr marL="342900" indent="-342900">
              <a:buAutoNum type="arabicParenBoth"/>
            </a:pPr>
            <a:r>
              <a:rPr lang="en-US" sz="1600" dirty="0">
                <a:solidFill>
                  <a:srgbClr val="0000FF"/>
                </a:solidFill>
              </a:rPr>
              <a:t>Yu, L., Xu, C., Lei, Y., Zhu, C., Wen, Z., 2014. Phys. Chem. Chem. Phys. 16. 25883.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63BEE3-B5E0-1E98-2CAA-C06B25AFE615}"/>
              </a:ext>
            </a:extLst>
          </p:cNvPr>
          <p:cNvSpPr txBox="1"/>
          <p:nvPr/>
        </p:nvSpPr>
        <p:spPr>
          <a:xfrm>
            <a:off x="391300" y="4547178"/>
            <a:ext cx="44854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</a:rPr>
              <a:t>FSSH3: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</a:rPr>
              <a:t>Akimov, A. V. </a:t>
            </a:r>
            <a:r>
              <a:rPr lang="en-US" sz="1600" i="1" dirty="0">
                <a:solidFill>
                  <a:srgbClr val="0000FF"/>
                </a:solidFill>
              </a:rPr>
              <a:t>Mol</a:t>
            </a:r>
            <a:r>
              <a:rPr lang="en-US" sz="1600" i="1" dirty="0">
                <a:solidFill>
                  <a:srgbClr val="0000FF"/>
                </a:solidFill>
                <a:effectLst/>
              </a:rPr>
              <a:t>. Phys.</a:t>
            </a:r>
            <a:r>
              <a:rPr lang="en-US" sz="1600" dirty="0">
                <a:solidFill>
                  <a:srgbClr val="0000FF"/>
                </a:solidFill>
                <a:effectLst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</a:rPr>
              <a:t>2024</a:t>
            </a:r>
            <a:r>
              <a:rPr lang="en-US" sz="1600" dirty="0">
                <a:solidFill>
                  <a:srgbClr val="0000FF"/>
                </a:solidFill>
                <a:effectLst/>
              </a:rPr>
              <a:t>, </a:t>
            </a:r>
            <a:r>
              <a:rPr lang="en-US" sz="1600" i="1" dirty="0">
                <a:solidFill>
                  <a:srgbClr val="0000FF"/>
                </a:solidFill>
                <a:effectLst/>
              </a:rPr>
              <a:t>to appear in press</a:t>
            </a:r>
            <a:endParaRPr lang="en-US" sz="1600" dirty="0"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35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39072-59D3-D919-D06D-4732F6CDB70E}"/>
                  </a:ext>
                </a:extLst>
              </p:cNvPr>
              <p:cNvSpPr txBox="1"/>
              <p:nvPr/>
            </p:nvSpPr>
            <p:spPr>
              <a:xfrm>
                <a:off x="645160" y="1534591"/>
                <a:ext cx="8173720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→∗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ii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ii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ii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39072-59D3-D919-D06D-4732F6CDB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60" y="1534591"/>
                <a:ext cx="8173720" cy="576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A6459D-ACFE-A5AA-9C84-72E88C6BC030}"/>
                  </a:ext>
                </a:extLst>
              </p:cNvPr>
              <p:cNvSpPr txBox="1"/>
              <p:nvPr/>
            </p:nvSpPr>
            <p:spPr>
              <a:xfrm>
                <a:off x="645160" y="2247167"/>
                <a:ext cx="2722880" cy="572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𝑥𝐻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A6459D-ACFE-A5AA-9C84-72E88C6BC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60" y="2247167"/>
                <a:ext cx="2722880" cy="572914"/>
              </a:xfrm>
              <a:prstGeom prst="rect">
                <a:avLst/>
              </a:prstGeom>
              <a:blipFill>
                <a:blip r:embed="rId3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2AA222-86B8-44F2-6C78-217A297D5607}"/>
                  </a:ext>
                </a:extLst>
              </p:cNvPr>
              <p:cNvSpPr txBox="1"/>
              <p:nvPr/>
            </p:nvSpPr>
            <p:spPr>
              <a:xfrm>
                <a:off x="645160" y="2870121"/>
                <a:ext cx="7161901" cy="649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→∗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𝑅𝑒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sz="14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𝑅𝑒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sz="14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2AA222-86B8-44F2-6C78-217A297D5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60" y="2870121"/>
                <a:ext cx="7161901" cy="649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B55D78-A916-1DF3-CD8C-EED808F01654}"/>
                  </a:ext>
                </a:extLst>
              </p:cNvPr>
              <p:cNvSpPr txBox="1"/>
              <p:nvPr/>
            </p:nvSpPr>
            <p:spPr>
              <a:xfrm>
                <a:off x="617557" y="3579235"/>
                <a:ext cx="2457821" cy="649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𝐹𝑆𝑆𝐻</m:t>
                          </m:r>
                        </m:sup>
                      </m:sSubSup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B55D78-A916-1DF3-CD8C-EED808F0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7" y="3579235"/>
                <a:ext cx="2457821" cy="649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6A4D0A-9C43-FEF6-9161-3E450C1FE218}"/>
                  </a:ext>
                </a:extLst>
              </p:cNvPr>
              <p:cNvSpPr txBox="1"/>
              <p:nvPr/>
            </p:nvSpPr>
            <p:spPr>
              <a:xfrm>
                <a:off x="645160" y="4278427"/>
                <a:ext cx="3185160" cy="649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𝐹𝑆𝑆𝐻</m:t>
                          </m:r>
                        </m:sup>
                      </m:sSubSup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6A4D0A-9C43-FEF6-9161-3E450C1FE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60" y="4278427"/>
                <a:ext cx="3185160" cy="6491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7" descr="Image result for ub logo">
            <a:extLst>
              <a:ext uri="{FF2B5EF4-FFF2-40B4-BE49-F238E27FC236}">
                <a16:creationId xmlns:a16="http://schemas.microsoft.com/office/drawing/2014/main" id="{22F344F9-E107-5CB3-66D8-18C3C81ED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B94001-18A4-1B6E-8F8A-957692B45649}"/>
              </a:ext>
            </a:extLst>
          </p:cNvPr>
          <p:cNvSpPr txBox="1"/>
          <p:nvPr/>
        </p:nvSpPr>
        <p:spPr>
          <a:xfrm>
            <a:off x="1113219" y="74858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FSSH and MSSH Hop Proposal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68AB58-5068-8B1A-878D-0F8BD7FDCBEF}"/>
                  </a:ext>
                </a:extLst>
              </p:cNvPr>
              <p:cNvSpPr/>
              <p:nvPr/>
            </p:nvSpPr>
            <p:spPr>
              <a:xfrm>
                <a:off x="3830320" y="4278427"/>
                <a:ext cx="3607847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𝑣𝑖𝑏</m:t>
                                  </m:r>
                                </m:sup>
                              </m:sSub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𝑣𝑖𝑏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68AB58-5068-8B1A-878D-0F8BD7FDC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320" y="4278427"/>
                <a:ext cx="3607847" cy="576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9651024-300D-3827-BBC0-419D50D743A6}"/>
              </a:ext>
            </a:extLst>
          </p:cNvPr>
          <p:cNvSpPr/>
          <p:nvPr/>
        </p:nvSpPr>
        <p:spPr>
          <a:xfrm>
            <a:off x="8257086" y="3701611"/>
            <a:ext cx="35637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Tully, J. C. 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J. Chem. Phys.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1990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93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1061</a:t>
            </a:r>
          </a:p>
          <a:p>
            <a:endParaRPr lang="en-US" sz="1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</a:rPr>
              <a:t>Fabiano, E.; </a:t>
            </a:r>
            <a:r>
              <a:rPr lang="en-US" sz="1600" dirty="0" err="1">
                <a:solidFill>
                  <a:srgbClr val="0000FF"/>
                </a:solidFill>
                <a:effectLst/>
              </a:rPr>
              <a:t>Keal</a:t>
            </a:r>
            <a:r>
              <a:rPr lang="en-US" sz="1600" dirty="0">
                <a:solidFill>
                  <a:srgbClr val="0000FF"/>
                </a:solidFill>
                <a:effectLst/>
              </a:rPr>
              <a:t>, T. W.; Thiel, W. </a:t>
            </a:r>
            <a:r>
              <a:rPr lang="en-US" sz="1600" i="1" dirty="0">
                <a:solidFill>
                  <a:srgbClr val="0000FF"/>
                </a:solidFill>
                <a:effectLst/>
              </a:rPr>
              <a:t>Chem. Phys.</a:t>
            </a:r>
            <a:r>
              <a:rPr lang="en-US" sz="1600" dirty="0">
                <a:solidFill>
                  <a:srgbClr val="0000FF"/>
                </a:solidFill>
                <a:effectLst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</a:rPr>
              <a:t>2008</a:t>
            </a:r>
            <a:r>
              <a:rPr lang="en-US" sz="1600" dirty="0">
                <a:solidFill>
                  <a:srgbClr val="0000FF"/>
                </a:solidFill>
                <a:effectLst/>
              </a:rPr>
              <a:t>, </a:t>
            </a:r>
            <a:r>
              <a:rPr lang="en-US" sz="1600" i="1" dirty="0">
                <a:solidFill>
                  <a:srgbClr val="0000FF"/>
                </a:solidFill>
                <a:effectLst/>
              </a:rPr>
              <a:t>349</a:t>
            </a:r>
            <a:r>
              <a:rPr lang="en-US" sz="1600" dirty="0">
                <a:solidFill>
                  <a:srgbClr val="0000FF"/>
                </a:solidFill>
                <a:effectLst/>
              </a:rPr>
              <a:t> (1), 334–347.</a:t>
            </a:r>
            <a:endParaRPr lang="en-US" sz="1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C5336-1469-7CAB-14DA-FFE1DA65BE25}"/>
              </a:ext>
            </a:extLst>
          </p:cNvPr>
          <p:cNvSpPr txBox="1"/>
          <p:nvPr/>
        </p:nvSpPr>
        <p:spPr>
          <a:xfrm>
            <a:off x="8257086" y="3149941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463C035-56DD-5BC1-1D80-F21300DA6F42}"/>
                  </a:ext>
                </a:extLst>
              </p:cNvPr>
              <p:cNvSpPr/>
              <p:nvPr/>
            </p:nvSpPr>
            <p:spPr>
              <a:xfrm>
                <a:off x="1113219" y="6182784"/>
                <a:ext cx="3416192" cy="44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𝑀𝑆𝑆𝐻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463C035-56DD-5BC1-1D80-F21300DA6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19" y="6182784"/>
                <a:ext cx="3416192" cy="443839"/>
              </a:xfrm>
              <a:prstGeom prst="rect">
                <a:avLst/>
              </a:prstGeom>
              <a:blipFill>
                <a:blip r:embed="rId9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9865D82-C0B3-AC5B-9AB6-B15D779C09CD}"/>
              </a:ext>
            </a:extLst>
          </p:cNvPr>
          <p:cNvSpPr/>
          <p:nvPr/>
        </p:nvSpPr>
        <p:spPr>
          <a:xfrm>
            <a:off x="4589012" y="6259921"/>
            <a:ext cx="7362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Akimov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A. V.; Trivedi, D.; Wang, L.; </a:t>
            </a:r>
            <a:r>
              <a:rPr lang="en-US" sz="16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Prezhdo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O. V. 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J. Phys. Soc. </a:t>
            </a:r>
            <a:r>
              <a:rPr lang="en-US" sz="1600" i="1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Jpn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2015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84, 094002</a:t>
            </a:r>
            <a:endParaRPr lang="en-US" sz="1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4EE16-013E-8115-3A98-C5BC0F23ABF0}"/>
              </a:ext>
            </a:extLst>
          </p:cNvPr>
          <p:cNvSpPr txBox="1"/>
          <p:nvPr/>
        </p:nvSpPr>
        <p:spPr>
          <a:xfrm>
            <a:off x="467359" y="5475923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MSSH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E6FCD-ED57-5E4B-FB27-31E50386A2E2}"/>
              </a:ext>
            </a:extLst>
          </p:cNvPr>
          <p:cNvSpPr txBox="1"/>
          <p:nvPr/>
        </p:nvSpPr>
        <p:spPr>
          <a:xfrm>
            <a:off x="305818" y="890679"/>
            <a:ext cx="807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FSSH</a:t>
            </a:r>
          </a:p>
        </p:txBody>
      </p:sp>
    </p:spTree>
    <p:extLst>
      <p:ext uri="{BB962C8B-B14F-4D97-AF65-F5344CB8AC3E}">
        <p14:creationId xmlns:p14="http://schemas.microsoft.com/office/powerpoint/2010/main" val="257634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 result for ub logo">
            <a:extLst>
              <a:ext uri="{FF2B5EF4-FFF2-40B4-BE49-F238E27FC236}">
                <a16:creationId xmlns:a16="http://schemas.microsoft.com/office/drawing/2014/main" id="{DE170338-3C3F-26C9-57F3-EBD5DA8B1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0EA37-0D7A-A534-BA83-10A950FB718B}"/>
              </a:ext>
            </a:extLst>
          </p:cNvPr>
          <p:cNvSpPr txBox="1"/>
          <p:nvPr/>
        </p:nvSpPr>
        <p:spPr>
          <a:xfrm>
            <a:off x="1113219" y="74858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GFSH and FSSH-2 Hop Proposal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24A21-C0F9-A44E-F833-C7A01608F64F}"/>
                  </a:ext>
                </a:extLst>
              </p:cNvPr>
              <p:cNvSpPr txBox="1"/>
              <p:nvPr/>
            </p:nvSpPr>
            <p:spPr>
              <a:xfrm>
                <a:off x="675640" y="3234176"/>
                <a:ext cx="3952240" cy="682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𝐺𝐹𝑆𝐻</m:t>
                          </m:r>
                        </m:sup>
                      </m:sSub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24A21-C0F9-A44E-F833-C7A01608F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40" y="3234176"/>
                <a:ext cx="3952240" cy="682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98D119-9121-7CF3-C2DE-F9318D34789A}"/>
                  </a:ext>
                </a:extLst>
              </p:cNvPr>
              <p:cNvSpPr txBox="1"/>
              <p:nvPr/>
            </p:nvSpPr>
            <p:spPr>
              <a:xfrm>
                <a:off x="675640" y="4061231"/>
                <a:ext cx="3779520" cy="529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→∗</m:t>
                        </m:r>
                      </m:sub>
                    </m:sSub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- total flux out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98D119-9121-7CF3-C2DE-F9318D34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40" y="4061231"/>
                <a:ext cx="3779520" cy="529697"/>
              </a:xfrm>
              <a:prstGeom prst="rect">
                <a:avLst/>
              </a:prstGeom>
              <a:blipFill>
                <a:blip r:embed="rId4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7C014-4E48-A2BC-9D35-EE72918E5951}"/>
                  </a:ext>
                </a:extLst>
              </p:cNvPr>
              <p:cNvSpPr txBox="1"/>
              <p:nvPr/>
            </p:nvSpPr>
            <p:spPr>
              <a:xfrm>
                <a:off x="645160" y="4667757"/>
                <a:ext cx="4297680" cy="11196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- conditional probability of ending up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if left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7C014-4E48-A2BC-9D35-EE72918E5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60" y="4667757"/>
                <a:ext cx="4297680" cy="1119602"/>
              </a:xfrm>
              <a:prstGeom prst="rect">
                <a:avLst/>
              </a:prstGeom>
              <a:blipFill>
                <a:blip r:embed="rId5"/>
                <a:stretch>
                  <a:fillRect l="-1277" t="-32240" r="-99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E9EF44-722F-9A58-C793-E30CF267E196}"/>
                  </a:ext>
                </a:extLst>
              </p:cNvPr>
              <p:cNvSpPr txBox="1"/>
              <p:nvPr/>
            </p:nvSpPr>
            <p:spPr>
              <a:xfrm>
                <a:off x="645160" y="5930529"/>
                <a:ext cx="2611120" cy="419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𝐺𝐹𝑆𝐻</m:t>
                          </m:r>
                        </m:sup>
                      </m:sSubSup>
                      <m:r>
                        <a:rPr lang="en-GB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E9EF44-722F-9A58-C793-E30CF267E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60" y="5930529"/>
                <a:ext cx="2611120" cy="419154"/>
              </a:xfrm>
              <a:prstGeom prst="rect">
                <a:avLst/>
              </a:prstGeom>
              <a:blipFill>
                <a:blip r:embed="rId6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D1009D-74C1-89EC-77CB-397C0D1ADACD}"/>
                  </a:ext>
                </a:extLst>
              </p:cNvPr>
              <p:cNvSpPr txBox="1"/>
              <p:nvPr/>
            </p:nvSpPr>
            <p:spPr>
              <a:xfrm>
                <a:off x="350520" y="2401773"/>
                <a:ext cx="1849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D1009D-74C1-89EC-77CB-397C0D1A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" y="2401773"/>
                <a:ext cx="1849120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2B95A6-A498-E35E-9D1C-DE4E53FEA131}"/>
                  </a:ext>
                </a:extLst>
              </p:cNvPr>
              <p:cNvSpPr txBox="1"/>
              <p:nvPr/>
            </p:nvSpPr>
            <p:spPr>
              <a:xfrm>
                <a:off x="513080" y="2780164"/>
                <a:ext cx="1706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2B95A6-A498-E35E-9D1C-DE4E53FE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0" y="2780164"/>
                <a:ext cx="1706880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FE0FDE-AF8A-27DE-E49B-904165854C43}"/>
                  </a:ext>
                </a:extLst>
              </p:cNvPr>
              <p:cNvSpPr txBox="1"/>
              <p:nvPr/>
            </p:nvSpPr>
            <p:spPr>
              <a:xfrm>
                <a:off x="1168400" y="1759253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FE0FDE-AF8A-27DE-E49B-904165854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0" y="1759253"/>
                <a:ext cx="3251200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94F7AD-C4E7-AED3-F5C4-A46057B0A6FB}"/>
              </a:ext>
            </a:extLst>
          </p:cNvPr>
          <p:cNvSpPr txBox="1"/>
          <p:nvPr/>
        </p:nvSpPr>
        <p:spPr>
          <a:xfrm>
            <a:off x="350520" y="894974"/>
            <a:ext cx="429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GFSH</a:t>
            </a:r>
            <a:r>
              <a:rPr lang="en-US" dirty="0"/>
              <a:t> – starts with considering the changes of populations of all states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DC7A-24D1-F584-D228-85903E953ADC}"/>
              </a:ext>
            </a:extLst>
          </p:cNvPr>
          <p:cNvSpPr txBox="1"/>
          <p:nvPr/>
        </p:nvSpPr>
        <p:spPr>
          <a:xfrm>
            <a:off x="8143240" y="710308"/>
            <a:ext cx="116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FSSH-2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0CBDBA-F654-5971-35E6-6567B0CAB043}"/>
                  </a:ext>
                </a:extLst>
              </p:cNvPr>
              <p:cNvSpPr txBox="1"/>
              <p:nvPr/>
            </p:nvSpPr>
            <p:spPr>
              <a:xfrm>
                <a:off x="5209540" y="1650705"/>
                <a:ext cx="455422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GB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GB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GB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0CBDBA-F654-5971-35E6-6567B0CAB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40" y="1650705"/>
                <a:ext cx="4554220" cy="5821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BEBCAF-3992-B7EE-80CA-8E917D317EAB}"/>
                  </a:ext>
                </a:extLst>
              </p:cNvPr>
              <p:cNvSpPr txBox="1"/>
              <p:nvPr/>
            </p:nvSpPr>
            <p:spPr>
              <a:xfrm>
                <a:off x="6316980" y="1118059"/>
                <a:ext cx="53251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otal flux out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same as in the FSSH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BEBCAF-3992-B7EE-80CA-8E917D317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980" y="1118059"/>
                <a:ext cx="5325110" cy="369332"/>
              </a:xfrm>
              <a:prstGeom prst="rect">
                <a:avLst/>
              </a:prstGeom>
              <a:blipFill>
                <a:blip r:embed="rId11"/>
                <a:stretch>
                  <a:fillRect l="-9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D1AEAE-020F-CCA4-3980-1A16AD09DEF9}"/>
                  </a:ext>
                </a:extLst>
              </p:cNvPr>
              <p:cNvSpPr txBox="1"/>
              <p:nvPr/>
            </p:nvSpPr>
            <p:spPr>
              <a:xfrm>
                <a:off x="10347960" y="1618565"/>
                <a:ext cx="1706880" cy="384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GB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D1AEAE-020F-CCA4-3980-1A16AD09D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960" y="1618565"/>
                <a:ext cx="1706880" cy="384657"/>
              </a:xfrm>
              <a:prstGeom prst="rect">
                <a:avLst/>
              </a:prstGeom>
              <a:blipFill>
                <a:blip r:embed="rId12"/>
                <a:stretch>
                  <a:fillRect l="-20000" t="-111111" b="-17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B60E0C-579B-6EEE-53F7-8942FF7C83DE}"/>
                  </a:ext>
                </a:extLst>
              </p:cNvPr>
              <p:cNvSpPr txBox="1"/>
              <p:nvPr/>
            </p:nvSpPr>
            <p:spPr>
              <a:xfrm>
                <a:off x="6233160" y="2430465"/>
                <a:ext cx="5821680" cy="1466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endChr m:val="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140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endChr m:val="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d>
                                          <m:dPr>
                                            <m:begChr m:val=""/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𝑗𝑗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sz="14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4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d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B60E0C-579B-6EEE-53F7-8942FF7C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60" y="2430465"/>
                <a:ext cx="5821680" cy="1466620"/>
              </a:xfrm>
              <a:prstGeom prst="rect">
                <a:avLst/>
              </a:prstGeom>
              <a:blipFill>
                <a:blip r:embed="rId13"/>
                <a:stretch>
                  <a:fillRect l="-105" b="-2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DBF823-7732-0F6E-3AB7-EBE2444BD433}"/>
                  </a:ext>
                </a:extLst>
              </p:cNvPr>
              <p:cNvSpPr txBox="1"/>
              <p:nvPr/>
            </p:nvSpPr>
            <p:spPr>
              <a:xfrm>
                <a:off x="5429250" y="4076622"/>
                <a:ext cx="4114800" cy="455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𝐹𝑆𝑆𝐻</m:t>
                        </m:r>
                        <m: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  <m:r>
                      <a:rPr lang="en-US" sz="1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 - the interpretation is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DBF823-7732-0F6E-3AB7-EBE2444BD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4076622"/>
                <a:ext cx="4114800" cy="4558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8B0742-2226-3F01-8630-D8AA1223B311}"/>
                  </a:ext>
                </a:extLst>
              </p:cNvPr>
              <p:cNvSpPr txBox="1"/>
              <p:nvPr/>
            </p:nvSpPr>
            <p:spPr>
              <a:xfrm>
                <a:off x="5429250" y="4693531"/>
                <a:ext cx="5599430" cy="473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𝐹𝑆𝑆𝐻</m:t>
                        </m:r>
                        <m: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  <m:r>
                      <a:rPr lang="en-US" sz="1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sz="1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- the correction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8B0742-2226-3F01-8630-D8AA1223B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4693531"/>
                <a:ext cx="5599430" cy="47333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4120B2-856B-E02E-5B0D-5BF43813F449}"/>
                  </a:ext>
                </a:extLst>
              </p:cNvPr>
              <p:cNvSpPr txBox="1"/>
              <p:nvPr/>
            </p:nvSpPr>
            <p:spPr>
              <a:xfrm>
                <a:off x="5401945" y="5254129"/>
                <a:ext cx="664591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𝐹𝑆𝑆𝐻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4120B2-856B-E02E-5B0D-5BF43813F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945" y="5254129"/>
                <a:ext cx="6645910" cy="714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3F9146-408B-CEBC-5DAD-73F2C3890E1C}"/>
                  </a:ext>
                </a:extLst>
              </p:cNvPr>
              <p:cNvSpPr txBox="1"/>
              <p:nvPr/>
            </p:nvSpPr>
            <p:spPr>
              <a:xfrm>
                <a:off x="5439410" y="5963312"/>
                <a:ext cx="3220720" cy="635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𝐹𝑆𝑆𝐻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𝐹𝑆𝑆𝐻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3F9146-408B-CEBC-5DAD-73F2C3890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410" y="5963312"/>
                <a:ext cx="3220720" cy="6357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8B737501-4C9D-8BEF-B7E6-F3E9E29BB538}"/>
              </a:ext>
            </a:extLst>
          </p:cNvPr>
          <p:cNvSpPr/>
          <p:nvPr/>
        </p:nvSpPr>
        <p:spPr>
          <a:xfrm>
            <a:off x="212151" y="6444588"/>
            <a:ext cx="48792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Wang, L.; Trivedi, D.; </a:t>
            </a:r>
            <a:r>
              <a:rPr lang="en-US" sz="16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Prezhdo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O. V. 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JCTC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2014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10, 3598</a:t>
            </a:r>
            <a:endParaRPr lang="en-US" sz="1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E89F3-0435-0B71-AD50-25FD92DB9FA1}"/>
              </a:ext>
            </a:extLst>
          </p:cNvPr>
          <p:cNvSpPr txBox="1"/>
          <p:nvPr/>
        </p:nvSpPr>
        <p:spPr>
          <a:xfrm>
            <a:off x="5218399" y="6429786"/>
            <a:ext cx="6883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</a:rPr>
              <a:t>Araujo, L.; </a:t>
            </a:r>
            <a:r>
              <a:rPr lang="en-US" sz="1600" dirty="0" err="1">
                <a:solidFill>
                  <a:srgbClr val="0000FF"/>
                </a:solidFill>
                <a:effectLst/>
              </a:rPr>
              <a:t>Lasser</a:t>
            </a:r>
            <a:r>
              <a:rPr lang="en-US" sz="1600" dirty="0">
                <a:solidFill>
                  <a:srgbClr val="0000FF"/>
                </a:solidFill>
                <a:effectLst/>
              </a:rPr>
              <a:t>, C.; Schmidt, B. </a:t>
            </a:r>
            <a:r>
              <a:rPr lang="en-US" sz="1600" i="1" dirty="0">
                <a:solidFill>
                  <a:srgbClr val="0000FF"/>
                </a:solidFill>
                <a:effectLst/>
              </a:rPr>
              <a:t>J. Chem. Theory </a:t>
            </a:r>
            <a:r>
              <a:rPr lang="en-US" sz="1600" i="1" dirty="0" err="1">
                <a:solidFill>
                  <a:srgbClr val="0000FF"/>
                </a:solidFill>
                <a:effectLst/>
              </a:rPr>
              <a:t>Comput</a:t>
            </a:r>
            <a:r>
              <a:rPr lang="en-US" sz="1600" i="1" dirty="0">
                <a:solidFill>
                  <a:srgbClr val="0000FF"/>
                </a:solidFill>
                <a:effectLst/>
              </a:rPr>
              <a:t>.</a:t>
            </a:r>
            <a:r>
              <a:rPr lang="en-US" sz="1600" dirty="0">
                <a:solidFill>
                  <a:srgbClr val="0000FF"/>
                </a:solidFill>
                <a:effectLst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</a:rPr>
              <a:t>2024</a:t>
            </a:r>
            <a:r>
              <a:rPr lang="en-US" sz="1600" dirty="0">
                <a:solidFill>
                  <a:srgbClr val="0000FF"/>
                </a:solidFill>
                <a:effectLst/>
              </a:rPr>
              <a:t>, </a:t>
            </a:r>
            <a:r>
              <a:rPr lang="en-US" sz="1600" i="1" dirty="0">
                <a:solidFill>
                  <a:srgbClr val="0000FF"/>
                </a:solidFill>
                <a:effectLst/>
              </a:rPr>
              <a:t>20</a:t>
            </a:r>
            <a:r>
              <a:rPr lang="en-US" sz="1600" dirty="0">
                <a:solidFill>
                  <a:srgbClr val="0000FF"/>
                </a:solidFill>
                <a:effectLst/>
              </a:rPr>
              <a:t>, 3413–3419</a:t>
            </a:r>
          </a:p>
        </p:txBody>
      </p:sp>
    </p:spTree>
    <p:extLst>
      <p:ext uri="{BB962C8B-B14F-4D97-AF65-F5344CB8AC3E}">
        <p14:creationId xmlns:p14="http://schemas.microsoft.com/office/powerpoint/2010/main" val="15708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6780</Words>
  <Application>Microsoft Office PowerPoint</Application>
  <PresentationFormat>Widescreen</PresentationFormat>
  <Paragraphs>713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 Akimov</cp:lastModifiedBy>
  <cp:revision>140</cp:revision>
  <dcterms:created xsi:type="dcterms:W3CDTF">2021-12-25T21:11:49Z</dcterms:created>
  <dcterms:modified xsi:type="dcterms:W3CDTF">2024-07-07T15:59:45Z</dcterms:modified>
</cp:coreProperties>
</file>