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C36"/>
    <a:srgbClr val="8B1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BE075-14D3-434E-9F68-87CBB411B691}" v="2283" dt="2024-07-10T10:21:11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4C83-F6E8-0AD9-10A7-2034B8F9A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5F636-2EDF-7654-392A-B18FDCFF9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32B49D57-91E4-C32E-71A8-B88E47949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52" y="90578"/>
            <a:ext cx="1222634" cy="11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95E2-5A71-307A-1D94-33A873B2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25DC2-B497-6CF5-4F01-BBE813DBC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CD79-3A35-4008-1BBD-D8E1C1A6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EB51-0328-4566-BF3B-EA2168FA284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0041-364F-80A6-F0D5-127F4212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BAC1-E825-FBA2-552B-0B4BF191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6CD4-D5EA-4819-A48B-12FE6E1F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EFD65-442A-357A-D17B-E3CDCBF14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4DF5C-0605-9428-D48F-138C03919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2834-15B7-6F3A-1770-F2604FE7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EB51-0328-4566-BF3B-EA2168FA284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E6B8-B400-EBD9-66C6-20AA31FD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0B0D-61F0-8F79-5935-4D3A1B9D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6CD4-D5EA-4819-A48B-12FE6E1F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A74205-FEB7-9894-7CEF-D4666D073031}"/>
              </a:ext>
            </a:extLst>
          </p:cNvPr>
          <p:cNvSpPr/>
          <p:nvPr/>
        </p:nvSpPr>
        <p:spPr>
          <a:xfrm>
            <a:off x="646981" y="330618"/>
            <a:ext cx="10955547" cy="619407"/>
          </a:xfrm>
          <a:prstGeom prst="rect">
            <a:avLst/>
          </a:prstGeom>
          <a:solidFill>
            <a:srgbClr val="005B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5BB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E9059-F6D1-E6D8-8693-9DDFCA1D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81" y="231415"/>
            <a:ext cx="10955547" cy="851200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9860-3273-7E2A-4ECE-5256F118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81" y="1082616"/>
            <a:ext cx="10955547" cy="5516592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FFC000"/>
              </a:buClr>
              <a:buFont typeface="Helvetica" panose="020B0604020202020204" pitchFamily="34" charset="0"/>
              <a:buChar char="●"/>
              <a:defRPr sz="20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61963" indent="-231775"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Helvetica" panose="020B0604020202020204" pitchFamily="34" charset="0"/>
              <a:buChar char="●"/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lnSpc>
                <a:spcPct val="100000"/>
              </a:lnSpc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lnSpc>
                <a:spcPct val="100000"/>
              </a:lnSpc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4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A1E6-87DB-D23C-8888-A1D1A0C7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F892-10DC-2082-E6EC-3A3D027E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661A-2FBE-2594-7CBE-802CE547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EB51-0328-4566-BF3B-EA2168FA284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9DE7-321B-F6C2-EBFC-8643C05D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103B7-A0E9-7FFA-DCD8-306803E7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6CD4-D5EA-4819-A48B-12FE6E1F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648F-24E9-980D-CB24-830E85B0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1860-8CB4-88E8-210F-17D2C4C94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51EFB-AA8A-3C0C-A69B-2C22A4470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BCD1-0E31-011B-D4CC-B2F71262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EB51-0328-4566-BF3B-EA2168FA284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83534-1E58-B109-01E9-3CF77786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6020-F077-0B55-382F-16379AC9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6CD4-D5EA-4819-A48B-12FE6E1F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07DA-F078-83B9-45ED-4FE11242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435D-A5DE-CD90-4B27-FCB50115B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0193-BECA-06CF-170E-89DE8CB1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DD565-91A5-B289-8808-4EBD5F671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19137-E36D-E8F8-81E9-BA00B3C00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BDFB3-2389-B0B8-F014-FC914593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EB51-0328-4566-BF3B-EA2168FA284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1BA4F-DEE4-D084-5AA8-6C654EEF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0F398-0A2B-553D-4699-604B5494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6CD4-D5EA-4819-A48B-12FE6E1F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0749-A48C-7C2C-75AA-549AC3F4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F739A-EC45-1952-F902-F1948250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EB51-0328-4566-BF3B-EA2168FA284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82C4B-3B27-D618-C007-C117C340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88950-265A-CB3A-09AF-D56A0083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6CD4-D5EA-4819-A48B-12FE6E1F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E9314-8081-8486-901C-7D6A0759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EB51-0328-4566-BF3B-EA2168FA284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DF0B7-8008-91EC-A155-EC3895F5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40EC9-567C-A5F7-D90C-CF7EC76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6CD4-D5EA-4819-A48B-12FE6E1F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8C40-8EE1-06DE-9CF9-028A5E24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1D70-94F4-C9EA-15A7-C4391887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594D8-DFAD-C2BF-C002-3E11C008A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A286C-C775-9ED2-CE8C-88974ADA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EB51-0328-4566-BF3B-EA2168FA284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A1C38-55A2-4D82-C53E-F66AA76B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4EADE-798D-88CF-C2D6-D53F64D3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6CD4-D5EA-4819-A48B-12FE6E1F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9678-E433-A506-8FC6-06F8AA88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873C1-316B-E2D4-2F4E-412D490C3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5B221-07D1-E399-61B0-29EAE9375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A3775-DFD1-547D-8DA0-F19106D7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EB51-0328-4566-BF3B-EA2168FA284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BCFDE-7B03-D9EC-64E5-5F3F2161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14A7-75D6-C35F-177F-5B8F76B7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6CD4-D5EA-4819-A48B-12FE6E1F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AA3D4-D593-736F-BBD8-D34F8648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16A6C-796D-5B4E-C160-C12854CC6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69D3-B9F2-B387-295F-36E9436F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4EB51-0328-4566-BF3B-EA2168FA284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F1993-93ED-E5D7-5376-EC238C28A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C6A38-6DBF-B685-6D1A-88AC5E34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96CD4-D5EA-4819-A48B-12FE6E1F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3.png"/><Relationship Id="rId5" Type="http://schemas.openxmlformats.org/officeDocument/2006/relationships/image" Target="../media/image20.png"/><Relationship Id="rId10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2075-D06E-8C18-E75F-2745A1E83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5" y="1122363"/>
            <a:ext cx="1111567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Hands-on Tutorials for the Nonadiabatic Dynamics based on </a:t>
            </a:r>
            <a:r>
              <a:rPr lang="en-US" dirty="0">
                <a:solidFill>
                  <a:srgbClr val="FF0000"/>
                </a:solidFill>
              </a:rPr>
              <a:t>Exact Factorization</a:t>
            </a:r>
            <a:r>
              <a:rPr lang="en-US" dirty="0"/>
              <a:t> with </a:t>
            </a:r>
            <a:r>
              <a:rPr lang="en-US" dirty="0">
                <a:solidFill>
                  <a:srgbClr val="00B050"/>
                </a:solidFill>
              </a:rPr>
              <a:t>Libra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4B57C-362E-4B50-8867-774FE6E5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2255837"/>
          </a:xfrm>
        </p:spPr>
        <p:txBody>
          <a:bodyPr>
            <a:normAutofit fontScale="32500" lnSpcReduction="20000"/>
          </a:bodyPr>
          <a:lstStyle/>
          <a:p>
            <a:r>
              <a:rPr lang="en-US" sz="6800" dirty="0"/>
              <a:t>Daeho Han</a:t>
            </a:r>
          </a:p>
          <a:p>
            <a:endParaRPr lang="en-US" sz="6800" dirty="0"/>
          </a:p>
          <a:p>
            <a:r>
              <a:rPr lang="en-US" sz="6800" dirty="0"/>
              <a:t>Department of Chemistry,</a:t>
            </a:r>
          </a:p>
          <a:p>
            <a:r>
              <a:rPr lang="en-US" sz="6800" dirty="0"/>
              <a:t>University at Buffalo, SUNY</a:t>
            </a:r>
          </a:p>
          <a:p>
            <a:endParaRPr lang="en-US" sz="6800" dirty="0"/>
          </a:p>
          <a:p>
            <a:r>
              <a:rPr lang="en-US" sz="6800" dirty="0"/>
              <a:t>July 10,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0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2AF3-547B-BFE9-994C-366FC29F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DVR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EBD7-E58C-2E3C-448C-2367AFD1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and coherence expressed by the DVR amplitude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AA564-ACCA-DD57-1BC6-DB79644C6A9F}"/>
                  </a:ext>
                </a:extLst>
              </p:cNvPr>
              <p:cNvSpPr txBox="1"/>
              <p:nvPr/>
            </p:nvSpPr>
            <p:spPr>
              <a:xfrm>
                <a:off x="1440461" y="2103120"/>
                <a:ext cx="9311075" cy="10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𝑑𝑅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AA564-ACCA-DD57-1BC6-DB79644C6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61" y="2103120"/>
                <a:ext cx="9311075" cy="10738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225F741-4568-2382-0984-566EEED404DF}"/>
              </a:ext>
            </a:extLst>
          </p:cNvPr>
          <p:cNvSpPr txBox="1"/>
          <p:nvPr/>
        </p:nvSpPr>
        <p:spPr>
          <a:xfrm>
            <a:off x="908094" y="165222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C3EB4-4069-C5CE-7C9D-F4CAF8111612}"/>
              </a:ext>
            </a:extLst>
          </p:cNvPr>
          <p:cNvSpPr txBox="1"/>
          <p:nvPr/>
        </p:nvSpPr>
        <p:spPr>
          <a:xfrm>
            <a:off x="908094" y="352559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Coherence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4C704-EE1A-6C4F-8A0C-C8E90DC30718}"/>
                  </a:ext>
                </a:extLst>
              </p:cNvPr>
              <p:cNvSpPr txBox="1"/>
              <p:nvPr/>
            </p:nvSpPr>
            <p:spPr>
              <a:xfrm>
                <a:off x="810161" y="4050391"/>
                <a:ext cx="10571677" cy="2101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𝑑𝑅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𝑑𝑅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4C704-EE1A-6C4F-8A0C-C8E90DC30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61" y="4050391"/>
                <a:ext cx="10571677" cy="2101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04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A05C-243C-8387-018A-DB7E784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Hamiltonians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64BCB-FDD7-A839-6CD8-9854314D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5" y="1008993"/>
            <a:ext cx="6413109" cy="5803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FDD90-6695-F092-5048-DFA3C9910D7E}"/>
              </a:ext>
            </a:extLst>
          </p:cNvPr>
          <p:cNvSpPr txBox="1"/>
          <p:nvPr/>
        </p:nvSpPr>
        <p:spPr>
          <a:xfrm>
            <a:off x="6617684" y="1496792"/>
            <a:ext cx="54954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Tully’s extended crossing with reflection (ECWR)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Subotnik’s</a:t>
            </a:r>
            <a:r>
              <a:rPr lang="en-US" sz="1600" dirty="0"/>
              <a:t> double arch geometry (DAG)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Single- and double-crossing Holstein (SC, DC Holstein)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3-state </a:t>
            </a:r>
            <a:r>
              <a:rPr lang="en-US" sz="1600" dirty="0" err="1"/>
              <a:t>Esch</a:t>
            </a:r>
            <a:r>
              <a:rPr lang="en-US" sz="1600" dirty="0"/>
              <a:t>-Levine model </a:t>
            </a:r>
          </a:p>
        </p:txBody>
      </p:sp>
    </p:spTree>
    <p:extLst>
      <p:ext uri="{BB962C8B-B14F-4D97-AF65-F5344CB8AC3E}">
        <p14:creationId xmlns:p14="http://schemas.microsoft.com/office/powerpoint/2010/main" val="371257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93C2-A264-8DF0-23DD-D8AA5CBB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TUT1. Run the XF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0A4B-8BC3-17DD-6C32-CBE3E0C0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1-7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EE740-FA38-2BBE-3578-08DE57C95FF9}"/>
              </a:ext>
            </a:extLst>
          </p:cNvPr>
          <p:cNvSpPr txBox="1"/>
          <p:nvPr/>
        </p:nvSpPr>
        <p:spPr>
          <a:xfrm>
            <a:off x="863950" y="1638329"/>
            <a:ext cx="10881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nonadiabatic dynamics on the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ECWR, DAG, Holstein models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SHXF, MQCXF, FSSH and BCSH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(30 min).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3908D-561B-B7D9-6DE8-CA63D1C2F76B}"/>
              </a:ext>
            </a:extLst>
          </p:cNvPr>
          <p:cNvSpPr txBox="1"/>
          <p:nvPr/>
        </p:nvSpPr>
        <p:spPr>
          <a:xfrm>
            <a:off x="504497" y="265844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Section 3,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F8F6A-6AA6-0FAF-F797-7BC9BB12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8" y="3207845"/>
            <a:ext cx="4690552" cy="2537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6B1DC7-FB81-373A-F480-F5C2EEAB0BDA}"/>
              </a:ext>
            </a:extLst>
          </p:cNvPr>
          <p:cNvSpPr txBox="1"/>
          <p:nvPr/>
        </p:nvSpPr>
        <p:spPr>
          <a:xfrm>
            <a:off x="1338928" y="6094195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model_indx</a:t>
            </a:r>
            <a:r>
              <a:rPr lang="en-US" sz="2000" dirty="0">
                <a:solidFill>
                  <a:srgbClr val="00B050"/>
                </a:solidFill>
              </a:rPr>
              <a:t> = 0, 1, 2,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7F6272-6B1A-56F7-F445-5E0FAB265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0"/>
          <a:stretch/>
        </p:blipFill>
        <p:spPr>
          <a:xfrm>
            <a:off x="5467481" y="3170084"/>
            <a:ext cx="6466170" cy="2753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818031-3055-56B2-0E03-8462A3F27628}"/>
              </a:ext>
            </a:extLst>
          </p:cNvPr>
          <p:cNvSpPr txBox="1"/>
          <p:nvPr/>
        </p:nvSpPr>
        <p:spPr>
          <a:xfrm>
            <a:off x="5524237" y="265570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Section 4,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FBA43-D1D0-A51C-2B1E-917BB0B47607}"/>
              </a:ext>
            </a:extLst>
          </p:cNvPr>
          <p:cNvSpPr txBox="1"/>
          <p:nvPr/>
        </p:nvSpPr>
        <p:spPr>
          <a:xfrm>
            <a:off x="7474870" y="6094195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method_indx</a:t>
            </a:r>
            <a:r>
              <a:rPr lang="en-US" sz="2000" dirty="0">
                <a:solidFill>
                  <a:srgbClr val="7030A0"/>
                </a:solidFill>
              </a:rPr>
              <a:t> = 0, 1, 3, 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A5BF97D-D61E-12F2-B553-D9D8E16B1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41407"/>
              </p:ext>
            </p:extLst>
          </p:nvPr>
        </p:nvGraphicFramePr>
        <p:xfrm>
          <a:off x="4601504" y="1022015"/>
          <a:ext cx="700102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28">
                  <a:extLst>
                    <a:ext uri="{9D8B030D-6E8A-4147-A177-3AD203B41FA5}">
                      <a16:colId xmlns:a16="http://schemas.microsoft.com/office/drawing/2014/main" val="2384505453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009861202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1490804846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955457784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2240791287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944918371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736849573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109363663"/>
                    </a:ext>
                  </a:extLst>
                </a:gridCol>
              </a:tblGrid>
              <a:tr h="285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ECWR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SC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DC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SHXF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MQCXF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FSSH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BCSH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84923"/>
                  </a:ext>
                </a:extLst>
              </a:tr>
              <a:tr h="285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8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91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B749-E30A-158A-3F53-FBE2BC69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TUT2. Run the DVR dynamics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0F44B-DD62-B911-22D0-1034A399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8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4814D-744B-9CD3-7C0C-1745B293AF7C}"/>
              </a:ext>
            </a:extLst>
          </p:cNvPr>
          <p:cNvSpPr txBox="1"/>
          <p:nvPr/>
        </p:nvSpPr>
        <p:spPr>
          <a:xfrm>
            <a:off x="1027912" y="1574220"/>
            <a:ext cx="9654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DVR dynamics on the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ECWR, DAG, Holstein models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population and coherence (5 min).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CD3F9-2EAF-692D-CA56-013E553F34B1}"/>
              </a:ext>
            </a:extLst>
          </p:cNvPr>
          <p:cNvSpPr txBox="1"/>
          <p:nvPr/>
        </p:nvSpPr>
        <p:spPr>
          <a:xfrm>
            <a:off x="504497" y="26174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Section 3,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45D50-3DF6-3921-0E98-DD78CA0D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8" y="3166897"/>
            <a:ext cx="4690552" cy="2537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10C70-F929-F8A0-8253-4A8CDAF341A5}"/>
              </a:ext>
            </a:extLst>
          </p:cNvPr>
          <p:cNvSpPr txBox="1"/>
          <p:nvPr/>
        </p:nvSpPr>
        <p:spPr>
          <a:xfrm>
            <a:off x="1357847" y="6053247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model_indx</a:t>
            </a:r>
            <a:r>
              <a:rPr lang="en-US" sz="2000" dirty="0">
                <a:solidFill>
                  <a:srgbClr val="00B050"/>
                </a:solidFill>
              </a:rPr>
              <a:t> = 0, 1, 2,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22229-50CB-4A9D-1B27-7634C6F0CFAA}"/>
              </a:ext>
            </a:extLst>
          </p:cNvPr>
          <p:cNvSpPr txBox="1"/>
          <p:nvPr/>
        </p:nvSpPr>
        <p:spPr>
          <a:xfrm>
            <a:off x="5539322" y="260134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Section 8,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6195B6-22D9-845A-A22F-C3955D687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26" b="-3163"/>
          <a:stretch/>
        </p:blipFill>
        <p:spPr>
          <a:xfrm>
            <a:off x="5551815" y="3575414"/>
            <a:ext cx="6547880" cy="657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73E3DC-0F3B-C4E8-F7C2-E4F0D0385F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738"/>
          <a:stretch/>
        </p:blipFill>
        <p:spPr>
          <a:xfrm>
            <a:off x="5619688" y="5043882"/>
            <a:ext cx="6258756" cy="4584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19CD35-3A49-4779-5F85-6B3989E24D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5664219" y="5793875"/>
            <a:ext cx="6323071" cy="465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8754BA-276B-D3EA-0727-562B09E07CC4}"/>
              </a:ext>
            </a:extLst>
          </p:cNvPr>
          <p:cNvSpPr txBox="1"/>
          <p:nvPr/>
        </p:nvSpPr>
        <p:spPr>
          <a:xfrm>
            <a:off x="5551815" y="306389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DVR dynamics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5731F5-F1C1-74DC-935F-3614823E46D7}"/>
              </a:ext>
            </a:extLst>
          </p:cNvPr>
          <p:cNvSpPr txBox="1"/>
          <p:nvPr/>
        </p:nvSpPr>
        <p:spPr>
          <a:xfrm>
            <a:off x="5619688" y="4529783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the results from the DVR and MQC dynamics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1EBAA6-DF98-C18C-ED7C-5177B07CEBF2}"/>
              </a:ext>
            </a:extLst>
          </p:cNvPr>
          <p:cNvCxnSpPr>
            <a:cxnSpLocks/>
          </p:cNvCxnSpPr>
          <p:nvPr/>
        </p:nvCxnSpPr>
        <p:spPr>
          <a:xfrm>
            <a:off x="7157545" y="5426644"/>
            <a:ext cx="448912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5EE891-9621-9AD3-A4B6-B4B5C1036D3A}"/>
              </a:ext>
            </a:extLst>
          </p:cNvPr>
          <p:cNvCxnSpPr>
            <a:cxnSpLocks/>
          </p:cNvCxnSpPr>
          <p:nvPr/>
        </p:nvCxnSpPr>
        <p:spPr>
          <a:xfrm>
            <a:off x="7182770" y="6177083"/>
            <a:ext cx="448912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131E5D-B89F-B179-9AF6-92312F5A0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64145"/>
              </p:ext>
            </p:extLst>
          </p:nvPr>
        </p:nvGraphicFramePr>
        <p:xfrm>
          <a:off x="4601504" y="1022015"/>
          <a:ext cx="700102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28">
                  <a:extLst>
                    <a:ext uri="{9D8B030D-6E8A-4147-A177-3AD203B41FA5}">
                      <a16:colId xmlns:a16="http://schemas.microsoft.com/office/drawing/2014/main" val="2384505453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009861202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1490804846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955457784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2240791287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944918371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736849573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109363663"/>
                    </a:ext>
                  </a:extLst>
                </a:gridCol>
              </a:tblGrid>
              <a:tr h="285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ECWR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SC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DC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SHXF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MQCXF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FSSH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BCSH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84923"/>
                  </a:ext>
                </a:extLst>
              </a:tr>
              <a:tr h="285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8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51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69D-3C22-0FDF-21FE-6F912702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TUT3. Plot phase-space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EF88B-0D22-74D3-6963-9F72A586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9</a:t>
            </a:r>
          </a:p>
          <a:p>
            <a:endParaRPr lang="en-US" dirty="0"/>
          </a:p>
        </p:txBody>
      </p:sp>
      <p:pic>
        <p:nvPicPr>
          <p:cNvPr id="7" name="Picture 6" descr="A graph with numbers and a green line&#10;&#10;Description automatically generated with medium confidence">
            <a:extLst>
              <a:ext uri="{FF2B5EF4-FFF2-40B4-BE49-F238E27FC236}">
                <a16:creationId xmlns:a16="http://schemas.microsoft.com/office/drawing/2014/main" id="{D9CEDA62-9590-E0E0-293F-FF9CEA1F3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38" y="2223350"/>
            <a:ext cx="4605222" cy="4605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9D9136-E1A5-5896-FA8F-A26B52B0DFE9}"/>
              </a:ext>
            </a:extLst>
          </p:cNvPr>
          <p:cNvSpPr txBox="1"/>
          <p:nvPr/>
        </p:nvSpPr>
        <p:spPr>
          <a:xfrm>
            <a:off x="704087" y="1487666"/>
            <a:ext cx="10955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make_phase_space_movie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visualize the nuclear propagation in the phase space. This GIF file is saved to each dynamics result directory (8 min).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12435-1B6D-4B09-1909-4B129993933D}"/>
              </a:ext>
            </a:extLst>
          </p:cNvPr>
          <p:cNvSpPr txBox="1"/>
          <p:nvPr/>
        </p:nvSpPr>
        <p:spPr>
          <a:xfrm>
            <a:off x="10512394" y="2657490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</a:p>
          <a:p>
            <a:r>
              <a:rPr lang="en-US" dirty="0"/>
              <a:t>ECWR, SHXF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C6A410-81A6-B268-EC7A-684275098DFD}"/>
              </a:ext>
            </a:extLst>
          </p:cNvPr>
          <p:cNvSpPr/>
          <p:nvPr/>
        </p:nvSpPr>
        <p:spPr>
          <a:xfrm>
            <a:off x="10625557" y="3604157"/>
            <a:ext cx="151698" cy="151698"/>
          </a:xfrm>
          <a:prstGeom prst="ellipse">
            <a:avLst/>
          </a:prstGeom>
          <a:solidFill>
            <a:srgbClr val="8B1B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9DE2F-FA2B-626D-6B23-C5C7C4DC452F}"/>
              </a:ext>
            </a:extLst>
          </p:cNvPr>
          <p:cNvSpPr/>
          <p:nvPr/>
        </p:nvSpPr>
        <p:spPr>
          <a:xfrm>
            <a:off x="10625557" y="4181492"/>
            <a:ext cx="151698" cy="151698"/>
          </a:xfrm>
          <a:prstGeom prst="ellipse">
            <a:avLst/>
          </a:prstGeom>
          <a:solidFill>
            <a:srgbClr val="5E9C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DA8A3-0388-B201-4137-E8344BA39D2E}"/>
              </a:ext>
            </a:extLst>
          </p:cNvPr>
          <p:cNvSpPr txBox="1"/>
          <p:nvPr/>
        </p:nvSpPr>
        <p:spPr>
          <a:xfrm>
            <a:off x="10871847" y="349534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05B4C-83FE-9DC2-FC4B-864A388C2192}"/>
              </a:ext>
            </a:extLst>
          </p:cNvPr>
          <p:cNvSpPr txBox="1"/>
          <p:nvPr/>
        </p:nvSpPr>
        <p:spPr>
          <a:xfrm>
            <a:off x="10877578" y="407267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77D8A-2590-1A90-0361-A274845C4F16}"/>
              </a:ext>
            </a:extLst>
          </p:cNvPr>
          <p:cNvSpPr txBox="1"/>
          <p:nvPr/>
        </p:nvSpPr>
        <p:spPr>
          <a:xfrm>
            <a:off x="646981" y="3025245"/>
            <a:ext cx="2924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_</a:t>
            </a:r>
            <a:r>
              <a:rPr lang="en-US" sz="2000" dirty="0" err="1">
                <a:solidFill>
                  <a:srgbClr val="00B050"/>
                </a:solidFill>
              </a:rPr>
              <a:t>model_indx</a:t>
            </a:r>
            <a:r>
              <a:rPr lang="en-US" sz="2000" dirty="0">
                <a:solidFill>
                  <a:srgbClr val="00B050"/>
                </a:solidFill>
              </a:rPr>
              <a:t> = 0, 1, 2,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AF65D-88C5-D384-6362-1A05BC7F1014}"/>
              </a:ext>
            </a:extLst>
          </p:cNvPr>
          <p:cNvSpPr txBox="1"/>
          <p:nvPr/>
        </p:nvSpPr>
        <p:spPr>
          <a:xfrm>
            <a:off x="649441" y="3672565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_</a:t>
            </a:r>
            <a:r>
              <a:rPr lang="en-US" sz="2000" dirty="0" err="1">
                <a:solidFill>
                  <a:srgbClr val="7030A0"/>
                </a:solidFill>
              </a:rPr>
              <a:t>method_indx</a:t>
            </a:r>
            <a:r>
              <a:rPr lang="en-US" sz="2000" dirty="0">
                <a:solidFill>
                  <a:srgbClr val="7030A0"/>
                </a:solidFill>
              </a:rPr>
              <a:t> = 0, 1, 3, 5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71E628-D5EF-6A98-A48F-FFAAACBB0947}"/>
              </a:ext>
            </a:extLst>
          </p:cNvPr>
          <p:cNvGrpSpPr/>
          <p:nvPr/>
        </p:nvGrpSpPr>
        <p:grpSpPr>
          <a:xfrm>
            <a:off x="96000" y="4525961"/>
            <a:ext cx="5796504" cy="816597"/>
            <a:chOff x="148526" y="4540056"/>
            <a:chExt cx="5767926" cy="8165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C53D95-4015-9D50-15C0-8AE444B0E7E0}"/>
                </a:ext>
              </a:extLst>
            </p:cNvPr>
            <p:cNvSpPr txBox="1"/>
            <p:nvPr/>
          </p:nvSpPr>
          <p:spPr>
            <a:xfrm>
              <a:off x="148526" y="4540056"/>
              <a:ext cx="5596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Set _</a:t>
              </a:r>
              <a:r>
                <a:rPr lang="en-US" sz="1600" dirty="0" err="1"/>
                <a:t>qlim</a:t>
              </a:r>
              <a:r>
                <a:rPr lang="en-US" sz="1600" dirty="0"/>
                <a:t>, _plim to [-15, 15] and [0,40] for ECWR and DAG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DF36B3-B807-B6A5-70B4-7E8E59B60885}"/>
                </a:ext>
              </a:extLst>
            </p:cNvPr>
            <p:cNvSpPr txBox="1"/>
            <p:nvPr/>
          </p:nvSpPr>
          <p:spPr>
            <a:xfrm>
              <a:off x="148526" y="5018099"/>
              <a:ext cx="5767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Set _</a:t>
              </a:r>
              <a:r>
                <a:rPr lang="en-US" sz="1600" dirty="0" err="1"/>
                <a:t>qlim</a:t>
              </a:r>
              <a:r>
                <a:rPr lang="en-US" sz="1600" dirty="0"/>
                <a:t>, _plim to [-5, 5] and [-10,10] for the Holstein models</a:t>
              </a: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7EC5FED-61D7-837D-E161-4CFD6CA5C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34370"/>
              </p:ext>
            </p:extLst>
          </p:nvPr>
        </p:nvGraphicFramePr>
        <p:xfrm>
          <a:off x="4601504" y="960023"/>
          <a:ext cx="700102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28">
                  <a:extLst>
                    <a:ext uri="{9D8B030D-6E8A-4147-A177-3AD203B41FA5}">
                      <a16:colId xmlns:a16="http://schemas.microsoft.com/office/drawing/2014/main" val="2384505453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009861202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1490804846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955457784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2240791287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944918371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736849573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109363663"/>
                    </a:ext>
                  </a:extLst>
                </a:gridCol>
              </a:tblGrid>
              <a:tr h="285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ECWR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SC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DC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SHXF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MQCXF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FSSH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BCSH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84923"/>
                  </a:ext>
                </a:extLst>
              </a:tr>
              <a:tr h="285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8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97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4FBB-B531-067D-4D81-C44074BE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TUT4. Plot the dynamics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E79A-9744-786A-6223-88D00897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877D1-3435-901A-F15B-D39FF176CC3D}"/>
              </a:ext>
            </a:extLst>
          </p:cNvPr>
          <p:cNvSpPr txBox="1"/>
          <p:nvPr/>
        </p:nvSpPr>
        <p:spPr>
          <a:xfrm>
            <a:off x="813501" y="1519196"/>
            <a:ext cx="10846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TDPES, nuclear density, and quantum momenta from the DVR and MQC trajectories (10 min).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E518C-4B87-7D35-F1E1-09D585A8FFB4}"/>
              </a:ext>
            </a:extLst>
          </p:cNvPr>
          <p:cNvSpPr txBox="1"/>
          <p:nvPr/>
        </p:nvSpPr>
        <p:spPr>
          <a:xfrm>
            <a:off x="1895611" y="2714403"/>
            <a:ext cx="2924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_</a:t>
            </a:r>
            <a:r>
              <a:rPr lang="en-US" sz="2000" dirty="0" err="1">
                <a:solidFill>
                  <a:srgbClr val="00B050"/>
                </a:solidFill>
              </a:rPr>
              <a:t>model_indx</a:t>
            </a:r>
            <a:r>
              <a:rPr lang="en-US" sz="2000" dirty="0">
                <a:solidFill>
                  <a:srgbClr val="00B050"/>
                </a:solidFill>
              </a:rPr>
              <a:t> = 0, 1, 2,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4CB59-B7F5-A9DA-DB39-821178C39A3B}"/>
              </a:ext>
            </a:extLst>
          </p:cNvPr>
          <p:cNvSpPr txBox="1"/>
          <p:nvPr/>
        </p:nvSpPr>
        <p:spPr>
          <a:xfrm>
            <a:off x="1898071" y="3361723"/>
            <a:ext cx="492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_</a:t>
            </a:r>
            <a:r>
              <a:rPr lang="en-US" sz="2000" dirty="0" err="1">
                <a:solidFill>
                  <a:srgbClr val="7030A0"/>
                </a:solidFill>
              </a:rPr>
              <a:t>method_indx</a:t>
            </a:r>
            <a:r>
              <a:rPr lang="en-US" sz="2000" dirty="0">
                <a:solidFill>
                  <a:srgbClr val="7030A0"/>
                </a:solidFill>
              </a:rPr>
              <a:t> = 0, 1 (for the XF methods)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161FBA-0EEF-0442-D3CC-2E9F8CFB9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05" y="1872703"/>
            <a:ext cx="4028694" cy="484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92F205-F695-770A-1F59-BF9046588773}"/>
              </a:ext>
            </a:extLst>
          </p:cNvPr>
          <p:cNvSpPr txBox="1"/>
          <p:nvPr/>
        </p:nvSpPr>
        <p:spPr>
          <a:xfrm>
            <a:off x="8121788" y="22035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ECWR, SHXF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9E0B93-E41D-1F9F-8D37-412324CA6322}"/>
                  </a:ext>
                </a:extLst>
              </p:cNvPr>
              <p:cNvSpPr txBox="1"/>
              <p:nvPr/>
            </p:nvSpPr>
            <p:spPr>
              <a:xfrm>
                <a:off x="1472186" y="5079108"/>
                <a:ext cx="5448158" cy="77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𝐵𝑂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9E0B93-E41D-1F9F-8D37-412324CA6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186" y="5079108"/>
                <a:ext cx="5448158" cy="772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F8228B-86DE-2023-AB5B-102334B92FC3}"/>
                  </a:ext>
                </a:extLst>
              </p:cNvPr>
              <p:cNvSpPr txBox="1"/>
              <p:nvPr/>
            </p:nvSpPr>
            <p:spPr>
              <a:xfrm>
                <a:off x="3104671" y="6009319"/>
                <a:ext cx="3077189" cy="664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F8228B-86DE-2023-AB5B-102334B92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71" y="6009319"/>
                <a:ext cx="3077189" cy="664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A5B45EE-E318-E0C0-6A9E-013BF69AB00E}"/>
              </a:ext>
            </a:extLst>
          </p:cNvPr>
          <p:cNvSpPr txBox="1"/>
          <p:nvPr/>
        </p:nvSpPr>
        <p:spPr>
          <a:xfrm>
            <a:off x="309005" y="5253148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TDPES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93DF6-1DD0-ED4C-D944-2ED52986BE25}"/>
              </a:ext>
            </a:extLst>
          </p:cNvPr>
          <p:cNvSpPr txBox="1"/>
          <p:nvPr/>
        </p:nvSpPr>
        <p:spPr>
          <a:xfrm>
            <a:off x="365761" y="6141598"/>
            <a:ext cx="2589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Quantum momentum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85BE6A-1B79-D4B6-3D5B-8313DF4B2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936967"/>
              </p:ext>
            </p:extLst>
          </p:nvPr>
        </p:nvGraphicFramePr>
        <p:xfrm>
          <a:off x="4601504" y="975521"/>
          <a:ext cx="700102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28">
                  <a:extLst>
                    <a:ext uri="{9D8B030D-6E8A-4147-A177-3AD203B41FA5}">
                      <a16:colId xmlns:a16="http://schemas.microsoft.com/office/drawing/2014/main" val="2384505453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009861202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1490804846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955457784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2240791287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944918371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736849573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109363663"/>
                    </a:ext>
                  </a:extLst>
                </a:gridCol>
              </a:tblGrid>
              <a:tr h="285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ECWR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SC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DC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SHXF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MQCXF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FSSH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BCSH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84923"/>
                  </a:ext>
                </a:extLst>
              </a:tr>
              <a:tr h="285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895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8A5AAAD-3BDD-8D79-D5FB-5649439E8A1F}"/>
              </a:ext>
            </a:extLst>
          </p:cNvPr>
          <p:cNvSpPr txBox="1"/>
          <p:nvPr/>
        </p:nvSpPr>
        <p:spPr>
          <a:xfrm>
            <a:off x="531595" y="4023229"/>
            <a:ext cx="682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window can be between [-25, 25] for the Holstein models, and [-35, 35] for ECWR and DAG!</a:t>
            </a:r>
          </a:p>
        </p:txBody>
      </p:sp>
    </p:spTree>
    <p:extLst>
      <p:ext uri="{BB962C8B-B14F-4D97-AF65-F5344CB8AC3E}">
        <p14:creationId xmlns:p14="http://schemas.microsoft.com/office/powerpoint/2010/main" val="233740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976C-0DB4-6195-6137-EABF8C16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TUT5. Use the TD Gaussian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570D-E7E7-AA66-D52B-5CC4F947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1-7,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C451D-D6EB-E972-3C9B-32D1FAF7607A}"/>
              </a:ext>
            </a:extLst>
          </p:cNvPr>
          <p:cNvSpPr txBox="1"/>
          <p:nvPr/>
        </p:nvSpPr>
        <p:spPr>
          <a:xfrm>
            <a:off x="983767" y="1519196"/>
            <a:ext cx="1075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XF dynamics with the TD Gaussians, check the behavior of the TD widths and population/coherence (25 min).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1F323-08BE-0675-4742-2F26936F9971}"/>
              </a:ext>
            </a:extLst>
          </p:cNvPr>
          <p:cNvSpPr txBox="1"/>
          <p:nvPr/>
        </p:nvSpPr>
        <p:spPr>
          <a:xfrm>
            <a:off x="947942" y="2417675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model_indx</a:t>
            </a:r>
            <a:r>
              <a:rPr lang="en-US" sz="2000" dirty="0">
                <a:solidFill>
                  <a:srgbClr val="00B050"/>
                </a:solidFill>
              </a:rPr>
              <a:t> = 2,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F68C1-E790-E92F-877B-BA067AC5AE69}"/>
              </a:ext>
            </a:extLst>
          </p:cNvPr>
          <p:cNvSpPr txBox="1"/>
          <p:nvPr/>
        </p:nvSpPr>
        <p:spPr>
          <a:xfrm>
            <a:off x="947942" y="3010716"/>
            <a:ext cx="485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method_indx</a:t>
            </a:r>
            <a:r>
              <a:rPr lang="en-US" sz="2000" dirty="0">
                <a:solidFill>
                  <a:srgbClr val="7030A0"/>
                </a:solidFill>
              </a:rPr>
              <a:t> = 0, 1 (for the XF methods)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279ED-228D-AE53-1A0E-FD2303DE2D1E}"/>
              </a:ext>
            </a:extLst>
          </p:cNvPr>
          <p:cNvSpPr txBox="1"/>
          <p:nvPr/>
        </p:nvSpPr>
        <p:spPr>
          <a:xfrm>
            <a:off x="947942" y="3641343"/>
            <a:ext cx="501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</a:rPr>
              <a:t>param_indx</a:t>
            </a:r>
            <a:r>
              <a:rPr lang="en-US" sz="2000" dirty="0">
                <a:solidFill>
                  <a:srgbClr val="00B0F0"/>
                </a:solidFill>
              </a:rPr>
              <a:t> = 3, 4, 5 (for the XF methods)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6CAB6F-6E01-CB84-4D11-EDAB0E68CABD}"/>
                  </a:ext>
                </a:extLst>
              </p:cNvPr>
              <p:cNvSpPr txBox="1"/>
              <p:nvPr/>
            </p:nvSpPr>
            <p:spPr>
              <a:xfrm>
                <a:off x="2930804" y="4128906"/>
                <a:ext cx="5130507" cy="75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Bohr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Bohr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6CAB6F-6E01-CB84-4D11-EDAB0E68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804" y="4128906"/>
                <a:ext cx="5130507" cy="758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9772D3-90ED-AC74-DE69-637B34023929}"/>
                  </a:ext>
                </a:extLst>
              </p:cNvPr>
              <p:cNvSpPr txBox="1"/>
              <p:nvPr/>
            </p:nvSpPr>
            <p:spPr>
              <a:xfrm>
                <a:off x="2951903" y="4986378"/>
                <a:ext cx="2630592" cy="680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9772D3-90ED-AC74-DE69-637B34023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903" y="4986378"/>
                <a:ext cx="2630592" cy="680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5D003C1-7D51-06A9-5904-76BBE09CB5E5}"/>
              </a:ext>
            </a:extLst>
          </p:cNvPr>
          <p:cNvSpPr txBox="1"/>
          <p:nvPr/>
        </p:nvSpPr>
        <p:spPr>
          <a:xfrm>
            <a:off x="920706" y="438011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Schwartz 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1C37D-09B6-34BB-D2BE-76DC9E84771C}"/>
              </a:ext>
            </a:extLst>
          </p:cNvPr>
          <p:cNvSpPr txBox="1"/>
          <p:nvPr/>
        </p:nvSpPr>
        <p:spPr>
          <a:xfrm>
            <a:off x="920706" y="519078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Subotnik</a:t>
            </a:r>
            <a:r>
              <a:rPr lang="en-US" i="1" dirty="0"/>
              <a:t>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84487-4065-6D44-83C5-5ADF48C9A176}"/>
                  </a:ext>
                </a:extLst>
              </p:cNvPr>
              <p:cNvSpPr txBox="1"/>
              <p:nvPr/>
            </p:nvSpPr>
            <p:spPr>
              <a:xfrm>
                <a:off x="8506725" y="4207663"/>
                <a:ext cx="1508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𝐵𝑜h𝑟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84487-4065-6D44-83C5-5ADF48C9A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25" y="4207663"/>
                <a:ext cx="1508939" cy="276999"/>
              </a:xfrm>
              <a:prstGeom prst="rect">
                <a:avLst/>
              </a:prstGeom>
              <a:blipFill>
                <a:blip r:embed="rId4"/>
                <a:stretch>
                  <a:fillRect l="-4032" r="-40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5512FC-F360-6561-A738-EC9E3AA7BABE}"/>
                  </a:ext>
                </a:extLst>
              </p:cNvPr>
              <p:cNvSpPr txBox="1"/>
              <p:nvPr/>
            </p:nvSpPr>
            <p:spPr>
              <a:xfrm>
                <a:off x="8506725" y="4623162"/>
                <a:ext cx="1508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=4.0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𝐵𝑜h𝑟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5512FC-F360-6561-A738-EC9E3AA7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25" y="4623162"/>
                <a:ext cx="1508939" cy="276999"/>
              </a:xfrm>
              <a:prstGeom prst="rect">
                <a:avLst/>
              </a:prstGeom>
              <a:blipFill>
                <a:blip r:embed="rId5"/>
                <a:stretch>
                  <a:fillRect l="-4032" r="-40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3B076ED-5623-5724-BFC6-5B998E54D2C5}"/>
              </a:ext>
            </a:extLst>
          </p:cNvPr>
          <p:cNvSpPr txBox="1"/>
          <p:nvPr/>
        </p:nvSpPr>
        <p:spPr>
          <a:xfrm>
            <a:off x="10179795" y="4128906"/>
            <a:ext cx="1915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B0F0"/>
                </a:solidFill>
              </a:rPr>
              <a:t>param_indx</a:t>
            </a:r>
            <a:r>
              <a:rPr lang="en-US" sz="1800" dirty="0">
                <a:solidFill>
                  <a:srgbClr val="00B0F0"/>
                </a:solidFill>
              </a:rPr>
              <a:t> = 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AE0AC1-F10C-4F4F-8639-2A98E5CDBC96}"/>
              </a:ext>
            </a:extLst>
          </p:cNvPr>
          <p:cNvSpPr txBox="1"/>
          <p:nvPr/>
        </p:nvSpPr>
        <p:spPr>
          <a:xfrm>
            <a:off x="10179795" y="4576995"/>
            <a:ext cx="1915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B0F0"/>
                </a:solidFill>
              </a:rPr>
              <a:t>param_indx</a:t>
            </a:r>
            <a:r>
              <a:rPr lang="en-US" sz="1800" dirty="0">
                <a:solidFill>
                  <a:srgbClr val="00B0F0"/>
                </a:solidFill>
              </a:rPr>
              <a:t> = 4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FEA786-4FCF-F252-FA9A-2F302666166D}"/>
              </a:ext>
            </a:extLst>
          </p:cNvPr>
          <p:cNvSpPr txBox="1"/>
          <p:nvPr/>
        </p:nvSpPr>
        <p:spPr>
          <a:xfrm>
            <a:off x="5847343" y="5138731"/>
            <a:ext cx="1915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B0F0"/>
                </a:solidFill>
              </a:rPr>
              <a:t>param_indx</a:t>
            </a:r>
            <a:r>
              <a:rPr lang="en-US" sz="1800" dirty="0">
                <a:solidFill>
                  <a:srgbClr val="00B0F0"/>
                </a:solidFill>
              </a:rPr>
              <a:t> = 5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3CD91BA-E5C6-835C-D86F-36FA149F1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12593"/>
              </p:ext>
            </p:extLst>
          </p:nvPr>
        </p:nvGraphicFramePr>
        <p:xfrm>
          <a:off x="4601504" y="975521"/>
          <a:ext cx="700102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128">
                  <a:extLst>
                    <a:ext uri="{9D8B030D-6E8A-4147-A177-3AD203B41FA5}">
                      <a16:colId xmlns:a16="http://schemas.microsoft.com/office/drawing/2014/main" val="2384505453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009861202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1490804846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955457784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2240791287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3944918371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736849573"/>
                    </a:ext>
                  </a:extLst>
                </a:gridCol>
                <a:gridCol w="875128">
                  <a:extLst>
                    <a:ext uri="{9D8B030D-6E8A-4147-A177-3AD203B41FA5}">
                      <a16:colId xmlns:a16="http://schemas.microsoft.com/office/drawing/2014/main" val="109363663"/>
                    </a:ext>
                  </a:extLst>
                </a:gridCol>
              </a:tblGrid>
              <a:tr h="285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ECWR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SC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DC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SHXF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MQCXF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FSSH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BCSH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84923"/>
                  </a:ext>
                </a:extLst>
              </a:tr>
              <a:tr h="285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895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358AA6C-3F95-1604-FCDA-0B3CFCFD8CDC}"/>
              </a:ext>
            </a:extLst>
          </p:cNvPr>
          <p:cNvSpPr txBox="1"/>
          <p:nvPr/>
        </p:nvSpPr>
        <p:spPr>
          <a:xfrm>
            <a:off x="3803390" y="5786473"/>
            <a:ext cx="7564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compare_pop</a:t>
            </a:r>
            <a:r>
              <a:rPr lang="en-US" dirty="0"/>
              <a:t>(3, _</a:t>
            </a:r>
            <a:r>
              <a:rPr lang="en-US" dirty="0" err="1"/>
              <a:t>param_indx</a:t>
            </a:r>
            <a:r>
              <a:rPr lang="en-US" dirty="0"/>
              <a:t>=5, </a:t>
            </a:r>
            <a:r>
              <a:rPr lang="en-US" dirty="0" err="1"/>
              <a:t>which_methods</a:t>
            </a:r>
            <a:r>
              <a:rPr lang="en-US" dirty="0"/>
              <a:t>=["SHXF", "MQCXF"]); </a:t>
            </a:r>
            <a:r>
              <a:rPr lang="en-US" dirty="0" err="1"/>
              <a:t>compare_coh</a:t>
            </a:r>
            <a:r>
              <a:rPr lang="en-US" dirty="0"/>
              <a:t>(3, _</a:t>
            </a:r>
            <a:r>
              <a:rPr lang="en-US" dirty="0" err="1"/>
              <a:t>param_indx</a:t>
            </a:r>
            <a:r>
              <a:rPr lang="en-US" dirty="0"/>
              <a:t>=5, </a:t>
            </a:r>
            <a:r>
              <a:rPr lang="en-US" dirty="0" err="1"/>
              <a:t>which_methods</a:t>
            </a:r>
            <a:r>
              <a:rPr lang="en-US" dirty="0"/>
              <a:t>=["SHXF", "MQCXF"])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818169-6A6B-E82D-5453-CDB33351AF07}"/>
              </a:ext>
            </a:extLst>
          </p:cNvPr>
          <p:cNvSpPr txBox="1"/>
          <p:nvPr/>
        </p:nvSpPr>
        <p:spPr>
          <a:xfrm>
            <a:off x="443853" y="5814815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population and coherence,</a:t>
            </a:r>
          </a:p>
        </p:txBody>
      </p:sp>
    </p:spTree>
    <p:extLst>
      <p:ext uri="{BB962C8B-B14F-4D97-AF65-F5344CB8AC3E}">
        <p14:creationId xmlns:p14="http://schemas.microsoft.com/office/powerpoint/2010/main" val="111221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9CCF4B-5433-AAAA-6D87-DD3283E340F6}"/>
              </a:ext>
            </a:extLst>
          </p:cNvPr>
          <p:cNvSpPr txBox="1"/>
          <p:nvPr/>
        </p:nvSpPr>
        <p:spPr>
          <a:xfrm>
            <a:off x="0" y="2753248"/>
            <a:ext cx="1256912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Copy the exact calculation file and extract it to the XF tutorial directory.</a:t>
            </a:r>
          </a:p>
          <a:p>
            <a:endParaRPr lang="en-US" sz="2000" dirty="0"/>
          </a:p>
          <a:p>
            <a:r>
              <a:rPr lang="en-US" sz="2000" b="1" dirty="0"/>
              <a:t>cp  /</a:t>
            </a:r>
            <a:r>
              <a:rPr lang="en-US" sz="2000" b="1" dirty="0" err="1"/>
              <a:t>vscratch</a:t>
            </a:r>
            <a:r>
              <a:rPr lang="en-US" sz="2000" b="1" dirty="0"/>
              <a:t>/grp-</a:t>
            </a:r>
            <a:r>
              <a:rPr lang="en-US" sz="2000" b="1" dirty="0" err="1"/>
              <a:t>alexeyak</a:t>
            </a:r>
            <a:r>
              <a:rPr lang="en-US" sz="2000" b="1" dirty="0"/>
              <a:t>/</a:t>
            </a:r>
            <a:r>
              <a:rPr lang="en-US" sz="2000" b="1" dirty="0" err="1"/>
              <a:t>daehohan</a:t>
            </a:r>
            <a:r>
              <a:rPr lang="en-US" sz="2000" b="1" dirty="0"/>
              <a:t>/TUT_XF/DVR_data.tar.bz2  </a:t>
            </a:r>
            <a:r>
              <a:rPr lang="en-US" sz="2000" b="1" dirty="0">
                <a:solidFill>
                  <a:srgbClr val="FF0000"/>
                </a:solidFill>
              </a:rPr>
              <a:t>/</a:t>
            </a:r>
            <a:r>
              <a:rPr lang="en-US" sz="2000" b="1" dirty="0" err="1">
                <a:solidFill>
                  <a:srgbClr val="FF0000"/>
                </a:solidFill>
              </a:rPr>
              <a:t>your_Tutorial_Libra</a:t>
            </a:r>
            <a:r>
              <a:rPr lang="en-US" sz="2000" b="1" dirty="0"/>
              <a:t>/ 6_dynamics/1_trajectory_based/11_model_xf/</a:t>
            </a:r>
          </a:p>
          <a:p>
            <a:endParaRPr lang="en-US" sz="2000" b="1" dirty="0"/>
          </a:p>
          <a:p>
            <a:r>
              <a:rPr lang="en-US" sz="2000" b="1" dirty="0"/>
              <a:t>tar –</a:t>
            </a:r>
            <a:r>
              <a:rPr lang="en-US" sz="2000" b="1" dirty="0" err="1"/>
              <a:t>xvf</a:t>
            </a:r>
            <a:r>
              <a:rPr lang="en-US" sz="2000" b="1" dirty="0"/>
              <a:t>  DVR_data.tar.bz2</a:t>
            </a:r>
          </a:p>
          <a:p>
            <a:endParaRPr lang="en-US" sz="2000" b="1" dirty="0"/>
          </a:p>
          <a:p>
            <a:r>
              <a:rPr lang="en-US" sz="2800" dirty="0">
                <a:solidFill>
                  <a:srgbClr val="FF0000"/>
                </a:solidFill>
              </a:rPr>
              <a:t>Change the path accordingly according to your </a:t>
            </a:r>
            <a:r>
              <a:rPr lang="en-US" sz="2800" dirty="0" err="1">
                <a:solidFill>
                  <a:srgbClr val="FF0000"/>
                </a:solidFill>
              </a:rPr>
              <a:t>vscratch</a:t>
            </a:r>
            <a:r>
              <a:rPr lang="en-US" sz="2800" dirty="0">
                <a:solidFill>
                  <a:srgbClr val="FF0000"/>
                </a:solidFill>
              </a:rPr>
              <a:t> path.</a:t>
            </a:r>
          </a:p>
        </p:txBody>
      </p:sp>
    </p:spTree>
    <p:extLst>
      <p:ext uri="{BB962C8B-B14F-4D97-AF65-F5344CB8AC3E}">
        <p14:creationId xmlns:p14="http://schemas.microsoft.com/office/powerpoint/2010/main" val="285618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EF35-0C96-88F3-962F-E1C6B192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2C07-716A-38C8-5122-B319688B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set of parameters for running the XF methods with the Libra package</a:t>
            </a:r>
          </a:p>
          <a:p>
            <a:endParaRPr lang="en-US" dirty="0"/>
          </a:p>
          <a:p>
            <a:r>
              <a:rPr lang="en-US" dirty="0"/>
              <a:t>Run the nonadiabatic dynamics calculations with the XF and conventional methods with 1D model Hamiltonians</a:t>
            </a:r>
          </a:p>
          <a:p>
            <a:endParaRPr lang="en-US" dirty="0"/>
          </a:p>
          <a:p>
            <a:r>
              <a:rPr lang="en-US" dirty="0"/>
              <a:t>Visualize the dynamics results including the XF quantities</a:t>
            </a:r>
          </a:p>
          <a:p>
            <a:endParaRPr lang="en-US" dirty="0"/>
          </a:p>
          <a:p>
            <a:r>
              <a:rPr lang="en-US" dirty="0"/>
              <a:t>Compare the results with the exact DVR dynamics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DA6A-D9F9-7FC9-E5C2-C8C04E5A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XF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A2FD-2C34-3BA7-7E0C-DD8E9193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for the XF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8F0E5B-33B5-9423-0C35-EEA588EFC9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7033738"/>
                  </p:ext>
                </p:extLst>
              </p:nvPr>
            </p:nvGraphicFramePr>
            <p:xfrm>
              <a:off x="517501" y="1491976"/>
              <a:ext cx="11134723" cy="1752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3915">
                      <a:extLst>
                        <a:ext uri="{9D8B030D-6E8A-4147-A177-3AD203B41FA5}">
                          <a16:colId xmlns:a16="http://schemas.microsoft.com/office/drawing/2014/main" val="3902438552"/>
                        </a:ext>
                      </a:extLst>
                    </a:gridCol>
                    <a:gridCol w="1979809">
                      <a:extLst>
                        <a:ext uri="{9D8B030D-6E8A-4147-A177-3AD203B41FA5}">
                          <a16:colId xmlns:a16="http://schemas.microsoft.com/office/drawing/2014/main" val="904725348"/>
                        </a:ext>
                      </a:extLst>
                    </a:gridCol>
                    <a:gridCol w="1914525">
                      <a:extLst>
                        <a:ext uri="{9D8B030D-6E8A-4147-A177-3AD203B41FA5}">
                          <a16:colId xmlns:a16="http://schemas.microsoft.com/office/drawing/2014/main" val="1372126091"/>
                        </a:ext>
                      </a:extLst>
                    </a:gridCol>
                    <a:gridCol w="3495675">
                      <a:extLst>
                        <a:ext uri="{9D8B030D-6E8A-4147-A177-3AD203B41FA5}">
                          <a16:colId xmlns:a16="http://schemas.microsoft.com/office/drawing/2014/main" val="1317357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1326517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Electronic EOM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Nuclear force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Velocity rescaling for a hop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Energy conservation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019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950" dirty="0"/>
                        </a:p>
                        <a:p>
                          <a:pPr algn="ctr"/>
                          <a:r>
                            <a:rPr lang="en-US" dirty="0"/>
                            <a:t>SHXF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  <a:p>
                          <a:pPr algn="ctr"/>
                          <a:endParaRPr lang="en-US" sz="1200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𝐵𝑂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𝑋𝐹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Active-state force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620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MQCXF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𝑀𝐹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𝑋𝐹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918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MFXF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𝑀𝐹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404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8F0E5B-33B5-9423-0C35-EEA588EFC9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7033738"/>
                  </p:ext>
                </p:extLst>
              </p:nvPr>
            </p:nvGraphicFramePr>
            <p:xfrm>
              <a:off x="517501" y="1491976"/>
              <a:ext cx="11134723" cy="1752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3915">
                      <a:extLst>
                        <a:ext uri="{9D8B030D-6E8A-4147-A177-3AD203B41FA5}">
                          <a16:colId xmlns:a16="http://schemas.microsoft.com/office/drawing/2014/main" val="3902438552"/>
                        </a:ext>
                      </a:extLst>
                    </a:gridCol>
                    <a:gridCol w="1979809">
                      <a:extLst>
                        <a:ext uri="{9D8B030D-6E8A-4147-A177-3AD203B41FA5}">
                          <a16:colId xmlns:a16="http://schemas.microsoft.com/office/drawing/2014/main" val="904725348"/>
                        </a:ext>
                      </a:extLst>
                    </a:gridCol>
                    <a:gridCol w="1914525">
                      <a:extLst>
                        <a:ext uri="{9D8B030D-6E8A-4147-A177-3AD203B41FA5}">
                          <a16:colId xmlns:a16="http://schemas.microsoft.com/office/drawing/2014/main" val="1372126091"/>
                        </a:ext>
                      </a:extLst>
                    </a:gridCol>
                    <a:gridCol w="3495675">
                      <a:extLst>
                        <a:ext uri="{9D8B030D-6E8A-4147-A177-3AD203B41FA5}">
                          <a16:colId xmlns:a16="http://schemas.microsoft.com/office/drawing/2014/main" val="1317357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1326517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Electronic EOM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Nuclear force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Velocity rescaling for a hop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Energy conservation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01954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950" dirty="0"/>
                        </a:p>
                        <a:p>
                          <a:pPr algn="ctr"/>
                          <a:r>
                            <a:rPr lang="en-US" dirty="0"/>
                            <a:t>SHXF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462" t="-28947" r="-404923" b="-6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Active-state force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9620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MQCXF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492" t="-281967" r="-317778" b="-12295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918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MFXF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492" t="-381967" r="-317778" b="-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4046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8FFCF46-211A-A39D-BB99-8D8A022D4F7A}"/>
              </a:ext>
            </a:extLst>
          </p:cNvPr>
          <p:cNvSpPr txBox="1"/>
          <p:nvPr/>
        </p:nvSpPr>
        <p:spPr>
          <a:xfrm>
            <a:off x="592788" y="338013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SHXF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204ED-97BC-E158-2E8B-A7BA09D6551B}"/>
              </a:ext>
            </a:extLst>
          </p:cNvPr>
          <p:cNvSpPr txBox="1"/>
          <p:nvPr/>
        </p:nvSpPr>
        <p:spPr>
          <a:xfrm>
            <a:off x="5881507" y="337425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MQCXF and MFXF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86C338C-8106-706A-A2D0-B50CC9DE7428}"/>
              </a:ext>
            </a:extLst>
          </p:cNvPr>
          <p:cNvSpPr/>
          <p:nvPr/>
        </p:nvSpPr>
        <p:spPr>
          <a:xfrm>
            <a:off x="1447120" y="3422243"/>
            <a:ext cx="349804" cy="2906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53A62A-BDC2-3CFC-5A9C-FB947BF67F36}"/>
              </a:ext>
            </a:extLst>
          </p:cNvPr>
          <p:cNvSpPr/>
          <p:nvPr/>
        </p:nvSpPr>
        <p:spPr>
          <a:xfrm>
            <a:off x="8114334" y="3429517"/>
            <a:ext cx="349804" cy="2906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76C4F-76DD-9E71-E422-37D2796E62DA}"/>
              </a:ext>
            </a:extLst>
          </p:cNvPr>
          <p:cNvSpPr txBox="1"/>
          <p:nvPr/>
        </p:nvSpPr>
        <p:spPr>
          <a:xfrm>
            <a:off x="1883135" y="337425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decoherence_algo</a:t>
            </a:r>
            <a:r>
              <a:rPr lang="en-US" dirty="0">
                <a:solidFill>
                  <a:srgbClr val="FF0000"/>
                </a:solidFill>
              </a:rPr>
              <a:t> ==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276CE-6F45-0A4E-FF3D-C86A043E1E9A}"/>
              </a:ext>
            </a:extLst>
          </p:cNvPr>
          <p:cNvSpPr txBox="1"/>
          <p:nvPr/>
        </p:nvSpPr>
        <p:spPr>
          <a:xfrm>
            <a:off x="8518331" y="339018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decoherence_algo</a:t>
            </a:r>
            <a:r>
              <a:rPr lang="en-US" dirty="0">
                <a:solidFill>
                  <a:srgbClr val="FF0000"/>
                </a:solidFill>
              </a:rPr>
              <a:t> ==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F33611-3355-AE1B-F3EE-6E80A6C1AC06}"/>
                  </a:ext>
                </a:extLst>
              </p:cNvPr>
              <p:cNvSpPr txBox="1"/>
              <p:nvPr/>
            </p:nvSpPr>
            <p:spPr>
              <a:xfrm>
                <a:off x="1883135" y="4086657"/>
                <a:ext cx="1026563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F33611-3355-AE1B-F3EE-6E80A6C1A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135" y="4086657"/>
                <a:ext cx="1026563" cy="321178"/>
              </a:xfrm>
              <a:prstGeom prst="rect">
                <a:avLst/>
              </a:prstGeom>
              <a:blipFill>
                <a:blip r:embed="rId3"/>
                <a:stretch>
                  <a:fillRect l="-535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4B9954-5868-9239-A21F-D7E07301B057}"/>
                  </a:ext>
                </a:extLst>
              </p:cNvPr>
              <p:cNvSpPr txBox="1"/>
              <p:nvPr/>
            </p:nvSpPr>
            <p:spPr>
              <a:xfrm>
                <a:off x="4966031" y="3913871"/>
                <a:ext cx="7022068" cy="1579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𝒫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4B9954-5868-9239-A21F-D7E07301B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031" y="3913871"/>
                <a:ext cx="7022068" cy="1579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170E750-F6EE-4405-5FD5-9C5BFC87429C}"/>
              </a:ext>
            </a:extLst>
          </p:cNvPr>
          <p:cNvSpPr/>
          <p:nvPr/>
        </p:nvSpPr>
        <p:spPr>
          <a:xfrm>
            <a:off x="5618831" y="3913871"/>
            <a:ext cx="3771112" cy="82839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C39569-0D65-6785-32B5-3C4B4ED40D75}"/>
              </a:ext>
            </a:extLst>
          </p:cNvPr>
          <p:cNvSpPr/>
          <p:nvPr/>
        </p:nvSpPr>
        <p:spPr>
          <a:xfrm>
            <a:off x="5530543" y="3793109"/>
            <a:ext cx="6514312" cy="1752600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BEB749-D02F-D78C-6AD1-3E76E0B11C27}"/>
                  </a:ext>
                </a:extLst>
              </p:cNvPr>
              <p:cNvSpPr txBox="1"/>
              <p:nvPr/>
            </p:nvSpPr>
            <p:spPr>
              <a:xfrm>
                <a:off x="5760940" y="5680814"/>
                <a:ext cx="53379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int </a:t>
                </a:r>
                <a:r>
                  <a:rPr lang="en-US" dirty="0" err="1">
                    <a:solidFill>
                      <a:srgbClr val="FF0000"/>
                    </a:solidFill>
                  </a:rPr>
                  <a:t>use_xf_force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00B0F0"/>
                    </a:solidFill>
                  </a:rPr>
                  <a:t>0: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, MFXF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7030A0"/>
                    </a:solidFill>
                  </a:rPr>
                  <a:t>1: with the full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𝑋𝐹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MQCXF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BEB749-D02F-D78C-6AD1-3E76E0B11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940" y="5680814"/>
                <a:ext cx="5337984" cy="923330"/>
              </a:xfrm>
              <a:prstGeom prst="rect">
                <a:avLst/>
              </a:prstGeom>
              <a:blipFill>
                <a:blip r:embed="rId5"/>
                <a:stretch>
                  <a:fillRect l="-91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15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FB64-A3D7-A087-3133-E98CBF2B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XF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3D33E-DBEB-5C76-0966-4F61BCF4D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coherence criteria</a:t>
                </a:r>
              </a:p>
              <a:p>
                <a:pPr marL="233363" lvl="1" indent="0">
                  <a:buNone/>
                </a:pPr>
                <a:r>
                  <a:rPr lang="en-US" dirty="0"/>
                  <a:t>To determine whether to spawn an auxiliary trajectory for a </a:t>
                </a:r>
                <a:r>
                  <a:rPr lang="en-US" dirty="0" err="1"/>
                  <a:t>wavepacket</a:t>
                </a:r>
                <a:r>
                  <a:rPr lang="en-US" dirty="0"/>
                  <a:t> on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coherence criterion is checked,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&lt;1−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The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can be set by the </a:t>
                </a:r>
                <a:r>
                  <a:rPr lang="en-US" dirty="0" err="1">
                    <a:solidFill>
                      <a:srgbClr val="FF0000"/>
                    </a:solidFill>
                  </a:rPr>
                  <a:t>coherence_threshold</a:t>
                </a:r>
                <a:r>
                  <a:rPr lang="en-US" dirty="0"/>
                  <a:t> variable (default: 0.01).</a:t>
                </a:r>
              </a:p>
              <a:p>
                <a:pPr marL="233363" lvl="1" indent="0">
                  <a:buNone/>
                </a:pPr>
                <a:endParaRPr lang="en-US" dirty="0"/>
              </a:p>
              <a:p>
                <a:pPr marL="233363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== </a:t>
                </a:r>
                <a:r>
                  <a:rPr lang="en-US" dirty="0">
                    <a:solidFill>
                      <a:srgbClr val="FF0000"/>
                    </a:solidFill>
                  </a:rPr>
                  <a:t>double </a:t>
                </a:r>
                <a:r>
                  <a:rPr lang="en-US" dirty="0" err="1">
                    <a:solidFill>
                      <a:srgbClr val="FF0000"/>
                    </a:solidFill>
                  </a:rPr>
                  <a:t>coherence_threshold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233363" lvl="1" indent="0" algn="ctr">
                  <a:buNone/>
                </a:pPr>
                <a:endParaRPr lang="en-US" dirty="0"/>
              </a:p>
              <a:p>
                <a:r>
                  <a:rPr lang="en-US" dirty="0"/>
                  <a:t>The Gaussian width</a:t>
                </a:r>
              </a:p>
              <a:p>
                <a:pPr marL="233363" lvl="1" indent="0">
                  <a:buNone/>
                </a:pPr>
                <a:r>
                  <a:rPr lang="en-US" dirty="0"/>
                  <a:t>One needs to set the Gaussian width parameter used for computing the quantum momentum.</a:t>
                </a:r>
              </a:p>
              <a:p>
                <a:pPr marL="233363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233363" lvl="1" indent="0">
                  <a:buNone/>
                </a:pPr>
                <a:endParaRPr lang="en-US" sz="1600" dirty="0"/>
              </a:p>
              <a:p>
                <a:pPr marL="233363" lvl="1" indent="0">
                  <a:buNone/>
                </a:pPr>
                <a:r>
                  <a:rPr lang="en-US" dirty="0"/>
                  <a:t>The DOF-resolved Gaussian width is defined as the </a:t>
                </a:r>
                <a:r>
                  <a:rPr lang="en-US" dirty="0" err="1">
                    <a:solidFill>
                      <a:srgbClr val="FF0000"/>
                    </a:solidFill>
                  </a:rPr>
                  <a:t>wp_width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variable.</a:t>
                </a:r>
              </a:p>
              <a:p>
                <a:pPr marL="233363" lvl="1" indent="0">
                  <a:buNone/>
                </a:pPr>
                <a:endParaRPr lang="en-US" dirty="0"/>
              </a:p>
              <a:p>
                <a:pPr marL="233363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== 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MATRIX </a:t>
                </a:r>
                <a:r>
                  <a:rPr lang="en-US" dirty="0" err="1">
                    <a:solidFill>
                      <a:srgbClr val="FF0000"/>
                    </a:solidFill>
                  </a:rPr>
                  <a:t>wp_width</a:t>
                </a:r>
                <a:r>
                  <a:rPr lang="en-US" dirty="0"/>
                  <a:t> – </a:t>
                </a:r>
                <a:r>
                  <a:rPr lang="en-US" dirty="0" err="1"/>
                  <a:t>ndof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3D33E-DBEB-5C76-0966-4F61BCF4D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1"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26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62C6-17DA-0DEF-3A21-1D88B21D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XF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CA75-6EA8-69C7-3169-71CC7B2A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time-dependent width approximations</a:t>
            </a:r>
          </a:p>
          <a:p>
            <a:pPr marL="230188" lvl="1" indent="0">
              <a:buNone/>
            </a:pPr>
            <a:r>
              <a:rPr lang="en-US" dirty="0"/>
              <a:t>The time-dependent width can be set by the </a:t>
            </a:r>
            <a:r>
              <a:rPr lang="en-US" dirty="0" err="1">
                <a:solidFill>
                  <a:srgbClr val="FF0000"/>
                </a:solidFill>
              </a:rPr>
              <a:t>use_td_width</a:t>
            </a:r>
            <a:r>
              <a:rPr lang="en-US" dirty="0"/>
              <a:t> parameter.</a:t>
            </a:r>
          </a:p>
          <a:p>
            <a:pPr marL="230188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66033-0C4F-F4D5-23D0-9885D9DB8724}"/>
                  </a:ext>
                </a:extLst>
              </p:cNvPr>
              <p:cNvSpPr txBox="1"/>
              <p:nvPr/>
            </p:nvSpPr>
            <p:spPr>
              <a:xfrm>
                <a:off x="2941367" y="3814220"/>
                <a:ext cx="6311792" cy="910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Bohr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Bohr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66033-0C4F-F4D5-23D0-9885D9DB8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67" y="3814220"/>
                <a:ext cx="6311792" cy="910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AA967-C081-4E84-73A3-462A8462670F}"/>
                  </a:ext>
                </a:extLst>
              </p:cNvPr>
              <p:cNvSpPr txBox="1"/>
              <p:nvPr/>
            </p:nvSpPr>
            <p:spPr>
              <a:xfrm>
                <a:off x="4518709" y="5658934"/>
                <a:ext cx="3154582" cy="816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AA967-C081-4E84-73A3-462A8462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709" y="5658934"/>
                <a:ext cx="3154582" cy="816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FC0DFA4-7D4E-71AC-966A-703BE86B96EB}"/>
              </a:ext>
            </a:extLst>
          </p:cNvPr>
          <p:cNvSpPr txBox="1"/>
          <p:nvPr/>
        </p:nvSpPr>
        <p:spPr>
          <a:xfrm>
            <a:off x="3915175" y="1793888"/>
            <a:ext cx="5337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use_td_width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0: frozen Gaussian [default]</a:t>
            </a:r>
          </a:p>
          <a:p>
            <a:pPr marL="285750" indent="-285750">
              <a:buFontTx/>
              <a:buChar char="-"/>
            </a:pPr>
            <a:r>
              <a:rPr lang="en-US" dirty="0"/>
              <a:t>1: free-particle Gaussian approximation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2: the Schwartz scheme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3: the </a:t>
            </a:r>
            <a:r>
              <a:rPr lang="en-US" dirty="0" err="1">
                <a:solidFill>
                  <a:srgbClr val="7030A0"/>
                </a:solidFill>
              </a:rPr>
              <a:t>Subotnik</a:t>
            </a:r>
            <a:r>
              <a:rPr lang="en-US" dirty="0">
                <a:solidFill>
                  <a:srgbClr val="7030A0"/>
                </a:solidFill>
              </a:rPr>
              <a:t> scheme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30C5A-865C-3CC5-0B09-18A763EB535F}"/>
              </a:ext>
            </a:extLst>
          </p:cNvPr>
          <p:cNvSpPr txBox="1"/>
          <p:nvPr/>
        </p:nvSpPr>
        <p:spPr>
          <a:xfrm>
            <a:off x="1160342" y="5066734"/>
            <a:ext cx="780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The </a:t>
            </a:r>
            <a:r>
              <a:rPr lang="en-US" i="1" dirty="0" err="1">
                <a:solidFill>
                  <a:srgbClr val="7030A0"/>
                </a:solidFill>
              </a:rPr>
              <a:t>Subotnik</a:t>
            </a:r>
            <a:r>
              <a:rPr lang="en-US" i="1" dirty="0">
                <a:solidFill>
                  <a:srgbClr val="7030A0"/>
                </a:solidFill>
              </a:rPr>
              <a:t> width </a:t>
            </a:r>
            <a:r>
              <a:rPr lang="en-US" sz="1200" dirty="0">
                <a:solidFill>
                  <a:srgbClr val="7030A0"/>
                </a:solidFill>
              </a:rPr>
              <a:t>[</a:t>
            </a:r>
            <a:r>
              <a:rPr lang="en-US" sz="1200" dirty="0" err="1">
                <a:solidFill>
                  <a:srgbClr val="7030A0"/>
                </a:solidFill>
              </a:rPr>
              <a:t>Subotnik</a:t>
            </a:r>
            <a:r>
              <a:rPr lang="en-US" sz="1200" dirty="0">
                <a:solidFill>
                  <a:srgbClr val="7030A0"/>
                </a:solidFill>
              </a:rPr>
              <a:t>, J. E. </a:t>
            </a:r>
            <a:r>
              <a:rPr lang="en-US" sz="1200" i="1" dirty="0">
                <a:solidFill>
                  <a:srgbClr val="7030A0"/>
                </a:solidFill>
              </a:rPr>
              <a:t>JPCA.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b="1" dirty="0">
                <a:solidFill>
                  <a:srgbClr val="7030A0"/>
                </a:solidFill>
              </a:rPr>
              <a:t>2011</a:t>
            </a:r>
            <a:r>
              <a:rPr lang="en-US" sz="1200" dirty="0">
                <a:solidFill>
                  <a:srgbClr val="7030A0"/>
                </a:solidFill>
              </a:rPr>
              <a:t>, 115 (44), 12083–12096.]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B1DC-F0B6-7590-2EA7-C62EEC3545FC}"/>
              </a:ext>
            </a:extLst>
          </p:cNvPr>
          <p:cNvSpPr txBox="1"/>
          <p:nvPr/>
        </p:nvSpPr>
        <p:spPr>
          <a:xfrm>
            <a:off x="1160342" y="3237154"/>
            <a:ext cx="858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The Schwartz width </a:t>
            </a:r>
            <a:r>
              <a:rPr lang="en-US" sz="1200" dirty="0">
                <a:solidFill>
                  <a:srgbClr val="00B0F0"/>
                </a:solidFill>
              </a:rPr>
              <a:t>[Bedard-Hearn, M. J.; Larsen, R. E.; Schwartz, B. J. </a:t>
            </a:r>
            <a:r>
              <a:rPr lang="en-US" sz="1200" i="1" dirty="0">
                <a:solidFill>
                  <a:srgbClr val="00B0F0"/>
                </a:solidFill>
              </a:rPr>
              <a:t>JCP.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b="1" dirty="0">
                <a:solidFill>
                  <a:srgbClr val="00B0F0"/>
                </a:solidFill>
              </a:rPr>
              <a:t>2005</a:t>
            </a:r>
            <a:r>
              <a:rPr lang="en-US" sz="1200" dirty="0">
                <a:solidFill>
                  <a:srgbClr val="00B0F0"/>
                </a:solidFill>
              </a:rPr>
              <a:t>, 123 (23), 234106.]</a:t>
            </a:r>
          </a:p>
          <a:p>
            <a:endParaRPr lang="en-US" i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F48BA5-9641-C891-C461-008F78DFA610}"/>
                  </a:ext>
                </a:extLst>
              </p:cNvPr>
              <p:cNvSpPr txBox="1"/>
              <p:nvPr/>
            </p:nvSpPr>
            <p:spPr>
              <a:xfrm>
                <a:off x="8378520" y="5452860"/>
                <a:ext cx="3813480" cy="1339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F48BA5-9641-C891-C461-008F78DFA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20" y="5452860"/>
                <a:ext cx="3813480" cy="13395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08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748-E01F-FCF3-CA58-3F502856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XF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7014-C326-1DED-99A3-C6F3C48F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Turning-point algorithms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FCBB8A-0581-8543-75DA-A526EE8D8A4B}"/>
              </a:ext>
            </a:extLst>
          </p:cNvPr>
          <p:cNvGrpSpPr>
            <a:grpSpLocks noChangeAspect="1"/>
          </p:cNvGrpSpPr>
          <p:nvPr/>
        </p:nvGrpSpPr>
        <p:grpSpPr>
          <a:xfrm>
            <a:off x="948725" y="3127197"/>
            <a:ext cx="4261894" cy="3379706"/>
            <a:chOff x="7297928" y="2928856"/>
            <a:chExt cx="4556882" cy="36136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EE52DAA-B37A-E80A-208A-9588FA99DEA6}"/>
                </a:ext>
              </a:extLst>
            </p:cNvPr>
            <p:cNvCxnSpPr/>
            <p:nvPr/>
          </p:nvCxnSpPr>
          <p:spPr>
            <a:xfrm>
              <a:off x="7297928" y="6508628"/>
              <a:ext cx="449973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8A9A30-612E-FC89-144C-9AF2D792C5DB}"/>
                </a:ext>
              </a:extLst>
            </p:cNvPr>
            <p:cNvSpPr txBox="1"/>
            <p:nvPr/>
          </p:nvSpPr>
          <p:spPr>
            <a:xfrm>
              <a:off x="11797667" y="6414444"/>
              <a:ext cx="65" cy="1280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832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710361A-452E-5519-4A60-4E5F2A01B197}"/>
                </a:ext>
              </a:extLst>
            </p:cNvPr>
            <p:cNvSpPr/>
            <p:nvPr/>
          </p:nvSpPr>
          <p:spPr>
            <a:xfrm>
              <a:off x="7382769" y="2928856"/>
              <a:ext cx="4472041" cy="2475824"/>
            </a:xfrm>
            <a:custGeom>
              <a:avLst/>
              <a:gdLst>
                <a:gd name="connsiteX0" fmla="*/ 0 w 5638800"/>
                <a:gd name="connsiteY0" fmla="*/ 0 h 3121401"/>
                <a:gd name="connsiteX1" fmla="*/ 171450 w 5638800"/>
                <a:gd name="connsiteY1" fmla="*/ 358775 h 3121401"/>
                <a:gd name="connsiteX2" fmla="*/ 374650 w 5638800"/>
                <a:gd name="connsiteY2" fmla="*/ 746125 h 3121401"/>
                <a:gd name="connsiteX3" fmla="*/ 612775 w 5638800"/>
                <a:gd name="connsiteY3" fmla="*/ 1184275 h 3121401"/>
                <a:gd name="connsiteX4" fmla="*/ 882650 w 5638800"/>
                <a:gd name="connsiteY4" fmla="*/ 1635125 h 3121401"/>
                <a:gd name="connsiteX5" fmla="*/ 1158875 w 5638800"/>
                <a:gd name="connsiteY5" fmla="*/ 2028825 h 3121401"/>
                <a:gd name="connsiteX6" fmla="*/ 1403350 w 5638800"/>
                <a:gd name="connsiteY6" fmla="*/ 2355850 h 3121401"/>
                <a:gd name="connsiteX7" fmla="*/ 1654175 w 5638800"/>
                <a:gd name="connsiteY7" fmla="*/ 2635250 h 3121401"/>
                <a:gd name="connsiteX8" fmla="*/ 1908175 w 5638800"/>
                <a:gd name="connsiteY8" fmla="*/ 2870200 h 3121401"/>
                <a:gd name="connsiteX9" fmla="*/ 2124075 w 5638800"/>
                <a:gd name="connsiteY9" fmla="*/ 3035300 h 3121401"/>
                <a:gd name="connsiteX10" fmla="*/ 2286000 w 5638800"/>
                <a:gd name="connsiteY10" fmla="*/ 3101975 h 3121401"/>
                <a:gd name="connsiteX11" fmla="*/ 2409825 w 5638800"/>
                <a:gd name="connsiteY11" fmla="*/ 3121025 h 3121401"/>
                <a:gd name="connsiteX12" fmla="*/ 2574925 w 5638800"/>
                <a:gd name="connsiteY12" fmla="*/ 3089275 h 3121401"/>
                <a:gd name="connsiteX13" fmla="*/ 2733675 w 5638800"/>
                <a:gd name="connsiteY13" fmla="*/ 3038475 h 3121401"/>
                <a:gd name="connsiteX14" fmla="*/ 2914650 w 5638800"/>
                <a:gd name="connsiteY14" fmla="*/ 2952750 h 3121401"/>
                <a:gd name="connsiteX15" fmla="*/ 3114675 w 5638800"/>
                <a:gd name="connsiteY15" fmla="*/ 2844800 h 3121401"/>
                <a:gd name="connsiteX16" fmla="*/ 3448050 w 5638800"/>
                <a:gd name="connsiteY16" fmla="*/ 2641600 h 3121401"/>
                <a:gd name="connsiteX17" fmla="*/ 3705225 w 5638800"/>
                <a:gd name="connsiteY17" fmla="*/ 2470150 h 3121401"/>
                <a:gd name="connsiteX18" fmla="*/ 4016375 w 5638800"/>
                <a:gd name="connsiteY18" fmla="*/ 2232025 h 3121401"/>
                <a:gd name="connsiteX19" fmla="*/ 4406900 w 5638800"/>
                <a:gd name="connsiteY19" fmla="*/ 1898650 h 3121401"/>
                <a:gd name="connsiteX20" fmla="*/ 4778375 w 5638800"/>
                <a:gd name="connsiteY20" fmla="*/ 1539875 h 3121401"/>
                <a:gd name="connsiteX21" fmla="*/ 5073650 w 5638800"/>
                <a:gd name="connsiteY21" fmla="*/ 1228725 h 3121401"/>
                <a:gd name="connsiteX22" fmla="*/ 5362575 w 5638800"/>
                <a:gd name="connsiteY22" fmla="*/ 898525 h 3121401"/>
                <a:gd name="connsiteX23" fmla="*/ 5638800 w 5638800"/>
                <a:gd name="connsiteY23" fmla="*/ 571500 h 3121401"/>
                <a:gd name="connsiteX0" fmla="*/ 0 w 5638800"/>
                <a:gd name="connsiteY0" fmla="*/ 0 h 3126628"/>
                <a:gd name="connsiteX1" fmla="*/ 171450 w 5638800"/>
                <a:gd name="connsiteY1" fmla="*/ 358775 h 3126628"/>
                <a:gd name="connsiteX2" fmla="*/ 374650 w 5638800"/>
                <a:gd name="connsiteY2" fmla="*/ 746125 h 3126628"/>
                <a:gd name="connsiteX3" fmla="*/ 612775 w 5638800"/>
                <a:gd name="connsiteY3" fmla="*/ 1184275 h 3126628"/>
                <a:gd name="connsiteX4" fmla="*/ 882650 w 5638800"/>
                <a:gd name="connsiteY4" fmla="*/ 1635125 h 3126628"/>
                <a:gd name="connsiteX5" fmla="*/ 1158875 w 5638800"/>
                <a:gd name="connsiteY5" fmla="*/ 2028825 h 3126628"/>
                <a:gd name="connsiteX6" fmla="*/ 1403350 w 5638800"/>
                <a:gd name="connsiteY6" fmla="*/ 2355850 h 3126628"/>
                <a:gd name="connsiteX7" fmla="*/ 1654175 w 5638800"/>
                <a:gd name="connsiteY7" fmla="*/ 2635250 h 3126628"/>
                <a:gd name="connsiteX8" fmla="*/ 1908175 w 5638800"/>
                <a:gd name="connsiteY8" fmla="*/ 2870200 h 3126628"/>
                <a:gd name="connsiteX9" fmla="*/ 2124075 w 5638800"/>
                <a:gd name="connsiteY9" fmla="*/ 3035300 h 3126628"/>
                <a:gd name="connsiteX10" fmla="*/ 2286000 w 5638800"/>
                <a:gd name="connsiteY10" fmla="*/ 3117850 h 3126628"/>
                <a:gd name="connsiteX11" fmla="*/ 2409825 w 5638800"/>
                <a:gd name="connsiteY11" fmla="*/ 3121025 h 3126628"/>
                <a:gd name="connsiteX12" fmla="*/ 2574925 w 5638800"/>
                <a:gd name="connsiteY12" fmla="*/ 3089275 h 3126628"/>
                <a:gd name="connsiteX13" fmla="*/ 2733675 w 5638800"/>
                <a:gd name="connsiteY13" fmla="*/ 3038475 h 3126628"/>
                <a:gd name="connsiteX14" fmla="*/ 2914650 w 5638800"/>
                <a:gd name="connsiteY14" fmla="*/ 2952750 h 3126628"/>
                <a:gd name="connsiteX15" fmla="*/ 3114675 w 5638800"/>
                <a:gd name="connsiteY15" fmla="*/ 2844800 h 3126628"/>
                <a:gd name="connsiteX16" fmla="*/ 3448050 w 5638800"/>
                <a:gd name="connsiteY16" fmla="*/ 2641600 h 3126628"/>
                <a:gd name="connsiteX17" fmla="*/ 3705225 w 5638800"/>
                <a:gd name="connsiteY17" fmla="*/ 2470150 h 3126628"/>
                <a:gd name="connsiteX18" fmla="*/ 4016375 w 5638800"/>
                <a:gd name="connsiteY18" fmla="*/ 2232025 h 3126628"/>
                <a:gd name="connsiteX19" fmla="*/ 4406900 w 5638800"/>
                <a:gd name="connsiteY19" fmla="*/ 1898650 h 3126628"/>
                <a:gd name="connsiteX20" fmla="*/ 4778375 w 5638800"/>
                <a:gd name="connsiteY20" fmla="*/ 1539875 h 3126628"/>
                <a:gd name="connsiteX21" fmla="*/ 5073650 w 5638800"/>
                <a:gd name="connsiteY21" fmla="*/ 1228725 h 3126628"/>
                <a:gd name="connsiteX22" fmla="*/ 5362575 w 5638800"/>
                <a:gd name="connsiteY22" fmla="*/ 898525 h 3126628"/>
                <a:gd name="connsiteX23" fmla="*/ 5638800 w 5638800"/>
                <a:gd name="connsiteY23" fmla="*/ 571500 h 3126628"/>
                <a:gd name="connsiteX0" fmla="*/ 0 w 5638800"/>
                <a:gd name="connsiteY0" fmla="*/ 0 h 3121767"/>
                <a:gd name="connsiteX1" fmla="*/ 171450 w 5638800"/>
                <a:gd name="connsiteY1" fmla="*/ 358775 h 3121767"/>
                <a:gd name="connsiteX2" fmla="*/ 374650 w 5638800"/>
                <a:gd name="connsiteY2" fmla="*/ 746125 h 3121767"/>
                <a:gd name="connsiteX3" fmla="*/ 612775 w 5638800"/>
                <a:gd name="connsiteY3" fmla="*/ 1184275 h 3121767"/>
                <a:gd name="connsiteX4" fmla="*/ 882650 w 5638800"/>
                <a:gd name="connsiteY4" fmla="*/ 1635125 h 3121767"/>
                <a:gd name="connsiteX5" fmla="*/ 1158875 w 5638800"/>
                <a:gd name="connsiteY5" fmla="*/ 2028825 h 3121767"/>
                <a:gd name="connsiteX6" fmla="*/ 1403350 w 5638800"/>
                <a:gd name="connsiteY6" fmla="*/ 2355850 h 3121767"/>
                <a:gd name="connsiteX7" fmla="*/ 1654175 w 5638800"/>
                <a:gd name="connsiteY7" fmla="*/ 2635250 h 3121767"/>
                <a:gd name="connsiteX8" fmla="*/ 1908175 w 5638800"/>
                <a:gd name="connsiteY8" fmla="*/ 2870200 h 3121767"/>
                <a:gd name="connsiteX9" fmla="*/ 2124075 w 5638800"/>
                <a:gd name="connsiteY9" fmla="*/ 3035300 h 3121767"/>
                <a:gd name="connsiteX10" fmla="*/ 2282825 w 5638800"/>
                <a:gd name="connsiteY10" fmla="*/ 3105150 h 3121767"/>
                <a:gd name="connsiteX11" fmla="*/ 2409825 w 5638800"/>
                <a:gd name="connsiteY11" fmla="*/ 3121025 h 3121767"/>
                <a:gd name="connsiteX12" fmla="*/ 2574925 w 5638800"/>
                <a:gd name="connsiteY12" fmla="*/ 3089275 h 3121767"/>
                <a:gd name="connsiteX13" fmla="*/ 2733675 w 5638800"/>
                <a:gd name="connsiteY13" fmla="*/ 3038475 h 3121767"/>
                <a:gd name="connsiteX14" fmla="*/ 2914650 w 5638800"/>
                <a:gd name="connsiteY14" fmla="*/ 2952750 h 3121767"/>
                <a:gd name="connsiteX15" fmla="*/ 3114675 w 5638800"/>
                <a:gd name="connsiteY15" fmla="*/ 2844800 h 3121767"/>
                <a:gd name="connsiteX16" fmla="*/ 3448050 w 5638800"/>
                <a:gd name="connsiteY16" fmla="*/ 2641600 h 3121767"/>
                <a:gd name="connsiteX17" fmla="*/ 3705225 w 5638800"/>
                <a:gd name="connsiteY17" fmla="*/ 2470150 h 3121767"/>
                <a:gd name="connsiteX18" fmla="*/ 4016375 w 5638800"/>
                <a:gd name="connsiteY18" fmla="*/ 2232025 h 3121767"/>
                <a:gd name="connsiteX19" fmla="*/ 4406900 w 5638800"/>
                <a:gd name="connsiteY19" fmla="*/ 1898650 h 3121767"/>
                <a:gd name="connsiteX20" fmla="*/ 4778375 w 5638800"/>
                <a:gd name="connsiteY20" fmla="*/ 1539875 h 3121767"/>
                <a:gd name="connsiteX21" fmla="*/ 5073650 w 5638800"/>
                <a:gd name="connsiteY21" fmla="*/ 1228725 h 3121767"/>
                <a:gd name="connsiteX22" fmla="*/ 5362575 w 5638800"/>
                <a:gd name="connsiteY22" fmla="*/ 898525 h 3121767"/>
                <a:gd name="connsiteX23" fmla="*/ 5638800 w 5638800"/>
                <a:gd name="connsiteY23" fmla="*/ 571500 h 312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38800" h="3121767">
                  <a:moveTo>
                    <a:pt x="0" y="0"/>
                  </a:moveTo>
                  <a:cubicBezTo>
                    <a:pt x="54504" y="117210"/>
                    <a:pt x="109008" y="234421"/>
                    <a:pt x="171450" y="358775"/>
                  </a:cubicBezTo>
                  <a:cubicBezTo>
                    <a:pt x="233892" y="483129"/>
                    <a:pt x="301096" y="608542"/>
                    <a:pt x="374650" y="746125"/>
                  </a:cubicBezTo>
                  <a:cubicBezTo>
                    <a:pt x="448204" y="883708"/>
                    <a:pt x="528108" y="1036108"/>
                    <a:pt x="612775" y="1184275"/>
                  </a:cubicBezTo>
                  <a:cubicBezTo>
                    <a:pt x="697442" y="1332442"/>
                    <a:pt x="791633" y="1494367"/>
                    <a:pt x="882650" y="1635125"/>
                  </a:cubicBezTo>
                  <a:cubicBezTo>
                    <a:pt x="973667" y="1775883"/>
                    <a:pt x="1072092" y="1908704"/>
                    <a:pt x="1158875" y="2028825"/>
                  </a:cubicBezTo>
                  <a:cubicBezTo>
                    <a:pt x="1245658" y="2148946"/>
                    <a:pt x="1320800" y="2254779"/>
                    <a:pt x="1403350" y="2355850"/>
                  </a:cubicBezTo>
                  <a:cubicBezTo>
                    <a:pt x="1485900" y="2456921"/>
                    <a:pt x="1570038" y="2549525"/>
                    <a:pt x="1654175" y="2635250"/>
                  </a:cubicBezTo>
                  <a:cubicBezTo>
                    <a:pt x="1738313" y="2720975"/>
                    <a:pt x="1829858" y="2803525"/>
                    <a:pt x="1908175" y="2870200"/>
                  </a:cubicBezTo>
                  <a:cubicBezTo>
                    <a:pt x="1986492" y="2936875"/>
                    <a:pt x="2061633" y="2996142"/>
                    <a:pt x="2124075" y="3035300"/>
                  </a:cubicBezTo>
                  <a:cubicBezTo>
                    <a:pt x="2186517" y="3074458"/>
                    <a:pt x="2235200" y="3090863"/>
                    <a:pt x="2282825" y="3105150"/>
                  </a:cubicBezTo>
                  <a:cubicBezTo>
                    <a:pt x="2330450" y="3119437"/>
                    <a:pt x="2361142" y="3123671"/>
                    <a:pt x="2409825" y="3121025"/>
                  </a:cubicBezTo>
                  <a:cubicBezTo>
                    <a:pt x="2458508" y="3118379"/>
                    <a:pt x="2520950" y="3103033"/>
                    <a:pt x="2574925" y="3089275"/>
                  </a:cubicBezTo>
                  <a:cubicBezTo>
                    <a:pt x="2628900" y="3075517"/>
                    <a:pt x="2677054" y="3061229"/>
                    <a:pt x="2733675" y="3038475"/>
                  </a:cubicBezTo>
                  <a:cubicBezTo>
                    <a:pt x="2790296" y="3015721"/>
                    <a:pt x="2851150" y="2985029"/>
                    <a:pt x="2914650" y="2952750"/>
                  </a:cubicBezTo>
                  <a:cubicBezTo>
                    <a:pt x="2978150" y="2920471"/>
                    <a:pt x="3025775" y="2896658"/>
                    <a:pt x="3114675" y="2844800"/>
                  </a:cubicBezTo>
                  <a:cubicBezTo>
                    <a:pt x="3203575" y="2792942"/>
                    <a:pt x="3349625" y="2704042"/>
                    <a:pt x="3448050" y="2641600"/>
                  </a:cubicBezTo>
                  <a:cubicBezTo>
                    <a:pt x="3546475" y="2579158"/>
                    <a:pt x="3610504" y="2538413"/>
                    <a:pt x="3705225" y="2470150"/>
                  </a:cubicBezTo>
                  <a:cubicBezTo>
                    <a:pt x="3799946" y="2401888"/>
                    <a:pt x="3899429" y="2327275"/>
                    <a:pt x="4016375" y="2232025"/>
                  </a:cubicBezTo>
                  <a:cubicBezTo>
                    <a:pt x="4133321" y="2136775"/>
                    <a:pt x="4279900" y="2014008"/>
                    <a:pt x="4406900" y="1898650"/>
                  </a:cubicBezTo>
                  <a:cubicBezTo>
                    <a:pt x="4533900" y="1783292"/>
                    <a:pt x="4667250" y="1651529"/>
                    <a:pt x="4778375" y="1539875"/>
                  </a:cubicBezTo>
                  <a:cubicBezTo>
                    <a:pt x="4889500" y="1428221"/>
                    <a:pt x="4976284" y="1335616"/>
                    <a:pt x="5073650" y="1228725"/>
                  </a:cubicBezTo>
                  <a:cubicBezTo>
                    <a:pt x="5171016" y="1121834"/>
                    <a:pt x="5268383" y="1008063"/>
                    <a:pt x="5362575" y="898525"/>
                  </a:cubicBezTo>
                  <a:cubicBezTo>
                    <a:pt x="5456767" y="788988"/>
                    <a:pt x="5547783" y="680244"/>
                    <a:pt x="5638800" y="571500"/>
                  </a:cubicBezTo>
                </a:path>
              </a:pathLst>
            </a:cu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2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E9C7F5-649C-3A15-EDC4-B2FD9200A7E0}"/>
                </a:ext>
              </a:extLst>
            </p:cNvPr>
            <p:cNvSpPr/>
            <p:nvPr/>
          </p:nvSpPr>
          <p:spPr>
            <a:xfrm>
              <a:off x="7355072" y="4265939"/>
              <a:ext cx="4497221" cy="1464281"/>
            </a:xfrm>
            <a:custGeom>
              <a:avLst/>
              <a:gdLst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90700 h 1846313"/>
                <a:gd name="connsiteX7" fmla="*/ 1943100 w 5670550"/>
                <a:gd name="connsiteY7" fmla="*/ 1727200 h 1846313"/>
                <a:gd name="connsiteX8" fmla="*/ 2085975 w 5670550"/>
                <a:gd name="connsiteY8" fmla="*/ 1698625 h 1846313"/>
                <a:gd name="connsiteX9" fmla="*/ 2292350 w 5670550"/>
                <a:gd name="connsiteY9" fmla="*/ 1673225 h 1846313"/>
                <a:gd name="connsiteX10" fmla="*/ 2416175 w 5670550"/>
                <a:gd name="connsiteY10" fmla="*/ 1676400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90700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92350 w 5670550"/>
                <a:gd name="connsiteY9" fmla="*/ 1673225 h 1846313"/>
                <a:gd name="connsiteX10" fmla="*/ 2416175 w 5670550"/>
                <a:gd name="connsiteY10" fmla="*/ 1676400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74825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92350 w 5670550"/>
                <a:gd name="connsiteY9" fmla="*/ 1673225 h 1846313"/>
                <a:gd name="connsiteX10" fmla="*/ 2416175 w 5670550"/>
                <a:gd name="connsiteY10" fmla="*/ 1676400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84350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92350 w 5670550"/>
                <a:gd name="connsiteY9" fmla="*/ 1673225 h 1846313"/>
                <a:gd name="connsiteX10" fmla="*/ 2416175 w 5670550"/>
                <a:gd name="connsiteY10" fmla="*/ 1676400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84350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60600 w 5670550"/>
                <a:gd name="connsiteY9" fmla="*/ 1676400 h 1846313"/>
                <a:gd name="connsiteX10" fmla="*/ 2416175 w 5670550"/>
                <a:gd name="connsiteY10" fmla="*/ 1676400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84350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60600 w 5670550"/>
                <a:gd name="connsiteY9" fmla="*/ 1676400 h 1846313"/>
                <a:gd name="connsiteX10" fmla="*/ 2460625 w 5670550"/>
                <a:gd name="connsiteY10" fmla="*/ 1682750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84350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60600 w 5670550"/>
                <a:gd name="connsiteY9" fmla="*/ 1676400 h 1846313"/>
                <a:gd name="connsiteX10" fmla="*/ 2451100 w 5670550"/>
                <a:gd name="connsiteY10" fmla="*/ 1692275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84350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82825 w 5670550"/>
                <a:gd name="connsiteY9" fmla="*/ 1676400 h 1846313"/>
                <a:gd name="connsiteX10" fmla="*/ 2451100 w 5670550"/>
                <a:gd name="connsiteY10" fmla="*/ 1692275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70550" h="1846313">
                  <a:moveTo>
                    <a:pt x="0" y="1727200"/>
                  </a:moveTo>
                  <a:cubicBezTo>
                    <a:pt x="73554" y="1743869"/>
                    <a:pt x="147108" y="1760538"/>
                    <a:pt x="231775" y="1774825"/>
                  </a:cubicBezTo>
                  <a:cubicBezTo>
                    <a:pt x="316442" y="1789112"/>
                    <a:pt x="416983" y="1803400"/>
                    <a:pt x="508000" y="1812925"/>
                  </a:cubicBezTo>
                  <a:cubicBezTo>
                    <a:pt x="599017" y="1822450"/>
                    <a:pt x="691621" y="1827742"/>
                    <a:pt x="777875" y="1831975"/>
                  </a:cubicBezTo>
                  <a:cubicBezTo>
                    <a:pt x="864129" y="1836208"/>
                    <a:pt x="922867" y="1839383"/>
                    <a:pt x="1025525" y="1838325"/>
                  </a:cubicBezTo>
                  <a:cubicBezTo>
                    <a:pt x="1128183" y="1837267"/>
                    <a:pt x="1280054" y="1834621"/>
                    <a:pt x="1393825" y="1825625"/>
                  </a:cubicBezTo>
                  <a:cubicBezTo>
                    <a:pt x="1507596" y="1816629"/>
                    <a:pt x="1622425" y="1799167"/>
                    <a:pt x="1708150" y="1784350"/>
                  </a:cubicBezTo>
                  <a:cubicBezTo>
                    <a:pt x="1793875" y="1769533"/>
                    <a:pt x="1845204" y="1751012"/>
                    <a:pt x="1908175" y="1736725"/>
                  </a:cubicBezTo>
                  <a:cubicBezTo>
                    <a:pt x="1971146" y="1722438"/>
                    <a:pt x="2023533" y="1708679"/>
                    <a:pt x="2085975" y="1698625"/>
                  </a:cubicBezTo>
                  <a:cubicBezTo>
                    <a:pt x="2148417" y="1688571"/>
                    <a:pt x="2221971" y="1677458"/>
                    <a:pt x="2282825" y="1676400"/>
                  </a:cubicBezTo>
                  <a:cubicBezTo>
                    <a:pt x="2343679" y="1675342"/>
                    <a:pt x="2392363" y="1682221"/>
                    <a:pt x="2451100" y="1692275"/>
                  </a:cubicBezTo>
                  <a:cubicBezTo>
                    <a:pt x="2509837" y="1702329"/>
                    <a:pt x="2577042" y="1720850"/>
                    <a:pt x="2635250" y="1736725"/>
                  </a:cubicBezTo>
                  <a:cubicBezTo>
                    <a:pt x="2693458" y="1752600"/>
                    <a:pt x="2735792" y="1772179"/>
                    <a:pt x="2800350" y="1787525"/>
                  </a:cubicBezTo>
                  <a:cubicBezTo>
                    <a:pt x="2864908" y="1802871"/>
                    <a:pt x="2951163" y="1819275"/>
                    <a:pt x="3022600" y="1828800"/>
                  </a:cubicBezTo>
                  <a:cubicBezTo>
                    <a:pt x="3094038" y="1838325"/>
                    <a:pt x="3154892" y="1842558"/>
                    <a:pt x="3228975" y="1844675"/>
                  </a:cubicBezTo>
                  <a:cubicBezTo>
                    <a:pt x="3303058" y="1846792"/>
                    <a:pt x="3394075" y="1847850"/>
                    <a:pt x="3467100" y="1841500"/>
                  </a:cubicBezTo>
                  <a:cubicBezTo>
                    <a:pt x="3540125" y="1835150"/>
                    <a:pt x="3594629" y="1825625"/>
                    <a:pt x="3667125" y="1806575"/>
                  </a:cubicBezTo>
                  <a:cubicBezTo>
                    <a:pt x="3739621" y="1787525"/>
                    <a:pt x="3818467" y="1761596"/>
                    <a:pt x="3902075" y="1727200"/>
                  </a:cubicBezTo>
                  <a:cubicBezTo>
                    <a:pt x="3985683" y="1692804"/>
                    <a:pt x="4081992" y="1648354"/>
                    <a:pt x="4168775" y="1600200"/>
                  </a:cubicBezTo>
                  <a:cubicBezTo>
                    <a:pt x="4255558" y="1552046"/>
                    <a:pt x="4348692" y="1490662"/>
                    <a:pt x="4422775" y="1438275"/>
                  </a:cubicBezTo>
                  <a:cubicBezTo>
                    <a:pt x="4496858" y="1385888"/>
                    <a:pt x="4545542" y="1345142"/>
                    <a:pt x="4613275" y="1285875"/>
                  </a:cubicBezTo>
                  <a:cubicBezTo>
                    <a:pt x="4681008" y="1226608"/>
                    <a:pt x="4756150" y="1157287"/>
                    <a:pt x="4829175" y="1082675"/>
                  </a:cubicBezTo>
                  <a:cubicBezTo>
                    <a:pt x="4902200" y="1008062"/>
                    <a:pt x="4990571" y="906992"/>
                    <a:pt x="5051425" y="838200"/>
                  </a:cubicBezTo>
                  <a:cubicBezTo>
                    <a:pt x="5112279" y="769408"/>
                    <a:pt x="5142971" y="732367"/>
                    <a:pt x="5194300" y="669925"/>
                  </a:cubicBezTo>
                  <a:cubicBezTo>
                    <a:pt x="5245629" y="607483"/>
                    <a:pt x="5299075" y="544512"/>
                    <a:pt x="5359400" y="463550"/>
                  </a:cubicBezTo>
                  <a:cubicBezTo>
                    <a:pt x="5419725" y="382587"/>
                    <a:pt x="5504392" y="261408"/>
                    <a:pt x="5556250" y="184150"/>
                  </a:cubicBezTo>
                  <a:cubicBezTo>
                    <a:pt x="5608108" y="106892"/>
                    <a:pt x="5639329" y="53446"/>
                    <a:pt x="5670550" y="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2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2A24FC-5DC1-1B78-7301-2375BCA624C6}"/>
                </a:ext>
              </a:extLst>
            </p:cNvPr>
            <p:cNvSpPr/>
            <p:nvPr/>
          </p:nvSpPr>
          <p:spPr>
            <a:xfrm>
              <a:off x="9242082" y="5301518"/>
              <a:ext cx="1761983" cy="425000"/>
            </a:xfrm>
            <a:custGeom>
              <a:avLst/>
              <a:gdLst>
                <a:gd name="connsiteX0" fmla="*/ 0 w 1794934"/>
                <a:gd name="connsiteY0" fmla="*/ 292100 h 425000"/>
                <a:gd name="connsiteX1" fmla="*/ 169334 w 1794934"/>
                <a:gd name="connsiteY1" fmla="*/ 309034 h 425000"/>
                <a:gd name="connsiteX2" fmla="*/ 338667 w 1794934"/>
                <a:gd name="connsiteY2" fmla="*/ 364067 h 425000"/>
                <a:gd name="connsiteX3" fmla="*/ 512234 w 1794934"/>
                <a:gd name="connsiteY3" fmla="*/ 406400 h 425000"/>
                <a:gd name="connsiteX4" fmla="*/ 719667 w 1794934"/>
                <a:gd name="connsiteY4" fmla="*/ 423334 h 425000"/>
                <a:gd name="connsiteX5" fmla="*/ 889000 w 1794934"/>
                <a:gd name="connsiteY5" fmla="*/ 419100 h 425000"/>
                <a:gd name="connsiteX6" fmla="*/ 1138767 w 1794934"/>
                <a:gd name="connsiteY6" fmla="*/ 376767 h 425000"/>
                <a:gd name="connsiteX7" fmla="*/ 1388534 w 1794934"/>
                <a:gd name="connsiteY7" fmla="*/ 270934 h 425000"/>
                <a:gd name="connsiteX8" fmla="*/ 1617134 w 1794934"/>
                <a:gd name="connsiteY8" fmla="*/ 139700 h 425000"/>
                <a:gd name="connsiteX9" fmla="*/ 1794934 w 1794934"/>
                <a:gd name="connsiteY9" fmla="*/ 0 h 425000"/>
                <a:gd name="connsiteX0" fmla="*/ 0 w 1721385"/>
                <a:gd name="connsiteY0" fmla="*/ 299629 h 425000"/>
                <a:gd name="connsiteX1" fmla="*/ 95785 w 1721385"/>
                <a:gd name="connsiteY1" fmla="*/ 309034 h 425000"/>
                <a:gd name="connsiteX2" fmla="*/ 265118 w 1721385"/>
                <a:gd name="connsiteY2" fmla="*/ 364067 h 425000"/>
                <a:gd name="connsiteX3" fmla="*/ 438685 w 1721385"/>
                <a:gd name="connsiteY3" fmla="*/ 406400 h 425000"/>
                <a:gd name="connsiteX4" fmla="*/ 646118 w 1721385"/>
                <a:gd name="connsiteY4" fmla="*/ 423334 h 425000"/>
                <a:gd name="connsiteX5" fmla="*/ 815451 w 1721385"/>
                <a:gd name="connsiteY5" fmla="*/ 419100 h 425000"/>
                <a:gd name="connsiteX6" fmla="*/ 1065218 w 1721385"/>
                <a:gd name="connsiteY6" fmla="*/ 376767 h 425000"/>
                <a:gd name="connsiteX7" fmla="*/ 1314985 w 1721385"/>
                <a:gd name="connsiteY7" fmla="*/ 270934 h 425000"/>
                <a:gd name="connsiteX8" fmla="*/ 1543585 w 1721385"/>
                <a:gd name="connsiteY8" fmla="*/ 139700 h 425000"/>
                <a:gd name="connsiteX9" fmla="*/ 1721385 w 1721385"/>
                <a:gd name="connsiteY9" fmla="*/ 0 h 42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1385" h="425000">
                  <a:moveTo>
                    <a:pt x="0" y="299629"/>
                  </a:moveTo>
                  <a:cubicBezTo>
                    <a:pt x="56445" y="302099"/>
                    <a:pt x="51599" y="298294"/>
                    <a:pt x="95785" y="309034"/>
                  </a:cubicBezTo>
                  <a:cubicBezTo>
                    <a:pt x="139971" y="319774"/>
                    <a:pt x="207968" y="347839"/>
                    <a:pt x="265118" y="364067"/>
                  </a:cubicBezTo>
                  <a:cubicBezTo>
                    <a:pt x="322268" y="380295"/>
                    <a:pt x="375185" y="396522"/>
                    <a:pt x="438685" y="406400"/>
                  </a:cubicBezTo>
                  <a:cubicBezTo>
                    <a:pt x="502185" y="416278"/>
                    <a:pt x="583324" y="421217"/>
                    <a:pt x="646118" y="423334"/>
                  </a:cubicBezTo>
                  <a:cubicBezTo>
                    <a:pt x="708912" y="425451"/>
                    <a:pt x="745601" y="426861"/>
                    <a:pt x="815451" y="419100"/>
                  </a:cubicBezTo>
                  <a:cubicBezTo>
                    <a:pt x="885301" y="411339"/>
                    <a:pt x="981962" y="401461"/>
                    <a:pt x="1065218" y="376767"/>
                  </a:cubicBezTo>
                  <a:cubicBezTo>
                    <a:pt x="1148474" y="352073"/>
                    <a:pt x="1235257" y="310445"/>
                    <a:pt x="1314985" y="270934"/>
                  </a:cubicBezTo>
                  <a:cubicBezTo>
                    <a:pt x="1394713" y="231423"/>
                    <a:pt x="1475852" y="184856"/>
                    <a:pt x="1543585" y="139700"/>
                  </a:cubicBezTo>
                  <a:cubicBezTo>
                    <a:pt x="1611318" y="94544"/>
                    <a:pt x="1666351" y="47272"/>
                    <a:pt x="1721385" y="0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F9F2DC-CE42-4413-185D-EE78713E6BC0}"/>
                </a:ext>
              </a:extLst>
            </p:cNvPr>
            <p:cNvSpPr/>
            <p:nvPr/>
          </p:nvSpPr>
          <p:spPr>
            <a:xfrm>
              <a:off x="11001366" y="4856576"/>
              <a:ext cx="426137" cy="441232"/>
            </a:xfrm>
            <a:custGeom>
              <a:avLst/>
              <a:gdLst>
                <a:gd name="connsiteX0" fmla="*/ 0 w 670560"/>
                <a:gd name="connsiteY0" fmla="*/ 746760 h 746760"/>
                <a:gd name="connsiteX1" fmla="*/ 213360 w 670560"/>
                <a:gd name="connsiteY1" fmla="*/ 548640 h 746760"/>
                <a:gd name="connsiteX2" fmla="*/ 480060 w 670560"/>
                <a:gd name="connsiteY2" fmla="*/ 243840 h 746760"/>
                <a:gd name="connsiteX3" fmla="*/ 670560 w 670560"/>
                <a:gd name="connsiteY3" fmla="*/ 0 h 746760"/>
                <a:gd name="connsiteX0" fmla="*/ 0 w 498581"/>
                <a:gd name="connsiteY0" fmla="*/ 524822 h 524822"/>
                <a:gd name="connsiteX1" fmla="*/ 213360 w 498581"/>
                <a:gd name="connsiteY1" fmla="*/ 326702 h 524822"/>
                <a:gd name="connsiteX2" fmla="*/ 480060 w 498581"/>
                <a:gd name="connsiteY2" fmla="*/ 21902 h 524822"/>
                <a:gd name="connsiteX3" fmla="*/ 426137 w 498581"/>
                <a:gd name="connsiteY3" fmla="*/ 83590 h 524822"/>
                <a:gd name="connsiteX0" fmla="*/ 0 w 426137"/>
                <a:gd name="connsiteY0" fmla="*/ 441232 h 441232"/>
                <a:gd name="connsiteX1" fmla="*/ 213360 w 426137"/>
                <a:gd name="connsiteY1" fmla="*/ 243112 h 441232"/>
                <a:gd name="connsiteX2" fmla="*/ 426137 w 426137"/>
                <a:gd name="connsiteY2" fmla="*/ 0 h 44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6137" h="441232">
                  <a:moveTo>
                    <a:pt x="0" y="441232"/>
                  </a:moveTo>
                  <a:cubicBezTo>
                    <a:pt x="66675" y="384082"/>
                    <a:pt x="142337" y="316651"/>
                    <a:pt x="213360" y="243112"/>
                  </a:cubicBezTo>
                  <a:cubicBezTo>
                    <a:pt x="284383" y="169573"/>
                    <a:pt x="381809" y="50648"/>
                    <a:pt x="426137" y="0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4D44CB-7DF7-ECB5-0E91-0F6598639CC9}"/>
                </a:ext>
              </a:extLst>
            </p:cNvPr>
            <p:cNvSpPr/>
            <p:nvPr/>
          </p:nvSpPr>
          <p:spPr>
            <a:xfrm>
              <a:off x="9297576" y="4506591"/>
              <a:ext cx="1504361" cy="912315"/>
            </a:xfrm>
            <a:custGeom>
              <a:avLst/>
              <a:gdLst>
                <a:gd name="connsiteX0" fmla="*/ 10473 w 1871023"/>
                <a:gd name="connsiteY0" fmla="*/ 1149350 h 1175482"/>
                <a:gd name="connsiteX1" fmla="*/ 73973 w 1871023"/>
                <a:gd name="connsiteY1" fmla="*/ 1162050 h 1175482"/>
                <a:gd name="connsiteX2" fmla="*/ 562923 w 1871023"/>
                <a:gd name="connsiteY2" fmla="*/ 984250 h 1175482"/>
                <a:gd name="connsiteX3" fmla="*/ 1216973 w 1871023"/>
                <a:gd name="connsiteY3" fmla="*/ 571500 h 1175482"/>
                <a:gd name="connsiteX4" fmla="*/ 1871023 w 1871023"/>
                <a:gd name="connsiteY4" fmla="*/ 0 h 1175482"/>
                <a:gd name="connsiteX0" fmla="*/ 0 w 1797050"/>
                <a:gd name="connsiteY0" fmla="*/ 1162050 h 1162050"/>
                <a:gd name="connsiteX1" fmla="*/ 488950 w 1797050"/>
                <a:gd name="connsiteY1" fmla="*/ 984250 h 1162050"/>
                <a:gd name="connsiteX2" fmla="*/ 1143000 w 1797050"/>
                <a:gd name="connsiteY2" fmla="*/ 571500 h 1162050"/>
                <a:gd name="connsiteX3" fmla="*/ 1797050 w 1797050"/>
                <a:gd name="connsiteY3" fmla="*/ 0 h 1162050"/>
                <a:gd name="connsiteX0" fmla="*/ 0 w 1766936"/>
                <a:gd name="connsiteY0" fmla="*/ 1177107 h 1177107"/>
                <a:gd name="connsiteX1" fmla="*/ 458836 w 1766936"/>
                <a:gd name="connsiteY1" fmla="*/ 984250 h 1177107"/>
                <a:gd name="connsiteX2" fmla="*/ 1112886 w 1766936"/>
                <a:gd name="connsiteY2" fmla="*/ 571500 h 1177107"/>
                <a:gd name="connsiteX3" fmla="*/ 1766936 w 1766936"/>
                <a:gd name="connsiteY3" fmla="*/ 0 h 1177107"/>
                <a:gd name="connsiteX0" fmla="*/ 0 w 1789521"/>
                <a:gd name="connsiteY0" fmla="*/ 1177107 h 1177107"/>
                <a:gd name="connsiteX1" fmla="*/ 481421 w 1789521"/>
                <a:gd name="connsiteY1" fmla="*/ 984250 h 1177107"/>
                <a:gd name="connsiteX2" fmla="*/ 1135471 w 1789521"/>
                <a:gd name="connsiteY2" fmla="*/ 571500 h 1177107"/>
                <a:gd name="connsiteX3" fmla="*/ 1789521 w 1789521"/>
                <a:gd name="connsiteY3" fmla="*/ 0 h 1177107"/>
                <a:gd name="connsiteX0" fmla="*/ 0 w 1504361"/>
                <a:gd name="connsiteY0" fmla="*/ 912316 h 912316"/>
                <a:gd name="connsiteX1" fmla="*/ 481421 w 1504361"/>
                <a:gd name="connsiteY1" fmla="*/ 719459 h 912316"/>
                <a:gd name="connsiteX2" fmla="*/ 1135471 w 1504361"/>
                <a:gd name="connsiteY2" fmla="*/ 306709 h 912316"/>
                <a:gd name="connsiteX3" fmla="*/ 1504361 w 1504361"/>
                <a:gd name="connsiteY3" fmla="*/ 0 h 91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361" h="912316">
                  <a:moveTo>
                    <a:pt x="0" y="912316"/>
                  </a:moveTo>
                  <a:cubicBezTo>
                    <a:pt x="92075" y="884799"/>
                    <a:pt x="292176" y="820393"/>
                    <a:pt x="481421" y="719459"/>
                  </a:cubicBezTo>
                  <a:cubicBezTo>
                    <a:pt x="670666" y="618525"/>
                    <a:pt x="917454" y="470751"/>
                    <a:pt x="1135471" y="306709"/>
                  </a:cubicBezTo>
                  <a:cubicBezTo>
                    <a:pt x="1353488" y="142667"/>
                    <a:pt x="1286344" y="203729"/>
                    <a:pt x="1504361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96A265-A062-9190-3826-EC0C55A06E89}"/>
                  </a:ext>
                </a:extLst>
              </p:cNvPr>
              <p:cNvSpPr txBox="1"/>
              <p:nvPr/>
            </p:nvSpPr>
            <p:spPr>
              <a:xfrm>
                <a:off x="5208264" y="6311782"/>
                <a:ext cx="2895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96A265-A062-9190-3826-EC0C55A06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264" y="6311782"/>
                <a:ext cx="289566" cy="369332"/>
              </a:xfrm>
              <a:prstGeom prst="rect">
                <a:avLst/>
              </a:prstGeom>
              <a:blipFill>
                <a:blip r:embed="rId2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7452599F-0FBA-4815-F7E5-CFE70D3374B4}"/>
              </a:ext>
            </a:extLst>
          </p:cNvPr>
          <p:cNvSpPr/>
          <p:nvPr/>
        </p:nvSpPr>
        <p:spPr>
          <a:xfrm>
            <a:off x="4707132" y="4850318"/>
            <a:ext cx="188632" cy="188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1215E5-40F8-A66E-3CE0-B19B7AEE0C87}"/>
              </a:ext>
            </a:extLst>
          </p:cNvPr>
          <p:cNvSpPr/>
          <p:nvPr/>
        </p:nvSpPr>
        <p:spPr>
          <a:xfrm>
            <a:off x="4130531" y="4508481"/>
            <a:ext cx="188632" cy="1886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195E05-BD80-8E0F-90D7-19FC0C8F7D23}"/>
              </a:ext>
            </a:extLst>
          </p:cNvPr>
          <p:cNvSpPr txBox="1"/>
          <p:nvPr/>
        </p:nvSpPr>
        <p:spPr>
          <a:xfrm>
            <a:off x="1728958" y="5822224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Real trajectory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F6A35-93CD-C628-82FC-0182DE256245}"/>
              </a:ext>
            </a:extLst>
          </p:cNvPr>
          <p:cNvSpPr txBox="1"/>
          <p:nvPr/>
        </p:nvSpPr>
        <p:spPr>
          <a:xfrm>
            <a:off x="2031716" y="4638840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Aux. trajectory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37D93B-D9DC-D55F-8CCF-714F1446CCB9}"/>
              </a:ext>
            </a:extLst>
          </p:cNvPr>
          <p:cNvCxnSpPr>
            <a:cxnSpLocks/>
          </p:cNvCxnSpPr>
          <p:nvPr/>
        </p:nvCxnSpPr>
        <p:spPr>
          <a:xfrm>
            <a:off x="948725" y="4602797"/>
            <a:ext cx="425953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E51A9F-F533-9995-0F33-898AE57102DC}"/>
                  </a:ext>
                </a:extLst>
              </p:cNvPr>
              <p:cNvSpPr txBox="1"/>
              <p:nvPr/>
            </p:nvSpPr>
            <p:spPr>
              <a:xfrm>
                <a:off x="2880212" y="4145275"/>
                <a:ext cx="611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E51A9F-F533-9995-0F33-898AE57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12" y="4145275"/>
                <a:ext cx="611386" cy="369332"/>
              </a:xfrm>
              <a:prstGeom prst="rect">
                <a:avLst/>
              </a:prstGeom>
              <a:blipFill>
                <a:blip r:embed="rId3"/>
                <a:stretch>
                  <a:fillRect l="-990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596B12-B2FF-3BF6-C7A8-6E3189659F4C}"/>
              </a:ext>
            </a:extLst>
          </p:cNvPr>
          <p:cNvSpPr/>
          <p:nvPr/>
        </p:nvSpPr>
        <p:spPr>
          <a:xfrm>
            <a:off x="4011251" y="5881055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33B667-5940-A5D1-9579-9E384C056026}"/>
              </a:ext>
            </a:extLst>
          </p:cNvPr>
          <p:cNvSpPr/>
          <p:nvPr/>
        </p:nvSpPr>
        <p:spPr>
          <a:xfrm flipH="1">
            <a:off x="4262134" y="5881055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3FE701-86F0-8B87-9B4C-2A5311176851}"/>
              </a:ext>
            </a:extLst>
          </p:cNvPr>
          <p:cNvSpPr/>
          <p:nvPr/>
        </p:nvSpPr>
        <p:spPr>
          <a:xfrm>
            <a:off x="4599187" y="6088942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6AF7B67-E239-AC17-B01E-51AEFB37E386}"/>
              </a:ext>
            </a:extLst>
          </p:cNvPr>
          <p:cNvSpPr/>
          <p:nvPr/>
        </p:nvSpPr>
        <p:spPr>
          <a:xfrm flipH="1">
            <a:off x="4810973" y="6088942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A7C8D1-6D12-6486-7BB2-8F1836C3C44F}"/>
              </a:ext>
            </a:extLst>
          </p:cNvPr>
          <p:cNvCxnSpPr/>
          <p:nvPr/>
        </p:nvCxnSpPr>
        <p:spPr>
          <a:xfrm flipH="1">
            <a:off x="3741399" y="6100149"/>
            <a:ext cx="352425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D5AC18-3EFF-2334-D8FA-4A50F5407592}"/>
              </a:ext>
            </a:extLst>
          </p:cNvPr>
          <p:cNvCxnSpPr>
            <a:cxnSpLocks/>
          </p:cNvCxnSpPr>
          <p:nvPr/>
        </p:nvCxnSpPr>
        <p:spPr>
          <a:xfrm>
            <a:off x="4947853" y="6158810"/>
            <a:ext cx="3521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F1FB4B-C835-85F8-B39C-976A4E6F6776}"/>
              </a:ext>
            </a:extLst>
          </p:cNvPr>
          <p:cNvSpPr txBox="1"/>
          <p:nvPr/>
        </p:nvSpPr>
        <p:spPr>
          <a:xfrm>
            <a:off x="866743" y="1490109"/>
            <a:ext cx="616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Case I. An auxiliary trajectory encounters the turning point.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5C075D-9D5D-A215-77B2-FE2E708A1291}"/>
                  </a:ext>
                </a:extLst>
              </p:cNvPr>
              <p:cNvSpPr txBox="1"/>
              <p:nvPr/>
            </p:nvSpPr>
            <p:spPr>
              <a:xfrm>
                <a:off x="2540935" y="2841026"/>
                <a:ext cx="10774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5C075D-9D5D-A215-77B2-FE2E708A1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935" y="2841026"/>
                <a:ext cx="1077474" cy="307777"/>
              </a:xfrm>
              <a:prstGeom prst="rect">
                <a:avLst/>
              </a:prstGeom>
              <a:blipFill>
                <a:blip r:embed="rId4"/>
                <a:stretch>
                  <a:fillRect l="-5085" r="-452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DF7400-7C6E-BF1F-FD3E-D8F94DFD17A5}"/>
                  </a:ext>
                </a:extLst>
              </p:cNvPr>
              <p:cNvSpPr txBox="1"/>
              <p:nvPr/>
            </p:nvSpPr>
            <p:spPr>
              <a:xfrm>
                <a:off x="866743" y="1809832"/>
                <a:ext cx="4321079" cy="956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3018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DF7400-7C6E-BF1F-FD3E-D8F94DFD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43" y="1809832"/>
                <a:ext cx="4321079" cy="956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41BBA8-9649-7F35-6B3E-57D748E9D504}"/>
                  </a:ext>
                </a:extLst>
              </p:cNvPr>
              <p:cNvSpPr txBox="1"/>
              <p:nvPr/>
            </p:nvSpPr>
            <p:spPr>
              <a:xfrm>
                <a:off x="5721887" y="1771150"/>
                <a:ext cx="5916330" cy="4893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int </a:t>
                </a:r>
                <a:r>
                  <a:rPr lang="en-US" dirty="0" err="1">
                    <a:solidFill>
                      <a:srgbClr val="FF0000"/>
                    </a:solidFill>
                  </a:rPr>
                  <a:t>project_out_aux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0, Fix that aux. trajectory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1600" dirty="0"/>
                  <a:t>Anyway, the sign of relative position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1600" dirty="0"/>
                  <a:t>) and momentum difference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/>
                  <a:t>) is maintained, so the decoherence correction directs the dynamics as it have done.</a:t>
                </a:r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1 [default], BC1: Project out the corresponding state density and initialize aux. trajectories.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1600" dirty="0"/>
                  <a:t>Clearly, the real trajectory would lose the density on the aux. trajectory due to the reflection. Thus, clean it in the BCSH-fashion.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41BBA8-9649-7F35-6B3E-57D748E9D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887" y="1771150"/>
                <a:ext cx="5916330" cy="4893647"/>
              </a:xfrm>
              <a:prstGeom prst="rect">
                <a:avLst/>
              </a:prstGeom>
              <a:blipFill>
                <a:blip r:embed="rId6"/>
                <a:stretch>
                  <a:fillRect l="-928" t="-748" b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9A4219-03F1-DD86-38C0-01FA419ECFD8}"/>
                  </a:ext>
                </a:extLst>
              </p:cNvPr>
              <p:cNvSpPr txBox="1"/>
              <p:nvPr/>
            </p:nvSpPr>
            <p:spPr>
              <a:xfrm>
                <a:off x="6891408" y="4781765"/>
                <a:ext cx="3323795" cy="307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000" dirty="0"/>
                  <a:t>Renormalize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9A4219-03F1-DD86-38C0-01FA419EC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8" y="4781765"/>
                <a:ext cx="3323795" cy="307969"/>
              </a:xfrm>
              <a:prstGeom prst="rect">
                <a:avLst/>
              </a:prstGeom>
              <a:blipFill>
                <a:blip r:embed="rId7"/>
                <a:stretch>
                  <a:fillRect l="-2747" t="-170588" r="-13553" b="-2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1F63132-93AC-DBEF-973C-04C0AF809959}"/>
              </a:ext>
            </a:extLst>
          </p:cNvPr>
          <p:cNvSpPr/>
          <p:nvPr/>
        </p:nvSpPr>
        <p:spPr>
          <a:xfrm>
            <a:off x="6666195" y="2518101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1FD7F40-B37D-724C-C4AE-BC29AA25D257}"/>
              </a:ext>
            </a:extLst>
          </p:cNvPr>
          <p:cNvSpPr/>
          <p:nvPr/>
        </p:nvSpPr>
        <p:spPr>
          <a:xfrm flipH="1">
            <a:off x="6917078" y="2518101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9F7022E-3FC7-BDC7-A285-CFAAF85E5FDE}"/>
              </a:ext>
            </a:extLst>
          </p:cNvPr>
          <p:cNvSpPr/>
          <p:nvPr/>
        </p:nvSpPr>
        <p:spPr>
          <a:xfrm>
            <a:off x="7254131" y="2725988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3E35A32-C2E2-C483-2771-F8D7B6DE4BC6}"/>
              </a:ext>
            </a:extLst>
          </p:cNvPr>
          <p:cNvSpPr/>
          <p:nvPr/>
        </p:nvSpPr>
        <p:spPr>
          <a:xfrm flipH="1">
            <a:off x="7465917" y="2725988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988FAE-C079-042F-9663-1A0EA55B5C01}"/>
              </a:ext>
            </a:extLst>
          </p:cNvPr>
          <p:cNvCxnSpPr>
            <a:cxnSpLocks/>
          </p:cNvCxnSpPr>
          <p:nvPr/>
        </p:nvCxnSpPr>
        <p:spPr>
          <a:xfrm>
            <a:off x="6378787" y="3101817"/>
            <a:ext cx="166730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1E8A6E-5774-5451-A8B0-86B457694990}"/>
                  </a:ext>
                </a:extLst>
              </p:cNvPr>
              <p:cNvSpPr txBox="1"/>
              <p:nvPr/>
            </p:nvSpPr>
            <p:spPr>
              <a:xfrm>
                <a:off x="8034940" y="2918837"/>
                <a:ext cx="2895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1E8A6E-5774-5451-A8B0-86B457694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940" y="2918837"/>
                <a:ext cx="289566" cy="369332"/>
              </a:xfrm>
              <a:prstGeom prst="rect">
                <a:avLst/>
              </a:prstGeom>
              <a:blipFill>
                <a:blip r:embed="rId8"/>
                <a:stretch>
                  <a:fillRect l="-20833" r="-1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64DC700-FDD0-C12E-5F53-8BEAA74E676A}"/>
              </a:ext>
            </a:extLst>
          </p:cNvPr>
          <p:cNvSpPr/>
          <p:nvPr/>
        </p:nvSpPr>
        <p:spPr>
          <a:xfrm>
            <a:off x="8822667" y="2539828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8B2A821-F511-615B-EE31-3B5F6BA70163}"/>
              </a:ext>
            </a:extLst>
          </p:cNvPr>
          <p:cNvSpPr/>
          <p:nvPr/>
        </p:nvSpPr>
        <p:spPr>
          <a:xfrm flipH="1">
            <a:off x="9073550" y="2539828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6E86CD-1EB5-10BF-1D1A-60009857DEAB}"/>
              </a:ext>
            </a:extLst>
          </p:cNvPr>
          <p:cNvSpPr/>
          <p:nvPr/>
        </p:nvSpPr>
        <p:spPr>
          <a:xfrm>
            <a:off x="9945393" y="2742337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D7C79E4-43AB-439E-53C6-2F8EB6FC92B7}"/>
              </a:ext>
            </a:extLst>
          </p:cNvPr>
          <p:cNvSpPr/>
          <p:nvPr/>
        </p:nvSpPr>
        <p:spPr>
          <a:xfrm flipH="1">
            <a:off x="10157179" y="2742337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BD5826-8FF9-CCE4-26B5-1813FBE3676C}"/>
              </a:ext>
            </a:extLst>
          </p:cNvPr>
          <p:cNvCxnSpPr>
            <a:cxnSpLocks/>
          </p:cNvCxnSpPr>
          <p:nvPr/>
        </p:nvCxnSpPr>
        <p:spPr>
          <a:xfrm>
            <a:off x="8535259" y="3123544"/>
            <a:ext cx="257627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B831E-F74E-494E-AAB7-40C1F936EF4B}"/>
                  </a:ext>
                </a:extLst>
              </p:cNvPr>
              <p:cNvSpPr txBox="1"/>
              <p:nvPr/>
            </p:nvSpPr>
            <p:spPr>
              <a:xfrm>
                <a:off x="11132451" y="2929022"/>
                <a:ext cx="2895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B831E-F74E-494E-AAB7-40C1F936E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451" y="2929022"/>
                <a:ext cx="289566" cy="369332"/>
              </a:xfrm>
              <a:prstGeom prst="rect">
                <a:avLst/>
              </a:prstGeom>
              <a:blipFill>
                <a:blip r:embed="rId9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059158-CEB4-1FF9-743B-ED5242BF081F}"/>
              </a:ext>
            </a:extLst>
          </p:cNvPr>
          <p:cNvCxnSpPr>
            <a:cxnSpLocks/>
          </p:cNvCxnSpPr>
          <p:nvPr/>
        </p:nvCxnSpPr>
        <p:spPr>
          <a:xfrm>
            <a:off x="7583847" y="2742553"/>
            <a:ext cx="3521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C4A540-A54F-918B-B200-20B3B9C4CD7C}"/>
              </a:ext>
            </a:extLst>
          </p:cNvPr>
          <p:cNvCxnSpPr>
            <a:cxnSpLocks/>
          </p:cNvCxnSpPr>
          <p:nvPr/>
        </p:nvCxnSpPr>
        <p:spPr>
          <a:xfrm>
            <a:off x="10276597" y="2757032"/>
            <a:ext cx="3521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1A58192-7350-62B5-0C39-2B68B4B02AE6}"/>
              </a:ext>
            </a:extLst>
          </p:cNvPr>
          <p:cNvSpPr/>
          <p:nvPr/>
        </p:nvSpPr>
        <p:spPr>
          <a:xfrm>
            <a:off x="8007064" y="5134780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645D477-E8CD-C4D7-FF2D-EDA3C50E834D}"/>
              </a:ext>
            </a:extLst>
          </p:cNvPr>
          <p:cNvSpPr/>
          <p:nvPr/>
        </p:nvSpPr>
        <p:spPr>
          <a:xfrm flipH="1">
            <a:off x="8257947" y="5134780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3126636-C305-B999-510A-003EF2F40CF5}"/>
              </a:ext>
            </a:extLst>
          </p:cNvPr>
          <p:cNvSpPr/>
          <p:nvPr/>
        </p:nvSpPr>
        <p:spPr>
          <a:xfrm>
            <a:off x="8595000" y="5342667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1EEA6CD-9875-95FB-6E6E-91BB0CC4F0E2}"/>
              </a:ext>
            </a:extLst>
          </p:cNvPr>
          <p:cNvSpPr/>
          <p:nvPr/>
        </p:nvSpPr>
        <p:spPr>
          <a:xfrm flipH="1">
            <a:off x="8806786" y="5342667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B18F6D-F00E-1A30-591E-CFC54FA840CB}"/>
              </a:ext>
            </a:extLst>
          </p:cNvPr>
          <p:cNvCxnSpPr>
            <a:cxnSpLocks/>
          </p:cNvCxnSpPr>
          <p:nvPr/>
        </p:nvCxnSpPr>
        <p:spPr>
          <a:xfrm>
            <a:off x="7719656" y="5718496"/>
            <a:ext cx="166730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DB6D9C-6E65-3B5E-2AD2-2DBF14FF492A}"/>
                  </a:ext>
                </a:extLst>
              </p:cNvPr>
              <p:cNvSpPr txBox="1"/>
              <p:nvPr/>
            </p:nvSpPr>
            <p:spPr>
              <a:xfrm>
                <a:off x="9390672" y="5547406"/>
                <a:ext cx="2895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2DB6D9C-6E65-3B5E-2AD2-2DBF14FF4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672" y="5547406"/>
                <a:ext cx="289566" cy="369332"/>
              </a:xfrm>
              <a:prstGeom prst="rect">
                <a:avLst/>
              </a:prstGeom>
              <a:blipFill>
                <a:blip r:embed="rId10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02337F-01B8-377C-7777-164A691F0F7B}"/>
              </a:ext>
            </a:extLst>
          </p:cNvPr>
          <p:cNvCxnSpPr/>
          <p:nvPr/>
        </p:nvCxnSpPr>
        <p:spPr>
          <a:xfrm flipH="1">
            <a:off x="7677703" y="5342667"/>
            <a:ext cx="352425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B25823-FD5D-62F6-CD22-B8E9501FACA6}"/>
              </a:ext>
            </a:extLst>
          </p:cNvPr>
          <p:cNvCxnSpPr>
            <a:cxnSpLocks/>
          </p:cNvCxnSpPr>
          <p:nvPr/>
        </p:nvCxnSpPr>
        <p:spPr>
          <a:xfrm>
            <a:off x="8948108" y="5410181"/>
            <a:ext cx="3521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1FAB928-272C-C9B8-B597-A0DE486EC89A}"/>
              </a:ext>
            </a:extLst>
          </p:cNvPr>
          <p:cNvSpPr/>
          <p:nvPr/>
        </p:nvSpPr>
        <p:spPr>
          <a:xfrm>
            <a:off x="6873993" y="2372369"/>
            <a:ext cx="86170" cy="861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57FDDF1-850C-BD3F-4761-B248E87E80B7}"/>
              </a:ext>
            </a:extLst>
          </p:cNvPr>
          <p:cNvSpPr/>
          <p:nvPr/>
        </p:nvSpPr>
        <p:spPr>
          <a:xfrm>
            <a:off x="9030465" y="2414837"/>
            <a:ext cx="86170" cy="861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7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748-E01F-FCF3-CA58-3F502856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XF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7014-C326-1DED-99A3-C6F3C48F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Turning-point algorithms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1FB4B-C835-85F8-B39C-976A4E6F6776}"/>
              </a:ext>
            </a:extLst>
          </p:cNvPr>
          <p:cNvSpPr txBox="1"/>
          <p:nvPr/>
        </p:nvSpPr>
        <p:spPr>
          <a:xfrm>
            <a:off x="866743" y="1490109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Case II. The real trajectory encounters the turning point.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41BBA8-9649-7F35-6B3E-57D748E9D504}"/>
              </a:ext>
            </a:extLst>
          </p:cNvPr>
          <p:cNvSpPr txBox="1"/>
          <p:nvPr/>
        </p:nvSpPr>
        <p:spPr>
          <a:xfrm>
            <a:off x="5721886" y="1771150"/>
            <a:ext cx="63618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tp_algo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0, don’t use the turning-point algorithm</a:t>
            </a:r>
          </a:p>
          <a:p>
            <a:pPr marL="285750" indent="-285750">
              <a:buFontTx/>
              <a:buChar char="-"/>
            </a:pPr>
            <a:r>
              <a:rPr lang="en-US" dirty="0"/>
              <a:t>1 [default], BC2: Collapse the state into the active state.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2: Fix the aux. trajectory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3: Keep the last momenta in aux. trajectory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5A9E7BD-C158-4DC4-07E0-8244CCF6E2C1}"/>
              </a:ext>
            </a:extLst>
          </p:cNvPr>
          <p:cNvGrpSpPr>
            <a:grpSpLocks noChangeAspect="1"/>
          </p:cNvGrpSpPr>
          <p:nvPr/>
        </p:nvGrpSpPr>
        <p:grpSpPr>
          <a:xfrm>
            <a:off x="948725" y="3127197"/>
            <a:ext cx="4261894" cy="3379706"/>
            <a:chOff x="7297928" y="2928856"/>
            <a:chExt cx="4556882" cy="361363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CE39BF6-1827-1CA0-51ED-829C67D8851D}"/>
                </a:ext>
              </a:extLst>
            </p:cNvPr>
            <p:cNvCxnSpPr/>
            <p:nvPr/>
          </p:nvCxnSpPr>
          <p:spPr>
            <a:xfrm>
              <a:off x="7297928" y="6508628"/>
              <a:ext cx="449973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E4CE09-3F51-B8AD-3ABB-1F8FE4914167}"/>
                </a:ext>
              </a:extLst>
            </p:cNvPr>
            <p:cNvSpPr txBox="1"/>
            <p:nvPr/>
          </p:nvSpPr>
          <p:spPr>
            <a:xfrm>
              <a:off x="11797667" y="6414444"/>
              <a:ext cx="65" cy="1280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832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F7CD360-2318-3089-3C49-3889B6AEB749}"/>
                </a:ext>
              </a:extLst>
            </p:cNvPr>
            <p:cNvSpPr/>
            <p:nvPr/>
          </p:nvSpPr>
          <p:spPr>
            <a:xfrm>
              <a:off x="7382769" y="2928856"/>
              <a:ext cx="4472041" cy="2475824"/>
            </a:xfrm>
            <a:custGeom>
              <a:avLst/>
              <a:gdLst>
                <a:gd name="connsiteX0" fmla="*/ 0 w 5638800"/>
                <a:gd name="connsiteY0" fmla="*/ 0 h 3121401"/>
                <a:gd name="connsiteX1" fmla="*/ 171450 w 5638800"/>
                <a:gd name="connsiteY1" fmla="*/ 358775 h 3121401"/>
                <a:gd name="connsiteX2" fmla="*/ 374650 w 5638800"/>
                <a:gd name="connsiteY2" fmla="*/ 746125 h 3121401"/>
                <a:gd name="connsiteX3" fmla="*/ 612775 w 5638800"/>
                <a:gd name="connsiteY3" fmla="*/ 1184275 h 3121401"/>
                <a:gd name="connsiteX4" fmla="*/ 882650 w 5638800"/>
                <a:gd name="connsiteY4" fmla="*/ 1635125 h 3121401"/>
                <a:gd name="connsiteX5" fmla="*/ 1158875 w 5638800"/>
                <a:gd name="connsiteY5" fmla="*/ 2028825 h 3121401"/>
                <a:gd name="connsiteX6" fmla="*/ 1403350 w 5638800"/>
                <a:gd name="connsiteY6" fmla="*/ 2355850 h 3121401"/>
                <a:gd name="connsiteX7" fmla="*/ 1654175 w 5638800"/>
                <a:gd name="connsiteY7" fmla="*/ 2635250 h 3121401"/>
                <a:gd name="connsiteX8" fmla="*/ 1908175 w 5638800"/>
                <a:gd name="connsiteY8" fmla="*/ 2870200 h 3121401"/>
                <a:gd name="connsiteX9" fmla="*/ 2124075 w 5638800"/>
                <a:gd name="connsiteY9" fmla="*/ 3035300 h 3121401"/>
                <a:gd name="connsiteX10" fmla="*/ 2286000 w 5638800"/>
                <a:gd name="connsiteY10" fmla="*/ 3101975 h 3121401"/>
                <a:gd name="connsiteX11" fmla="*/ 2409825 w 5638800"/>
                <a:gd name="connsiteY11" fmla="*/ 3121025 h 3121401"/>
                <a:gd name="connsiteX12" fmla="*/ 2574925 w 5638800"/>
                <a:gd name="connsiteY12" fmla="*/ 3089275 h 3121401"/>
                <a:gd name="connsiteX13" fmla="*/ 2733675 w 5638800"/>
                <a:gd name="connsiteY13" fmla="*/ 3038475 h 3121401"/>
                <a:gd name="connsiteX14" fmla="*/ 2914650 w 5638800"/>
                <a:gd name="connsiteY14" fmla="*/ 2952750 h 3121401"/>
                <a:gd name="connsiteX15" fmla="*/ 3114675 w 5638800"/>
                <a:gd name="connsiteY15" fmla="*/ 2844800 h 3121401"/>
                <a:gd name="connsiteX16" fmla="*/ 3448050 w 5638800"/>
                <a:gd name="connsiteY16" fmla="*/ 2641600 h 3121401"/>
                <a:gd name="connsiteX17" fmla="*/ 3705225 w 5638800"/>
                <a:gd name="connsiteY17" fmla="*/ 2470150 h 3121401"/>
                <a:gd name="connsiteX18" fmla="*/ 4016375 w 5638800"/>
                <a:gd name="connsiteY18" fmla="*/ 2232025 h 3121401"/>
                <a:gd name="connsiteX19" fmla="*/ 4406900 w 5638800"/>
                <a:gd name="connsiteY19" fmla="*/ 1898650 h 3121401"/>
                <a:gd name="connsiteX20" fmla="*/ 4778375 w 5638800"/>
                <a:gd name="connsiteY20" fmla="*/ 1539875 h 3121401"/>
                <a:gd name="connsiteX21" fmla="*/ 5073650 w 5638800"/>
                <a:gd name="connsiteY21" fmla="*/ 1228725 h 3121401"/>
                <a:gd name="connsiteX22" fmla="*/ 5362575 w 5638800"/>
                <a:gd name="connsiteY22" fmla="*/ 898525 h 3121401"/>
                <a:gd name="connsiteX23" fmla="*/ 5638800 w 5638800"/>
                <a:gd name="connsiteY23" fmla="*/ 571500 h 3121401"/>
                <a:gd name="connsiteX0" fmla="*/ 0 w 5638800"/>
                <a:gd name="connsiteY0" fmla="*/ 0 h 3126628"/>
                <a:gd name="connsiteX1" fmla="*/ 171450 w 5638800"/>
                <a:gd name="connsiteY1" fmla="*/ 358775 h 3126628"/>
                <a:gd name="connsiteX2" fmla="*/ 374650 w 5638800"/>
                <a:gd name="connsiteY2" fmla="*/ 746125 h 3126628"/>
                <a:gd name="connsiteX3" fmla="*/ 612775 w 5638800"/>
                <a:gd name="connsiteY3" fmla="*/ 1184275 h 3126628"/>
                <a:gd name="connsiteX4" fmla="*/ 882650 w 5638800"/>
                <a:gd name="connsiteY4" fmla="*/ 1635125 h 3126628"/>
                <a:gd name="connsiteX5" fmla="*/ 1158875 w 5638800"/>
                <a:gd name="connsiteY5" fmla="*/ 2028825 h 3126628"/>
                <a:gd name="connsiteX6" fmla="*/ 1403350 w 5638800"/>
                <a:gd name="connsiteY6" fmla="*/ 2355850 h 3126628"/>
                <a:gd name="connsiteX7" fmla="*/ 1654175 w 5638800"/>
                <a:gd name="connsiteY7" fmla="*/ 2635250 h 3126628"/>
                <a:gd name="connsiteX8" fmla="*/ 1908175 w 5638800"/>
                <a:gd name="connsiteY8" fmla="*/ 2870200 h 3126628"/>
                <a:gd name="connsiteX9" fmla="*/ 2124075 w 5638800"/>
                <a:gd name="connsiteY9" fmla="*/ 3035300 h 3126628"/>
                <a:gd name="connsiteX10" fmla="*/ 2286000 w 5638800"/>
                <a:gd name="connsiteY10" fmla="*/ 3117850 h 3126628"/>
                <a:gd name="connsiteX11" fmla="*/ 2409825 w 5638800"/>
                <a:gd name="connsiteY11" fmla="*/ 3121025 h 3126628"/>
                <a:gd name="connsiteX12" fmla="*/ 2574925 w 5638800"/>
                <a:gd name="connsiteY12" fmla="*/ 3089275 h 3126628"/>
                <a:gd name="connsiteX13" fmla="*/ 2733675 w 5638800"/>
                <a:gd name="connsiteY13" fmla="*/ 3038475 h 3126628"/>
                <a:gd name="connsiteX14" fmla="*/ 2914650 w 5638800"/>
                <a:gd name="connsiteY14" fmla="*/ 2952750 h 3126628"/>
                <a:gd name="connsiteX15" fmla="*/ 3114675 w 5638800"/>
                <a:gd name="connsiteY15" fmla="*/ 2844800 h 3126628"/>
                <a:gd name="connsiteX16" fmla="*/ 3448050 w 5638800"/>
                <a:gd name="connsiteY16" fmla="*/ 2641600 h 3126628"/>
                <a:gd name="connsiteX17" fmla="*/ 3705225 w 5638800"/>
                <a:gd name="connsiteY17" fmla="*/ 2470150 h 3126628"/>
                <a:gd name="connsiteX18" fmla="*/ 4016375 w 5638800"/>
                <a:gd name="connsiteY18" fmla="*/ 2232025 h 3126628"/>
                <a:gd name="connsiteX19" fmla="*/ 4406900 w 5638800"/>
                <a:gd name="connsiteY19" fmla="*/ 1898650 h 3126628"/>
                <a:gd name="connsiteX20" fmla="*/ 4778375 w 5638800"/>
                <a:gd name="connsiteY20" fmla="*/ 1539875 h 3126628"/>
                <a:gd name="connsiteX21" fmla="*/ 5073650 w 5638800"/>
                <a:gd name="connsiteY21" fmla="*/ 1228725 h 3126628"/>
                <a:gd name="connsiteX22" fmla="*/ 5362575 w 5638800"/>
                <a:gd name="connsiteY22" fmla="*/ 898525 h 3126628"/>
                <a:gd name="connsiteX23" fmla="*/ 5638800 w 5638800"/>
                <a:gd name="connsiteY23" fmla="*/ 571500 h 3126628"/>
                <a:gd name="connsiteX0" fmla="*/ 0 w 5638800"/>
                <a:gd name="connsiteY0" fmla="*/ 0 h 3121767"/>
                <a:gd name="connsiteX1" fmla="*/ 171450 w 5638800"/>
                <a:gd name="connsiteY1" fmla="*/ 358775 h 3121767"/>
                <a:gd name="connsiteX2" fmla="*/ 374650 w 5638800"/>
                <a:gd name="connsiteY2" fmla="*/ 746125 h 3121767"/>
                <a:gd name="connsiteX3" fmla="*/ 612775 w 5638800"/>
                <a:gd name="connsiteY3" fmla="*/ 1184275 h 3121767"/>
                <a:gd name="connsiteX4" fmla="*/ 882650 w 5638800"/>
                <a:gd name="connsiteY4" fmla="*/ 1635125 h 3121767"/>
                <a:gd name="connsiteX5" fmla="*/ 1158875 w 5638800"/>
                <a:gd name="connsiteY5" fmla="*/ 2028825 h 3121767"/>
                <a:gd name="connsiteX6" fmla="*/ 1403350 w 5638800"/>
                <a:gd name="connsiteY6" fmla="*/ 2355850 h 3121767"/>
                <a:gd name="connsiteX7" fmla="*/ 1654175 w 5638800"/>
                <a:gd name="connsiteY7" fmla="*/ 2635250 h 3121767"/>
                <a:gd name="connsiteX8" fmla="*/ 1908175 w 5638800"/>
                <a:gd name="connsiteY8" fmla="*/ 2870200 h 3121767"/>
                <a:gd name="connsiteX9" fmla="*/ 2124075 w 5638800"/>
                <a:gd name="connsiteY9" fmla="*/ 3035300 h 3121767"/>
                <a:gd name="connsiteX10" fmla="*/ 2282825 w 5638800"/>
                <a:gd name="connsiteY10" fmla="*/ 3105150 h 3121767"/>
                <a:gd name="connsiteX11" fmla="*/ 2409825 w 5638800"/>
                <a:gd name="connsiteY11" fmla="*/ 3121025 h 3121767"/>
                <a:gd name="connsiteX12" fmla="*/ 2574925 w 5638800"/>
                <a:gd name="connsiteY12" fmla="*/ 3089275 h 3121767"/>
                <a:gd name="connsiteX13" fmla="*/ 2733675 w 5638800"/>
                <a:gd name="connsiteY13" fmla="*/ 3038475 h 3121767"/>
                <a:gd name="connsiteX14" fmla="*/ 2914650 w 5638800"/>
                <a:gd name="connsiteY14" fmla="*/ 2952750 h 3121767"/>
                <a:gd name="connsiteX15" fmla="*/ 3114675 w 5638800"/>
                <a:gd name="connsiteY15" fmla="*/ 2844800 h 3121767"/>
                <a:gd name="connsiteX16" fmla="*/ 3448050 w 5638800"/>
                <a:gd name="connsiteY16" fmla="*/ 2641600 h 3121767"/>
                <a:gd name="connsiteX17" fmla="*/ 3705225 w 5638800"/>
                <a:gd name="connsiteY17" fmla="*/ 2470150 h 3121767"/>
                <a:gd name="connsiteX18" fmla="*/ 4016375 w 5638800"/>
                <a:gd name="connsiteY18" fmla="*/ 2232025 h 3121767"/>
                <a:gd name="connsiteX19" fmla="*/ 4406900 w 5638800"/>
                <a:gd name="connsiteY19" fmla="*/ 1898650 h 3121767"/>
                <a:gd name="connsiteX20" fmla="*/ 4778375 w 5638800"/>
                <a:gd name="connsiteY20" fmla="*/ 1539875 h 3121767"/>
                <a:gd name="connsiteX21" fmla="*/ 5073650 w 5638800"/>
                <a:gd name="connsiteY21" fmla="*/ 1228725 h 3121767"/>
                <a:gd name="connsiteX22" fmla="*/ 5362575 w 5638800"/>
                <a:gd name="connsiteY22" fmla="*/ 898525 h 3121767"/>
                <a:gd name="connsiteX23" fmla="*/ 5638800 w 5638800"/>
                <a:gd name="connsiteY23" fmla="*/ 571500 h 312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38800" h="3121767">
                  <a:moveTo>
                    <a:pt x="0" y="0"/>
                  </a:moveTo>
                  <a:cubicBezTo>
                    <a:pt x="54504" y="117210"/>
                    <a:pt x="109008" y="234421"/>
                    <a:pt x="171450" y="358775"/>
                  </a:cubicBezTo>
                  <a:cubicBezTo>
                    <a:pt x="233892" y="483129"/>
                    <a:pt x="301096" y="608542"/>
                    <a:pt x="374650" y="746125"/>
                  </a:cubicBezTo>
                  <a:cubicBezTo>
                    <a:pt x="448204" y="883708"/>
                    <a:pt x="528108" y="1036108"/>
                    <a:pt x="612775" y="1184275"/>
                  </a:cubicBezTo>
                  <a:cubicBezTo>
                    <a:pt x="697442" y="1332442"/>
                    <a:pt x="791633" y="1494367"/>
                    <a:pt x="882650" y="1635125"/>
                  </a:cubicBezTo>
                  <a:cubicBezTo>
                    <a:pt x="973667" y="1775883"/>
                    <a:pt x="1072092" y="1908704"/>
                    <a:pt x="1158875" y="2028825"/>
                  </a:cubicBezTo>
                  <a:cubicBezTo>
                    <a:pt x="1245658" y="2148946"/>
                    <a:pt x="1320800" y="2254779"/>
                    <a:pt x="1403350" y="2355850"/>
                  </a:cubicBezTo>
                  <a:cubicBezTo>
                    <a:pt x="1485900" y="2456921"/>
                    <a:pt x="1570038" y="2549525"/>
                    <a:pt x="1654175" y="2635250"/>
                  </a:cubicBezTo>
                  <a:cubicBezTo>
                    <a:pt x="1738313" y="2720975"/>
                    <a:pt x="1829858" y="2803525"/>
                    <a:pt x="1908175" y="2870200"/>
                  </a:cubicBezTo>
                  <a:cubicBezTo>
                    <a:pt x="1986492" y="2936875"/>
                    <a:pt x="2061633" y="2996142"/>
                    <a:pt x="2124075" y="3035300"/>
                  </a:cubicBezTo>
                  <a:cubicBezTo>
                    <a:pt x="2186517" y="3074458"/>
                    <a:pt x="2235200" y="3090863"/>
                    <a:pt x="2282825" y="3105150"/>
                  </a:cubicBezTo>
                  <a:cubicBezTo>
                    <a:pt x="2330450" y="3119437"/>
                    <a:pt x="2361142" y="3123671"/>
                    <a:pt x="2409825" y="3121025"/>
                  </a:cubicBezTo>
                  <a:cubicBezTo>
                    <a:pt x="2458508" y="3118379"/>
                    <a:pt x="2520950" y="3103033"/>
                    <a:pt x="2574925" y="3089275"/>
                  </a:cubicBezTo>
                  <a:cubicBezTo>
                    <a:pt x="2628900" y="3075517"/>
                    <a:pt x="2677054" y="3061229"/>
                    <a:pt x="2733675" y="3038475"/>
                  </a:cubicBezTo>
                  <a:cubicBezTo>
                    <a:pt x="2790296" y="3015721"/>
                    <a:pt x="2851150" y="2985029"/>
                    <a:pt x="2914650" y="2952750"/>
                  </a:cubicBezTo>
                  <a:cubicBezTo>
                    <a:pt x="2978150" y="2920471"/>
                    <a:pt x="3025775" y="2896658"/>
                    <a:pt x="3114675" y="2844800"/>
                  </a:cubicBezTo>
                  <a:cubicBezTo>
                    <a:pt x="3203575" y="2792942"/>
                    <a:pt x="3349625" y="2704042"/>
                    <a:pt x="3448050" y="2641600"/>
                  </a:cubicBezTo>
                  <a:cubicBezTo>
                    <a:pt x="3546475" y="2579158"/>
                    <a:pt x="3610504" y="2538413"/>
                    <a:pt x="3705225" y="2470150"/>
                  </a:cubicBezTo>
                  <a:cubicBezTo>
                    <a:pt x="3799946" y="2401888"/>
                    <a:pt x="3899429" y="2327275"/>
                    <a:pt x="4016375" y="2232025"/>
                  </a:cubicBezTo>
                  <a:cubicBezTo>
                    <a:pt x="4133321" y="2136775"/>
                    <a:pt x="4279900" y="2014008"/>
                    <a:pt x="4406900" y="1898650"/>
                  </a:cubicBezTo>
                  <a:cubicBezTo>
                    <a:pt x="4533900" y="1783292"/>
                    <a:pt x="4667250" y="1651529"/>
                    <a:pt x="4778375" y="1539875"/>
                  </a:cubicBezTo>
                  <a:cubicBezTo>
                    <a:pt x="4889500" y="1428221"/>
                    <a:pt x="4976284" y="1335616"/>
                    <a:pt x="5073650" y="1228725"/>
                  </a:cubicBezTo>
                  <a:cubicBezTo>
                    <a:pt x="5171016" y="1121834"/>
                    <a:pt x="5268383" y="1008063"/>
                    <a:pt x="5362575" y="898525"/>
                  </a:cubicBezTo>
                  <a:cubicBezTo>
                    <a:pt x="5456767" y="788988"/>
                    <a:pt x="5547783" y="680244"/>
                    <a:pt x="5638800" y="571500"/>
                  </a:cubicBezTo>
                </a:path>
              </a:pathLst>
            </a:cu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2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922F8B2-9B46-0897-FA72-8C0AF48A2B38}"/>
                </a:ext>
              </a:extLst>
            </p:cNvPr>
            <p:cNvSpPr/>
            <p:nvPr/>
          </p:nvSpPr>
          <p:spPr>
            <a:xfrm>
              <a:off x="7355072" y="4265939"/>
              <a:ext cx="4497221" cy="1464281"/>
            </a:xfrm>
            <a:custGeom>
              <a:avLst/>
              <a:gdLst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90700 h 1846313"/>
                <a:gd name="connsiteX7" fmla="*/ 1943100 w 5670550"/>
                <a:gd name="connsiteY7" fmla="*/ 1727200 h 1846313"/>
                <a:gd name="connsiteX8" fmla="*/ 2085975 w 5670550"/>
                <a:gd name="connsiteY8" fmla="*/ 1698625 h 1846313"/>
                <a:gd name="connsiteX9" fmla="*/ 2292350 w 5670550"/>
                <a:gd name="connsiteY9" fmla="*/ 1673225 h 1846313"/>
                <a:gd name="connsiteX10" fmla="*/ 2416175 w 5670550"/>
                <a:gd name="connsiteY10" fmla="*/ 1676400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90700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92350 w 5670550"/>
                <a:gd name="connsiteY9" fmla="*/ 1673225 h 1846313"/>
                <a:gd name="connsiteX10" fmla="*/ 2416175 w 5670550"/>
                <a:gd name="connsiteY10" fmla="*/ 1676400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74825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92350 w 5670550"/>
                <a:gd name="connsiteY9" fmla="*/ 1673225 h 1846313"/>
                <a:gd name="connsiteX10" fmla="*/ 2416175 w 5670550"/>
                <a:gd name="connsiteY10" fmla="*/ 1676400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84350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92350 w 5670550"/>
                <a:gd name="connsiteY9" fmla="*/ 1673225 h 1846313"/>
                <a:gd name="connsiteX10" fmla="*/ 2416175 w 5670550"/>
                <a:gd name="connsiteY10" fmla="*/ 1676400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84350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60600 w 5670550"/>
                <a:gd name="connsiteY9" fmla="*/ 1676400 h 1846313"/>
                <a:gd name="connsiteX10" fmla="*/ 2416175 w 5670550"/>
                <a:gd name="connsiteY10" fmla="*/ 1676400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84350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60600 w 5670550"/>
                <a:gd name="connsiteY9" fmla="*/ 1676400 h 1846313"/>
                <a:gd name="connsiteX10" fmla="*/ 2460625 w 5670550"/>
                <a:gd name="connsiteY10" fmla="*/ 1682750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84350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60600 w 5670550"/>
                <a:gd name="connsiteY9" fmla="*/ 1676400 h 1846313"/>
                <a:gd name="connsiteX10" fmla="*/ 2451100 w 5670550"/>
                <a:gd name="connsiteY10" fmla="*/ 1692275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  <a:gd name="connsiteX0" fmla="*/ 0 w 5670550"/>
                <a:gd name="connsiteY0" fmla="*/ 1727200 h 1846313"/>
                <a:gd name="connsiteX1" fmla="*/ 231775 w 5670550"/>
                <a:gd name="connsiteY1" fmla="*/ 1774825 h 1846313"/>
                <a:gd name="connsiteX2" fmla="*/ 508000 w 5670550"/>
                <a:gd name="connsiteY2" fmla="*/ 1812925 h 1846313"/>
                <a:gd name="connsiteX3" fmla="*/ 777875 w 5670550"/>
                <a:gd name="connsiteY3" fmla="*/ 1831975 h 1846313"/>
                <a:gd name="connsiteX4" fmla="*/ 1025525 w 5670550"/>
                <a:gd name="connsiteY4" fmla="*/ 1838325 h 1846313"/>
                <a:gd name="connsiteX5" fmla="*/ 1393825 w 5670550"/>
                <a:gd name="connsiteY5" fmla="*/ 1825625 h 1846313"/>
                <a:gd name="connsiteX6" fmla="*/ 1708150 w 5670550"/>
                <a:gd name="connsiteY6" fmla="*/ 1784350 h 1846313"/>
                <a:gd name="connsiteX7" fmla="*/ 1908175 w 5670550"/>
                <a:gd name="connsiteY7" fmla="*/ 1736725 h 1846313"/>
                <a:gd name="connsiteX8" fmla="*/ 2085975 w 5670550"/>
                <a:gd name="connsiteY8" fmla="*/ 1698625 h 1846313"/>
                <a:gd name="connsiteX9" fmla="*/ 2282825 w 5670550"/>
                <a:gd name="connsiteY9" fmla="*/ 1676400 h 1846313"/>
                <a:gd name="connsiteX10" fmla="*/ 2451100 w 5670550"/>
                <a:gd name="connsiteY10" fmla="*/ 1692275 h 1846313"/>
                <a:gd name="connsiteX11" fmla="*/ 2635250 w 5670550"/>
                <a:gd name="connsiteY11" fmla="*/ 1736725 h 1846313"/>
                <a:gd name="connsiteX12" fmla="*/ 2800350 w 5670550"/>
                <a:gd name="connsiteY12" fmla="*/ 1787525 h 1846313"/>
                <a:gd name="connsiteX13" fmla="*/ 3022600 w 5670550"/>
                <a:gd name="connsiteY13" fmla="*/ 1828800 h 1846313"/>
                <a:gd name="connsiteX14" fmla="*/ 3228975 w 5670550"/>
                <a:gd name="connsiteY14" fmla="*/ 1844675 h 1846313"/>
                <a:gd name="connsiteX15" fmla="*/ 3467100 w 5670550"/>
                <a:gd name="connsiteY15" fmla="*/ 1841500 h 1846313"/>
                <a:gd name="connsiteX16" fmla="*/ 3667125 w 5670550"/>
                <a:gd name="connsiteY16" fmla="*/ 1806575 h 1846313"/>
                <a:gd name="connsiteX17" fmla="*/ 3902075 w 5670550"/>
                <a:gd name="connsiteY17" fmla="*/ 1727200 h 1846313"/>
                <a:gd name="connsiteX18" fmla="*/ 4168775 w 5670550"/>
                <a:gd name="connsiteY18" fmla="*/ 1600200 h 1846313"/>
                <a:gd name="connsiteX19" fmla="*/ 4422775 w 5670550"/>
                <a:gd name="connsiteY19" fmla="*/ 1438275 h 1846313"/>
                <a:gd name="connsiteX20" fmla="*/ 4613275 w 5670550"/>
                <a:gd name="connsiteY20" fmla="*/ 1285875 h 1846313"/>
                <a:gd name="connsiteX21" fmla="*/ 4829175 w 5670550"/>
                <a:gd name="connsiteY21" fmla="*/ 1082675 h 1846313"/>
                <a:gd name="connsiteX22" fmla="*/ 5051425 w 5670550"/>
                <a:gd name="connsiteY22" fmla="*/ 838200 h 1846313"/>
                <a:gd name="connsiteX23" fmla="*/ 5194300 w 5670550"/>
                <a:gd name="connsiteY23" fmla="*/ 669925 h 1846313"/>
                <a:gd name="connsiteX24" fmla="*/ 5359400 w 5670550"/>
                <a:gd name="connsiteY24" fmla="*/ 463550 h 1846313"/>
                <a:gd name="connsiteX25" fmla="*/ 5556250 w 5670550"/>
                <a:gd name="connsiteY25" fmla="*/ 184150 h 1846313"/>
                <a:gd name="connsiteX26" fmla="*/ 5670550 w 5670550"/>
                <a:gd name="connsiteY26" fmla="*/ 0 h 18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70550" h="1846313">
                  <a:moveTo>
                    <a:pt x="0" y="1727200"/>
                  </a:moveTo>
                  <a:cubicBezTo>
                    <a:pt x="73554" y="1743869"/>
                    <a:pt x="147108" y="1760538"/>
                    <a:pt x="231775" y="1774825"/>
                  </a:cubicBezTo>
                  <a:cubicBezTo>
                    <a:pt x="316442" y="1789112"/>
                    <a:pt x="416983" y="1803400"/>
                    <a:pt x="508000" y="1812925"/>
                  </a:cubicBezTo>
                  <a:cubicBezTo>
                    <a:pt x="599017" y="1822450"/>
                    <a:pt x="691621" y="1827742"/>
                    <a:pt x="777875" y="1831975"/>
                  </a:cubicBezTo>
                  <a:cubicBezTo>
                    <a:pt x="864129" y="1836208"/>
                    <a:pt x="922867" y="1839383"/>
                    <a:pt x="1025525" y="1838325"/>
                  </a:cubicBezTo>
                  <a:cubicBezTo>
                    <a:pt x="1128183" y="1837267"/>
                    <a:pt x="1280054" y="1834621"/>
                    <a:pt x="1393825" y="1825625"/>
                  </a:cubicBezTo>
                  <a:cubicBezTo>
                    <a:pt x="1507596" y="1816629"/>
                    <a:pt x="1622425" y="1799167"/>
                    <a:pt x="1708150" y="1784350"/>
                  </a:cubicBezTo>
                  <a:cubicBezTo>
                    <a:pt x="1793875" y="1769533"/>
                    <a:pt x="1845204" y="1751012"/>
                    <a:pt x="1908175" y="1736725"/>
                  </a:cubicBezTo>
                  <a:cubicBezTo>
                    <a:pt x="1971146" y="1722438"/>
                    <a:pt x="2023533" y="1708679"/>
                    <a:pt x="2085975" y="1698625"/>
                  </a:cubicBezTo>
                  <a:cubicBezTo>
                    <a:pt x="2148417" y="1688571"/>
                    <a:pt x="2221971" y="1677458"/>
                    <a:pt x="2282825" y="1676400"/>
                  </a:cubicBezTo>
                  <a:cubicBezTo>
                    <a:pt x="2343679" y="1675342"/>
                    <a:pt x="2392363" y="1682221"/>
                    <a:pt x="2451100" y="1692275"/>
                  </a:cubicBezTo>
                  <a:cubicBezTo>
                    <a:pt x="2509837" y="1702329"/>
                    <a:pt x="2577042" y="1720850"/>
                    <a:pt x="2635250" y="1736725"/>
                  </a:cubicBezTo>
                  <a:cubicBezTo>
                    <a:pt x="2693458" y="1752600"/>
                    <a:pt x="2735792" y="1772179"/>
                    <a:pt x="2800350" y="1787525"/>
                  </a:cubicBezTo>
                  <a:cubicBezTo>
                    <a:pt x="2864908" y="1802871"/>
                    <a:pt x="2951163" y="1819275"/>
                    <a:pt x="3022600" y="1828800"/>
                  </a:cubicBezTo>
                  <a:cubicBezTo>
                    <a:pt x="3094038" y="1838325"/>
                    <a:pt x="3154892" y="1842558"/>
                    <a:pt x="3228975" y="1844675"/>
                  </a:cubicBezTo>
                  <a:cubicBezTo>
                    <a:pt x="3303058" y="1846792"/>
                    <a:pt x="3394075" y="1847850"/>
                    <a:pt x="3467100" y="1841500"/>
                  </a:cubicBezTo>
                  <a:cubicBezTo>
                    <a:pt x="3540125" y="1835150"/>
                    <a:pt x="3594629" y="1825625"/>
                    <a:pt x="3667125" y="1806575"/>
                  </a:cubicBezTo>
                  <a:cubicBezTo>
                    <a:pt x="3739621" y="1787525"/>
                    <a:pt x="3818467" y="1761596"/>
                    <a:pt x="3902075" y="1727200"/>
                  </a:cubicBezTo>
                  <a:cubicBezTo>
                    <a:pt x="3985683" y="1692804"/>
                    <a:pt x="4081992" y="1648354"/>
                    <a:pt x="4168775" y="1600200"/>
                  </a:cubicBezTo>
                  <a:cubicBezTo>
                    <a:pt x="4255558" y="1552046"/>
                    <a:pt x="4348692" y="1490662"/>
                    <a:pt x="4422775" y="1438275"/>
                  </a:cubicBezTo>
                  <a:cubicBezTo>
                    <a:pt x="4496858" y="1385888"/>
                    <a:pt x="4545542" y="1345142"/>
                    <a:pt x="4613275" y="1285875"/>
                  </a:cubicBezTo>
                  <a:cubicBezTo>
                    <a:pt x="4681008" y="1226608"/>
                    <a:pt x="4756150" y="1157287"/>
                    <a:pt x="4829175" y="1082675"/>
                  </a:cubicBezTo>
                  <a:cubicBezTo>
                    <a:pt x="4902200" y="1008062"/>
                    <a:pt x="4990571" y="906992"/>
                    <a:pt x="5051425" y="838200"/>
                  </a:cubicBezTo>
                  <a:cubicBezTo>
                    <a:pt x="5112279" y="769408"/>
                    <a:pt x="5142971" y="732367"/>
                    <a:pt x="5194300" y="669925"/>
                  </a:cubicBezTo>
                  <a:cubicBezTo>
                    <a:pt x="5245629" y="607483"/>
                    <a:pt x="5299075" y="544512"/>
                    <a:pt x="5359400" y="463550"/>
                  </a:cubicBezTo>
                  <a:cubicBezTo>
                    <a:pt x="5419725" y="382587"/>
                    <a:pt x="5504392" y="261408"/>
                    <a:pt x="5556250" y="184150"/>
                  </a:cubicBezTo>
                  <a:cubicBezTo>
                    <a:pt x="5608108" y="106892"/>
                    <a:pt x="5639329" y="53446"/>
                    <a:pt x="5670550" y="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2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48AB778-70D5-4A6C-5D0E-7E8B7FABA95C}"/>
                </a:ext>
              </a:extLst>
            </p:cNvPr>
            <p:cNvSpPr/>
            <p:nvPr/>
          </p:nvSpPr>
          <p:spPr>
            <a:xfrm>
              <a:off x="9242082" y="5301518"/>
              <a:ext cx="1761983" cy="425000"/>
            </a:xfrm>
            <a:custGeom>
              <a:avLst/>
              <a:gdLst>
                <a:gd name="connsiteX0" fmla="*/ 0 w 1794934"/>
                <a:gd name="connsiteY0" fmla="*/ 292100 h 425000"/>
                <a:gd name="connsiteX1" fmla="*/ 169334 w 1794934"/>
                <a:gd name="connsiteY1" fmla="*/ 309034 h 425000"/>
                <a:gd name="connsiteX2" fmla="*/ 338667 w 1794934"/>
                <a:gd name="connsiteY2" fmla="*/ 364067 h 425000"/>
                <a:gd name="connsiteX3" fmla="*/ 512234 w 1794934"/>
                <a:gd name="connsiteY3" fmla="*/ 406400 h 425000"/>
                <a:gd name="connsiteX4" fmla="*/ 719667 w 1794934"/>
                <a:gd name="connsiteY4" fmla="*/ 423334 h 425000"/>
                <a:gd name="connsiteX5" fmla="*/ 889000 w 1794934"/>
                <a:gd name="connsiteY5" fmla="*/ 419100 h 425000"/>
                <a:gd name="connsiteX6" fmla="*/ 1138767 w 1794934"/>
                <a:gd name="connsiteY6" fmla="*/ 376767 h 425000"/>
                <a:gd name="connsiteX7" fmla="*/ 1388534 w 1794934"/>
                <a:gd name="connsiteY7" fmla="*/ 270934 h 425000"/>
                <a:gd name="connsiteX8" fmla="*/ 1617134 w 1794934"/>
                <a:gd name="connsiteY8" fmla="*/ 139700 h 425000"/>
                <a:gd name="connsiteX9" fmla="*/ 1794934 w 1794934"/>
                <a:gd name="connsiteY9" fmla="*/ 0 h 425000"/>
                <a:gd name="connsiteX0" fmla="*/ 0 w 1721385"/>
                <a:gd name="connsiteY0" fmla="*/ 299629 h 425000"/>
                <a:gd name="connsiteX1" fmla="*/ 95785 w 1721385"/>
                <a:gd name="connsiteY1" fmla="*/ 309034 h 425000"/>
                <a:gd name="connsiteX2" fmla="*/ 265118 w 1721385"/>
                <a:gd name="connsiteY2" fmla="*/ 364067 h 425000"/>
                <a:gd name="connsiteX3" fmla="*/ 438685 w 1721385"/>
                <a:gd name="connsiteY3" fmla="*/ 406400 h 425000"/>
                <a:gd name="connsiteX4" fmla="*/ 646118 w 1721385"/>
                <a:gd name="connsiteY4" fmla="*/ 423334 h 425000"/>
                <a:gd name="connsiteX5" fmla="*/ 815451 w 1721385"/>
                <a:gd name="connsiteY5" fmla="*/ 419100 h 425000"/>
                <a:gd name="connsiteX6" fmla="*/ 1065218 w 1721385"/>
                <a:gd name="connsiteY6" fmla="*/ 376767 h 425000"/>
                <a:gd name="connsiteX7" fmla="*/ 1314985 w 1721385"/>
                <a:gd name="connsiteY7" fmla="*/ 270934 h 425000"/>
                <a:gd name="connsiteX8" fmla="*/ 1543585 w 1721385"/>
                <a:gd name="connsiteY8" fmla="*/ 139700 h 425000"/>
                <a:gd name="connsiteX9" fmla="*/ 1721385 w 1721385"/>
                <a:gd name="connsiteY9" fmla="*/ 0 h 42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1385" h="425000">
                  <a:moveTo>
                    <a:pt x="0" y="299629"/>
                  </a:moveTo>
                  <a:cubicBezTo>
                    <a:pt x="56445" y="302099"/>
                    <a:pt x="51599" y="298294"/>
                    <a:pt x="95785" y="309034"/>
                  </a:cubicBezTo>
                  <a:cubicBezTo>
                    <a:pt x="139971" y="319774"/>
                    <a:pt x="207968" y="347839"/>
                    <a:pt x="265118" y="364067"/>
                  </a:cubicBezTo>
                  <a:cubicBezTo>
                    <a:pt x="322268" y="380295"/>
                    <a:pt x="375185" y="396522"/>
                    <a:pt x="438685" y="406400"/>
                  </a:cubicBezTo>
                  <a:cubicBezTo>
                    <a:pt x="502185" y="416278"/>
                    <a:pt x="583324" y="421217"/>
                    <a:pt x="646118" y="423334"/>
                  </a:cubicBezTo>
                  <a:cubicBezTo>
                    <a:pt x="708912" y="425451"/>
                    <a:pt x="745601" y="426861"/>
                    <a:pt x="815451" y="419100"/>
                  </a:cubicBezTo>
                  <a:cubicBezTo>
                    <a:pt x="885301" y="411339"/>
                    <a:pt x="981962" y="401461"/>
                    <a:pt x="1065218" y="376767"/>
                  </a:cubicBezTo>
                  <a:cubicBezTo>
                    <a:pt x="1148474" y="352073"/>
                    <a:pt x="1235257" y="310445"/>
                    <a:pt x="1314985" y="270934"/>
                  </a:cubicBezTo>
                  <a:cubicBezTo>
                    <a:pt x="1394713" y="231423"/>
                    <a:pt x="1475852" y="184856"/>
                    <a:pt x="1543585" y="139700"/>
                  </a:cubicBezTo>
                  <a:cubicBezTo>
                    <a:pt x="1611318" y="94544"/>
                    <a:pt x="1666351" y="47272"/>
                    <a:pt x="1721385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20CE0A3-B8B6-77CB-8630-059FF865922A}"/>
                </a:ext>
              </a:extLst>
            </p:cNvPr>
            <p:cNvSpPr/>
            <p:nvPr/>
          </p:nvSpPr>
          <p:spPr>
            <a:xfrm>
              <a:off x="11001366" y="4856576"/>
              <a:ext cx="426137" cy="441232"/>
            </a:xfrm>
            <a:custGeom>
              <a:avLst/>
              <a:gdLst>
                <a:gd name="connsiteX0" fmla="*/ 0 w 670560"/>
                <a:gd name="connsiteY0" fmla="*/ 746760 h 746760"/>
                <a:gd name="connsiteX1" fmla="*/ 213360 w 670560"/>
                <a:gd name="connsiteY1" fmla="*/ 548640 h 746760"/>
                <a:gd name="connsiteX2" fmla="*/ 480060 w 670560"/>
                <a:gd name="connsiteY2" fmla="*/ 243840 h 746760"/>
                <a:gd name="connsiteX3" fmla="*/ 670560 w 670560"/>
                <a:gd name="connsiteY3" fmla="*/ 0 h 746760"/>
                <a:gd name="connsiteX0" fmla="*/ 0 w 498581"/>
                <a:gd name="connsiteY0" fmla="*/ 524822 h 524822"/>
                <a:gd name="connsiteX1" fmla="*/ 213360 w 498581"/>
                <a:gd name="connsiteY1" fmla="*/ 326702 h 524822"/>
                <a:gd name="connsiteX2" fmla="*/ 480060 w 498581"/>
                <a:gd name="connsiteY2" fmla="*/ 21902 h 524822"/>
                <a:gd name="connsiteX3" fmla="*/ 426137 w 498581"/>
                <a:gd name="connsiteY3" fmla="*/ 83590 h 524822"/>
                <a:gd name="connsiteX0" fmla="*/ 0 w 426137"/>
                <a:gd name="connsiteY0" fmla="*/ 441232 h 441232"/>
                <a:gd name="connsiteX1" fmla="*/ 213360 w 426137"/>
                <a:gd name="connsiteY1" fmla="*/ 243112 h 441232"/>
                <a:gd name="connsiteX2" fmla="*/ 426137 w 426137"/>
                <a:gd name="connsiteY2" fmla="*/ 0 h 44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6137" h="441232">
                  <a:moveTo>
                    <a:pt x="0" y="441232"/>
                  </a:moveTo>
                  <a:cubicBezTo>
                    <a:pt x="66675" y="384082"/>
                    <a:pt x="142337" y="316651"/>
                    <a:pt x="213360" y="243112"/>
                  </a:cubicBezTo>
                  <a:cubicBezTo>
                    <a:pt x="284383" y="169573"/>
                    <a:pt x="381809" y="50648"/>
                    <a:pt x="426137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015218-4DC1-4E6A-401E-AB78AF9907EF}"/>
                </a:ext>
              </a:extLst>
            </p:cNvPr>
            <p:cNvSpPr/>
            <p:nvPr/>
          </p:nvSpPr>
          <p:spPr>
            <a:xfrm>
              <a:off x="9297576" y="4506591"/>
              <a:ext cx="1504361" cy="912315"/>
            </a:xfrm>
            <a:custGeom>
              <a:avLst/>
              <a:gdLst>
                <a:gd name="connsiteX0" fmla="*/ 10473 w 1871023"/>
                <a:gd name="connsiteY0" fmla="*/ 1149350 h 1175482"/>
                <a:gd name="connsiteX1" fmla="*/ 73973 w 1871023"/>
                <a:gd name="connsiteY1" fmla="*/ 1162050 h 1175482"/>
                <a:gd name="connsiteX2" fmla="*/ 562923 w 1871023"/>
                <a:gd name="connsiteY2" fmla="*/ 984250 h 1175482"/>
                <a:gd name="connsiteX3" fmla="*/ 1216973 w 1871023"/>
                <a:gd name="connsiteY3" fmla="*/ 571500 h 1175482"/>
                <a:gd name="connsiteX4" fmla="*/ 1871023 w 1871023"/>
                <a:gd name="connsiteY4" fmla="*/ 0 h 1175482"/>
                <a:gd name="connsiteX0" fmla="*/ 0 w 1797050"/>
                <a:gd name="connsiteY0" fmla="*/ 1162050 h 1162050"/>
                <a:gd name="connsiteX1" fmla="*/ 488950 w 1797050"/>
                <a:gd name="connsiteY1" fmla="*/ 984250 h 1162050"/>
                <a:gd name="connsiteX2" fmla="*/ 1143000 w 1797050"/>
                <a:gd name="connsiteY2" fmla="*/ 571500 h 1162050"/>
                <a:gd name="connsiteX3" fmla="*/ 1797050 w 1797050"/>
                <a:gd name="connsiteY3" fmla="*/ 0 h 1162050"/>
                <a:gd name="connsiteX0" fmla="*/ 0 w 1766936"/>
                <a:gd name="connsiteY0" fmla="*/ 1177107 h 1177107"/>
                <a:gd name="connsiteX1" fmla="*/ 458836 w 1766936"/>
                <a:gd name="connsiteY1" fmla="*/ 984250 h 1177107"/>
                <a:gd name="connsiteX2" fmla="*/ 1112886 w 1766936"/>
                <a:gd name="connsiteY2" fmla="*/ 571500 h 1177107"/>
                <a:gd name="connsiteX3" fmla="*/ 1766936 w 1766936"/>
                <a:gd name="connsiteY3" fmla="*/ 0 h 1177107"/>
                <a:gd name="connsiteX0" fmla="*/ 0 w 1789521"/>
                <a:gd name="connsiteY0" fmla="*/ 1177107 h 1177107"/>
                <a:gd name="connsiteX1" fmla="*/ 481421 w 1789521"/>
                <a:gd name="connsiteY1" fmla="*/ 984250 h 1177107"/>
                <a:gd name="connsiteX2" fmla="*/ 1135471 w 1789521"/>
                <a:gd name="connsiteY2" fmla="*/ 571500 h 1177107"/>
                <a:gd name="connsiteX3" fmla="*/ 1789521 w 1789521"/>
                <a:gd name="connsiteY3" fmla="*/ 0 h 1177107"/>
                <a:gd name="connsiteX0" fmla="*/ 0 w 1504361"/>
                <a:gd name="connsiteY0" fmla="*/ 912316 h 912316"/>
                <a:gd name="connsiteX1" fmla="*/ 481421 w 1504361"/>
                <a:gd name="connsiteY1" fmla="*/ 719459 h 912316"/>
                <a:gd name="connsiteX2" fmla="*/ 1135471 w 1504361"/>
                <a:gd name="connsiteY2" fmla="*/ 306709 h 912316"/>
                <a:gd name="connsiteX3" fmla="*/ 1504361 w 1504361"/>
                <a:gd name="connsiteY3" fmla="*/ 0 h 91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361" h="912316">
                  <a:moveTo>
                    <a:pt x="0" y="912316"/>
                  </a:moveTo>
                  <a:cubicBezTo>
                    <a:pt x="92075" y="884799"/>
                    <a:pt x="292176" y="820393"/>
                    <a:pt x="481421" y="719459"/>
                  </a:cubicBezTo>
                  <a:cubicBezTo>
                    <a:pt x="670666" y="618525"/>
                    <a:pt x="917454" y="470751"/>
                    <a:pt x="1135471" y="306709"/>
                  </a:cubicBezTo>
                  <a:cubicBezTo>
                    <a:pt x="1353488" y="142667"/>
                    <a:pt x="1286344" y="203729"/>
                    <a:pt x="1504361" y="0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B80806-6304-FC19-8D4A-E38EBFD7A84B}"/>
                  </a:ext>
                </a:extLst>
              </p:cNvPr>
              <p:cNvSpPr txBox="1"/>
              <p:nvPr/>
            </p:nvSpPr>
            <p:spPr>
              <a:xfrm>
                <a:off x="5208264" y="6311782"/>
                <a:ext cx="2895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B80806-6304-FC19-8D4A-E38EBFD7A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264" y="6311782"/>
                <a:ext cx="289566" cy="369332"/>
              </a:xfrm>
              <a:prstGeom prst="rect">
                <a:avLst/>
              </a:prstGeom>
              <a:blipFill>
                <a:blip r:embed="rId2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6CF2B7DC-33C0-1FA3-A8B8-319B0D3D2C22}"/>
              </a:ext>
            </a:extLst>
          </p:cNvPr>
          <p:cNvSpPr/>
          <p:nvPr/>
        </p:nvSpPr>
        <p:spPr>
          <a:xfrm>
            <a:off x="4707132" y="4850318"/>
            <a:ext cx="188632" cy="1886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C485614-01BF-9650-E13A-8E407494FC3A}"/>
              </a:ext>
            </a:extLst>
          </p:cNvPr>
          <p:cNvSpPr/>
          <p:nvPr/>
        </p:nvSpPr>
        <p:spPr>
          <a:xfrm>
            <a:off x="4130531" y="4508481"/>
            <a:ext cx="188632" cy="188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276B7C7-DB6A-931E-BABC-676E6E33FAC8}"/>
              </a:ext>
            </a:extLst>
          </p:cNvPr>
          <p:cNvSpPr txBox="1"/>
          <p:nvPr/>
        </p:nvSpPr>
        <p:spPr>
          <a:xfrm>
            <a:off x="1728958" y="5822224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Real trajectory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184021-4AEB-AD86-9A3E-8512CBC012E0}"/>
              </a:ext>
            </a:extLst>
          </p:cNvPr>
          <p:cNvSpPr txBox="1"/>
          <p:nvPr/>
        </p:nvSpPr>
        <p:spPr>
          <a:xfrm>
            <a:off x="2031716" y="4638840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Aux. trajectory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675EDF-434E-8CAF-E756-6F091A3B92F5}"/>
              </a:ext>
            </a:extLst>
          </p:cNvPr>
          <p:cNvCxnSpPr>
            <a:cxnSpLocks/>
          </p:cNvCxnSpPr>
          <p:nvPr/>
        </p:nvCxnSpPr>
        <p:spPr>
          <a:xfrm>
            <a:off x="948725" y="4602797"/>
            <a:ext cx="425953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86B9807-F951-AB55-6E24-5C0121AAF6AD}"/>
                  </a:ext>
                </a:extLst>
              </p:cNvPr>
              <p:cNvSpPr txBox="1"/>
              <p:nvPr/>
            </p:nvSpPr>
            <p:spPr>
              <a:xfrm>
                <a:off x="2880212" y="4145275"/>
                <a:ext cx="611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86B9807-F951-AB55-6E24-5C0121AAF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12" y="4145275"/>
                <a:ext cx="611386" cy="369332"/>
              </a:xfrm>
              <a:prstGeom prst="rect">
                <a:avLst/>
              </a:prstGeom>
              <a:blipFill>
                <a:blip r:embed="rId3"/>
                <a:stretch>
                  <a:fillRect l="-990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9422D42-FCBD-8DB8-119F-991EFC1CAEAA}"/>
              </a:ext>
            </a:extLst>
          </p:cNvPr>
          <p:cNvSpPr/>
          <p:nvPr/>
        </p:nvSpPr>
        <p:spPr>
          <a:xfrm>
            <a:off x="4011251" y="5881055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1FA9BA0-31AB-A50E-5D1A-3D77AD7A0E24}"/>
              </a:ext>
            </a:extLst>
          </p:cNvPr>
          <p:cNvSpPr/>
          <p:nvPr/>
        </p:nvSpPr>
        <p:spPr>
          <a:xfrm flipH="1">
            <a:off x="4262134" y="5881055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B264B2C8-E921-9AFD-4FF4-B660B32E4A0C}"/>
              </a:ext>
            </a:extLst>
          </p:cNvPr>
          <p:cNvSpPr/>
          <p:nvPr/>
        </p:nvSpPr>
        <p:spPr>
          <a:xfrm>
            <a:off x="4599187" y="6088942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B2AD31D-389D-4600-7EEC-C8E929C669A3}"/>
              </a:ext>
            </a:extLst>
          </p:cNvPr>
          <p:cNvSpPr/>
          <p:nvPr/>
        </p:nvSpPr>
        <p:spPr>
          <a:xfrm flipH="1">
            <a:off x="4810973" y="6088942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A603FA0-12AB-DEAA-7ED8-C4F0425C6C83}"/>
              </a:ext>
            </a:extLst>
          </p:cNvPr>
          <p:cNvCxnSpPr/>
          <p:nvPr/>
        </p:nvCxnSpPr>
        <p:spPr>
          <a:xfrm flipH="1">
            <a:off x="3741399" y="6100149"/>
            <a:ext cx="352425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DF4543-0A0D-3A60-B3D9-763B5063326F}"/>
              </a:ext>
            </a:extLst>
          </p:cNvPr>
          <p:cNvCxnSpPr>
            <a:cxnSpLocks/>
          </p:cNvCxnSpPr>
          <p:nvPr/>
        </p:nvCxnSpPr>
        <p:spPr>
          <a:xfrm>
            <a:off x="4947853" y="6158810"/>
            <a:ext cx="3521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ACC4536-1A69-5DB1-F740-20E00D5007DC}"/>
              </a:ext>
            </a:extLst>
          </p:cNvPr>
          <p:cNvSpPr/>
          <p:nvPr/>
        </p:nvSpPr>
        <p:spPr>
          <a:xfrm>
            <a:off x="6655216" y="4496387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6BC148D2-C8F3-883D-D363-35816DA55377}"/>
              </a:ext>
            </a:extLst>
          </p:cNvPr>
          <p:cNvSpPr/>
          <p:nvPr/>
        </p:nvSpPr>
        <p:spPr>
          <a:xfrm flipH="1">
            <a:off x="6906099" y="4496387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EB63F7B7-98BB-B73F-D3D8-F2FCF45FCB8C}"/>
              </a:ext>
            </a:extLst>
          </p:cNvPr>
          <p:cNvSpPr/>
          <p:nvPr/>
        </p:nvSpPr>
        <p:spPr>
          <a:xfrm>
            <a:off x="7243152" y="4704274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0957E17-ECF4-C863-5AA0-DB06BF90A0F6}"/>
              </a:ext>
            </a:extLst>
          </p:cNvPr>
          <p:cNvSpPr/>
          <p:nvPr/>
        </p:nvSpPr>
        <p:spPr>
          <a:xfrm flipH="1">
            <a:off x="7454938" y="4704274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909FD41-B9A0-3974-26B3-BC2B7E5AC561}"/>
              </a:ext>
            </a:extLst>
          </p:cNvPr>
          <p:cNvCxnSpPr>
            <a:cxnSpLocks/>
          </p:cNvCxnSpPr>
          <p:nvPr/>
        </p:nvCxnSpPr>
        <p:spPr>
          <a:xfrm>
            <a:off x="6367808" y="5080103"/>
            <a:ext cx="166730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D60474C-F4D9-C589-A78D-2E1C9D58A1A6}"/>
                  </a:ext>
                </a:extLst>
              </p:cNvPr>
              <p:cNvSpPr txBox="1"/>
              <p:nvPr/>
            </p:nvSpPr>
            <p:spPr>
              <a:xfrm>
                <a:off x="8023961" y="4897123"/>
                <a:ext cx="2895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D60474C-F4D9-C589-A78D-2E1C9D58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61" y="4897123"/>
                <a:ext cx="289566" cy="369332"/>
              </a:xfrm>
              <a:prstGeom prst="rect">
                <a:avLst/>
              </a:prstGeom>
              <a:blipFill>
                <a:blip r:embed="rId4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6898583-0D53-1D95-ACC1-1095B881D796}"/>
              </a:ext>
            </a:extLst>
          </p:cNvPr>
          <p:cNvSpPr/>
          <p:nvPr/>
        </p:nvSpPr>
        <p:spPr>
          <a:xfrm>
            <a:off x="9111611" y="4518114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3AE7A61-71B0-E0C9-893E-A1C1CEA33F4D}"/>
              </a:ext>
            </a:extLst>
          </p:cNvPr>
          <p:cNvSpPr/>
          <p:nvPr/>
        </p:nvSpPr>
        <p:spPr>
          <a:xfrm flipH="1">
            <a:off x="9362494" y="4518114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7919A0E-E443-62A9-EEED-E9B0DD99CF56}"/>
              </a:ext>
            </a:extLst>
          </p:cNvPr>
          <p:cNvSpPr/>
          <p:nvPr/>
        </p:nvSpPr>
        <p:spPr>
          <a:xfrm>
            <a:off x="10234337" y="4720623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32C2D88E-DC5C-BB01-1A76-85D36DD2CBBF}"/>
              </a:ext>
            </a:extLst>
          </p:cNvPr>
          <p:cNvSpPr/>
          <p:nvPr/>
        </p:nvSpPr>
        <p:spPr>
          <a:xfrm flipH="1">
            <a:off x="10446123" y="4720623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2B2DD3-2A1F-B68C-B085-D82A00D0C3F4}"/>
              </a:ext>
            </a:extLst>
          </p:cNvPr>
          <p:cNvCxnSpPr>
            <a:cxnSpLocks/>
          </p:cNvCxnSpPr>
          <p:nvPr/>
        </p:nvCxnSpPr>
        <p:spPr>
          <a:xfrm>
            <a:off x="8524280" y="5101830"/>
            <a:ext cx="257627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97A87D-574F-5510-50EC-F2021096AA28}"/>
                  </a:ext>
                </a:extLst>
              </p:cNvPr>
              <p:cNvSpPr txBox="1"/>
              <p:nvPr/>
            </p:nvSpPr>
            <p:spPr>
              <a:xfrm>
                <a:off x="11121472" y="4907308"/>
                <a:ext cx="2895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97A87D-574F-5510-50EC-F2021096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472" y="4907308"/>
                <a:ext cx="289566" cy="369332"/>
              </a:xfrm>
              <a:prstGeom prst="rect">
                <a:avLst/>
              </a:prstGeom>
              <a:blipFill>
                <a:blip r:embed="rId5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1E7CBE9-64CA-336D-70BB-429C37E9B3E7}"/>
              </a:ext>
            </a:extLst>
          </p:cNvPr>
          <p:cNvCxnSpPr>
            <a:cxnSpLocks/>
          </p:cNvCxnSpPr>
          <p:nvPr/>
        </p:nvCxnSpPr>
        <p:spPr>
          <a:xfrm flipH="1">
            <a:off x="6430059" y="4704274"/>
            <a:ext cx="256883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51DE0F7-CF1E-8A0A-738E-E11008FF3ACD}"/>
              </a:ext>
            </a:extLst>
          </p:cNvPr>
          <p:cNvCxnSpPr>
            <a:cxnSpLocks/>
          </p:cNvCxnSpPr>
          <p:nvPr/>
        </p:nvCxnSpPr>
        <p:spPr>
          <a:xfrm flipH="1">
            <a:off x="8824203" y="4704274"/>
            <a:ext cx="399210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1C561B0B-671E-2402-CDC7-AEBA48A4E4E5}"/>
              </a:ext>
            </a:extLst>
          </p:cNvPr>
          <p:cNvSpPr/>
          <p:nvPr/>
        </p:nvSpPr>
        <p:spPr>
          <a:xfrm>
            <a:off x="7417367" y="4569699"/>
            <a:ext cx="86170" cy="861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7348168-A7C0-07CD-3AF6-C8F375F910FD}"/>
              </a:ext>
            </a:extLst>
          </p:cNvPr>
          <p:cNvSpPr/>
          <p:nvPr/>
        </p:nvSpPr>
        <p:spPr>
          <a:xfrm>
            <a:off x="10403038" y="4577265"/>
            <a:ext cx="86170" cy="861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A4FC05B-A781-AA34-1AF7-722C19AEC087}"/>
                  </a:ext>
                </a:extLst>
              </p:cNvPr>
              <p:cNvSpPr txBox="1"/>
              <p:nvPr/>
            </p:nvSpPr>
            <p:spPr>
              <a:xfrm>
                <a:off x="6838145" y="2847949"/>
                <a:ext cx="4483407" cy="307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sz="2000" dirty="0"/>
                  <a:t> Renormalize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A4FC05B-A781-AA34-1AF7-722C19AEC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145" y="2847949"/>
                <a:ext cx="4483407" cy="307969"/>
              </a:xfrm>
              <a:prstGeom prst="rect">
                <a:avLst/>
              </a:prstGeom>
              <a:blipFill>
                <a:blip r:embed="rId6"/>
                <a:stretch>
                  <a:fillRect l="-2041" t="-170588" r="-9660" b="-2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E88D2489-1ED2-09F4-E49B-6B6302D2E519}"/>
              </a:ext>
            </a:extLst>
          </p:cNvPr>
          <p:cNvSpPr/>
          <p:nvPr/>
        </p:nvSpPr>
        <p:spPr>
          <a:xfrm>
            <a:off x="8253723" y="3193649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86DFFB98-03DB-3A76-97F0-5C488C173E4B}"/>
              </a:ext>
            </a:extLst>
          </p:cNvPr>
          <p:cNvSpPr/>
          <p:nvPr/>
        </p:nvSpPr>
        <p:spPr>
          <a:xfrm flipH="1">
            <a:off x="8504606" y="3193649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EFD2DC36-AA8C-FB5F-8341-40586E544C4D}"/>
              </a:ext>
            </a:extLst>
          </p:cNvPr>
          <p:cNvSpPr/>
          <p:nvPr/>
        </p:nvSpPr>
        <p:spPr>
          <a:xfrm>
            <a:off x="8841659" y="3401536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7BE1070A-3537-1CC1-3AD7-B290D077CF23}"/>
              </a:ext>
            </a:extLst>
          </p:cNvPr>
          <p:cNvSpPr/>
          <p:nvPr/>
        </p:nvSpPr>
        <p:spPr>
          <a:xfrm flipH="1">
            <a:off x="9053445" y="3401536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0E38B6-EEB3-B3B3-E469-C030F32A644C}"/>
              </a:ext>
            </a:extLst>
          </p:cNvPr>
          <p:cNvCxnSpPr>
            <a:cxnSpLocks/>
          </p:cNvCxnSpPr>
          <p:nvPr/>
        </p:nvCxnSpPr>
        <p:spPr>
          <a:xfrm>
            <a:off x="7966315" y="3777365"/>
            <a:ext cx="166730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9A3406D-597B-D146-6ECC-76BE9EDFA1C3}"/>
                  </a:ext>
                </a:extLst>
              </p:cNvPr>
              <p:cNvSpPr txBox="1"/>
              <p:nvPr/>
            </p:nvSpPr>
            <p:spPr>
              <a:xfrm>
                <a:off x="9637331" y="3606275"/>
                <a:ext cx="2895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9A3406D-597B-D146-6ECC-76BE9EDFA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331" y="3606275"/>
                <a:ext cx="289566" cy="369332"/>
              </a:xfrm>
              <a:prstGeom prst="rect">
                <a:avLst/>
              </a:prstGeom>
              <a:blipFill>
                <a:blip r:embed="rId7"/>
                <a:stretch>
                  <a:fillRect l="-23404" r="-1914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DB47D21-FCD6-5767-D837-4FD944B62BD5}"/>
              </a:ext>
            </a:extLst>
          </p:cNvPr>
          <p:cNvCxnSpPr/>
          <p:nvPr/>
        </p:nvCxnSpPr>
        <p:spPr>
          <a:xfrm flipH="1">
            <a:off x="7924362" y="3401536"/>
            <a:ext cx="352425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C6665C7-057C-A7C7-CA0C-53F02E676917}"/>
              </a:ext>
            </a:extLst>
          </p:cNvPr>
          <p:cNvCxnSpPr>
            <a:cxnSpLocks/>
          </p:cNvCxnSpPr>
          <p:nvPr/>
        </p:nvCxnSpPr>
        <p:spPr>
          <a:xfrm>
            <a:off x="9194767" y="3469050"/>
            <a:ext cx="3521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BF2EB4D-125E-10D1-F544-FE2397FF3AB4}"/>
              </a:ext>
            </a:extLst>
          </p:cNvPr>
          <p:cNvSpPr/>
          <p:nvPr/>
        </p:nvSpPr>
        <p:spPr>
          <a:xfrm>
            <a:off x="6655216" y="5901274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8D4DD77B-D0AE-C0DA-A5BE-E2A9A84157B1}"/>
              </a:ext>
            </a:extLst>
          </p:cNvPr>
          <p:cNvSpPr/>
          <p:nvPr/>
        </p:nvSpPr>
        <p:spPr>
          <a:xfrm flipH="1">
            <a:off x="6906099" y="5901274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81714082-F318-835B-F666-612EB61B6EA1}"/>
              </a:ext>
            </a:extLst>
          </p:cNvPr>
          <p:cNvSpPr/>
          <p:nvPr/>
        </p:nvSpPr>
        <p:spPr>
          <a:xfrm>
            <a:off x="7243152" y="6109161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6C0B62A1-7EFF-A356-2926-BAA9F829EB7B}"/>
              </a:ext>
            </a:extLst>
          </p:cNvPr>
          <p:cNvSpPr/>
          <p:nvPr/>
        </p:nvSpPr>
        <p:spPr>
          <a:xfrm flipH="1">
            <a:off x="7454938" y="6109161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EAD3A33-D1D9-B44B-1B08-3CB6CEA63562}"/>
              </a:ext>
            </a:extLst>
          </p:cNvPr>
          <p:cNvCxnSpPr>
            <a:cxnSpLocks/>
          </p:cNvCxnSpPr>
          <p:nvPr/>
        </p:nvCxnSpPr>
        <p:spPr>
          <a:xfrm>
            <a:off x="6367808" y="6484990"/>
            <a:ext cx="166730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8778A35-BA52-E294-C7C2-5B9E2D72C9A3}"/>
                  </a:ext>
                </a:extLst>
              </p:cNvPr>
              <p:cNvSpPr txBox="1"/>
              <p:nvPr/>
            </p:nvSpPr>
            <p:spPr>
              <a:xfrm>
                <a:off x="8023961" y="6302010"/>
                <a:ext cx="2895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8778A35-BA52-E294-C7C2-5B9E2D72C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61" y="6302010"/>
                <a:ext cx="289566" cy="369332"/>
              </a:xfrm>
              <a:prstGeom prst="rect">
                <a:avLst/>
              </a:prstGeom>
              <a:blipFill>
                <a:blip r:embed="rId8"/>
                <a:stretch>
                  <a:fillRect l="-20833" r="-1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4C02C25A-B424-38F5-2688-99F71AFCACF5}"/>
              </a:ext>
            </a:extLst>
          </p:cNvPr>
          <p:cNvSpPr/>
          <p:nvPr/>
        </p:nvSpPr>
        <p:spPr>
          <a:xfrm>
            <a:off x="9111611" y="5923001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51356CD-ACC9-115B-D7D7-D4FC1C89B5EB}"/>
              </a:ext>
            </a:extLst>
          </p:cNvPr>
          <p:cNvSpPr/>
          <p:nvPr/>
        </p:nvSpPr>
        <p:spPr>
          <a:xfrm flipH="1">
            <a:off x="9362494" y="5923001"/>
            <a:ext cx="250883" cy="555510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C714BE8D-5019-F93A-881E-6E6160452CFA}"/>
              </a:ext>
            </a:extLst>
          </p:cNvPr>
          <p:cNvSpPr/>
          <p:nvPr/>
        </p:nvSpPr>
        <p:spPr>
          <a:xfrm>
            <a:off x="10234337" y="6125510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746248DC-FE99-61F2-5FF1-268A194176D6}"/>
              </a:ext>
            </a:extLst>
          </p:cNvPr>
          <p:cNvSpPr/>
          <p:nvPr/>
        </p:nvSpPr>
        <p:spPr>
          <a:xfrm flipH="1">
            <a:off x="10446123" y="6125510"/>
            <a:ext cx="211786" cy="353001"/>
          </a:xfrm>
          <a:custGeom>
            <a:avLst/>
            <a:gdLst>
              <a:gd name="connsiteX0" fmla="*/ 2997200 w 2997200"/>
              <a:gd name="connsiteY0" fmla="*/ 0 h 4597400"/>
              <a:gd name="connsiteX1" fmla="*/ 2851150 w 2997200"/>
              <a:gd name="connsiteY1" fmla="*/ 50800 h 4597400"/>
              <a:gd name="connsiteX2" fmla="*/ 2698750 w 2997200"/>
              <a:gd name="connsiteY2" fmla="*/ 266700 h 4597400"/>
              <a:gd name="connsiteX3" fmla="*/ 2641600 w 2997200"/>
              <a:gd name="connsiteY3" fmla="*/ 387350 h 4597400"/>
              <a:gd name="connsiteX4" fmla="*/ 2571750 w 2997200"/>
              <a:gd name="connsiteY4" fmla="*/ 552450 h 4597400"/>
              <a:gd name="connsiteX5" fmla="*/ 2514600 w 2997200"/>
              <a:gd name="connsiteY5" fmla="*/ 698500 h 4597400"/>
              <a:gd name="connsiteX6" fmla="*/ 2432050 w 2997200"/>
              <a:gd name="connsiteY6" fmla="*/ 927100 h 4597400"/>
              <a:gd name="connsiteX7" fmla="*/ 2374900 w 2997200"/>
              <a:gd name="connsiteY7" fmla="*/ 1123950 h 4597400"/>
              <a:gd name="connsiteX8" fmla="*/ 2311400 w 2997200"/>
              <a:gd name="connsiteY8" fmla="*/ 1308100 h 4597400"/>
              <a:gd name="connsiteX9" fmla="*/ 2260600 w 2997200"/>
              <a:gd name="connsiteY9" fmla="*/ 1485900 h 4597400"/>
              <a:gd name="connsiteX10" fmla="*/ 2209800 w 2997200"/>
              <a:gd name="connsiteY10" fmla="*/ 1657350 h 4597400"/>
              <a:gd name="connsiteX11" fmla="*/ 2165350 w 2997200"/>
              <a:gd name="connsiteY11" fmla="*/ 1809750 h 4597400"/>
              <a:gd name="connsiteX12" fmla="*/ 2114550 w 2997200"/>
              <a:gd name="connsiteY12" fmla="*/ 1987550 h 4597400"/>
              <a:gd name="connsiteX13" fmla="*/ 2044700 w 2997200"/>
              <a:gd name="connsiteY13" fmla="*/ 2203450 h 4597400"/>
              <a:gd name="connsiteX14" fmla="*/ 1981200 w 2997200"/>
              <a:gd name="connsiteY14" fmla="*/ 2425700 h 4597400"/>
              <a:gd name="connsiteX15" fmla="*/ 1905000 w 2997200"/>
              <a:gd name="connsiteY15" fmla="*/ 2660650 h 4597400"/>
              <a:gd name="connsiteX16" fmla="*/ 1841500 w 2997200"/>
              <a:gd name="connsiteY16" fmla="*/ 2870200 h 4597400"/>
              <a:gd name="connsiteX17" fmla="*/ 1778000 w 2997200"/>
              <a:gd name="connsiteY17" fmla="*/ 3054350 h 4597400"/>
              <a:gd name="connsiteX18" fmla="*/ 1714500 w 2997200"/>
              <a:gd name="connsiteY18" fmla="*/ 3232150 h 4597400"/>
              <a:gd name="connsiteX19" fmla="*/ 1631950 w 2997200"/>
              <a:gd name="connsiteY19" fmla="*/ 3422650 h 4597400"/>
              <a:gd name="connsiteX20" fmla="*/ 1555750 w 2997200"/>
              <a:gd name="connsiteY20" fmla="*/ 3594100 h 4597400"/>
              <a:gd name="connsiteX21" fmla="*/ 1485900 w 2997200"/>
              <a:gd name="connsiteY21" fmla="*/ 3740150 h 4597400"/>
              <a:gd name="connsiteX22" fmla="*/ 1416050 w 2997200"/>
              <a:gd name="connsiteY22" fmla="*/ 3860800 h 4597400"/>
              <a:gd name="connsiteX23" fmla="*/ 1339850 w 2997200"/>
              <a:gd name="connsiteY23" fmla="*/ 3981450 h 4597400"/>
              <a:gd name="connsiteX24" fmla="*/ 1270000 w 2997200"/>
              <a:gd name="connsiteY24" fmla="*/ 4089400 h 4597400"/>
              <a:gd name="connsiteX25" fmla="*/ 1181100 w 2997200"/>
              <a:gd name="connsiteY25" fmla="*/ 4184650 h 4597400"/>
              <a:gd name="connsiteX26" fmla="*/ 1104900 w 2997200"/>
              <a:gd name="connsiteY26" fmla="*/ 4267200 h 4597400"/>
              <a:gd name="connsiteX27" fmla="*/ 1003300 w 2997200"/>
              <a:gd name="connsiteY27" fmla="*/ 4349750 h 4597400"/>
              <a:gd name="connsiteX28" fmla="*/ 857250 w 2997200"/>
              <a:gd name="connsiteY28" fmla="*/ 4432300 h 4597400"/>
              <a:gd name="connsiteX29" fmla="*/ 673100 w 2997200"/>
              <a:gd name="connsiteY29" fmla="*/ 4514850 h 4597400"/>
              <a:gd name="connsiteX30" fmla="*/ 508000 w 2997200"/>
              <a:gd name="connsiteY30" fmla="*/ 4552950 h 4597400"/>
              <a:gd name="connsiteX31" fmla="*/ 247650 w 2997200"/>
              <a:gd name="connsiteY31" fmla="*/ 4584700 h 4597400"/>
              <a:gd name="connsiteX32" fmla="*/ 0 w 2997200"/>
              <a:gd name="connsiteY32" fmla="*/ 4597400 h 45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97200" h="4597400">
                <a:moveTo>
                  <a:pt x="2997200" y="0"/>
                </a:moveTo>
                <a:cubicBezTo>
                  <a:pt x="2949046" y="3175"/>
                  <a:pt x="2900892" y="6350"/>
                  <a:pt x="2851150" y="50800"/>
                </a:cubicBezTo>
                <a:cubicBezTo>
                  <a:pt x="2801408" y="95250"/>
                  <a:pt x="2733675" y="210608"/>
                  <a:pt x="2698750" y="266700"/>
                </a:cubicBezTo>
                <a:cubicBezTo>
                  <a:pt x="2663825" y="322792"/>
                  <a:pt x="2662767" y="339725"/>
                  <a:pt x="2641600" y="387350"/>
                </a:cubicBezTo>
                <a:cubicBezTo>
                  <a:pt x="2620433" y="434975"/>
                  <a:pt x="2592917" y="500592"/>
                  <a:pt x="2571750" y="552450"/>
                </a:cubicBezTo>
                <a:cubicBezTo>
                  <a:pt x="2550583" y="604308"/>
                  <a:pt x="2537883" y="636058"/>
                  <a:pt x="2514600" y="698500"/>
                </a:cubicBezTo>
                <a:cubicBezTo>
                  <a:pt x="2491317" y="760942"/>
                  <a:pt x="2455333" y="856192"/>
                  <a:pt x="2432050" y="927100"/>
                </a:cubicBezTo>
                <a:cubicBezTo>
                  <a:pt x="2408767" y="998008"/>
                  <a:pt x="2395008" y="1060450"/>
                  <a:pt x="2374900" y="1123950"/>
                </a:cubicBezTo>
                <a:cubicBezTo>
                  <a:pt x="2354792" y="1187450"/>
                  <a:pt x="2330450" y="1247775"/>
                  <a:pt x="2311400" y="1308100"/>
                </a:cubicBezTo>
                <a:cubicBezTo>
                  <a:pt x="2292350" y="1368425"/>
                  <a:pt x="2277533" y="1427692"/>
                  <a:pt x="2260600" y="1485900"/>
                </a:cubicBezTo>
                <a:cubicBezTo>
                  <a:pt x="2243667" y="1544108"/>
                  <a:pt x="2225675" y="1603375"/>
                  <a:pt x="2209800" y="1657350"/>
                </a:cubicBezTo>
                <a:cubicBezTo>
                  <a:pt x="2193925" y="1711325"/>
                  <a:pt x="2181225" y="1754717"/>
                  <a:pt x="2165350" y="1809750"/>
                </a:cubicBezTo>
                <a:cubicBezTo>
                  <a:pt x="2149475" y="1864783"/>
                  <a:pt x="2134658" y="1921933"/>
                  <a:pt x="2114550" y="1987550"/>
                </a:cubicBezTo>
                <a:cubicBezTo>
                  <a:pt x="2094442" y="2053167"/>
                  <a:pt x="2066925" y="2130425"/>
                  <a:pt x="2044700" y="2203450"/>
                </a:cubicBezTo>
                <a:cubicBezTo>
                  <a:pt x="2022475" y="2276475"/>
                  <a:pt x="2004483" y="2349500"/>
                  <a:pt x="1981200" y="2425700"/>
                </a:cubicBezTo>
                <a:cubicBezTo>
                  <a:pt x="1957917" y="2501900"/>
                  <a:pt x="1928283" y="2586567"/>
                  <a:pt x="1905000" y="2660650"/>
                </a:cubicBezTo>
                <a:cubicBezTo>
                  <a:pt x="1881717" y="2734733"/>
                  <a:pt x="1862667" y="2804583"/>
                  <a:pt x="1841500" y="2870200"/>
                </a:cubicBezTo>
                <a:cubicBezTo>
                  <a:pt x="1820333" y="2935817"/>
                  <a:pt x="1799167" y="2994025"/>
                  <a:pt x="1778000" y="3054350"/>
                </a:cubicBezTo>
                <a:cubicBezTo>
                  <a:pt x="1756833" y="3114675"/>
                  <a:pt x="1738842" y="3170767"/>
                  <a:pt x="1714500" y="3232150"/>
                </a:cubicBezTo>
                <a:cubicBezTo>
                  <a:pt x="1690158" y="3293533"/>
                  <a:pt x="1658408" y="3362325"/>
                  <a:pt x="1631950" y="3422650"/>
                </a:cubicBezTo>
                <a:cubicBezTo>
                  <a:pt x="1605492" y="3482975"/>
                  <a:pt x="1580092" y="3541183"/>
                  <a:pt x="1555750" y="3594100"/>
                </a:cubicBezTo>
                <a:cubicBezTo>
                  <a:pt x="1531408" y="3647017"/>
                  <a:pt x="1509183" y="3695700"/>
                  <a:pt x="1485900" y="3740150"/>
                </a:cubicBezTo>
                <a:cubicBezTo>
                  <a:pt x="1462617" y="3784600"/>
                  <a:pt x="1440392" y="3820583"/>
                  <a:pt x="1416050" y="3860800"/>
                </a:cubicBezTo>
                <a:cubicBezTo>
                  <a:pt x="1391708" y="3901017"/>
                  <a:pt x="1364192" y="3943350"/>
                  <a:pt x="1339850" y="3981450"/>
                </a:cubicBezTo>
                <a:cubicBezTo>
                  <a:pt x="1315508" y="4019550"/>
                  <a:pt x="1296458" y="4055533"/>
                  <a:pt x="1270000" y="4089400"/>
                </a:cubicBezTo>
                <a:cubicBezTo>
                  <a:pt x="1243542" y="4123267"/>
                  <a:pt x="1181100" y="4184650"/>
                  <a:pt x="1181100" y="4184650"/>
                </a:cubicBezTo>
                <a:cubicBezTo>
                  <a:pt x="1153583" y="4214283"/>
                  <a:pt x="1134533" y="4239683"/>
                  <a:pt x="1104900" y="4267200"/>
                </a:cubicBezTo>
                <a:cubicBezTo>
                  <a:pt x="1075267" y="4294717"/>
                  <a:pt x="1044575" y="4322233"/>
                  <a:pt x="1003300" y="4349750"/>
                </a:cubicBezTo>
                <a:cubicBezTo>
                  <a:pt x="962025" y="4377267"/>
                  <a:pt x="912283" y="4404783"/>
                  <a:pt x="857250" y="4432300"/>
                </a:cubicBezTo>
                <a:cubicBezTo>
                  <a:pt x="802217" y="4459817"/>
                  <a:pt x="731308" y="4494742"/>
                  <a:pt x="673100" y="4514850"/>
                </a:cubicBezTo>
                <a:cubicBezTo>
                  <a:pt x="614892" y="4534958"/>
                  <a:pt x="578908" y="4541308"/>
                  <a:pt x="508000" y="4552950"/>
                </a:cubicBezTo>
                <a:cubicBezTo>
                  <a:pt x="437092" y="4564592"/>
                  <a:pt x="332317" y="4577292"/>
                  <a:pt x="247650" y="4584700"/>
                </a:cubicBezTo>
                <a:cubicBezTo>
                  <a:pt x="162983" y="4592108"/>
                  <a:pt x="81491" y="4594754"/>
                  <a:pt x="0" y="45974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2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63CDC5F-3AAE-4065-57F3-B5CCD3B3143C}"/>
              </a:ext>
            </a:extLst>
          </p:cNvPr>
          <p:cNvCxnSpPr>
            <a:cxnSpLocks/>
          </p:cNvCxnSpPr>
          <p:nvPr/>
        </p:nvCxnSpPr>
        <p:spPr>
          <a:xfrm>
            <a:off x="8524280" y="6506717"/>
            <a:ext cx="257627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37C76F5-AD3D-CB8D-B047-BA6F67E918BC}"/>
                  </a:ext>
                </a:extLst>
              </p:cNvPr>
              <p:cNvSpPr txBox="1"/>
              <p:nvPr/>
            </p:nvSpPr>
            <p:spPr>
              <a:xfrm>
                <a:off x="11121472" y="6312195"/>
                <a:ext cx="2895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37C76F5-AD3D-CB8D-B047-BA6F67E91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472" y="6312195"/>
                <a:ext cx="289566" cy="369332"/>
              </a:xfrm>
              <a:prstGeom prst="rect">
                <a:avLst/>
              </a:prstGeom>
              <a:blipFill>
                <a:blip r:embed="rId9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FD02E83-26EF-5C4D-D2C8-D70F0AE11E01}"/>
              </a:ext>
            </a:extLst>
          </p:cNvPr>
          <p:cNvCxnSpPr>
            <a:cxnSpLocks/>
          </p:cNvCxnSpPr>
          <p:nvPr/>
        </p:nvCxnSpPr>
        <p:spPr>
          <a:xfrm flipH="1">
            <a:off x="6430059" y="6109161"/>
            <a:ext cx="256883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E2B34AE-53D8-4E14-FA87-F59E7E7C786D}"/>
              </a:ext>
            </a:extLst>
          </p:cNvPr>
          <p:cNvCxnSpPr>
            <a:cxnSpLocks/>
          </p:cNvCxnSpPr>
          <p:nvPr/>
        </p:nvCxnSpPr>
        <p:spPr>
          <a:xfrm flipH="1">
            <a:off x="8824203" y="6109161"/>
            <a:ext cx="399210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9B8C5ED-DBF0-4FD1-673B-74944AC11B4A}"/>
              </a:ext>
            </a:extLst>
          </p:cNvPr>
          <p:cNvCxnSpPr>
            <a:cxnSpLocks/>
          </p:cNvCxnSpPr>
          <p:nvPr/>
        </p:nvCxnSpPr>
        <p:spPr>
          <a:xfrm>
            <a:off x="7572165" y="6185679"/>
            <a:ext cx="35219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9786672-2AE5-3BE4-607D-749A23F0626B}"/>
              </a:ext>
            </a:extLst>
          </p:cNvPr>
          <p:cNvCxnSpPr>
            <a:cxnSpLocks/>
          </p:cNvCxnSpPr>
          <p:nvPr/>
        </p:nvCxnSpPr>
        <p:spPr>
          <a:xfrm>
            <a:off x="10578713" y="6197335"/>
            <a:ext cx="35219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75A1DC0-0E39-92A9-8CC3-9BBC5841CCBA}"/>
              </a:ext>
            </a:extLst>
          </p:cNvPr>
          <p:cNvSpPr txBox="1"/>
          <p:nvPr/>
        </p:nvSpPr>
        <p:spPr>
          <a:xfrm>
            <a:off x="7416472" y="579088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fixed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10A0E18-9DFE-7031-C976-4AE5C551604B}"/>
              </a:ext>
            </a:extLst>
          </p:cNvPr>
          <p:cNvSpPr txBox="1"/>
          <p:nvPr/>
        </p:nvSpPr>
        <p:spPr>
          <a:xfrm>
            <a:off x="10452848" y="57980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fixed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48162F4-037A-6FB9-0B36-E46F70A492F6}"/>
                  </a:ext>
                </a:extLst>
              </p:cNvPr>
              <p:cNvSpPr txBox="1"/>
              <p:nvPr/>
            </p:nvSpPr>
            <p:spPr>
              <a:xfrm>
                <a:off x="2540935" y="2841026"/>
                <a:ext cx="10774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48162F4-037A-6FB9-0B36-E46F70A49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935" y="2841026"/>
                <a:ext cx="1077474" cy="307777"/>
              </a:xfrm>
              <a:prstGeom prst="rect">
                <a:avLst/>
              </a:prstGeom>
              <a:blipFill>
                <a:blip r:embed="rId10"/>
                <a:stretch>
                  <a:fillRect l="-5085" r="-452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26A8299-7655-6A8C-B091-86D3FE6EDA6D}"/>
                  </a:ext>
                </a:extLst>
              </p:cNvPr>
              <p:cNvSpPr txBox="1"/>
              <p:nvPr/>
            </p:nvSpPr>
            <p:spPr>
              <a:xfrm>
                <a:off x="866743" y="1809832"/>
                <a:ext cx="4321079" cy="956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3018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26A8299-7655-6A8C-B091-86D3FE6ED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43" y="1809832"/>
                <a:ext cx="4321079" cy="9566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66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C1A7-520D-2A72-1D3A-B9EB0A57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DVR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A0A9-16C0-A636-9561-3E4B73622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and coherence expressed by the DVR amplitude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056F8-6AC7-9DEE-9764-E4E7A6DD72B2}"/>
                  </a:ext>
                </a:extLst>
              </p:cNvPr>
              <p:cNvSpPr txBox="1"/>
              <p:nvPr/>
            </p:nvSpPr>
            <p:spPr>
              <a:xfrm>
                <a:off x="3113161" y="1690413"/>
                <a:ext cx="4889415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056F8-6AC7-9DEE-9764-E4E7A6DD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61" y="1690413"/>
                <a:ext cx="4889415" cy="746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9D736B-969D-61FA-074C-C5D161766E83}"/>
              </a:ext>
            </a:extLst>
          </p:cNvPr>
          <p:cNvSpPr txBox="1"/>
          <p:nvPr/>
        </p:nvSpPr>
        <p:spPr>
          <a:xfrm>
            <a:off x="4517133" y="141002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XF ansatz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9EF9C-EDB0-CB3E-278A-760F332CA0C0}"/>
              </a:ext>
            </a:extLst>
          </p:cNvPr>
          <p:cNvSpPr txBox="1"/>
          <p:nvPr/>
        </p:nvSpPr>
        <p:spPr>
          <a:xfrm>
            <a:off x="6373019" y="14019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DVR ansatz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BD067-9E13-5F88-C38F-E14AC8012EEC}"/>
                  </a:ext>
                </a:extLst>
              </p:cNvPr>
              <p:cNvSpPr txBox="1"/>
              <p:nvPr/>
            </p:nvSpPr>
            <p:spPr>
              <a:xfrm>
                <a:off x="971156" y="2497970"/>
                <a:ext cx="6340582" cy="369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the adiabatic basis expansion,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BD067-9E13-5F88-C38F-E14AC8012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56" y="2497970"/>
                <a:ext cx="6340582" cy="369653"/>
              </a:xfrm>
              <a:prstGeom prst="rect">
                <a:avLst/>
              </a:prstGeom>
              <a:blipFill>
                <a:blip r:embed="rId3"/>
                <a:stretch>
                  <a:fillRect l="-769" t="-12000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DA4381-A28B-713E-975F-4FF54BF1D73B}"/>
                  </a:ext>
                </a:extLst>
              </p:cNvPr>
              <p:cNvSpPr txBox="1"/>
              <p:nvPr/>
            </p:nvSpPr>
            <p:spPr>
              <a:xfrm>
                <a:off x="3924059" y="2911386"/>
                <a:ext cx="434388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DA4381-A28B-713E-975F-4FF54BF1D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59" y="2911386"/>
                <a:ext cx="4343881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A6CA8-CC4B-D395-034C-3913E7F9C6AB}"/>
                  </a:ext>
                </a:extLst>
              </p:cNvPr>
              <p:cNvSpPr txBox="1"/>
              <p:nvPr/>
            </p:nvSpPr>
            <p:spPr>
              <a:xfrm>
                <a:off x="1929700" y="3699506"/>
                <a:ext cx="40485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A6CA8-CC4B-D395-034C-3913E7F9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700" y="3699506"/>
                <a:ext cx="404858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C90492-1833-C946-4D18-C3D590A4D545}"/>
                  </a:ext>
                </a:extLst>
              </p:cNvPr>
              <p:cNvSpPr txBox="1"/>
              <p:nvPr/>
            </p:nvSpPr>
            <p:spPr>
              <a:xfrm>
                <a:off x="5978284" y="3718912"/>
                <a:ext cx="40485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C90492-1833-C946-4D18-C3D590A4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284" y="3718912"/>
                <a:ext cx="4048584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DC7608-C208-598B-CBF5-D892EC05C31B}"/>
                  </a:ext>
                </a:extLst>
              </p:cNvPr>
              <p:cNvSpPr txBox="1"/>
              <p:nvPr/>
            </p:nvSpPr>
            <p:spPr>
              <a:xfrm>
                <a:off x="165365" y="4676280"/>
                <a:ext cx="11379654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𝑑𝑅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e>
                      </m:nary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DC7608-C208-598B-CBF5-D892EC05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65" y="4676280"/>
                <a:ext cx="11379654" cy="8073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8824F-FB64-3159-F4A3-0C0B243777EC}"/>
                  </a:ext>
                </a:extLst>
              </p:cNvPr>
              <p:cNvSpPr txBox="1"/>
              <p:nvPr/>
            </p:nvSpPr>
            <p:spPr>
              <a:xfrm>
                <a:off x="971156" y="4159131"/>
                <a:ext cx="7608365" cy="37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 local observable,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its time-resolved average is the following.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8824F-FB64-3159-F4A3-0C0B24377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56" y="4159131"/>
                <a:ext cx="7608365" cy="378758"/>
              </a:xfrm>
              <a:prstGeom prst="rect">
                <a:avLst/>
              </a:prstGeom>
              <a:blipFill>
                <a:blip r:embed="rId8"/>
                <a:stretch>
                  <a:fillRect l="-641" t="-6452" r="-561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B36BFA6-7583-7F2A-1381-3462AF295E69}"/>
              </a:ext>
            </a:extLst>
          </p:cNvPr>
          <p:cNvSpPr txBox="1"/>
          <p:nvPr/>
        </p:nvSpPr>
        <p:spPr>
          <a:xfrm>
            <a:off x="992174" y="579964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MQC approach,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0304B-1C93-EA6C-DE36-56D99AAA6B97}"/>
              </a:ext>
            </a:extLst>
          </p:cNvPr>
          <p:cNvSpPr txBox="1"/>
          <p:nvPr/>
        </p:nvSpPr>
        <p:spPr>
          <a:xfrm>
            <a:off x="5740545" y="3718911"/>
            <a:ext cx="61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2DA39-8812-F047-A140-36A9A53E6F8C}"/>
                  </a:ext>
                </a:extLst>
              </p:cNvPr>
              <p:cNvSpPr txBox="1"/>
              <p:nvPr/>
            </p:nvSpPr>
            <p:spPr>
              <a:xfrm>
                <a:off x="7536956" y="5544458"/>
                <a:ext cx="2489912" cy="863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2DA39-8812-F047-A140-36A9A53E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956" y="5544458"/>
                <a:ext cx="2489912" cy="8638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A19646-4CBF-CBAE-3755-BBBE84E86305}"/>
                  </a:ext>
                </a:extLst>
              </p:cNvPr>
              <p:cNvSpPr txBox="1"/>
              <p:nvPr/>
            </p:nvSpPr>
            <p:spPr>
              <a:xfrm>
                <a:off x="3572837" y="5595611"/>
                <a:ext cx="3098476" cy="777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A19646-4CBF-CBAE-3755-BBBE84E86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837" y="5595611"/>
                <a:ext cx="3098476" cy="7773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4964278-1152-64B1-97E9-7F5B44FEEB89}"/>
              </a:ext>
            </a:extLst>
          </p:cNvPr>
          <p:cNvSpPr/>
          <p:nvPr/>
        </p:nvSpPr>
        <p:spPr>
          <a:xfrm>
            <a:off x="6906003" y="5843112"/>
            <a:ext cx="349804" cy="2906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ED5C80C-A04B-6547-663F-C9066146EF71}"/>
              </a:ext>
            </a:extLst>
          </p:cNvPr>
          <p:cNvSpPr/>
          <p:nvPr/>
        </p:nvSpPr>
        <p:spPr>
          <a:xfrm>
            <a:off x="1990230" y="3797584"/>
            <a:ext cx="349804" cy="2906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96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Cybertraining2024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_Cybertraining2024" id="{19161910-BF14-420C-B6DE-F3C8E90C0EF7}" vid="{2216F1EC-B2E2-492B-BF07-78892E2E59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Theme_Cybertraining2024</Template>
  <TotalTime>993</TotalTime>
  <Words>1469</Words>
  <Application>Microsoft Office PowerPoint</Application>
  <PresentationFormat>Widescreen</PresentationFormat>
  <Paragraphs>304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Helvetica</vt:lpstr>
      <vt:lpstr>Times New Roman</vt:lpstr>
      <vt:lpstr>Theme_Cybertraining2024</vt:lpstr>
      <vt:lpstr>Hands-on Tutorials for the Nonadiabatic Dynamics based on Exact Factorization with Libra</vt:lpstr>
      <vt:lpstr>PowerPoint Presentation</vt:lpstr>
      <vt:lpstr>Objectives</vt:lpstr>
      <vt:lpstr>Setting the XF dynamics</vt:lpstr>
      <vt:lpstr>Setting the XF dynamics</vt:lpstr>
      <vt:lpstr>Setting the XF dynamics</vt:lpstr>
      <vt:lpstr>Setting the XF dynamics</vt:lpstr>
      <vt:lpstr>Setting the XF dynamics</vt:lpstr>
      <vt:lpstr>Comparison with the DVR dynamics</vt:lpstr>
      <vt:lpstr>Comparison with the DVR dynamics</vt:lpstr>
      <vt:lpstr>Model Hamiltonians</vt:lpstr>
      <vt:lpstr>TUT1. Run the XF dynamics</vt:lpstr>
      <vt:lpstr>TUT2. Run the DVR dynamics and comparison</vt:lpstr>
      <vt:lpstr>TUT3. Plot phase-space diagrams</vt:lpstr>
      <vt:lpstr>TUT4. Plot the dynamics snapshots</vt:lpstr>
      <vt:lpstr>TUT5. Use the TD Gaussian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Daeho Han</dc:creator>
  <cp:lastModifiedBy>Daeho Han</cp:lastModifiedBy>
  <cp:revision>2</cp:revision>
  <dcterms:created xsi:type="dcterms:W3CDTF">2024-06-30T21:10:48Z</dcterms:created>
  <dcterms:modified xsi:type="dcterms:W3CDTF">2024-07-10T18:34:08Z</dcterms:modified>
</cp:coreProperties>
</file>