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2" r:id="rId2"/>
    <p:sldId id="288" r:id="rId3"/>
    <p:sldId id="453" r:id="rId4"/>
    <p:sldId id="454" r:id="rId5"/>
    <p:sldId id="455" r:id="rId6"/>
    <p:sldId id="456" r:id="rId7"/>
    <p:sldId id="458" r:id="rId8"/>
    <p:sldId id="4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2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5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6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3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2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9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6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B8B4-F65D-4785-85DD-9F2749BA50E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.jpe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2" y="1942253"/>
            <a:ext cx="109632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FF0000"/>
                </a:solidFill>
              </a:rPr>
              <a:t>Libra </a:t>
            </a:r>
            <a:r>
              <a:rPr lang="pt-BR" sz="4000" i="1" dirty="0"/>
              <a:t>Summer School and Workshop 2024</a:t>
            </a:r>
          </a:p>
          <a:p>
            <a:pPr algn="ctr">
              <a:buNone/>
            </a:pPr>
            <a:r>
              <a:rPr lang="pt-BR" sz="4000" i="1" dirty="0"/>
              <a:t>HEOM</a:t>
            </a: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68825" y="3577468"/>
            <a:ext cx="2176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Times New Roman" panose="02020603050405020304" pitchFamily="18" charset="0"/>
              </a:rPr>
              <a:t>Alexey Akimov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9300" y="4563158"/>
            <a:ext cx="3541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University at Buffalo, SUNY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4667" y="6174913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July 9, 2024</a:t>
            </a:r>
          </a:p>
        </p:txBody>
      </p:sp>
    </p:spTree>
    <p:extLst>
      <p:ext uri="{BB962C8B-B14F-4D97-AF65-F5344CB8AC3E}">
        <p14:creationId xmlns:p14="http://schemas.microsoft.com/office/powerpoint/2010/main" val="265509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47651" y="2416344"/>
            <a:ext cx="116776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Fundamentals of HEOM </a:t>
            </a:r>
            <a:r>
              <a:rPr lang="pt-BR" sz="4000" i="1" dirty="0"/>
              <a:t>with Libra</a:t>
            </a:r>
          </a:p>
        </p:txBody>
      </p:sp>
      <p:pic>
        <p:nvPicPr>
          <p:cNvPr id="4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82FE5F-6448-150B-1A8B-A0B058C886D1}"/>
              </a:ext>
            </a:extLst>
          </p:cNvPr>
          <p:cNvSpPr txBox="1"/>
          <p:nvPr/>
        </p:nvSpPr>
        <p:spPr>
          <a:xfrm>
            <a:off x="1248697" y="4748411"/>
            <a:ext cx="969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https://compchem-cybertraining.github.io/Cyber_Training_Workshop_2021/files/Jain-HEOM.pdf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5E57C-9F08-B6EF-462C-25BB1470EE4A}"/>
              </a:ext>
            </a:extLst>
          </p:cNvPr>
          <p:cNvSpPr txBox="1"/>
          <p:nvPr/>
        </p:nvSpPr>
        <p:spPr>
          <a:xfrm>
            <a:off x="5220929" y="3972233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here</a:t>
            </a:r>
          </a:p>
        </p:txBody>
      </p:sp>
    </p:spTree>
    <p:extLst>
      <p:ext uri="{BB962C8B-B14F-4D97-AF65-F5344CB8AC3E}">
        <p14:creationId xmlns:p14="http://schemas.microsoft.com/office/powerpoint/2010/main" val="97142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9C4769-8283-DE37-B1C9-EBC04AEC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9" y="1255764"/>
            <a:ext cx="7186283" cy="914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1909A-3EA9-9EB9-5A90-6ACB7EE3B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17" y="2536164"/>
            <a:ext cx="2434388" cy="743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5E209-0E35-6263-B1EE-516FDB4D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99" y="3488876"/>
            <a:ext cx="2720576" cy="80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A6088-DE56-0B79-55F6-E3FEEDDDC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519" y="4165436"/>
            <a:ext cx="2414316" cy="1326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3986B9-A47E-4B9C-2CE7-C8D922C83403}"/>
                  </a:ext>
                </a:extLst>
              </p:cNvPr>
              <p:cNvSpPr txBox="1"/>
              <p:nvPr/>
            </p:nvSpPr>
            <p:spPr>
              <a:xfrm>
                <a:off x="694132" y="5513440"/>
                <a:ext cx="4143570" cy="76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– bath reorganization energy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– system-bath interaction energy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3986B9-A47E-4B9C-2CE7-C8D922C83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32" y="5513440"/>
                <a:ext cx="4143570" cy="768159"/>
              </a:xfrm>
              <a:prstGeom prst="rect">
                <a:avLst/>
              </a:prstGeom>
              <a:blipFill>
                <a:blip r:embed="rId6"/>
                <a:stretch>
                  <a:fillRect t="-3968" r="-294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B327C17-C7BC-2ADD-C9DA-9F0C45E2D3A2}"/>
              </a:ext>
            </a:extLst>
          </p:cNvPr>
          <p:cNvSpPr txBox="1"/>
          <p:nvPr/>
        </p:nvSpPr>
        <p:spPr>
          <a:xfrm>
            <a:off x="1420238" y="17505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System-bath Hamiltonian for HEOM</a:t>
            </a:r>
          </a:p>
        </p:txBody>
      </p:sp>
      <p:pic>
        <p:nvPicPr>
          <p:cNvPr id="14" name="Picture 7" descr="Image result for ub logo">
            <a:extLst>
              <a:ext uri="{FF2B5EF4-FFF2-40B4-BE49-F238E27FC236}">
                <a16:creationId xmlns:a16="http://schemas.microsoft.com/office/drawing/2014/main" id="{4C5778DC-99F0-F828-A27A-578E306A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3964DB-DE51-11F1-8579-32EDB036F1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5910" y="2706376"/>
            <a:ext cx="4178210" cy="8913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36C4AD-A99C-467E-CF3F-780ED98EC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4000" y="1006615"/>
            <a:ext cx="2984147" cy="6588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37EC5D-A04A-4919-3FA0-77ADD204D0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1645" y="1454886"/>
            <a:ext cx="2435793" cy="13918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F54BA9B-DF63-4F52-D32C-0D993903BF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5880" y="3727506"/>
            <a:ext cx="3255910" cy="8758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A4B2DC-27EA-67CD-38EB-20D2983D69E5}"/>
              </a:ext>
            </a:extLst>
          </p:cNvPr>
          <p:cNvSpPr txBox="1"/>
          <p:nvPr/>
        </p:nvSpPr>
        <p:spPr>
          <a:xfrm>
            <a:off x="3786457" y="4718680"/>
            <a:ext cx="230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Debye spectral density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EAB194A6-896F-201D-A643-2DE6608DC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035" y="6531393"/>
            <a:ext cx="38364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Wu, D.; Hu, Z.; Li, J.; Sun, X. JCP 2021, 155, 224104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8B9A794-088F-1F70-13E5-DDF2BBD382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31449" y="5332245"/>
            <a:ext cx="3475021" cy="1051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A658B1-EB07-ECC2-99C7-2FA0FEF901E4}"/>
                  </a:ext>
                </a:extLst>
              </p:cNvPr>
              <p:cNvSpPr txBox="1"/>
              <p:nvPr/>
            </p:nvSpPr>
            <p:spPr>
              <a:xfrm>
                <a:off x="5572859" y="5424466"/>
                <a:ext cx="305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bath reorganization energy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A658B1-EB07-ECC2-99C7-2FA0FEF90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859" y="5424466"/>
                <a:ext cx="3058786" cy="369332"/>
              </a:xfrm>
              <a:prstGeom prst="rect">
                <a:avLst/>
              </a:prstGeom>
              <a:blipFill>
                <a:blip r:embed="rId13"/>
                <a:stretch>
                  <a:fillRect t="-10000" r="-7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35F403-0FDB-B277-0A2A-444C7C7751C7}"/>
                  </a:ext>
                </a:extLst>
              </p:cNvPr>
              <p:cNvSpPr txBox="1"/>
              <p:nvPr/>
            </p:nvSpPr>
            <p:spPr>
              <a:xfrm>
                <a:off x="7433832" y="4537752"/>
                <a:ext cx="2160558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35F403-0FDB-B277-0A2A-444C7C775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832" y="4537752"/>
                <a:ext cx="2160558" cy="6229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FC23C2-F703-7845-4398-86E90C09771F}"/>
              </a:ext>
            </a:extLst>
          </p:cNvPr>
          <p:cNvCxnSpPr/>
          <p:nvPr/>
        </p:nvCxnSpPr>
        <p:spPr>
          <a:xfrm flipH="1" flipV="1">
            <a:off x="1786270" y="2094614"/>
            <a:ext cx="6153830" cy="3083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695F12-B8D9-99BF-50D1-FC10BAD249AD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331731" y="1959722"/>
            <a:ext cx="3394179" cy="11923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C2DDB3-5C7C-EDE2-450F-411DD4E83A13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470750" y="2941122"/>
            <a:ext cx="4525130" cy="12243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EE4218-F396-E9D9-B612-428454AA6169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518948" y="2004525"/>
            <a:ext cx="1476932" cy="21609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284F95-3071-0D91-67F1-1222D17F1563}"/>
                  </a:ext>
                </a:extLst>
              </p:cNvPr>
              <p:cNvSpPr txBox="1"/>
              <p:nvPr/>
            </p:nvSpPr>
            <p:spPr>
              <a:xfrm>
                <a:off x="5193952" y="6031244"/>
                <a:ext cx="795731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284F95-3071-0D91-67F1-1222D17F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952" y="6031244"/>
                <a:ext cx="795731" cy="616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20B067-CB01-3D8E-627D-B7B7C6C03DA2}"/>
                  </a:ext>
                </a:extLst>
              </p:cNvPr>
              <p:cNvSpPr txBox="1"/>
              <p:nvPr/>
            </p:nvSpPr>
            <p:spPr>
              <a:xfrm>
                <a:off x="6054551" y="6386615"/>
                <a:ext cx="1125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20B067-CB01-3D8E-627D-B7B7C6C03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551" y="6386615"/>
                <a:ext cx="112530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43BB67-DE7E-53E5-1782-74939D6F488B}"/>
                  </a:ext>
                </a:extLst>
              </p:cNvPr>
              <p:cNvSpPr txBox="1"/>
              <p:nvPr/>
            </p:nvSpPr>
            <p:spPr>
              <a:xfrm>
                <a:off x="6028820" y="5846578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43BB67-DE7E-53E5-1782-74939D6F4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820" y="5846578"/>
                <a:ext cx="824072" cy="369332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>
            <a:extLst>
              <a:ext uri="{FF2B5EF4-FFF2-40B4-BE49-F238E27FC236}">
                <a16:creationId xmlns:a16="http://schemas.microsoft.com/office/drawing/2014/main" id="{BC314803-58D4-3D10-82B3-1F41085B69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16915" y="4500889"/>
            <a:ext cx="2082463" cy="659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CBC6FD-8D58-9370-2845-362494317F59}"/>
                  </a:ext>
                </a:extLst>
              </p:cNvPr>
              <p:cNvSpPr txBox="1"/>
              <p:nvPr/>
            </p:nvSpPr>
            <p:spPr>
              <a:xfrm>
                <a:off x="7038560" y="5992314"/>
                <a:ext cx="147277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CBC6FD-8D58-9370-2845-362494317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560" y="5992314"/>
                <a:ext cx="1472775" cy="391582"/>
              </a:xfrm>
              <a:prstGeom prst="rect">
                <a:avLst/>
              </a:prstGeom>
              <a:blipFill>
                <a:blip r:embed="rId1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BB53037-A66C-D2AB-A919-2EDCE4E2CB2E}"/>
              </a:ext>
            </a:extLst>
          </p:cNvPr>
          <p:cNvSpPr txBox="1"/>
          <p:nvPr/>
        </p:nvSpPr>
        <p:spPr>
          <a:xfrm>
            <a:off x="4033033" y="562556"/>
            <a:ext cx="4439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</a:rPr>
              <a:t>Temen, S.; Jain, A.; Akimov, A. V.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IJQC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2020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120</a:t>
            </a:r>
            <a:r>
              <a:rPr lang="en-US" sz="1400" dirty="0">
                <a:solidFill>
                  <a:srgbClr val="0000FF"/>
                </a:solidFill>
                <a:effectLst/>
              </a:rPr>
              <a:t>, e26373. </a:t>
            </a:r>
          </a:p>
        </p:txBody>
      </p:sp>
    </p:spTree>
    <p:extLst>
      <p:ext uri="{BB962C8B-B14F-4D97-AF65-F5344CB8AC3E}">
        <p14:creationId xmlns:p14="http://schemas.microsoft.com/office/powerpoint/2010/main" val="281643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C31CDA-71D3-E7B2-9FEC-CF97F7C6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47" y="968982"/>
            <a:ext cx="5556474" cy="681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1ED66-0015-14A2-09A3-70E20088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34" y="1786862"/>
            <a:ext cx="2911092" cy="739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C8931D-8EB8-4FC2-7D0D-143694EA1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74" y="2662724"/>
            <a:ext cx="4458086" cy="617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034E2-B3E4-E45C-545E-572EFD949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47" y="3431895"/>
            <a:ext cx="2575783" cy="693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666128-8C82-BF74-93EF-A5F4527727EC}"/>
              </a:ext>
            </a:extLst>
          </p:cNvPr>
          <p:cNvSpPr txBox="1"/>
          <p:nvPr/>
        </p:nvSpPr>
        <p:spPr>
          <a:xfrm>
            <a:off x="1420238" y="17505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The Hierarchy of Equations</a:t>
            </a:r>
          </a:p>
        </p:txBody>
      </p:sp>
      <p:pic>
        <p:nvPicPr>
          <p:cNvPr id="13" name="Picture 7" descr="Image result for ub logo">
            <a:extLst>
              <a:ext uri="{FF2B5EF4-FFF2-40B4-BE49-F238E27FC236}">
                <a16:creationId xmlns:a16="http://schemas.microsoft.com/office/drawing/2014/main" id="{81618685-7BFC-556A-3826-B91E080D7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9906A7-EC81-9828-08E0-B0EE6FB1C9E4}"/>
              </a:ext>
            </a:extLst>
          </p:cNvPr>
          <p:cNvSpPr txBox="1"/>
          <p:nvPr/>
        </p:nvSpPr>
        <p:spPr>
          <a:xfrm>
            <a:off x="6492241" y="1143837"/>
            <a:ext cx="55564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J. </a:t>
            </a:r>
            <a:r>
              <a:rPr lang="en-US" sz="1400" dirty="0" err="1">
                <a:solidFill>
                  <a:srgbClr val="0000FF"/>
                </a:solidFill>
              </a:rPr>
              <a:t>Strümpfer</a:t>
            </a:r>
            <a:r>
              <a:rPr lang="en-US" sz="1400" dirty="0">
                <a:solidFill>
                  <a:srgbClr val="0000FF"/>
                </a:solidFill>
              </a:rPr>
              <a:t>, K. </a:t>
            </a:r>
            <a:r>
              <a:rPr lang="en-US" sz="1400" dirty="0" err="1">
                <a:solidFill>
                  <a:srgbClr val="0000FF"/>
                </a:solidFill>
              </a:rPr>
              <a:t>Schulten</a:t>
            </a:r>
            <a:r>
              <a:rPr lang="en-US" sz="1400" dirty="0">
                <a:solidFill>
                  <a:srgbClr val="0000FF"/>
                </a:solidFill>
              </a:rPr>
              <a:t>, J. Chem. Theory </a:t>
            </a:r>
            <a:r>
              <a:rPr lang="en-US" sz="1400" dirty="0" err="1">
                <a:solidFill>
                  <a:srgbClr val="0000FF"/>
                </a:solidFill>
              </a:rPr>
              <a:t>Comput</a:t>
            </a:r>
            <a:r>
              <a:rPr lang="en-US" sz="1400" dirty="0">
                <a:solidFill>
                  <a:srgbClr val="0000FF"/>
                </a:solidFill>
              </a:rPr>
              <a:t>. 2012, 8, 2808; </a:t>
            </a:r>
          </a:p>
          <a:p>
            <a:r>
              <a:rPr lang="en-US" sz="1400" dirty="0">
                <a:solidFill>
                  <a:srgbClr val="0000FF"/>
                </a:solidFill>
              </a:rPr>
              <a:t>Q. Shi, L. Chen, G. Nan, R.-X. Xu, Y. Yan, J. Chem. Phys. 2009, 130, 084105;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L. Chen, R. Zheng, Q. Shi, Y. Yan, J. Chem. Phys. 2009, 131, 094502.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23C068-CC1E-E0E3-28FE-5515F69EF9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891" y="4223405"/>
            <a:ext cx="2530059" cy="6934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7D9B55-EABB-865D-0E1A-0140A47EEB5A}"/>
              </a:ext>
            </a:extLst>
          </p:cNvPr>
          <p:cNvSpPr txBox="1"/>
          <p:nvPr/>
        </p:nvSpPr>
        <p:spPr>
          <a:xfrm>
            <a:off x="5923280" y="4392345"/>
            <a:ext cx="310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 correlation function;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771EFC-3943-FF6F-E3F5-708FA095A9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5212" y="5322824"/>
            <a:ext cx="3822544" cy="15358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FCD2C84-D66E-DCF0-DEE3-D242629263CD}"/>
              </a:ext>
            </a:extLst>
          </p:cNvPr>
          <p:cNvSpPr txBox="1"/>
          <p:nvPr/>
        </p:nvSpPr>
        <p:spPr>
          <a:xfrm>
            <a:off x="1949934" y="5035910"/>
            <a:ext cx="333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Matsubara expansion coefficients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DC913F7-4F82-92E3-B561-9714B2134A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6974" y="5549174"/>
            <a:ext cx="2377646" cy="11964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B00C3AD-42D2-E106-9F8D-DB0F551842AE}"/>
              </a:ext>
            </a:extLst>
          </p:cNvPr>
          <p:cNvSpPr txBox="1"/>
          <p:nvPr/>
        </p:nvSpPr>
        <p:spPr>
          <a:xfrm>
            <a:off x="7192780" y="5138158"/>
            <a:ext cx="235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Matsubara frequencies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CCEB91A-3BFF-F090-82D0-798D87790A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6792" y="3502577"/>
            <a:ext cx="1615580" cy="70872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202FEF-30FB-D426-D7BA-186B7E4D8011}"/>
              </a:ext>
            </a:extLst>
          </p:cNvPr>
          <p:cNvCxnSpPr/>
          <p:nvPr/>
        </p:nvCxnSpPr>
        <p:spPr>
          <a:xfrm flipH="1">
            <a:off x="3592084" y="3931920"/>
            <a:ext cx="329639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89F262-5CBC-FAE0-3281-E91CA5CF594E}"/>
              </a:ext>
            </a:extLst>
          </p:cNvPr>
          <p:cNvSpPr txBox="1"/>
          <p:nvPr/>
        </p:nvSpPr>
        <p:spPr>
          <a:xfrm>
            <a:off x="4033033" y="562556"/>
            <a:ext cx="4439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</a:rPr>
              <a:t>Temen, S.; Jain, A.; Akimov, A. V.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IJQC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2020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120</a:t>
            </a:r>
            <a:r>
              <a:rPr lang="en-US" sz="1400" dirty="0">
                <a:solidFill>
                  <a:srgbClr val="0000FF"/>
                </a:solidFill>
                <a:effectLst/>
              </a:rPr>
              <a:t>, e26373. </a:t>
            </a:r>
          </a:p>
        </p:txBody>
      </p:sp>
    </p:spTree>
    <p:extLst>
      <p:ext uri="{BB962C8B-B14F-4D97-AF65-F5344CB8AC3E}">
        <p14:creationId xmlns:p14="http://schemas.microsoft.com/office/powerpoint/2010/main" val="239313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33A76-85C9-64B2-1162-57C5EA2E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959" y="835003"/>
            <a:ext cx="5418290" cy="548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935B26-6503-08D5-BC11-378E2B23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959" y="1588090"/>
            <a:ext cx="6073666" cy="1074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8CABC-A0C3-F7C7-BEC6-A2EF532D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263" y="1310032"/>
            <a:ext cx="2758679" cy="708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5F7717-30D6-E216-6AAF-549095B67030}"/>
              </a:ext>
            </a:extLst>
          </p:cNvPr>
          <p:cNvSpPr txBox="1"/>
          <p:nvPr/>
        </p:nvSpPr>
        <p:spPr>
          <a:xfrm>
            <a:off x="359864" y="1109347"/>
            <a:ext cx="2623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– the number of system levels;</a:t>
            </a:r>
          </a:p>
          <a:p>
            <a:endParaRPr lang="en-US" dirty="0"/>
          </a:p>
          <a:p>
            <a:r>
              <a:rPr lang="en-US" dirty="0"/>
              <a:t>K – the number of Matsubara frequencies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6FF3A-4A73-8867-18F7-ECF1660861AE}"/>
              </a:ext>
            </a:extLst>
          </p:cNvPr>
          <p:cNvSpPr txBox="1"/>
          <p:nvPr/>
        </p:nvSpPr>
        <p:spPr>
          <a:xfrm>
            <a:off x="1420238" y="17505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The indexing system</a:t>
            </a:r>
          </a:p>
        </p:txBody>
      </p:sp>
      <p:pic>
        <p:nvPicPr>
          <p:cNvPr id="12" name="Picture 7" descr="Image result for ub logo">
            <a:extLst>
              <a:ext uri="{FF2B5EF4-FFF2-40B4-BE49-F238E27FC236}">
                <a16:creationId xmlns:a16="http://schemas.microsoft.com/office/drawing/2014/main" id="{F9497184-D7D2-63AC-7DD9-2341478AA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9D58D3-3F43-2E29-949D-2A5B9D2BC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64" y="2791074"/>
            <a:ext cx="11608078" cy="3711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5E6E3-52DD-DAC7-3D2A-AF35CA006C52}"/>
              </a:ext>
            </a:extLst>
          </p:cNvPr>
          <p:cNvSpPr txBox="1"/>
          <p:nvPr/>
        </p:nvSpPr>
        <p:spPr>
          <a:xfrm>
            <a:off x="4033033" y="562556"/>
            <a:ext cx="4439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</a:rPr>
              <a:t>Temen, S.; Jain, A.; Akimov, A. V.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IJQC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2020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120</a:t>
            </a:r>
            <a:r>
              <a:rPr lang="en-US" sz="1400" dirty="0">
                <a:solidFill>
                  <a:srgbClr val="0000FF"/>
                </a:solidFill>
                <a:effectLst/>
              </a:rPr>
              <a:t>, e26373.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B4461-FDCD-3A9A-E4A6-3D2F5D3F9682}"/>
              </a:ext>
            </a:extLst>
          </p:cNvPr>
          <p:cNvSpPr txBox="1"/>
          <p:nvPr/>
        </p:nvSpPr>
        <p:spPr>
          <a:xfrm>
            <a:off x="9580880" y="940700"/>
            <a:ext cx="193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of hierarchy</a:t>
            </a:r>
          </a:p>
        </p:txBody>
      </p:sp>
    </p:spTree>
    <p:extLst>
      <p:ext uri="{BB962C8B-B14F-4D97-AF65-F5344CB8AC3E}">
        <p14:creationId xmlns:p14="http://schemas.microsoft.com/office/powerpoint/2010/main" val="44657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A8ED97-2C9D-6AFF-2F50-753E7FB4C191}"/>
              </a:ext>
            </a:extLst>
          </p:cNvPr>
          <p:cNvSpPr txBox="1"/>
          <p:nvPr/>
        </p:nvSpPr>
        <p:spPr>
          <a:xfrm>
            <a:off x="3322320" y="63827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Q. Shi, L. Chen, G. Nan, R.-X. Xu, Y. Yan, J. Chem. Phys. 2009, 130, 084105;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4A5E3-9475-AC97-0838-F008C14FC136}"/>
              </a:ext>
            </a:extLst>
          </p:cNvPr>
          <p:cNvSpPr txBox="1"/>
          <p:nvPr/>
        </p:nvSpPr>
        <p:spPr>
          <a:xfrm>
            <a:off x="1420238" y="17505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Scaled HEOM</a:t>
            </a:r>
          </a:p>
        </p:txBody>
      </p:sp>
      <p:pic>
        <p:nvPicPr>
          <p:cNvPr id="7" name="Picture 7" descr="Image result for ub logo">
            <a:extLst>
              <a:ext uri="{FF2B5EF4-FFF2-40B4-BE49-F238E27FC236}">
                <a16:creationId xmlns:a16="http://schemas.microsoft.com/office/drawing/2014/main" id="{D770A97E-B55A-39E2-AA9B-6CCF27878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8DC15-17D0-6B86-E1E6-DDEF8D25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957" y="1131348"/>
            <a:ext cx="2834886" cy="853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6E4DC6-2DA9-EF0E-A1E8-E7D6D3054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5" y="2302238"/>
            <a:ext cx="6412889" cy="3556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EAFD17-2988-6A5A-DD4A-95552887D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188" y="3347720"/>
            <a:ext cx="2534336" cy="6045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A396FD-3296-81C7-BA19-BEE7D2406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9188" y="4386530"/>
            <a:ext cx="2502855" cy="5309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61253E-147E-ECCA-CD02-7AA0238E4E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393" t="11418"/>
          <a:stretch/>
        </p:blipFill>
        <p:spPr>
          <a:xfrm>
            <a:off x="8290560" y="1380341"/>
            <a:ext cx="1134837" cy="463482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A5B29F9C-3F00-EE3C-5A53-516005E4B888}"/>
              </a:ext>
            </a:extLst>
          </p:cNvPr>
          <p:cNvSpPr/>
          <p:nvPr/>
        </p:nvSpPr>
        <p:spPr>
          <a:xfrm>
            <a:off x="9313524" y="2997200"/>
            <a:ext cx="704236" cy="2194560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BC966-B2FC-72C9-BB25-88278809CF21}"/>
              </a:ext>
            </a:extLst>
          </p:cNvPr>
          <p:cNvSpPr txBox="1"/>
          <p:nvPr/>
        </p:nvSpPr>
        <p:spPr>
          <a:xfrm>
            <a:off x="10268185" y="3455581"/>
            <a:ext cx="1579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Same as the original equations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AB9A87-FAA8-3171-1540-810EE9409B8D}"/>
              </a:ext>
            </a:extLst>
          </p:cNvPr>
          <p:cNvSpPr txBox="1"/>
          <p:nvPr/>
        </p:nvSpPr>
        <p:spPr>
          <a:xfrm>
            <a:off x="3322319" y="6092953"/>
            <a:ext cx="6164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converges faster than the original equations</a:t>
            </a:r>
          </a:p>
        </p:txBody>
      </p:sp>
    </p:spTree>
    <p:extLst>
      <p:ext uri="{BB962C8B-B14F-4D97-AF65-F5344CB8AC3E}">
        <p14:creationId xmlns:p14="http://schemas.microsoft.com/office/powerpoint/2010/main" val="261115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593290-D5EA-9318-FC98-49BB328B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20" y="3619787"/>
            <a:ext cx="9626744" cy="3166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74D44-7995-0D0B-7F10-A65AD9AE5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880" y="863138"/>
            <a:ext cx="7492480" cy="2505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B0B563-F027-B7A1-7313-57AB96C5E049}"/>
              </a:ext>
            </a:extLst>
          </p:cNvPr>
          <p:cNvSpPr txBox="1"/>
          <p:nvPr/>
        </p:nvSpPr>
        <p:spPr>
          <a:xfrm>
            <a:off x="1420238" y="17505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Convergence and complexity of the HEOM calculations</a:t>
            </a:r>
          </a:p>
        </p:txBody>
      </p:sp>
      <p:pic>
        <p:nvPicPr>
          <p:cNvPr id="9" name="Picture 7" descr="Image result for ub logo">
            <a:extLst>
              <a:ext uri="{FF2B5EF4-FFF2-40B4-BE49-F238E27FC236}">
                <a16:creationId xmlns:a16="http://schemas.microsoft.com/office/drawing/2014/main" id="{DCDE9C2C-92A8-333C-06ED-A6F393A80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F33FD1-A49B-F9FA-8E9C-1FF4E90EC421}"/>
              </a:ext>
            </a:extLst>
          </p:cNvPr>
          <p:cNvSpPr txBox="1"/>
          <p:nvPr/>
        </p:nvSpPr>
        <p:spPr>
          <a:xfrm>
            <a:off x="4033033" y="562556"/>
            <a:ext cx="4439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</a:rPr>
              <a:t>Temen, S.; Jain, A.; Akimov, A. V.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IJQC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2020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120</a:t>
            </a:r>
            <a:r>
              <a:rPr lang="en-US" sz="1400" dirty="0">
                <a:solidFill>
                  <a:srgbClr val="0000FF"/>
                </a:solidFill>
                <a:effectLst/>
              </a:rPr>
              <a:t>, e26373. </a:t>
            </a:r>
          </a:p>
        </p:txBody>
      </p:sp>
    </p:spTree>
    <p:extLst>
      <p:ext uri="{BB962C8B-B14F-4D97-AF65-F5344CB8AC3E}">
        <p14:creationId xmlns:p14="http://schemas.microsoft.com/office/powerpoint/2010/main" val="298229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F991DE-6D24-ED4B-5E4D-A246602A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484" y="2101788"/>
            <a:ext cx="3994278" cy="1135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504D9D-B4BB-2F0E-752D-C3592D28D049}"/>
              </a:ext>
            </a:extLst>
          </p:cNvPr>
          <p:cNvSpPr txBox="1"/>
          <p:nvPr/>
        </p:nvSpPr>
        <p:spPr>
          <a:xfrm>
            <a:off x="1420238" y="17505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Spectra calculations</a:t>
            </a:r>
          </a:p>
        </p:txBody>
      </p:sp>
      <p:pic>
        <p:nvPicPr>
          <p:cNvPr id="7" name="Picture 7" descr="Image result for ub logo">
            <a:extLst>
              <a:ext uri="{FF2B5EF4-FFF2-40B4-BE49-F238E27FC236}">
                <a16:creationId xmlns:a16="http://schemas.microsoft.com/office/drawing/2014/main" id="{6E2D9661-DE17-EC5D-4165-23F7A5BE2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299D75-CA53-7C3D-1E45-2E4ABCA23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38" y="2138525"/>
            <a:ext cx="3173707" cy="861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028984-3577-BA6A-3D12-7FE5193B7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530" y="1079631"/>
            <a:ext cx="1740826" cy="6731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4EB043-5BD2-80B2-EAE8-B346F9DF3E9F}"/>
              </a:ext>
            </a:extLst>
          </p:cNvPr>
          <p:cNvSpPr txBox="1"/>
          <p:nvPr/>
        </p:nvSpPr>
        <p:spPr>
          <a:xfrm>
            <a:off x="3916130" y="1273796"/>
            <a:ext cx="17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condition: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92A4AE-DDBF-69B0-F936-B7A9B10B5E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41" y="3194199"/>
            <a:ext cx="5113699" cy="28716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09B880-E637-863B-6242-1A92192CAB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530" y="3313813"/>
            <a:ext cx="4875089" cy="28157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DD288F-0F27-507D-46BD-D17AF9265BFA}"/>
              </a:ext>
            </a:extLst>
          </p:cNvPr>
          <p:cNvSpPr txBox="1"/>
          <p:nvPr/>
        </p:nvSpPr>
        <p:spPr>
          <a:xfrm>
            <a:off x="4033033" y="562556"/>
            <a:ext cx="4439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</a:rPr>
              <a:t>Temen, S.; Jain, A.; Akimov, A. V.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IJQC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2020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120</a:t>
            </a:r>
            <a:r>
              <a:rPr lang="en-US" sz="1400" dirty="0">
                <a:solidFill>
                  <a:srgbClr val="0000FF"/>
                </a:solidFill>
                <a:effectLst/>
              </a:rPr>
              <a:t>, e26373. </a:t>
            </a:r>
          </a:p>
        </p:txBody>
      </p:sp>
    </p:spTree>
    <p:extLst>
      <p:ext uri="{BB962C8B-B14F-4D97-AF65-F5344CB8AC3E}">
        <p14:creationId xmlns:p14="http://schemas.microsoft.com/office/powerpoint/2010/main" val="116124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395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 Akimov</cp:lastModifiedBy>
  <cp:revision>47</cp:revision>
  <dcterms:created xsi:type="dcterms:W3CDTF">2022-01-13T14:05:34Z</dcterms:created>
  <dcterms:modified xsi:type="dcterms:W3CDTF">2024-07-09T01:47:27Z</dcterms:modified>
</cp:coreProperties>
</file>