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83" r:id="rId3"/>
    <p:sldId id="312" r:id="rId4"/>
    <p:sldId id="450" r:id="rId5"/>
    <p:sldId id="313" r:id="rId6"/>
    <p:sldId id="423" r:id="rId7"/>
    <p:sldId id="422" r:id="rId8"/>
    <p:sldId id="451" r:id="rId9"/>
    <p:sldId id="288" r:id="rId10"/>
    <p:sldId id="289" r:id="rId11"/>
    <p:sldId id="276" r:id="rId12"/>
    <p:sldId id="279" r:id="rId13"/>
    <p:sldId id="284" r:id="rId14"/>
    <p:sldId id="285" r:id="rId15"/>
    <p:sldId id="287" r:id="rId16"/>
    <p:sldId id="452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2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3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9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6.png"/><Relationship Id="rId7" Type="http://schemas.openxmlformats.org/officeDocument/2006/relationships/image" Target="../media/image117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50.png"/><Relationship Id="rId4" Type="http://schemas.openxmlformats.org/officeDocument/2006/relationships/image" Target="../media/image1140.png"/><Relationship Id="rId9" Type="http://schemas.openxmlformats.org/officeDocument/2006/relationships/image" Target="../media/image1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9.tif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3" Type="http://schemas.openxmlformats.org/officeDocument/2006/relationships/image" Target="../media/image77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5" Type="http://schemas.openxmlformats.org/officeDocument/2006/relationships/hyperlink" Target="https://doi.org/10.1016/B978-0-12-821978-2.00034-9" TargetMode="External"/><Relationship Id="rId10" Type="http://schemas.openxmlformats.org/officeDocument/2006/relationships/image" Target="../media/image85.png"/><Relationship Id="rId4" Type="http://schemas.openxmlformats.org/officeDocument/2006/relationships/image" Target="../media/image78.png"/><Relationship Id="rId9" Type="http://schemas.openxmlformats.org/officeDocument/2006/relationships/image" Target="../media/image1.jpeg"/><Relationship Id="rId1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80.png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10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3" Type="http://schemas.openxmlformats.org/officeDocument/2006/relationships/image" Target="../media/image10.png"/><Relationship Id="rId7" Type="http://schemas.openxmlformats.org/officeDocument/2006/relationships/image" Target="../media/image8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7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861.png"/><Relationship Id="rId7" Type="http://schemas.openxmlformats.org/officeDocument/2006/relationships/image" Target="../media/image90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10" Type="http://schemas.openxmlformats.org/officeDocument/2006/relationships/image" Target="../media/image930.png"/><Relationship Id="rId4" Type="http://schemas.openxmlformats.org/officeDocument/2006/relationships/image" Target="../media/image871.png"/><Relationship Id="rId9" Type="http://schemas.openxmlformats.org/officeDocument/2006/relationships/image" Target="../media/image9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1.png"/><Relationship Id="rId13" Type="http://schemas.openxmlformats.org/officeDocument/2006/relationships/image" Target="../media/image105.png"/><Relationship Id="rId18" Type="http://schemas.openxmlformats.org/officeDocument/2006/relationships/image" Target="../media/image111.png"/><Relationship Id="rId3" Type="http://schemas.openxmlformats.org/officeDocument/2006/relationships/image" Target="../media/image950.png"/><Relationship Id="rId7" Type="http://schemas.openxmlformats.org/officeDocument/2006/relationships/image" Target="../media/image970.png"/><Relationship Id="rId12" Type="http://schemas.openxmlformats.org/officeDocument/2006/relationships/image" Target="../media/image1040.png"/><Relationship Id="rId17" Type="http://schemas.openxmlformats.org/officeDocument/2006/relationships/image" Target="../media/image109.png"/><Relationship Id="rId2" Type="http://schemas.openxmlformats.org/officeDocument/2006/relationships/image" Target="../media/image940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0.png"/><Relationship Id="rId11" Type="http://schemas.openxmlformats.org/officeDocument/2006/relationships/image" Target="../media/image1030.png"/><Relationship Id="rId5" Type="http://schemas.openxmlformats.org/officeDocument/2006/relationships/image" Target="../media/image1000.png"/><Relationship Id="rId15" Type="http://schemas.openxmlformats.org/officeDocument/2006/relationships/image" Target="../media/image107.png"/><Relationship Id="rId10" Type="http://schemas.openxmlformats.org/officeDocument/2006/relationships/image" Target="../media/image1020.png"/><Relationship Id="rId19" Type="http://schemas.openxmlformats.org/officeDocument/2006/relationships/image" Target="../media/image112.png"/><Relationship Id="rId4" Type="http://schemas.openxmlformats.org/officeDocument/2006/relationships/image" Target="../media/image960.png"/><Relationship Id="rId9" Type="http://schemas.openxmlformats.org/officeDocument/2006/relationships/image" Target="../media/image1.jpeg"/><Relationship Id="rId14" Type="http://schemas.openxmlformats.org/officeDocument/2006/relationships/image" Target="../media/image10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350.png"/><Relationship Id="rId7" Type="http://schemas.openxmlformats.org/officeDocument/2006/relationships/image" Target="../media/image110.png"/><Relationship Id="rId12" Type="http://schemas.openxmlformats.org/officeDocument/2006/relationships/image" Target="../media/image43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11" Type="http://schemas.openxmlformats.org/officeDocument/2006/relationships/image" Target="../media/image115.png"/><Relationship Id="rId5" Type="http://schemas.openxmlformats.org/officeDocument/2006/relationships/image" Target="../media/image371.png"/><Relationship Id="rId10" Type="http://schemas.openxmlformats.org/officeDocument/2006/relationships/image" Target="../media/image1.jpeg"/><Relationship Id="rId4" Type="http://schemas.openxmlformats.org/officeDocument/2006/relationships/image" Target="../media/image360.png"/><Relationship Id="rId9" Type="http://schemas.openxmlformats.org/officeDocument/2006/relationships/image" Target="../media/image1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2" y="1942253"/>
            <a:ext cx="10963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FF0000"/>
                </a:solidFill>
              </a:rPr>
              <a:t>Libra </a:t>
            </a:r>
            <a:r>
              <a:rPr lang="pt-BR" sz="4000" i="1" dirty="0"/>
              <a:t>Summer School and Workshop 2024</a:t>
            </a: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68825" y="3577468"/>
            <a:ext cx="2176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Times New Roman" panose="02020603050405020304" pitchFamily="18" charset="0"/>
              </a:rPr>
              <a:t>Alexey Akimov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9300" y="4563158"/>
            <a:ext cx="3541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University at Buffalo, SUNY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4667" y="6174913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July 9, 2024</a:t>
            </a:r>
          </a:p>
        </p:txBody>
      </p:sp>
    </p:spTree>
    <p:extLst>
      <p:ext uri="{BB962C8B-B14F-4D97-AF65-F5344CB8AC3E}">
        <p14:creationId xmlns:p14="http://schemas.microsoft.com/office/powerpoint/2010/main" val="26881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42131" y="1601875"/>
            <a:ext cx="2523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nHamiltonian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Ehrenfest_energy_adi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00FF"/>
                </a:solidFill>
              </a:rPr>
              <a:t>Ehrenfest_energy_dia</a:t>
            </a: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9165771" y="1533140"/>
            <a:ext cx="484135" cy="7904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Image result for ub logo">
            <a:extLst>
              <a:ext uri="{FF2B5EF4-FFF2-40B4-BE49-F238E27FC236}">
                <a16:creationId xmlns:a16="http://schemas.microsoft.com/office/drawing/2014/main" id="{6FC81800-32BD-8CA1-BF1F-E6CAF9F83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AC71B6-FFB9-C4C7-B790-5A9ED276CFC2}"/>
              </a:ext>
            </a:extLst>
          </p:cNvPr>
          <p:cNvSpPr txBox="1"/>
          <p:nvPr/>
        </p:nvSpPr>
        <p:spPr>
          <a:xfrm>
            <a:off x="1083722" y="96496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Quantum-Classical Hamiltonian and </a:t>
            </a:r>
            <a:r>
              <a:rPr lang="en-US" sz="2800" b="1" dirty="0" err="1">
                <a:solidFill>
                  <a:srgbClr val="0070C0"/>
                </a:solidFill>
              </a:rPr>
              <a:t>Ehrenfest</a:t>
            </a:r>
            <a:r>
              <a:rPr lang="en-US" sz="2800" b="1" dirty="0">
                <a:solidFill>
                  <a:srgbClr val="0070C0"/>
                </a:solidFill>
              </a:rPr>
              <a:t>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98E156-51AA-80C1-7A04-145A5A7DD06C}"/>
                  </a:ext>
                </a:extLst>
              </p:cNvPr>
              <p:cNvSpPr txBox="1"/>
              <p:nvPr/>
            </p:nvSpPr>
            <p:spPr>
              <a:xfrm>
                <a:off x="336639" y="853027"/>
                <a:ext cx="9881419" cy="715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𝑞𝑐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b="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b="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98E156-51AA-80C1-7A04-145A5A7DD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9" y="853027"/>
                <a:ext cx="9881419" cy="715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766E9A-C11E-029B-9736-8F17AEAA0C0C}"/>
              </a:ext>
            </a:extLst>
          </p:cNvPr>
          <p:cNvCxnSpPr>
            <a:cxnSpLocks/>
          </p:cNvCxnSpPr>
          <p:nvPr/>
        </p:nvCxnSpPr>
        <p:spPr>
          <a:xfrm flipH="1" flipV="1">
            <a:off x="5779029" y="1562832"/>
            <a:ext cx="742351" cy="4719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DC720E-3A8D-6277-6A68-C09BED04A49E}"/>
                  </a:ext>
                </a:extLst>
              </p:cNvPr>
              <p:cNvSpPr txBox="1"/>
              <p:nvPr/>
            </p:nvSpPr>
            <p:spPr>
              <a:xfrm>
                <a:off x="3804926" y="2555248"/>
                <a:ext cx="2220427" cy="925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𝑀𝐹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Energy conservation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DC720E-3A8D-6277-6A68-C09BED04A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26" y="2555248"/>
                <a:ext cx="2220427" cy="925253"/>
              </a:xfrm>
              <a:prstGeom prst="rect">
                <a:avLst/>
              </a:prstGeom>
              <a:blipFill>
                <a:blip r:embed="rId4"/>
                <a:stretch>
                  <a:fillRect l="-219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E02B12-B2D5-847C-DA18-E228B5DDBD1B}"/>
                  </a:ext>
                </a:extLst>
              </p:cNvPr>
              <p:cNvSpPr txBox="1"/>
              <p:nvPr/>
            </p:nvSpPr>
            <p:spPr>
              <a:xfrm>
                <a:off x="6798775" y="3281829"/>
                <a:ext cx="1966452" cy="699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𝑹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𝑷</m:t>
                          </m:r>
                        </m:e>
                      </m:acc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𝑀𝐹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𝑹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rep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E02B12-B2D5-847C-DA18-E228B5DDB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75" y="3281829"/>
                <a:ext cx="1966452" cy="699422"/>
              </a:xfrm>
              <a:prstGeom prst="rect">
                <a:avLst/>
              </a:prstGeom>
              <a:blipFill>
                <a:blip r:embed="rId5"/>
                <a:stretch>
                  <a:fillRect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1BA03A-4046-95F9-DC79-974DD13BFE0C}"/>
                  </a:ext>
                </a:extLst>
              </p:cNvPr>
              <p:cNvSpPr txBox="1"/>
              <p:nvPr/>
            </p:nvSpPr>
            <p:spPr>
              <a:xfrm>
                <a:off x="66669" y="2496576"/>
                <a:ext cx="3664973" cy="625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𝑟𝑒𝑝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𝑟𝑒𝑝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𝑟𝑒𝑝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21BA03A-4046-95F9-DC79-974DD13BF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" y="2496576"/>
                <a:ext cx="3664973" cy="6252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D3B4581C-80FE-726E-D731-EFDC45BFF6FF}"/>
              </a:ext>
            </a:extLst>
          </p:cNvPr>
          <p:cNvSpPr/>
          <p:nvPr/>
        </p:nvSpPr>
        <p:spPr>
          <a:xfrm rot="854771">
            <a:off x="3637416" y="2299142"/>
            <a:ext cx="3098533" cy="897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D69E2BF3-6DBA-7248-6351-EED852C8F213}"/>
              </a:ext>
            </a:extLst>
          </p:cNvPr>
          <p:cNvSpPr/>
          <p:nvPr/>
        </p:nvSpPr>
        <p:spPr>
          <a:xfrm rot="2999035">
            <a:off x="8642359" y="3530645"/>
            <a:ext cx="1046822" cy="5256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105FFA-BB20-7462-69E6-3E678A32739A}"/>
                  </a:ext>
                </a:extLst>
              </p:cNvPr>
              <p:cNvSpPr txBox="1"/>
              <p:nvPr/>
            </p:nvSpPr>
            <p:spPr>
              <a:xfrm>
                <a:off x="3510946" y="4402658"/>
                <a:ext cx="8088655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𝐻𝐹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MF</m:t>
                          </m:r>
                        </m:sup>
                      </m:sSubSup>
                      <m:r>
                        <a:rPr 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  <m:sup>
                          <m: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𝐻𝐹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105FFA-BB20-7462-69E6-3E678A327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946" y="4402658"/>
                <a:ext cx="8088655" cy="6790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080E6F-7F16-0C7E-F830-BEFD9F9DE817}"/>
                  </a:ext>
                </a:extLst>
              </p:cNvPr>
              <p:cNvSpPr txBox="1"/>
              <p:nvPr/>
            </p:nvSpPr>
            <p:spPr>
              <a:xfrm>
                <a:off x="4555052" y="5596996"/>
                <a:ext cx="7384026" cy="411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𝐻𝐹</m:t>
                          </m:r>
                        </m:sup>
                      </m:sSubSup>
                      <m:r>
                        <a:rPr lang="en-US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b="0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b="0" i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b="0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b="0" i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080E6F-7F16-0C7E-F830-BEFD9F9D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052" y="5596996"/>
                <a:ext cx="7384026" cy="411203"/>
              </a:xfrm>
              <a:prstGeom prst="rect">
                <a:avLst/>
              </a:prstGeom>
              <a:blipFill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6E3B00A-E3B2-5F13-1466-8340E6D4E09D}"/>
              </a:ext>
            </a:extLst>
          </p:cNvPr>
          <p:cNvSpPr txBox="1"/>
          <p:nvPr/>
        </p:nvSpPr>
        <p:spPr>
          <a:xfrm>
            <a:off x="427790" y="2137736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TD-SE for the amplitudes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0B7210-4E74-DB30-8BA7-996651159955}"/>
              </a:ext>
            </a:extLst>
          </p:cNvPr>
          <p:cNvSpPr txBox="1"/>
          <p:nvPr/>
        </p:nvSpPr>
        <p:spPr>
          <a:xfrm>
            <a:off x="81186" y="3589318"/>
            <a:ext cx="673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Enforcing the “classical” form of equations of motion for nuclear DOFs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719CD1-8E32-7893-C1AC-9544306DA63C}"/>
                  </a:ext>
                </a:extLst>
              </p:cNvPr>
              <p:cNvSpPr/>
              <p:nvPr/>
            </p:nvSpPr>
            <p:spPr>
              <a:xfrm>
                <a:off x="4611223" y="6119220"/>
                <a:ext cx="7647264" cy="411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719CD1-8E32-7893-C1AC-9544306DA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223" y="6119220"/>
                <a:ext cx="7647264" cy="411203"/>
              </a:xfrm>
              <a:prstGeom prst="rect">
                <a:avLst/>
              </a:prstGeom>
              <a:blipFill>
                <a:blip r:embed="rId9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A1EEC38-FEF9-B841-D695-C1A07D3DB9EB}"/>
              </a:ext>
            </a:extLst>
          </p:cNvPr>
          <p:cNvSpPr/>
          <p:nvPr/>
        </p:nvSpPr>
        <p:spPr>
          <a:xfrm>
            <a:off x="307393" y="5081690"/>
            <a:ext cx="29648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nHamiltonian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Ehrenfest_forces_adi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00FF"/>
                </a:solidFill>
              </a:rPr>
              <a:t>Ehrenfest_forces_dia</a:t>
            </a: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8000"/>
                </a:solidFill>
              </a:rPr>
              <a:t>Ehrenfest_forces_tens_adi</a:t>
            </a:r>
            <a:endParaRPr lang="en-US" dirty="0">
              <a:solidFill>
                <a:srgbClr val="008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/>
              <a:t>Ehrenfest_forces_tens_dia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3C3901-0E13-BF26-553B-C778D813032B}"/>
              </a:ext>
            </a:extLst>
          </p:cNvPr>
          <p:cNvCxnSpPr>
            <a:cxnSpLocks/>
          </p:cNvCxnSpPr>
          <p:nvPr/>
        </p:nvCxnSpPr>
        <p:spPr>
          <a:xfrm flipV="1">
            <a:off x="2805980" y="5071565"/>
            <a:ext cx="2720542" cy="4610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6E0F97-AB37-6B79-0F62-48A5D502606B}"/>
              </a:ext>
            </a:extLst>
          </p:cNvPr>
          <p:cNvCxnSpPr>
            <a:cxnSpLocks/>
          </p:cNvCxnSpPr>
          <p:nvPr/>
        </p:nvCxnSpPr>
        <p:spPr>
          <a:xfrm flipV="1">
            <a:off x="2862774" y="5081690"/>
            <a:ext cx="5327497" cy="7008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C15020A-8D66-53A7-2379-CF0F2D0EA6A4}"/>
              </a:ext>
            </a:extLst>
          </p:cNvPr>
          <p:cNvCxnSpPr>
            <a:cxnSpLocks/>
          </p:cNvCxnSpPr>
          <p:nvPr/>
        </p:nvCxnSpPr>
        <p:spPr>
          <a:xfrm flipV="1">
            <a:off x="3304811" y="5847469"/>
            <a:ext cx="1483499" cy="185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83616E-4D80-8C0A-680A-609FE2DC5D6A}"/>
              </a:ext>
            </a:extLst>
          </p:cNvPr>
          <p:cNvCxnSpPr>
            <a:cxnSpLocks/>
          </p:cNvCxnSpPr>
          <p:nvPr/>
        </p:nvCxnSpPr>
        <p:spPr>
          <a:xfrm>
            <a:off x="3272244" y="6366198"/>
            <a:ext cx="128280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 animBg="1"/>
      <p:bldP spid="22" grpId="0" animBg="1"/>
      <p:bldP spid="23" grpId="0"/>
      <p:bldP spid="24" grpId="0"/>
      <p:bldP spid="25" grpId="0"/>
      <p:bldP spid="26" grpId="0"/>
      <p:bldP spid="30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14362" y="2635419"/>
            <a:ext cx="109632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More on the nHamiltonian class. </a:t>
            </a:r>
          </a:p>
          <a:p>
            <a:pPr algn="ctr">
              <a:buNone/>
            </a:pPr>
            <a:r>
              <a:rPr lang="pt-BR" sz="4000" i="1" dirty="0"/>
              <a:t>Making Interfaces</a:t>
            </a:r>
          </a:p>
        </p:txBody>
      </p:sp>
      <p:pic>
        <p:nvPicPr>
          <p:cNvPr id="4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41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27498" y="3228568"/>
            <a:ext cx="3873403" cy="723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27496" y="3943350"/>
            <a:ext cx="3873405" cy="27309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82385" y="4020254"/>
                <a:ext cx="1381340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385" y="4020254"/>
                <a:ext cx="1381340" cy="474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60873" y="6150200"/>
                <a:ext cx="1314847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73" y="6150200"/>
                <a:ext cx="1314847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549355" y="4650092"/>
            <a:ext cx="3395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ham.compute_diabatic</a:t>
            </a:r>
            <a:r>
              <a:rPr lang="en-US" dirty="0"/>
              <a:t>(</a:t>
            </a:r>
            <a:r>
              <a:rPr lang="en-US" dirty="0" err="1"/>
              <a:t>bp</a:t>
            </a:r>
            <a:r>
              <a:rPr lang="en-US" dirty="0"/>
              <a:t>::object </a:t>
            </a:r>
            <a:r>
              <a:rPr lang="en-US" dirty="0" err="1"/>
              <a:t>py_funct</a:t>
            </a:r>
            <a:r>
              <a:rPr lang="en-US" dirty="0"/>
              <a:t>, </a:t>
            </a:r>
            <a:r>
              <a:rPr lang="en-US" dirty="0" err="1"/>
              <a:t>bp</a:t>
            </a:r>
            <a:r>
              <a:rPr lang="en-US" dirty="0"/>
              <a:t>::object q, </a:t>
            </a:r>
            <a:r>
              <a:rPr lang="en-US" dirty="0" err="1"/>
              <a:t>bp</a:t>
            </a:r>
            <a:r>
              <a:rPr lang="en-US" dirty="0"/>
              <a:t>::object </a:t>
            </a:r>
            <a:r>
              <a:rPr lang="en-US" dirty="0" err="1"/>
              <a:t>params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54346" y="5804133"/>
            <a:ext cx="311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ham.compute_adiabatic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lvl</a:t>
            </a:r>
            <a:r>
              <a:rPr lang="en-US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4250" y="1609995"/>
            <a:ext cx="3535990" cy="15616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587704" y="2094703"/>
            <a:ext cx="1480418" cy="993446"/>
            <a:chOff x="2205976" y="1237450"/>
            <a:chExt cx="1597228" cy="1309382"/>
          </a:xfrm>
        </p:grpSpPr>
        <p:sp>
          <p:nvSpPr>
            <p:cNvPr id="31" name="Rectangle 30"/>
            <p:cNvSpPr/>
            <p:nvPr/>
          </p:nvSpPr>
          <p:spPr>
            <a:xfrm>
              <a:off x="2205976" y="1237450"/>
              <a:ext cx="1497535" cy="11864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40024" y="1278110"/>
              <a:ext cx="1105486" cy="4867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Ham_dia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40024" y="1734627"/>
              <a:ext cx="1363180" cy="4867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d1Ham_dia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27492" y="2060045"/>
              <a:ext cx="370457" cy="4867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92325" y="2083244"/>
            <a:ext cx="1333353" cy="903907"/>
            <a:chOff x="310597" y="1237450"/>
            <a:chExt cx="1544833" cy="1190132"/>
          </a:xfrm>
        </p:grpSpPr>
        <p:sp>
          <p:nvSpPr>
            <p:cNvPr id="50" name="Rectangle 49"/>
            <p:cNvSpPr/>
            <p:nvPr/>
          </p:nvSpPr>
          <p:spPr>
            <a:xfrm>
              <a:off x="310597" y="1237450"/>
              <a:ext cx="1463002" cy="11481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6239" y="1287362"/>
              <a:ext cx="1187155" cy="486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Ham_adi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1544" y="1750332"/>
              <a:ext cx="1463886" cy="486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d1Ham_adi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2975" y="1941300"/>
              <a:ext cx="397824" cy="486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37" name="Elbow Connector 36"/>
          <p:cNvCxnSpPr/>
          <p:nvPr/>
        </p:nvCxnSpPr>
        <p:spPr>
          <a:xfrm rot="5400000" flipH="1" flipV="1">
            <a:off x="5941831" y="3556195"/>
            <a:ext cx="2530219" cy="507374"/>
          </a:xfrm>
          <a:prstGeom prst="bentConnector3">
            <a:avLst>
              <a:gd name="adj1" fmla="val 685"/>
            </a:avLst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V="1">
            <a:off x="1657480" y="4067510"/>
            <a:ext cx="3467101" cy="421627"/>
          </a:xfrm>
          <a:prstGeom prst="bentConnector3">
            <a:avLst>
              <a:gd name="adj1" fmla="val -824"/>
            </a:avLst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 rot="10800000">
            <a:off x="2824959" y="2296563"/>
            <a:ext cx="750611" cy="35360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815263" y="1612677"/>
            <a:ext cx="2771775" cy="1367770"/>
            <a:chOff x="5838825" y="1130952"/>
            <a:chExt cx="2771775" cy="1312359"/>
          </a:xfrm>
        </p:grpSpPr>
        <p:sp>
          <p:nvSpPr>
            <p:cNvPr id="14" name="Rectangle 13"/>
            <p:cNvSpPr/>
            <p:nvPr/>
          </p:nvSpPr>
          <p:spPr>
            <a:xfrm>
              <a:off x="5838825" y="1130952"/>
              <a:ext cx="2771775" cy="131235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22438" y="1257115"/>
              <a:ext cx="2393796" cy="1033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User-defined</a:t>
              </a:r>
            </a:p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Hamiltonian</a:t>
              </a:r>
              <a:endParaRPr lang="en-US" sz="3200" dirty="0"/>
            </a:p>
          </p:txBody>
        </p:sp>
      </p:grpSp>
      <p:cxnSp>
        <p:nvCxnSpPr>
          <p:cNvPr id="51" name="Elbow Connector 50"/>
          <p:cNvCxnSpPr>
            <a:stCxn id="50" idx="2"/>
            <a:endCxn id="9" idx="1"/>
          </p:cNvCxnSpPr>
          <p:nvPr/>
        </p:nvCxnSpPr>
        <p:spPr>
          <a:xfrm rot="16200000" flipH="1">
            <a:off x="1263796" y="4015181"/>
            <a:ext cx="3456969" cy="1337186"/>
          </a:xfrm>
          <a:prstGeom prst="bentConnector2">
            <a:avLst/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806399" y="904806"/>
            <a:ext cx="2771775" cy="6864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Python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634250" y="918362"/>
            <a:ext cx="3535990" cy="6864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C++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91030" y="3293573"/>
            <a:ext cx="376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Dynamical Algorithm</a:t>
            </a:r>
          </a:p>
        </p:txBody>
      </p:sp>
      <p:pic>
        <p:nvPicPr>
          <p:cNvPr id="46" name="Picture 2" descr="Image result for u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42" y="3746373"/>
            <a:ext cx="1151595" cy="115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7317121" y="4083082"/>
            <a:ext cx="249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User calls dynamics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10800000">
            <a:off x="4957131" y="2296563"/>
            <a:ext cx="2858129" cy="35360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00FF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0800000">
            <a:off x="9192287" y="2866869"/>
            <a:ext cx="428625" cy="662264"/>
          </a:xfrm>
          <a:prstGeom prst="downArrow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24212" y="1532280"/>
            <a:ext cx="295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Transformations</a:t>
            </a:r>
          </a:p>
        </p:txBody>
      </p:sp>
      <p:sp>
        <p:nvSpPr>
          <p:cNvPr id="57" name="Down Arrow 56"/>
          <p:cNvSpPr/>
          <p:nvPr/>
        </p:nvSpPr>
        <p:spPr>
          <a:xfrm rot="5400000">
            <a:off x="8255191" y="3257423"/>
            <a:ext cx="428625" cy="1241848"/>
          </a:xfrm>
          <a:prstGeom prst="downArrow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6200000">
            <a:off x="7754793" y="5552540"/>
            <a:ext cx="428625" cy="1241848"/>
          </a:xfrm>
          <a:prstGeom prst="downArrow">
            <a:avLst/>
          </a:prstGeom>
          <a:gradFill>
            <a:gsLst>
              <a:gs pos="0">
                <a:schemeClr val="tx1"/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684093" y="5889628"/>
            <a:ext cx="1873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Output</a:t>
            </a:r>
          </a:p>
        </p:txBody>
      </p:sp>
      <p:pic>
        <p:nvPicPr>
          <p:cNvPr id="42" name="Picture 7" descr="Image result for ub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74B86A-54B1-D4EA-32BB-0E92F6EB12A2}"/>
              </a:ext>
            </a:extLst>
          </p:cNvPr>
          <p:cNvSpPr txBox="1"/>
          <p:nvPr/>
        </p:nvSpPr>
        <p:spPr>
          <a:xfrm>
            <a:off x="2083442" y="80128"/>
            <a:ext cx="753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How `</a:t>
            </a:r>
            <a:r>
              <a:rPr lang="en-US" sz="2800" b="1" dirty="0" err="1">
                <a:solidFill>
                  <a:srgbClr val="0070C0"/>
                </a:solidFill>
              </a:rPr>
              <a:t>compute_dynamics</a:t>
            </a:r>
            <a:r>
              <a:rPr lang="en-US" sz="2800" b="1" dirty="0">
                <a:solidFill>
                  <a:srgbClr val="0070C0"/>
                </a:solidFill>
              </a:rPr>
              <a:t>` works</a:t>
            </a:r>
          </a:p>
        </p:txBody>
      </p:sp>
    </p:spTree>
    <p:extLst>
      <p:ext uri="{BB962C8B-B14F-4D97-AF65-F5344CB8AC3E}">
        <p14:creationId xmlns:p14="http://schemas.microsoft.com/office/powerpoint/2010/main" val="25181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8" grpId="0"/>
      <p:bldP spid="9" grpId="0"/>
      <p:bldP spid="10" grpId="0"/>
      <p:bldP spid="11" grpId="0"/>
      <p:bldP spid="16" grpId="0" animBg="1"/>
      <p:bldP spid="44" grpId="0" animBg="1"/>
      <p:bldP spid="39" grpId="0" animBg="1"/>
      <p:bldP spid="43" grpId="0" animBg="1"/>
      <p:bldP spid="3" grpId="0"/>
      <p:bldP spid="48" grpId="0"/>
      <p:bldP spid="49" grpId="0" animBg="1"/>
      <p:bldP spid="53" grpId="0" animBg="1"/>
      <p:bldP spid="55" grpId="0"/>
      <p:bldP spid="57" grpId="0" animBg="1"/>
      <p:bldP spid="58" grpId="0" animBg="1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578814"/>
                  </p:ext>
                </p:extLst>
              </p:nvPr>
            </p:nvGraphicFramePr>
            <p:xfrm>
              <a:off x="396241" y="2885307"/>
              <a:ext cx="11501119" cy="36994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7257">
                      <a:extLst>
                        <a:ext uri="{9D8B030D-6E8A-4147-A177-3AD203B41FA5}">
                          <a16:colId xmlns:a16="http://schemas.microsoft.com/office/drawing/2014/main" val="3894357994"/>
                        </a:ext>
                      </a:extLst>
                    </a:gridCol>
                    <a:gridCol w="845053">
                      <a:extLst>
                        <a:ext uri="{9D8B030D-6E8A-4147-A177-3AD203B41FA5}">
                          <a16:colId xmlns:a16="http://schemas.microsoft.com/office/drawing/2014/main" val="4294268759"/>
                        </a:ext>
                      </a:extLst>
                    </a:gridCol>
                    <a:gridCol w="1139444">
                      <a:extLst>
                        <a:ext uri="{9D8B030D-6E8A-4147-A177-3AD203B41FA5}">
                          <a16:colId xmlns:a16="http://schemas.microsoft.com/office/drawing/2014/main" val="2793253422"/>
                        </a:ext>
                      </a:extLst>
                    </a:gridCol>
                    <a:gridCol w="1139442">
                      <a:extLst>
                        <a:ext uri="{9D8B030D-6E8A-4147-A177-3AD203B41FA5}">
                          <a16:colId xmlns:a16="http://schemas.microsoft.com/office/drawing/2014/main" val="2616040900"/>
                        </a:ext>
                      </a:extLst>
                    </a:gridCol>
                    <a:gridCol w="1177852">
                      <a:extLst>
                        <a:ext uri="{9D8B030D-6E8A-4147-A177-3AD203B41FA5}">
                          <a16:colId xmlns:a16="http://schemas.microsoft.com/office/drawing/2014/main" val="3434859788"/>
                        </a:ext>
                      </a:extLst>
                    </a:gridCol>
                    <a:gridCol w="1088232">
                      <a:extLst>
                        <a:ext uri="{9D8B030D-6E8A-4147-A177-3AD203B41FA5}">
                          <a16:colId xmlns:a16="http://schemas.microsoft.com/office/drawing/2014/main" val="1257572022"/>
                        </a:ext>
                      </a:extLst>
                    </a:gridCol>
                    <a:gridCol w="1113839">
                      <a:extLst>
                        <a:ext uri="{9D8B030D-6E8A-4147-A177-3AD203B41FA5}">
                          <a16:colId xmlns:a16="http://schemas.microsoft.com/office/drawing/2014/main" val="2381790142"/>
                        </a:ext>
                      </a:extLst>
                    </a:gridCol>
                  </a:tblGrid>
                  <a:tr h="9635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𝒗𝒊𝒃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196619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nHamiltonian</a:t>
                          </a:r>
                          <a:r>
                            <a:rPr lang="en-US" sz="1600" dirty="0"/>
                            <a:t>::</a:t>
                          </a:r>
                          <a:r>
                            <a:rPr lang="en-US" sz="1600" b="1" dirty="0" err="1"/>
                            <a:t>compute_diabatic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bp</a:t>
                          </a:r>
                          <a:r>
                            <a:rPr lang="en-US" sz="1600" dirty="0"/>
                            <a:t>::object </a:t>
                          </a:r>
                          <a:r>
                            <a:rPr lang="en-US" sz="1600" dirty="0" err="1"/>
                            <a:t>py_funct</a:t>
                          </a:r>
                          <a:r>
                            <a:rPr lang="en-US" sz="1600" baseline="0" dirty="0"/>
                            <a:t> …)</a:t>
                          </a:r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10600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nHamiltonian</a:t>
                          </a:r>
                          <a:r>
                            <a:rPr lang="en-US" sz="1600" dirty="0"/>
                            <a:t>::</a:t>
                          </a:r>
                          <a:r>
                            <a:rPr lang="en-US" sz="1600" b="1" dirty="0" err="1"/>
                            <a:t>compute_nac_dia</a:t>
                          </a:r>
                          <a:r>
                            <a:rPr lang="en-US" sz="1600" dirty="0"/>
                            <a:t>(…)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798461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nHamiltonian</a:t>
                          </a:r>
                          <a:r>
                            <a:rPr lang="en-US" sz="1600" dirty="0"/>
                            <a:t>::</a:t>
                          </a:r>
                          <a:r>
                            <a:rPr lang="en-US" sz="1600" b="1" dirty="0" err="1"/>
                            <a:t>compute_hvib_dia</a:t>
                          </a:r>
                          <a:r>
                            <a:rPr lang="en-US" sz="1600" dirty="0"/>
                            <a:t>(…)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0954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578814"/>
                  </p:ext>
                </p:extLst>
              </p:nvPr>
            </p:nvGraphicFramePr>
            <p:xfrm>
              <a:off x="396241" y="2885307"/>
              <a:ext cx="11501119" cy="36994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7257">
                      <a:extLst>
                        <a:ext uri="{9D8B030D-6E8A-4147-A177-3AD203B41FA5}">
                          <a16:colId xmlns:a16="http://schemas.microsoft.com/office/drawing/2014/main" val="3894357994"/>
                        </a:ext>
                      </a:extLst>
                    </a:gridCol>
                    <a:gridCol w="845053">
                      <a:extLst>
                        <a:ext uri="{9D8B030D-6E8A-4147-A177-3AD203B41FA5}">
                          <a16:colId xmlns:a16="http://schemas.microsoft.com/office/drawing/2014/main" val="4294268759"/>
                        </a:ext>
                      </a:extLst>
                    </a:gridCol>
                    <a:gridCol w="1139444">
                      <a:extLst>
                        <a:ext uri="{9D8B030D-6E8A-4147-A177-3AD203B41FA5}">
                          <a16:colId xmlns:a16="http://schemas.microsoft.com/office/drawing/2014/main" val="2793253422"/>
                        </a:ext>
                      </a:extLst>
                    </a:gridCol>
                    <a:gridCol w="1139442">
                      <a:extLst>
                        <a:ext uri="{9D8B030D-6E8A-4147-A177-3AD203B41FA5}">
                          <a16:colId xmlns:a16="http://schemas.microsoft.com/office/drawing/2014/main" val="2616040900"/>
                        </a:ext>
                      </a:extLst>
                    </a:gridCol>
                    <a:gridCol w="1177852">
                      <a:extLst>
                        <a:ext uri="{9D8B030D-6E8A-4147-A177-3AD203B41FA5}">
                          <a16:colId xmlns:a16="http://schemas.microsoft.com/office/drawing/2014/main" val="3434859788"/>
                        </a:ext>
                      </a:extLst>
                    </a:gridCol>
                    <a:gridCol w="1088232">
                      <a:extLst>
                        <a:ext uri="{9D8B030D-6E8A-4147-A177-3AD203B41FA5}">
                          <a16:colId xmlns:a16="http://schemas.microsoft.com/office/drawing/2014/main" val="1257572022"/>
                        </a:ext>
                      </a:extLst>
                    </a:gridCol>
                    <a:gridCol w="1113839">
                      <a:extLst>
                        <a:ext uri="{9D8B030D-6E8A-4147-A177-3AD203B41FA5}">
                          <a16:colId xmlns:a16="http://schemas.microsoft.com/office/drawing/2014/main" val="2381790142"/>
                        </a:ext>
                      </a:extLst>
                    </a:gridCol>
                  </a:tblGrid>
                  <a:tr h="9635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367" t="-3165" r="-670504" b="-2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3904" t="-3165" r="-398396" b="-2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7204" t="-3165" r="-300538" b="-2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7629" t="-3165" r="-188144" b="-2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8427" t="-3165" r="-105056" b="-2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2240" t="-3165" r="-2186" b="-2860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196619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nHamiltonian</a:t>
                          </a:r>
                          <a:r>
                            <a:rPr lang="en-US" sz="1600" dirty="0"/>
                            <a:t>::</a:t>
                          </a:r>
                          <a:r>
                            <a:rPr lang="en-US" sz="1600" b="1" dirty="0" err="1"/>
                            <a:t>compute_diabatic</a:t>
                          </a:r>
                          <a:r>
                            <a:rPr lang="en-US" sz="1600" dirty="0"/>
                            <a:t>(</a:t>
                          </a:r>
                          <a:r>
                            <a:rPr lang="en-US" sz="1600" dirty="0" err="1"/>
                            <a:t>bp</a:t>
                          </a:r>
                          <a:r>
                            <a:rPr lang="en-US" sz="1600" dirty="0"/>
                            <a:t>::object </a:t>
                          </a:r>
                          <a:r>
                            <a:rPr lang="en-US" sz="1600" dirty="0" err="1"/>
                            <a:t>py_funct</a:t>
                          </a:r>
                          <a:r>
                            <a:rPr lang="en-US" sz="1600" baseline="0" dirty="0"/>
                            <a:t> …)</a:t>
                          </a:r>
                          <a:endParaRPr lang="en-US" sz="16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10600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nHamiltonian</a:t>
                          </a:r>
                          <a:r>
                            <a:rPr lang="en-US" sz="1600" dirty="0"/>
                            <a:t>::</a:t>
                          </a:r>
                          <a:r>
                            <a:rPr lang="en-US" sz="1600" b="1" dirty="0" err="1"/>
                            <a:t>compute_nac_dia</a:t>
                          </a:r>
                          <a:r>
                            <a:rPr lang="en-US" sz="1600" dirty="0"/>
                            <a:t>(…)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798461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nHamiltonian</a:t>
                          </a:r>
                          <a:r>
                            <a:rPr lang="en-US" sz="1600" dirty="0"/>
                            <a:t>::</a:t>
                          </a:r>
                          <a:r>
                            <a:rPr lang="en-US" sz="1600" b="1" dirty="0" err="1"/>
                            <a:t>compute_hvib_dia</a:t>
                          </a:r>
                          <a:r>
                            <a:rPr lang="en-US" sz="1600" dirty="0"/>
                            <a:t>(…)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0954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617844" y="1411356"/>
            <a:ext cx="5919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= Required Input</a:t>
            </a:r>
          </a:p>
          <a:p>
            <a:r>
              <a:rPr lang="en-US" b="1" dirty="0">
                <a:solidFill>
                  <a:srgbClr val="92D050"/>
                </a:solidFill>
              </a:rPr>
              <a:t>Green</a:t>
            </a:r>
            <a:r>
              <a:rPr lang="en-US" dirty="0"/>
              <a:t> = Output</a:t>
            </a:r>
          </a:p>
          <a:p>
            <a:r>
              <a:rPr lang="en-US" b="1" dirty="0">
                <a:solidFill>
                  <a:srgbClr val="92D050"/>
                </a:solidFill>
              </a:rPr>
              <a:t>Green with D </a:t>
            </a:r>
            <a:r>
              <a:rPr lang="en-US" dirty="0"/>
              <a:t>= Can be set up directly via Python function call</a:t>
            </a:r>
          </a:p>
        </p:txBody>
      </p:sp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6D079C7E-ACBF-AC50-71C0-107D887FD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05DFB7-2794-11DB-1D46-9B13BFAF24FA}"/>
                  </a:ext>
                </a:extLst>
              </p:cNvPr>
              <p:cNvSpPr txBox="1"/>
              <p:nvPr/>
            </p:nvSpPr>
            <p:spPr>
              <a:xfrm>
                <a:off x="71120" y="0"/>
                <a:ext cx="10322559" cy="5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0070C0"/>
                    </a:solidFill>
                  </a:rPr>
                  <a:t>Different ways of computing matrix elements. Example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𝒅𝒊𝒂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𝒗𝒊𝒃</m:t>
                        </m:r>
                      </m:sup>
                    </m:sSub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05DFB7-2794-11DB-1D46-9B13BFAF2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" y="0"/>
                <a:ext cx="10322559" cy="568104"/>
              </a:xfrm>
              <a:prstGeom prst="rect">
                <a:avLst/>
              </a:prstGeom>
              <a:blipFill>
                <a:blip r:embed="rId4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46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68965" y="1193539"/>
              <a:ext cx="11827565" cy="5523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9974">
                      <a:extLst>
                        <a:ext uri="{9D8B030D-6E8A-4147-A177-3AD203B41FA5}">
                          <a16:colId xmlns:a16="http://schemas.microsoft.com/office/drawing/2014/main" val="3894357994"/>
                        </a:ext>
                      </a:extLst>
                    </a:gridCol>
                    <a:gridCol w="576470">
                      <a:extLst>
                        <a:ext uri="{9D8B030D-6E8A-4147-A177-3AD203B41FA5}">
                          <a16:colId xmlns:a16="http://schemas.microsoft.com/office/drawing/2014/main" val="4294268759"/>
                        </a:ext>
                      </a:extLst>
                    </a:gridCol>
                    <a:gridCol w="566530">
                      <a:extLst>
                        <a:ext uri="{9D8B030D-6E8A-4147-A177-3AD203B41FA5}">
                          <a16:colId xmlns:a16="http://schemas.microsoft.com/office/drawing/2014/main" val="2793253422"/>
                        </a:ext>
                      </a:extLst>
                    </a:gridCol>
                    <a:gridCol w="566531">
                      <a:extLst>
                        <a:ext uri="{9D8B030D-6E8A-4147-A177-3AD203B41FA5}">
                          <a16:colId xmlns:a16="http://schemas.microsoft.com/office/drawing/2014/main" val="3117069620"/>
                        </a:ext>
                      </a:extLst>
                    </a:gridCol>
                    <a:gridCol w="755373">
                      <a:extLst>
                        <a:ext uri="{9D8B030D-6E8A-4147-A177-3AD203B41FA5}">
                          <a16:colId xmlns:a16="http://schemas.microsoft.com/office/drawing/2014/main" val="2616040900"/>
                        </a:ext>
                      </a:extLst>
                    </a:gridCol>
                    <a:gridCol w="854766">
                      <a:extLst>
                        <a:ext uri="{9D8B030D-6E8A-4147-A177-3AD203B41FA5}">
                          <a16:colId xmlns:a16="http://schemas.microsoft.com/office/drawing/2014/main" val="1729493049"/>
                        </a:ext>
                      </a:extLst>
                    </a:gridCol>
                    <a:gridCol w="775252">
                      <a:extLst>
                        <a:ext uri="{9D8B030D-6E8A-4147-A177-3AD203B41FA5}">
                          <a16:colId xmlns:a16="http://schemas.microsoft.com/office/drawing/2014/main" val="3434859788"/>
                        </a:ext>
                      </a:extLst>
                    </a:gridCol>
                    <a:gridCol w="646043">
                      <a:extLst>
                        <a:ext uri="{9D8B030D-6E8A-4147-A177-3AD203B41FA5}">
                          <a16:colId xmlns:a16="http://schemas.microsoft.com/office/drawing/2014/main" val="664722410"/>
                        </a:ext>
                      </a:extLst>
                    </a:gridCol>
                    <a:gridCol w="755374">
                      <a:extLst>
                        <a:ext uri="{9D8B030D-6E8A-4147-A177-3AD203B41FA5}">
                          <a16:colId xmlns:a16="http://schemas.microsoft.com/office/drawing/2014/main" val="220866236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3237264552"/>
                        </a:ext>
                      </a:extLst>
                    </a:gridCol>
                    <a:gridCol w="725556">
                      <a:extLst>
                        <a:ext uri="{9D8B030D-6E8A-4147-A177-3AD203B41FA5}">
                          <a16:colId xmlns:a16="http://schemas.microsoft.com/office/drawing/2014/main" val="3657698320"/>
                        </a:ext>
                      </a:extLst>
                    </a:gridCol>
                    <a:gridCol w="765313">
                      <a:extLst>
                        <a:ext uri="{9D8B030D-6E8A-4147-A177-3AD203B41FA5}">
                          <a16:colId xmlns:a16="http://schemas.microsoft.com/office/drawing/2014/main" val="1257572022"/>
                        </a:ext>
                      </a:extLst>
                    </a:gridCol>
                    <a:gridCol w="765313">
                      <a:extLst>
                        <a:ext uri="{9D8B030D-6E8A-4147-A177-3AD203B41FA5}">
                          <a16:colId xmlns:a16="http://schemas.microsoft.com/office/drawing/2014/main" val="2381790142"/>
                        </a:ext>
                      </a:extLst>
                    </a:gridCol>
                  </a:tblGrid>
                  <a:tr h="9635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𝛁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𝒂𝒅𝒊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𝜵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𝒂𝒅𝒊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𝒂𝒅𝒊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𝒅𝒊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𝒗𝒊𝒃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196619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nHamiltonian</a:t>
                          </a:r>
                          <a:r>
                            <a:rPr lang="en-US" sz="1400" dirty="0"/>
                            <a:t>::</a:t>
                          </a:r>
                          <a:r>
                            <a:rPr lang="en-US" sz="1400" b="1" dirty="0" err="1"/>
                            <a:t>compute_diabatic</a:t>
                          </a:r>
                          <a:r>
                            <a:rPr lang="en-US" sz="1400" dirty="0"/>
                            <a:t>(</a:t>
                          </a:r>
                          <a:r>
                            <a:rPr lang="en-US" sz="1400" dirty="0" err="1"/>
                            <a:t>bp</a:t>
                          </a:r>
                          <a:r>
                            <a:rPr lang="en-US" sz="1400" dirty="0"/>
                            <a:t>::object </a:t>
                          </a:r>
                          <a:r>
                            <a:rPr lang="en-US" sz="1400" dirty="0" err="1"/>
                            <a:t>py_funct</a:t>
                          </a:r>
                          <a:r>
                            <a:rPr lang="en-US" sz="1400" baseline="0" dirty="0"/>
                            <a:t> …)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210600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/>
                            <a:t>nHamiltonian</a:t>
                          </a:r>
                          <a:r>
                            <a:rPr lang="en-US" sz="1400" dirty="0"/>
                            <a:t>::</a:t>
                          </a:r>
                          <a:r>
                            <a:rPr lang="en-US" sz="1400" b="1" dirty="0" err="1"/>
                            <a:t>compute_adiabatic</a:t>
                          </a:r>
                          <a:r>
                            <a:rPr lang="en-US" sz="1400" dirty="0"/>
                            <a:t>(</a:t>
                          </a:r>
                          <a:r>
                            <a:rPr lang="en-US" sz="1400" baseline="0" dirty="0"/>
                            <a:t>…)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1877357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/>
                            <a:t>nHamiltonian</a:t>
                          </a:r>
                          <a:r>
                            <a:rPr lang="en-US" sz="1400" dirty="0"/>
                            <a:t>::</a:t>
                          </a:r>
                          <a:r>
                            <a:rPr lang="en-US" sz="1400" b="1" dirty="0" err="1"/>
                            <a:t>compute_adiabatic</a:t>
                          </a:r>
                          <a:r>
                            <a:rPr lang="en-US" sz="1400" b="0" dirty="0"/>
                            <a:t>(</a:t>
                          </a:r>
                          <a:r>
                            <a:rPr lang="en-US" sz="1400" dirty="0" err="1"/>
                            <a:t>bp</a:t>
                          </a:r>
                          <a:r>
                            <a:rPr lang="en-US" sz="1400" dirty="0"/>
                            <a:t>::object </a:t>
                          </a:r>
                          <a:r>
                            <a:rPr lang="en-US" sz="1400" dirty="0" err="1"/>
                            <a:t>py_funct</a:t>
                          </a:r>
                          <a:r>
                            <a:rPr lang="en-US" sz="1400" baseline="0" dirty="0"/>
                            <a:t> …)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1885531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nHamiltonian</a:t>
                          </a:r>
                          <a:r>
                            <a:rPr lang="en-US" sz="1400" dirty="0"/>
                            <a:t>::</a:t>
                          </a:r>
                          <a:r>
                            <a:rPr lang="en-US" sz="1400" b="1" dirty="0" err="1"/>
                            <a:t>compute_nac_adi</a:t>
                          </a:r>
                          <a:r>
                            <a:rPr lang="en-US" sz="1400" dirty="0"/>
                            <a:t>(…)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798461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nHamiltonian</a:t>
                          </a:r>
                          <a:r>
                            <a:rPr lang="en-US" sz="1400" dirty="0"/>
                            <a:t>::</a:t>
                          </a:r>
                          <a:r>
                            <a:rPr lang="en-US" sz="1400" b="1" dirty="0" err="1"/>
                            <a:t>compute_hvib_adi</a:t>
                          </a:r>
                          <a:r>
                            <a:rPr lang="en-US" sz="1400" dirty="0"/>
                            <a:t>(…)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0954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5353770"/>
                  </p:ext>
                </p:extLst>
              </p:nvPr>
            </p:nvGraphicFramePr>
            <p:xfrm>
              <a:off x="168965" y="1193539"/>
              <a:ext cx="11827565" cy="5523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9974">
                      <a:extLst>
                        <a:ext uri="{9D8B030D-6E8A-4147-A177-3AD203B41FA5}">
                          <a16:colId xmlns:a16="http://schemas.microsoft.com/office/drawing/2014/main" val="3894357994"/>
                        </a:ext>
                      </a:extLst>
                    </a:gridCol>
                    <a:gridCol w="576470">
                      <a:extLst>
                        <a:ext uri="{9D8B030D-6E8A-4147-A177-3AD203B41FA5}">
                          <a16:colId xmlns:a16="http://schemas.microsoft.com/office/drawing/2014/main" val="4294268759"/>
                        </a:ext>
                      </a:extLst>
                    </a:gridCol>
                    <a:gridCol w="566530">
                      <a:extLst>
                        <a:ext uri="{9D8B030D-6E8A-4147-A177-3AD203B41FA5}">
                          <a16:colId xmlns:a16="http://schemas.microsoft.com/office/drawing/2014/main" val="2793253422"/>
                        </a:ext>
                      </a:extLst>
                    </a:gridCol>
                    <a:gridCol w="566531">
                      <a:extLst>
                        <a:ext uri="{9D8B030D-6E8A-4147-A177-3AD203B41FA5}">
                          <a16:colId xmlns:a16="http://schemas.microsoft.com/office/drawing/2014/main" val="3117069620"/>
                        </a:ext>
                      </a:extLst>
                    </a:gridCol>
                    <a:gridCol w="755373">
                      <a:extLst>
                        <a:ext uri="{9D8B030D-6E8A-4147-A177-3AD203B41FA5}">
                          <a16:colId xmlns:a16="http://schemas.microsoft.com/office/drawing/2014/main" val="2616040900"/>
                        </a:ext>
                      </a:extLst>
                    </a:gridCol>
                    <a:gridCol w="854766">
                      <a:extLst>
                        <a:ext uri="{9D8B030D-6E8A-4147-A177-3AD203B41FA5}">
                          <a16:colId xmlns:a16="http://schemas.microsoft.com/office/drawing/2014/main" val="1729493049"/>
                        </a:ext>
                      </a:extLst>
                    </a:gridCol>
                    <a:gridCol w="775252">
                      <a:extLst>
                        <a:ext uri="{9D8B030D-6E8A-4147-A177-3AD203B41FA5}">
                          <a16:colId xmlns:a16="http://schemas.microsoft.com/office/drawing/2014/main" val="3434859788"/>
                        </a:ext>
                      </a:extLst>
                    </a:gridCol>
                    <a:gridCol w="646043">
                      <a:extLst>
                        <a:ext uri="{9D8B030D-6E8A-4147-A177-3AD203B41FA5}">
                          <a16:colId xmlns:a16="http://schemas.microsoft.com/office/drawing/2014/main" val="664722410"/>
                        </a:ext>
                      </a:extLst>
                    </a:gridCol>
                    <a:gridCol w="755374">
                      <a:extLst>
                        <a:ext uri="{9D8B030D-6E8A-4147-A177-3AD203B41FA5}">
                          <a16:colId xmlns:a16="http://schemas.microsoft.com/office/drawing/2014/main" val="220866236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3237264552"/>
                        </a:ext>
                      </a:extLst>
                    </a:gridCol>
                    <a:gridCol w="725556">
                      <a:extLst>
                        <a:ext uri="{9D8B030D-6E8A-4147-A177-3AD203B41FA5}">
                          <a16:colId xmlns:a16="http://schemas.microsoft.com/office/drawing/2014/main" val="3657698320"/>
                        </a:ext>
                      </a:extLst>
                    </a:gridCol>
                    <a:gridCol w="765313">
                      <a:extLst>
                        <a:ext uri="{9D8B030D-6E8A-4147-A177-3AD203B41FA5}">
                          <a16:colId xmlns:a16="http://schemas.microsoft.com/office/drawing/2014/main" val="1257572022"/>
                        </a:ext>
                      </a:extLst>
                    </a:gridCol>
                    <a:gridCol w="765313">
                      <a:extLst>
                        <a:ext uri="{9D8B030D-6E8A-4147-A177-3AD203B41FA5}">
                          <a16:colId xmlns:a16="http://schemas.microsoft.com/office/drawing/2014/main" val="2381790142"/>
                        </a:ext>
                      </a:extLst>
                    </a:gridCol>
                  </a:tblGrid>
                  <a:tr h="9635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Function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2340" t="-3165" r="-1398936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570" t="-3165" r="-1313978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9570" t="-3165" r="-1213978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9677" t="-3165" r="-810484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2857" t="-3165" r="-617857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5313" t="-3165" r="-575781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1509" t="-3165" r="-595283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1290" t="-3165" r="-408871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0909" t="-3165" r="-284091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1008" t="-3165" r="-215126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2800" t="-3165" r="-104800" b="-475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41270" t="-3165" r="-3968" b="-475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196619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nHamiltonian</a:t>
                          </a:r>
                          <a:r>
                            <a:rPr lang="en-US" sz="1400" dirty="0" smtClean="0"/>
                            <a:t>::</a:t>
                          </a:r>
                          <a:r>
                            <a:rPr lang="en-US" sz="1400" b="1" dirty="0" err="1" smtClean="0"/>
                            <a:t>compute_diabatic</a:t>
                          </a:r>
                          <a:r>
                            <a:rPr lang="en-US" sz="1400" dirty="0" smtClean="0"/>
                            <a:t>(</a:t>
                          </a:r>
                          <a:r>
                            <a:rPr lang="en-US" sz="1400" dirty="0" err="1" smtClean="0"/>
                            <a:t>bp</a:t>
                          </a:r>
                          <a:r>
                            <a:rPr lang="en-US" sz="1400" dirty="0" smtClean="0"/>
                            <a:t>::object </a:t>
                          </a:r>
                          <a:r>
                            <a:rPr lang="en-US" sz="1400" dirty="0" err="1" smtClean="0"/>
                            <a:t>py_funct</a:t>
                          </a:r>
                          <a:r>
                            <a:rPr lang="en-US" sz="1400" baseline="0" dirty="0" smtClean="0"/>
                            <a:t> …)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210600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nHamiltonian</a:t>
                          </a:r>
                          <a:r>
                            <a:rPr lang="en-US" sz="1400" dirty="0" smtClean="0"/>
                            <a:t>::</a:t>
                          </a:r>
                          <a:r>
                            <a:rPr lang="en-US" sz="1400" b="1" dirty="0" err="1" smtClean="0"/>
                            <a:t>compute_adiabatic</a:t>
                          </a:r>
                          <a:r>
                            <a:rPr lang="en-US" sz="1400" dirty="0" smtClean="0"/>
                            <a:t>(</a:t>
                          </a:r>
                          <a:r>
                            <a:rPr lang="en-US" sz="1400" baseline="0" dirty="0" smtClean="0"/>
                            <a:t>…)</a:t>
                          </a:r>
                          <a:endParaRPr lang="en-US" sz="140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1877357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/>
                            <a:t>nHamiltonian</a:t>
                          </a:r>
                          <a:r>
                            <a:rPr lang="en-US" sz="1400" dirty="0" smtClean="0"/>
                            <a:t>::</a:t>
                          </a:r>
                          <a:r>
                            <a:rPr lang="en-US" sz="1400" b="1" dirty="0" err="1" smtClean="0"/>
                            <a:t>compute_adiabatic</a:t>
                          </a:r>
                          <a:r>
                            <a:rPr lang="en-US" sz="1400" b="0" dirty="0" smtClean="0"/>
                            <a:t>(</a:t>
                          </a:r>
                          <a:r>
                            <a:rPr lang="en-US" sz="1400" dirty="0" err="1" smtClean="0"/>
                            <a:t>bp</a:t>
                          </a:r>
                          <a:r>
                            <a:rPr lang="en-US" sz="1400" dirty="0" smtClean="0"/>
                            <a:t>::object </a:t>
                          </a:r>
                          <a:r>
                            <a:rPr lang="en-US" sz="1400" dirty="0" err="1" smtClean="0"/>
                            <a:t>py_funct</a:t>
                          </a:r>
                          <a:r>
                            <a:rPr lang="en-US" sz="1400" baseline="0" dirty="0" smtClean="0"/>
                            <a:t> …)</a:t>
                          </a:r>
                          <a:endParaRPr lang="en-US" sz="1400" dirty="0" smtClean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1885531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nHamiltonian</a:t>
                          </a:r>
                          <a:r>
                            <a:rPr lang="en-US" sz="1400" dirty="0" smtClean="0"/>
                            <a:t>::</a:t>
                          </a:r>
                          <a:r>
                            <a:rPr lang="en-US" sz="1400" b="1" dirty="0" err="1" smtClean="0"/>
                            <a:t>compute_nac_adi</a:t>
                          </a:r>
                          <a:r>
                            <a:rPr lang="en-US" sz="1400" dirty="0" smtClean="0"/>
                            <a:t>(…)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7984615"/>
                      </a:ext>
                    </a:extLst>
                  </a:tr>
                  <a:tr h="911985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nHamiltonian</a:t>
                          </a:r>
                          <a:r>
                            <a:rPr lang="en-US" sz="1400" dirty="0" smtClean="0"/>
                            <a:t>::</a:t>
                          </a:r>
                          <a:r>
                            <a:rPr lang="en-US" sz="1400" b="1" dirty="0" err="1" smtClean="0"/>
                            <a:t>compute_hvib_adi</a:t>
                          </a:r>
                          <a:r>
                            <a:rPr lang="en-US" sz="1400" dirty="0" smtClean="0"/>
                            <a:t>(…)</a:t>
                          </a:r>
                          <a:endParaRPr 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09549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9803A873-0889-74E9-7B65-0790DA1D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FE9510-FBDE-418E-DAF1-8F3D36940CBE}"/>
                  </a:ext>
                </a:extLst>
              </p:cNvPr>
              <p:cNvSpPr txBox="1"/>
              <p:nvPr/>
            </p:nvSpPr>
            <p:spPr>
              <a:xfrm>
                <a:off x="0" y="0"/>
                <a:ext cx="9946639" cy="568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0070C0"/>
                    </a:solidFill>
                  </a:rPr>
                  <a:t>Different ways of computing matrix elements. Example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𝒂𝒅𝒊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𝒗𝒊𝒃</m:t>
                        </m:r>
                      </m:sup>
                    </m:sSub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FE9510-FBDE-418E-DAF1-8F3D36940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946639" cy="568104"/>
              </a:xfrm>
              <a:prstGeom prst="rect">
                <a:avLst/>
              </a:prstGeom>
              <a:blipFill>
                <a:blip r:embed="rId4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46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59432" y="1048134"/>
            <a:ext cx="9239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>
          <a:xfrm flipH="1">
            <a:off x="7133709" y="1572009"/>
            <a:ext cx="1387686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71746" y="2295909"/>
            <a:ext cx="9239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75940" y="2295909"/>
            <a:ext cx="9239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07257" y="2295909"/>
            <a:ext cx="9239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8437903" y="1572009"/>
            <a:ext cx="83492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8521395" y="1572009"/>
            <a:ext cx="1647825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28729" y="22965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6917" y="1310071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610" y="2286383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13656" y="3734184"/>
            <a:ext cx="9239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stCxn id="7" idx="2"/>
            <a:endCxn id="15" idx="0"/>
          </p:cNvCxnSpPr>
          <p:nvPr/>
        </p:nvCxnSpPr>
        <p:spPr>
          <a:xfrm flipH="1">
            <a:off x="6575619" y="2819784"/>
            <a:ext cx="55809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30810" y="3734184"/>
            <a:ext cx="92392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83569" y="363958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19" name="Straight Arrow Connector 18"/>
          <p:cNvCxnSpPr>
            <a:stCxn id="7" idx="2"/>
            <a:endCxn id="17" idx="0"/>
          </p:cNvCxnSpPr>
          <p:nvPr/>
        </p:nvCxnSpPr>
        <p:spPr>
          <a:xfrm>
            <a:off x="7133709" y="2819784"/>
            <a:ext cx="95906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8437903" y="2819784"/>
            <a:ext cx="102395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10169219" y="2819784"/>
            <a:ext cx="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90425" y="368277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2478" y="37649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2261" y="954485"/>
            <a:ext cx="453835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nHamiltonian</a:t>
            </a:r>
            <a:endParaRPr lang="en-US" b="1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level</a:t>
            </a:r>
          </a:p>
          <a:p>
            <a:pPr marL="285750" indent="-285750">
              <a:buFontTx/>
              <a:buChar char="-"/>
            </a:pPr>
            <a:r>
              <a:rPr lang="en-US" dirty="0"/>
              <a:t>id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nHamiltonian</a:t>
            </a:r>
            <a:r>
              <a:rPr lang="en-US" dirty="0"/>
              <a:t>* parent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vector&lt;</a:t>
            </a:r>
            <a:r>
              <a:rPr lang="en-US" dirty="0" err="1"/>
              <a:t>nHamiltonian</a:t>
            </a:r>
            <a:r>
              <a:rPr lang="en-US" dirty="0"/>
              <a:t>*&gt; children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nnucl</a:t>
            </a:r>
            <a:r>
              <a:rPr lang="en-US" dirty="0"/>
              <a:t>, </a:t>
            </a:r>
            <a:r>
              <a:rPr lang="en-US" dirty="0" err="1"/>
              <a:t>nadi</a:t>
            </a:r>
            <a:r>
              <a:rPr lang="en-US" dirty="0"/>
              <a:t>, </a:t>
            </a:r>
            <a:r>
              <a:rPr lang="en-US" dirty="0" err="1"/>
              <a:t>ndia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ham_dia</a:t>
            </a:r>
            <a:r>
              <a:rPr lang="en-US" dirty="0"/>
              <a:t>, </a:t>
            </a:r>
            <a:r>
              <a:rPr lang="en-US" dirty="0" err="1"/>
              <a:t>nac_dia</a:t>
            </a:r>
            <a:r>
              <a:rPr lang="en-US" dirty="0"/>
              <a:t>, </a:t>
            </a:r>
            <a:r>
              <a:rPr lang="en-US" dirty="0" err="1"/>
              <a:t>hvib_dia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ham_adi</a:t>
            </a:r>
            <a:r>
              <a:rPr lang="en-US" dirty="0"/>
              <a:t>, </a:t>
            </a:r>
            <a:r>
              <a:rPr lang="en-US" dirty="0" err="1"/>
              <a:t>nac_adi</a:t>
            </a:r>
            <a:r>
              <a:rPr lang="en-US" dirty="0"/>
              <a:t>, </a:t>
            </a:r>
            <a:r>
              <a:rPr lang="en-US" dirty="0" err="1"/>
              <a:t>hvib_adi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ovlp_dia</a:t>
            </a:r>
            <a:r>
              <a:rPr lang="en-US" dirty="0"/>
              <a:t>, </a:t>
            </a:r>
            <a:r>
              <a:rPr lang="en-US" dirty="0" err="1"/>
              <a:t>time_overlap_dia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ovlp_adi</a:t>
            </a:r>
            <a:r>
              <a:rPr lang="en-US" dirty="0"/>
              <a:t>, </a:t>
            </a:r>
            <a:r>
              <a:rPr lang="en-US" dirty="0" err="1"/>
              <a:t>time_overlap_adi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/>
              <a:t>basis_transform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vector&lt;CMATRIX*&gt; dc1_adi, dc1_dia</a:t>
            </a:r>
          </a:p>
          <a:p>
            <a:pPr marL="285750" indent="-285750">
              <a:buFontTx/>
              <a:buChar char="-"/>
            </a:pPr>
            <a:r>
              <a:rPr lang="en-US" dirty="0"/>
              <a:t>vector&lt;CMATRIX*&gt; d1ham_adi, d1ham_dia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ampl_dia2adi</a:t>
            </a:r>
          </a:p>
          <a:p>
            <a:pPr marL="285750" indent="-285750">
              <a:buFontTx/>
              <a:buChar char="-"/>
            </a:pPr>
            <a:r>
              <a:rPr lang="en-US" dirty="0"/>
              <a:t>ampl_adi2dia</a:t>
            </a:r>
          </a:p>
        </p:txBody>
      </p:sp>
      <p:pic>
        <p:nvPicPr>
          <p:cNvPr id="25" name="Picture 7" descr="Image result for ub logo">
            <a:extLst>
              <a:ext uri="{FF2B5EF4-FFF2-40B4-BE49-F238E27FC236}">
                <a16:creationId xmlns:a16="http://schemas.microsoft.com/office/drawing/2014/main" id="{0E4F3B3E-E9F7-7806-E474-DF661B80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2708B0-38E8-99F1-0F49-3C02296B2E59}"/>
              </a:ext>
            </a:extLst>
          </p:cNvPr>
          <p:cNvSpPr txBox="1"/>
          <p:nvPr/>
        </p:nvSpPr>
        <p:spPr>
          <a:xfrm>
            <a:off x="1714685" y="0"/>
            <a:ext cx="7537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nHamiltonian</a:t>
            </a:r>
            <a:r>
              <a:rPr lang="en-US" sz="2800" b="1" dirty="0">
                <a:solidFill>
                  <a:srgbClr val="0070C0"/>
                </a:solidFill>
              </a:rPr>
              <a:t> class as a hierarchical data type to handle multiple trajectories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C13506-C8A7-0DAE-8D3A-9AB1C25A2539}"/>
              </a:ext>
            </a:extLst>
          </p:cNvPr>
          <p:cNvSpPr txBox="1"/>
          <p:nvPr/>
        </p:nvSpPr>
        <p:spPr>
          <a:xfrm>
            <a:off x="5101169" y="4462323"/>
            <a:ext cx="66734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 </a:t>
            </a:r>
            <a:r>
              <a:rPr lang="en-US" b="1" dirty="0" err="1">
                <a:solidFill>
                  <a:srgbClr val="FF0000"/>
                </a:solidFill>
              </a:rPr>
              <a:t>entanglement_opt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 A selector of a method to couple the trajectories in this ensemble.</a:t>
            </a:r>
          </a:p>
          <a:p>
            <a:r>
              <a:rPr lang="en-US" dirty="0"/>
              <a:t>- 0: no coupling [ default ]</a:t>
            </a:r>
          </a:p>
          <a:p>
            <a:r>
              <a:rPr lang="en-US" dirty="0"/>
              <a:t>- 1: ETHD</a:t>
            </a:r>
          </a:p>
          <a:p>
            <a:r>
              <a:rPr lang="en-US" dirty="0"/>
              <a:t>- 2: ETHD3 (experimental)</a:t>
            </a:r>
          </a:p>
          <a:p>
            <a:r>
              <a:rPr lang="en-US" dirty="0"/>
              <a:t>- 22: another flavor of ETHD3 (experimental)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A9B665-F46E-2670-BBB1-A7710D89F0A6}"/>
              </a:ext>
            </a:extLst>
          </p:cNvPr>
          <p:cNvCxnSpPr>
            <a:cxnSpLocks/>
          </p:cNvCxnSpPr>
          <p:nvPr/>
        </p:nvCxnSpPr>
        <p:spPr>
          <a:xfrm flipH="1" flipV="1">
            <a:off x="8775156" y="1679403"/>
            <a:ext cx="208201" cy="27800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98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WORK\BUFFALO\Research\Projects_my\Project_Libra_updates_nHamiltonian\pic\Slide3.T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2"/>
          <a:stretch/>
        </p:blipFill>
        <p:spPr bwMode="auto">
          <a:xfrm>
            <a:off x="148876" y="2320903"/>
            <a:ext cx="4151805" cy="3533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WORK\BUFFALO\Research\Projects_my\Project_Libra_updates_nHamiltonian\pic\Slide4.TI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r="17072"/>
          <a:stretch/>
        </p:blipFill>
        <p:spPr bwMode="auto">
          <a:xfrm>
            <a:off x="5312398" y="2354790"/>
            <a:ext cx="2698328" cy="346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WORK\BUFFALO\Research\Projects_my\Project_Libra_updates_nHamiltonian\pic\Slide5.TIF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5" r="18079"/>
          <a:stretch/>
        </p:blipFill>
        <p:spPr bwMode="auto">
          <a:xfrm>
            <a:off x="9191409" y="2167863"/>
            <a:ext cx="2762347" cy="36077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31630" y="1245171"/>
            <a:ext cx="2279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Individual trajectory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8925" y="1091283"/>
            <a:ext cx="251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Swarm of uncoupled trajectories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91409" y="1113738"/>
            <a:ext cx="2511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Swarm of coupled trajectories</a:t>
            </a:r>
          </a:p>
        </p:txBody>
      </p:sp>
      <p:pic>
        <p:nvPicPr>
          <p:cNvPr id="10" name="Picture 7" descr="Image result for ub logo">
            <a:extLst>
              <a:ext uri="{FF2B5EF4-FFF2-40B4-BE49-F238E27FC236}">
                <a16:creationId xmlns:a16="http://schemas.microsoft.com/office/drawing/2014/main" id="{153619E5-5D4D-EDDF-B2CA-CD37E135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C594E2-87AF-355E-C633-217B18D97502}"/>
              </a:ext>
            </a:extLst>
          </p:cNvPr>
          <p:cNvSpPr txBox="1"/>
          <p:nvPr/>
        </p:nvSpPr>
        <p:spPr>
          <a:xfrm>
            <a:off x="2009653" y="122530"/>
            <a:ext cx="753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Packing variables for multiple trajectories</a:t>
            </a:r>
          </a:p>
        </p:txBody>
      </p:sp>
    </p:spTree>
    <p:extLst>
      <p:ext uri="{BB962C8B-B14F-4D97-AF65-F5344CB8AC3E}">
        <p14:creationId xmlns:p14="http://schemas.microsoft.com/office/powerpoint/2010/main" val="116274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4563" y="1724246"/>
            <a:ext cx="88630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range(500):</a:t>
            </a:r>
          </a:p>
          <a:p>
            <a:r>
              <a:rPr lang="en-US" dirty="0"/>
              <a:t>        </a:t>
            </a:r>
            <a:r>
              <a:rPr lang="en-US" dirty="0" err="1"/>
              <a:t>propagate_el</a:t>
            </a:r>
            <a:r>
              <a:rPr lang="en-US" dirty="0"/>
              <a:t>(</a:t>
            </a:r>
            <a:r>
              <a:rPr lang="en-US" dirty="0" err="1"/>
              <a:t>Cdia</a:t>
            </a:r>
            <a:r>
              <a:rPr lang="en-US" dirty="0"/>
              <a:t>, Cadi, </a:t>
            </a:r>
            <a:r>
              <a:rPr lang="en-US" dirty="0" err="1"/>
              <a:t>Hvib</a:t>
            </a:r>
            <a:r>
              <a:rPr lang="en-US" dirty="0"/>
              <a:t>, </a:t>
            </a:r>
            <a:r>
              <a:rPr lang="en-US" dirty="0" err="1"/>
              <a:t>Sdia</a:t>
            </a:r>
            <a:r>
              <a:rPr lang="en-US" dirty="0"/>
              <a:t>, 0.5*</a:t>
            </a:r>
            <a:r>
              <a:rPr lang="en-US" dirty="0" err="1"/>
              <a:t>dt</a:t>
            </a:r>
            <a:r>
              <a:rPr lang="en-US" dirty="0"/>
              <a:t>, rep)    </a:t>
            </a:r>
          </a:p>
          <a:p>
            <a:r>
              <a:rPr lang="en-US" dirty="0"/>
              <a:t>        p = p + 0.5*f*</a:t>
            </a:r>
            <a:r>
              <a:rPr lang="en-US" dirty="0" err="1"/>
              <a:t>dt</a:t>
            </a:r>
            <a:endParaRPr lang="en-US" dirty="0"/>
          </a:p>
          <a:p>
            <a:r>
              <a:rPr lang="en-US" dirty="0"/>
              <a:t>        q = q + </a:t>
            </a:r>
            <a:r>
              <a:rPr lang="en-US" dirty="0" err="1"/>
              <a:t>dt</a:t>
            </a:r>
            <a:r>
              <a:rPr lang="en-US" dirty="0"/>
              <a:t>*p/m    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compute_model</a:t>
            </a:r>
            <a:r>
              <a:rPr lang="en-US" b="1" dirty="0"/>
              <a:t>(</a:t>
            </a:r>
            <a:r>
              <a:rPr lang="en-US" b="1" dirty="0">
                <a:solidFill>
                  <a:srgbClr val="0000FF"/>
                </a:solidFill>
              </a:rPr>
              <a:t>model</a:t>
            </a:r>
            <a:r>
              <a:rPr lang="en-US" b="1" dirty="0"/>
              <a:t>, </a:t>
            </a:r>
            <a:r>
              <a:rPr lang="en-US" b="1" dirty="0" err="1"/>
              <a:t>Hdia</a:t>
            </a:r>
            <a:r>
              <a:rPr lang="en-US" b="1" dirty="0"/>
              <a:t>, </a:t>
            </a:r>
            <a:r>
              <a:rPr lang="en-US" b="1" dirty="0" err="1"/>
              <a:t>Sdia</a:t>
            </a:r>
            <a:r>
              <a:rPr lang="en-US" b="1" dirty="0"/>
              <a:t>, d1ham_dia, dc1_dia, q, </a:t>
            </a:r>
            <a:r>
              <a:rPr lang="en-US" b="1" dirty="0" err="1"/>
              <a:t>params</a:t>
            </a:r>
            <a:r>
              <a:rPr lang="en-US" b="1" dirty="0"/>
              <a:t>)        </a:t>
            </a:r>
          </a:p>
          <a:p>
            <a:r>
              <a:rPr lang="en-US" dirty="0"/>
              <a:t>        </a:t>
            </a:r>
            <a:r>
              <a:rPr lang="en-US" dirty="0" err="1"/>
              <a:t>ham.compute_adiabatic</a:t>
            </a:r>
            <a:r>
              <a:rPr lang="en-US" dirty="0"/>
              <a:t>(1);         </a:t>
            </a:r>
          </a:p>
          <a:p>
            <a:r>
              <a:rPr lang="en-US" dirty="0"/>
              <a:t>        f = </a:t>
            </a:r>
            <a:r>
              <a:rPr lang="en-US" dirty="0" err="1"/>
              <a:t>compute_frc</a:t>
            </a:r>
            <a:r>
              <a:rPr lang="en-US" dirty="0"/>
              <a:t>(ham, </a:t>
            </a:r>
            <a:r>
              <a:rPr lang="en-US" dirty="0" err="1"/>
              <a:t>Cdia</a:t>
            </a:r>
            <a:r>
              <a:rPr lang="en-US" dirty="0"/>
              <a:t>, Cadi, rep)            </a:t>
            </a:r>
          </a:p>
          <a:p>
            <a:r>
              <a:rPr lang="en-US" dirty="0"/>
              <a:t>        p = p + 0.5*f*</a:t>
            </a:r>
            <a:r>
              <a:rPr lang="en-US" dirty="0" err="1"/>
              <a:t>dt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Hvib</a:t>
            </a:r>
            <a:r>
              <a:rPr lang="en-US" dirty="0"/>
              <a:t> = </a:t>
            </a:r>
            <a:r>
              <a:rPr lang="en-US" dirty="0" err="1"/>
              <a:t>compute_Hvib</a:t>
            </a:r>
            <a:r>
              <a:rPr lang="en-US" dirty="0"/>
              <a:t>(</a:t>
            </a:r>
            <a:r>
              <a:rPr lang="en-US" dirty="0" err="1"/>
              <a:t>Hdia</a:t>
            </a:r>
            <a:r>
              <a:rPr lang="en-US" dirty="0"/>
              <a:t>, </a:t>
            </a:r>
            <a:r>
              <a:rPr lang="en-US" dirty="0" err="1"/>
              <a:t>Hadi</a:t>
            </a:r>
            <a:r>
              <a:rPr lang="en-US" dirty="0"/>
              <a:t>, dc1_dia, dc1_adi, p, m, rep)</a:t>
            </a:r>
          </a:p>
          <a:p>
            <a:r>
              <a:rPr lang="en-US" dirty="0"/>
              <a:t>        </a:t>
            </a:r>
            <a:r>
              <a:rPr lang="en-US" dirty="0" err="1"/>
              <a:t>propagate_el</a:t>
            </a:r>
            <a:r>
              <a:rPr lang="en-US" dirty="0"/>
              <a:t>(</a:t>
            </a:r>
            <a:r>
              <a:rPr lang="en-US" dirty="0" err="1"/>
              <a:t>Cdia</a:t>
            </a:r>
            <a:r>
              <a:rPr lang="en-US" dirty="0"/>
              <a:t>, Cadi, </a:t>
            </a:r>
            <a:r>
              <a:rPr lang="en-US" dirty="0" err="1"/>
              <a:t>Hvib</a:t>
            </a:r>
            <a:r>
              <a:rPr lang="en-US" dirty="0"/>
              <a:t>, </a:t>
            </a:r>
            <a:r>
              <a:rPr lang="en-US" dirty="0" err="1"/>
              <a:t>Sdia</a:t>
            </a:r>
            <a:r>
              <a:rPr lang="en-US" dirty="0"/>
              <a:t>, 0.5*</a:t>
            </a:r>
            <a:r>
              <a:rPr lang="en-US" dirty="0" err="1"/>
              <a:t>dt</a:t>
            </a:r>
            <a:r>
              <a:rPr lang="en-US" dirty="0"/>
              <a:t>, rep)</a:t>
            </a:r>
          </a:p>
          <a:p>
            <a:r>
              <a:rPr lang="en-US" dirty="0"/>
              <a:t> </a:t>
            </a:r>
            <a:r>
              <a:rPr lang="en-US" dirty="0" err="1"/>
              <a:t>Etot</a:t>
            </a:r>
            <a:r>
              <a:rPr lang="en-US" dirty="0"/>
              <a:t> = </a:t>
            </a:r>
            <a:r>
              <a:rPr lang="en-US" dirty="0" err="1"/>
              <a:t>compute_etot</a:t>
            </a:r>
            <a:r>
              <a:rPr lang="en-US" dirty="0"/>
              <a:t>(ham, p, </a:t>
            </a:r>
            <a:r>
              <a:rPr lang="en-US" dirty="0" err="1"/>
              <a:t>Cdia</a:t>
            </a:r>
            <a:r>
              <a:rPr lang="en-US" dirty="0"/>
              <a:t>, Cadi, m, rep)</a:t>
            </a:r>
          </a:p>
        </p:txBody>
      </p:sp>
      <p:sp>
        <p:nvSpPr>
          <p:cNvPr id="5" name="Rectangle 4"/>
          <p:cNvSpPr/>
          <p:nvPr/>
        </p:nvSpPr>
        <p:spPr>
          <a:xfrm>
            <a:off x="7000876" y="1116892"/>
            <a:ext cx="5191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User defines how to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run  the dynamical simulation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624" y="5398173"/>
            <a:ext cx="114490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User defines what function to use to compute entries in the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Hamiltonian object (</a:t>
            </a:r>
            <a:r>
              <a:rPr lang="en-US" sz="2800" b="1" dirty="0" err="1">
                <a:solidFill>
                  <a:srgbClr val="0000FF"/>
                </a:solidFill>
              </a:rPr>
              <a:t>diabatic</a:t>
            </a:r>
            <a:r>
              <a:rPr lang="en-US" sz="2800" b="1" dirty="0">
                <a:solidFill>
                  <a:srgbClr val="0000FF"/>
                </a:solidFill>
              </a:rPr>
              <a:t>/adiabatic Ham, overlap matrix, derivatives, etc.) - NEXT</a:t>
            </a:r>
          </a:p>
        </p:txBody>
      </p:sp>
      <p:pic>
        <p:nvPicPr>
          <p:cNvPr id="9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676B9E-7B8F-8875-ABFD-D88DAED56826}"/>
              </a:ext>
            </a:extLst>
          </p:cNvPr>
          <p:cNvSpPr txBox="1"/>
          <p:nvPr/>
        </p:nvSpPr>
        <p:spPr>
          <a:xfrm>
            <a:off x="2140145" y="122951"/>
            <a:ext cx="753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Keep the Dynamical Workflow Fixed</a:t>
            </a:r>
          </a:p>
        </p:txBody>
      </p:sp>
    </p:spTree>
    <p:extLst>
      <p:ext uri="{BB962C8B-B14F-4D97-AF65-F5344CB8AC3E}">
        <p14:creationId xmlns:p14="http://schemas.microsoft.com/office/powerpoint/2010/main" val="6342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905291"/>
            <a:ext cx="10972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def</a:t>
            </a:r>
            <a:r>
              <a:rPr lang="en-US" sz="1600" dirty="0"/>
              <a:t> model2(q, </a:t>
            </a:r>
            <a:r>
              <a:rPr lang="en-US" sz="1600" dirty="0" err="1"/>
              <a:t>params</a:t>
            </a:r>
            <a:r>
              <a:rPr lang="en-US" sz="1600" dirty="0"/>
              <a:t>):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obj</a:t>
            </a:r>
            <a:r>
              <a:rPr lang="en-US" sz="1600" dirty="0">
                <a:solidFill>
                  <a:srgbClr val="0000FF"/>
                </a:solidFill>
              </a:rPr>
              <a:t> = </a:t>
            </a:r>
            <a:r>
              <a:rPr lang="en-US" sz="1600" dirty="0" err="1">
                <a:solidFill>
                  <a:srgbClr val="0000FF"/>
                </a:solidFill>
              </a:rPr>
              <a:t>tmp</a:t>
            </a:r>
            <a:r>
              <a:rPr lang="en-US" sz="1600" dirty="0">
                <a:solidFill>
                  <a:srgbClr val="0000FF"/>
                </a:solidFill>
              </a:rPr>
              <a:t>()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obj.ham_dia</a:t>
            </a:r>
            <a:r>
              <a:rPr lang="en-US" sz="1600" dirty="0">
                <a:solidFill>
                  <a:srgbClr val="0000FF"/>
                </a:solidFill>
              </a:rPr>
              <a:t> = CMATRIX(2,2);   </a:t>
            </a:r>
            <a:r>
              <a:rPr lang="en-US" sz="1600" dirty="0" err="1">
                <a:solidFill>
                  <a:srgbClr val="0000FF"/>
                </a:solidFill>
              </a:rPr>
              <a:t>obj.ovlp_dia</a:t>
            </a:r>
            <a:r>
              <a:rPr lang="en-US" sz="1600" dirty="0">
                <a:solidFill>
                  <a:srgbClr val="0000FF"/>
                </a:solidFill>
              </a:rPr>
              <a:t> = CMATRIX(2,2);  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obj.d1ham_dia = </a:t>
            </a:r>
            <a:r>
              <a:rPr lang="en-US" sz="1600" dirty="0" err="1">
                <a:solidFill>
                  <a:srgbClr val="0000FF"/>
                </a:solidFill>
              </a:rPr>
              <a:t>CMATRIXList</a:t>
            </a:r>
            <a:r>
              <a:rPr lang="en-US" sz="1600" dirty="0">
                <a:solidFill>
                  <a:srgbClr val="0000FF"/>
                </a:solidFill>
              </a:rPr>
              <a:t>();  obj.d1ham_dia.append( CMATRIX(2,2))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obj.dc1_dia = </a:t>
            </a:r>
            <a:r>
              <a:rPr lang="en-US" sz="1600" dirty="0" err="1">
                <a:solidFill>
                  <a:srgbClr val="0000FF"/>
                </a:solidFill>
              </a:rPr>
              <a:t>CMATRIXList</a:t>
            </a:r>
            <a:r>
              <a:rPr lang="en-US" sz="1600" dirty="0">
                <a:solidFill>
                  <a:srgbClr val="0000FF"/>
                </a:solidFill>
              </a:rPr>
              <a:t>();  obj.dc1_dia.append( CMATRIX(2,2)) 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/>
              <a:t>    x = </a:t>
            </a:r>
            <a:r>
              <a:rPr lang="en-US" sz="1600" dirty="0" err="1"/>
              <a:t>q.get</a:t>
            </a:r>
            <a:r>
              <a:rPr lang="en-US" sz="1600" dirty="0"/>
              <a:t>(0)</a:t>
            </a:r>
          </a:p>
          <a:p>
            <a:r>
              <a:rPr lang="en-US" sz="1600" dirty="0"/>
              <a:t>    x0,k,D,V = </a:t>
            </a:r>
            <a:r>
              <a:rPr lang="en-US" sz="1600" dirty="0" err="1"/>
              <a:t>params</a:t>
            </a:r>
            <a:r>
              <a:rPr lang="en-US" sz="1600" dirty="0"/>
              <a:t>["x0"], </a:t>
            </a:r>
            <a:r>
              <a:rPr lang="en-US" sz="1600" dirty="0" err="1"/>
              <a:t>params</a:t>
            </a:r>
            <a:r>
              <a:rPr lang="en-US" sz="1600" dirty="0"/>
              <a:t>["k"], </a:t>
            </a:r>
            <a:r>
              <a:rPr lang="en-US" sz="1600" dirty="0" err="1"/>
              <a:t>params</a:t>
            </a:r>
            <a:r>
              <a:rPr lang="en-US" sz="1600" dirty="0"/>
              <a:t>["D"], </a:t>
            </a:r>
            <a:r>
              <a:rPr lang="en-US" sz="1600" dirty="0" err="1"/>
              <a:t>params</a:t>
            </a:r>
            <a:r>
              <a:rPr lang="en-US" sz="1600" dirty="0"/>
              <a:t>["V"]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rgbClr val="00B050"/>
                </a:solidFill>
              </a:rPr>
              <a:t>obj.ovlp_dia.set</a:t>
            </a:r>
            <a:r>
              <a:rPr lang="en-US" sz="1600" dirty="0">
                <a:solidFill>
                  <a:srgbClr val="00B050"/>
                </a:solidFill>
              </a:rPr>
              <a:t>(0,0, 1.0+0.0j);  </a:t>
            </a:r>
            <a:r>
              <a:rPr lang="en-US" sz="1600" dirty="0" err="1">
                <a:solidFill>
                  <a:srgbClr val="00B050"/>
                </a:solidFill>
              </a:rPr>
              <a:t>obj.ovlp_dia.set</a:t>
            </a:r>
            <a:r>
              <a:rPr lang="en-US" sz="1600" dirty="0">
                <a:solidFill>
                  <a:srgbClr val="00B050"/>
                </a:solidFill>
              </a:rPr>
              <a:t>(0,1, 0.0+0.0j);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</a:t>
            </a:r>
            <a:r>
              <a:rPr lang="en-US" sz="1600" dirty="0" err="1">
                <a:solidFill>
                  <a:srgbClr val="00B050"/>
                </a:solidFill>
              </a:rPr>
              <a:t>obj.ovlp_dia.set</a:t>
            </a:r>
            <a:r>
              <a:rPr lang="en-US" sz="1600" dirty="0">
                <a:solidFill>
                  <a:srgbClr val="00B050"/>
                </a:solidFill>
              </a:rPr>
              <a:t>(1,0, 0.0+0.0j);  </a:t>
            </a:r>
            <a:r>
              <a:rPr lang="en-US" sz="1600" dirty="0" err="1">
                <a:solidFill>
                  <a:srgbClr val="00B050"/>
                </a:solidFill>
              </a:rPr>
              <a:t>obj.ovlp_dia.set</a:t>
            </a:r>
            <a:r>
              <a:rPr lang="en-US" sz="1600" dirty="0">
                <a:solidFill>
                  <a:srgbClr val="00B050"/>
                </a:solidFill>
              </a:rPr>
              <a:t>(1,1, 1.0+0.0j);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    </a:t>
            </a:r>
            <a:r>
              <a:rPr lang="en-US" sz="1600" dirty="0" err="1">
                <a:solidFill>
                  <a:srgbClr val="00B050"/>
                </a:solidFill>
              </a:rPr>
              <a:t>obj.ham_dia.set</a:t>
            </a:r>
            <a:r>
              <a:rPr lang="en-US" sz="1600" dirty="0">
                <a:solidFill>
                  <a:srgbClr val="00B050"/>
                </a:solidFill>
              </a:rPr>
              <a:t>(0,0, k*x*x*(1.0+0.0j) );   </a:t>
            </a:r>
            <a:r>
              <a:rPr lang="en-US" sz="1600" dirty="0" err="1">
                <a:solidFill>
                  <a:srgbClr val="00B050"/>
                </a:solidFill>
              </a:rPr>
              <a:t>obj.ham_dia.set</a:t>
            </a:r>
            <a:r>
              <a:rPr lang="en-US" sz="1600" dirty="0">
                <a:solidFill>
                  <a:srgbClr val="00B050"/>
                </a:solidFill>
              </a:rPr>
              <a:t>(0,1, V*(1.0+0.0j));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</a:t>
            </a:r>
            <a:r>
              <a:rPr lang="en-US" sz="1600" dirty="0" err="1">
                <a:solidFill>
                  <a:srgbClr val="00B050"/>
                </a:solidFill>
              </a:rPr>
              <a:t>obj.ham_dia.set</a:t>
            </a:r>
            <a:r>
              <a:rPr lang="en-US" sz="1600" dirty="0">
                <a:solidFill>
                  <a:srgbClr val="00B050"/>
                </a:solidFill>
              </a:rPr>
              <a:t>(1,0, V*(1.0+0.0j));            </a:t>
            </a:r>
            <a:r>
              <a:rPr lang="en-US" sz="1600" dirty="0" err="1">
                <a:solidFill>
                  <a:srgbClr val="00B050"/>
                </a:solidFill>
              </a:rPr>
              <a:t>obj.ham_dia.set</a:t>
            </a:r>
            <a:r>
              <a:rPr lang="en-US" sz="1600" dirty="0">
                <a:solidFill>
                  <a:srgbClr val="00B050"/>
                </a:solidFill>
              </a:rPr>
              <a:t>(1,1, (k*(x-x0)**2 + D)*(1.0+0.0j));    </a:t>
            </a:r>
          </a:p>
          <a:p>
            <a:endParaRPr lang="en-US" sz="1600" dirty="0"/>
          </a:p>
          <a:p>
            <a:r>
              <a:rPr lang="en-US" sz="1600" dirty="0"/>
              <a:t>    for </a:t>
            </a:r>
            <a:r>
              <a:rPr lang="en-US" sz="1600" dirty="0" err="1"/>
              <a:t>i</a:t>
            </a:r>
            <a:r>
              <a:rPr lang="en-US" sz="1600" dirty="0"/>
              <a:t> in [0]: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    obj.d1ham_dia[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].set(0,0, 2.0*k*x*(1.0+0.0j) );   obj.d1ham_dia[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].set(0,1, 0.0+0.0j);             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    obj.d1ham_dia[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].set(1,0, 0.0+0.0j);                        obj.d1ham_dia[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].set(1,1,2.0*k*(x-x0)*(1.0+0.0j));      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        obj.dc1_dia[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].set(0,0, 0.0+0.0j);   obj.dc1_dia[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].set(0,1,-0.1+0.0j);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    obj.dc1_dia[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].set(1,0, 0.1+0.0j);   obj.dc1_dia[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].set(1,1, 0.0+0.0j);</a:t>
            </a:r>
          </a:p>
          <a:p>
            <a:endParaRPr lang="en-US" sz="1600" dirty="0"/>
          </a:p>
          <a:p>
            <a:r>
              <a:rPr lang="en-US" sz="1600" dirty="0"/>
              <a:t>    return </a:t>
            </a:r>
            <a:r>
              <a:rPr lang="en-US" sz="1600" dirty="0" err="1"/>
              <a:t>obj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 rot="1444264">
            <a:off x="7259707" y="1544060"/>
            <a:ext cx="37522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Initialize Python objects</a:t>
            </a:r>
          </a:p>
        </p:txBody>
      </p:sp>
      <p:sp>
        <p:nvSpPr>
          <p:cNvPr id="8" name="TextBox 7"/>
          <p:cNvSpPr txBox="1"/>
          <p:nvPr/>
        </p:nvSpPr>
        <p:spPr>
          <a:xfrm rot="1444264">
            <a:off x="6846875" y="4233513"/>
            <a:ext cx="5088765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</a:rPr>
              <a:t>Set matrix elements according to</a:t>
            </a:r>
          </a:p>
          <a:p>
            <a:pPr algn="ctr"/>
            <a:r>
              <a:rPr lang="en-US" sz="2800" b="1" dirty="0">
                <a:solidFill>
                  <a:srgbClr val="008000"/>
                </a:solidFill>
              </a:rPr>
              <a:t>your model</a:t>
            </a:r>
          </a:p>
        </p:txBody>
      </p:sp>
      <p:pic>
        <p:nvPicPr>
          <p:cNvPr id="7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DA8A00-85E4-C30A-9347-555687E8AAF4}"/>
              </a:ext>
            </a:extLst>
          </p:cNvPr>
          <p:cNvSpPr txBox="1"/>
          <p:nvPr/>
        </p:nvSpPr>
        <p:spPr>
          <a:xfrm>
            <a:off x="2212965" y="134471"/>
            <a:ext cx="753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Example: Model Calculations</a:t>
            </a:r>
          </a:p>
        </p:txBody>
      </p:sp>
    </p:spTree>
    <p:extLst>
      <p:ext uri="{BB962C8B-B14F-4D97-AF65-F5344CB8AC3E}">
        <p14:creationId xmlns:p14="http://schemas.microsoft.com/office/powerpoint/2010/main" val="1822249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" y="934987"/>
            <a:ext cx="973455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model_atomistic</a:t>
            </a:r>
            <a:r>
              <a:rPr lang="en-US" sz="1400" dirty="0"/>
              <a:t>(q, </a:t>
            </a:r>
            <a:r>
              <a:rPr lang="en-US" sz="1400" dirty="0" err="1"/>
              <a:t>params</a:t>
            </a:r>
            <a:r>
              <a:rPr lang="en-US" sz="1400" dirty="0"/>
              <a:t>, </a:t>
            </a:r>
            <a:r>
              <a:rPr lang="en-US" sz="1400" dirty="0" err="1"/>
              <a:t>indx</a:t>
            </a:r>
            <a:r>
              <a:rPr lang="en-US" sz="1400" dirty="0"/>
              <a:t>):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natoms</a:t>
            </a:r>
            <a:r>
              <a:rPr lang="en-US" sz="1400" dirty="0"/>
              <a:t> = </a:t>
            </a:r>
            <a:r>
              <a:rPr lang="en-US" sz="1400" dirty="0" err="1"/>
              <a:t>params</a:t>
            </a:r>
            <a:r>
              <a:rPr lang="en-US" sz="1400" dirty="0"/>
              <a:t>["</a:t>
            </a:r>
            <a:r>
              <a:rPr lang="en-US" sz="1400" dirty="0" err="1"/>
              <a:t>natoms</a:t>
            </a:r>
            <a:r>
              <a:rPr lang="en-US" sz="1400" dirty="0"/>
              <a:t>"];  </a:t>
            </a:r>
            <a:r>
              <a:rPr lang="en-US" sz="1400" dirty="0" err="1"/>
              <a:t>ndof</a:t>
            </a:r>
            <a:r>
              <a:rPr lang="en-US" sz="1400" dirty="0"/>
              <a:t> = </a:t>
            </a:r>
            <a:r>
              <a:rPr lang="en-US" sz="1400" dirty="0" err="1"/>
              <a:t>q.num_of_rows</a:t>
            </a:r>
            <a:r>
              <a:rPr lang="en-US" sz="1400" dirty="0"/>
              <a:t>;  </a:t>
            </a:r>
            <a:r>
              <a:rPr lang="en-US" sz="1400" dirty="0" err="1"/>
              <a:t>ndia</a:t>
            </a:r>
            <a:r>
              <a:rPr lang="en-US" sz="1400" dirty="0"/>
              <a:t> = </a:t>
            </a:r>
            <a:r>
              <a:rPr lang="en-US" sz="1400" dirty="0" err="1"/>
              <a:t>params</a:t>
            </a:r>
            <a:r>
              <a:rPr lang="en-US" sz="1400" dirty="0"/>
              <a:t>[ "</a:t>
            </a:r>
            <a:r>
              <a:rPr lang="en-US" sz="1400" dirty="0" err="1"/>
              <a:t>ndia</a:t>
            </a:r>
            <a:r>
              <a:rPr lang="en-US" sz="1400" dirty="0"/>
              <a:t>" ]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params</a:t>
            </a:r>
            <a:r>
              <a:rPr lang="en-US" sz="1400" dirty="0"/>
              <a:t>[ "</a:t>
            </a:r>
            <a:r>
              <a:rPr lang="en-US" sz="1400" dirty="0" err="1"/>
              <a:t>output_filename</a:t>
            </a:r>
            <a:r>
              <a:rPr lang="en-US" sz="1400" dirty="0"/>
              <a:t>" ] = "</a:t>
            </a:r>
            <a:r>
              <a:rPr lang="en-US" sz="1400" dirty="0" err="1"/>
              <a:t>detailed.out</a:t>
            </a:r>
            <a:r>
              <a:rPr lang="en-US" sz="1400" dirty="0"/>
              <a:t>“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rgbClr val="0000FF"/>
                </a:solidFill>
              </a:rPr>
              <a:t>obj</a:t>
            </a:r>
            <a:r>
              <a:rPr lang="en-US" sz="1400" dirty="0">
                <a:solidFill>
                  <a:srgbClr val="0000FF"/>
                </a:solidFill>
              </a:rPr>
              <a:t> = </a:t>
            </a:r>
            <a:r>
              <a:rPr lang="en-US" sz="1400" dirty="0" err="1">
                <a:solidFill>
                  <a:srgbClr val="0000FF"/>
                </a:solidFill>
              </a:rPr>
              <a:t>tmp</a:t>
            </a:r>
            <a:r>
              <a:rPr lang="en-US" sz="1400" dirty="0">
                <a:solidFill>
                  <a:srgbClr val="0000FF"/>
                </a:solidFill>
              </a:rPr>
              <a:t>()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</a:t>
            </a:r>
            <a:r>
              <a:rPr lang="en-US" sz="1400" dirty="0" err="1">
                <a:solidFill>
                  <a:srgbClr val="0000FF"/>
                </a:solidFill>
              </a:rPr>
              <a:t>obj.ham_dia</a:t>
            </a:r>
            <a:r>
              <a:rPr lang="en-US" sz="1400" dirty="0">
                <a:solidFill>
                  <a:srgbClr val="0000FF"/>
                </a:solidFill>
              </a:rPr>
              <a:t> = CMATRIX(1,1); 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</a:t>
            </a:r>
            <a:r>
              <a:rPr lang="en-US" sz="1400" dirty="0" err="1">
                <a:solidFill>
                  <a:srgbClr val="0000FF"/>
                </a:solidFill>
              </a:rPr>
              <a:t>obj.ovlp_dia</a:t>
            </a:r>
            <a:r>
              <a:rPr lang="en-US" sz="1400" dirty="0">
                <a:solidFill>
                  <a:srgbClr val="0000FF"/>
                </a:solidFill>
              </a:rPr>
              <a:t> = CMATRIX(1,1);              </a:t>
            </a:r>
            <a:r>
              <a:rPr lang="en-US" sz="1400" dirty="0" err="1">
                <a:solidFill>
                  <a:srgbClr val="0000FF"/>
                </a:solidFill>
              </a:rPr>
              <a:t>obj.ovlp_dia.set</a:t>
            </a:r>
            <a:r>
              <a:rPr lang="en-US" sz="1400" dirty="0">
                <a:solidFill>
                  <a:srgbClr val="0000FF"/>
                </a:solidFill>
              </a:rPr>
              <a:t>(0,0, 1.0+0.0j)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obj.d1ham_dia = </a:t>
            </a:r>
            <a:r>
              <a:rPr lang="en-US" sz="1400" dirty="0" err="1">
                <a:solidFill>
                  <a:srgbClr val="0000FF"/>
                </a:solidFill>
              </a:rPr>
              <a:t>CMATRIXList</a:t>
            </a:r>
            <a:r>
              <a:rPr lang="en-US" sz="1400" dirty="0">
                <a:solidFill>
                  <a:srgbClr val="0000FF"/>
                </a:solidFill>
              </a:rPr>
              <a:t>(); 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for </a:t>
            </a:r>
            <a:r>
              <a:rPr lang="en-US" sz="1400" dirty="0" err="1">
                <a:solidFill>
                  <a:srgbClr val="0000FF"/>
                </a:solidFill>
              </a:rPr>
              <a:t>i</a:t>
            </a:r>
            <a:r>
              <a:rPr lang="en-US" sz="1400" dirty="0">
                <a:solidFill>
                  <a:srgbClr val="0000FF"/>
                </a:solidFill>
              </a:rPr>
              <a:t> in </a:t>
            </a:r>
            <a:r>
              <a:rPr lang="en-US" sz="1400" dirty="0" err="1">
                <a:solidFill>
                  <a:srgbClr val="0000FF"/>
                </a:solidFill>
              </a:rPr>
              <a:t>xrange</a:t>
            </a:r>
            <a:r>
              <a:rPr lang="en-US" sz="1400" dirty="0">
                <a:solidFill>
                  <a:srgbClr val="0000FF"/>
                </a:solidFill>
              </a:rPr>
              <a:t>(</a:t>
            </a:r>
            <a:r>
              <a:rPr lang="en-US" sz="1400" dirty="0" err="1">
                <a:solidFill>
                  <a:srgbClr val="0000FF"/>
                </a:solidFill>
              </a:rPr>
              <a:t>ndof</a:t>
            </a:r>
            <a:r>
              <a:rPr lang="en-US" sz="1400" dirty="0">
                <a:solidFill>
                  <a:srgbClr val="0000FF"/>
                </a:solidFill>
              </a:rPr>
              <a:t>):</a:t>
            </a:r>
          </a:p>
          <a:p>
            <a:r>
              <a:rPr lang="en-US" sz="1400" dirty="0">
                <a:solidFill>
                  <a:srgbClr val="0000FF"/>
                </a:solidFill>
              </a:rPr>
              <a:t>        obj.d1ham_dia.append( CMATRIX(1,1) 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>
                <a:solidFill>
                  <a:srgbClr val="FF0000"/>
                </a:solidFill>
              </a:rPr>
              <a:t>os.system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mkdir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wd</a:t>
            </a:r>
            <a:r>
              <a:rPr lang="en-US" sz="1400" dirty="0">
                <a:solidFill>
                  <a:srgbClr val="FF0000"/>
                </a:solidFill>
              </a:rPr>
              <a:t>/job_"+</a:t>
            </a:r>
            <a:r>
              <a:rPr lang="en-US" sz="1400" dirty="0" err="1">
                <a:solidFill>
                  <a:srgbClr val="FF0000"/>
                </a:solidFill>
              </a:rPr>
              <a:t>str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indx</a:t>
            </a:r>
            <a:r>
              <a:rPr lang="en-US" sz="1400" dirty="0">
                <a:solidFill>
                  <a:srgbClr val="FF0000"/>
                </a:solidFill>
              </a:rPr>
              <a:t>))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os.system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cp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dftb_in.hsd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wd</a:t>
            </a:r>
            <a:r>
              <a:rPr lang="en-US" sz="1400" dirty="0">
                <a:solidFill>
                  <a:srgbClr val="FF0000"/>
                </a:solidFill>
              </a:rPr>
              <a:t>/job_"+</a:t>
            </a:r>
            <a:r>
              <a:rPr lang="en-US" sz="1400" dirty="0" err="1">
                <a:solidFill>
                  <a:srgbClr val="FF0000"/>
                </a:solidFill>
              </a:rPr>
              <a:t>str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indx</a:t>
            </a:r>
            <a:r>
              <a:rPr lang="en-US" sz="1400" dirty="0">
                <a:solidFill>
                  <a:srgbClr val="FF0000"/>
                </a:solidFill>
              </a:rPr>
              <a:t>)) #+"/</a:t>
            </a:r>
            <a:r>
              <a:rPr lang="en-US" sz="1400" dirty="0" err="1">
                <a:solidFill>
                  <a:srgbClr val="FF0000"/>
                </a:solidFill>
              </a:rPr>
              <a:t>dftb_in.hsd</a:t>
            </a:r>
            <a:r>
              <a:rPr lang="en-US" sz="1400" dirty="0">
                <a:solidFill>
                  <a:srgbClr val="FF0000"/>
                </a:solidFill>
              </a:rPr>
              <a:t>")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os.chdir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wd</a:t>
            </a:r>
            <a:r>
              <a:rPr lang="en-US" sz="1400" dirty="0">
                <a:solidFill>
                  <a:srgbClr val="FF0000"/>
                </a:solidFill>
              </a:rPr>
              <a:t>/job_"+</a:t>
            </a:r>
            <a:r>
              <a:rPr lang="en-US" sz="1400" dirty="0" err="1">
                <a:solidFill>
                  <a:srgbClr val="FF0000"/>
                </a:solidFill>
              </a:rPr>
              <a:t>str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indx</a:t>
            </a:r>
            <a:r>
              <a:rPr lang="en-US" sz="1400" dirty="0">
                <a:solidFill>
                  <a:srgbClr val="FF0000"/>
                </a:solidFill>
              </a:rPr>
              <a:t>))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create_input.update_coordinates</a:t>
            </a:r>
            <a:r>
              <a:rPr lang="en-US" sz="1400" dirty="0">
                <a:solidFill>
                  <a:srgbClr val="FF0000"/>
                </a:solidFill>
              </a:rPr>
              <a:t>(q, </a:t>
            </a:r>
            <a:r>
              <a:rPr lang="en-US" sz="1400" dirty="0" err="1">
                <a:solidFill>
                  <a:srgbClr val="FF0000"/>
                </a:solidFill>
              </a:rPr>
              <a:t>params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os.system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srun</a:t>
            </a:r>
            <a:r>
              <a:rPr lang="en-US" sz="1400" dirty="0">
                <a:solidFill>
                  <a:srgbClr val="FF0000"/>
                </a:solidFill>
              </a:rPr>
              <a:t> %s &lt; </a:t>
            </a:r>
            <a:r>
              <a:rPr lang="en-US" sz="1400" dirty="0" err="1">
                <a:solidFill>
                  <a:srgbClr val="FF0000"/>
                </a:solidFill>
              </a:rPr>
              <a:t>dftb_in.hsd</a:t>
            </a:r>
            <a:r>
              <a:rPr lang="en-US" sz="1400" dirty="0">
                <a:solidFill>
                  <a:srgbClr val="FF0000"/>
                </a:solidFill>
              </a:rPr>
              <a:t> &gt; out" % (</a:t>
            </a:r>
            <a:r>
              <a:rPr lang="en-US" sz="1400" dirty="0" err="1">
                <a:solidFill>
                  <a:srgbClr val="FF0000"/>
                </a:solidFill>
              </a:rPr>
              <a:t>exe_name</a:t>
            </a:r>
            <a:r>
              <a:rPr lang="en-US" sz="1400" dirty="0">
                <a:solidFill>
                  <a:srgbClr val="FF0000"/>
                </a:solidFill>
              </a:rPr>
              <a:t>) )  # DFTB calculations are run here!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dftb_forces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parse_output.get_forces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params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os.chdir</a:t>
            </a:r>
            <a:r>
              <a:rPr lang="en-US" sz="1400" dirty="0">
                <a:solidFill>
                  <a:srgbClr val="FF0000"/>
                </a:solidFill>
              </a:rPr>
              <a:t>("../../")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008000"/>
                </a:solidFill>
              </a:rPr>
              <a:t>for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in </a:t>
            </a:r>
            <a:r>
              <a:rPr lang="en-US" sz="1400" dirty="0" err="1">
                <a:solidFill>
                  <a:srgbClr val="008000"/>
                </a:solidFill>
              </a:rPr>
              <a:t>xrange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dirty="0" err="1">
                <a:solidFill>
                  <a:srgbClr val="008000"/>
                </a:solidFill>
              </a:rPr>
              <a:t>ndof</a:t>
            </a:r>
            <a:r>
              <a:rPr lang="en-US" sz="1400" dirty="0">
                <a:solidFill>
                  <a:srgbClr val="008000"/>
                </a:solidFill>
              </a:rPr>
              <a:t>):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obj.d1ham_dia[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].set(0,0, </a:t>
            </a:r>
            <a:r>
              <a:rPr lang="en-US" sz="1400" dirty="0" err="1">
                <a:solidFill>
                  <a:srgbClr val="008000"/>
                </a:solidFill>
              </a:rPr>
              <a:t>dftb_forces</a:t>
            </a:r>
            <a:r>
              <a:rPr lang="en-US" sz="1400" dirty="0">
                <a:solidFill>
                  <a:srgbClr val="008000"/>
                </a:solidFill>
              </a:rPr>
              <a:t>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]*(-1.0+0.0j) 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obj.dc1_dia[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].set(0, 0, 0.0+0.0j)</a:t>
            </a:r>
          </a:p>
          <a:p>
            <a:endParaRPr lang="en-US" sz="1400" dirty="0">
              <a:solidFill>
                <a:srgbClr val="008000"/>
              </a:solidFill>
            </a:endParaRPr>
          </a:p>
          <a:p>
            <a:r>
              <a:rPr lang="en-US" sz="1400" dirty="0"/>
              <a:t>return </a:t>
            </a:r>
            <a:r>
              <a:rPr lang="en-US" sz="1400" dirty="0" err="1"/>
              <a:t>obj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 rot="20790307">
            <a:off x="7241934" y="1677290"/>
            <a:ext cx="37522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Initialize Python objects</a:t>
            </a:r>
          </a:p>
        </p:txBody>
      </p:sp>
      <p:sp>
        <p:nvSpPr>
          <p:cNvPr id="8" name="TextBox 7"/>
          <p:cNvSpPr txBox="1"/>
          <p:nvPr/>
        </p:nvSpPr>
        <p:spPr>
          <a:xfrm rot="20889210">
            <a:off x="6647708" y="5391716"/>
            <a:ext cx="5088765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</a:rPr>
              <a:t>Set matrix elements according to</a:t>
            </a:r>
          </a:p>
          <a:p>
            <a:pPr algn="ctr"/>
            <a:r>
              <a:rPr lang="en-US" sz="2800" b="1" dirty="0">
                <a:solidFill>
                  <a:srgbClr val="008000"/>
                </a:solidFill>
              </a:rPr>
              <a:t>your model</a:t>
            </a:r>
          </a:p>
        </p:txBody>
      </p:sp>
      <p:sp>
        <p:nvSpPr>
          <p:cNvPr id="9" name="TextBox 8"/>
          <p:cNvSpPr txBox="1"/>
          <p:nvPr/>
        </p:nvSpPr>
        <p:spPr>
          <a:xfrm rot="20889210">
            <a:off x="6452840" y="3484385"/>
            <a:ext cx="533043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Prepare and Run external program</a:t>
            </a:r>
          </a:p>
        </p:txBody>
      </p:sp>
      <p:pic>
        <p:nvPicPr>
          <p:cNvPr id="10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9141C0-A830-4A8E-5B44-D56816245612}"/>
              </a:ext>
            </a:extLst>
          </p:cNvPr>
          <p:cNvSpPr txBox="1"/>
          <p:nvPr/>
        </p:nvSpPr>
        <p:spPr>
          <a:xfrm>
            <a:off x="2140145" y="122951"/>
            <a:ext cx="753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Example: Atomistic Calculations</a:t>
            </a:r>
          </a:p>
        </p:txBody>
      </p:sp>
    </p:spTree>
    <p:extLst>
      <p:ext uri="{BB962C8B-B14F-4D97-AF65-F5344CB8AC3E}">
        <p14:creationId xmlns:p14="http://schemas.microsoft.com/office/powerpoint/2010/main" val="303745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47651" y="2416344"/>
            <a:ext cx="116776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Defining Hamiltonians </a:t>
            </a:r>
            <a:r>
              <a:rPr lang="pt-BR" sz="4000" i="1" dirty="0"/>
              <a:t>in Libra</a:t>
            </a:r>
          </a:p>
        </p:txBody>
      </p:sp>
      <p:pic>
        <p:nvPicPr>
          <p:cNvPr id="4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05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BBB02-277A-02C5-5C5D-61C699FA4BEC}"/>
                  </a:ext>
                </a:extLst>
              </p:cNvPr>
              <p:cNvSpPr txBox="1"/>
              <p:nvPr/>
            </p:nvSpPr>
            <p:spPr>
              <a:xfrm>
                <a:off x="1137115" y="2150143"/>
                <a:ext cx="100534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/>
                  <a:t>Wavefunction in a </a:t>
                </a:r>
                <a:r>
                  <a:rPr lang="en-US" b="1" dirty="0">
                    <a:solidFill>
                      <a:srgbClr val="FF0000"/>
                    </a:solidFill>
                  </a:rPr>
                  <a:t>position representation</a:t>
                </a:r>
                <a:r>
                  <a:rPr lang="en-US" dirty="0"/>
                  <a:t> – representation in the basis of position states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CBBB02-277A-02C5-5C5D-61C699FA4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5" y="2150143"/>
                <a:ext cx="10053484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858E78-BE70-515B-8DD6-DD7EB6BE7921}"/>
                  </a:ext>
                </a:extLst>
              </p:cNvPr>
              <p:cNvSpPr txBox="1"/>
              <p:nvPr/>
            </p:nvSpPr>
            <p:spPr>
              <a:xfrm>
                <a:off x="1188734" y="1181113"/>
                <a:ext cx="32053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  Abstract wavefunction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858E78-BE70-515B-8DD6-DD7EB6BE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34" y="1181113"/>
                <a:ext cx="3205316" cy="369332"/>
              </a:xfrm>
              <a:prstGeom prst="rect">
                <a:avLst/>
              </a:prstGeom>
              <a:blipFill>
                <a:blip r:embed="rId3"/>
                <a:stretch>
                  <a:fillRect l="-2471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6182E6-9FB1-3222-7317-8B55D8D2DFD8}"/>
                  </a:ext>
                </a:extLst>
              </p:cNvPr>
              <p:cNvSpPr txBox="1"/>
              <p:nvPr/>
            </p:nvSpPr>
            <p:spPr>
              <a:xfrm>
                <a:off x="5433811" y="1181113"/>
                <a:ext cx="58084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</m:d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  <m:d>
                          <m:dPr>
                            <m:begChr m:val=""/>
                            <m:endChr m:val="⟩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</m:d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Position states (Hilbert space)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6182E6-9FB1-3222-7317-8B55D8D2D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11" y="1181113"/>
                <a:ext cx="5808407" cy="369332"/>
              </a:xfrm>
              <a:prstGeom prst="rect">
                <a:avLst/>
              </a:prstGeom>
              <a:blipFill>
                <a:blip r:embed="rId4"/>
                <a:stretch>
                  <a:fillRect l="-4197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04D8B9-3821-ADC5-4713-4BA32B42EAFA}"/>
                  </a:ext>
                </a:extLst>
              </p:cNvPr>
              <p:cNvSpPr txBox="1"/>
              <p:nvPr/>
            </p:nvSpPr>
            <p:spPr>
              <a:xfrm>
                <a:off x="3693501" y="3076735"/>
                <a:ext cx="4783394" cy="412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nary>
                    <m:d>
                      <m:dPr>
                        <m:begChr m:val="⟨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nary>
                    <m:d>
                      <m:dPr>
                        <m:begChr m:val="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04D8B9-3821-ADC5-4713-4BA32B42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01" y="3076735"/>
                <a:ext cx="4783394" cy="412164"/>
              </a:xfrm>
              <a:prstGeom prst="rect">
                <a:avLst/>
              </a:prstGeom>
              <a:blipFill>
                <a:blip r:embed="rId5"/>
                <a:stretch>
                  <a:fillRect l="-1783" t="-134328" b="-195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8BE16E-4BC9-A89B-E7D2-2C0FCD8FC140}"/>
                  </a:ext>
                </a:extLst>
              </p:cNvPr>
              <p:cNvSpPr txBox="1"/>
              <p:nvPr/>
            </p:nvSpPr>
            <p:spPr>
              <a:xfrm>
                <a:off x="3909812" y="2553629"/>
                <a:ext cx="3937819" cy="412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1=</m:t>
                    </m:r>
                    <m:nary>
                      <m:naryPr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Complete basis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8BE16E-4BC9-A89B-E7D2-2C0FCD8FC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812" y="2553629"/>
                <a:ext cx="3937819" cy="412164"/>
              </a:xfrm>
              <a:prstGeom prst="rect">
                <a:avLst/>
              </a:prstGeom>
              <a:blipFill>
                <a:blip r:embed="rId6"/>
                <a:stretch>
                  <a:fillRect t="-132353" b="-19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1E8DDD-CE8D-57D9-913B-EE353271FED1}"/>
                  </a:ext>
                </a:extLst>
              </p:cNvPr>
              <p:cNvSpPr txBox="1"/>
              <p:nvPr/>
            </p:nvSpPr>
            <p:spPr>
              <a:xfrm>
                <a:off x="1137115" y="4327819"/>
                <a:ext cx="89670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/>
                  <a:t>Likewise, the </a:t>
                </a:r>
                <a:r>
                  <a:rPr lang="en-US" b="1" dirty="0">
                    <a:solidFill>
                      <a:srgbClr val="0000FF"/>
                    </a:solidFill>
                  </a:rPr>
                  <a:t>momentum representation</a:t>
                </a:r>
                <a:r>
                  <a:rPr lang="en-US" dirty="0"/>
                  <a:t> of a wavefunction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1E8DDD-CE8D-57D9-913B-EE353271F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5" y="4327819"/>
                <a:ext cx="8967019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5B58028-25FD-5EB3-855F-59AA4E2A328A}"/>
              </a:ext>
            </a:extLst>
          </p:cNvPr>
          <p:cNvSpPr txBox="1"/>
          <p:nvPr/>
        </p:nvSpPr>
        <p:spPr>
          <a:xfrm>
            <a:off x="1144489" y="31466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021251-7638-3799-6403-2834EE0AE128}"/>
                  </a:ext>
                </a:extLst>
              </p:cNvPr>
              <p:cNvSpPr txBox="1"/>
              <p:nvPr/>
            </p:nvSpPr>
            <p:spPr>
              <a:xfrm>
                <a:off x="3386244" y="3629871"/>
                <a:ext cx="879495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is essentially an expansion coefficient in the basis of coordinate states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be regarded as DVR (grid representation of the wavefunction)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021251-7638-3799-6403-2834EE0AE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244" y="3629871"/>
                <a:ext cx="8794955" cy="646331"/>
              </a:xfrm>
              <a:prstGeom prst="rect">
                <a:avLst/>
              </a:prstGeom>
              <a:blipFill>
                <a:blip r:embed="rId8"/>
                <a:stretch>
                  <a:fillRect l="-554" t="-68868" b="-6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7" descr="Image result for ub logo">
            <a:extLst>
              <a:ext uri="{FF2B5EF4-FFF2-40B4-BE49-F238E27FC236}">
                <a16:creationId xmlns:a16="http://schemas.microsoft.com/office/drawing/2014/main" id="{B4754B7C-4DC9-CC8D-3515-0BEA2BC05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A98F7B-EDF7-C1DF-A952-7960A14AADC0}"/>
                  </a:ext>
                </a:extLst>
              </p:cNvPr>
              <p:cNvSpPr txBox="1"/>
              <p:nvPr/>
            </p:nvSpPr>
            <p:spPr>
              <a:xfrm>
                <a:off x="2963455" y="4802056"/>
                <a:ext cx="45769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only electrons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A98F7B-EDF7-C1DF-A952-7960A14AA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55" y="4802056"/>
                <a:ext cx="4576920" cy="369332"/>
              </a:xfrm>
              <a:prstGeom prst="rect">
                <a:avLst/>
              </a:prstGeom>
              <a:blipFill>
                <a:blip r:embed="rId10"/>
                <a:stretch>
                  <a:fillRect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9E55220-8C34-683C-D145-B3945D46861E}"/>
              </a:ext>
            </a:extLst>
          </p:cNvPr>
          <p:cNvSpPr txBox="1"/>
          <p:nvPr/>
        </p:nvSpPr>
        <p:spPr>
          <a:xfrm>
            <a:off x="183192" y="5721805"/>
            <a:ext cx="245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Different Hilbert spaces: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B96B6B-42A5-91DC-A4C3-34913D10C564}"/>
                  </a:ext>
                </a:extLst>
              </p:cNvPr>
              <p:cNvSpPr txBox="1"/>
              <p:nvPr/>
            </p:nvSpPr>
            <p:spPr>
              <a:xfrm>
                <a:off x="2963455" y="5223005"/>
                <a:ext cx="48940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only nuclei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B96B6B-42A5-91DC-A4C3-34913D10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55" y="5223005"/>
                <a:ext cx="4894008" cy="369332"/>
              </a:xfrm>
              <a:prstGeom prst="rect">
                <a:avLst/>
              </a:prstGeom>
              <a:blipFill>
                <a:blip r:embed="rId11"/>
                <a:stretch>
                  <a:fillRect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DF7F94-86B3-9732-4BF6-E399970027E3}"/>
                  </a:ext>
                </a:extLst>
              </p:cNvPr>
              <p:cNvSpPr txBox="1"/>
              <p:nvPr/>
            </p:nvSpPr>
            <p:spPr>
              <a:xfrm>
                <a:off x="2963455" y="5592337"/>
                <a:ext cx="67400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both electrons and nuclei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DF7F94-86B3-9732-4BF6-E39997002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55" y="5592337"/>
                <a:ext cx="6740015" cy="369332"/>
              </a:xfrm>
              <a:prstGeom prst="rect">
                <a:avLst/>
              </a:prstGeom>
              <a:blipFill>
                <a:blip r:embed="rId12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F20521-9CB8-C5EC-1D3E-C33A034E8131}"/>
                  </a:ext>
                </a:extLst>
              </p:cNvPr>
              <p:cNvSpPr txBox="1"/>
              <p:nvPr/>
            </p:nvSpPr>
            <p:spPr>
              <a:xfrm>
                <a:off x="5433811" y="1540099"/>
                <a:ext cx="5808407" cy="405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e>
                        </m:d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  <m:d>
                          <m:dPr>
                            <m:begChr m:val=""/>
                            <m:endChr m:val="⟩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e>
                        </m:d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Momentum states (Hilbert space)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F20521-9CB8-C5EC-1D3E-C33A034E8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11" y="1540099"/>
                <a:ext cx="5808407" cy="405880"/>
              </a:xfrm>
              <a:prstGeom prst="rect">
                <a:avLst/>
              </a:prstGeom>
              <a:blipFill>
                <a:blip r:embed="rId13"/>
                <a:stretch>
                  <a:fillRect l="-4197" t="-104545" b="-16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6A8AFF-6318-550C-A9F1-9DFCC48F4CD1}"/>
                  </a:ext>
                </a:extLst>
              </p:cNvPr>
              <p:cNvSpPr txBox="1"/>
              <p:nvPr/>
            </p:nvSpPr>
            <p:spPr>
              <a:xfrm>
                <a:off x="2988036" y="6115443"/>
                <a:ext cx="86425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projection on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operator of electronic DOF (electronic coordinate operator), but a function of nuclear DOF -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6A8AFF-6318-550C-A9F1-9DFCC48F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36" y="6115443"/>
                <a:ext cx="8642557" cy="646331"/>
              </a:xfrm>
              <a:prstGeom prst="rect">
                <a:avLst/>
              </a:prstGeom>
              <a:blipFill>
                <a:blip r:embed="rId14"/>
                <a:stretch>
                  <a:fillRect l="-564" t="-68868" b="-6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1C871CC-EA0F-C0A3-A213-46F189744C74}"/>
              </a:ext>
            </a:extLst>
          </p:cNvPr>
          <p:cNvSpPr txBox="1"/>
          <p:nvPr/>
        </p:nvSpPr>
        <p:spPr>
          <a:xfrm>
            <a:off x="1180251" y="96226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Wavefunction and selection of representation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768A0-5B67-5B70-5860-1968DC1540C4}"/>
              </a:ext>
            </a:extLst>
          </p:cNvPr>
          <p:cNvSpPr txBox="1"/>
          <p:nvPr/>
        </p:nvSpPr>
        <p:spPr>
          <a:xfrm>
            <a:off x="1716719" y="622080"/>
            <a:ext cx="8758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</a:rPr>
              <a:t>Akimov, A. V. Fundamentals of Trajectory-Based Methods for Nonadiabatic Dynamics. In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Comprehensive Computational Chemistry</a:t>
            </a:r>
            <a:r>
              <a:rPr lang="en-US" sz="1400" dirty="0">
                <a:solidFill>
                  <a:srgbClr val="0000FF"/>
                </a:solidFill>
                <a:effectLst/>
              </a:rPr>
              <a:t>; Elsevier, 2024; pp 235–272. </a:t>
            </a:r>
            <a:r>
              <a:rPr lang="en-US" sz="1400" dirty="0">
                <a:solidFill>
                  <a:srgbClr val="0000FF"/>
                </a:solidFill>
                <a:effectLst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https://doi.org/10.1016/B978-0-12-821978-2.00034-9</a:t>
            </a:r>
            <a:r>
              <a:rPr lang="en-US" sz="1400" dirty="0">
                <a:solidFill>
                  <a:srgbClr val="0000FF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27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20" grpId="0"/>
      <p:bldP spid="21" grpId="0"/>
      <p:bldP spid="23" grpId="0"/>
      <p:bldP spid="26" grpId="0"/>
      <p:bldP spid="27" grpId="0"/>
      <p:bldP spid="29" grpId="0"/>
      <p:bldP spid="31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E8C59E0A-9C86-0C58-6775-C63F568F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B08734-16DE-CEBC-7636-A874F6208F15}"/>
              </a:ext>
            </a:extLst>
          </p:cNvPr>
          <p:cNvSpPr txBox="1"/>
          <p:nvPr/>
        </p:nvSpPr>
        <p:spPr>
          <a:xfrm>
            <a:off x="203200" y="134471"/>
            <a:ext cx="990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Working in Different Hilbert Spaces: Exact-Factorization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DF2D70-F301-794E-6CEC-100122458F8A}"/>
                  </a:ext>
                </a:extLst>
              </p:cNvPr>
              <p:cNvSpPr txBox="1"/>
              <p:nvPr/>
            </p:nvSpPr>
            <p:spPr>
              <a:xfrm>
                <a:off x="663284" y="1259875"/>
                <a:ext cx="4907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electron-nuclear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DF2D70-F301-794E-6CEC-10012245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4" y="1259875"/>
                <a:ext cx="4907280" cy="369332"/>
              </a:xfrm>
              <a:prstGeom prst="rect">
                <a:avLst/>
              </a:prstGeom>
              <a:blipFill>
                <a:blip r:embed="rId3"/>
                <a:stretch>
                  <a:fillRect l="-1118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EC9765-3839-CC14-52A4-55D70EB54151}"/>
              </a:ext>
            </a:extLst>
          </p:cNvPr>
          <p:cNvCxnSpPr/>
          <p:nvPr/>
        </p:nvCxnSpPr>
        <p:spPr>
          <a:xfrm flipV="1">
            <a:off x="4219284" y="1629207"/>
            <a:ext cx="203200" cy="2877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6B0E7E-C863-F58D-BBD7-68261155C6C5}"/>
              </a:ext>
            </a:extLst>
          </p:cNvPr>
          <p:cNvSpPr txBox="1"/>
          <p:nvPr/>
        </p:nvSpPr>
        <p:spPr>
          <a:xfrm>
            <a:off x="2410804" y="1988101"/>
            <a:ext cx="239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Electronic Hilbert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FB205-D9F5-A405-FD22-71E199760FAF}"/>
              </a:ext>
            </a:extLst>
          </p:cNvPr>
          <p:cNvSpPr txBox="1"/>
          <p:nvPr/>
        </p:nvSpPr>
        <p:spPr>
          <a:xfrm>
            <a:off x="5136612" y="1988101"/>
            <a:ext cx="239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Electronic Hilbert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6583F4-6AAD-CEB7-178F-F0164ECAFCDA}"/>
              </a:ext>
            </a:extLst>
          </p:cNvPr>
          <p:cNvCxnSpPr>
            <a:cxnSpLocks/>
          </p:cNvCxnSpPr>
          <p:nvPr/>
        </p:nvCxnSpPr>
        <p:spPr>
          <a:xfrm flipH="1" flipV="1">
            <a:off x="5136612" y="1629207"/>
            <a:ext cx="271392" cy="2877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845D2-41FC-A1FA-5BDA-3A9D2B70CACF}"/>
                  </a:ext>
                </a:extLst>
              </p:cNvPr>
              <p:cNvSpPr txBox="1"/>
              <p:nvPr/>
            </p:nvSpPr>
            <p:spPr>
              <a:xfrm>
                <a:off x="8532204" y="1259875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845D2-41FC-A1FA-5BDA-3A9D2B70C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204" y="1259875"/>
                <a:ext cx="11887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B4B3BB-AE72-7844-A9FF-9A5AABA2B662}"/>
                  </a:ext>
                </a:extLst>
              </p:cNvPr>
              <p:cNvSpPr txBox="1"/>
              <p:nvPr/>
            </p:nvSpPr>
            <p:spPr>
              <a:xfrm>
                <a:off x="8348249" y="1702758"/>
                <a:ext cx="149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B4B3BB-AE72-7844-A9FF-9A5AABA2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249" y="1702758"/>
                <a:ext cx="14935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5D38CC-B36F-37D2-F86A-BFCD28B9B3DA}"/>
                  </a:ext>
                </a:extLst>
              </p:cNvPr>
              <p:cNvSpPr txBox="1"/>
              <p:nvPr/>
            </p:nvSpPr>
            <p:spPr>
              <a:xfrm>
                <a:off x="5819484" y="1291490"/>
                <a:ext cx="2712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χ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5D38CC-B36F-37D2-F86A-BFCD28B9B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484" y="1291490"/>
                <a:ext cx="2712720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4F19C7-CB25-CDB5-22CA-181BB3226E87}"/>
                  </a:ext>
                </a:extLst>
              </p:cNvPr>
              <p:cNvSpPr txBox="1"/>
              <p:nvPr/>
            </p:nvSpPr>
            <p:spPr>
              <a:xfrm>
                <a:off x="472440" y="2718737"/>
                <a:ext cx="11724640" cy="412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Using the resolution-of-identity: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|"/>
                        <m:endChr m:val="⟩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|"/>
                        <m:endChr m:val="⟩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|"/>
                        <m:endChr m:val="⟩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4F19C7-CB25-CDB5-22CA-181BB322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" y="2718737"/>
                <a:ext cx="11724640" cy="412164"/>
              </a:xfrm>
              <a:prstGeom prst="rect">
                <a:avLst/>
              </a:prstGeom>
              <a:blipFill>
                <a:blip r:embed="rId7"/>
                <a:stretch>
                  <a:fillRect l="-468" t="-132353" b="-19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2E1307-0BA1-F494-2DE2-CB126542D6C4}"/>
                  </a:ext>
                </a:extLst>
              </p:cNvPr>
              <p:cNvSpPr txBox="1"/>
              <p:nvPr/>
            </p:nvSpPr>
            <p:spPr>
              <a:xfrm>
                <a:off x="2514600" y="3346286"/>
                <a:ext cx="355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marginal nuclear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2E1307-0BA1-F494-2DE2-CB126542D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346286"/>
                <a:ext cx="3556000" cy="369332"/>
              </a:xfrm>
              <a:prstGeom prst="rect">
                <a:avLst/>
              </a:prstGeom>
              <a:blipFill>
                <a:blip r:embed="rId8"/>
                <a:stretch>
                  <a:fillRect l="-1544" t="-1147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AE571A-3F46-5E44-8D40-E978B5E480CE}"/>
                  </a:ext>
                </a:extLst>
              </p:cNvPr>
              <p:cNvSpPr txBox="1"/>
              <p:nvPr/>
            </p:nvSpPr>
            <p:spPr>
              <a:xfrm>
                <a:off x="7482840" y="3411523"/>
                <a:ext cx="4226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conditional electronic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AE571A-3F46-5E44-8D40-E978B5E48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840" y="3411523"/>
                <a:ext cx="4226560" cy="369332"/>
              </a:xfrm>
              <a:prstGeom prst="rect">
                <a:avLst/>
              </a:prstGeom>
              <a:blipFill>
                <a:blip r:embed="rId9"/>
                <a:stretch>
                  <a:fillRect l="-1299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62215C-14C5-2696-3948-9A74FE3EF3A1}"/>
                  </a:ext>
                </a:extLst>
              </p:cNvPr>
              <p:cNvSpPr txBox="1"/>
              <p:nvPr/>
            </p:nvSpPr>
            <p:spPr>
              <a:xfrm>
                <a:off x="2745352" y="4063554"/>
                <a:ext cx="68180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Nuclear wavefunction in position representation: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|"/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62215C-14C5-2696-3948-9A74FE3EF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352" y="4063554"/>
                <a:ext cx="6818092" cy="369332"/>
              </a:xfrm>
              <a:prstGeom prst="rect">
                <a:avLst/>
              </a:prstGeom>
              <a:blipFill>
                <a:blip r:embed="rId10"/>
                <a:stretch>
                  <a:fillRect l="-715" t="-121667" r="-3753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43C266-66E7-D71A-7EDB-46867F6AAE2A}"/>
                  </a:ext>
                </a:extLst>
              </p:cNvPr>
              <p:cNvSpPr txBox="1"/>
              <p:nvPr/>
            </p:nvSpPr>
            <p:spPr>
              <a:xfrm>
                <a:off x="2695284" y="4528842"/>
                <a:ext cx="7355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Electronic wavefunction for fixed nuclear geometry: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43C266-66E7-D71A-7EDB-46867F6AA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284" y="4528842"/>
                <a:ext cx="7355840" cy="369332"/>
              </a:xfrm>
              <a:prstGeom prst="rect">
                <a:avLst/>
              </a:prstGeom>
              <a:blipFill>
                <a:blip r:embed="rId11"/>
                <a:stretch>
                  <a:fillRect l="-66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A6F0CB-F7DF-AB42-6B38-ADA7775186C9}"/>
                  </a:ext>
                </a:extLst>
              </p:cNvPr>
              <p:cNvSpPr txBox="1"/>
              <p:nvPr/>
            </p:nvSpPr>
            <p:spPr>
              <a:xfrm>
                <a:off x="3241223" y="5036154"/>
                <a:ext cx="4333561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A6F0CB-F7DF-AB42-6B38-ADA777518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223" y="5036154"/>
                <a:ext cx="4333561" cy="6587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7BA024-911D-4726-113C-B865813FA173}"/>
                  </a:ext>
                </a:extLst>
              </p:cNvPr>
              <p:cNvSpPr txBox="1"/>
              <p:nvPr/>
            </p:nvSpPr>
            <p:spPr>
              <a:xfrm>
                <a:off x="457200" y="5916727"/>
                <a:ext cx="26597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molecular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7BA024-911D-4726-113C-B865813FA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16727"/>
                <a:ext cx="2659724" cy="369332"/>
              </a:xfrm>
              <a:prstGeom prst="rect">
                <a:avLst/>
              </a:prstGeom>
              <a:blipFill>
                <a:blip r:embed="rId13"/>
                <a:stretch>
                  <a:fillRect l="-1835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A49F3C-3026-D7F9-7687-3E8BE92EB0AA}"/>
                  </a:ext>
                </a:extLst>
              </p:cNvPr>
              <p:cNvSpPr txBox="1"/>
              <p:nvPr/>
            </p:nvSpPr>
            <p:spPr>
              <a:xfrm>
                <a:off x="3241223" y="5711398"/>
                <a:ext cx="8446392" cy="93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begChr m:val="⟨"/>
                              <m:endChr m:val="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A49F3C-3026-D7F9-7687-3E8BE92EB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223" y="5711398"/>
                <a:ext cx="8446392" cy="935769"/>
              </a:xfrm>
              <a:prstGeom prst="rect">
                <a:avLst/>
              </a:prstGeom>
              <a:blipFill>
                <a:blip r:embed="rId14"/>
                <a:stretch>
                  <a:fillRect b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10998DB-D4AD-E00D-4B92-6B5684A06447}"/>
              </a:ext>
            </a:extLst>
          </p:cNvPr>
          <p:cNvSpPr txBox="1"/>
          <p:nvPr/>
        </p:nvSpPr>
        <p:spPr>
          <a:xfrm>
            <a:off x="3326302" y="678717"/>
            <a:ext cx="59457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Han, D.; Akimov, A.V. </a:t>
            </a:r>
            <a:r>
              <a:rPr lang="en-US" sz="1600" i="1" dirty="0">
                <a:solidFill>
                  <a:srgbClr val="0000FF"/>
                </a:solidFill>
              </a:rPr>
              <a:t>J. Chem. Theory </a:t>
            </a:r>
            <a:r>
              <a:rPr lang="en-US" sz="1600" i="1" dirty="0" err="1">
                <a:solidFill>
                  <a:srgbClr val="0000FF"/>
                </a:solidFill>
              </a:rPr>
              <a:t>Comput</a:t>
            </a:r>
            <a:r>
              <a:rPr lang="en-US" sz="1600" i="1" dirty="0">
                <a:solidFill>
                  <a:srgbClr val="0000FF"/>
                </a:solidFill>
              </a:rPr>
              <a:t>.</a:t>
            </a:r>
            <a:r>
              <a:rPr lang="en-US" sz="1600" dirty="0">
                <a:solidFill>
                  <a:srgbClr val="0000FF"/>
                </a:solidFill>
              </a:rPr>
              <a:t> </a:t>
            </a:r>
            <a:r>
              <a:rPr lang="en-US" sz="1600" b="1" dirty="0">
                <a:solidFill>
                  <a:srgbClr val="0000FF"/>
                </a:solidFill>
              </a:rPr>
              <a:t>2024,</a:t>
            </a:r>
            <a:r>
              <a:rPr lang="en-US" sz="1600" dirty="0">
                <a:solidFill>
                  <a:srgbClr val="0000FF"/>
                </a:solidFill>
              </a:rPr>
              <a:t> 20, 5022–5042</a:t>
            </a:r>
          </a:p>
        </p:txBody>
      </p:sp>
    </p:spTree>
    <p:extLst>
      <p:ext uri="{BB962C8B-B14F-4D97-AF65-F5344CB8AC3E}">
        <p14:creationId xmlns:p14="http://schemas.microsoft.com/office/powerpoint/2010/main" val="12461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Image result for ub logo">
            <a:extLst>
              <a:ext uri="{FF2B5EF4-FFF2-40B4-BE49-F238E27FC236}">
                <a16:creationId xmlns:a16="http://schemas.microsoft.com/office/drawing/2014/main" id="{E284AB40-411B-EF49-2155-C78F7D42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45E2A8-37BD-2EA9-9D26-977E71985C84}"/>
                  </a:ext>
                </a:extLst>
              </p:cNvPr>
              <p:cNvSpPr txBox="1"/>
              <p:nvPr/>
            </p:nvSpPr>
            <p:spPr>
              <a:xfrm>
                <a:off x="4234156" y="1517486"/>
                <a:ext cx="336263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45E2A8-37BD-2EA9-9D26-977E71985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156" y="1517486"/>
                <a:ext cx="3362632" cy="404983"/>
              </a:xfrm>
              <a:prstGeom prst="rect">
                <a:avLst/>
              </a:prstGeom>
              <a:blipFill>
                <a:blip r:embed="rId3"/>
                <a:stretch>
                  <a:fillRect l="-1452" t="-156061" r="-6534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F4B532-FF54-C277-A101-F4C7E158A636}"/>
                  </a:ext>
                </a:extLst>
              </p:cNvPr>
              <p:cNvSpPr txBox="1"/>
              <p:nvPr/>
            </p:nvSpPr>
            <p:spPr>
              <a:xfrm>
                <a:off x="3775543" y="2261564"/>
                <a:ext cx="3689924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F4B532-FF54-C277-A101-F4C7E158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543" y="2261564"/>
                <a:ext cx="3689924" cy="411395"/>
              </a:xfrm>
              <a:prstGeom prst="rect">
                <a:avLst/>
              </a:prstGeom>
              <a:blipFill>
                <a:blip r:embed="rId4"/>
                <a:stretch>
                  <a:fillRect t="-4478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E96CB3-6A87-7B09-D076-95DE2FC062AC}"/>
                  </a:ext>
                </a:extLst>
              </p:cNvPr>
              <p:cNvSpPr txBox="1"/>
              <p:nvPr/>
            </p:nvSpPr>
            <p:spPr>
              <a:xfrm>
                <a:off x="4104488" y="6193368"/>
                <a:ext cx="4680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E96CB3-6A87-7B09-D076-95DE2FC0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488" y="6193368"/>
                <a:ext cx="4680155" cy="369332"/>
              </a:xfrm>
              <a:prstGeom prst="rect">
                <a:avLst/>
              </a:prstGeom>
              <a:blipFill>
                <a:blip r:embed="rId5"/>
                <a:stretch>
                  <a:fillRect l="-6250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8A7933-7F98-A79E-0DB1-9711E78FEFE5}"/>
                  </a:ext>
                </a:extLst>
              </p:cNvPr>
              <p:cNvSpPr txBox="1"/>
              <p:nvPr/>
            </p:nvSpPr>
            <p:spPr>
              <a:xfrm>
                <a:off x="1464963" y="3435435"/>
                <a:ext cx="3514552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Adiabatic (Hamiltonian is diagonal):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𝑒𝑙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∀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8A7933-7F98-A79E-0DB1-9711E78F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963" y="3435435"/>
                <a:ext cx="3514552" cy="681982"/>
              </a:xfrm>
              <a:prstGeom prst="rect">
                <a:avLst/>
              </a:prstGeom>
              <a:blipFill>
                <a:blip r:embed="rId6"/>
                <a:stretch>
                  <a:fillRect l="-1386" t="-5405" r="-867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837133-5115-89D4-7807-2234F59413C6}"/>
                  </a:ext>
                </a:extLst>
              </p:cNvPr>
              <p:cNvSpPr txBox="1"/>
              <p:nvPr/>
            </p:nvSpPr>
            <p:spPr>
              <a:xfrm>
                <a:off x="6736467" y="3358548"/>
                <a:ext cx="3263136" cy="688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Diabatic (NACs are exactly zero):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=0, ∀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837133-5115-89D4-7807-2234F5941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67" y="3358548"/>
                <a:ext cx="3263136" cy="688394"/>
              </a:xfrm>
              <a:prstGeom prst="rect">
                <a:avLst/>
              </a:prstGeom>
              <a:blipFill>
                <a:blip r:embed="rId7"/>
                <a:stretch>
                  <a:fillRect l="-1121" t="-5310" r="-1121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90043E-A24E-9CC0-0041-DDCFA883966B}"/>
                  </a:ext>
                </a:extLst>
              </p:cNvPr>
              <p:cNvSpPr txBox="1"/>
              <p:nvPr/>
            </p:nvSpPr>
            <p:spPr>
              <a:xfrm>
                <a:off x="4602866" y="4017132"/>
                <a:ext cx="2231923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90043E-A24E-9CC0-0041-DDCFA8839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866" y="4017132"/>
                <a:ext cx="2231923" cy="404983"/>
              </a:xfrm>
              <a:prstGeom prst="rect">
                <a:avLst/>
              </a:prstGeom>
              <a:blipFill>
                <a:blip r:embed="rId8"/>
                <a:stretch>
                  <a:fillRect l="-13115" t="-156061" r="-12568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EF8305-C4E4-4B40-FE0F-0AE7576BB95B}"/>
                  </a:ext>
                </a:extLst>
              </p:cNvPr>
              <p:cNvSpPr txBox="1"/>
              <p:nvPr/>
            </p:nvSpPr>
            <p:spPr>
              <a:xfrm>
                <a:off x="3775543" y="5514151"/>
                <a:ext cx="2428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EF8305-C4E4-4B40-FE0F-0AE7576BB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543" y="5514151"/>
                <a:ext cx="2428568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1EC342-5CB9-8B1B-F137-77D36DDBDFBE}"/>
                  </a:ext>
                </a:extLst>
              </p:cNvPr>
              <p:cNvSpPr txBox="1"/>
              <p:nvPr/>
            </p:nvSpPr>
            <p:spPr>
              <a:xfrm>
                <a:off x="1774821" y="4656178"/>
                <a:ext cx="2802193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𝑒𝑙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1EC342-5CB9-8B1B-F137-77D36DDB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21" y="4656178"/>
                <a:ext cx="2802193" cy="404983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208D16-60D9-7152-5752-37C90076EE86}"/>
                  </a:ext>
                </a:extLst>
              </p:cNvPr>
              <p:cNvSpPr txBox="1"/>
              <p:nvPr/>
            </p:nvSpPr>
            <p:spPr>
              <a:xfrm>
                <a:off x="7266236" y="4655844"/>
                <a:ext cx="2733367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𝑒𝑙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208D16-60D9-7152-5752-37C90076E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36" y="4655844"/>
                <a:ext cx="2733367" cy="404983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D12491-496D-B0CB-D17A-8BDFF8D9E0D7}"/>
                  </a:ext>
                </a:extLst>
              </p:cNvPr>
              <p:cNvSpPr txBox="1"/>
              <p:nvPr/>
            </p:nvSpPr>
            <p:spPr>
              <a:xfrm>
                <a:off x="6487387" y="5466794"/>
                <a:ext cx="2699410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D12491-496D-B0CB-D17A-8BDFF8D9E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387" y="5466794"/>
                <a:ext cx="2699410" cy="376193"/>
              </a:xfrm>
              <a:prstGeom prst="rect">
                <a:avLst/>
              </a:prstGeom>
              <a:blipFill>
                <a:blip r:embed="rId12"/>
                <a:stretch>
                  <a:fillRect t="-8197" r="-1806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16A315-AE73-62F8-7ABE-40D3E66E598C}"/>
                  </a:ext>
                </a:extLst>
              </p:cNvPr>
              <p:cNvSpPr txBox="1"/>
              <p:nvPr/>
            </p:nvSpPr>
            <p:spPr>
              <a:xfrm>
                <a:off x="3083325" y="972593"/>
                <a:ext cx="65167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electronic coordinates,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basis state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16A315-AE73-62F8-7ABE-40D3E66E5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325" y="972593"/>
                <a:ext cx="6516705" cy="369332"/>
              </a:xfrm>
              <a:prstGeom prst="rect">
                <a:avLst/>
              </a:prstGeom>
              <a:blipFill>
                <a:blip r:embed="rId13"/>
                <a:stretch>
                  <a:fillRect l="-28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6C5377-70F0-7242-623C-3E59F3C80B4C}"/>
              </a:ext>
            </a:extLst>
          </p:cNvPr>
          <p:cNvSpPr txBox="1"/>
          <p:nvPr/>
        </p:nvSpPr>
        <p:spPr>
          <a:xfrm>
            <a:off x="206177" y="1585563"/>
            <a:ext cx="38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Shorthand notation for the entire basis: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6CD5ECF-2509-176D-A37B-5B22C754A562}"/>
              </a:ext>
            </a:extLst>
          </p:cNvPr>
          <p:cNvSpPr/>
          <p:nvPr/>
        </p:nvSpPr>
        <p:spPr>
          <a:xfrm>
            <a:off x="2772697" y="2371232"/>
            <a:ext cx="1002846" cy="19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6068B-C0A4-6A94-3D7B-E57B44819537}"/>
              </a:ext>
            </a:extLst>
          </p:cNvPr>
          <p:cNvSpPr txBox="1"/>
          <p:nvPr/>
        </p:nvSpPr>
        <p:spPr>
          <a:xfrm>
            <a:off x="660147" y="2101676"/>
            <a:ext cx="1775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Matrix elements </a:t>
            </a:r>
          </a:p>
          <a:p>
            <a:pPr algn="ctr"/>
            <a:r>
              <a:rPr lang="en-US" dirty="0"/>
              <a:t>(scalars)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9D7487-C058-28CF-28CD-DB34785F442D}"/>
              </a:ext>
            </a:extLst>
          </p:cNvPr>
          <p:cNvSpPr/>
          <p:nvPr/>
        </p:nvSpPr>
        <p:spPr>
          <a:xfrm rot="10800000">
            <a:off x="7802595" y="2322026"/>
            <a:ext cx="1002846" cy="19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F08AA-8C3F-31ED-6178-33DB9197E017}"/>
              </a:ext>
            </a:extLst>
          </p:cNvPr>
          <p:cNvSpPr txBox="1"/>
          <p:nvPr/>
        </p:nvSpPr>
        <p:spPr>
          <a:xfrm>
            <a:off x="9200177" y="2185148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CEBB28-6EDB-24A4-B20A-8DEAC1B3F24C}"/>
              </a:ext>
            </a:extLst>
          </p:cNvPr>
          <p:cNvSpPr txBox="1"/>
          <p:nvPr/>
        </p:nvSpPr>
        <p:spPr>
          <a:xfrm>
            <a:off x="5161884" y="2916755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Basis: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9DD0A2B-7D3F-4B9C-237F-B166A53AE15D}"/>
              </a:ext>
            </a:extLst>
          </p:cNvPr>
          <p:cNvSpPr/>
          <p:nvPr/>
        </p:nvSpPr>
        <p:spPr>
          <a:xfrm rot="2627072">
            <a:off x="4979515" y="3378420"/>
            <a:ext cx="290575" cy="564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5D0D3C7-3D5F-305D-A157-0674CB470282}"/>
              </a:ext>
            </a:extLst>
          </p:cNvPr>
          <p:cNvSpPr/>
          <p:nvPr/>
        </p:nvSpPr>
        <p:spPr>
          <a:xfrm rot="18363017">
            <a:off x="6196389" y="3340110"/>
            <a:ext cx="290575" cy="564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738B8-F029-6BE6-FACB-5D0E3CD46C3D}"/>
              </a:ext>
            </a:extLst>
          </p:cNvPr>
          <p:cNvSpPr txBox="1"/>
          <p:nvPr/>
        </p:nvSpPr>
        <p:spPr>
          <a:xfrm>
            <a:off x="4979515" y="4711606"/>
            <a:ext cx="1563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Hamiltonians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798701-7B59-42A6-4A7E-2A8BC7690F3B}"/>
              </a:ext>
            </a:extLst>
          </p:cNvPr>
          <p:cNvSpPr txBox="1"/>
          <p:nvPr/>
        </p:nvSpPr>
        <p:spPr>
          <a:xfrm>
            <a:off x="46330" y="5522237"/>
            <a:ext cx="3397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Transformation between bases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2B89C-A20E-6EE0-2D68-73E3BA9D7919}"/>
              </a:ext>
            </a:extLst>
          </p:cNvPr>
          <p:cNvSpPr txBox="1"/>
          <p:nvPr/>
        </p:nvSpPr>
        <p:spPr>
          <a:xfrm>
            <a:off x="90945" y="6112038"/>
            <a:ext cx="3684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Wavefunction should be invariant</a:t>
            </a:r>
          </a:p>
          <a:p>
            <a:r>
              <a:rPr lang="en-US" sz="2000" dirty="0" err="1"/>
              <a:t>w.r.t.</a:t>
            </a:r>
            <a:r>
              <a:rPr lang="en-US" sz="2000" dirty="0"/>
              <a:t> the basis 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9CCC6-F5A8-0553-EA31-1157989DB3E1}"/>
              </a:ext>
            </a:extLst>
          </p:cNvPr>
          <p:cNvSpPr txBox="1"/>
          <p:nvPr/>
        </p:nvSpPr>
        <p:spPr>
          <a:xfrm>
            <a:off x="1066184" y="134471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Shorthand notation. Adiabatic and Diabatic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307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20" grpId="0"/>
      <p:bldP spid="22" grpId="0"/>
      <p:bldP spid="24" grpId="0"/>
      <p:bldP spid="26" grpId="0"/>
      <p:bldP spid="28" grpId="0"/>
      <p:bldP spid="4" grpId="0" animBg="1"/>
      <p:bldP spid="7" grpId="0"/>
      <p:bldP spid="9" grpId="0" animBg="1"/>
      <p:bldP spid="11" grpId="0"/>
      <p:bldP spid="13" grpId="0"/>
      <p:bldP spid="17" grpId="0" animBg="1"/>
      <p:bldP spid="19" grpId="0" animBg="1"/>
      <p:bldP spid="21" grpId="0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Image result for ub logo">
            <a:extLst>
              <a:ext uri="{FF2B5EF4-FFF2-40B4-BE49-F238E27FC236}">
                <a16:creationId xmlns:a16="http://schemas.microsoft.com/office/drawing/2014/main" id="{E284AB40-411B-EF49-2155-C78F7D42E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E96CB3-6A87-7B09-D076-95DE2FC062AC}"/>
                  </a:ext>
                </a:extLst>
              </p:cNvPr>
              <p:cNvSpPr txBox="1"/>
              <p:nvPr/>
            </p:nvSpPr>
            <p:spPr>
              <a:xfrm>
                <a:off x="4281469" y="1100258"/>
                <a:ext cx="4680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E96CB3-6A87-7B09-D076-95DE2FC0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69" y="1100258"/>
                <a:ext cx="4680155" cy="369332"/>
              </a:xfrm>
              <a:prstGeom prst="rect">
                <a:avLst/>
              </a:prstGeom>
              <a:blipFill>
                <a:blip r:embed="rId3"/>
                <a:stretch>
                  <a:fillRect l="-6250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BB2B89C-A20E-6EE0-2D68-73E3BA9D7919}"/>
              </a:ext>
            </a:extLst>
          </p:cNvPr>
          <p:cNvSpPr txBox="1"/>
          <p:nvPr/>
        </p:nvSpPr>
        <p:spPr>
          <a:xfrm>
            <a:off x="267926" y="1018928"/>
            <a:ext cx="3684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Wavefunction should be invariant</a:t>
            </a:r>
          </a:p>
          <a:p>
            <a:r>
              <a:rPr lang="en-US" sz="2000" dirty="0" err="1"/>
              <a:t>w.r.t.</a:t>
            </a:r>
            <a:r>
              <a:rPr lang="en-US" sz="2000" dirty="0"/>
              <a:t> the basis 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9CCC6-F5A8-0553-EA31-1157989DB3E1}"/>
              </a:ext>
            </a:extLst>
          </p:cNvPr>
          <p:cNvSpPr txBox="1"/>
          <p:nvPr/>
        </p:nvSpPr>
        <p:spPr>
          <a:xfrm>
            <a:off x="1066184" y="134471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TD-SE in the Shorthand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566433-2934-5065-8D2E-4DA90B2F4E2C}"/>
                  </a:ext>
                </a:extLst>
              </p:cNvPr>
              <p:cNvSpPr txBox="1"/>
              <p:nvPr/>
            </p:nvSpPr>
            <p:spPr>
              <a:xfrm>
                <a:off x="3048000" y="1778543"/>
                <a:ext cx="60960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566433-2934-5065-8D2E-4DA90B2F4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8543"/>
                <a:ext cx="6096000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C11C480-C561-27AF-0C36-063BD2BA7E93}"/>
                  </a:ext>
                </a:extLst>
              </p:cNvPr>
              <p:cNvSpPr txBox="1"/>
              <p:nvPr/>
            </p:nvSpPr>
            <p:spPr>
              <a:xfrm>
                <a:off x="1707267" y="2449288"/>
                <a:ext cx="336263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,…,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C11C480-C561-27AF-0C36-063BD2BA7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67" y="2449288"/>
                <a:ext cx="3362632" cy="404983"/>
              </a:xfrm>
              <a:prstGeom prst="rect">
                <a:avLst/>
              </a:prstGeom>
              <a:blipFill>
                <a:blip r:embed="rId6"/>
                <a:stretch>
                  <a:fillRect l="-1268" t="-156061" r="-6522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7B3E110-5518-7AFD-7A4D-2B55405BDD27}"/>
                  </a:ext>
                </a:extLst>
              </p:cNvPr>
              <p:cNvSpPr/>
              <p:nvPr/>
            </p:nvSpPr>
            <p:spPr>
              <a:xfrm>
                <a:off x="7237973" y="2397559"/>
                <a:ext cx="2118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7B3E110-5518-7AFD-7A4D-2B55405BD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973" y="2397559"/>
                <a:ext cx="21185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C77E55-6901-CE47-983F-A2F94FFE99E2}"/>
                  </a:ext>
                </a:extLst>
              </p:cNvPr>
              <p:cNvSpPr txBox="1"/>
              <p:nvPr/>
            </p:nvSpPr>
            <p:spPr>
              <a:xfrm>
                <a:off x="2786966" y="3518411"/>
                <a:ext cx="60960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𝒓𝒆𝒑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𝒓𝒆𝒑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C77E55-6901-CE47-983F-A2F94FFE9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966" y="3518411"/>
                <a:ext cx="6096000" cy="619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916F082D-2AAB-C101-C280-063B0DBCBAD7}"/>
              </a:ext>
            </a:extLst>
          </p:cNvPr>
          <p:cNvSpPr txBox="1"/>
          <p:nvPr/>
        </p:nvSpPr>
        <p:spPr>
          <a:xfrm>
            <a:off x="267926" y="4569044"/>
            <a:ext cx="119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6CDC3-A2BA-4967-0C69-F41E214B1203}"/>
                  </a:ext>
                </a:extLst>
              </p:cNvPr>
              <p:cNvSpPr txBox="1"/>
              <p:nvPr/>
            </p:nvSpPr>
            <p:spPr>
              <a:xfrm>
                <a:off x="2556131" y="4444202"/>
                <a:ext cx="898694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begChr m:val="⟨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𝒓𝒆𝒑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begChr m:val="⟨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𝒓𝒆𝒑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𝒓𝒆𝒑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𝒓𝒆𝒑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𝒓𝒆𝒑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6CDC3-A2BA-4967-0C69-F41E214B1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131" y="4444202"/>
                <a:ext cx="8986940" cy="619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5666B2-0D61-4B97-2190-540702906EEF}"/>
                  </a:ext>
                </a:extLst>
              </p:cNvPr>
              <p:cNvSpPr txBox="1"/>
              <p:nvPr/>
            </p:nvSpPr>
            <p:spPr>
              <a:xfrm>
                <a:off x="2786966" y="5469740"/>
                <a:ext cx="7159674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𝒓𝒆𝒑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ℏ</m:t>
                          </m:r>
                          <m:d>
                            <m:dPr>
                              <m:begChr m:val="⟨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𝒓𝒆𝒑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𝝍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𝒓𝒆𝒑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5666B2-0D61-4B97-2190-540702906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966" y="5469740"/>
                <a:ext cx="7159674" cy="7087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1454F398-AB94-659F-FEC9-FE1B59CEB935}"/>
              </a:ext>
            </a:extLst>
          </p:cNvPr>
          <p:cNvSpPr/>
          <p:nvPr/>
        </p:nvSpPr>
        <p:spPr>
          <a:xfrm>
            <a:off x="2664441" y="5352714"/>
            <a:ext cx="7395688" cy="9427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4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9ACF1B6E-A0AB-411A-9560-5B5C9FED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DBB1BB-7550-76FB-3602-5910AED44DBF}"/>
              </a:ext>
            </a:extLst>
          </p:cNvPr>
          <p:cNvSpPr txBox="1"/>
          <p:nvPr/>
        </p:nvSpPr>
        <p:spPr>
          <a:xfrm>
            <a:off x="1066184" y="134471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Implementation in Libra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928E5-2C88-13D3-76E8-BAB017B12BFA}"/>
              </a:ext>
            </a:extLst>
          </p:cNvPr>
          <p:cNvSpPr txBox="1"/>
          <p:nvPr/>
        </p:nvSpPr>
        <p:spPr>
          <a:xfrm>
            <a:off x="9111110" y="4692204"/>
            <a:ext cx="24191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nHamiltonian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ampl_dia2adi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ampl_adi2dia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8000"/>
                </a:solidFill>
              </a:rPr>
              <a:t>compute_adiabatic</a:t>
            </a:r>
            <a:r>
              <a:rPr lang="en-US" dirty="0">
                <a:solidFill>
                  <a:srgbClr val="008000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8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00FF"/>
                </a:solidFill>
              </a:rPr>
              <a:t>compute_diabatic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CB4060-01D3-6B19-0E9C-80FBDC96CB7A}"/>
                  </a:ext>
                </a:extLst>
              </p:cNvPr>
              <p:cNvSpPr/>
              <p:nvPr/>
            </p:nvSpPr>
            <p:spPr>
              <a:xfrm>
                <a:off x="872013" y="5036362"/>
                <a:ext cx="5402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CB4060-01D3-6B19-0E9C-80FBDC96C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13" y="5036362"/>
                <a:ext cx="54028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F64A57B-0B37-AE58-C91C-1DD8944410D3}"/>
              </a:ext>
            </a:extLst>
          </p:cNvPr>
          <p:cNvSpPr txBox="1"/>
          <p:nvPr/>
        </p:nvSpPr>
        <p:spPr>
          <a:xfrm>
            <a:off x="382373" y="4526057"/>
            <a:ext cx="271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 transformation: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E1EACD-6D40-84CF-15FF-2487D7CF7C52}"/>
                  </a:ext>
                </a:extLst>
              </p:cNvPr>
              <p:cNvSpPr txBox="1"/>
              <p:nvPr/>
            </p:nvSpPr>
            <p:spPr>
              <a:xfrm>
                <a:off x="3096717" y="1511063"/>
                <a:ext cx="18927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E1EACD-6D40-84CF-15FF-2487D7CF7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717" y="1511063"/>
                <a:ext cx="1892709" cy="369332"/>
              </a:xfrm>
              <a:prstGeom prst="rect">
                <a:avLst/>
              </a:prstGeom>
              <a:blipFill>
                <a:blip r:embed="rId4"/>
                <a:stretch>
                  <a:fillRect t="-121667" r="-1935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1FB17E3-9FC0-F6A2-780F-3E9EE0DBD816}"/>
              </a:ext>
            </a:extLst>
          </p:cNvPr>
          <p:cNvSpPr txBox="1"/>
          <p:nvPr/>
        </p:nvSpPr>
        <p:spPr>
          <a:xfrm>
            <a:off x="370126" y="1511063"/>
            <a:ext cx="244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Density matrix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F8A55F-DFB3-7D1E-8401-B26B80729021}"/>
                  </a:ext>
                </a:extLst>
              </p:cNvPr>
              <p:cNvSpPr txBox="1"/>
              <p:nvPr/>
            </p:nvSpPr>
            <p:spPr>
              <a:xfrm>
                <a:off x="171327" y="2006689"/>
                <a:ext cx="8613060" cy="37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sSubSup>
                        <m:sSub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sSubSup>
                        <m:sSub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sSubSup>
                        <m:sSub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F8A55F-DFB3-7D1E-8401-B26B807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27" y="2006689"/>
                <a:ext cx="8613060" cy="376898"/>
              </a:xfrm>
              <a:prstGeom prst="rect">
                <a:avLst/>
              </a:prstGeom>
              <a:blipFill>
                <a:blip r:embed="rId5"/>
                <a:stretch>
                  <a:fillRect t="-483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DF317A-5453-7B1A-9107-B40E24CA4B49}"/>
                  </a:ext>
                </a:extLst>
              </p:cNvPr>
              <p:cNvSpPr txBox="1"/>
              <p:nvPr/>
            </p:nvSpPr>
            <p:spPr>
              <a:xfrm>
                <a:off x="382373" y="5531988"/>
                <a:ext cx="2428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b="1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𝑺𝑼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DF317A-5453-7B1A-9107-B40E24CA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73" y="5531988"/>
                <a:ext cx="24285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23A0D1F-165F-EE47-6350-6F6B5677BB48}"/>
              </a:ext>
            </a:extLst>
          </p:cNvPr>
          <p:cNvSpPr txBox="1"/>
          <p:nvPr/>
        </p:nvSpPr>
        <p:spPr>
          <a:xfrm>
            <a:off x="3006185" y="5493161"/>
            <a:ext cx="371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and also computes derivative couplings and adiabatic gradients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5EEF6A-C09D-3070-A942-9AD0EFA50320}"/>
                  </a:ext>
                </a:extLst>
              </p:cNvPr>
              <p:cNvSpPr txBox="1"/>
              <p:nvPr/>
            </p:nvSpPr>
            <p:spPr>
              <a:xfrm>
                <a:off x="541702" y="6129760"/>
                <a:ext cx="5766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according to given methods (e.g. Python modules with Hamiltonian models)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5EEF6A-C09D-3070-A942-9AD0EFA50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2" y="6129760"/>
                <a:ext cx="5766533" cy="646331"/>
              </a:xfrm>
              <a:prstGeom prst="rect">
                <a:avLst/>
              </a:prstGeom>
              <a:blipFill>
                <a:blip r:embed="rId7"/>
                <a:stretch>
                  <a:fillRect l="-95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21562E7-3EE4-2580-E976-782BC325D697}"/>
              </a:ext>
            </a:extLst>
          </p:cNvPr>
          <p:cNvSpPr txBox="1"/>
          <p:nvPr/>
        </p:nvSpPr>
        <p:spPr>
          <a:xfrm>
            <a:off x="8971614" y="1232761"/>
            <a:ext cx="24783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dyn_variables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err="1"/>
              <a:t>ndia</a:t>
            </a:r>
            <a:r>
              <a:rPr lang="en-US" dirty="0"/>
              <a:t>, </a:t>
            </a:r>
            <a:r>
              <a:rPr lang="en-US" dirty="0" err="1"/>
              <a:t>nadi</a:t>
            </a:r>
            <a:r>
              <a:rPr lang="en-US" dirty="0"/>
              <a:t>, </a:t>
            </a:r>
            <a:r>
              <a:rPr lang="en-US" dirty="0" err="1"/>
              <a:t>ndof</a:t>
            </a:r>
            <a:r>
              <a:rPr lang="en-US" dirty="0"/>
              <a:t>, </a:t>
            </a:r>
            <a:r>
              <a:rPr lang="en-US" dirty="0" err="1"/>
              <a:t>ntraj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ampl_dia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ampl_adi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00FF"/>
                </a:solidFill>
              </a:rPr>
              <a:t>dm_adi</a:t>
            </a:r>
            <a:r>
              <a:rPr lang="en-US" dirty="0">
                <a:solidFill>
                  <a:srgbClr val="0000FF"/>
                </a:solidFill>
              </a:rPr>
              <a:t>,  </a:t>
            </a:r>
            <a:r>
              <a:rPr lang="en-US" dirty="0" err="1">
                <a:solidFill>
                  <a:srgbClr val="0000FF"/>
                </a:solidFill>
              </a:rPr>
              <a:t>dm_dia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E51030-A3D0-AE05-EA2E-A21F870A3D03}"/>
                  </a:ext>
                </a:extLst>
              </p:cNvPr>
              <p:cNvSpPr txBox="1"/>
              <p:nvPr/>
            </p:nvSpPr>
            <p:spPr>
              <a:xfrm>
                <a:off x="3331959" y="842845"/>
                <a:ext cx="46801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𝑑𝑖𝑎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E51030-A3D0-AE05-EA2E-A21F870A3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59" y="842845"/>
                <a:ext cx="4680155" cy="369332"/>
              </a:xfrm>
              <a:prstGeom prst="rect">
                <a:avLst/>
              </a:prstGeom>
              <a:blipFill>
                <a:blip r:embed="rId8"/>
                <a:stretch>
                  <a:fillRect l="-6780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F5829F-8BA8-C4E5-5AEE-381D8E6BF93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568620" y="1352427"/>
            <a:ext cx="1402994" cy="4804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6BD948-2633-50F0-2FEB-C8FE41C9B1FE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672037" y="1212177"/>
            <a:ext cx="3323396" cy="84690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91E4BB-96A0-B5BC-5516-38103AAB9FD8}"/>
              </a:ext>
            </a:extLst>
          </p:cNvPr>
          <p:cNvSpPr txBox="1"/>
          <p:nvPr/>
        </p:nvSpPr>
        <p:spPr>
          <a:xfrm>
            <a:off x="382373" y="884578"/>
            <a:ext cx="239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Wavefunction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0E43AE-209D-0F9D-D484-5EB8CD795D67}"/>
                  </a:ext>
                </a:extLst>
              </p:cNvPr>
              <p:cNvSpPr txBox="1"/>
              <p:nvPr/>
            </p:nvSpPr>
            <p:spPr>
              <a:xfrm>
                <a:off x="171327" y="2356869"/>
                <a:ext cx="7497834" cy="37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0E43AE-209D-0F9D-D484-5EB8CD795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27" y="2356869"/>
                <a:ext cx="7497834" cy="376898"/>
              </a:xfrm>
              <a:prstGeom prst="rect">
                <a:avLst/>
              </a:prstGeom>
              <a:blipFill>
                <a:blip r:embed="rId9"/>
                <a:stretch>
                  <a:fillRect t="-491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0ABA74-9CBA-0A91-784F-962AD928C19C}"/>
              </a:ext>
            </a:extLst>
          </p:cNvPr>
          <p:cNvCxnSpPr>
            <a:cxnSpLocks/>
          </p:cNvCxnSpPr>
          <p:nvPr/>
        </p:nvCxnSpPr>
        <p:spPr>
          <a:xfrm flipH="1">
            <a:off x="6308235" y="5221028"/>
            <a:ext cx="28028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A48BA8-F143-1C53-9EC6-3C14257877D9}"/>
              </a:ext>
            </a:extLst>
          </p:cNvPr>
          <p:cNvCxnSpPr>
            <a:cxnSpLocks/>
          </p:cNvCxnSpPr>
          <p:nvPr/>
        </p:nvCxnSpPr>
        <p:spPr>
          <a:xfrm flipH="1">
            <a:off x="6381977" y="5816326"/>
            <a:ext cx="28028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5893A8-863B-40E9-55FB-8A29ED2B72D6}"/>
              </a:ext>
            </a:extLst>
          </p:cNvPr>
          <p:cNvCxnSpPr>
            <a:cxnSpLocks/>
          </p:cNvCxnSpPr>
          <p:nvPr/>
        </p:nvCxnSpPr>
        <p:spPr>
          <a:xfrm flipH="1">
            <a:off x="6314333" y="6411625"/>
            <a:ext cx="28028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90137A-0DC7-9683-837F-B06069BC558E}"/>
              </a:ext>
            </a:extLst>
          </p:cNvPr>
          <p:cNvSpPr txBox="1"/>
          <p:nvPr/>
        </p:nvSpPr>
        <p:spPr>
          <a:xfrm>
            <a:off x="3609627" y="2862118"/>
            <a:ext cx="440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 conversions of the density matrices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4069E1-16FF-0F7C-DF1A-0D89F737BB3D}"/>
                  </a:ext>
                </a:extLst>
              </p:cNvPr>
              <p:cNvSpPr txBox="1"/>
              <p:nvPr/>
            </p:nvSpPr>
            <p:spPr>
              <a:xfrm>
                <a:off x="445706" y="3412850"/>
                <a:ext cx="11406401" cy="37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𝑑𝑖𝑎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𝑎𝑑𝑖</m:t>
                        </m:r>
                      </m:sub>
                    </m:sSub>
                  </m:oMath>
                </a14:m>
                <a:r>
                  <a:rPr lang="en-US" i="1" dirty="0"/>
                  <a:t>  </a:t>
                </a:r>
                <a:r>
                  <a:rPr lang="en-US" i="1" dirty="0"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𝑑𝑖𝑎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𝑎𝑑𝑖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𝑎𝑑𝑖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𝑺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𝑎𝑑𝑖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𝑺𝑼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4069E1-16FF-0F7C-DF1A-0D89F737B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6" y="3412850"/>
                <a:ext cx="11406401" cy="376898"/>
              </a:xfrm>
              <a:prstGeom prst="rect">
                <a:avLst/>
              </a:prstGeom>
              <a:blipFill>
                <a:blip r:embed="rId10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14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4" grpId="0"/>
      <p:bldP spid="16" grpId="0"/>
      <p:bldP spid="17" grpId="0"/>
      <p:bldP spid="30" grpId="0"/>
      <p:bldP spid="35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67410" y="1345612"/>
            <a:ext cx="45383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nHamiltonian</a:t>
            </a:r>
            <a:endParaRPr lang="en-US" b="1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>
                <a:solidFill>
                  <a:srgbClr val="FF0000"/>
                </a:solidFill>
              </a:rPr>
              <a:t>ham_dia</a:t>
            </a:r>
            <a:r>
              <a:rPr lang="en-US" dirty="0"/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nac_dia</a:t>
            </a:r>
            <a:r>
              <a:rPr lang="en-US" dirty="0"/>
              <a:t>, </a:t>
            </a:r>
            <a:r>
              <a:rPr lang="en-US" dirty="0" err="1"/>
              <a:t>hvib_dia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>
                <a:solidFill>
                  <a:srgbClr val="FF0000"/>
                </a:solidFill>
              </a:rPr>
              <a:t>ham_adi</a:t>
            </a:r>
            <a:r>
              <a:rPr lang="en-US" dirty="0"/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nac_adi</a:t>
            </a:r>
            <a:r>
              <a:rPr lang="en-US" dirty="0"/>
              <a:t>, </a:t>
            </a:r>
            <a:r>
              <a:rPr lang="en-US" dirty="0" err="1"/>
              <a:t>hvib_adi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>
                <a:solidFill>
                  <a:srgbClr val="7030A0"/>
                </a:solidFill>
              </a:rPr>
              <a:t>ovlp_dia</a:t>
            </a:r>
            <a:r>
              <a:rPr lang="en-US" dirty="0"/>
              <a:t>, </a:t>
            </a:r>
            <a:r>
              <a:rPr lang="en-US" dirty="0" err="1">
                <a:solidFill>
                  <a:srgbClr val="92D050"/>
                </a:solidFill>
              </a:rPr>
              <a:t>time_overlap_dia</a:t>
            </a:r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>
                <a:solidFill>
                  <a:srgbClr val="7030A0"/>
                </a:solidFill>
              </a:rPr>
              <a:t>ovlp_adi</a:t>
            </a:r>
            <a:r>
              <a:rPr lang="en-US" dirty="0"/>
              <a:t>, </a:t>
            </a:r>
            <a:r>
              <a:rPr lang="en-US" dirty="0" err="1">
                <a:solidFill>
                  <a:srgbClr val="92D050"/>
                </a:solidFill>
              </a:rPr>
              <a:t>time_overlap_adi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CMATRIX* </a:t>
            </a:r>
            <a:r>
              <a:rPr lang="en-US" dirty="0" err="1">
                <a:solidFill>
                  <a:srgbClr val="0000FF"/>
                </a:solidFill>
              </a:rPr>
              <a:t>basis_transform</a:t>
            </a:r>
            <a:endParaRPr lang="en-US" dirty="0">
              <a:solidFill>
                <a:srgbClr val="00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vector&lt;CMATRIX*&gt; </a:t>
            </a:r>
            <a:r>
              <a:rPr lang="en-US" dirty="0">
                <a:solidFill>
                  <a:srgbClr val="008000"/>
                </a:solidFill>
              </a:rPr>
              <a:t>dc1_adi, dc1_dia</a:t>
            </a:r>
          </a:p>
          <a:p>
            <a:pPr marL="285750" indent="-285750">
              <a:buFontTx/>
              <a:buChar char="-"/>
            </a:pPr>
            <a:r>
              <a:rPr lang="en-US" dirty="0"/>
              <a:t>vector&lt;CMATRIX*&gt;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d1ham_adi, d1ham_dia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compute_adiabatic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1847" y="1771508"/>
                <a:ext cx="242970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7" y="1771508"/>
                <a:ext cx="2429703" cy="40498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6848" y="1072084"/>
                <a:ext cx="242470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8" y="1072084"/>
                <a:ext cx="2424703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3470" y="2629948"/>
                <a:ext cx="2711896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0" y="2629948"/>
                <a:ext cx="2711896" cy="376193"/>
              </a:xfrm>
              <a:prstGeom prst="rect">
                <a:avLst/>
              </a:prstGeom>
              <a:blipFill>
                <a:blip r:embed="rId4"/>
                <a:stretch>
                  <a:fillRect t="-8065" r="-1573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2554687" y="1280503"/>
            <a:ext cx="1188163" cy="5995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2554687" y="1917496"/>
            <a:ext cx="932536" cy="4153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40965" y="3837441"/>
                <a:ext cx="2322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r>
                            <a:rPr lang="en-US" b="1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65" y="3837441"/>
                <a:ext cx="232268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32907" y="1415012"/>
            <a:ext cx="291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Hamiltonian matrix elements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03" y="2325724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Unitary (similarity) transformation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2693" y="3507997"/>
            <a:ext cx="3731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First-order derivative coupling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45967" y="4445344"/>
                <a:ext cx="2317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r>
                            <a:rPr lang="en-US" b="1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7" y="4445344"/>
                <a:ext cx="231768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2013042" y="3114268"/>
            <a:ext cx="1440440" cy="921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2424519" y="3535557"/>
            <a:ext cx="3244522" cy="68853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374263" y="5466380"/>
                <a:ext cx="7443473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263" y="5466380"/>
                <a:ext cx="7443473" cy="404983"/>
              </a:xfrm>
              <a:prstGeom prst="rect">
                <a:avLst/>
              </a:prstGeom>
              <a:blipFill>
                <a:blip r:embed="rId7"/>
                <a:stretch>
                  <a:fillRect t="-45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190281" y="6056849"/>
                <a:ext cx="7543800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281" y="6056849"/>
                <a:ext cx="7543800" cy="404983"/>
              </a:xfrm>
              <a:prstGeom prst="rect">
                <a:avLst/>
              </a:prstGeom>
              <a:blipFill>
                <a:blip r:embed="rId8"/>
                <a:stretch>
                  <a:fillRect t="-45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2190281" y="5287617"/>
            <a:ext cx="364406" cy="1174215"/>
          </a:xfrm>
          <a:prstGeom prst="leftBrace">
            <a:avLst>
              <a:gd name="adj1" fmla="val 46518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32907" y="5469550"/>
            <a:ext cx="1974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How to compute NACs?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54546" y="5703688"/>
            <a:ext cx="242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Then use special structure of the matrix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H="1">
            <a:off x="2424519" y="3546533"/>
            <a:ext cx="4120770" cy="9161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H="1">
            <a:off x="3195865" y="3940242"/>
            <a:ext cx="3800892" cy="15721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192234" y="3940242"/>
            <a:ext cx="466983" cy="15261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7" descr="Image result for ub logo">
            <a:extLst>
              <a:ext uri="{FF2B5EF4-FFF2-40B4-BE49-F238E27FC236}">
                <a16:creationId xmlns:a16="http://schemas.microsoft.com/office/drawing/2014/main" id="{12982110-099D-F51C-C67D-5DC6C9A5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75F180-F058-8DC4-CF1A-C6C88FC2CD6B}"/>
              </a:ext>
            </a:extLst>
          </p:cNvPr>
          <p:cNvSpPr txBox="1"/>
          <p:nvPr/>
        </p:nvSpPr>
        <p:spPr>
          <a:xfrm>
            <a:off x="1066184" y="134471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Implementation in the </a:t>
            </a:r>
            <a:r>
              <a:rPr lang="en-US" sz="2800" b="1" dirty="0" err="1">
                <a:solidFill>
                  <a:srgbClr val="0070C0"/>
                </a:solidFill>
              </a:rPr>
              <a:t>nHamiltonian</a:t>
            </a:r>
            <a:r>
              <a:rPr lang="en-US" sz="2800" b="1" dirty="0">
                <a:solidFill>
                  <a:srgbClr val="0070C0"/>
                </a:solidFill>
              </a:rPr>
              <a:t>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3353CDF-D68D-0977-B5A0-2F329023FAFB}"/>
                  </a:ext>
                </a:extLst>
              </p:cNvPr>
              <p:cNvSpPr/>
              <p:nvPr/>
            </p:nvSpPr>
            <p:spPr>
              <a:xfrm>
                <a:off x="7994446" y="4202031"/>
                <a:ext cx="1840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3353CDF-D68D-0977-B5A0-2F329023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46" y="4202031"/>
                <a:ext cx="184076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1D19616-1D5C-536A-B4AA-2576CAC13672}"/>
              </a:ext>
            </a:extLst>
          </p:cNvPr>
          <p:cNvSpPr txBox="1"/>
          <p:nvPr/>
        </p:nvSpPr>
        <p:spPr>
          <a:xfrm>
            <a:off x="9859669" y="4094813"/>
            <a:ext cx="1963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diabatic basis is not necessarily orthonormal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AE0E2B-0AA8-3083-975A-999319BDA189}"/>
                  </a:ext>
                </a:extLst>
              </p:cNvPr>
              <p:cNvSpPr txBox="1"/>
              <p:nvPr/>
            </p:nvSpPr>
            <p:spPr>
              <a:xfrm>
                <a:off x="4241987" y="610330"/>
                <a:ext cx="3039007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AE0E2B-0AA8-3083-975A-999319BD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87" y="610330"/>
                <a:ext cx="3039007" cy="404983"/>
              </a:xfrm>
              <a:prstGeom prst="rect">
                <a:avLst/>
              </a:prstGeom>
              <a:blipFill>
                <a:blip r:embed="rId11"/>
                <a:stretch>
                  <a:fillRect l="-6827" t="-153731" r="-12651" b="-228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332FDC-137B-0D45-5A80-E35734CC82F8}"/>
              </a:ext>
            </a:extLst>
          </p:cNvPr>
          <p:cNvCxnSpPr>
            <a:cxnSpLocks/>
          </p:cNvCxnSpPr>
          <p:nvPr/>
        </p:nvCxnSpPr>
        <p:spPr>
          <a:xfrm>
            <a:off x="5835951" y="2636975"/>
            <a:ext cx="2279446" cy="168790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9D77C3-D281-067E-9D1B-A112FD81D95E}"/>
                  </a:ext>
                </a:extLst>
              </p:cNvPr>
              <p:cNvSpPr/>
              <p:nvPr/>
            </p:nvSpPr>
            <p:spPr>
              <a:xfrm>
                <a:off x="8041672" y="4666739"/>
                <a:ext cx="18065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9D77C3-D281-067E-9D1B-A112FD81D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672" y="4666739"/>
                <a:ext cx="180652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63D140-4CC7-C0F2-0D67-A86FDF3D36E0}"/>
              </a:ext>
            </a:extLst>
          </p:cNvPr>
          <p:cNvCxnSpPr>
            <a:cxnSpLocks/>
          </p:cNvCxnSpPr>
          <p:nvPr/>
        </p:nvCxnSpPr>
        <p:spPr>
          <a:xfrm>
            <a:off x="5789946" y="2920689"/>
            <a:ext cx="2336928" cy="18344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4DAFFD1-20C0-ABA5-FC2E-615C0E9F7D09}"/>
                  </a:ext>
                </a:extLst>
              </p:cNvPr>
              <p:cNvSpPr/>
              <p:nvPr/>
            </p:nvSpPr>
            <p:spPr>
              <a:xfrm>
                <a:off x="65503" y="3006141"/>
                <a:ext cx="19486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4DAFFD1-20C0-ABA5-FC2E-615C0E9F7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3" y="3006141"/>
                <a:ext cx="1948610" cy="369332"/>
              </a:xfrm>
              <a:prstGeom prst="rect">
                <a:avLst/>
              </a:prstGeom>
              <a:blipFill>
                <a:blip r:embed="rId13"/>
                <a:stretch>
                  <a:fillRect t="-119672" r="-15674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7E77F59-FC64-2557-20A5-25CA5215CE37}"/>
                  </a:ext>
                </a:extLst>
              </p:cNvPr>
              <p:cNvSpPr/>
              <p:nvPr/>
            </p:nvSpPr>
            <p:spPr>
              <a:xfrm>
                <a:off x="7450986" y="2822841"/>
                <a:ext cx="4675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7E77F59-FC64-2557-20A5-25CA5215C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986" y="2822841"/>
                <a:ext cx="4675511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70EDFF-819D-5654-4661-9432E742619B}"/>
              </a:ext>
            </a:extLst>
          </p:cNvPr>
          <p:cNvCxnSpPr>
            <a:cxnSpLocks/>
          </p:cNvCxnSpPr>
          <p:nvPr/>
        </p:nvCxnSpPr>
        <p:spPr>
          <a:xfrm>
            <a:off x="7593963" y="2687861"/>
            <a:ext cx="342414" cy="1564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BBBFB0-5098-37DE-5C0E-6F23F5ED519D}"/>
              </a:ext>
            </a:extLst>
          </p:cNvPr>
          <p:cNvSpPr txBox="1"/>
          <p:nvPr/>
        </p:nvSpPr>
        <p:spPr>
          <a:xfrm>
            <a:off x="7924769" y="2537657"/>
            <a:ext cx="420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Time-overlaps (transition density matrices)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71E0D6-5C47-7A4A-2EC2-998C6EBDBE3F}"/>
              </a:ext>
            </a:extLst>
          </p:cNvPr>
          <p:cNvCxnSpPr>
            <a:cxnSpLocks/>
          </p:cNvCxnSpPr>
          <p:nvPr/>
        </p:nvCxnSpPr>
        <p:spPr>
          <a:xfrm>
            <a:off x="7582355" y="3100250"/>
            <a:ext cx="389927" cy="2752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E2A61C9-37E0-7AE0-09B1-FAD9950A75D0}"/>
                  </a:ext>
                </a:extLst>
              </p:cNvPr>
              <p:cNvSpPr/>
              <p:nvPr/>
            </p:nvSpPr>
            <p:spPr>
              <a:xfrm>
                <a:off x="7804324" y="3219417"/>
                <a:ext cx="4387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E2A61C9-37E0-7AE0-09B1-FAD9950A7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24" y="3219417"/>
                <a:ext cx="4387676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70608C9-9D2B-DB3C-D4C5-0FEFC581B0FF}"/>
                  </a:ext>
                </a:extLst>
              </p:cNvPr>
              <p:cNvSpPr/>
              <p:nvPr/>
            </p:nvSpPr>
            <p:spPr>
              <a:xfrm>
                <a:off x="7186434" y="1391253"/>
                <a:ext cx="2551788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70608C9-9D2B-DB3C-D4C5-0FEFC581B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34" y="1391253"/>
                <a:ext cx="2551788" cy="5870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ADB84EB-0829-040E-8B5B-189C72499C9F}"/>
                  </a:ext>
                </a:extLst>
              </p:cNvPr>
              <p:cNvSpPr/>
              <p:nvPr/>
            </p:nvSpPr>
            <p:spPr>
              <a:xfrm>
                <a:off x="7186403" y="743749"/>
                <a:ext cx="2546787" cy="587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ADB84EB-0829-040E-8B5B-189C72499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03" y="743749"/>
                <a:ext cx="2546787" cy="5870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1410145D-2E7B-09FD-661F-DD57C26E4640}"/>
              </a:ext>
            </a:extLst>
          </p:cNvPr>
          <p:cNvSpPr txBox="1"/>
          <p:nvPr/>
        </p:nvSpPr>
        <p:spPr>
          <a:xfrm>
            <a:off x="7339728" y="1210955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NACs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A303B4-4A7D-050A-0A89-C6A4160F1C6B}"/>
              </a:ext>
            </a:extLst>
          </p:cNvPr>
          <p:cNvCxnSpPr>
            <a:cxnSpLocks/>
          </p:cNvCxnSpPr>
          <p:nvPr/>
        </p:nvCxnSpPr>
        <p:spPr>
          <a:xfrm flipV="1">
            <a:off x="6310567" y="1703234"/>
            <a:ext cx="934746" cy="6489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E62D76-56B3-CBF4-7D9D-107A803E0F2F}"/>
              </a:ext>
            </a:extLst>
          </p:cNvPr>
          <p:cNvCxnSpPr>
            <a:cxnSpLocks/>
          </p:cNvCxnSpPr>
          <p:nvPr/>
        </p:nvCxnSpPr>
        <p:spPr>
          <a:xfrm flipV="1">
            <a:off x="6229697" y="1392416"/>
            <a:ext cx="934746" cy="581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38935B-C043-9D5C-B88E-C23DD0FA08F3}"/>
              </a:ext>
            </a:extLst>
          </p:cNvPr>
          <p:cNvCxnSpPr>
            <a:cxnSpLocks/>
          </p:cNvCxnSpPr>
          <p:nvPr/>
        </p:nvCxnSpPr>
        <p:spPr>
          <a:xfrm flipV="1">
            <a:off x="7632294" y="2107348"/>
            <a:ext cx="2005019" cy="98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2EA993-1711-8DBE-0268-27D07C27DDB0}"/>
                  </a:ext>
                </a:extLst>
              </p:cNvPr>
              <p:cNvSpPr/>
              <p:nvPr/>
            </p:nvSpPr>
            <p:spPr>
              <a:xfrm>
                <a:off x="9573676" y="1813369"/>
                <a:ext cx="2634119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𝑣𝑖𝑏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2EA993-1711-8DBE-0268-27D07C27D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676" y="1813369"/>
                <a:ext cx="2634119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2E67358-335D-8C2F-0789-A447DFBED8CC}"/>
                  </a:ext>
                </a:extLst>
              </p:cNvPr>
              <p:cNvSpPr/>
              <p:nvPr/>
            </p:nvSpPr>
            <p:spPr>
              <a:xfrm>
                <a:off x="9573676" y="2201774"/>
                <a:ext cx="2739917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𝑣𝑖𝑏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2E67358-335D-8C2F-0789-A447DFBED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676" y="2201774"/>
                <a:ext cx="2739917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8F9C2E-7543-C14E-078C-F4B267039257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603735" y="2356552"/>
            <a:ext cx="1969941" cy="35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62A5A3-97A2-0F33-64FE-B4D81D6540B7}"/>
              </a:ext>
            </a:extLst>
          </p:cNvPr>
          <p:cNvSpPr txBox="1"/>
          <p:nvPr/>
        </p:nvSpPr>
        <p:spPr>
          <a:xfrm>
            <a:off x="9693179" y="1501869"/>
            <a:ext cx="245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“Vibronic” Hamiltonian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77C054-2E8E-D4E1-50E1-E55C2099F19F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1120367" y="4316061"/>
            <a:ext cx="3731455" cy="11534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5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8" grpId="0"/>
      <p:bldP spid="19" grpId="0"/>
      <p:bldP spid="25" grpId="0"/>
      <p:bldP spid="26" grpId="0"/>
      <p:bldP spid="27" grpId="0"/>
      <p:bldP spid="36" grpId="0"/>
      <p:bldP spid="43" grpId="0"/>
      <p:bldP spid="44" grpId="0" animBg="1"/>
      <p:bldP spid="45" grpId="0"/>
      <p:bldP spid="46" grpId="0"/>
      <p:bldP spid="22" grpId="0"/>
      <p:bldP spid="24" grpId="0"/>
      <p:bldP spid="33" grpId="0"/>
      <p:bldP spid="37" grpId="0"/>
      <p:bldP spid="38" grpId="0"/>
      <p:bldP spid="41" grpId="0"/>
      <p:bldP spid="49" grpId="0"/>
      <p:bldP spid="55" grpId="0"/>
      <p:bldP spid="56" grpId="0"/>
      <p:bldP spid="57" grpId="0"/>
      <p:bldP spid="67" grpId="0"/>
      <p:bldP spid="68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40226" y="1779347"/>
                <a:ext cx="4863383" cy="376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26" y="1779347"/>
                <a:ext cx="4863383" cy="376963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135980" y="1677661"/>
            <a:ext cx="20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a well-known property!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80500" y="6303461"/>
                <a:ext cx="1883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500" y="6303461"/>
                <a:ext cx="188352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67104" y="5227486"/>
                <a:ext cx="75438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𝑎𝑑𝑖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𝑎𝑑𝑖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104" y="5227486"/>
                <a:ext cx="7543800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75861" y="1411357"/>
            <a:ext cx="23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Properties of the NACs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478" y="4662505"/>
            <a:ext cx="238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observations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8308031" y="4294744"/>
            <a:ext cx="506895" cy="3236740"/>
          </a:xfrm>
          <a:prstGeom prst="rightBrace">
            <a:avLst>
              <a:gd name="adj1" fmla="val 56036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4920570" y="4315431"/>
            <a:ext cx="506895" cy="3236740"/>
          </a:xfrm>
          <a:prstGeom prst="rightBrace">
            <a:avLst>
              <a:gd name="adj1" fmla="val 56036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014680" y="6270784"/>
                <a:ext cx="2341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680" y="6270784"/>
                <a:ext cx="23419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22760" y="4662505"/>
                <a:ext cx="4539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equation becomes an identity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760" y="4662505"/>
                <a:ext cx="4539256" cy="369332"/>
              </a:xfrm>
              <a:prstGeom prst="rect">
                <a:avLst/>
              </a:prstGeom>
              <a:blipFill>
                <a:blip r:embed="rId6"/>
                <a:stretch>
                  <a:fillRect l="-12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5F3E20-1714-B738-B086-470A6305B418}"/>
                  </a:ext>
                </a:extLst>
              </p:cNvPr>
              <p:cNvSpPr txBox="1"/>
              <p:nvPr/>
            </p:nvSpPr>
            <p:spPr>
              <a:xfrm>
                <a:off x="2587798" y="3183104"/>
                <a:ext cx="5773331" cy="421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scalar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5F3E20-1714-B738-B086-470A6305B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98" y="3183104"/>
                <a:ext cx="5773331" cy="421397"/>
              </a:xfrm>
              <a:prstGeom prst="rect">
                <a:avLst/>
              </a:prstGeom>
              <a:blipFill>
                <a:blip r:embed="rId7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1FCA07-7E70-C99A-F625-6F4293098C64}"/>
                  </a:ext>
                </a:extLst>
              </p:cNvPr>
              <p:cNvSpPr txBox="1"/>
              <p:nvPr/>
            </p:nvSpPr>
            <p:spPr>
              <a:xfrm>
                <a:off x="2644869" y="3635997"/>
                <a:ext cx="6533817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understood as a column-vector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1FCA07-7E70-C99A-F625-6F4293098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869" y="3635997"/>
                <a:ext cx="6533817" cy="411395"/>
              </a:xfrm>
              <a:prstGeom prst="rect">
                <a:avLst/>
              </a:prstGeom>
              <a:blipFill>
                <a:blip r:embed="rId8"/>
                <a:stretch>
                  <a:fillRect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AC6A26-29EE-6CBA-563E-E29A77347013}"/>
                  </a:ext>
                </a:extLst>
              </p:cNvPr>
              <p:cNvSpPr txBox="1"/>
              <p:nvPr/>
            </p:nvSpPr>
            <p:spPr>
              <a:xfrm>
                <a:off x="2640900" y="4011762"/>
                <a:ext cx="8824812" cy="413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</m:sub>
                        </m:sSub>
                      </m:e>
                      <m:e>
                        <m:r>
                          <a:rPr lang="en-US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understood as a vector of matrices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𝑟𝑒𝑝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AC6A26-29EE-6CBA-563E-E29A77347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900" y="4011762"/>
                <a:ext cx="8824812" cy="413896"/>
              </a:xfrm>
              <a:prstGeom prst="rect">
                <a:avLst/>
              </a:prstGeom>
              <a:blipFill>
                <a:blip r:embed="rId9"/>
                <a:stretch>
                  <a:fillRect t="-147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7" descr="Image result for ub logo">
            <a:extLst>
              <a:ext uri="{FF2B5EF4-FFF2-40B4-BE49-F238E27FC236}">
                <a16:creationId xmlns:a16="http://schemas.microsoft.com/office/drawing/2014/main" id="{6B866D36-6E2D-49E5-063E-DA8D8EED5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F1D203-7B2E-7190-F247-A19410A407E0}"/>
                  </a:ext>
                </a:extLst>
              </p:cNvPr>
              <p:cNvSpPr txBox="1"/>
              <p:nvPr/>
            </p:nvSpPr>
            <p:spPr>
              <a:xfrm>
                <a:off x="3604974" y="1301817"/>
                <a:ext cx="3120024" cy="376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F1D203-7B2E-7190-F247-A19410A40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974" y="1301817"/>
                <a:ext cx="3120024" cy="376898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5D7FC0-27A8-AED7-122B-7EBB52A2BCF7}"/>
                  </a:ext>
                </a:extLst>
              </p:cNvPr>
              <p:cNvSpPr txBox="1"/>
              <p:nvPr/>
            </p:nvSpPr>
            <p:spPr>
              <a:xfrm>
                <a:off x="4196269" y="2239126"/>
                <a:ext cx="2556387" cy="383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5D7FC0-27A8-AED7-122B-7EBB52A2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269" y="2239126"/>
                <a:ext cx="2556387" cy="383567"/>
              </a:xfrm>
              <a:prstGeom prst="rect">
                <a:avLst/>
              </a:prstGeom>
              <a:blipFill>
                <a:blip r:embed="rId12"/>
                <a:stretch>
                  <a:fillRect t="-7937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2F0F3A1-29DC-B535-21BC-6EEA65C1C577}"/>
              </a:ext>
            </a:extLst>
          </p:cNvPr>
          <p:cNvSpPr txBox="1"/>
          <p:nvPr/>
        </p:nvSpPr>
        <p:spPr>
          <a:xfrm>
            <a:off x="1036687" y="123428"/>
            <a:ext cx="939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Nonadiabatic Couplings</a:t>
            </a:r>
          </a:p>
        </p:txBody>
      </p:sp>
    </p:spTree>
    <p:extLst>
      <p:ext uri="{BB962C8B-B14F-4D97-AF65-F5344CB8AC3E}">
        <p14:creationId xmlns:p14="http://schemas.microsoft.com/office/powerpoint/2010/main" val="75085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2474</Words>
  <Application>Microsoft Office PowerPoint</Application>
  <PresentationFormat>Widescreen</PresentationFormat>
  <Paragraphs>348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 Akimov</cp:lastModifiedBy>
  <cp:revision>34</cp:revision>
  <dcterms:created xsi:type="dcterms:W3CDTF">2022-01-13T14:05:34Z</dcterms:created>
  <dcterms:modified xsi:type="dcterms:W3CDTF">2024-07-04T05:20:20Z</dcterms:modified>
</cp:coreProperties>
</file>