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83" r:id="rId3"/>
    <p:sldId id="286" r:id="rId4"/>
    <p:sldId id="284" r:id="rId5"/>
    <p:sldId id="295" r:id="rId6"/>
    <p:sldId id="285" r:id="rId7"/>
    <p:sldId id="296" r:id="rId8"/>
    <p:sldId id="287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2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6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3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9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6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B8B4-F65D-4785-85DD-9F2749BA50E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7858-61BD-4DCC-8A1F-3ACD138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3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2" y="1942253"/>
            <a:ext cx="10963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FF0000"/>
                </a:solidFill>
              </a:rPr>
              <a:t>Libra </a:t>
            </a:r>
            <a:r>
              <a:rPr lang="pt-BR" sz="4000" i="1" dirty="0"/>
              <a:t>Summer School and Workshop 2024</a:t>
            </a: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68825" y="3577468"/>
            <a:ext cx="2176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Times New Roman" panose="02020603050405020304" pitchFamily="18" charset="0"/>
              </a:rPr>
              <a:t>Alexey Akimov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9300" y="4563158"/>
            <a:ext cx="3541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University at Buffalo, SUNY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4667" y="6174913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July 9, 2024</a:t>
            </a:r>
          </a:p>
        </p:txBody>
      </p:sp>
    </p:spTree>
    <p:extLst>
      <p:ext uri="{BB962C8B-B14F-4D97-AF65-F5344CB8AC3E}">
        <p14:creationId xmlns:p14="http://schemas.microsoft.com/office/powerpoint/2010/main" val="26881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47651" y="2416344"/>
            <a:ext cx="116776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pt-BR" sz="4000" i="1" dirty="0">
                <a:solidFill>
                  <a:srgbClr val="0000FF"/>
                </a:solidFill>
              </a:rPr>
              <a:t>Exact quantum dynamics on grid </a:t>
            </a:r>
            <a:r>
              <a:rPr lang="pt-BR" sz="4000" i="1" dirty="0"/>
              <a:t>with Libra</a:t>
            </a:r>
          </a:p>
        </p:txBody>
      </p:sp>
      <p:pic>
        <p:nvPicPr>
          <p:cNvPr id="4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05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DBC869-601D-BA4B-A76D-4F92BCCADBE9}"/>
                  </a:ext>
                </a:extLst>
              </p:cNvPr>
              <p:cNvSpPr txBox="1"/>
              <p:nvPr/>
            </p:nvSpPr>
            <p:spPr>
              <a:xfrm>
                <a:off x="609597" y="2306994"/>
                <a:ext cx="10972800" cy="1461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DBC869-601D-BA4B-A76D-4F92BCCAD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7" y="2306994"/>
                <a:ext cx="10972800" cy="1461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 descr="Image result for ub logo">
            <a:extLst>
              <a:ext uri="{FF2B5EF4-FFF2-40B4-BE49-F238E27FC236}">
                <a16:creationId xmlns:a16="http://schemas.microsoft.com/office/drawing/2014/main" id="{BC6B9989-5A62-D6BD-4B63-61E97AC7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80C14-73AD-10FE-5333-4A6E5E604BF1}"/>
                  </a:ext>
                </a:extLst>
              </p:cNvPr>
              <p:cNvSpPr txBox="1"/>
              <p:nvPr/>
            </p:nvSpPr>
            <p:spPr>
              <a:xfrm>
                <a:off x="3874413" y="855989"/>
                <a:ext cx="4181529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080C14-73AD-10FE-5333-4A6E5E604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413" y="855989"/>
                <a:ext cx="4181529" cy="619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8E8BA6-DBFE-997A-70F1-AD09AB6382CA}"/>
                  </a:ext>
                </a:extLst>
              </p:cNvPr>
              <p:cNvSpPr txBox="1"/>
              <p:nvPr/>
            </p:nvSpPr>
            <p:spPr>
              <a:xfrm>
                <a:off x="431797" y="3909795"/>
                <a:ext cx="11328400" cy="675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  <m:sup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−[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8E8BA6-DBFE-997A-70F1-AD09AB638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7" y="3909795"/>
                <a:ext cx="11328400" cy="675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EBF26B0-67F5-0830-DC79-AEB38DD98A73}"/>
              </a:ext>
            </a:extLst>
          </p:cNvPr>
          <p:cNvSpPr txBox="1"/>
          <p:nvPr/>
        </p:nvSpPr>
        <p:spPr>
          <a:xfrm>
            <a:off x="305099" y="2594262"/>
            <a:ext cx="3098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Finite difference evaluation of the derivatives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B7A24C-3CB1-76AC-EE62-C860CE2F311A}"/>
              </a:ext>
            </a:extLst>
          </p:cNvPr>
          <p:cNvSpPr txBox="1"/>
          <p:nvPr/>
        </p:nvSpPr>
        <p:spPr>
          <a:xfrm>
            <a:off x="1358069" y="55344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Solution of the TD-SE: Direct methods (finite differences)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E8A1E3-F0F6-2C1B-E69A-E9D975C6ADB3}"/>
              </a:ext>
            </a:extLst>
          </p:cNvPr>
          <p:cNvCxnSpPr>
            <a:cxnSpLocks/>
          </p:cNvCxnSpPr>
          <p:nvPr/>
        </p:nvCxnSpPr>
        <p:spPr>
          <a:xfrm flipH="1">
            <a:off x="6095997" y="1967766"/>
            <a:ext cx="3017523" cy="4271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173B54-8C38-8450-DD96-D38896C1753A}"/>
              </a:ext>
            </a:extLst>
          </p:cNvPr>
          <p:cNvCxnSpPr>
            <a:cxnSpLocks/>
          </p:cNvCxnSpPr>
          <p:nvPr/>
        </p:nvCxnSpPr>
        <p:spPr>
          <a:xfrm flipH="1">
            <a:off x="7330435" y="2039798"/>
            <a:ext cx="1783085" cy="4696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07C819-8D44-2FB4-E966-9D14FAFA74D8}"/>
              </a:ext>
            </a:extLst>
          </p:cNvPr>
          <p:cNvSpPr txBox="1"/>
          <p:nvPr/>
        </p:nvSpPr>
        <p:spPr>
          <a:xfrm>
            <a:off x="9113520" y="1666240"/>
            <a:ext cx="2646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essentially the wavefunction amplitudes at those points in space and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6F140D-B70B-3FB0-A99F-ED5073398868}"/>
                  </a:ext>
                </a:extLst>
              </p:cNvPr>
              <p:cNvSpPr txBox="1"/>
              <p:nvPr/>
            </p:nvSpPr>
            <p:spPr>
              <a:xfrm>
                <a:off x="305099" y="4701777"/>
                <a:ext cx="11506203" cy="73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16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6F140D-B70B-3FB0-A99F-ED5073398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9" y="4701777"/>
                <a:ext cx="11506203" cy="7382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A22953-220B-636A-4E3D-F979B1922E47}"/>
                  </a:ext>
                </a:extLst>
              </p:cNvPr>
              <p:cNvSpPr txBox="1"/>
              <p:nvPr/>
            </p:nvSpPr>
            <p:spPr>
              <a:xfrm>
                <a:off x="305100" y="5660751"/>
                <a:ext cx="11506202" cy="73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16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16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A22953-220B-636A-4E3D-F979B192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0" y="5660751"/>
                <a:ext cx="11506202" cy="7382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71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99D858-39BA-7A3E-8370-F07F74E19648}"/>
              </a:ext>
            </a:extLst>
          </p:cNvPr>
          <p:cNvSpPr txBox="1"/>
          <p:nvPr/>
        </p:nvSpPr>
        <p:spPr>
          <a:xfrm>
            <a:off x="786581" y="723045"/>
            <a:ext cx="362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Wavefunction is discretized on a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FC57A7-1903-2391-F7AA-347626A64A49}"/>
                  </a:ext>
                </a:extLst>
              </p:cNvPr>
              <p:cNvSpPr txBox="1"/>
              <p:nvPr/>
            </p:nvSpPr>
            <p:spPr>
              <a:xfrm>
                <a:off x="5938684" y="1054519"/>
                <a:ext cx="6129563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PSI_dia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𝑁𝑝𝑡𝑠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𝑁𝑝𝑡𝑠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FC57A7-1903-2391-F7AA-347626A6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684" y="1054519"/>
                <a:ext cx="6129563" cy="984052"/>
              </a:xfrm>
              <a:prstGeom prst="rect">
                <a:avLst/>
              </a:prstGeom>
              <a:blipFill>
                <a:blip r:embed="rId2"/>
                <a:stretch>
                  <a:fillRect l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DE47B5-D2BE-E498-E59F-B9809AD9942D}"/>
                  </a:ext>
                </a:extLst>
              </p:cNvPr>
              <p:cNvSpPr txBox="1"/>
              <p:nvPr/>
            </p:nvSpPr>
            <p:spPr>
              <a:xfrm>
                <a:off x="1260419" y="3877611"/>
                <a:ext cx="8950381" cy="66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DE47B5-D2BE-E498-E59F-B9809AD99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19" y="3877611"/>
                <a:ext cx="8950381" cy="663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25D1FC-984B-128C-B118-D1ADF46551E6}"/>
                  </a:ext>
                </a:extLst>
              </p:cNvPr>
              <p:cNvSpPr txBox="1"/>
              <p:nvPr/>
            </p:nvSpPr>
            <p:spPr>
              <a:xfrm>
                <a:off x="154947" y="5256427"/>
                <a:ext cx="10899670" cy="66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1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25D1FC-984B-128C-B118-D1ADF4655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47" y="5256427"/>
                <a:ext cx="10899670" cy="663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D6EFAB-B3A1-00EE-1E28-932AE4EBA770}"/>
              </a:ext>
            </a:extLst>
          </p:cNvPr>
          <p:cNvSpPr txBox="1"/>
          <p:nvPr/>
        </p:nvSpPr>
        <p:spPr>
          <a:xfrm>
            <a:off x="63298" y="3943466"/>
            <a:ext cx="100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ADC804-E053-4D60-52B2-B781BDE7FBCE}"/>
              </a:ext>
            </a:extLst>
          </p:cNvPr>
          <p:cNvSpPr txBox="1"/>
          <p:nvPr/>
        </p:nvSpPr>
        <p:spPr>
          <a:xfrm>
            <a:off x="166771" y="4795325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elements of operators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752E96A-864D-EAC5-03D5-65EF15470369}"/>
              </a:ext>
            </a:extLst>
          </p:cNvPr>
          <p:cNvSpPr/>
          <p:nvPr/>
        </p:nvSpPr>
        <p:spPr>
          <a:xfrm rot="5400000">
            <a:off x="9128566" y="-241234"/>
            <a:ext cx="607142" cy="5008305"/>
          </a:xfrm>
          <a:prstGeom prst="rightBrace">
            <a:avLst>
              <a:gd name="adj1" fmla="val 48819"/>
              <a:gd name="adj2" fmla="val 50000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C1E7D-66E7-70D1-1910-CA6A31A29EE9}"/>
              </a:ext>
            </a:extLst>
          </p:cNvPr>
          <p:cNvSpPr txBox="1"/>
          <p:nvPr/>
        </p:nvSpPr>
        <p:spPr>
          <a:xfrm>
            <a:off x="4669043" y="2553328"/>
            <a:ext cx="752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Libra, </a:t>
            </a:r>
            <a:r>
              <a:rPr lang="en-US" dirty="0">
                <a:solidFill>
                  <a:srgbClr val="FF0000"/>
                </a:solidFill>
              </a:rPr>
              <a:t>any N-dimensional grid </a:t>
            </a:r>
            <a:r>
              <a:rPr lang="en-US" dirty="0"/>
              <a:t>is “linearized” this way via a mapping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2D5C5-E382-1DE5-F965-391166972029}"/>
                  </a:ext>
                </a:extLst>
              </p:cNvPr>
              <p:cNvSpPr txBox="1"/>
              <p:nvPr/>
            </p:nvSpPr>
            <p:spPr>
              <a:xfrm>
                <a:off x="1723166" y="3195503"/>
                <a:ext cx="9082486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could be thought of as using the basis of grid-point functions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2D5C5-E382-1DE5-F965-391166972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66" y="3195503"/>
                <a:ext cx="9082486" cy="411395"/>
              </a:xfrm>
              <a:prstGeom prst="rect">
                <a:avLst/>
              </a:prstGeom>
              <a:blipFill>
                <a:blip r:embed="rId5"/>
                <a:stretch>
                  <a:fillRect l="-604" t="-101471" b="-16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7A10BF1-BA2A-5772-8A83-FC2474F8891E}"/>
              </a:ext>
            </a:extLst>
          </p:cNvPr>
          <p:cNvSpPr txBox="1"/>
          <p:nvPr/>
        </p:nvSpPr>
        <p:spPr>
          <a:xfrm>
            <a:off x="1358069" y="55344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Wavefunction is discretized on a grid</a:t>
            </a:r>
          </a:p>
        </p:txBody>
      </p:sp>
      <p:pic>
        <p:nvPicPr>
          <p:cNvPr id="3" name="Picture 7" descr="Image result for ub logo">
            <a:extLst>
              <a:ext uri="{FF2B5EF4-FFF2-40B4-BE49-F238E27FC236}">
                <a16:creationId xmlns:a16="http://schemas.microsoft.com/office/drawing/2014/main" id="{83DE0445-9615-CBB0-E2DC-065337729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9716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460B2-0358-C808-3DDD-DFAF3449E791}"/>
                  </a:ext>
                </a:extLst>
              </p:cNvPr>
              <p:cNvSpPr txBox="1"/>
              <p:nvPr/>
            </p:nvSpPr>
            <p:spPr>
              <a:xfrm>
                <a:off x="-81280" y="1406158"/>
                <a:ext cx="5686062" cy="699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𝑔𝑟𝑖𝑑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460B2-0358-C808-3DDD-DFAF3449E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280" y="1406158"/>
                <a:ext cx="5686062" cy="6992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10F11E-36E7-C4D7-C235-7F1D6F2B223E}"/>
                  </a:ext>
                </a:extLst>
              </p:cNvPr>
              <p:cNvSpPr txBox="1"/>
              <p:nvPr/>
            </p:nvSpPr>
            <p:spPr>
              <a:xfrm>
                <a:off x="63298" y="6134955"/>
                <a:ext cx="3937164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10F11E-36E7-C4D7-C235-7F1D6F2B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8" y="6134955"/>
                <a:ext cx="3937164" cy="411395"/>
              </a:xfrm>
              <a:prstGeom prst="rect">
                <a:avLst/>
              </a:prstGeom>
              <a:blipFill>
                <a:blip r:embed="rId8"/>
                <a:stretch>
                  <a:fillRect t="-441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16539CE-59D8-D3D0-2543-A9164019EEE8}"/>
              </a:ext>
            </a:extLst>
          </p:cNvPr>
          <p:cNvSpPr txBox="1"/>
          <p:nvPr/>
        </p:nvSpPr>
        <p:spPr>
          <a:xfrm>
            <a:off x="4298963" y="6017486"/>
            <a:ext cx="752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is in the </a:t>
            </a:r>
            <a:r>
              <a:rPr lang="en-US" b="1" dirty="0">
                <a:solidFill>
                  <a:srgbClr val="0000FF"/>
                </a:solidFill>
              </a:rPr>
              <a:t>coordinate representation, the operators that depend only on coordinate </a:t>
            </a:r>
            <a:r>
              <a:rPr lang="en-US" b="1" dirty="0">
                <a:solidFill>
                  <a:srgbClr val="008000"/>
                </a:solidFill>
              </a:rPr>
              <a:t>have block-diagonal form!</a:t>
            </a:r>
          </a:p>
        </p:txBody>
      </p:sp>
    </p:spTree>
    <p:extLst>
      <p:ext uri="{BB962C8B-B14F-4D97-AF65-F5344CB8AC3E}">
        <p14:creationId xmlns:p14="http://schemas.microsoft.com/office/powerpoint/2010/main" val="123440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D1A1AE71-49A7-FED2-56F8-7A973461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473F0-6E20-E535-AB49-F6677C4A49F5}"/>
              </a:ext>
            </a:extLst>
          </p:cNvPr>
          <p:cNvSpPr txBox="1"/>
          <p:nvPr/>
        </p:nvSpPr>
        <p:spPr>
          <a:xfrm>
            <a:off x="1231692" y="62819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Operators in the grid basis: Real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0A6B55-0529-18A0-222D-16EF5ED3CDA8}"/>
                  </a:ext>
                </a:extLst>
              </p:cNvPr>
              <p:cNvSpPr txBox="1"/>
              <p:nvPr/>
            </p:nvSpPr>
            <p:spPr>
              <a:xfrm>
                <a:off x="809604" y="769412"/>
                <a:ext cx="4478085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Potential energy,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(aka diabatic Hamiltonian)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0A6B55-0529-18A0-222D-16EF5ED3C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04" y="769412"/>
                <a:ext cx="4478085" cy="376770"/>
              </a:xfrm>
              <a:prstGeom prst="rect">
                <a:avLst/>
              </a:prstGeom>
              <a:blipFill>
                <a:blip r:embed="rId3"/>
                <a:stretch>
                  <a:fillRect l="-1226" t="-4839" r="-681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D3FEC60-E17D-2227-9C7D-F31DA2337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056820"/>
                  </p:ext>
                </p:extLst>
              </p:nvPr>
            </p:nvGraphicFramePr>
            <p:xfrm>
              <a:off x="2357120" y="1832039"/>
              <a:ext cx="8371839" cy="4548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080">
                      <a:extLst>
                        <a:ext uri="{9D8B030D-6E8A-4147-A177-3AD203B41FA5}">
                          <a16:colId xmlns:a16="http://schemas.microsoft.com/office/drawing/2014/main" val="2742047189"/>
                        </a:ext>
                      </a:extLst>
                    </a:gridCol>
                    <a:gridCol w="995680">
                      <a:extLst>
                        <a:ext uri="{9D8B030D-6E8A-4147-A177-3AD203B41FA5}">
                          <a16:colId xmlns:a16="http://schemas.microsoft.com/office/drawing/2014/main" val="2312337145"/>
                        </a:ext>
                      </a:extLst>
                    </a:gridCol>
                    <a:gridCol w="1137920">
                      <a:extLst>
                        <a:ext uri="{9D8B030D-6E8A-4147-A177-3AD203B41FA5}">
                          <a16:colId xmlns:a16="http://schemas.microsoft.com/office/drawing/2014/main" val="347710459"/>
                        </a:ext>
                      </a:extLst>
                    </a:gridCol>
                    <a:gridCol w="1229360">
                      <a:extLst>
                        <a:ext uri="{9D8B030D-6E8A-4147-A177-3AD203B41FA5}">
                          <a16:colId xmlns:a16="http://schemas.microsoft.com/office/drawing/2014/main" val="3920120610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3590198121"/>
                        </a:ext>
                      </a:extLst>
                    </a:gridCol>
                    <a:gridCol w="1039792">
                      <a:extLst>
                        <a:ext uri="{9D8B030D-6E8A-4147-A177-3AD203B41FA5}">
                          <a16:colId xmlns:a16="http://schemas.microsoft.com/office/drawing/2014/main" val="1304835698"/>
                        </a:ext>
                      </a:extLst>
                    </a:gridCol>
                    <a:gridCol w="1039792">
                      <a:extLst>
                        <a:ext uri="{9D8B030D-6E8A-4147-A177-3AD203B41FA5}">
                          <a16:colId xmlns:a16="http://schemas.microsoft.com/office/drawing/2014/main" val="1530168954"/>
                        </a:ext>
                      </a:extLst>
                    </a:gridCol>
                    <a:gridCol w="1039792">
                      <a:extLst>
                        <a:ext uri="{9D8B030D-6E8A-4147-A177-3AD203B41FA5}">
                          <a16:colId xmlns:a16="http://schemas.microsoft.com/office/drawing/2014/main" val="3396421996"/>
                        </a:ext>
                      </a:extLst>
                    </a:gridCol>
                  </a:tblGrid>
                  <a:tr h="54398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479712"/>
                      </a:ext>
                    </a:extLst>
                  </a:tr>
                  <a:tr h="74053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275245"/>
                      </a:ext>
                    </a:extLst>
                  </a:tr>
                  <a:tr h="543987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69847"/>
                      </a:ext>
                    </a:extLst>
                  </a:tr>
                  <a:tr h="54398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892595"/>
                      </a:ext>
                    </a:extLst>
                  </a:tr>
                  <a:tr h="543987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926198"/>
                      </a:ext>
                    </a:extLst>
                  </a:tr>
                  <a:tr h="54398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66677"/>
                      </a:ext>
                    </a:extLst>
                  </a:tr>
                  <a:tr h="543987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555498"/>
                      </a:ext>
                    </a:extLst>
                  </a:tr>
                  <a:tr h="54398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129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D3FEC60-E17D-2227-9C7D-F31DA2337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056820"/>
                  </p:ext>
                </p:extLst>
              </p:nvPr>
            </p:nvGraphicFramePr>
            <p:xfrm>
              <a:off x="2357120" y="1832039"/>
              <a:ext cx="8371839" cy="4548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080">
                      <a:extLst>
                        <a:ext uri="{9D8B030D-6E8A-4147-A177-3AD203B41FA5}">
                          <a16:colId xmlns:a16="http://schemas.microsoft.com/office/drawing/2014/main" val="2742047189"/>
                        </a:ext>
                      </a:extLst>
                    </a:gridCol>
                    <a:gridCol w="995680">
                      <a:extLst>
                        <a:ext uri="{9D8B030D-6E8A-4147-A177-3AD203B41FA5}">
                          <a16:colId xmlns:a16="http://schemas.microsoft.com/office/drawing/2014/main" val="2312337145"/>
                        </a:ext>
                      </a:extLst>
                    </a:gridCol>
                    <a:gridCol w="1137920">
                      <a:extLst>
                        <a:ext uri="{9D8B030D-6E8A-4147-A177-3AD203B41FA5}">
                          <a16:colId xmlns:a16="http://schemas.microsoft.com/office/drawing/2014/main" val="347710459"/>
                        </a:ext>
                      </a:extLst>
                    </a:gridCol>
                    <a:gridCol w="1229360">
                      <a:extLst>
                        <a:ext uri="{9D8B030D-6E8A-4147-A177-3AD203B41FA5}">
                          <a16:colId xmlns:a16="http://schemas.microsoft.com/office/drawing/2014/main" val="3920120610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3590198121"/>
                        </a:ext>
                      </a:extLst>
                    </a:gridCol>
                    <a:gridCol w="1039792">
                      <a:extLst>
                        <a:ext uri="{9D8B030D-6E8A-4147-A177-3AD203B41FA5}">
                          <a16:colId xmlns:a16="http://schemas.microsoft.com/office/drawing/2014/main" val="1304835698"/>
                        </a:ext>
                      </a:extLst>
                    </a:gridCol>
                    <a:gridCol w="1039792">
                      <a:extLst>
                        <a:ext uri="{9D8B030D-6E8A-4147-A177-3AD203B41FA5}">
                          <a16:colId xmlns:a16="http://schemas.microsoft.com/office/drawing/2014/main" val="1530168954"/>
                        </a:ext>
                      </a:extLst>
                    </a:gridCol>
                    <a:gridCol w="1039792">
                      <a:extLst>
                        <a:ext uri="{9D8B030D-6E8A-4147-A177-3AD203B41FA5}">
                          <a16:colId xmlns:a16="http://schemas.microsoft.com/office/drawing/2014/main" val="3396421996"/>
                        </a:ext>
                      </a:extLst>
                    </a:gridCol>
                  </a:tblGrid>
                  <a:tr h="54398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949" t="-1124" r="-174293" b="-7415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9581" t="-1124" r="-102994" b="-7415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226" t="-1124" r="-880" b="-7415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479712"/>
                      </a:ext>
                    </a:extLst>
                  </a:tr>
                  <a:tr h="74053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6310" t="-73770" r="-470588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6535" t="-73770" r="-335644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9448" t="-73770" r="-315951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4678" t="-73770" r="-201170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8235" t="-73770" r="-102353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094" t="-73770" r="-1754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275245"/>
                      </a:ext>
                    </a:extLst>
                  </a:tr>
                  <a:tr h="543987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80" t="-118436" r="-836735" b="-200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98" t="-238202" r="-654601" b="-5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6310" t="-238202" r="-470588" b="-5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6535" t="-238202" r="-335644" b="-5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69847"/>
                      </a:ext>
                    </a:extLst>
                  </a:tr>
                  <a:tr h="54398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98" t="-334444" r="-654601" b="-39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6310" t="-334444" r="-470588" b="-39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6535" t="-334444" r="-335644" b="-39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892595"/>
                      </a:ext>
                    </a:extLst>
                  </a:tr>
                  <a:tr h="543987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80" t="-219663" r="-836735" b="-101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98" t="-439326" r="-654601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9448" t="-439326" r="-315951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4678" t="-439326" r="-201170" b="-3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926198"/>
                      </a:ext>
                    </a:extLst>
                  </a:tr>
                  <a:tr h="54398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98" t="-539326" r="-654601" b="-2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9448" t="-539326" r="-315951" b="-2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4678" t="-539326" r="-201170" b="-2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66677"/>
                      </a:ext>
                    </a:extLst>
                  </a:tr>
                  <a:tr h="543987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80" t="-317877" r="-836735" b="-1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98" t="-632222" r="-654601" b="-1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8235" t="-632222" r="-102353" b="-1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094" t="-632222" r="-1754" b="-1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5555498"/>
                      </a:ext>
                    </a:extLst>
                  </a:tr>
                  <a:tr h="54398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98" t="-740449" r="-654601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8235" t="-740449" r="-102353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094" t="-740449" r="-1754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612979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142E01-E45C-D078-B73E-B1D6E69E0E5D}"/>
              </a:ext>
            </a:extLst>
          </p:cNvPr>
          <p:cNvCxnSpPr/>
          <p:nvPr/>
        </p:nvCxnSpPr>
        <p:spPr>
          <a:xfrm flipV="1">
            <a:off x="1442720" y="3525520"/>
            <a:ext cx="1016000" cy="8229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E74B21-8DA5-B357-BF98-F5158F942317}"/>
              </a:ext>
            </a:extLst>
          </p:cNvPr>
          <p:cNvCxnSpPr>
            <a:cxnSpLocks/>
          </p:cNvCxnSpPr>
          <p:nvPr/>
        </p:nvCxnSpPr>
        <p:spPr>
          <a:xfrm flipV="1">
            <a:off x="1391920" y="4443160"/>
            <a:ext cx="1168400" cy="21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74FD60-11AA-A125-95A3-91FD917872E6}"/>
              </a:ext>
            </a:extLst>
          </p:cNvPr>
          <p:cNvCxnSpPr>
            <a:cxnSpLocks/>
          </p:cNvCxnSpPr>
          <p:nvPr/>
        </p:nvCxnSpPr>
        <p:spPr>
          <a:xfrm>
            <a:off x="1366520" y="4927600"/>
            <a:ext cx="1117600" cy="7028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D3EE86-7B90-9609-9E97-A3BDB6A66A79}"/>
              </a:ext>
            </a:extLst>
          </p:cNvPr>
          <p:cNvSpPr txBox="1"/>
          <p:nvPr/>
        </p:nvSpPr>
        <p:spPr>
          <a:xfrm>
            <a:off x="243840" y="4257040"/>
            <a:ext cx="11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point</a:t>
            </a:r>
          </a:p>
          <a:p>
            <a:r>
              <a:rPr lang="en-US" dirty="0"/>
              <a:t>index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9AEC7-E10D-E3EC-FEF1-5AFFC8E928FC}"/>
              </a:ext>
            </a:extLst>
          </p:cNvPr>
          <p:cNvSpPr txBox="1"/>
          <p:nvPr/>
        </p:nvSpPr>
        <p:spPr>
          <a:xfrm>
            <a:off x="8209280" y="873515"/>
            <a:ext cx="218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Electronic state index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E9EE8C-64C4-E175-6984-B86F71935B03}"/>
              </a:ext>
            </a:extLst>
          </p:cNvPr>
          <p:cNvCxnSpPr>
            <a:cxnSpLocks/>
          </p:cNvCxnSpPr>
          <p:nvPr/>
        </p:nvCxnSpPr>
        <p:spPr>
          <a:xfrm>
            <a:off x="9611019" y="1294375"/>
            <a:ext cx="782320" cy="12109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F8CC3-D6ED-3149-B0EF-67C81B1DDD4F}"/>
              </a:ext>
            </a:extLst>
          </p:cNvPr>
          <p:cNvCxnSpPr>
            <a:cxnSpLocks/>
          </p:cNvCxnSpPr>
          <p:nvPr/>
        </p:nvCxnSpPr>
        <p:spPr>
          <a:xfrm flipH="1">
            <a:off x="9079904" y="1275967"/>
            <a:ext cx="390989" cy="11447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C8BE2D-05F3-43B2-9462-152A8516824E}"/>
                  </a:ext>
                </a:extLst>
              </p:cNvPr>
              <p:cNvSpPr txBox="1"/>
              <p:nvPr/>
            </p:nvSpPr>
            <p:spPr>
              <a:xfrm>
                <a:off x="540920" y="1227519"/>
                <a:ext cx="617484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C8BE2D-05F3-43B2-9462-152A8516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20" y="1227519"/>
                <a:ext cx="6174840" cy="411395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94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D8F0CF6D-F70F-E084-40F7-752B6E28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FC3B7-597B-F33B-982B-5B301815F14F}"/>
              </a:ext>
            </a:extLst>
          </p:cNvPr>
          <p:cNvSpPr txBox="1"/>
          <p:nvPr/>
        </p:nvSpPr>
        <p:spPr>
          <a:xfrm>
            <a:off x="7148880" y="996041"/>
            <a:ext cx="3371637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Reciprocal-space (momentum) wavefunction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C9FFE0-55B8-8D11-BF40-557323ADF24A}"/>
                  </a:ext>
                </a:extLst>
              </p:cNvPr>
              <p:cNvSpPr txBox="1"/>
              <p:nvPr/>
            </p:nvSpPr>
            <p:spPr>
              <a:xfrm>
                <a:off x="1011307" y="1771754"/>
                <a:ext cx="4306529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C9FFE0-55B8-8D11-BF40-557323ADF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07" y="1771754"/>
                <a:ext cx="4306529" cy="658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76809F-3734-BC8D-6EF0-0B5A7DE89B83}"/>
                  </a:ext>
                </a:extLst>
              </p:cNvPr>
              <p:cNvSpPr txBox="1"/>
              <p:nvPr/>
            </p:nvSpPr>
            <p:spPr>
              <a:xfrm>
                <a:off x="6874166" y="1771754"/>
                <a:ext cx="3726426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𝒌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76809F-3734-BC8D-6EF0-0B5A7DE89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166" y="1771754"/>
                <a:ext cx="3726426" cy="658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898F99A-0328-8679-FF7E-17B84CB7A22B}"/>
              </a:ext>
            </a:extLst>
          </p:cNvPr>
          <p:cNvSpPr txBox="1"/>
          <p:nvPr/>
        </p:nvSpPr>
        <p:spPr>
          <a:xfrm>
            <a:off x="1478754" y="996040"/>
            <a:ext cx="3371637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Real-space (coordinate) wavefunction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CC0B03-FF9E-D0B9-D483-D596D97FC0D6}"/>
                  </a:ext>
                </a:extLst>
              </p:cNvPr>
              <p:cNvSpPr txBox="1"/>
              <p:nvPr/>
            </p:nvSpPr>
            <p:spPr>
              <a:xfrm>
                <a:off x="330088" y="2853670"/>
                <a:ext cx="11531823" cy="2655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𝑖𝑥𝑘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𝑑𝑘</m:t>
                                      </m:r>
                                    </m:e>
                                  </m:nary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𝑖𝑥𝑘</m:t>
                                          </m:r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𝑑𝑘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subHide m:val="on"/>
                                          <m:supHide m:val="on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𝑖𝑥𝑘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𝑑𝑘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nary>
                                    <m:naryPr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𝑖𝑥𝑘</m:t>
                                          </m:r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𝑑𝑘</m:t>
                                      </m:r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𝑑𝑥𝑑𝑘𝑑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𝑖𝑥𝑘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𝑖𝑥𝑘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𝑑𝑘𝑑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𝑑𝑘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CC0B03-FF9E-D0B9-D483-D596D97FC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8" y="2853670"/>
                <a:ext cx="11531823" cy="2655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8C9DADD-12CF-B23A-864A-24D3EDCBE1F8}"/>
              </a:ext>
            </a:extLst>
          </p:cNvPr>
          <p:cNvSpPr txBox="1"/>
          <p:nvPr/>
        </p:nvSpPr>
        <p:spPr>
          <a:xfrm>
            <a:off x="1231692" y="62819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Momentum representation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BD7E7-5373-DA2C-AD16-5441A8BC8C5E}"/>
              </a:ext>
            </a:extLst>
          </p:cNvPr>
          <p:cNvSpPr txBox="1"/>
          <p:nvPr/>
        </p:nvSpPr>
        <p:spPr>
          <a:xfrm>
            <a:off x="1595120" y="5861959"/>
            <a:ext cx="1024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is in the </a:t>
            </a:r>
            <a:r>
              <a:rPr lang="en-US" b="1" dirty="0">
                <a:solidFill>
                  <a:srgbClr val="0000FF"/>
                </a:solidFill>
              </a:rPr>
              <a:t>momentum representation, the kinetic energy and NAC </a:t>
            </a:r>
            <a:r>
              <a:rPr lang="en-US" dirty="0"/>
              <a:t>operators </a:t>
            </a:r>
            <a:r>
              <a:rPr lang="en-US" b="1" dirty="0">
                <a:solidFill>
                  <a:srgbClr val="008000"/>
                </a:solidFill>
              </a:rPr>
              <a:t>have block-diagonal form!</a:t>
            </a:r>
          </a:p>
        </p:txBody>
      </p:sp>
    </p:spTree>
    <p:extLst>
      <p:ext uri="{BB962C8B-B14F-4D97-AF65-F5344CB8AC3E}">
        <p14:creationId xmlns:p14="http://schemas.microsoft.com/office/powerpoint/2010/main" val="7344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 result for ub logo">
            <a:extLst>
              <a:ext uri="{FF2B5EF4-FFF2-40B4-BE49-F238E27FC236}">
                <a16:creationId xmlns:a16="http://schemas.microsoft.com/office/drawing/2014/main" id="{D1A1AE71-49A7-FED2-56F8-7A973461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0473F0-6E20-E535-AB49-F6677C4A49F5}"/>
              </a:ext>
            </a:extLst>
          </p:cNvPr>
          <p:cNvSpPr txBox="1"/>
          <p:nvPr/>
        </p:nvSpPr>
        <p:spPr>
          <a:xfrm>
            <a:off x="1231692" y="62819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Operators in the grid basis: Real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0A6B55-0529-18A0-222D-16EF5ED3CDA8}"/>
                  </a:ext>
                </a:extLst>
              </p:cNvPr>
              <p:cNvSpPr txBox="1"/>
              <p:nvPr/>
            </p:nvSpPr>
            <p:spPr>
              <a:xfrm>
                <a:off x="691272" y="694462"/>
                <a:ext cx="2518895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Nuclear kinetic energy,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0A6B55-0529-18A0-222D-16EF5ED3C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72" y="694462"/>
                <a:ext cx="2518895" cy="376770"/>
              </a:xfrm>
              <a:prstGeom prst="rect">
                <a:avLst/>
              </a:prstGeom>
              <a:blipFill>
                <a:blip r:embed="rId3"/>
                <a:stretch>
                  <a:fillRect l="-1932" t="-6452" r="-917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D3FEC60-E17D-2227-9C7D-F31DA2337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922073"/>
                  </p:ext>
                </p:extLst>
              </p:nvPr>
            </p:nvGraphicFramePr>
            <p:xfrm>
              <a:off x="2357120" y="1832039"/>
              <a:ext cx="8371839" cy="50749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080">
                      <a:extLst>
                        <a:ext uri="{9D8B030D-6E8A-4147-A177-3AD203B41FA5}">
                          <a16:colId xmlns:a16="http://schemas.microsoft.com/office/drawing/2014/main" val="2742047189"/>
                        </a:ext>
                      </a:extLst>
                    </a:gridCol>
                    <a:gridCol w="995680">
                      <a:extLst>
                        <a:ext uri="{9D8B030D-6E8A-4147-A177-3AD203B41FA5}">
                          <a16:colId xmlns:a16="http://schemas.microsoft.com/office/drawing/2014/main" val="2312337145"/>
                        </a:ext>
                      </a:extLst>
                    </a:gridCol>
                    <a:gridCol w="1137920">
                      <a:extLst>
                        <a:ext uri="{9D8B030D-6E8A-4147-A177-3AD203B41FA5}">
                          <a16:colId xmlns:a16="http://schemas.microsoft.com/office/drawing/2014/main" val="347710459"/>
                        </a:ext>
                      </a:extLst>
                    </a:gridCol>
                    <a:gridCol w="1229360">
                      <a:extLst>
                        <a:ext uri="{9D8B030D-6E8A-4147-A177-3AD203B41FA5}">
                          <a16:colId xmlns:a16="http://schemas.microsoft.com/office/drawing/2014/main" val="3920120610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3590198121"/>
                        </a:ext>
                      </a:extLst>
                    </a:gridCol>
                    <a:gridCol w="1039792">
                      <a:extLst>
                        <a:ext uri="{9D8B030D-6E8A-4147-A177-3AD203B41FA5}">
                          <a16:colId xmlns:a16="http://schemas.microsoft.com/office/drawing/2014/main" val="1304835698"/>
                        </a:ext>
                      </a:extLst>
                    </a:gridCol>
                    <a:gridCol w="1039792">
                      <a:extLst>
                        <a:ext uri="{9D8B030D-6E8A-4147-A177-3AD203B41FA5}">
                          <a16:colId xmlns:a16="http://schemas.microsoft.com/office/drawing/2014/main" val="1530168954"/>
                        </a:ext>
                      </a:extLst>
                    </a:gridCol>
                    <a:gridCol w="1039792">
                      <a:extLst>
                        <a:ext uri="{9D8B030D-6E8A-4147-A177-3AD203B41FA5}">
                          <a16:colId xmlns:a16="http://schemas.microsoft.com/office/drawing/2014/main" val="3396421996"/>
                        </a:ext>
                      </a:extLst>
                    </a:gridCol>
                  </a:tblGrid>
                  <a:tr h="54398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479712"/>
                      </a:ext>
                    </a:extLst>
                  </a:tr>
                  <a:tr h="74053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275245"/>
                      </a:ext>
                    </a:extLst>
                  </a:tr>
                  <a:tr h="543987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0,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69847"/>
                      </a:ext>
                    </a:extLst>
                  </a:tr>
                  <a:tr h="54398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0,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892595"/>
                      </a:ext>
                    </a:extLst>
                  </a:tr>
                  <a:tr h="543987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926198"/>
                      </a:ext>
                    </a:extLst>
                  </a:tr>
                  <a:tr h="54398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66677"/>
                      </a:ext>
                    </a:extLst>
                  </a:tr>
                  <a:tr h="543987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555498"/>
                      </a:ext>
                    </a:extLst>
                  </a:tr>
                  <a:tr h="54398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2,</m:t>
                                            </m:r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6129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D3FEC60-E17D-2227-9C7D-F31DA2337F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922073"/>
                  </p:ext>
                </p:extLst>
              </p:nvPr>
            </p:nvGraphicFramePr>
            <p:xfrm>
              <a:off x="2357120" y="1832039"/>
              <a:ext cx="8371839" cy="507496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080">
                      <a:extLst>
                        <a:ext uri="{9D8B030D-6E8A-4147-A177-3AD203B41FA5}">
                          <a16:colId xmlns:a16="http://schemas.microsoft.com/office/drawing/2014/main" val="2742047189"/>
                        </a:ext>
                      </a:extLst>
                    </a:gridCol>
                    <a:gridCol w="995680">
                      <a:extLst>
                        <a:ext uri="{9D8B030D-6E8A-4147-A177-3AD203B41FA5}">
                          <a16:colId xmlns:a16="http://schemas.microsoft.com/office/drawing/2014/main" val="2312337145"/>
                        </a:ext>
                      </a:extLst>
                    </a:gridCol>
                    <a:gridCol w="1137920">
                      <a:extLst>
                        <a:ext uri="{9D8B030D-6E8A-4147-A177-3AD203B41FA5}">
                          <a16:colId xmlns:a16="http://schemas.microsoft.com/office/drawing/2014/main" val="347710459"/>
                        </a:ext>
                      </a:extLst>
                    </a:gridCol>
                    <a:gridCol w="1229360">
                      <a:extLst>
                        <a:ext uri="{9D8B030D-6E8A-4147-A177-3AD203B41FA5}">
                          <a16:colId xmlns:a16="http://schemas.microsoft.com/office/drawing/2014/main" val="3920120610"/>
                        </a:ext>
                      </a:extLst>
                    </a:gridCol>
                    <a:gridCol w="995423">
                      <a:extLst>
                        <a:ext uri="{9D8B030D-6E8A-4147-A177-3AD203B41FA5}">
                          <a16:colId xmlns:a16="http://schemas.microsoft.com/office/drawing/2014/main" val="3590198121"/>
                        </a:ext>
                      </a:extLst>
                    </a:gridCol>
                    <a:gridCol w="1039792">
                      <a:extLst>
                        <a:ext uri="{9D8B030D-6E8A-4147-A177-3AD203B41FA5}">
                          <a16:colId xmlns:a16="http://schemas.microsoft.com/office/drawing/2014/main" val="1304835698"/>
                        </a:ext>
                      </a:extLst>
                    </a:gridCol>
                    <a:gridCol w="1039792">
                      <a:extLst>
                        <a:ext uri="{9D8B030D-6E8A-4147-A177-3AD203B41FA5}">
                          <a16:colId xmlns:a16="http://schemas.microsoft.com/office/drawing/2014/main" val="1530168954"/>
                        </a:ext>
                      </a:extLst>
                    </a:gridCol>
                    <a:gridCol w="1039792">
                      <a:extLst>
                        <a:ext uri="{9D8B030D-6E8A-4147-A177-3AD203B41FA5}">
                          <a16:colId xmlns:a16="http://schemas.microsoft.com/office/drawing/2014/main" val="3396421996"/>
                        </a:ext>
                      </a:extLst>
                    </a:gridCol>
                  </a:tblGrid>
                  <a:tr h="54398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9949" t="-1124" r="-174293" b="-839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9581" t="-1124" r="-102994" b="-839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3226" t="-1124" r="-880" b="-8393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479712"/>
                      </a:ext>
                    </a:extLst>
                  </a:tr>
                  <a:tr h="74053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6310" t="-73770" r="-470588" b="-5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6535" t="-73770" r="-335644" b="-5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9448" t="-73770" r="-315951" b="-5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4678" t="-73770" r="-201170" b="-5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8235" t="-73770" r="-102353" b="-51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094" t="-73770" r="-1754" b="-51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275245"/>
                      </a:ext>
                    </a:extLst>
                  </a:tr>
                  <a:tr h="631889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80" t="-101923" r="-836735" b="-200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98" t="-203846" r="-654601" b="-5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6310" t="-203846" r="-470588" b="-5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769847"/>
                      </a:ext>
                    </a:extLst>
                  </a:tr>
                  <a:tr h="63188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98" t="-303846" r="-654601" b="-4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6535" t="-303846" r="-335644" b="-4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892595"/>
                      </a:ext>
                    </a:extLst>
                  </a:tr>
                  <a:tr h="631444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80" t="-202899" r="-836735" b="-10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98" t="-403846" r="-654601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9448" t="-403846" r="-315951" b="-300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926198"/>
                      </a:ext>
                    </a:extLst>
                  </a:tr>
                  <a:tr h="631444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98" t="-508738" r="-654601" b="-2038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4678" t="-508738" r="-201170" b="-2038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66677"/>
                      </a:ext>
                    </a:extLst>
                  </a:tr>
                  <a:tr h="631889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80" t="-301442" r="-836735" b="-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98" t="-602885" r="-654601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8235" t="-602885" r="-102353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5555498"/>
                      </a:ext>
                    </a:extLst>
                  </a:tr>
                  <a:tr h="63188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798" t="-702885" r="-654601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4094" t="-702885" r="-1754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612979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142E01-E45C-D078-B73E-B1D6E69E0E5D}"/>
              </a:ext>
            </a:extLst>
          </p:cNvPr>
          <p:cNvCxnSpPr/>
          <p:nvPr/>
        </p:nvCxnSpPr>
        <p:spPr>
          <a:xfrm flipV="1">
            <a:off x="1442720" y="3525520"/>
            <a:ext cx="1016000" cy="8229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E74B21-8DA5-B357-BF98-F5158F942317}"/>
              </a:ext>
            </a:extLst>
          </p:cNvPr>
          <p:cNvCxnSpPr>
            <a:cxnSpLocks/>
          </p:cNvCxnSpPr>
          <p:nvPr/>
        </p:nvCxnSpPr>
        <p:spPr>
          <a:xfrm flipV="1">
            <a:off x="1391920" y="4443160"/>
            <a:ext cx="1168400" cy="2101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74FD60-11AA-A125-95A3-91FD917872E6}"/>
              </a:ext>
            </a:extLst>
          </p:cNvPr>
          <p:cNvCxnSpPr>
            <a:cxnSpLocks/>
          </p:cNvCxnSpPr>
          <p:nvPr/>
        </p:nvCxnSpPr>
        <p:spPr>
          <a:xfrm>
            <a:off x="1366520" y="4927600"/>
            <a:ext cx="1117600" cy="7028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D3EE86-7B90-9609-9E97-A3BDB6A66A79}"/>
              </a:ext>
            </a:extLst>
          </p:cNvPr>
          <p:cNvSpPr txBox="1"/>
          <p:nvPr/>
        </p:nvSpPr>
        <p:spPr>
          <a:xfrm>
            <a:off x="243840" y="4257040"/>
            <a:ext cx="11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point</a:t>
            </a:r>
          </a:p>
          <a:p>
            <a:r>
              <a:rPr lang="en-US" dirty="0"/>
              <a:t>index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9AEC7-E10D-E3EC-FEF1-5AFFC8E928FC}"/>
              </a:ext>
            </a:extLst>
          </p:cNvPr>
          <p:cNvSpPr txBox="1"/>
          <p:nvPr/>
        </p:nvSpPr>
        <p:spPr>
          <a:xfrm>
            <a:off x="8209280" y="873515"/>
            <a:ext cx="218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Electronic state index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E9EE8C-64C4-E175-6984-B86F71935B03}"/>
              </a:ext>
            </a:extLst>
          </p:cNvPr>
          <p:cNvCxnSpPr>
            <a:cxnSpLocks/>
          </p:cNvCxnSpPr>
          <p:nvPr/>
        </p:nvCxnSpPr>
        <p:spPr>
          <a:xfrm>
            <a:off x="9611019" y="1294375"/>
            <a:ext cx="782320" cy="121099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F8CC3-D6ED-3149-B0EF-67C81B1DDD4F}"/>
              </a:ext>
            </a:extLst>
          </p:cNvPr>
          <p:cNvCxnSpPr>
            <a:cxnSpLocks/>
          </p:cNvCxnSpPr>
          <p:nvPr/>
        </p:nvCxnSpPr>
        <p:spPr>
          <a:xfrm flipH="1">
            <a:off x="9079904" y="1275967"/>
            <a:ext cx="390989" cy="11447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C8BE2D-05F3-43B2-9462-152A8516824E}"/>
                  </a:ext>
                </a:extLst>
              </p:cNvPr>
              <p:cNvSpPr txBox="1"/>
              <p:nvPr/>
            </p:nvSpPr>
            <p:spPr>
              <a:xfrm>
                <a:off x="551080" y="1035618"/>
                <a:ext cx="5097880" cy="803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C8BE2D-05F3-43B2-9462-152A8516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80" y="1035618"/>
                <a:ext cx="5097880" cy="8039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90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E52B1-9501-E1CA-3F4A-2BADEFD5C593}"/>
                  </a:ext>
                </a:extLst>
              </p:cNvPr>
              <p:cNvSpPr txBox="1"/>
              <p:nvPr/>
            </p:nvSpPr>
            <p:spPr>
              <a:xfrm>
                <a:off x="4384466" y="1290488"/>
                <a:ext cx="3884525" cy="503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E52B1-9501-E1CA-3F4A-2BADEFD5C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66" y="1290488"/>
                <a:ext cx="3884525" cy="503856"/>
              </a:xfrm>
              <a:prstGeom prst="rect">
                <a:avLst/>
              </a:prstGeom>
              <a:blipFill>
                <a:blip r:embed="rId2"/>
                <a:stretch>
                  <a:fillRect t="-73171" r="-12245" b="-1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 descr="Image result for ub logo">
            <a:extLst>
              <a:ext uri="{FF2B5EF4-FFF2-40B4-BE49-F238E27FC236}">
                <a16:creationId xmlns:a16="http://schemas.microsoft.com/office/drawing/2014/main" id="{7D9B896A-C53E-F254-34C3-2EB89666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649B2E-F7B9-7167-EEF4-E916325DC82A}"/>
                  </a:ext>
                </a:extLst>
              </p:cNvPr>
              <p:cNvSpPr txBox="1"/>
              <p:nvPr/>
            </p:nvSpPr>
            <p:spPr>
              <a:xfrm>
                <a:off x="684162" y="2007943"/>
                <a:ext cx="10517238" cy="6455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649B2E-F7B9-7167-EEF4-E916325D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62" y="2007943"/>
                <a:ext cx="10517238" cy="645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1ED0A0-BE60-BC8E-6A03-D6FAF2C39F60}"/>
                  </a:ext>
                </a:extLst>
              </p:cNvPr>
              <p:cNvSpPr txBox="1"/>
              <p:nvPr/>
            </p:nvSpPr>
            <p:spPr>
              <a:xfrm>
                <a:off x="-120790" y="3126307"/>
                <a:ext cx="11822147" cy="1410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′)=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d>
                        <m:dPr>
                          <m:begChr m:val="⟨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2ℏ</m:t>
                                          </m:r>
                                        </m:den>
                                      </m:f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2ℏ</m:t>
                                          </m:r>
                                        </m:den>
                                      </m:f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2ℏ</m:t>
                                              </m:r>
                                            </m:den>
                                          </m:f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1ED0A0-BE60-BC8E-6A03-D6FAF2C39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90" y="3126307"/>
                <a:ext cx="11822147" cy="1410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E0F479-ED33-C84E-1D18-42276D9E6304}"/>
                  </a:ext>
                </a:extLst>
              </p:cNvPr>
              <p:cNvSpPr txBox="1"/>
              <p:nvPr/>
            </p:nvSpPr>
            <p:spPr>
              <a:xfrm>
                <a:off x="393289" y="4838509"/>
                <a:ext cx="11556903" cy="1575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d>
                        <m:dPr>
                          <m:begChr m:val="⟨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2ℏ</m:t>
                                          </m:r>
                                        </m:den>
                                      </m:f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2ℏ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2ℏ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E0F479-ED33-C84E-1D18-42276D9E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89" y="4838509"/>
                <a:ext cx="11556903" cy="1575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E8ECF46-17E1-9D20-27AA-3627BE81C438}"/>
              </a:ext>
            </a:extLst>
          </p:cNvPr>
          <p:cNvSpPr txBox="1"/>
          <p:nvPr/>
        </p:nvSpPr>
        <p:spPr>
          <a:xfrm>
            <a:off x="497840" y="55344"/>
            <a:ext cx="9839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Solution of the TD-SE: Split-Operator Fourier Transform (SOFT)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0B26E-81CA-F583-0D17-A3615566E29E}"/>
              </a:ext>
            </a:extLst>
          </p:cNvPr>
          <p:cNvSpPr txBox="1"/>
          <p:nvPr/>
        </p:nvSpPr>
        <p:spPr>
          <a:xfrm>
            <a:off x="3248248" y="728141"/>
            <a:ext cx="6156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effectLst/>
              </a:rPr>
              <a:t>Kosloff</a:t>
            </a:r>
            <a:r>
              <a:rPr lang="en-US" sz="1400" dirty="0">
                <a:solidFill>
                  <a:srgbClr val="0000FF"/>
                </a:solidFill>
                <a:effectLst/>
              </a:rPr>
              <a:t>, D.; </a:t>
            </a:r>
            <a:r>
              <a:rPr lang="en-US" sz="1400" dirty="0" err="1">
                <a:solidFill>
                  <a:srgbClr val="0000FF"/>
                </a:solidFill>
                <a:effectLst/>
              </a:rPr>
              <a:t>Kosloff</a:t>
            </a:r>
            <a:r>
              <a:rPr lang="en-US" sz="1400" dirty="0">
                <a:solidFill>
                  <a:srgbClr val="0000FF"/>
                </a:solidFill>
                <a:effectLst/>
              </a:rPr>
              <a:t>, R. A F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Journal of Computational Physics</a:t>
            </a:r>
            <a:r>
              <a:rPr 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1983</a:t>
            </a:r>
            <a:r>
              <a:rPr lang="en-US" sz="1400" dirty="0">
                <a:solidFill>
                  <a:srgbClr val="0000FF"/>
                </a:solidFill>
                <a:effectLst/>
              </a:rPr>
              <a:t>, </a:t>
            </a:r>
            <a:r>
              <a:rPr lang="en-US" sz="1400" i="1" dirty="0">
                <a:solidFill>
                  <a:srgbClr val="0000FF"/>
                </a:solidFill>
                <a:effectLst/>
              </a:rPr>
              <a:t>52</a:t>
            </a:r>
            <a:r>
              <a:rPr lang="en-US" sz="1400" dirty="0">
                <a:solidFill>
                  <a:srgbClr val="0000FF"/>
                </a:solidFill>
                <a:effectLst/>
              </a:rPr>
              <a:t>, 35–53. </a:t>
            </a:r>
          </a:p>
        </p:txBody>
      </p:sp>
    </p:spTree>
    <p:extLst>
      <p:ext uri="{BB962C8B-B14F-4D97-AF65-F5344CB8AC3E}">
        <p14:creationId xmlns:p14="http://schemas.microsoft.com/office/powerpoint/2010/main" val="428079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270BA4-8046-2021-10B6-37BD593C4A46}"/>
              </a:ext>
            </a:extLst>
          </p:cNvPr>
          <p:cNvSpPr txBox="1"/>
          <p:nvPr/>
        </p:nvSpPr>
        <p:spPr>
          <a:xfrm>
            <a:off x="1358069" y="55344"/>
            <a:ext cx="897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Solution of the TD-SE: Colbert-Miller</a:t>
            </a:r>
          </a:p>
        </p:txBody>
      </p:sp>
      <p:pic>
        <p:nvPicPr>
          <p:cNvPr id="5" name="Picture 7" descr="Image result for ub logo">
            <a:extLst>
              <a:ext uri="{FF2B5EF4-FFF2-40B4-BE49-F238E27FC236}">
                <a16:creationId xmlns:a16="http://schemas.microsoft.com/office/drawing/2014/main" id="{491FB7C0-08E6-491B-E12E-6B3553CFF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9827F9-DE01-1B34-3E5D-40512C9070A8}"/>
              </a:ext>
            </a:extLst>
          </p:cNvPr>
          <p:cNvSpPr txBox="1"/>
          <p:nvPr/>
        </p:nvSpPr>
        <p:spPr>
          <a:xfrm>
            <a:off x="2550160" y="792163"/>
            <a:ext cx="7091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</a:rPr>
              <a:t>Colbert, D. T.; Miller, W. H. A 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The Journal of Chemical Physics</a:t>
            </a:r>
            <a:r>
              <a:rPr lang="en-US" sz="1600" dirty="0">
                <a:solidFill>
                  <a:srgbClr val="0000FF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</a:rPr>
              <a:t>1992</a:t>
            </a:r>
            <a:r>
              <a:rPr lang="en-US" sz="1600" dirty="0">
                <a:solidFill>
                  <a:srgbClr val="0000FF"/>
                </a:solidFill>
                <a:effectLst/>
              </a:rPr>
              <a:t>, </a:t>
            </a:r>
            <a:r>
              <a:rPr lang="en-US" sz="1600" i="1" dirty="0">
                <a:solidFill>
                  <a:srgbClr val="0000FF"/>
                </a:solidFill>
                <a:effectLst/>
              </a:rPr>
              <a:t>96</a:t>
            </a:r>
            <a:r>
              <a:rPr lang="en-US" sz="1600" dirty="0">
                <a:solidFill>
                  <a:srgbClr val="0000FF"/>
                </a:solidFill>
                <a:effectLst/>
              </a:rPr>
              <a:t>, 1982–1991.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FAAFB1-A4F1-447B-CBEF-471EA5425C3F}"/>
                  </a:ext>
                </a:extLst>
              </p:cNvPr>
              <p:cNvSpPr txBox="1"/>
              <p:nvPr/>
            </p:nvSpPr>
            <p:spPr>
              <a:xfrm>
                <a:off x="758641" y="1306771"/>
                <a:ext cx="4815229" cy="489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DVR grid points: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FAAFB1-A4F1-447B-CBEF-471EA5425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41" y="1306771"/>
                <a:ext cx="4815229" cy="489814"/>
              </a:xfrm>
              <a:prstGeom prst="rect">
                <a:avLst/>
              </a:prstGeom>
              <a:blipFill>
                <a:blip r:embed="rId3"/>
                <a:stretch>
                  <a:fillRect l="-101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219D15-6A2E-BE24-17D2-285216C69595}"/>
                  </a:ext>
                </a:extLst>
              </p:cNvPr>
              <p:cNvSpPr txBox="1"/>
              <p:nvPr/>
            </p:nvSpPr>
            <p:spPr>
              <a:xfrm>
                <a:off x="758641" y="1763529"/>
                <a:ext cx="11054080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Associated DVR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– particle-in-the-box eigenfunctions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219D15-6A2E-BE24-17D2-285216C69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41" y="1763529"/>
                <a:ext cx="11054080" cy="656013"/>
              </a:xfrm>
              <a:prstGeom prst="rect">
                <a:avLst/>
              </a:prstGeom>
              <a:blipFill>
                <a:blip r:embed="rId4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D0CA38-5411-2813-B3BE-DEFC443326BE}"/>
                  </a:ext>
                </a:extLst>
              </p:cNvPr>
              <p:cNvSpPr txBox="1"/>
              <p:nvPr/>
            </p:nvSpPr>
            <p:spPr>
              <a:xfrm>
                <a:off x="758641" y="2477298"/>
                <a:ext cx="5248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Boundary conditions: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D0CA38-5411-2813-B3BE-DEFC44332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41" y="2477298"/>
                <a:ext cx="5248616" cy="369332"/>
              </a:xfrm>
              <a:prstGeom prst="rect">
                <a:avLst/>
              </a:prstGeom>
              <a:blipFill>
                <a:blip r:embed="rId5"/>
                <a:stretch>
                  <a:fillRect l="-92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C9CD12-AFB5-848E-B2A9-1755EB442A37}"/>
                  </a:ext>
                </a:extLst>
              </p:cNvPr>
              <p:cNvSpPr txBox="1"/>
              <p:nvPr/>
            </p:nvSpPr>
            <p:spPr>
              <a:xfrm>
                <a:off x="213360" y="3039866"/>
                <a:ext cx="11724639" cy="1104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ℏ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4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)/2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den>
                                    </m:f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40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)/2</m:t>
                                                </m:r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ℏ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40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/2</m:t>
                                                </m:r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C9CD12-AFB5-848E-B2A9-1755EB442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3039866"/>
                <a:ext cx="11724639" cy="11041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4398A8-20E6-613D-009D-F21EE4E08A99}"/>
                  </a:ext>
                </a:extLst>
              </p:cNvPr>
              <p:cNvSpPr txBox="1"/>
              <p:nvPr/>
            </p:nvSpPr>
            <p:spPr>
              <a:xfrm>
                <a:off x="758641" y="4581487"/>
                <a:ext cx="494712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Then special cases are considered:</a:t>
                </a:r>
              </a:p>
              <a:p>
                <a:endParaRPr lang="en-US" dirty="0"/>
              </a:p>
              <a:p>
                <a:r>
                  <a:rPr lang="en-US" dirty="0" err="1"/>
                  <a:t>bc_type</a:t>
                </a:r>
                <a:r>
                  <a:rPr lang="en-US" dirty="0"/>
                  <a:t> = 0: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- finite boundaries</a:t>
                </a:r>
              </a:p>
              <a:p>
                <a:endParaRPr lang="en-US" dirty="0"/>
              </a:p>
              <a:p>
                <a:r>
                  <a:rPr lang="en-US" dirty="0"/>
                  <a:t>bc_type = 1: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dirty="0"/>
                  <a:t> - assume finite boundaries</a:t>
                </a:r>
              </a:p>
              <a:p>
                <a:endParaRPr lang="en-US" dirty="0"/>
              </a:p>
              <a:p>
                <a:r>
                  <a:rPr lang="en-US" dirty="0"/>
                  <a:t>bc_type = 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dirty="0"/>
                  <a:t> -e.g. for radial grids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4398A8-20E6-613D-009D-F21EE4E08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41" y="4581487"/>
                <a:ext cx="4947124" cy="2031325"/>
              </a:xfrm>
              <a:prstGeom prst="rect">
                <a:avLst/>
              </a:prstGeom>
              <a:blipFill>
                <a:blip r:embed="rId7"/>
                <a:stretch>
                  <a:fillRect l="-985" t="-1802" r="-369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512E0CE-35DC-DD25-9F47-6954741B6C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5681" y="4339239"/>
            <a:ext cx="5432236" cy="65601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12A7DC-4B2D-ECE0-B8A6-B1BBED680770}"/>
              </a:ext>
            </a:extLst>
          </p:cNvPr>
          <p:cNvCxnSpPr/>
          <p:nvPr/>
        </p:nvCxnSpPr>
        <p:spPr>
          <a:xfrm flipV="1">
            <a:off x="5705765" y="4866640"/>
            <a:ext cx="3580475" cy="100584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0B9B2F-1ECD-FA50-78C6-6B9C65224E1C}"/>
              </a:ext>
            </a:extLst>
          </p:cNvPr>
          <p:cNvSpPr txBox="1"/>
          <p:nvPr/>
        </p:nvSpPr>
        <p:spPr>
          <a:xfrm>
            <a:off x="6486237" y="5717877"/>
            <a:ext cx="4842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default for 1D case</a:t>
            </a:r>
          </a:p>
          <a:p>
            <a:r>
              <a:rPr lang="en-US" dirty="0"/>
              <a:t>In principle, need a more general implementation</a:t>
            </a:r>
          </a:p>
          <a:p>
            <a:r>
              <a:rPr lang="en-US" dirty="0"/>
              <a:t>BC can be different for each DOF</a:t>
            </a:r>
          </a:p>
        </p:txBody>
      </p:sp>
    </p:spTree>
    <p:extLst>
      <p:ext uri="{BB962C8B-B14F-4D97-AF65-F5344CB8AC3E}">
        <p14:creationId xmlns:p14="http://schemas.microsoft.com/office/powerpoint/2010/main" val="363822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765</Words>
  <Application>Microsoft Office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 Akimov</cp:lastModifiedBy>
  <cp:revision>31</cp:revision>
  <dcterms:created xsi:type="dcterms:W3CDTF">2022-01-13T14:05:34Z</dcterms:created>
  <dcterms:modified xsi:type="dcterms:W3CDTF">2024-07-04T05:02:59Z</dcterms:modified>
</cp:coreProperties>
</file>