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50"/>
  </p:notesMasterIdLst>
  <p:sldIdLst>
    <p:sldId id="289" r:id="rId3"/>
    <p:sldId id="901" r:id="rId4"/>
    <p:sldId id="864" r:id="rId5"/>
    <p:sldId id="902" r:id="rId6"/>
    <p:sldId id="903" r:id="rId7"/>
    <p:sldId id="872" r:id="rId8"/>
    <p:sldId id="871" r:id="rId9"/>
    <p:sldId id="854" r:id="rId10"/>
    <p:sldId id="869" r:id="rId11"/>
    <p:sldId id="856" r:id="rId12"/>
    <p:sldId id="855" r:id="rId13"/>
    <p:sldId id="841" r:id="rId14"/>
    <p:sldId id="890" r:id="rId15"/>
    <p:sldId id="893" r:id="rId16"/>
    <p:sldId id="842" r:id="rId17"/>
    <p:sldId id="844" r:id="rId18"/>
    <p:sldId id="863" r:id="rId19"/>
    <p:sldId id="896" r:id="rId20"/>
    <p:sldId id="849" r:id="rId21"/>
    <p:sldId id="877" r:id="rId22"/>
    <p:sldId id="878" r:id="rId23"/>
    <p:sldId id="879" r:id="rId24"/>
    <p:sldId id="887" r:id="rId25"/>
    <p:sldId id="886" r:id="rId26"/>
    <p:sldId id="899" r:id="rId27"/>
    <p:sldId id="900" r:id="rId28"/>
    <p:sldId id="807" r:id="rId29"/>
    <p:sldId id="861" r:id="rId30"/>
    <p:sldId id="847" r:id="rId31"/>
    <p:sldId id="889" r:id="rId32"/>
    <p:sldId id="848" r:id="rId33"/>
    <p:sldId id="888" r:id="rId34"/>
    <p:sldId id="852" r:id="rId35"/>
    <p:sldId id="293" r:id="rId36"/>
    <p:sldId id="328" r:id="rId37"/>
    <p:sldId id="329" r:id="rId38"/>
    <p:sldId id="330" r:id="rId39"/>
    <p:sldId id="851" r:id="rId40"/>
    <p:sldId id="858" r:id="rId41"/>
    <p:sldId id="880" r:id="rId42"/>
    <p:sldId id="882" r:id="rId43"/>
    <p:sldId id="859" r:id="rId44"/>
    <p:sldId id="894" r:id="rId45"/>
    <p:sldId id="895" r:id="rId46"/>
    <p:sldId id="883" r:id="rId47"/>
    <p:sldId id="884" r:id="rId48"/>
    <p:sldId id="885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8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00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7.wmf"/><Relationship Id="rId1" Type="http://schemas.openxmlformats.org/officeDocument/2006/relationships/image" Target="../media/image2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4" Type="http://schemas.openxmlformats.org/officeDocument/2006/relationships/image" Target="../media/image33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47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6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10" Type="http://schemas.openxmlformats.org/officeDocument/2006/relationships/image" Target="../media/image13.wmf"/><Relationship Id="rId4" Type="http://schemas.openxmlformats.org/officeDocument/2006/relationships/image" Target="../media/image7.wmf"/><Relationship Id="rId9" Type="http://schemas.openxmlformats.org/officeDocument/2006/relationships/image" Target="../media/image12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39.wmf"/><Relationship Id="rId1" Type="http://schemas.openxmlformats.org/officeDocument/2006/relationships/image" Target="../media/image46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4" Type="http://schemas.openxmlformats.org/officeDocument/2006/relationships/image" Target="../media/image56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4" Type="http://schemas.openxmlformats.org/officeDocument/2006/relationships/image" Target="../media/image71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image" Target="../media/image77.wmf"/><Relationship Id="rId7" Type="http://schemas.openxmlformats.org/officeDocument/2006/relationships/image" Target="../media/image81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6" Type="http://schemas.openxmlformats.org/officeDocument/2006/relationships/image" Target="../media/image80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13" Type="http://schemas.openxmlformats.org/officeDocument/2006/relationships/image" Target="../media/image108.wmf"/><Relationship Id="rId18" Type="http://schemas.openxmlformats.org/officeDocument/2006/relationships/image" Target="../media/image113.wmf"/><Relationship Id="rId26" Type="http://schemas.openxmlformats.org/officeDocument/2006/relationships/image" Target="../media/image121.wmf"/><Relationship Id="rId3" Type="http://schemas.openxmlformats.org/officeDocument/2006/relationships/image" Target="../media/image98.wmf"/><Relationship Id="rId21" Type="http://schemas.openxmlformats.org/officeDocument/2006/relationships/image" Target="../media/image116.wmf"/><Relationship Id="rId7" Type="http://schemas.openxmlformats.org/officeDocument/2006/relationships/image" Target="../media/image102.wmf"/><Relationship Id="rId12" Type="http://schemas.openxmlformats.org/officeDocument/2006/relationships/image" Target="../media/image107.wmf"/><Relationship Id="rId17" Type="http://schemas.openxmlformats.org/officeDocument/2006/relationships/image" Target="../media/image112.wmf"/><Relationship Id="rId25" Type="http://schemas.openxmlformats.org/officeDocument/2006/relationships/image" Target="../media/image120.wmf"/><Relationship Id="rId2" Type="http://schemas.openxmlformats.org/officeDocument/2006/relationships/image" Target="../media/image97.wmf"/><Relationship Id="rId16" Type="http://schemas.openxmlformats.org/officeDocument/2006/relationships/image" Target="../media/image111.wmf"/><Relationship Id="rId20" Type="http://schemas.openxmlformats.org/officeDocument/2006/relationships/image" Target="../media/image115.wmf"/><Relationship Id="rId1" Type="http://schemas.openxmlformats.org/officeDocument/2006/relationships/image" Target="../media/image96.wmf"/><Relationship Id="rId6" Type="http://schemas.openxmlformats.org/officeDocument/2006/relationships/image" Target="../media/image101.wmf"/><Relationship Id="rId11" Type="http://schemas.openxmlformats.org/officeDocument/2006/relationships/image" Target="../media/image106.wmf"/><Relationship Id="rId24" Type="http://schemas.openxmlformats.org/officeDocument/2006/relationships/image" Target="../media/image119.wmf"/><Relationship Id="rId5" Type="http://schemas.openxmlformats.org/officeDocument/2006/relationships/image" Target="../media/image100.wmf"/><Relationship Id="rId15" Type="http://schemas.openxmlformats.org/officeDocument/2006/relationships/image" Target="../media/image110.wmf"/><Relationship Id="rId23" Type="http://schemas.openxmlformats.org/officeDocument/2006/relationships/image" Target="../media/image118.wmf"/><Relationship Id="rId10" Type="http://schemas.openxmlformats.org/officeDocument/2006/relationships/image" Target="../media/image105.wmf"/><Relationship Id="rId19" Type="http://schemas.openxmlformats.org/officeDocument/2006/relationships/image" Target="../media/image114.wmf"/><Relationship Id="rId4" Type="http://schemas.openxmlformats.org/officeDocument/2006/relationships/image" Target="../media/image99.wmf"/><Relationship Id="rId9" Type="http://schemas.openxmlformats.org/officeDocument/2006/relationships/image" Target="../media/image104.wmf"/><Relationship Id="rId14" Type="http://schemas.openxmlformats.org/officeDocument/2006/relationships/image" Target="../media/image109.wmf"/><Relationship Id="rId22" Type="http://schemas.openxmlformats.org/officeDocument/2006/relationships/image" Target="../media/image117.wmf"/><Relationship Id="rId27" Type="http://schemas.openxmlformats.org/officeDocument/2006/relationships/image" Target="../media/image122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wmf"/><Relationship Id="rId2" Type="http://schemas.openxmlformats.org/officeDocument/2006/relationships/image" Target="../media/image125.wmf"/><Relationship Id="rId1" Type="http://schemas.openxmlformats.org/officeDocument/2006/relationships/image" Target="../media/image124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8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6.wmf"/><Relationship Id="rId1" Type="http://schemas.openxmlformats.org/officeDocument/2006/relationships/image" Target="../media/image13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4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29066-B3A5-4FDC-8488-6906628B1788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89C1F7-9596-443A-AC87-BA810A877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691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7F010-FEEB-4203-9E7E-482F8BD7540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576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A7F010-FEEB-4203-9E7E-482F8BD75400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83573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A7F010-FEEB-4203-9E7E-482F8BD75400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42701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A7F010-FEEB-4203-9E7E-482F8BD75400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78450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A7F010-FEEB-4203-9E7E-482F8BD75400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6870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A7F010-FEEB-4203-9E7E-482F8BD75400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43905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A7F010-FEEB-4203-9E7E-482F8BD75400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17826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A7F010-FEEB-4203-9E7E-482F8BD75400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61106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A7F010-FEEB-4203-9E7E-482F8BD75400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8757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A7F010-FEEB-4203-9E7E-482F8BD75400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5484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A7F010-FEEB-4203-9E7E-482F8BD75400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2599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Levels are spin </a:t>
            </a:r>
            <a:r>
              <a:rPr lang="en-US" dirty="0" err="1"/>
              <a:t>orbitals</a:t>
            </a:r>
            <a:r>
              <a:rPr lang="en-US" baseline="0" dirty="0"/>
              <a:t> and no degeneracy is assumed a priori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966EC6-4388-406A-B181-65467A26588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0117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A7F010-FEEB-4203-9E7E-482F8BD75400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59629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A7F010-FEEB-4203-9E7E-482F8BD75400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07299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A7F010-FEEB-4203-9E7E-482F8BD75400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92981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A7F010-FEEB-4203-9E7E-482F8BD75400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22417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A7F010-FEEB-4203-9E7E-482F8BD75400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34587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A7F010-FEEB-4203-9E7E-482F8BD75400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29209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A7F010-FEEB-4203-9E7E-482F8BD75400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52807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A7F010-FEEB-4203-9E7E-482F8BD75400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3655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A7F010-FEEB-4203-9E7E-482F8BD75400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21325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A7F010-FEEB-4203-9E7E-482F8BD75400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223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Levels are spin </a:t>
            </a:r>
            <a:r>
              <a:rPr lang="en-US" dirty="0" err="1"/>
              <a:t>orbitals</a:t>
            </a:r>
            <a:r>
              <a:rPr lang="en-US" baseline="0" dirty="0"/>
              <a:t> and no degeneracy is assumed a priori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966EC6-4388-406A-B181-65467A26588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872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A7F010-FEEB-4203-9E7E-482F8BD75400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88518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A7F010-FEEB-4203-9E7E-482F8BD75400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93100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177DA2-978C-DC4E-B1E8-B484AE4DFD32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9059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7F010-FEEB-4203-9E7E-482F8BD7540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69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7F010-FEEB-4203-9E7E-482F8BD7540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375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A7F010-FEEB-4203-9E7E-482F8BD75400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9157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A7F010-FEEB-4203-9E7E-482F8BD75400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2136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A7F010-FEEB-4203-9E7E-482F8BD75400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74601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A7F010-FEEB-4203-9E7E-482F8BD75400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0908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3BEC4-404B-45E3-BAD7-3BEB7D1D96F0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84E30-DA7D-4364-B453-1DB40B72F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6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3BEC4-404B-45E3-BAD7-3BEB7D1D96F0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84E30-DA7D-4364-B453-1DB40B72F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73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3BEC4-404B-45E3-BAD7-3BEB7D1D96F0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84E30-DA7D-4364-B453-1DB40B72F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94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CF1DC-464D-40A1-AD2B-10782EA7518D}" type="datetimeFigureOut">
              <a:rPr lang="en-US" smtClean="0"/>
              <a:pPr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9FF41-CC6E-4A72-88F0-54415C0A25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36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CF1DC-464D-40A1-AD2B-10782EA7518D}" type="datetimeFigureOut">
              <a:rPr lang="en-US" smtClean="0"/>
              <a:pPr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9FF41-CC6E-4A72-88F0-54415C0A25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6224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CF1DC-464D-40A1-AD2B-10782EA7518D}" type="datetimeFigureOut">
              <a:rPr lang="en-US" smtClean="0"/>
              <a:pPr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9FF41-CC6E-4A72-88F0-54415C0A25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7294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CF1DC-464D-40A1-AD2B-10782EA7518D}" type="datetimeFigureOut">
              <a:rPr lang="en-US" smtClean="0"/>
              <a:pPr/>
              <a:t>6/10/2018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9FF41-CC6E-4A72-88F0-54415C0A25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05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CF1DC-464D-40A1-AD2B-10782EA7518D}" type="datetimeFigureOut">
              <a:rPr lang="en-US" smtClean="0"/>
              <a:pPr/>
              <a:t>6/10/2018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9FF41-CC6E-4A72-88F0-54415C0A25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7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CF1DC-464D-40A1-AD2B-10782EA7518D}" type="datetimeFigureOut">
              <a:rPr lang="en-US" smtClean="0"/>
              <a:pPr/>
              <a:t>6/10/2018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9FF41-CC6E-4A72-88F0-54415C0A25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782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CF1DC-464D-40A1-AD2B-10782EA7518D}" type="datetimeFigureOut">
              <a:rPr lang="en-US" smtClean="0"/>
              <a:pPr/>
              <a:t>6/10/2018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9FF41-CC6E-4A72-88F0-54415C0A25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0935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CF1DC-464D-40A1-AD2B-10782EA7518D}" type="datetimeFigureOut">
              <a:rPr lang="en-US" smtClean="0"/>
              <a:pPr/>
              <a:t>6/10/2018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9FF41-CC6E-4A72-88F0-54415C0A25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87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3BEC4-404B-45E3-BAD7-3BEB7D1D96F0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84E30-DA7D-4364-B453-1DB40B72F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046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CF1DC-464D-40A1-AD2B-10782EA7518D}" type="datetimeFigureOut">
              <a:rPr lang="en-US" smtClean="0"/>
              <a:pPr/>
              <a:t>6/10/2018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9FF41-CC6E-4A72-88F0-54415C0A25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080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CF1DC-464D-40A1-AD2B-10782EA7518D}" type="datetimeFigureOut">
              <a:rPr lang="en-US" smtClean="0"/>
              <a:pPr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9FF41-CC6E-4A72-88F0-54415C0A25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0268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CF1DC-464D-40A1-AD2B-10782EA7518D}" type="datetimeFigureOut">
              <a:rPr lang="en-US" smtClean="0"/>
              <a:pPr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9FF41-CC6E-4A72-88F0-54415C0A25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957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3BEC4-404B-45E3-BAD7-3BEB7D1D96F0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84E30-DA7D-4364-B453-1DB40B72F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60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3BEC4-404B-45E3-BAD7-3BEB7D1D96F0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84E30-DA7D-4364-B453-1DB40B72F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592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3BEC4-404B-45E3-BAD7-3BEB7D1D96F0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84E30-DA7D-4364-B453-1DB40B72F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885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3BEC4-404B-45E3-BAD7-3BEB7D1D96F0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84E30-DA7D-4364-B453-1DB40B72F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71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3BEC4-404B-45E3-BAD7-3BEB7D1D96F0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84E30-DA7D-4364-B453-1DB40B72F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487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3BEC4-404B-45E3-BAD7-3BEB7D1D96F0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84E30-DA7D-4364-B453-1DB40B72F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208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3BEC4-404B-45E3-BAD7-3BEB7D1D96F0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84E30-DA7D-4364-B453-1DB40B72F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58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3BEC4-404B-45E3-BAD7-3BEB7D1D96F0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84E30-DA7D-4364-B453-1DB40B72F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88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CF1DC-464D-40A1-AD2B-10782EA7518D}" type="datetimeFigureOut">
              <a:rPr lang="en-US" smtClean="0"/>
              <a:pPr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9FF41-CC6E-4A72-88F0-54415C0A25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217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3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34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7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36.bin"/><Relationship Id="rId9" Type="http://schemas.openxmlformats.org/officeDocument/2006/relationships/image" Target="../media/image29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0.bin"/><Relationship Id="rId11" Type="http://schemas.openxmlformats.org/officeDocument/2006/relationships/image" Target="../media/image33.wmf"/><Relationship Id="rId5" Type="http://schemas.openxmlformats.org/officeDocument/2006/relationships/image" Target="../media/image30.wmf"/><Relationship Id="rId10" Type="http://schemas.openxmlformats.org/officeDocument/2006/relationships/oleObject" Target="../embeddings/oleObject42.bin"/><Relationship Id="rId4" Type="http://schemas.openxmlformats.org/officeDocument/2006/relationships/oleObject" Target="../embeddings/oleObject39.bin"/><Relationship Id="rId9" Type="http://schemas.openxmlformats.org/officeDocument/2006/relationships/image" Target="../media/image32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34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3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39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36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5.bin"/><Relationship Id="rId5" Type="http://schemas.openxmlformats.org/officeDocument/2006/relationships/image" Target="../media/image35.wmf"/><Relationship Id="rId4" Type="http://schemas.openxmlformats.org/officeDocument/2006/relationships/oleObject" Target="../embeddings/oleObject44.bin"/><Relationship Id="rId9" Type="http://schemas.openxmlformats.org/officeDocument/2006/relationships/image" Target="../media/image37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notesSlide" Target="../notesSlides/notesSlide15.xml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40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3.emf"/><Relationship Id="rId11" Type="http://schemas.openxmlformats.org/officeDocument/2006/relationships/oleObject" Target="../embeddings/oleObject49.bin"/><Relationship Id="rId5" Type="http://schemas.openxmlformats.org/officeDocument/2006/relationships/image" Target="../media/image42.png"/><Relationship Id="rId10" Type="http://schemas.openxmlformats.org/officeDocument/2006/relationships/image" Target="../media/image39.wmf"/><Relationship Id="rId4" Type="http://schemas.openxmlformats.org/officeDocument/2006/relationships/image" Target="../media/image41.emf"/><Relationship Id="rId9" Type="http://schemas.openxmlformats.org/officeDocument/2006/relationships/oleObject" Target="../embeddings/oleObject48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notesSlide" Target="../notesSlides/notesSlide18.xml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44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notesSlide" Target="../notesSlides/notesSlide19.xml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52.bin"/><Relationship Id="rId10" Type="http://schemas.openxmlformats.org/officeDocument/2006/relationships/image" Target="../media/image15.wmf"/><Relationship Id="rId4" Type="http://schemas.openxmlformats.org/officeDocument/2006/relationships/image" Target="../media/image44.emf"/><Relationship Id="rId9" Type="http://schemas.openxmlformats.org/officeDocument/2006/relationships/oleObject" Target="../embeddings/oleObject25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44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notesSlide" Target="../notesSlides/notesSlide21.xml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44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44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notesSlide" Target="../notesSlides/notesSlide23.xml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51.bin"/><Relationship Id="rId10" Type="http://schemas.openxmlformats.org/officeDocument/2006/relationships/image" Target="../media/image49.wmf"/><Relationship Id="rId4" Type="http://schemas.openxmlformats.org/officeDocument/2006/relationships/image" Target="../media/image44.emf"/><Relationship Id="rId9" Type="http://schemas.openxmlformats.org/officeDocument/2006/relationships/oleObject" Target="../embeddings/oleObject54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51.png"/><Relationship Id="rId4" Type="http://schemas.openxmlformats.org/officeDocument/2006/relationships/image" Target="../media/image50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54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57.bin"/><Relationship Id="rId11" Type="http://schemas.openxmlformats.org/officeDocument/2006/relationships/image" Target="../media/image56.wmf"/><Relationship Id="rId5" Type="http://schemas.openxmlformats.org/officeDocument/2006/relationships/image" Target="../media/image53.wmf"/><Relationship Id="rId10" Type="http://schemas.openxmlformats.org/officeDocument/2006/relationships/oleObject" Target="../embeddings/oleObject59.bin"/><Relationship Id="rId4" Type="http://schemas.openxmlformats.org/officeDocument/2006/relationships/oleObject" Target="../embeddings/oleObject56.bin"/><Relationship Id="rId9" Type="http://schemas.openxmlformats.org/officeDocument/2006/relationships/image" Target="../media/image55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63.png"/><Relationship Id="rId5" Type="http://schemas.openxmlformats.org/officeDocument/2006/relationships/image" Target="../media/image62.wmf"/><Relationship Id="rId4" Type="http://schemas.openxmlformats.org/officeDocument/2006/relationships/oleObject" Target="../embeddings/oleObject60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63.png"/><Relationship Id="rId5" Type="http://schemas.openxmlformats.org/officeDocument/2006/relationships/image" Target="../media/image62.wmf"/><Relationship Id="rId4" Type="http://schemas.openxmlformats.org/officeDocument/2006/relationships/oleObject" Target="../embeddings/oleObject60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64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66.w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65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69.wmf"/><Relationship Id="rId5" Type="http://schemas.openxmlformats.org/officeDocument/2006/relationships/oleObject" Target="../embeddings/oleObject66.bin"/><Relationship Id="rId10" Type="http://schemas.openxmlformats.org/officeDocument/2006/relationships/image" Target="../media/image71.wmf"/><Relationship Id="rId4" Type="http://schemas.openxmlformats.org/officeDocument/2006/relationships/image" Target="../media/image68.wmf"/><Relationship Id="rId9" Type="http://schemas.openxmlformats.org/officeDocument/2006/relationships/oleObject" Target="../embeddings/oleObject68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1.bin"/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7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70.bin"/><Relationship Id="rId5" Type="http://schemas.openxmlformats.org/officeDocument/2006/relationships/image" Target="../media/image72.wmf"/><Relationship Id="rId4" Type="http://schemas.openxmlformats.org/officeDocument/2006/relationships/oleObject" Target="../embeddings/oleObject69.bin"/><Relationship Id="rId9" Type="http://schemas.openxmlformats.org/officeDocument/2006/relationships/image" Target="../media/image74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.bin"/><Relationship Id="rId13" Type="http://schemas.openxmlformats.org/officeDocument/2006/relationships/image" Target="../media/image79.wmf"/><Relationship Id="rId18" Type="http://schemas.openxmlformats.org/officeDocument/2006/relationships/oleObject" Target="../embeddings/oleObject79.bin"/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76.wmf"/><Relationship Id="rId12" Type="http://schemas.openxmlformats.org/officeDocument/2006/relationships/oleObject" Target="../embeddings/oleObject76.bin"/><Relationship Id="rId17" Type="http://schemas.openxmlformats.org/officeDocument/2006/relationships/image" Target="../media/image8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8.bin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73.bin"/><Relationship Id="rId11" Type="http://schemas.openxmlformats.org/officeDocument/2006/relationships/image" Target="../media/image78.wmf"/><Relationship Id="rId5" Type="http://schemas.openxmlformats.org/officeDocument/2006/relationships/image" Target="../media/image75.wmf"/><Relationship Id="rId15" Type="http://schemas.openxmlformats.org/officeDocument/2006/relationships/image" Target="../media/image80.wmf"/><Relationship Id="rId10" Type="http://schemas.openxmlformats.org/officeDocument/2006/relationships/oleObject" Target="../embeddings/oleObject75.bin"/><Relationship Id="rId19" Type="http://schemas.openxmlformats.org/officeDocument/2006/relationships/image" Target="../media/image82.wmf"/><Relationship Id="rId4" Type="http://schemas.openxmlformats.org/officeDocument/2006/relationships/oleObject" Target="../embeddings/oleObject72.bin"/><Relationship Id="rId9" Type="http://schemas.openxmlformats.org/officeDocument/2006/relationships/image" Target="../media/image77.wmf"/><Relationship Id="rId14" Type="http://schemas.openxmlformats.org/officeDocument/2006/relationships/oleObject" Target="../embeddings/oleObject77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8.wmf"/><Relationship Id="rId18" Type="http://schemas.openxmlformats.org/officeDocument/2006/relationships/oleObject" Target="../embeddings/oleObject11.bin"/><Relationship Id="rId3" Type="http://schemas.openxmlformats.org/officeDocument/2006/relationships/notesSlide" Target="../notesSlides/notesSlide4.xml"/><Relationship Id="rId21" Type="http://schemas.openxmlformats.org/officeDocument/2006/relationships/oleObject" Target="../embeddings/oleObject13.bin"/><Relationship Id="rId7" Type="http://schemas.openxmlformats.org/officeDocument/2006/relationships/image" Target="../media/image5.wmf"/><Relationship Id="rId12" Type="http://schemas.openxmlformats.org/officeDocument/2006/relationships/oleObject" Target="../embeddings/oleObject8.bin"/><Relationship Id="rId17" Type="http://schemas.openxmlformats.org/officeDocument/2006/relationships/image" Target="../media/image10.w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10.bin"/><Relationship Id="rId20" Type="http://schemas.openxmlformats.org/officeDocument/2006/relationships/image" Target="../media/image11.wmf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7.wmf"/><Relationship Id="rId24" Type="http://schemas.openxmlformats.org/officeDocument/2006/relationships/image" Target="../media/image13.wmf"/><Relationship Id="rId5" Type="http://schemas.openxmlformats.org/officeDocument/2006/relationships/image" Target="../media/image4.wmf"/><Relationship Id="rId15" Type="http://schemas.openxmlformats.org/officeDocument/2006/relationships/image" Target="../media/image9.wmf"/><Relationship Id="rId23" Type="http://schemas.openxmlformats.org/officeDocument/2006/relationships/oleObject" Target="../embeddings/oleObject14.bin"/><Relationship Id="rId10" Type="http://schemas.openxmlformats.org/officeDocument/2006/relationships/oleObject" Target="../embeddings/oleObject7.bin"/><Relationship Id="rId19" Type="http://schemas.openxmlformats.org/officeDocument/2006/relationships/oleObject" Target="../embeddings/oleObject12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6.wmf"/><Relationship Id="rId14" Type="http://schemas.openxmlformats.org/officeDocument/2006/relationships/oleObject" Target="../embeddings/oleObject9.bin"/><Relationship Id="rId22" Type="http://schemas.openxmlformats.org/officeDocument/2006/relationships/image" Target="../media/image12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notesSlide" Target="../notesSlides/notesSlide31.xml"/><Relationship Id="rId7" Type="http://schemas.openxmlformats.org/officeDocument/2006/relationships/oleObject" Target="../embeddings/oleObject8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83.wmf"/><Relationship Id="rId5" Type="http://schemas.openxmlformats.org/officeDocument/2006/relationships/oleObject" Target="../embeddings/oleObject80.bin"/><Relationship Id="rId10" Type="http://schemas.openxmlformats.org/officeDocument/2006/relationships/image" Target="../media/image85.wmf"/><Relationship Id="rId4" Type="http://schemas.openxmlformats.org/officeDocument/2006/relationships/image" Target="../media/image86.png"/><Relationship Id="rId9" Type="http://schemas.openxmlformats.org/officeDocument/2006/relationships/oleObject" Target="../embeddings/oleObject82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88.wmf"/><Relationship Id="rId5" Type="http://schemas.openxmlformats.org/officeDocument/2006/relationships/oleObject" Target="../embeddings/oleObject84.bin"/><Relationship Id="rId4" Type="http://schemas.openxmlformats.org/officeDocument/2006/relationships/image" Target="../media/image87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3" Type="http://schemas.openxmlformats.org/officeDocument/2006/relationships/image" Target="../media/image93.png"/><Relationship Id="rId7" Type="http://schemas.openxmlformats.org/officeDocument/2006/relationships/oleObject" Target="../embeddings/oleObject87.bin"/><Relationship Id="rId12" Type="http://schemas.openxmlformats.org/officeDocument/2006/relationships/image" Target="../media/image9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90.wmf"/><Relationship Id="rId11" Type="http://schemas.openxmlformats.org/officeDocument/2006/relationships/oleObject" Target="../embeddings/oleObject88.bin"/><Relationship Id="rId5" Type="http://schemas.openxmlformats.org/officeDocument/2006/relationships/oleObject" Target="../embeddings/oleObject86.bin"/><Relationship Id="rId10" Type="http://schemas.openxmlformats.org/officeDocument/2006/relationships/image" Target="../media/image95.png"/><Relationship Id="rId4" Type="http://schemas.openxmlformats.org/officeDocument/2006/relationships/image" Target="../media/image94.png"/><Relationship Id="rId9" Type="http://schemas.openxmlformats.org/officeDocument/2006/relationships/image" Target="../media/image86.png"/></Relationships>
</file>

<file path=ppt/slides/_rels/slide4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94.bin"/><Relationship Id="rId18" Type="http://schemas.openxmlformats.org/officeDocument/2006/relationships/image" Target="../media/image103.wmf"/><Relationship Id="rId26" Type="http://schemas.openxmlformats.org/officeDocument/2006/relationships/image" Target="../media/image107.wmf"/><Relationship Id="rId39" Type="http://schemas.openxmlformats.org/officeDocument/2006/relationships/oleObject" Target="../embeddings/oleObject112.bin"/><Relationship Id="rId21" Type="http://schemas.openxmlformats.org/officeDocument/2006/relationships/oleObject" Target="../embeddings/oleObject98.bin"/><Relationship Id="rId34" Type="http://schemas.openxmlformats.org/officeDocument/2006/relationships/oleObject" Target="../embeddings/oleObject107.bin"/><Relationship Id="rId42" Type="http://schemas.openxmlformats.org/officeDocument/2006/relationships/oleObject" Target="../embeddings/oleObject114.bin"/><Relationship Id="rId47" Type="http://schemas.openxmlformats.org/officeDocument/2006/relationships/image" Target="../media/image112.wmf"/><Relationship Id="rId50" Type="http://schemas.openxmlformats.org/officeDocument/2006/relationships/oleObject" Target="../embeddings/oleObject118.bin"/><Relationship Id="rId55" Type="http://schemas.openxmlformats.org/officeDocument/2006/relationships/image" Target="../media/image116.wmf"/><Relationship Id="rId63" Type="http://schemas.openxmlformats.org/officeDocument/2006/relationships/image" Target="../media/image120.wmf"/><Relationship Id="rId68" Type="http://schemas.openxmlformats.org/officeDocument/2006/relationships/image" Target="../media/image122.wmf"/><Relationship Id="rId7" Type="http://schemas.openxmlformats.org/officeDocument/2006/relationships/oleObject" Target="../embeddings/oleObject9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2.wmf"/><Relationship Id="rId29" Type="http://schemas.openxmlformats.org/officeDocument/2006/relationships/oleObject" Target="../embeddings/oleObject102.bin"/><Relationship Id="rId1" Type="http://schemas.openxmlformats.org/officeDocument/2006/relationships/vmlDrawing" Target="../drawings/vmlDrawing33.vml"/><Relationship Id="rId6" Type="http://schemas.openxmlformats.org/officeDocument/2006/relationships/image" Target="../media/image97.wmf"/><Relationship Id="rId11" Type="http://schemas.openxmlformats.org/officeDocument/2006/relationships/oleObject" Target="../embeddings/oleObject93.bin"/><Relationship Id="rId24" Type="http://schemas.openxmlformats.org/officeDocument/2006/relationships/image" Target="../media/image106.wmf"/><Relationship Id="rId32" Type="http://schemas.openxmlformats.org/officeDocument/2006/relationships/oleObject" Target="../embeddings/oleObject105.bin"/><Relationship Id="rId37" Type="http://schemas.openxmlformats.org/officeDocument/2006/relationships/oleObject" Target="../embeddings/oleObject110.bin"/><Relationship Id="rId40" Type="http://schemas.openxmlformats.org/officeDocument/2006/relationships/image" Target="../media/image109.wmf"/><Relationship Id="rId45" Type="http://schemas.openxmlformats.org/officeDocument/2006/relationships/image" Target="../media/image111.wmf"/><Relationship Id="rId53" Type="http://schemas.openxmlformats.org/officeDocument/2006/relationships/image" Target="../media/image115.wmf"/><Relationship Id="rId58" Type="http://schemas.openxmlformats.org/officeDocument/2006/relationships/oleObject" Target="../embeddings/oleObject122.bin"/><Relationship Id="rId66" Type="http://schemas.openxmlformats.org/officeDocument/2006/relationships/image" Target="../media/image121.wmf"/><Relationship Id="rId5" Type="http://schemas.openxmlformats.org/officeDocument/2006/relationships/oleObject" Target="../embeddings/oleObject90.bin"/><Relationship Id="rId15" Type="http://schemas.openxmlformats.org/officeDocument/2006/relationships/oleObject" Target="../embeddings/oleObject95.bin"/><Relationship Id="rId23" Type="http://schemas.openxmlformats.org/officeDocument/2006/relationships/oleObject" Target="../embeddings/oleObject99.bin"/><Relationship Id="rId28" Type="http://schemas.openxmlformats.org/officeDocument/2006/relationships/image" Target="../media/image108.wmf"/><Relationship Id="rId36" Type="http://schemas.openxmlformats.org/officeDocument/2006/relationships/oleObject" Target="../embeddings/oleObject109.bin"/><Relationship Id="rId49" Type="http://schemas.openxmlformats.org/officeDocument/2006/relationships/image" Target="../media/image113.wmf"/><Relationship Id="rId57" Type="http://schemas.openxmlformats.org/officeDocument/2006/relationships/image" Target="../media/image117.wmf"/><Relationship Id="rId61" Type="http://schemas.openxmlformats.org/officeDocument/2006/relationships/image" Target="../media/image119.wmf"/><Relationship Id="rId10" Type="http://schemas.openxmlformats.org/officeDocument/2006/relationships/image" Target="../media/image99.wmf"/><Relationship Id="rId19" Type="http://schemas.openxmlformats.org/officeDocument/2006/relationships/oleObject" Target="../embeddings/oleObject97.bin"/><Relationship Id="rId31" Type="http://schemas.openxmlformats.org/officeDocument/2006/relationships/oleObject" Target="../embeddings/oleObject104.bin"/><Relationship Id="rId44" Type="http://schemas.openxmlformats.org/officeDocument/2006/relationships/oleObject" Target="../embeddings/oleObject115.bin"/><Relationship Id="rId52" Type="http://schemas.openxmlformats.org/officeDocument/2006/relationships/oleObject" Target="../embeddings/oleObject119.bin"/><Relationship Id="rId60" Type="http://schemas.openxmlformats.org/officeDocument/2006/relationships/oleObject" Target="../embeddings/oleObject123.bin"/><Relationship Id="rId65" Type="http://schemas.openxmlformats.org/officeDocument/2006/relationships/oleObject" Target="../embeddings/oleObject126.bin"/><Relationship Id="rId4" Type="http://schemas.openxmlformats.org/officeDocument/2006/relationships/image" Target="../media/image96.wmf"/><Relationship Id="rId9" Type="http://schemas.openxmlformats.org/officeDocument/2006/relationships/oleObject" Target="../embeddings/oleObject92.bin"/><Relationship Id="rId14" Type="http://schemas.openxmlformats.org/officeDocument/2006/relationships/image" Target="../media/image101.wmf"/><Relationship Id="rId22" Type="http://schemas.openxmlformats.org/officeDocument/2006/relationships/image" Target="../media/image105.wmf"/><Relationship Id="rId27" Type="http://schemas.openxmlformats.org/officeDocument/2006/relationships/oleObject" Target="../embeddings/oleObject101.bin"/><Relationship Id="rId30" Type="http://schemas.openxmlformats.org/officeDocument/2006/relationships/oleObject" Target="../embeddings/oleObject103.bin"/><Relationship Id="rId35" Type="http://schemas.openxmlformats.org/officeDocument/2006/relationships/oleObject" Target="../embeddings/oleObject108.bin"/><Relationship Id="rId43" Type="http://schemas.openxmlformats.org/officeDocument/2006/relationships/image" Target="../media/image110.wmf"/><Relationship Id="rId48" Type="http://schemas.openxmlformats.org/officeDocument/2006/relationships/oleObject" Target="../embeddings/oleObject117.bin"/><Relationship Id="rId56" Type="http://schemas.openxmlformats.org/officeDocument/2006/relationships/oleObject" Target="../embeddings/oleObject121.bin"/><Relationship Id="rId64" Type="http://schemas.openxmlformats.org/officeDocument/2006/relationships/oleObject" Target="../embeddings/oleObject125.bin"/><Relationship Id="rId8" Type="http://schemas.openxmlformats.org/officeDocument/2006/relationships/image" Target="../media/image98.wmf"/><Relationship Id="rId51" Type="http://schemas.openxmlformats.org/officeDocument/2006/relationships/image" Target="../media/image114.wmf"/><Relationship Id="rId3" Type="http://schemas.openxmlformats.org/officeDocument/2006/relationships/oleObject" Target="../embeddings/oleObject89.bin"/><Relationship Id="rId12" Type="http://schemas.openxmlformats.org/officeDocument/2006/relationships/image" Target="../media/image100.wmf"/><Relationship Id="rId17" Type="http://schemas.openxmlformats.org/officeDocument/2006/relationships/oleObject" Target="../embeddings/oleObject96.bin"/><Relationship Id="rId25" Type="http://schemas.openxmlformats.org/officeDocument/2006/relationships/oleObject" Target="../embeddings/oleObject100.bin"/><Relationship Id="rId33" Type="http://schemas.openxmlformats.org/officeDocument/2006/relationships/oleObject" Target="../embeddings/oleObject106.bin"/><Relationship Id="rId38" Type="http://schemas.openxmlformats.org/officeDocument/2006/relationships/oleObject" Target="../embeddings/oleObject111.bin"/><Relationship Id="rId46" Type="http://schemas.openxmlformats.org/officeDocument/2006/relationships/oleObject" Target="../embeddings/oleObject116.bin"/><Relationship Id="rId59" Type="http://schemas.openxmlformats.org/officeDocument/2006/relationships/image" Target="../media/image118.wmf"/><Relationship Id="rId67" Type="http://schemas.openxmlformats.org/officeDocument/2006/relationships/oleObject" Target="../embeddings/oleObject127.bin"/><Relationship Id="rId20" Type="http://schemas.openxmlformats.org/officeDocument/2006/relationships/image" Target="../media/image104.wmf"/><Relationship Id="rId41" Type="http://schemas.openxmlformats.org/officeDocument/2006/relationships/oleObject" Target="../embeddings/oleObject113.bin"/><Relationship Id="rId54" Type="http://schemas.openxmlformats.org/officeDocument/2006/relationships/oleObject" Target="../embeddings/oleObject120.bin"/><Relationship Id="rId62" Type="http://schemas.openxmlformats.org/officeDocument/2006/relationships/oleObject" Target="../embeddings/oleObject124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0.bin"/><Relationship Id="rId3" Type="http://schemas.openxmlformats.org/officeDocument/2006/relationships/image" Target="../media/image127.png"/><Relationship Id="rId7" Type="http://schemas.openxmlformats.org/officeDocument/2006/relationships/image" Target="../media/image12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129.bin"/><Relationship Id="rId5" Type="http://schemas.openxmlformats.org/officeDocument/2006/relationships/image" Target="../media/image124.wmf"/><Relationship Id="rId4" Type="http://schemas.openxmlformats.org/officeDocument/2006/relationships/oleObject" Target="../embeddings/oleObject128.bin"/><Relationship Id="rId9" Type="http://schemas.openxmlformats.org/officeDocument/2006/relationships/image" Target="../media/image126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3" Type="http://schemas.openxmlformats.org/officeDocument/2006/relationships/image" Target="../media/image129.png"/><Relationship Id="rId7" Type="http://schemas.openxmlformats.org/officeDocument/2006/relationships/image" Target="../media/image13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28.wmf"/><Relationship Id="rId5" Type="http://schemas.openxmlformats.org/officeDocument/2006/relationships/oleObject" Target="../embeddings/oleObject131.bin"/><Relationship Id="rId10" Type="http://schemas.openxmlformats.org/officeDocument/2006/relationships/image" Target="../media/image134.png"/><Relationship Id="rId4" Type="http://schemas.openxmlformats.org/officeDocument/2006/relationships/image" Target="../media/image130.png"/><Relationship Id="rId9" Type="http://schemas.openxmlformats.org/officeDocument/2006/relationships/image" Target="../media/image13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36.wmf"/><Relationship Id="rId5" Type="http://schemas.openxmlformats.org/officeDocument/2006/relationships/oleObject" Target="../embeddings/oleObject133.bin"/><Relationship Id="rId4" Type="http://schemas.openxmlformats.org/officeDocument/2006/relationships/image" Target="../media/image135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18.w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19.bin"/><Relationship Id="rId17" Type="http://schemas.openxmlformats.org/officeDocument/2006/relationships/image" Target="../media/image20.w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21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17.wmf"/><Relationship Id="rId5" Type="http://schemas.openxmlformats.org/officeDocument/2006/relationships/image" Target="../media/image14.wmf"/><Relationship Id="rId15" Type="http://schemas.openxmlformats.org/officeDocument/2006/relationships/image" Target="../media/image19.wmf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6.wmf"/><Relationship Id="rId14" Type="http://schemas.openxmlformats.org/officeDocument/2006/relationships/oleObject" Target="../embeddings/oleObject20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22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image" Target="../media/image20.w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26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19.wmf"/><Relationship Id="rId5" Type="http://schemas.openxmlformats.org/officeDocument/2006/relationships/image" Target="../media/image14.wmf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24.bin"/><Relationship Id="rId9" Type="http://schemas.openxmlformats.org/officeDocument/2006/relationships/image" Target="../media/image18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image" Target="../media/image18.wmf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22.bin"/><Relationship Id="rId17" Type="http://schemas.openxmlformats.org/officeDocument/2006/relationships/image" Target="../media/image20.w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26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17.wmf"/><Relationship Id="rId5" Type="http://schemas.openxmlformats.org/officeDocument/2006/relationships/image" Target="../media/image14.wmf"/><Relationship Id="rId15" Type="http://schemas.openxmlformats.org/officeDocument/2006/relationships/image" Target="../media/image19.wmf"/><Relationship Id="rId10" Type="http://schemas.openxmlformats.org/officeDocument/2006/relationships/oleObject" Target="../embeddings/oleObject28.bin"/><Relationship Id="rId4" Type="http://schemas.openxmlformats.org/officeDocument/2006/relationships/oleObject" Target="../embeddings/oleObject24.bin"/><Relationship Id="rId9" Type="http://schemas.openxmlformats.org/officeDocument/2006/relationships/image" Target="../media/image16.wmf"/><Relationship Id="rId14" Type="http://schemas.openxmlformats.org/officeDocument/2006/relationships/oleObject" Target="../embeddings/oleObject23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3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67552" y="402608"/>
            <a:ext cx="8041944" cy="272159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3200" b="1" dirty="0"/>
              <a:t> </a:t>
            </a:r>
            <a:br>
              <a:rPr lang="en-US" sz="3200" dirty="0"/>
            </a:br>
            <a:r>
              <a:rPr lang="en-US" sz="3200" dirty="0"/>
              <a:t> </a:t>
            </a:r>
            <a:r>
              <a:rPr lang="en-US" dirty="0"/>
              <a:t>Electronic excitation in semiconductor nanoparticles: A real-space quasiparticle perspective</a:t>
            </a:r>
            <a:br>
              <a:rPr lang="en-US" b="1" dirty="0"/>
            </a:br>
            <a:br>
              <a:rPr lang="en-US" sz="3200" b="1" dirty="0"/>
            </a:br>
            <a:endParaRPr lang="en-US" sz="3200" dirty="0"/>
          </a:p>
        </p:txBody>
      </p:sp>
      <p:sp>
        <p:nvSpPr>
          <p:cNvPr id="550915" name="Text Box 3"/>
          <p:cNvSpPr txBox="1">
            <a:spLocks noChangeArrowheads="1"/>
          </p:cNvSpPr>
          <p:nvPr/>
        </p:nvSpPr>
        <p:spPr bwMode="auto">
          <a:xfrm>
            <a:off x="1752601" y="3987226"/>
            <a:ext cx="871584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3200" b="1" dirty="0">
                <a:ln w="50800"/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Mike Bayne and </a:t>
            </a:r>
            <a:r>
              <a:rPr lang="en-US" sz="3200" b="1" u="sng" dirty="0">
                <a:ln w="50800"/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Ari Chakraborty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962401" y="4570274"/>
            <a:ext cx="3863557" cy="11318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ln w="10541" cmpd="sng">
                  <a:noFill/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Department of Chemistry</a:t>
            </a:r>
          </a:p>
          <a:p>
            <a:pPr algn="ctr">
              <a:lnSpc>
                <a:spcPct val="150000"/>
              </a:lnSpc>
            </a:pPr>
            <a:r>
              <a:rPr lang="en-US" sz="2400" b="1" dirty="0">
                <a:ln w="10541" cmpd="sng">
                  <a:noFill/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Syracuse University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6396336"/>
            <a:ext cx="76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Funding: NSF, ACS-PRF, Syracuse University</a:t>
            </a:r>
          </a:p>
        </p:txBody>
      </p:sp>
    </p:spTree>
    <p:extLst>
      <p:ext uri="{BB962C8B-B14F-4D97-AF65-F5344CB8AC3E}">
        <p14:creationId xmlns:p14="http://schemas.microsoft.com/office/powerpoint/2010/main" val="3383296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0"/>
            <a:ext cx="9144000" cy="5232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prstClr val="white"/>
                </a:solidFill>
                <a:latin typeface="Calibri"/>
              </a:rPr>
              <a:t>Electron-hole interaction kernel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/>
          </p:nvPr>
        </p:nvGraphicFramePr>
        <p:xfrm>
          <a:off x="3305175" y="1371600"/>
          <a:ext cx="4895850" cy="152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03" name="Equation" r:id="rId4" imgW="2361960" imgH="736560" progId="Equation.DSMT4">
                  <p:embed/>
                </p:oleObj>
              </mc:Choice>
              <mc:Fallback>
                <p:oleObj name="Equation" r:id="rId4" imgW="2361960" imgH="736560" progId="Equation.DSMT4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5175" y="1371600"/>
                        <a:ext cx="4895850" cy="1525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676400" y="533401"/>
            <a:ext cx="853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B050"/>
                </a:solidFill>
                <a:latin typeface="Comic Sans MS" panose="030F0702030302020204" pitchFamily="66" charset="0"/>
              </a:rPr>
              <a:t>The excitation energies for the interacting and non-interacting system are related by the W operator</a:t>
            </a:r>
          </a:p>
        </p:txBody>
      </p:sp>
    </p:spTree>
    <p:extLst>
      <p:ext uri="{BB962C8B-B14F-4D97-AF65-F5344CB8AC3E}">
        <p14:creationId xmlns:p14="http://schemas.microsoft.com/office/powerpoint/2010/main" val="2341368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0"/>
            <a:ext cx="9144000" cy="5232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prstClr val="white"/>
                </a:solidFill>
                <a:latin typeface="Calibri"/>
              </a:rPr>
              <a:t>Electron-hole interaction kernel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/>
          </p:nvPr>
        </p:nvGraphicFramePr>
        <p:xfrm>
          <a:off x="3305175" y="1371600"/>
          <a:ext cx="4895850" cy="152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76" name="Equation" r:id="rId4" imgW="2361960" imgH="736560" progId="Equation.DSMT4">
                  <p:embed/>
                </p:oleObj>
              </mc:Choice>
              <mc:Fallback>
                <p:oleObj name="Equation" r:id="rId4" imgW="2361960" imgH="736560" progId="Equation.DSMT4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5175" y="1371600"/>
                        <a:ext cx="4895850" cy="1525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/>
          </p:nvPr>
        </p:nvGraphicFramePr>
        <p:xfrm>
          <a:off x="3052763" y="3538538"/>
          <a:ext cx="5205412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77" name="Equation" r:id="rId6" imgW="2514600" imgH="241200" progId="Equation.DSMT4">
                  <p:embed/>
                </p:oleObj>
              </mc:Choice>
              <mc:Fallback>
                <p:oleObj name="Equation" r:id="rId6" imgW="2514600" imgH="241200" progId="Equation.DSMT4">
                  <p:embed/>
                  <p:pic>
                    <p:nvPicPr>
                      <p:cNvPr id="14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2763" y="3538538"/>
                        <a:ext cx="5205412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676400" y="533401"/>
            <a:ext cx="853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B050"/>
                </a:solidFill>
                <a:latin typeface="Comic Sans MS" panose="030F0702030302020204" pitchFamily="66" charset="0"/>
              </a:rPr>
              <a:t>The excitation energies for the interacting and non-interacting system are related by the W operator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828800" y="3043536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B050"/>
                </a:solidFill>
                <a:latin typeface="Comic Sans MS" panose="030F0702030302020204" pitchFamily="66" charset="0"/>
              </a:rPr>
              <a:t>Expressing in terms of non-interacting states using (G)</a:t>
            </a:r>
          </a:p>
        </p:txBody>
      </p:sp>
    </p:spTree>
    <p:extLst>
      <p:ext uri="{BB962C8B-B14F-4D97-AF65-F5344CB8AC3E}">
        <p14:creationId xmlns:p14="http://schemas.microsoft.com/office/powerpoint/2010/main" val="1328900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0"/>
            <a:ext cx="9144000" cy="5232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prstClr val="white"/>
                </a:solidFill>
                <a:latin typeface="Calibri"/>
              </a:rPr>
              <a:t>Electron-hole interaction kernel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/>
          </p:nvPr>
        </p:nvGraphicFramePr>
        <p:xfrm>
          <a:off x="3305175" y="1371600"/>
          <a:ext cx="4895850" cy="152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9" name="Equation" r:id="rId4" imgW="2361960" imgH="736560" progId="Equation.DSMT4">
                  <p:embed/>
                </p:oleObj>
              </mc:Choice>
              <mc:Fallback>
                <p:oleObj name="Equation" r:id="rId4" imgW="2361960" imgH="736560" progId="Equation.DSMT4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5175" y="1371600"/>
                        <a:ext cx="4895850" cy="1525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/>
          </p:nvPr>
        </p:nvGraphicFramePr>
        <p:xfrm>
          <a:off x="3052763" y="3538538"/>
          <a:ext cx="5205412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0" name="Equation" r:id="rId6" imgW="2514600" imgH="241200" progId="Equation.DSMT4">
                  <p:embed/>
                </p:oleObj>
              </mc:Choice>
              <mc:Fallback>
                <p:oleObj name="Equation" r:id="rId6" imgW="2514600" imgH="241200" progId="Equation.DSMT4">
                  <p:embed/>
                  <p:pic>
                    <p:nvPicPr>
                      <p:cNvPr id="14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2763" y="3538538"/>
                        <a:ext cx="5205412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/>
          </p:nvPr>
        </p:nvGraphicFramePr>
        <p:xfrm>
          <a:off x="2743200" y="5214938"/>
          <a:ext cx="5942012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1" name="Equation" r:id="rId8" imgW="2869920" imgH="241200" progId="Equation.DSMT4">
                  <p:embed/>
                </p:oleObj>
              </mc:Choice>
              <mc:Fallback>
                <p:oleObj name="Equation" r:id="rId8" imgW="2869920" imgH="241200" progId="Equation.DSMT4">
                  <p:embed/>
                  <p:pic>
                    <p:nvPicPr>
                      <p:cNvPr id="1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214938"/>
                        <a:ext cx="5942012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676400" y="533401"/>
            <a:ext cx="853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B050"/>
                </a:solidFill>
                <a:latin typeface="Comic Sans MS" panose="030F0702030302020204" pitchFamily="66" charset="0"/>
              </a:rPr>
              <a:t>The excitation energies for the interacting and non-interacting system are related by the W operator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828800" y="3043536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B050"/>
                </a:solidFill>
                <a:latin typeface="Comic Sans MS" panose="030F0702030302020204" pitchFamily="66" charset="0"/>
              </a:rPr>
              <a:t>Expressing in terms of non-interacting states using (G)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869005" y="4574093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B050"/>
                </a:solidFill>
                <a:latin typeface="Comic Sans MS" panose="030F0702030302020204" pitchFamily="66" charset="0"/>
              </a:rPr>
              <a:t>Expressing in term of vacuum expectation value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209800" y="6248401"/>
            <a:ext cx="723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omic Sans MS" panose="030F0702030302020204" pitchFamily="66" charset="0"/>
              </a:rPr>
              <a:t>Can be simplified using diagrammatic techniques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5486400" y="5715001"/>
            <a:ext cx="342106" cy="5391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7696200" y="5715002"/>
            <a:ext cx="235910" cy="5333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260163" y="5035757"/>
            <a:ext cx="6790612" cy="1143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65645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0"/>
            <a:ext cx="9144000" cy="5232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prstClr val="white"/>
                </a:solidFill>
                <a:latin typeface="Calibri"/>
              </a:rPr>
              <a:t>Contribution from the linked terms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00200" y="3387086"/>
            <a:ext cx="8991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2EC046"/>
                </a:solidFill>
                <a:latin typeface="Comic Sans MS" panose="030F0702030302020204" pitchFamily="66" charset="0"/>
              </a:rPr>
              <a:t>Subset #1: </a:t>
            </a:r>
            <a:r>
              <a:rPr lang="en-US" sz="2400" dirty="0">
                <a:solidFill>
                  <a:srgbClr val="00B050"/>
                </a:solidFill>
                <a:latin typeface="Comic Sans MS" panose="030F0702030302020204" pitchFamily="66" charset="0"/>
              </a:rPr>
              <a:t>All linked diagrams (all vertices are connected)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2EC046"/>
                </a:solidFill>
                <a:latin typeface="Comic Sans MS" panose="030F0702030302020204" pitchFamily="66" charset="0"/>
              </a:rPr>
              <a:t>Subset #2: </a:t>
            </a:r>
            <a:r>
              <a:rPr lang="en-US" sz="2400" dirty="0">
                <a:solidFill>
                  <a:srgbClr val="00B050"/>
                </a:solidFill>
                <a:latin typeface="Comic Sans MS" panose="030F0702030302020204" pitchFamily="66" charset="0"/>
              </a:rPr>
              <a:t>All unlinked diagrams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3957791" y="554731"/>
          <a:ext cx="3886200" cy="710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70" name="Equation" r:id="rId4" imgW="1320480" imgH="241200" progId="Equation.DSMT4">
                  <p:embed/>
                </p:oleObj>
              </mc:Choice>
              <mc:Fallback>
                <p:oleObj name="Equation" r:id="rId4" imgW="1320480" imgH="241200" progId="Equation.DSMT4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7791" y="554731"/>
                        <a:ext cx="3886200" cy="7108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676400" y="1297132"/>
            <a:ext cx="8534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B050"/>
                </a:solidFill>
                <a:latin typeface="Comic Sans MS" panose="030F0702030302020204" pitchFamily="66" charset="0"/>
              </a:rPr>
              <a:t>Only fully contracted terms have non-zero contribution to this term (Wick’s theorem)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00B050"/>
              </a:solidFill>
              <a:latin typeface="Comic Sans MS" panose="030F0702030302020204" pitchFamily="66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B050"/>
                </a:solidFill>
                <a:latin typeface="Comic Sans MS" panose="030F0702030302020204" pitchFamily="66" charset="0"/>
              </a:rPr>
              <a:t>The set of all resulting </a:t>
            </a:r>
            <a:r>
              <a:rPr lang="en-US" sz="2400" dirty="0" err="1">
                <a:solidFill>
                  <a:srgbClr val="00B050"/>
                </a:solidFill>
                <a:latin typeface="Comic Sans MS" panose="030F0702030302020204" pitchFamily="66" charset="0"/>
              </a:rPr>
              <a:t>Hugenholtz</a:t>
            </a:r>
            <a:r>
              <a:rPr lang="en-US" sz="2400" dirty="0">
                <a:solidFill>
                  <a:srgbClr val="00B050"/>
                </a:solidFill>
                <a:latin typeface="Comic Sans MS" panose="030F0702030302020204" pitchFamily="66" charset="0"/>
              </a:rPr>
              <a:t> diagrams, can be factored into sets of linked and unlinked diagrams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00B050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820575-CF29-488C-A3C8-FFD420A145D5}"/>
              </a:ext>
            </a:extLst>
          </p:cNvPr>
          <p:cNvGrpSpPr/>
          <p:nvPr/>
        </p:nvGrpSpPr>
        <p:grpSpPr>
          <a:xfrm>
            <a:off x="2144713" y="4379369"/>
            <a:ext cx="7597775" cy="652463"/>
            <a:chOff x="466725" y="5289550"/>
            <a:chExt cx="7597775" cy="652463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466725" y="5289550"/>
            <a:ext cx="7597775" cy="500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671" name="Equation" r:id="rId6" imgW="3670200" imgH="241200" progId="Equation.DSMT4">
                    <p:embed/>
                  </p:oleObj>
                </mc:Choice>
                <mc:Fallback>
                  <p:oleObj name="Equation" r:id="rId6" imgW="3670200" imgH="241200" progId="Equation.DSMT4">
                    <p:embed/>
                    <p:pic>
                      <p:nvPicPr>
                        <p:cNvPr id="5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6725" y="5289550"/>
                          <a:ext cx="7597775" cy="5000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38C2F4-8430-477F-8A5F-AD8E8348ED26}"/>
                </a:ext>
              </a:extLst>
            </p:cNvPr>
            <p:cNvSpPr/>
            <p:nvPr/>
          </p:nvSpPr>
          <p:spPr>
            <a:xfrm>
              <a:off x="1143000" y="5789613"/>
              <a:ext cx="152400" cy="1524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CA29883-3592-4C98-BE1C-89F86E172961}"/>
                </a:ext>
              </a:extLst>
            </p:cNvPr>
            <p:cNvSpPr/>
            <p:nvPr/>
          </p:nvSpPr>
          <p:spPr>
            <a:xfrm>
              <a:off x="1708355" y="5789613"/>
              <a:ext cx="152400" cy="1524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6E97830-DE73-4F3B-8587-7E5B18814154}"/>
                </a:ext>
              </a:extLst>
            </p:cNvPr>
            <p:cNvSpPr/>
            <p:nvPr/>
          </p:nvSpPr>
          <p:spPr>
            <a:xfrm>
              <a:off x="2357591" y="5789613"/>
              <a:ext cx="152400" cy="1524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506EC053-BB58-4B01-9CCD-44A8608FDDA7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972540" y="5998307"/>
          <a:ext cx="441642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72" name="Equation" r:id="rId8" imgW="2133360" imgH="228600" progId="Equation.DSMT4">
                  <p:embed/>
                </p:oleObj>
              </mc:Choice>
              <mc:Fallback>
                <p:oleObj name="Equation" r:id="rId8" imgW="2133360" imgH="22860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506EC053-BB58-4B01-9CCD-44A8608FDD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2540" y="5998307"/>
                        <a:ext cx="4416425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1872003-98AE-45DD-9CD5-42CD482748E9}"/>
              </a:ext>
            </a:extLst>
          </p:cNvPr>
          <p:cNvSpPr txBox="1"/>
          <p:nvPr/>
        </p:nvSpPr>
        <p:spPr>
          <a:xfrm>
            <a:off x="1587346" y="5039815"/>
            <a:ext cx="8991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C00000"/>
                </a:solidFill>
                <a:latin typeface="Comic Sans MS" panose="030F0702030302020204" pitchFamily="66" charset="0"/>
              </a:rPr>
              <a:t>Because (algebraically): </a:t>
            </a:r>
            <a:endParaRPr lang="en-US" sz="2400" dirty="0">
              <a:solidFill>
                <a:srgbClr val="00B050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5B09EF4C-72E3-41EA-81B5-87C95D830BD3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5067300" y="5429044"/>
          <a:ext cx="26289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73" name="Equation" r:id="rId10" imgW="1269720" imgH="228600" progId="Equation.DSMT4">
                  <p:embed/>
                </p:oleObj>
              </mc:Choice>
              <mc:Fallback>
                <p:oleObj name="Equation" r:id="rId10" imgW="1269720" imgH="228600" progId="Equation.DSMT4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5B09EF4C-72E3-41EA-81B5-87C95D830B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7300" y="5429044"/>
                        <a:ext cx="262890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1165C601-3D6D-45B3-AD26-712D028DADB5}"/>
              </a:ext>
            </a:extLst>
          </p:cNvPr>
          <p:cNvSpPr/>
          <p:nvPr/>
        </p:nvSpPr>
        <p:spPr>
          <a:xfrm>
            <a:off x="-62405" y="6550223"/>
            <a:ext cx="30037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/>
              </a:rPr>
              <a:t>Bayne, Chakraborty, JCTC, ASAP (2018)</a:t>
            </a:r>
          </a:p>
        </p:txBody>
      </p:sp>
    </p:spTree>
    <p:extLst>
      <p:ext uri="{BB962C8B-B14F-4D97-AF65-F5344CB8AC3E}">
        <p14:creationId xmlns:p14="http://schemas.microsoft.com/office/powerpoint/2010/main" val="1175541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0"/>
            <a:ext cx="9144000" cy="5232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prstClr val="white"/>
                </a:solidFill>
                <a:latin typeface="Calibri"/>
              </a:rPr>
              <a:t>Contribution from the linked terms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00200" y="3387086"/>
            <a:ext cx="8991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2EC046"/>
                </a:solidFill>
                <a:latin typeface="Comic Sans MS" panose="030F0702030302020204" pitchFamily="66" charset="0"/>
              </a:rPr>
              <a:t>Subset #1: </a:t>
            </a:r>
            <a:r>
              <a:rPr lang="en-US" sz="2400" dirty="0">
                <a:solidFill>
                  <a:srgbClr val="00B050"/>
                </a:solidFill>
                <a:latin typeface="Comic Sans MS" panose="030F0702030302020204" pitchFamily="66" charset="0"/>
              </a:rPr>
              <a:t>All linked diagrams (all vertices are connected)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2EC046"/>
                </a:solidFill>
                <a:latin typeface="Comic Sans MS" panose="030F0702030302020204" pitchFamily="66" charset="0"/>
              </a:rPr>
              <a:t>Subset #2: </a:t>
            </a:r>
            <a:r>
              <a:rPr lang="en-US" sz="2400" dirty="0">
                <a:solidFill>
                  <a:srgbClr val="00B050"/>
                </a:solidFill>
                <a:latin typeface="Comic Sans MS" panose="030F0702030302020204" pitchFamily="66" charset="0"/>
              </a:rPr>
              <a:t>All unlinked diagrams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3957791" y="554731"/>
          <a:ext cx="3886200" cy="710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96" name="Equation" r:id="rId4" imgW="1320480" imgH="241200" progId="Equation.DSMT4">
                  <p:embed/>
                </p:oleObj>
              </mc:Choice>
              <mc:Fallback>
                <p:oleObj name="Equation" r:id="rId4" imgW="1320480" imgH="241200" progId="Equation.DSMT4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7791" y="554731"/>
                        <a:ext cx="3886200" cy="7108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676400" y="1297132"/>
            <a:ext cx="8534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B050"/>
                </a:solidFill>
                <a:latin typeface="Comic Sans MS" panose="030F0702030302020204" pitchFamily="66" charset="0"/>
              </a:rPr>
              <a:t>Only fully contracted terms have non-zero contribution to this term (Wick’s theorem)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00B050"/>
              </a:solidFill>
              <a:latin typeface="Comic Sans MS" panose="030F0702030302020204" pitchFamily="66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B050"/>
                </a:solidFill>
                <a:latin typeface="Comic Sans MS" panose="030F0702030302020204" pitchFamily="66" charset="0"/>
              </a:rPr>
              <a:t>The set of all resulting </a:t>
            </a:r>
            <a:r>
              <a:rPr lang="en-US" sz="2400" dirty="0" err="1">
                <a:solidFill>
                  <a:srgbClr val="00B050"/>
                </a:solidFill>
                <a:latin typeface="Comic Sans MS" panose="030F0702030302020204" pitchFamily="66" charset="0"/>
              </a:rPr>
              <a:t>Hugenholtz</a:t>
            </a:r>
            <a:r>
              <a:rPr lang="en-US" sz="2400" dirty="0">
                <a:solidFill>
                  <a:srgbClr val="00B050"/>
                </a:solidFill>
                <a:latin typeface="Comic Sans MS" panose="030F0702030302020204" pitchFamily="66" charset="0"/>
              </a:rPr>
              <a:t> diagrams, can be factored into sets of linked and unlinked diagrams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00B050"/>
              </a:solidFill>
              <a:latin typeface="Comic Sans MS" panose="030F0702030302020204" pitchFamily="66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872003-98AE-45DD-9CD5-42CD482748E9}"/>
              </a:ext>
            </a:extLst>
          </p:cNvPr>
          <p:cNvSpPr txBox="1"/>
          <p:nvPr/>
        </p:nvSpPr>
        <p:spPr>
          <a:xfrm>
            <a:off x="1600200" y="4419601"/>
            <a:ext cx="8991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C00000"/>
                </a:solidFill>
                <a:latin typeface="Comic Sans MS" panose="030F0702030302020204" pitchFamily="66" charset="0"/>
              </a:rPr>
              <a:t>Unlinked diagrams in excited state are exactly canceled by the ground state contributions </a:t>
            </a:r>
            <a:endParaRPr lang="en-US" sz="2400" dirty="0">
              <a:solidFill>
                <a:srgbClr val="00B050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64640CEC-21D5-42A7-AA62-059B5C37FC53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234407" y="5319943"/>
          <a:ext cx="7570787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97" name="Equation" r:id="rId6" imgW="3657600" imgH="241200" progId="Equation.DSMT4">
                  <p:embed/>
                </p:oleObj>
              </mc:Choice>
              <mc:Fallback>
                <p:oleObj name="Equation" r:id="rId6" imgW="3657600" imgH="241200" progId="Equation.DSMT4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64640CEC-21D5-42A7-AA62-059B5C37FC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4407" y="5319943"/>
                        <a:ext cx="7570787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F58E6EAA-CB24-485C-9C71-3EA3318D3E52}"/>
              </a:ext>
            </a:extLst>
          </p:cNvPr>
          <p:cNvSpPr txBox="1"/>
          <p:nvPr/>
        </p:nvSpPr>
        <p:spPr>
          <a:xfrm>
            <a:off x="3048000" y="6077203"/>
            <a:ext cx="594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Comic Sans MS" panose="030F0702030302020204" pitchFamily="66" charset="0"/>
              </a:rPr>
              <a:t>(Important point used in the next slide)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AF9454-2FBC-4AC9-A75C-A91CBAC702E7}"/>
              </a:ext>
            </a:extLst>
          </p:cNvPr>
          <p:cNvSpPr/>
          <p:nvPr/>
        </p:nvSpPr>
        <p:spPr>
          <a:xfrm>
            <a:off x="-62405" y="6550223"/>
            <a:ext cx="30037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/>
              </a:rPr>
              <a:t>Bayne, Chakraborty, JCTC, ASAP (2018)</a:t>
            </a:r>
          </a:p>
        </p:txBody>
      </p:sp>
    </p:spTree>
    <p:extLst>
      <p:ext uri="{BB962C8B-B14F-4D97-AF65-F5344CB8AC3E}">
        <p14:creationId xmlns:p14="http://schemas.microsoft.com/office/powerpoint/2010/main" val="79628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0"/>
            <a:ext cx="9144000" cy="5232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prstClr val="white"/>
                </a:solidFill>
                <a:latin typeface="Calibri"/>
              </a:rPr>
              <a:t>Elimination of unlinked diagrams</a:t>
            </a: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/>
          </p:nvPr>
        </p:nvGraphicFramePr>
        <p:xfrm>
          <a:off x="1747838" y="1200288"/>
          <a:ext cx="8696325" cy="508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17" name="Equation" r:id="rId4" imgW="4787640" imgH="279360" progId="Equation.DSMT4">
                  <p:embed/>
                </p:oleObj>
              </mc:Choice>
              <mc:Fallback>
                <p:oleObj name="Equation" r:id="rId4" imgW="4787640" imgH="279360" progId="Equation.DSMT4">
                  <p:embed/>
                  <p:pic>
                    <p:nvPicPr>
                      <p:cNvPr id="1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7838" y="1200288"/>
                        <a:ext cx="8696325" cy="5088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1760539" y="2778126"/>
          <a:ext cx="7570787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18" name="Equation" r:id="rId6" imgW="3657600" imgH="241200" progId="Equation.DSMT4">
                  <p:embed/>
                </p:oleObj>
              </mc:Choice>
              <mc:Fallback>
                <p:oleObj name="Equation" r:id="rId6" imgW="3657600" imgH="241200" progId="Equation.DSMT4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0539" y="2778126"/>
                        <a:ext cx="7570787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/>
          </p:nvPr>
        </p:nvGraphicFramePr>
        <p:xfrm>
          <a:off x="2298701" y="4443413"/>
          <a:ext cx="6969125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19" name="Equation" r:id="rId8" imgW="3365280" imgH="241200" progId="Equation.DSMT4">
                  <p:embed/>
                </p:oleObj>
              </mc:Choice>
              <mc:Fallback>
                <p:oleObj name="Equation" r:id="rId8" imgW="3365280" imgH="241200" progId="Equation.DSMT4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8701" y="4443413"/>
                        <a:ext cx="6969125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524000" y="756345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B050"/>
                </a:solidFill>
                <a:latin typeface="Comic Sans MS" panose="030F0702030302020204" pitchFamily="66" charset="0"/>
              </a:rPr>
              <a:t>Adding zero to the expression…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15269" y="2153123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B050"/>
                </a:solidFill>
                <a:latin typeface="Comic Sans MS" panose="030F0702030302020204" pitchFamily="66" charset="0"/>
              </a:rPr>
              <a:t>Only linked terms contribute in the following expression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24000" y="3797168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B050"/>
                </a:solidFill>
                <a:latin typeface="Comic Sans MS" panose="030F0702030302020204" pitchFamily="66" charset="0"/>
              </a:rPr>
              <a:t>Expression for the excitation energy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52600" y="5486401"/>
            <a:ext cx="266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33CC"/>
                </a:solidFill>
                <a:latin typeface="Comic Sans MS" panose="030F0702030302020204" pitchFamily="66" charset="0"/>
              </a:rPr>
              <a:t>Depends on particle-hole states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947025" y="5657672"/>
            <a:ext cx="266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33CC"/>
                </a:solidFill>
                <a:latin typeface="Comic Sans MS" panose="030F0702030302020204" pitchFamily="66" charset="0"/>
              </a:rPr>
              <a:t>Depends only on occupied states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3695700" y="4942683"/>
            <a:ext cx="1447800" cy="7149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947026" y="4942681"/>
            <a:ext cx="1044575" cy="7149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283952" y="4230257"/>
            <a:ext cx="7164848" cy="1143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1887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0"/>
            <a:ext cx="9144000" cy="5232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prstClr val="white"/>
                </a:solidFill>
                <a:latin typeface="Calibri"/>
              </a:rPr>
              <a:t>Generalized </a:t>
            </a:r>
            <a:r>
              <a:rPr lang="en-US" sz="2800" dirty="0" err="1">
                <a:solidFill>
                  <a:prstClr val="white"/>
                </a:solidFill>
                <a:latin typeface="Calibri"/>
              </a:rPr>
              <a:t>Hugenhotlz</a:t>
            </a:r>
            <a:r>
              <a:rPr lang="en-US" sz="2800" dirty="0">
                <a:solidFill>
                  <a:prstClr val="white"/>
                </a:solidFill>
                <a:latin typeface="Calibri"/>
              </a:rPr>
              <a:t> vertices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900237" y="3368034"/>
            <a:ext cx="1086838" cy="2761332"/>
            <a:chOff x="381000" y="2327268"/>
            <a:chExt cx="1086838" cy="276133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7838" y="2327268"/>
              <a:ext cx="990000" cy="8976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381000" y="4191000"/>
              <a:ext cx="990000" cy="897600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762000" y="3564415"/>
              <a:ext cx="287038" cy="287038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9700" y="3281850"/>
            <a:ext cx="1695450" cy="2933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6637" y="3172800"/>
            <a:ext cx="1980000" cy="3151800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3424237" y="4434835"/>
            <a:ext cx="1447800" cy="457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/>
          </p:nvPr>
        </p:nvGraphicFramePr>
        <p:xfrm>
          <a:off x="5802312" y="6324601"/>
          <a:ext cx="3189288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41" name="Equation" r:id="rId7" imgW="1536480" imgH="228600" progId="Equation.DSMT4">
                  <p:embed/>
                </p:oleObj>
              </mc:Choice>
              <mc:Fallback>
                <p:oleObj name="Equation" r:id="rId7" imgW="1536480" imgH="228600" progId="Equation.DSMT4">
                  <p:embed/>
                  <p:pic>
                    <p:nvPicPr>
                      <p:cNvPr id="1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2312" y="6324601"/>
                        <a:ext cx="3189288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/>
          </p:nvPr>
        </p:nvGraphicFramePr>
        <p:xfrm>
          <a:off x="1676401" y="665893"/>
          <a:ext cx="8665563" cy="888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42" name="Equation" r:id="rId9" imgW="4711680" imgH="482400" progId="Equation.DSMT4">
                  <p:embed/>
                </p:oleObj>
              </mc:Choice>
              <mc:Fallback>
                <p:oleObj name="Equation" r:id="rId9" imgW="4711680" imgH="482400" progId="Equation.DSMT4">
                  <p:embed/>
                  <p:pic>
                    <p:nvPicPr>
                      <p:cNvPr id="14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1" y="665893"/>
                        <a:ext cx="8665563" cy="8882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/>
          </p:nvPr>
        </p:nvGraphicFramePr>
        <p:xfrm>
          <a:off x="4364039" y="1809751"/>
          <a:ext cx="2657475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43" name="Equation" r:id="rId11" imgW="1282680" imgH="228600" progId="Equation.DSMT4">
                  <p:embed/>
                </p:oleObj>
              </mc:Choice>
              <mc:Fallback>
                <p:oleObj name="Equation" r:id="rId11" imgW="1282680" imgH="228600" progId="Equation.DSMT4">
                  <p:embed/>
                  <p:pic>
                    <p:nvPicPr>
                      <p:cNvPr id="1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4039" y="1809751"/>
                        <a:ext cx="2657475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057400" y="2362201"/>
            <a:ext cx="853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B050"/>
                </a:solidFill>
                <a:latin typeface="Comic Sans MS" panose="030F0702030302020204" pitchFamily="66" charset="0"/>
              </a:rPr>
              <a:t>Product of two two-body operators generates 2, 3, and 4-body operators</a:t>
            </a:r>
          </a:p>
        </p:txBody>
      </p:sp>
    </p:spTree>
    <p:extLst>
      <p:ext uri="{BB962C8B-B14F-4D97-AF65-F5344CB8AC3E}">
        <p14:creationId xmlns:p14="http://schemas.microsoft.com/office/powerpoint/2010/main" val="2131276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0"/>
            <a:ext cx="9144000" cy="5232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prstClr val="white"/>
                </a:solidFill>
                <a:latin typeface="Calibri"/>
              </a:rPr>
              <a:t>Contributing diagrams to the excitation energy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613266"/>
            <a:ext cx="7315200" cy="614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519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0"/>
            <a:ext cx="9144000" cy="5232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prstClr val="white"/>
                </a:solidFill>
                <a:latin typeface="Calibri"/>
              </a:rPr>
              <a:t>Contributing diagrams to the excitation energy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613266"/>
            <a:ext cx="7315200" cy="61434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33CDFB-C431-4564-B99B-92509D08DC54}"/>
              </a:ext>
            </a:extLst>
          </p:cNvPr>
          <p:cNvSpPr txBox="1"/>
          <p:nvPr/>
        </p:nvSpPr>
        <p:spPr>
          <a:xfrm>
            <a:off x="1905000" y="2443371"/>
            <a:ext cx="8610600" cy="181588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Comic Sans MS" panose="030F0702030302020204" pitchFamily="66" charset="0"/>
              </a:rPr>
              <a:t>Key result: </a:t>
            </a:r>
          </a:p>
          <a:p>
            <a:r>
              <a:rPr lang="en-US" sz="2800" b="1" dirty="0">
                <a:solidFill>
                  <a:srgbClr val="C00000"/>
                </a:solidFill>
                <a:latin typeface="Comic Sans MS" panose="030F0702030302020204" pitchFamily="66" charset="0"/>
              </a:rPr>
              <a:t>Only connected diagrams contribute to the exciting energy and electron-hole interaction kernel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85A831-572F-4B5E-8CC9-A37DCF8E4879}"/>
              </a:ext>
            </a:extLst>
          </p:cNvPr>
          <p:cNvSpPr/>
          <p:nvPr/>
        </p:nvSpPr>
        <p:spPr>
          <a:xfrm>
            <a:off x="0" y="6538955"/>
            <a:ext cx="30037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/>
              </a:rPr>
              <a:t>Bayne, Chakraborty, JCTC, ASAP (2018)</a:t>
            </a:r>
          </a:p>
        </p:txBody>
      </p:sp>
    </p:spTree>
    <p:extLst>
      <p:ext uri="{BB962C8B-B14F-4D97-AF65-F5344CB8AC3E}">
        <p14:creationId xmlns:p14="http://schemas.microsoft.com/office/powerpoint/2010/main" val="1880671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0"/>
            <a:ext cx="9144000" cy="5232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prstClr val="white"/>
                </a:solidFill>
                <a:latin typeface="Calibri"/>
              </a:rPr>
              <a:t>Contributing diagrams to the excitation energy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600" y="613266"/>
            <a:ext cx="7315200" cy="614342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115389" y="2362200"/>
            <a:ext cx="6113625" cy="1143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15572" y="3484921"/>
            <a:ext cx="3028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mic Sans MS" panose="030F0702030302020204" pitchFamily="66" charset="0"/>
              </a:rPr>
              <a:t>(effective 1-body)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1935957" y="2697163"/>
          <a:ext cx="1157287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0" name="Equation" r:id="rId5" imgW="558720" imgH="228600" progId="Equation.DSMT4">
                  <p:embed/>
                </p:oleObj>
              </mc:Choice>
              <mc:Fallback>
                <p:oleObj name="Equation" r:id="rId5" imgW="558720" imgH="228600" progId="Equation.DSMT4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5957" y="2697163"/>
                        <a:ext cx="1157287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3115389" y="4877960"/>
            <a:ext cx="6113625" cy="1143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1935956" y="5212129"/>
          <a:ext cx="788988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1" name="Equation" r:id="rId7" imgW="380880" imgH="228600" progId="Equation.DSMT4">
                  <p:embed/>
                </p:oleObj>
              </mc:Choice>
              <mc:Fallback>
                <p:oleObj name="Equation" r:id="rId7" imgW="380880" imgH="228600" progId="Equation.DSMT4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5956" y="5212129"/>
                        <a:ext cx="788988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376939" y="6153090"/>
            <a:ext cx="294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mic Sans MS" panose="030F0702030302020204" pitchFamily="66" charset="0"/>
              </a:rPr>
              <a:t>(effective 2-body)</a:t>
            </a:r>
          </a:p>
        </p:txBody>
      </p:sp>
    </p:spTree>
    <p:extLst>
      <p:ext uri="{BB962C8B-B14F-4D97-AF65-F5344CB8AC3E}">
        <p14:creationId xmlns:p14="http://schemas.microsoft.com/office/powerpoint/2010/main" val="2326321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676400" y="685801"/>
            <a:ext cx="861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b="1" dirty="0">
                <a:solidFill>
                  <a:srgbClr val="C00000"/>
                </a:solidFill>
                <a:latin typeface="Comic Sans MS" panose="030F0702030302020204" pitchFamily="66" charset="0"/>
              </a:rPr>
              <a:t>Objective: </a:t>
            </a:r>
          </a:p>
          <a:p>
            <a:r>
              <a:rPr lang="en-US" sz="2400" dirty="0">
                <a:solidFill>
                  <a:srgbClr val="009900"/>
                </a:solidFill>
                <a:latin typeface="Comic Sans MS" panose="030F0702030302020204" pitchFamily="66" charset="0"/>
              </a:rPr>
              <a:t>To describe electron-hole screening without using unoccupied states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76400" y="2108200"/>
            <a:ext cx="861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b="1" dirty="0">
                <a:solidFill>
                  <a:srgbClr val="C00000"/>
                </a:solidFill>
                <a:latin typeface="Comic Sans MS" panose="030F0702030302020204" pitchFamily="66" charset="0"/>
              </a:rPr>
              <a:t>Motivation:</a:t>
            </a:r>
            <a:r>
              <a:rPr lang="en-US" sz="2400" dirty="0">
                <a:solidFill>
                  <a:srgbClr val="009900"/>
                </a:solidFill>
                <a:latin typeface="Comic Sans MS" panose="030F0702030302020204" pitchFamily="66" charset="0"/>
              </a:rPr>
              <a:t> </a:t>
            </a:r>
          </a:p>
          <a:p>
            <a:r>
              <a:rPr lang="en-US" sz="2400" dirty="0">
                <a:solidFill>
                  <a:srgbClr val="009900"/>
                </a:solidFill>
                <a:latin typeface="Comic Sans MS" panose="030F0702030302020204" pitchFamily="66" charset="0"/>
              </a:rPr>
              <a:t>Calculation of unoccupied states are expensive. Judicious elimination of these states can lead to faster algorithm</a:t>
            </a:r>
          </a:p>
          <a:p>
            <a:r>
              <a:rPr lang="en-US" sz="2400" dirty="0">
                <a:solidFill>
                  <a:srgbClr val="009900"/>
                </a:solidFill>
                <a:latin typeface="Comic Sans MS" panose="030F0702030302020204" pitchFamily="66" charset="0"/>
              </a:rPr>
              <a:t>(e.g. WEST method by Galli et al.)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76400" y="3759201"/>
            <a:ext cx="861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b="1" dirty="0">
                <a:solidFill>
                  <a:srgbClr val="C00000"/>
                </a:solidFill>
                <a:latin typeface="Comic Sans MS" panose="030F0702030302020204" pitchFamily="66" charset="0"/>
              </a:rPr>
              <a:t>Strategy:</a:t>
            </a:r>
            <a:r>
              <a:rPr lang="en-US" sz="2400" dirty="0">
                <a:solidFill>
                  <a:srgbClr val="009900"/>
                </a:solidFill>
                <a:latin typeface="Comic Sans MS" panose="030F0702030302020204" pitchFamily="66" charset="0"/>
              </a:rPr>
              <a:t> </a:t>
            </a:r>
          </a:p>
          <a:p>
            <a:r>
              <a:rPr lang="en-US" sz="2400" dirty="0">
                <a:solidFill>
                  <a:srgbClr val="009900"/>
                </a:solidFill>
                <a:latin typeface="Comic Sans MS" panose="030F0702030302020204" pitchFamily="66" charset="0"/>
              </a:rPr>
              <a:t>Treating electron correlation in real-space representation by using explicitly correlated operators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76400" y="5200472"/>
            <a:ext cx="861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b="1" dirty="0">
                <a:solidFill>
                  <a:srgbClr val="C00000"/>
                </a:solidFill>
                <a:latin typeface="Comic Sans MS" panose="030F0702030302020204" pitchFamily="66" charset="0"/>
              </a:rPr>
              <a:t>Chemical applications:</a:t>
            </a:r>
            <a:r>
              <a:rPr lang="en-US" sz="2400" dirty="0">
                <a:solidFill>
                  <a:srgbClr val="009900"/>
                </a:solidFill>
                <a:latin typeface="Comic Sans MS" panose="030F0702030302020204" pitchFamily="66" charset="0"/>
              </a:rPr>
              <a:t> </a:t>
            </a:r>
          </a:p>
          <a:p>
            <a:r>
              <a:rPr lang="en-US" sz="2400" dirty="0">
                <a:solidFill>
                  <a:srgbClr val="009900"/>
                </a:solidFill>
                <a:latin typeface="Comic Sans MS" panose="030F0702030302020204" pitchFamily="66" charset="0"/>
              </a:rPr>
              <a:t>The developed method was used for calculations of optical gap and exciton binding energies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52600" y="794"/>
            <a:ext cx="861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33CC"/>
                </a:solidFill>
                <a:latin typeface="Comic Sans MS" panose="030F0702030302020204" pitchFamily="66" charset="0"/>
              </a:rPr>
              <a:t>Overview of this talk </a:t>
            </a:r>
          </a:p>
        </p:txBody>
      </p:sp>
    </p:spTree>
    <p:extLst>
      <p:ext uri="{BB962C8B-B14F-4D97-AF65-F5344CB8AC3E}">
        <p14:creationId xmlns:p14="http://schemas.microsoft.com/office/powerpoint/2010/main" val="3823579449"/>
      </p:ext>
    </p:extLst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0"/>
            <a:ext cx="9144000" cy="5232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prstClr val="white"/>
                </a:solidFill>
                <a:latin typeface="Calibri"/>
              </a:rPr>
              <a:t>Contributing diagrams to the excitation energy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b="83935"/>
          <a:stretch/>
        </p:blipFill>
        <p:spPr>
          <a:xfrm>
            <a:off x="2514600" y="613266"/>
            <a:ext cx="7315200" cy="98693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828800" y="1905001"/>
            <a:ext cx="853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B050"/>
                </a:solidFill>
                <a:latin typeface="Comic Sans MS" panose="030F0702030302020204" pitchFamily="66" charset="0"/>
              </a:rPr>
              <a:t>Contribution from different treatment of e-e correlation for ground and excited state wave function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/>
          </p:nvPr>
        </p:nvGraphicFramePr>
        <p:xfrm>
          <a:off x="3733800" y="3638893"/>
          <a:ext cx="3890962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13" name="Equation" r:id="rId5" imgW="2349360" imgH="253800" progId="Equation.DSMT4">
                  <p:embed/>
                </p:oleObj>
              </mc:Choice>
              <mc:Fallback>
                <p:oleObj name="Equation" r:id="rId5" imgW="2349360" imgH="253800" progId="Equation.DSMT4">
                  <p:embed/>
                  <p:pic>
                    <p:nvPicPr>
                      <p:cNvPr id="1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638893"/>
                        <a:ext cx="3890962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3300598" y="3007511"/>
            <a:ext cx="4687499" cy="498475"/>
            <a:chOff x="1606550" y="2861245"/>
            <a:chExt cx="4687499" cy="498475"/>
          </a:xfrm>
        </p:grpSpPr>
        <p:graphicFrame>
          <p:nvGraphicFramePr>
            <p:cNvPr id="14" name="Object 13"/>
            <p:cNvGraphicFramePr>
              <a:graphicFrameLocks noChangeAspect="1"/>
            </p:cNvGraphicFramePr>
            <p:nvPr>
              <p:extLst/>
            </p:nvPr>
          </p:nvGraphicFramePr>
          <p:xfrm>
            <a:off x="1606550" y="2861245"/>
            <a:ext cx="1816100" cy="473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814" name="Equation" r:id="rId7" imgW="876240" imgH="228600" progId="Equation.DSMT4">
                    <p:embed/>
                  </p:oleObj>
                </mc:Choice>
                <mc:Fallback>
                  <p:oleObj name="Equation" r:id="rId7" imgW="876240" imgH="228600" progId="Equation.DSMT4">
                    <p:embed/>
                    <p:pic>
                      <p:nvPicPr>
                        <p:cNvPr id="14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6550" y="2861245"/>
                          <a:ext cx="1816100" cy="4730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14"/>
            <p:cNvGraphicFramePr>
              <a:graphicFrameLocks noChangeAspect="1"/>
            </p:cNvGraphicFramePr>
            <p:nvPr>
              <p:extLst/>
            </p:nvPr>
          </p:nvGraphicFramePr>
          <p:xfrm>
            <a:off x="4239824" y="2861245"/>
            <a:ext cx="2054225" cy="498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815" name="Equation" r:id="rId9" imgW="990360" imgH="241200" progId="Equation.DSMT4">
                    <p:embed/>
                  </p:oleObj>
                </mc:Choice>
                <mc:Fallback>
                  <p:oleObj name="Equation" r:id="rId9" imgW="990360" imgH="241200" progId="Equation.DSMT4">
                    <p:embed/>
                    <p:pic>
                      <p:nvPicPr>
                        <p:cNvPr id="15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39824" y="2861245"/>
                          <a:ext cx="2054225" cy="498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TextBox 15"/>
          <p:cNvSpPr txBox="1"/>
          <p:nvPr/>
        </p:nvSpPr>
        <p:spPr>
          <a:xfrm>
            <a:off x="1905000" y="4232884"/>
            <a:ext cx="8534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B050"/>
                </a:solidFill>
                <a:latin typeface="Comic Sans MS" panose="030F0702030302020204" pitchFamily="66" charset="0"/>
              </a:rPr>
              <a:t>Impacts excitation energy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00B050"/>
              </a:solidFill>
              <a:latin typeface="Comic Sans MS" panose="030F0702030302020204" pitchFamily="66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B050"/>
                </a:solidFill>
                <a:latin typeface="Comic Sans MS" panose="030F0702030302020204" pitchFamily="66" charset="0"/>
              </a:rPr>
              <a:t>Does not impact electron-hole interaction kernel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00B050"/>
              </a:solidFill>
              <a:latin typeface="Comic Sans MS" panose="030F0702030302020204" pitchFamily="66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B050"/>
                </a:solidFill>
                <a:latin typeface="Comic Sans MS" panose="030F0702030302020204" pitchFamily="66" charset="0"/>
              </a:rPr>
              <a:t>Is zero if </a:t>
            </a:r>
            <a:r>
              <a:rPr lang="en-US" sz="2400" dirty="0" err="1">
                <a:solidFill>
                  <a:srgbClr val="00B050"/>
                </a:solidFill>
                <a:latin typeface="Comic Sans MS" panose="030F0702030302020204" pitchFamily="66" charset="0"/>
              </a:rPr>
              <a:t>G</a:t>
            </a:r>
            <a:r>
              <a:rPr lang="en-US" sz="2400" baseline="-25000" dirty="0" err="1">
                <a:solidFill>
                  <a:srgbClr val="00B050"/>
                </a:solidFill>
                <a:latin typeface="Comic Sans MS" panose="030F0702030302020204" pitchFamily="66" charset="0"/>
              </a:rPr>
              <a:t>n</a:t>
            </a:r>
            <a:r>
              <a:rPr lang="en-US" sz="2400" dirty="0">
                <a:solidFill>
                  <a:srgbClr val="00B050"/>
                </a:solidFill>
                <a:latin typeface="Comic Sans MS" panose="030F0702030302020204" pitchFamily="66" charset="0"/>
              </a:rPr>
              <a:t> = G</a:t>
            </a:r>
            <a:r>
              <a:rPr lang="en-US" sz="2400" baseline="-25000" dirty="0">
                <a:solidFill>
                  <a:srgbClr val="00B050"/>
                </a:solidFill>
                <a:latin typeface="Comic Sans MS" panose="030F0702030302020204" pitchFamily="66" charset="0"/>
              </a:rPr>
              <a:t>0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00B05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759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0"/>
            <a:ext cx="9144000" cy="5232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prstClr val="white"/>
                </a:solidFill>
                <a:latin typeface="Calibri"/>
              </a:rPr>
              <a:t>Contributing diagrams to the excitation energy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28800" y="2752309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B050"/>
                </a:solidFill>
                <a:latin typeface="Comic Sans MS" panose="030F0702030302020204" pitchFamily="66" charset="0"/>
              </a:rPr>
              <a:t>Effective 1-body (quasi) electron and hole operators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00B050"/>
              </a:solidFill>
              <a:latin typeface="Comic Sans MS" panose="030F0702030302020204" pitchFamily="66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B050"/>
                </a:solidFill>
                <a:latin typeface="Comic Sans MS" panose="030F0702030302020204" pitchFamily="66" charset="0"/>
              </a:rPr>
              <a:t>Renormalizes quasiparticle energy levels due to e-e correlation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00B050"/>
              </a:solidFill>
              <a:latin typeface="Comic Sans MS" panose="030F0702030302020204" pitchFamily="66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B050"/>
                </a:solidFill>
                <a:latin typeface="Comic Sans MS" panose="030F0702030302020204" pitchFamily="66" charset="0"/>
              </a:rPr>
              <a:t>Depends only on excited-state correlation operator </a:t>
            </a:r>
            <a:r>
              <a:rPr lang="en-US" sz="2400" dirty="0" err="1">
                <a:solidFill>
                  <a:srgbClr val="00B050"/>
                </a:solidFill>
                <a:latin typeface="Comic Sans MS" panose="030F0702030302020204" pitchFamily="66" charset="0"/>
              </a:rPr>
              <a:t>G</a:t>
            </a:r>
            <a:r>
              <a:rPr lang="en-US" sz="2400" baseline="-25000" dirty="0" err="1">
                <a:solidFill>
                  <a:srgbClr val="00B050"/>
                </a:solidFill>
                <a:latin typeface="Comic Sans MS" panose="030F0702030302020204" pitchFamily="66" charset="0"/>
              </a:rPr>
              <a:t>n</a:t>
            </a:r>
            <a:endParaRPr lang="en-US" sz="2400" baseline="-25000" dirty="0">
              <a:solidFill>
                <a:srgbClr val="00B050"/>
              </a:solidFill>
              <a:latin typeface="Comic Sans MS" panose="030F0702030302020204" pitchFamily="66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00B050"/>
              </a:solidFill>
              <a:latin typeface="Comic Sans MS" panose="030F0702030302020204" pitchFamily="66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B050"/>
                </a:solidFill>
                <a:latin typeface="Comic Sans MS" panose="030F0702030302020204" pitchFamily="66" charset="0"/>
              </a:rPr>
              <a:t>Impacts excitation energy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00B050"/>
              </a:solidFill>
              <a:latin typeface="Comic Sans MS" panose="030F0702030302020204" pitchFamily="66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B050"/>
                </a:solidFill>
                <a:latin typeface="Comic Sans MS" panose="030F0702030302020204" pitchFamily="66" charset="0"/>
              </a:rPr>
              <a:t>Does not impact electron-hole interaction kernel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00B050"/>
              </a:solidFill>
              <a:latin typeface="Comic Sans MS" panose="030F0702030302020204" pitchFamily="66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00B050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A535288-CC42-45A6-90BF-4CDA9813C908}"/>
              </a:ext>
            </a:extLst>
          </p:cNvPr>
          <p:cNvGrpSpPr/>
          <p:nvPr/>
        </p:nvGrpSpPr>
        <p:grpSpPr>
          <a:xfrm>
            <a:off x="2057400" y="481012"/>
            <a:ext cx="6934200" cy="2185988"/>
            <a:chOff x="533400" y="762000"/>
            <a:chExt cx="6934200" cy="2185988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4"/>
            <a:srcRect t="18546" b="39282"/>
            <a:stretch/>
          </p:blipFill>
          <p:spPr>
            <a:xfrm>
              <a:off x="1295400" y="762000"/>
              <a:ext cx="6172200" cy="2185988"/>
            </a:xfrm>
            <a:prstGeom prst="rect">
              <a:avLst/>
            </a:prstGeom>
          </p:spPr>
        </p:pic>
        <p:graphicFrame>
          <p:nvGraphicFramePr>
            <p:cNvPr id="6" name="Object 5"/>
            <p:cNvGraphicFramePr>
              <a:graphicFrameLocks noChangeAspect="1"/>
            </p:cNvGraphicFramePr>
            <p:nvPr>
              <p:extLst/>
            </p:nvPr>
          </p:nvGraphicFramePr>
          <p:xfrm>
            <a:off x="533400" y="1520617"/>
            <a:ext cx="1157287" cy="473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739" name="Equation" r:id="rId5" imgW="558720" imgH="228600" progId="Equation.DSMT4">
                    <p:embed/>
                  </p:oleObj>
                </mc:Choice>
                <mc:Fallback>
                  <p:oleObj name="Equation" r:id="rId5" imgW="558720" imgH="228600" progId="Equation.DSMT4">
                    <p:embed/>
                    <p:pic>
                      <p:nvPicPr>
                        <p:cNvPr id="6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400" y="1520617"/>
                          <a:ext cx="1157287" cy="4730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8206517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0"/>
            <a:ext cx="9144000" cy="5232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prstClr val="white"/>
                </a:solidFill>
                <a:latin typeface="Calibri"/>
              </a:rPr>
              <a:t>Contributing diagrams to the excitation energy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t="59477"/>
          <a:stretch/>
        </p:blipFill>
        <p:spPr>
          <a:xfrm>
            <a:off x="3276600" y="609600"/>
            <a:ext cx="5105400" cy="173745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828800" y="2339434"/>
            <a:ext cx="8534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B050"/>
                </a:solidFill>
                <a:latin typeface="Comic Sans MS" panose="030F0702030302020204" pitchFamily="66" charset="0"/>
              </a:rPr>
              <a:t>It is an 2-particle operator that  simultaneous operate on both (quasi) electron and hole states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00B050"/>
              </a:solidFill>
              <a:latin typeface="Comic Sans MS" panose="030F0702030302020204" pitchFamily="66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B050"/>
                </a:solidFill>
                <a:latin typeface="Comic Sans MS" panose="030F0702030302020204" pitchFamily="66" charset="0"/>
              </a:rPr>
              <a:t>The loops represent renormalization of 3- and 4-body operators as effective 2-body operators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00B050"/>
              </a:solidFill>
              <a:latin typeface="Comic Sans MS" panose="030F0702030302020204" pitchFamily="66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B050"/>
                </a:solidFill>
                <a:latin typeface="Comic Sans MS" panose="030F0702030302020204" pitchFamily="66" charset="0"/>
              </a:rPr>
              <a:t>All diagrams contribute to the </a:t>
            </a:r>
            <a:r>
              <a:rPr lang="en-US" sz="2400" dirty="0">
                <a:solidFill>
                  <a:srgbClr val="C00000"/>
                </a:solidFill>
                <a:latin typeface="Comic Sans MS" panose="030F0702030302020204" pitchFamily="66" charset="0"/>
              </a:rPr>
              <a:t>electron-hole interaction kernel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B050"/>
                </a:solidFill>
                <a:latin typeface="Comic Sans MS" panose="030F0702030302020204" pitchFamily="66" charset="0"/>
              </a:rPr>
              <a:t>Depends only on excited-state correlation operator </a:t>
            </a:r>
            <a:r>
              <a:rPr lang="en-US" sz="2400" dirty="0" err="1">
                <a:solidFill>
                  <a:srgbClr val="00B050"/>
                </a:solidFill>
                <a:latin typeface="Comic Sans MS" panose="030F0702030302020204" pitchFamily="66" charset="0"/>
              </a:rPr>
              <a:t>G</a:t>
            </a:r>
            <a:r>
              <a:rPr lang="en-US" sz="2400" baseline="-25000" dirty="0" err="1">
                <a:solidFill>
                  <a:srgbClr val="00B050"/>
                </a:solidFill>
                <a:latin typeface="Comic Sans MS" panose="030F0702030302020204" pitchFamily="66" charset="0"/>
              </a:rPr>
              <a:t>n</a:t>
            </a:r>
            <a:endParaRPr lang="en-US" sz="2400" baseline="-25000" dirty="0">
              <a:solidFill>
                <a:srgbClr val="00B050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/>
          </p:nvPr>
        </p:nvGraphicFramePr>
        <p:xfrm>
          <a:off x="2286000" y="1193996"/>
          <a:ext cx="788988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12" name="Equation" r:id="rId5" imgW="380880" imgH="228600" progId="Equation.DSMT4">
                  <p:embed/>
                </p:oleObj>
              </mc:Choice>
              <mc:Fallback>
                <p:oleObj name="Equation" r:id="rId5" imgW="380880" imgH="228600" progId="Equation.DSMT4">
                  <p:embed/>
                  <p:pic>
                    <p:nvPicPr>
                      <p:cNvPr id="1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193996"/>
                        <a:ext cx="788988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/>
          </p:nvPr>
        </p:nvGraphicFramePr>
        <p:xfrm>
          <a:off x="4419601" y="5725973"/>
          <a:ext cx="2262187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13" name="Equation" r:id="rId7" imgW="1091880" imgH="228600" progId="Equation.DSMT4">
                  <p:embed/>
                </p:oleObj>
              </mc:Choice>
              <mc:Fallback>
                <p:oleObj name="Equation" r:id="rId7" imgW="1091880" imgH="228600" progId="Equation.DSMT4">
                  <p:embed/>
                  <p:pic>
                    <p:nvPicPr>
                      <p:cNvPr id="1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1" y="5725973"/>
                        <a:ext cx="2262187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212046" y="1440227"/>
            <a:ext cx="853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aseline="-25000" dirty="0">
              <a:solidFill>
                <a:srgbClr val="00B050"/>
              </a:solidFill>
              <a:latin typeface="Comic Sans MS" panose="030F0702030302020204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63946" y="6200636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omic Sans MS" panose="030F0702030302020204" pitchFamily="66" charset="0"/>
              </a:rPr>
              <a:t>(eh screening is a consequence of </a:t>
            </a:r>
            <a:r>
              <a:rPr lang="en-US" sz="2400" dirty="0" err="1">
                <a:solidFill>
                  <a:srgbClr val="C00000"/>
                </a:solidFill>
                <a:latin typeface="Comic Sans MS" panose="030F0702030302020204" pitchFamily="66" charset="0"/>
              </a:rPr>
              <a:t>ee</a:t>
            </a:r>
            <a:r>
              <a:rPr lang="en-US" sz="2400" dirty="0">
                <a:solidFill>
                  <a:srgbClr val="C00000"/>
                </a:solidFill>
                <a:latin typeface="Comic Sans MS" panose="030F0702030302020204" pitchFamily="66" charset="0"/>
              </a:rPr>
              <a:t> correlation)</a:t>
            </a:r>
          </a:p>
        </p:txBody>
      </p:sp>
    </p:spTree>
    <p:extLst>
      <p:ext uri="{BB962C8B-B14F-4D97-AF65-F5344CB8AC3E}">
        <p14:creationId xmlns:p14="http://schemas.microsoft.com/office/powerpoint/2010/main" val="36605719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0"/>
            <a:ext cx="9144000" cy="5232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prstClr val="white"/>
                </a:solidFill>
                <a:latin typeface="Calibri"/>
              </a:rPr>
              <a:t>Interpretation of the closed-loops diagrams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9496D87-1C94-4DE0-A8FD-6BF6EEC07770}"/>
              </a:ext>
            </a:extLst>
          </p:cNvPr>
          <p:cNvGrpSpPr/>
          <p:nvPr/>
        </p:nvGrpSpPr>
        <p:grpSpPr>
          <a:xfrm>
            <a:off x="2667000" y="555226"/>
            <a:ext cx="6096000" cy="1737454"/>
            <a:chOff x="762000" y="609600"/>
            <a:chExt cx="6096000" cy="173745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4"/>
            <a:srcRect t="59477"/>
            <a:stretch/>
          </p:blipFill>
          <p:spPr>
            <a:xfrm>
              <a:off x="1752600" y="609600"/>
              <a:ext cx="5105400" cy="1737454"/>
            </a:xfrm>
            <a:prstGeom prst="rect">
              <a:avLst/>
            </a:prstGeom>
          </p:spPr>
        </p:pic>
        <p:graphicFrame>
          <p:nvGraphicFramePr>
            <p:cNvPr id="12" name="Object 11"/>
            <p:cNvGraphicFramePr>
              <a:graphicFrameLocks noChangeAspect="1"/>
            </p:cNvGraphicFramePr>
            <p:nvPr>
              <p:extLst/>
            </p:nvPr>
          </p:nvGraphicFramePr>
          <p:xfrm>
            <a:off x="762000" y="1193996"/>
            <a:ext cx="788988" cy="474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787" name="Equation" r:id="rId5" imgW="380880" imgH="228600" progId="Equation.DSMT4">
                    <p:embed/>
                  </p:oleObj>
                </mc:Choice>
                <mc:Fallback>
                  <p:oleObj name="Equation" r:id="rId5" imgW="380880" imgH="228600" progId="Equation.DSMT4">
                    <p:embed/>
                    <p:pic>
                      <p:nvPicPr>
                        <p:cNvPr id="12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2000" y="1193996"/>
                          <a:ext cx="788988" cy="4746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TextBox 13"/>
          <p:cNvSpPr txBox="1"/>
          <p:nvPr/>
        </p:nvSpPr>
        <p:spPr>
          <a:xfrm>
            <a:off x="6212046" y="1440227"/>
            <a:ext cx="853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aseline="-25000" dirty="0">
              <a:solidFill>
                <a:srgbClr val="00B050"/>
              </a:solidFill>
              <a:latin typeface="Comic Sans MS" panose="030F0702030302020204" pitchFamily="66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93D9DD-A300-4411-A741-E9AA36E53E50}"/>
              </a:ext>
            </a:extLst>
          </p:cNvPr>
          <p:cNvSpPr txBox="1"/>
          <p:nvPr/>
        </p:nvSpPr>
        <p:spPr>
          <a:xfrm>
            <a:off x="1828800" y="2339435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B050"/>
                </a:solidFill>
                <a:latin typeface="Comic Sans MS" panose="030F0702030302020204" pitchFamily="66" charset="0"/>
              </a:rPr>
              <a:t>Closed-loops represent summation over occupied-state</a:t>
            </a:r>
            <a:endParaRPr lang="en-US" sz="2400" baseline="-25000" dirty="0">
              <a:solidFill>
                <a:srgbClr val="00B050"/>
              </a:solidFill>
              <a:latin typeface="Comic Sans MS" panose="030F0702030302020204" pitchFamily="66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338A18-3FBF-4D47-96B3-EE0669C525DA}"/>
              </a:ext>
            </a:extLst>
          </p:cNvPr>
          <p:cNvSpPr txBox="1"/>
          <p:nvPr/>
        </p:nvSpPr>
        <p:spPr>
          <a:xfrm>
            <a:off x="1828800" y="2909154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B050"/>
                </a:solidFill>
                <a:latin typeface="Comic Sans MS" panose="030F0702030302020204" pitchFamily="66" charset="0"/>
              </a:rPr>
              <a:t>They represent effective 2-body operators generated from a 4-body operator by treating the additional coordinates at mean-field level</a:t>
            </a:r>
            <a:endParaRPr lang="en-US" sz="2400" baseline="-25000" dirty="0">
              <a:solidFill>
                <a:srgbClr val="00B05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0404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0"/>
            <a:ext cx="9144000" cy="5232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prstClr val="white"/>
                </a:solidFill>
                <a:latin typeface="Calibri"/>
              </a:rPr>
              <a:t>Interpretation of the closed-loops diagrams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9496D87-1C94-4DE0-A8FD-6BF6EEC07770}"/>
              </a:ext>
            </a:extLst>
          </p:cNvPr>
          <p:cNvGrpSpPr/>
          <p:nvPr/>
        </p:nvGrpSpPr>
        <p:grpSpPr>
          <a:xfrm>
            <a:off x="2667000" y="555226"/>
            <a:ext cx="6096000" cy="1737454"/>
            <a:chOff x="762000" y="609600"/>
            <a:chExt cx="6096000" cy="173745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4"/>
            <a:srcRect t="59477"/>
            <a:stretch/>
          </p:blipFill>
          <p:spPr>
            <a:xfrm>
              <a:off x="1752600" y="609600"/>
              <a:ext cx="5105400" cy="1737454"/>
            </a:xfrm>
            <a:prstGeom prst="rect">
              <a:avLst/>
            </a:prstGeom>
          </p:spPr>
        </p:pic>
        <p:graphicFrame>
          <p:nvGraphicFramePr>
            <p:cNvPr id="12" name="Object 11"/>
            <p:cNvGraphicFramePr>
              <a:graphicFrameLocks noChangeAspect="1"/>
            </p:cNvGraphicFramePr>
            <p:nvPr>
              <p:extLst/>
            </p:nvPr>
          </p:nvGraphicFramePr>
          <p:xfrm>
            <a:off x="762000" y="1193996"/>
            <a:ext cx="788988" cy="474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909" name="Equation" r:id="rId5" imgW="380880" imgH="228600" progId="Equation.DSMT4">
                    <p:embed/>
                  </p:oleObj>
                </mc:Choice>
                <mc:Fallback>
                  <p:oleObj name="Equation" r:id="rId5" imgW="380880" imgH="228600" progId="Equation.DSMT4">
                    <p:embed/>
                    <p:pic>
                      <p:nvPicPr>
                        <p:cNvPr id="12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2000" y="1193996"/>
                          <a:ext cx="788988" cy="4746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TextBox 13"/>
          <p:cNvSpPr txBox="1"/>
          <p:nvPr/>
        </p:nvSpPr>
        <p:spPr>
          <a:xfrm>
            <a:off x="6212046" y="1440227"/>
            <a:ext cx="853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aseline="-25000" dirty="0">
              <a:solidFill>
                <a:srgbClr val="00B050"/>
              </a:solidFill>
              <a:latin typeface="Comic Sans MS" panose="030F0702030302020204" pitchFamily="66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93D9DD-A300-4411-A741-E9AA36E53E50}"/>
              </a:ext>
            </a:extLst>
          </p:cNvPr>
          <p:cNvSpPr txBox="1"/>
          <p:nvPr/>
        </p:nvSpPr>
        <p:spPr>
          <a:xfrm>
            <a:off x="1828800" y="2339435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B050"/>
                </a:solidFill>
                <a:latin typeface="Comic Sans MS" panose="030F0702030302020204" pitchFamily="66" charset="0"/>
              </a:rPr>
              <a:t>Closed-loops represent summation over occupied-state</a:t>
            </a:r>
            <a:endParaRPr lang="en-US" sz="2400" baseline="-25000" dirty="0">
              <a:solidFill>
                <a:srgbClr val="00B050"/>
              </a:solidFill>
              <a:latin typeface="Comic Sans MS" panose="030F0702030302020204" pitchFamily="66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338A18-3FBF-4D47-96B3-EE0669C525DA}"/>
              </a:ext>
            </a:extLst>
          </p:cNvPr>
          <p:cNvSpPr txBox="1"/>
          <p:nvPr/>
        </p:nvSpPr>
        <p:spPr>
          <a:xfrm>
            <a:off x="1828800" y="2909154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B050"/>
                </a:solidFill>
                <a:latin typeface="Comic Sans MS" panose="030F0702030302020204" pitchFamily="66" charset="0"/>
              </a:rPr>
              <a:t>They represent effective 2-body operators generated from a 4-body operator by treating the additional coordinates at mean-field level</a:t>
            </a:r>
            <a:endParaRPr lang="en-US" sz="2400" baseline="-25000" dirty="0">
              <a:solidFill>
                <a:srgbClr val="00B050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3DA0FC9C-A1C5-4C4A-8EB6-ED42B6929865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806310" y="4173178"/>
          <a:ext cx="8665563" cy="888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10" name="Equation" r:id="rId7" imgW="4711680" imgH="482400" progId="Equation.DSMT4">
                  <p:embed/>
                </p:oleObj>
              </mc:Choice>
              <mc:Fallback>
                <p:oleObj name="Equation" r:id="rId7" imgW="4711680" imgH="482400" progId="Equation.DSMT4">
                  <p:embed/>
                  <p:pic>
                    <p:nvPicPr>
                      <p:cNvPr id="20" name="Object 19">
                        <a:extLst>
                          <a:ext uri="{FF2B5EF4-FFF2-40B4-BE49-F238E27FC236}">
                            <a16:creationId xmlns:a16="http://schemas.microsoft.com/office/drawing/2014/main" id="{3DA0FC9C-A1C5-4C4A-8EB6-ED42B69298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6310" y="4173178"/>
                        <a:ext cx="8665563" cy="8882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" name="Picture 23">
            <a:extLst>
              <a:ext uri="{FF2B5EF4-FFF2-40B4-BE49-F238E27FC236}">
                <a16:creationId xmlns:a16="http://schemas.microsoft.com/office/drawing/2014/main" id="{5A79BCA6-A399-49C8-A378-BAE418381A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0149" t="67817" r="10447" b="11969"/>
          <a:stretch/>
        </p:blipFill>
        <p:spPr>
          <a:xfrm>
            <a:off x="2840531" y="5328567"/>
            <a:ext cx="1295400" cy="1133376"/>
          </a:xfrm>
          <a:prstGeom prst="rect">
            <a:avLst/>
          </a:prstGeom>
        </p:spPr>
      </p:pic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95FB1C50-70B0-4B4D-9E36-4CC13CF03B36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133371" y="5497586"/>
          <a:ext cx="5559425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11" name="Equation" r:id="rId9" imgW="3022560" imgH="431640" progId="Equation.DSMT4">
                  <p:embed/>
                </p:oleObj>
              </mc:Choice>
              <mc:Fallback>
                <p:oleObj name="Equation" r:id="rId9" imgW="3022560" imgH="431640" progId="Equation.DSMT4">
                  <p:embed/>
                  <p:pic>
                    <p:nvPicPr>
                      <p:cNvPr id="25" name="Object 24">
                        <a:extLst>
                          <a:ext uri="{FF2B5EF4-FFF2-40B4-BE49-F238E27FC236}">
                            <a16:creationId xmlns:a16="http://schemas.microsoft.com/office/drawing/2014/main" id="{95FB1C50-70B0-4B4D-9E36-4CC13CF03B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3371" y="5497586"/>
                        <a:ext cx="5559425" cy="79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62596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0"/>
            <a:ext cx="9144000" cy="5232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800" dirty="0"/>
              <a:t>Just-in-time (JIT) source code generation</a:t>
            </a:r>
          </a:p>
        </p:txBody>
      </p:sp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2DDC17CC-0EE2-4684-B585-24656580DADA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743200" y="609600"/>
          <a:ext cx="647700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79" name="Equation" r:id="rId3" imgW="2527200" imgH="355320" progId="Equation.DSMT4">
                  <p:embed/>
                </p:oleObj>
              </mc:Choice>
              <mc:Fallback>
                <p:oleObj name="Equation" r:id="rId3" imgW="2527200" imgH="355320" progId="Equation.DSMT4">
                  <p:embed/>
                  <p:pic>
                    <p:nvPicPr>
                      <p:cNvPr id="8" name="Object 2">
                        <a:extLst>
                          <a:ext uri="{FF2B5EF4-FFF2-40B4-BE49-F238E27FC236}">
                            <a16:creationId xmlns:a16="http://schemas.microsoft.com/office/drawing/2014/main" id="{2DDC17CC-0EE2-4684-B585-24656580DA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609600"/>
                        <a:ext cx="6477000" cy="90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2" descr="C:\Users\ari\Documents\002_myrepo\papers\bhe_ehcc_1\submit_dir\unique_mapping.png">
            <a:extLst>
              <a:ext uri="{FF2B5EF4-FFF2-40B4-BE49-F238E27FC236}">
                <a16:creationId xmlns:a16="http://schemas.microsoft.com/office/drawing/2014/main" id="{EB3D7500-EC45-4DA9-988B-D4E62969B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762325"/>
            <a:ext cx="3886200" cy="2914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19A20A-0FDF-4E63-BD7B-EC4F50909D1B}"/>
              </a:ext>
            </a:extLst>
          </p:cNvPr>
          <p:cNvSpPr txBox="1"/>
          <p:nvPr/>
        </p:nvSpPr>
        <p:spPr>
          <a:xfrm>
            <a:off x="5410200" y="1524001"/>
            <a:ext cx="5105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Numerically zero </a:t>
            </a:r>
            <a:r>
              <a:rPr lang="en-US" sz="2400" dirty="0" err="1"/>
              <a:t>mo</a:t>
            </a:r>
            <a:r>
              <a:rPr lang="en-US" sz="2400" dirty="0"/>
              <a:t> integrals are eliminated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Non-unique values are mapped to unique terms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All non-zero &amp; unique </a:t>
            </a:r>
            <a:r>
              <a:rPr lang="en-US" sz="2400" dirty="0" err="1"/>
              <a:t>mo</a:t>
            </a:r>
            <a:r>
              <a:rPr lang="en-US" sz="2400" dirty="0"/>
              <a:t> </a:t>
            </a:r>
            <a:r>
              <a:rPr lang="en-US" sz="2400" dirty="0" err="1"/>
              <a:t>integerals</a:t>
            </a:r>
            <a:r>
              <a:rPr lang="en-US" sz="2400" dirty="0"/>
              <a:t> are assigned a unique id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The unique id of the </a:t>
            </a:r>
            <a:r>
              <a:rPr lang="en-US" sz="2400" dirty="0" err="1"/>
              <a:t>mo</a:t>
            </a:r>
            <a:r>
              <a:rPr lang="en-US" sz="2400" dirty="0"/>
              <a:t> integrals are used to consolidate terms in the reduction step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2E71D7-8363-4D0D-A7BC-891FA82CAAAF}"/>
              </a:ext>
            </a:extLst>
          </p:cNvPr>
          <p:cNvSpPr txBox="1"/>
          <p:nvPr/>
        </p:nvSpPr>
        <p:spPr>
          <a:xfrm>
            <a:off x="2286000" y="4882151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Many-to-one map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63484B-3751-4A1B-A728-7B24DC8F3210}"/>
              </a:ext>
            </a:extLst>
          </p:cNvPr>
          <p:cNvSpPr txBox="1"/>
          <p:nvPr/>
        </p:nvSpPr>
        <p:spPr>
          <a:xfrm>
            <a:off x="1752600" y="6248401"/>
            <a:ext cx="8686800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Key point: Incorporating molecular integrals in the reduction step </a:t>
            </a:r>
          </a:p>
        </p:txBody>
      </p:sp>
    </p:spTree>
    <p:extLst>
      <p:ext uri="{BB962C8B-B14F-4D97-AF65-F5344CB8AC3E}">
        <p14:creationId xmlns:p14="http://schemas.microsoft.com/office/powerpoint/2010/main" val="17413760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0"/>
            <a:ext cx="9144000" cy="5232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800" dirty="0"/>
              <a:t>Computer assisted Wick’s contraction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00" y="762001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The strings of second quantized operators were evaluated using generalized Wick’s theorem</a:t>
            </a:r>
          </a:p>
        </p:txBody>
      </p:sp>
      <p:pic>
        <p:nvPicPr>
          <p:cNvPr id="905218" name="Picture 2" descr="C:\Users\ari\Documents\002_myrepo\papers\bhe_ehcc_1\submit_dir\wic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515" y="1752601"/>
            <a:ext cx="9069387" cy="70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H="1">
            <a:off x="3581400" y="2491806"/>
            <a:ext cx="990600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866900" y="3352800"/>
            <a:ext cx="8496300" cy="15696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/>
              <a:t>Strategy#1</a:t>
            </a:r>
            <a:r>
              <a:rPr lang="en-US" sz="2400" dirty="0"/>
              <a:t>: All contractions are performed computationally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/>
              <a:t>Strategy#2</a:t>
            </a:r>
            <a:r>
              <a:rPr lang="en-US" sz="2400" dirty="0"/>
              <a:t>: Contractions are performed diagrammatically and the implementation is done computationally</a:t>
            </a:r>
          </a:p>
        </p:txBody>
      </p:sp>
    </p:spTree>
    <p:extLst>
      <p:ext uri="{BB962C8B-B14F-4D97-AF65-F5344CB8AC3E}">
        <p14:creationId xmlns:p14="http://schemas.microsoft.com/office/powerpoint/2010/main" val="41148649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0"/>
            <a:ext cx="9144000" cy="5232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800" dirty="0"/>
              <a:t>Just-in-time (JIT) source code generation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00" y="685801"/>
            <a:ext cx="2438400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Disadvantages: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59340" y="1154289"/>
            <a:ext cx="88733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Source code is generated every time the </a:t>
            </a:r>
            <a:r>
              <a:rPr lang="en-US" sz="2400" dirty="0" err="1"/>
              <a:t>mo</a:t>
            </a:r>
            <a:r>
              <a:rPr lang="en-US" sz="2400" dirty="0"/>
              <a:t> integrals are updated </a:t>
            </a:r>
          </a:p>
          <a:p>
            <a:r>
              <a:rPr lang="en-US" sz="2400" dirty="0"/>
              <a:t>(new system and change of basis)</a:t>
            </a:r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Can be impractical for large codes that have long compilation time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74042" y="3588604"/>
            <a:ext cx="2438400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Advantages: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59340" y="4198203"/>
            <a:ext cx="88733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The generated source code is optimized for the specific system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Can reduce the overall memory footprint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415232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0"/>
            <a:ext cx="9144000" cy="5232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prstClr val="white"/>
                </a:solidFill>
                <a:latin typeface="Calibri"/>
              </a:rPr>
              <a:t>Chemical application using first-order diagrams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613266"/>
            <a:ext cx="7315200" cy="614342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 rot="16200000">
            <a:off x="1248489" y="2856132"/>
            <a:ext cx="6113625" cy="1447798"/>
          </a:xfrm>
          <a:prstGeom prst="rect">
            <a:avLst/>
          </a:prstGeom>
          <a:solidFill>
            <a:srgbClr val="C00000">
              <a:alpha val="31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227515-765E-4158-9591-72358BB1D741}"/>
              </a:ext>
            </a:extLst>
          </p:cNvPr>
          <p:cNvSpPr/>
          <p:nvPr/>
        </p:nvSpPr>
        <p:spPr>
          <a:xfrm>
            <a:off x="-56536" y="6538955"/>
            <a:ext cx="30037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/>
              </a:rPr>
              <a:t>Bayne, Chakraborty, JCTC, ASAP (2018)</a:t>
            </a:r>
          </a:p>
        </p:txBody>
      </p:sp>
    </p:spTree>
    <p:extLst>
      <p:ext uri="{BB962C8B-B14F-4D97-AF65-F5344CB8AC3E}">
        <p14:creationId xmlns:p14="http://schemas.microsoft.com/office/powerpoint/2010/main" val="281395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0"/>
            <a:ext cx="9144000" cy="5232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prstClr val="white"/>
                </a:solidFill>
                <a:latin typeface="Calibri"/>
              </a:rPr>
              <a:t>Application to chemical systems</a:t>
            </a:r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>
            <p:extLst/>
          </p:nvPr>
        </p:nvGraphicFramePr>
        <p:xfrm>
          <a:off x="4194175" y="533400"/>
          <a:ext cx="3500438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82" name="Equation" r:id="rId4" imgW="1688760" imgH="241200" progId="Equation.DSMT4">
                  <p:embed/>
                </p:oleObj>
              </mc:Choice>
              <mc:Fallback>
                <p:oleObj name="Equation" r:id="rId4" imgW="1688760" imgH="241200" progId="Equation.DSMT4">
                  <p:embed/>
                  <p:pic>
                    <p:nvPicPr>
                      <p:cNvPr id="22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4175" y="533400"/>
                        <a:ext cx="3500438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545266" y="3459480"/>
          <a:ext cx="447453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9396">
                  <a:extLst>
                    <a:ext uri="{9D8B030D-6E8A-4147-A177-3AD203B41FA5}">
                      <a16:colId xmlns:a16="http://schemas.microsoft.com/office/drawing/2014/main" val="262802604"/>
                    </a:ext>
                  </a:extLst>
                </a:gridCol>
                <a:gridCol w="3225139">
                  <a:extLst>
                    <a:ext uri="{9D8B030D-6E8A-4147-A177-3AD203B41FA5}">
                      <a16:colId xmlns:a16="http://schemas.microsoft.com/office/drawing/2014/main" val="1109097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Energy</a:t>
                      </a:r>
                      <a:r>
                        <a:rPr lang="en-US" baseline="0" dirty="0"/>
                        <a:t> difference in eV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819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106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258260"/>
                  </a:ext>
                </a:extLst>
              </a:tr>
            </a:tbl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/>
          </p:nvPr>
        </p:nvGraphicFramePr>
        <p:xfrm>
          <a:off x="1524000" y="3018333"/>
          <a:ext cx="439578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83" name="Equation" r:id="rId6" imgW="2120760" imgH="228600" progId="Equation.DSMT4">
                  <p:embed/>
                </p:oleObj>
              </mc:Choice>
              <mc:Fallback>
                <p:oleObj name="Equation" r:id="rId6" imgW="2120760" imgH="228600" progId="Equation.DSMT4">
                  <p:embed/>
                  <p:pic>
                    <p:nvPicPr>
                      <p:cNvPr id="25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018333"/>
                        <a:ext cx="4395788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/>
          </p:nvPr>
        </p:nvGraphicFramePr>
        <p:xfrm>
          <a:off x="3198814" y="1044576"/>
          <a:ext cx="4899025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84" name="Equation" r:id="rId8" imgW="2361960" imgH="482400" progId="Equation.DSMT4">
                  <p:embed/>
                </p:oleObj>
              </mc:Choice>
              <mc:Fallback>
                <p:oleObj name="Equation" r:id="rId8" imgW="2361960" imgH="482400" progId="Equation.DSMT4">
                  <p:embed/>
                  <p:pic>
                    <p:nvPicPr>
                      <p:cNvPr id="26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8814" y="1044576"/>
                        <a:ext cx="4899025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/>
          </p:nvPr>
        </p:nvGraphicFramePr>
        <p:xfrm>
          <a:off x="6477000" y="3459480"/>
          <a:ext cx="416973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289">
                  <a:extLst>
                    <a:ext uri="{9D8B030D-6E8A-4147-A177-3AD203B41FA5}">
                      <a16:colId xmlns:a16="http://schemas.microsoft.com/office/drawing/2014/main" val="262802604"/>
                    </a:ext>
                  </a:extLst>
                </a:gridCol>
                <a:gridCol w="3005447">
                  <a:extLst>
                    <a:ext uri="{9D8B030D-6E8A-4147-A177-3AD203B41FA5}">
                      <a16:colId xmlns:a16="http://schemas.microsoft.com/office/drawing/2014/main" val="1109097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Energy</a:t>
                      </a:r>
                      <a:r>
                        <a:rPr lang="en-US" baseline="0" dirty="0"/>
                        <a:t> difference in eV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819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Cd</a:t>
                      </a:r>
                      <a:r>
                        <a:rPr lang="en-US" baseline="-25000" dirty="0"/>
                        <a:t>6</a:t>
                      </a:r>
                      <a:r>
                        <a:rPr lang="en-US" dirty="0"/>
                        <a:t>Se</a:t>
                      </a:r>
                      <a:r>
                        <a:rPr lang="en-US" baseline="-25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                  (Ref. 1 &amp; 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106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Cd</a:t>
                      </a:r>
                      <a:r>
                        <a:rPr lang="en-US" baseline="-25000" dirty="0"/>
                        <a:t>20</a:t>
                      </a:r>
                      <a:r>
                        <a:rPr lang="en-US" dirty="0"/>
                        <a:t>Se</a:t>
                      </a:r>
                      <a:r>
                        <a:rPr lang="en-US" baseline="-250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-0.04                 (Ref. 2 &amp; 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258260"/>
                  </a:ext>
                </a:extLst>
              </a:tr>
            </a:tbl>
          </a:graphicData>
        </a:graphic>
      </p:graphicFrame>
      <p:graphicFrame>
        <p:nvGraphicFramePr>
          <p:cNvPr id="29" name="Object 28"/>
          <p:cNvGraphicFramePr>
            <a:graphicFrameLocks noChangeAspect="1"/>
          </p:cNvGraphicFramePr>
          <p:nvPr>
            <p:extLst/>
          </p:nvPr>
        </p:nvGraphicFramePr>
        <p:xfrm>
          <a:off x="6477000" y="2982615"/>
          <a:ext cx="39751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85" name="Equation" r:id="rId10" imgW="1917360" imgH="228600" progId="Equation.DSMT4">
                  <p:embed/>
                </p:oleObj>
              </mc:Choice>
              <mc:Fallback>
                <p:oleObj name="Equation" r:id="rId10" imgW="1917360" imgH="228600" progId="Equation.DSMT4">
                  <p:embed/>
                  <p:pic>
                    <p:nvPicPr>
                      <p:cNvPr id="29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2982615"/>
                        <a:ext cx="39751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45264" y="2133601"/>
            <a:ext cx="8132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B050"/>
                </a:solidFill>
                <a:latin typeface="Comic Sans MS" panose="030F0702030302020204" pitchFamily="66" charset="0"/>
              </a:rPr>
              <a:t>Excitation energies in small molecules and clusters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60872" y="4713784"/>
            <a:ext cx="90092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omic Sans MS" panose="030F0702030302020204" pitchFamily="66" charset="0"/>
              </a:rPr>
              <a:t>Results from this work show reasonable agreement with many-body methods that use unoccupied states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24001" y="5867400"/>
            <a:ext cx="77382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1 Noguchi,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Sugino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Nagaoka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, Ishii,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Ohno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, JCP, 137, 024306 (2012)</a:t>
            </a:r>
          </a:p>
          <a:p>
            <a:r>
              <a:rPr lang="en-US" dirty="0">
                <a:solidFill>
                  <a:prstClr val="black"/>
                </a:solidFill>
                <a:latin typeface="Calibri"/>
              </a:rPr>
              <a:t>2 Wang, Zunger, PRB, 53, 9579 (1996)</a:t>
            </a:r>
          </a:p>
          <a:p>
            <a:r>
              <a:rPr lang="en-US" dirty="0">
                <a:solidFill>
                  <a:prstClr val="black"/>
                </a:solidFill>
                <a:latin typeface="Calibri"/>
              </a:rPr>
              <a:t>3 Bayne, Chakraborty, to be submitted (</a:t>
            </a:r>
            <a:r>
              <a:rPr lang="en-US" dirty="0">
                <a:solidFill>
                  <a:srgbClr val="C00000"/>
                </a:solidFill>
                <a:latin typeface="Calibri"/>
              </a:rPr>
              <a:t>this work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46A2E9-1CDA-4994-B565-DEBC2718FB3D}"/>
              </a:ext>
            </a:extLst>
          </p:cNvPr>
          <p:cNvSpPr/>
          <p:nvPr/>
        </p:nvSpPr>
        <p:spPr>
          <a:xfrm>
            <a:off x="9262242" y="6532404"/>
            <a:ext cx="30037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/>
              </a:rPr>
              <a:t>Bayne, Chakraborty, JCTC, ASAP (2018)</a:t>
            </a:r>
          </a:p>
        </p:txBody>
      </p:sp>
    </p:spTree>
    <p:extLst>
      <p:ext uri="{BB962C8B-B14F-4D97-AF65-F5344CB8AC3E}">
        <p14:creationId xmlns:p14="http://schemas.microsoft.com/office/powerpoint/2010/main" val="2182982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524000" y="1"/>
            <a:ext cx="9144000" cy="64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3600" dirty="0"/>
              <a:t>Charge-neutral excitation energy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51B013-7ED1-4E94-BAEC-666BE0CDF808}"/>
              </a:ext>
            </a:extLst>
          </p:cNvPr>
          <p:cNvSpPr txBox="1"/>
          <p:nvPr/>
        </p:nvSpPr>
        <p:spPr>
          <a:xfrm>
            <a:off x="1600200" y="838201"/>
            <a:ext cx="891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>
                <a:solidFill>
                  <a:srgbClr val="009900"/>
                </a:solidFill>
                <a:latin typeface="Comic Sans MS" panose="030F0702030302020204" pitchFamily="66" charset="0"/>
              </a:rPr>
              <a:t> Matrix equation for excitation energies</a:t>
            </a:r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FB64C51D-DBAA-4189-BDB0-EBD2B7B5FF49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200401" y="1491734"/>
          <a:ext cx="3921125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19" name="Equation" r:id="rId4" imgW="1892160" imgH="457200" progId="Equation.DSMT4">
                  <p:embed/>
                </p:oleObj>
              </mc:Choice>
              <mc:Fallback>
                <p:oleObj name="Equation" r:id="rId4" imgW="1892160" imgH="457200" progId="Equation.DSMT4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FB64C51D-DBAA-4189-BDB0-EBD2B7B5FF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1" y="1491734"/>
                        <a:ext cx="3921125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99364D0C-6429-4B26-84E7-144503DF8F02}"/>
              </a:ext>
            </a:extLst>
          </p:cNvPr>
          <p:cNvSpPr txBox="1"/>
          <p:nvPr/>
        </p:nvSpPr>
        <p:spPr>
          <a:xfrm>
            <a:off x="1600200" y="3918608"/>
            <a:ext cx="891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>
                <a:solidFill>
                  <a:srgbClr val="009900"/>
                </a:solidFill>
                <a:latin typeface="Comic Sans MS" panose="030F0702030302020204" pitchFamily="66" charset="0"/>
              </a:rPr>
              <a:t> Can be obtained using linear-response (LR-TDDFT), MBPT (BSE), equation-of-motion methods (EOM-CC, EOM-GF), CIS, ADC,…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4C661D-AD9B-4FC6-A051-526A6810DC7A}"/>
              </a:ext>
            </a:extLst>
          </p:cNvPr>
          <p:cNvSpPr txBox="1"/>
          <p:nvPr/>
        </p:nvSpPr>
        <p:spPr>
          <a:xfrm>
            <a:off x="1638300" y="2514601"/>
            <a:ext cx="891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>
                <a:solidFill>
                  <a:srgbClr val="009900"/>
                </a:solidFill>
                <a:latin typeface="Comic Sans MS" panose="030F0702030302020204" pitchFamily="66" charset="0"/>
              </a:rPr>
              <a:t>Electron-hole interaction kernel (</a:t>
            </a:r>
            <a:r>
              <a:rPr lang="en-US" sz="2400" dirty="0" err="1">
                <a:solidFill>
                  <a:srgbClr val="009900"/>
                </a:solidFill>
                <a:latin typeface="Comic Sans MS" panose="030F0702030302020204" pitchFamily="66" charset="0"/>
              </a:rPr>
              <a:t>Keh</a:t>
            </a:r>
            <a:r>
              <a:rPr lang="en-US" sz="2400" dirty="0">
                <a:solidFill>
                  <a:srgbClr val="009900"/>
                </a:solidFill>
                <a:latin typeface="Comic Sans MS" panose="030F0702030302020204" pitchFamily="66" charset="0"/>
              </a:rPr>
              <a:t>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43E06E6-5763-4360-BA61-B5CA3BA13408}"/>
              </a:ext>
            </a:extLst>
          </p:cNvPr>
          <p:cNvGrpSpPr/>
          <p:nvPr/>
        </p:nvGrpSpPr>
        <p:grpSpPr>
          <a:xfrm>
            <a:off x="1860551" y="3143251"/>
            <a:ext cx="6640513" cy="523875"/>
            <a:chOff x="336550" y="4836329"/>
            <a:chExt cx="6640513" cy="523875"/>
          </a:xfrm>
        </p:grpSpPr>
        <p:graphicFrame>
          <p:nvGraphicFramePr>
            <p:cNvPr id="17" name="Object 16">
              <a:extLst>
                <a:ext uri="{FF2B5EF4-FFF2-40B4-BE49-F238E27FC236}">
                  <a16:creationId xmlns:a16="http://schemas.microsoft.com/office/drawing/2014/main" id="{B105DEAB-F091-457A-82F8-DD07E1BA03F0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336550" y="4836329"/>
            <a:ext cx="3524250" cy="523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420" name="Equation" r:id="rId6" imgW="1701720" imgH="253800" progId="Equation.DSMT4">
                    <p:embed/>
                  </p:oleObj>
                </mc:Choice>
                <mc:Fallback>
                  <p:oleObj name="Equation" r:id="rId6" imgW="1701720" imgH="253800" progId="Equation.DSMT4">
                    <p:embed/>
                    <p:pic>
                      <p:nvPicPr>
                        <p:cNvPr id="17" name="Object 16">
                          <a:extLst>
                            <a:ext uri="{FF2B5EF4-FFF2-40B4-BE49-F238E27FC236}">
                              <a16:creationId xmlns:a16="http://schemas.microsoft.com/office/drawing/2014/main" id="{B105DEAB-F091-457A-82F8-DD07E1BA03F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550" y="4836329"/>
                          <a:ext cx="3524250" cy="5238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17">
              <a:extLst>
                <a:ext uri="{FF2B5EF4-FFF2-40B4-BE49-F238E27FC236}">
                  <a16:creationId xmlns:a16="http://schemas.microsoft.com/office/drawing/2014/main" id="{A9D15B11-7D5E-4C7D-AC65-5E1298D0108D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5319713" y="4836329"/>
            <a:ext cx="1657350" cy="523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421" name="Equation" r:id="rId8" imgW="799920" imgH="253800" progId="Equation.DSMT4">
                    <p:embed/>
                  </p:oleObj>
                </mc:Choice>
                <mc:Fallback>
                  <p:oleObj name="Equation" r:id="rId8" imgW="799920" imgH="253800" progId="Equation.DSMT4">
                    <p:embed/>
                    <p:pic>
                      <p:nvPicPr>
                        <p:cNvPr id="18" name="Object 17">
                          <a:extLst>
                            <a:ext uri="{FF2B5EF4-FFF2-40B4-BE49-F238E27FC236}">
                              <a16:creationId xmlns:a16="http://schemas.microsoft.com/office/drawing/2014/main" id="{A9D15B11-7D5E-4C7D-AC65-5E1298D0108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19713" y="4836329"/>
                          <a:ext cx="1657350" cy="5238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C29CF9E1-9840-451C-9FE6-526C9C22A9C0}"/>
              </a:ext>
            </a:extLst>
          </p:cNvPr>
          <p:cNvSpPr txBox="1"/>
          <p:nvPr/>
        </p:nvSpPr>
        <p:spPr>
          <a:xfrm>
            <a:off x="1616177" y="5419636"/>
            <a:ext cx="891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>
                <a:solidFill>
                  <a:srgbClr val="C00000"/>
                </a:solidFill>
                <a:latin typeface="Comic Sans MS" panose="030F0702030302020204" pitchFamily="66" charset="0"/>
              </a:rPr>
              <a:t> Two important considerations:</a:t>
            </a:r>
            <a:endParaRPr lang="en-US" sz="2400" dirty="0">
              <a:solidFill>
                <a:srgbClr val="009900"/>
              </a:solidFill>
              <a:latin typeface="Comic Sans MS" panose="030F0702030302020204" pitchFamily="66" charset="0"/>
            </a:endParaRPr>
          </a:p>
          <a:p>
            <a:r>
              <a:rPr lang="en-US" sz="2400" dirty="0">
                <a:solidFill>
                  <a:srgbClr val="009900"/>
                </a:solidFill>
                <a:latin typeface="Comic Sans MS" panose="030F0702030302020204" pitchFamily="66" charset="0"/>
              </a:rPr>
              <a:t>	[1] Choice of 1-particles basis functions</a:t>
            </a:r>
          </a:p>
          <a:p>
            <a:r>
              <a:rPr lang="en-US" sz="2400" dirty="0">
                <a:solidFill>
                  <a:srgbClr val="009900"/>
                </a:solidFill>
                <a:latin typeface="Comic Sans MS" panose="030F0702030302020204" pitchFamily="66" charset="0"/>
              </a:rPr>
              <a:t>	[2] Choice for treating e-e correlation</a:t>
            </a:r>
          </a:p>
        </p:txBody>
      </p:sp>
    </p:spTree>
    <p:extLst>
      <p:ext uri="{BB962C8B-B14F-4D97-AF65-F5344CB8AC3E}">
        <p14:creationId xmlns:p14="http://schemas.microsoft.com/office/powerpoint/2010/main" val="3436263648"/>
      </p:ext>
    </p:extLst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248763" y="1028701"/>
            <a:ext cx="6250782" cy="4818898"/>
            <a:chOff x="1752600" y="228601"/>
            <a:chExt cx="8334376" cy="6425197"/>
          </a:xfrm>
        </p:grpSpPr>
        <p:pic>
          <p:nvPicPr>
            <p:cNvPr id="538627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52600" y="228601"/>
              <a:ext cx="7962900" cy="181927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538629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334001" y="2057400"/>
              <a:ext cx="4162425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pic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752601" y="4729748"/>
              <a:ext cx="8334375" cy="192405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grpSp>
          <p:nvGrpSpPr>
            <p:cNvPr id="2" name="Group 5"/>
            <p:cNvGrpSpPr/>
            <p:nvPr/>
          </p:nvGrpSpPr>
          <p:grpSpPr>
            <a:xfrm>
              <a:off x="1752600" y="2590801"/>
              <a:ext cx="6553200" cy="2056508"/>
              <a:chOff x="228600" y="3124200"/>
              <a:chExt cx="8134350" cy="2552700"/>
            </a:xfrm>
          </p:grpSpPr>
          <p:pic>
            <p:nvPicPr>
              <p:cNvPr id="8" name="Picture 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600" y="3124200"/>
                <a:ext cx="7696200" cy="2266950"/>
              </a:xfrm>
              <a:prstGeom prst="rect">
                <a:avLst/>
              </a:prstGeom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pic>
            <p:nvPicPr>
              <p:cNvPr id="9" name="Picture 3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10000" y="5334000"/>
                <a:ext cx="4552950" cy="342900"/>
              </a:xfrm>
              <a:prstGeom prst="rect">
                <a:avLst/>
              </a:prstGeom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</p:grpSp>
      </p:grpSp>
      <p:grpSp>
        <p:nvGrpSpPr>
          <p:cNvPr id="10" name="Group 9"/>
          <p:cNvGrpSpPr/>
          <p:nvPr/>
        </p:nvGrpSpPr>
        <p:grpSpPr>
          <a:xfrm>
            <a:off x="1381644" y="2686052"/>
            <a:ext cx="2907080" cy="1789019"/>
            <a:chOff x="3882654" y="1632099"/>
            <a:chExt cx="4602442" cy="2081513"/>
          </a:xfrm>
        </p:grpSpPr>
        <p:grpSp>
          <p:nvGrpSpPr>
            <p:cNvPr id="11" name="Group 8"/>
            <p:cNvGrpSpPr/>
            <p:nvPr/>
          </p:nvGrpSpPr>
          <p:grpSpPr>
            <a:xfrm>
              <a:off x="4651743" y="1632099"/>
              <a:ext cx="2819401" cy="2025501"/>
              <a:chOff x="6172199" y="1640959"/>
              <a:chExt cx="2819401" cy="2025501"/>
            </a:xfrm>
          </p:grpSpPr>
          <p:sp>
            <p:nvSpPr>
              <p:cNvPr id="20" name="Cube 19"/>
              <p:cNvSpPr/>
              <p:nvPr/>
            </p:nvSpPr>
            <p:spPr>
              <a:xfrm>
                <a:off x="6172199" y="3142585"/>
                <a:ext cx="2590801" cy="523875"/>
              </a:xfrm>
              <a:prstGeom prst="cube">
                <a:avLst>
                  <a:gd name="adj" fmla="val 57474"/>
                </a:avLst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1" name="Cube 20"/>
              <p:cNvSpPr/>
              <p:nvPr/>
            </p:nvSpPr>
            <p:spPr>
              <a:xfrm>
                <a:off x="6400800" y="2415897"/>
                <a:ext cx="2057400" cy="261937"/>
              </a:xfrm>
              <a:prstGeom prst="cube">
                <a:avLst>
                  <a:gd name="adj" fmla="val 94006"/>
                </a:avLst>
              </a:prstGeom>
              <a:solidFill>
                <a:schemeClr val="bg1">
                  <a:lumMod val="50000"/>
                  <a:alpha val="66000"/>
                </a:schemeClr>
              </a:solidFill>
              <a:ln>
                <a:noFill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 b="1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6553200" y="2381693"/>
                <a:ext cx="1828799" cy="5908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prstClr val="black"/>
                    </a:solidFill>
                    <a:latin typeface="Calibri"/>
                  </a:rPr>
                  <a:t>1</a:t>
                </a:r>
                <a:r>
                  <a:rPr lang="en-US" sz="1350" baseline="30000" dirty="0">
                    <a:solidFill>
                      <a:prstClr val="black"/>
                    </a:solidFill>
                    <a:latin typeface="Calibri"/>
                  </a:rPr>
                  <a:t>st</a:t>
                </a:r>
                <a:r>
                  <a:rPr lang="en-US" sz="1350" dirty="0">
                    <a:solidFill>
                      <a:prstClr val="black"/>
                    </a:solidFill>
                    <a:latin typeface="Calibri"/>
                  </a:rPr>
                  <a:t> exciton level</a:t>
                </a:r>
              </a:p>
            </p:txBody>
          </p:sp>
          <p:sp>
            <p:nvSpPr>
              <p:cNvPr id="23" name="Cube 22"/>
              <p:cNvSpPr/>
              <p:nvPr/>
            </p:nvSpPr>
            <p:spPr>
              <a:xfrm>
                <a:off x="6324600" y="1640959"/>
                <a:ext cx="2667000" cy="523875"/>
              </a:xfrm>
              <a:prstGeom prst="cube">
                <a:avLst>
                  <a:gd name="adj" fmla="val 57474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6827476" y="2299008"/>
              <a:ext cx="1657620" cy="5371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solidFill>
                    <a:prstClr val="black"/>
                  </a:solidFill>
                  <a:latin typeface="Calibri"/>
                </a:rPr>
                <a:t>Quasiparticle</a:t>
              </a:r>
              <a:r>
                <a:rPr lang="en-US" sz="1200" dirty="0">
                  <a:solidFill>
                    <a:prstClr val="black"/>
                  </a:solidFill>
                  <a:latin typeface="Calibri"/>
                </a:rPr>
                <a:t> energy gap</a:t>
              </a:r>
            </a:p>
          </p:txBody>
        </p:sp>
        <p:sp>
          <p:nvSpPr>
            <p:cNvPr id="13" name="Left-Right Arrow 57"/>
            <p:cNvSpPr/>
            <p:nvPr/>
          </p:nvSpPr>
          <p:spPr>
            <a:xfrm rot="5400000" flipV="1">
              <a:off x="6461626" y="2572017"/>
              <a:ext cx="952240" cy="171180"/>
            </a:xfrm>
            <a:prstGeom prst="leftRight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82654" y="2804586"/>
              <a:ext cx="2822947" cy="295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rgbClr val="1F497D">
                      <a:lumMod val="75000"/>
                    </a:srgbClr>
                  </a:solidFill>
                  <a:latin typeface="Calibri"/>
                </a:rPr>
                <a:t>Optical absorption (OA) gap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82654" y="2133600"/>
              <a:ext cx="2822947" cy="295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rgbClr val="F79646">
                      <a:lumMod val="50000"/>
                    </a:srgbClr>
                  </a:solidFill>
                  <a:latin typeface="Calibri"/>
                </a:rPr>
                <a:t>Exciton binding (EBE) gap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6477000" y="2156639"/>
              <a:ext cx="0" cy="284738"/>
            </a:xfrm>
            <a:prstGeom prst="straightConnector1">
              <a:avLst/>
            </a:prstGeom>
            <a:ln w="19050">
              <a:solidFill>
                <a:schemeClr val="accent6">
                  <a:lumMod val="50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6477000" y="2667000"/>
              <a:ext cx="0" cy="533400"/>
            </a:xfrm>
            <a:prstGeom prst="straightConnector1">
              <a:avLst/>
            </a:prstGeom>
            <a:ln w="19050">
              <a:solidFill>
                <a:schemeClr val="tx2">
                  <a:lumMod val="75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105398" y="1871332"/>
              <a:ext cx="2432448" cy="349144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prstClr val="white"/>
                  </a:solidFill>
                  <a:latin typeface="Calibri"/>
                </a:rPr>
                <a:t>Conduction band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988172" y="3364468"/>
              <a:ext cx="1917937" cy="349144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prstClr val="white"/>
                  </a:solidFill>
                  <a:latin typeface="Calibri"/>
                </a:rPr>
                <a:t>Valence band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E6119373-BC7D-4E1D-A05F-BEC2983B634B}"/>
              </a:ext>
            </a:extLst>
          </p:cNvPr>
          <p:cNvSpPr/>
          <p:nvPr/>
        </p:nvSpPr>
        <p:spPr>
          <a:xfrm>
            <a:off x="1524000" y="0"/>
            <a:ext cx="9144000" cy="5232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prstClr val="white"/>
                </a:solidFill>
                <a:latin typeface="Calibri"/>
              </a:rPr>
              <a:t>Exciton binding energies in </a:t>
            </a:r>
            <a:r>
              <a:rPr lang="en-US" sz="2800" dirty="0" err="1">
                <a:solidFill>
                  <a:prstClr val="white"/>
                </a:solidFill>
                <a:latin typeface="Calibri"/>
              </a:rPr>
              <a:t>CdSe</a:t>
            </a:r>
            <a:r>
              <a:rPr lang="en-US" sz="2800" dirty="0">
                <a:solidFill>
                  <a:prstClr val="white"/>
                </a:solidFill>
                <a:latin typeface="Calibri"/>
              </a:rPr>
              <a:t> clusters</a:t>
            </a:r>
          </a:p>
        </p:txBody>
      </p:sp>
    </p:spTree>
    <p:extLst>
      <p:ext uri="{BB962C8B-B14F-4D97-AF65-F5344CB8AC3E}">
        <p14:creationId xmlns:p14="http://schemas.microsoft.com/office/powerpoint/2010/main" val="4445239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0"/>
            <a:ext cx="9144000" cy="5232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prstClr val="white"/>
                </a:solidFill>
                <a:latin typeface="Calibri"/>
              </a:rPr>
              <a:t>Exciton binding energies in </a:t>
            </a:r>
            <a:r>
              <a:rPr lang="en-US" sz="2800" dirty="0" err="1">
                <a:solidFill>
                  <a:prstClr val="white"/>
                </a:solidFill>
                <a:latin typeface="Calibri"/>
              </a:rPr>
              <a:t>CdSe</a:t>
            </a:r>
            <a:r>
              <a:rPr lang="en-US" sz="2800" dirty="0">
                <a:solidFill>
                  <a:prstClr val="white"/>
                </a:solidFill>
                <a:latin typeface="Calibri"/>
              </a:rPr>
              <a:t> quantum dots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4724401" y="523221"/>
          <a:ext cx="2316163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59" name="Equation" r:id="rId4" imgW="1117440" imgH="253800" progId="Equation.DSMT4">
                  <p:embed/>
                </p:oleObj>
              </mc:Choice>
              <mc:Fallback>
                <p:oleObj name="Equation" r:id="rId4" imgW="1117440" imgH="253800" progId="Equation.DSMT4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1" y="523221"/>
                        <a:ext cx="2316163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1" y="1143001"/>
            <a:ext cx="7875677" cy="536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2484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0"/>
            <a:ext cx="9144000" cy="5232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prstClr val="white"/>
                </a:solidFill>
                <a:latin typeface="Calibri"/>
              </a:rPr>
              <a:t>Exciton binding energies in </a:t>
            </a:r>
            <a:r>
              <a:rPr lang="en-US" sz="2800" dirty="0" err="1">
                <a:solidFill>
                  <a:prstClr val="white"/>
                </a:solidFill>
                <a:latin typeface="Calibri"/>
              </a:rPr>
              <a:t>CdSe</a:t>
            </a:r>
            <a:r>
              <a:rPr lang="en-US" sz="2800" dirty="0">
                <a:solidFill>
                  <a:prstClr val="white"/>
                </a:solidFill>
                <a:latin typeface="Calibri"/>
              </a:rPr>
              <a:t> quantum dots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4724401" y="523221"/>
          <a:ext cx="2316163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83" name="Equation" r:id="rId4" imgW="1117440" imgH="253800" progId="Equation.DSMT4">
                  <p:embed/>
                </p:oleObj>
              </mc:Choice>
              <mc:Fallback>
                <p:oleObj name="Equation" r:id="rId4" imgW="1117440" imgH="253800" progId="Equation.DSMT4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1" y="523221"/>
                        <a:ext cx="2316163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1" y="1143001"/>
            <a:ext cx="7875677" cy="5360379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D120FDE-1A14-4095-A108-2A7808140E9B}"/>
              </a:ext>
            </a:extLst>
          </p:cNvPr>
          <p:cNvCxnSpPr/>
          <p:nvPr/>
        </p:nvCxnSpPr>
        <p:spPr>
          <a:xfrm flipV="1">
            <a:off x="6705601" y="4343400"/>
            <a:ext cx="503237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CCE7D15-C69D-495E-9367-54FEDA650D9F}"/>
              </a:ext>
            </a:extLst>
          </p:cNvPr>
          <p:cNvSpPr txBox="1"/>
          <p:nvPr/>
        </p:nvSpPr>
        <p:spPr>
          <a:xfrm>
            <a:off x="6781800" y="4061757"/>
            <a:ext cx="1524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experiment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6174F-CB5D-4F43-955C-F04BB910190B}"/>
              </a:ext>
            </a:extLst>
          </p:cNvPr>
          <p:cNvSpPr txBox="1"/>
          <p:nvPr/>
        </p:nvSpPr>
        <p:spPr>
          <a:xfrm>
            <a:off x="5029200" y="4748981"/>
            <a:ext cx="1143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This work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EE03674-C91C-4C59-834C-9104D2FED193}"/>
              </a:ext>
            </a:extLst>
          </p:cNvPr>
          <p:cNvCxnSpPr>
            <a:cxnSpLocks/>
          </p:cNvCxnSpPr>
          <p:nvPr/>
        </p:nvCxnSpPr>
        <p:spPr>
          <a:xfrm flipH="1" flipV="1">
            <a:off x="6019800" y="4939482"/>
            <a:ext cx="533400" cy="22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E5164E8-95AA-4656-8729-66648910B7CE}"/>
              </a:ext>
            </a:extLst>
          </p:cNvPr>
          <p:cNvCxnSpPr>
            <a:cxnSpLocks/>
          </p:cNvCxnSpPr>
          <p:nvPr/>
        </p:nvCxnSpPr>
        <p:spPr>
          <a:xfrm flipH="1">
            <a:off x="6134100" y="5096536"/>
            <a:ext cx="457200" cy="447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0B71663-3BA9-4F90-B326-DBFBCB062289}"/>
              </a:ext>
            </a:extLst>
          </p:cNvPr>
          <p:cNvSpPr txBox="1"/>
          <p:nvPr/>
        </p:nvSpPr>
        <p:spPr>
          <a:xfrm>
            <a:off x="5412677" y="543568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theory</a:t>
            </a:r>
          </a:p>
        </p:txBody>
      </p:sp>
    </p:spTree>
    <p:extLst>
      <p:ext uri="{BB962C8B-B14F-4D97-AF65-F5344CB8AC3E}">
        <p14:creationId xmlns:p14="http://schemas.microsoft.com/office/powerpoint/2010/main" val="19827518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0"/>
            <a:ext cx="9144000" cy="5232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prstClr val="white"/>
                </a:solidFill>
                <a:latin typeface="Calibri"/>
              </a:rPr>
              <a:t>Summary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0" y="609601"/>
            <a:ext cx="90678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9900"/>
                </a:solidFill>
                <a:latin typeface="Comic Sans MS" panose="030F0702030302020204" pitchFamily="66" charset="0"/>
              </a:rPr>
              <a:t>It was shown that the electron-hole interaction kernel (eh-kernel) can be expressed without using unoccupied states.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009900"/>
              </a:solidFill>
              <a:latin typeface="Comic Sans MS" panose="030F0702030302020204" pitchFamily="66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9900"/>
                </a:solidFill>
                <a:latin typeface="Comic Sans MS" panose="030F0702030302020204" pitchFamily="66" charset="0"/>
              </a:rPr>
              <a:t>The derivation was performed using a two-body correlation operator which is local in real-space representation.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009900"/>
              </a:solidFill>
              <a:latin typeface="Comic Sans MS" panose="030F0702030302020204" pitchFamily="66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9900"/>
                </a:solidFill>
                <a:latin typeface="Comic Sans MS" panose="030F0702030302020204" pitchFamily="66" charset="0"/>
              </a:rPr>
              <a:t>Using diagrammatic techniques, it was shown that the eh-kernel can be expressed only in terms of linked-diagrams.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009900"/>
              </a:solidFill>
              <a:latin typeface="Comic Sans MS" panose="030F0702030302020204" pitchFamily="66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9900"/>
                </a:solidFill>
                <a:latin typeface="Comic Sans MS" panose="030F0702030302020204" pitchFamily="66" charset="0"/>
              </a:rPr>
              <a:t>The derived expression provides a route to make additional approximations to the eh-kernel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009900"/>
              </a:solidFill>
              <a:latin typeface="Comic Sans MS" panose="030F0702030302020204" pitchFamily="66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9900"/>
                </a:solidFill>
                <a:latin typeface="Comic Sans MS" panose="030F0702030302020204" pitchFamily="66" charset="0"/>
              </a:rPr>
              <a:t>The 1</a:t>
            </a:r>
            <a:r>
              <a:rPr lang="en-US" sz="2400" baseline="30000" dirty="0">
                <a:solidFill>
                  <a:srgbClr val="009900"/>
                </a:solidFill>
                <a:latin typeface="Comic Sans MS" panose="030F0702030302020204" pitchFamily="66" charset="0"/>
              </a:rPr>
              <a:t>st</a:t>
            </a:r>
            <a:r>
              <a:rPr lang="en-US" sz="2400" dirty="0">
                <a:solidFill>
                  <a:srgbClr val="009900"/>
                </a:solidFill>
                <a:latin typeface="Comic Sans MS" panose="030F0702030302020204" pitchFamily="66" charset="0"/>
              </a:rPr>
              <a:t> order approximation of eh-kernel was used for calculating electron-hole binding energies and excitation energies in atoms, molecules, clusters, and quantum dots.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00B05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4289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2600" y="794"/>
            <a:ext cx="861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33CC"/>
                </a:solidFill>
                <a:latin typeface="Comic Sans MS" panose="030F0702030302020204" pitchFamily="66" charset="0"/>
              </a:rPr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4243097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794"/>
            <a:ext cx="121216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33CC"/>
                </a:solidFill>
                <a:latin typeface="Comic Sans MS" panose="030F0702030302020204" pitchFamily="66" charset="0"/>
              </a:rPr>
              <a:t>Deformation potential: Which basis?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4225925" y="760413"/>
          <a:ext cx="3054350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75" name="Equation" r:id="rId3" imgW="850680" imgH="241200" progId="Equation.DSMT4">
                  <p:embed/>
                </p:oleObj>
              </mc:Choice>
              <mc:Fallback>
                <p:oleObj name="Equation" r:id="rId3" imgW="850680" imgH="24120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25925" y="760413"/>
                        <a:ext cx="3054350" cy="865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AC221DB7-5338-4229-AB2D-44958663D886}"/>
              </a:ext>
            </a:extLst>
          </p:cNvPr>
          <p:cNvSpPr txBox="1"/>
          <p:nvPr/>
        </p:nvSpPr>
        <p:spPr>
          <a:xfrm>
            <a:off x="224874" y="3374194"/>
            <a:ext cx="11814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9900"/>
                </a:solidFill>
                <a:latin typeface="Comic Sans MS" panose="030F0702030302020204" pitchFamily="66" charset="0"/>
              </a:rPr>
              <a:t>Both deformed and reference Hamiltonian use </a:t>
            </a:r>
            <a:r>
              <a:rPr lang="en-US" sz="2400" dirty="0">
                <a:solidFill>
                  <a:srgbClr val="C00000"/>
                </a:solidFill>
                <a:latin typeface="Comic Sans MS" panose="030F0702030302020204" pitchFamily="66" charset="0"/>
              </a:rPr>
              <a:t>identical</a:t>
            </a:r>
            <a:r>
              <a:rPr lang="en-US" sz="2400" dirty="0">
                <a:solidFill>
                  <a:srgbClr val="009900"/>
                </a:solidFill>
                <a:latin typeface="Comic Sans MS" panose="030F0702030302020204" pitchFamily="66" charset="0"/>
              </a:rPr>
              <a:t> basis functions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BA7B7B2-D5DA-41EF-B87B-994F6E3F15E1}"/>
              </a:ext>
            </a:extLst>
          </p:cNvPr>
          <p:cNvSpPr txBox="1"/>
          <p:nvPr/>
        </p:nvSpPr>
        <p:spPr>
          <a:xfrm>
            <a:off x="224875" y="1550346"/>
            <a:ext cx="6736363" cy="58477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omic Sans MS" panose="030F0702030302020204" pitchFamily="66" charset="0"/>
              </a:rPr>
              <a:t>Space-filling basis functions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568B697-34FB-4601-950C-675FDDC2F710}"/>
              </a:ext>
            </a:extLst>
          </p:cNvPr>
          <p:cNvSpPr txBox="1"/>
          <p:nvPr/>
        </p:nvSpPr>
        <p:spPr>
          <a:xfrm>
            <a:off x="224875" y="2405194"/>
            <a:ext cx="118144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9900"/>
                </a:solidFill>
                <a:latin typeface="Comic Sans MS" panose="030F0702030302020204" pitchFamily="66" charset="0"/>
              </a:rPr>
              <a:t>Examples: plane-waves, real-space grid, distributed </a:t>
            </a:r>
            <a:r>
              <a:rPr lang="en-US" sz="2400" dirty="0" err="1">
                <a:solidFill>
                  <a:srgbClr val="009900"/>
                </a:solidFill>
                <a:latin typeface="Comic Sans MS" panose="030F0702030302020204" pitchFamily="66" charset="0"/>
              </a:rPr>
              <a:t>Guassian</a:t>
            </a:r>
            <a:r>
              <a:rPr lang="en-US" sz="2400" dirty="0">
                <a:solidFill>
                  <a:srgbClr val="009900"/>
                </a:solidFill>
                <a:latin typeface="Comic Sans MS" panose="030F0702030302020204" pitchFamily="66" charset="0"/>
              </a:rPr>
              <a:t> functions, 	Harmonic </a:t>
            </a:r>
            <a:r>
              <a:rPr lang="en-US" sz="2400" dirty="0" err="1">
                <a:solidFill>
                  <a:srgbClr val="009900"/>
                </a:solidFill>
                <a:latin typeface="Comic Sans MS" panose="030F0702030302020204" pitchFamily="66" charset="0"/>
              </a:rPr>
              <a:t>osc</a:t>
            </a:r>
            <a:r>
              <a:rPr lang="en-US" sz="2400" dirty="0">
                <a:solidFill>
                  <a:srgbClr val="009900"/>
                </a:solidFill>
                <a:latin typeface="Comic Sans MS" panose="030F0702030302020204" pitchFamily="66" charset="0"/>
              </a:rPr>
              <a:t>. basis, particle-in-box basis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04BD5E0-D4DF-428C-A7BC-D43AC866D6DE}"/>
              </a:ext>
            </a:extLst>
          </p:cNvPr>
          <p:cNvSpPr txBox="1"/>
          <p:nvPr/>
        </p:nvSpPr>
        <p:spPr>
          <a:xfrm>
            <a:off x="224875" y="4508247"/>
            <a:ext cx="6736363" cy="58477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omic Sans MS" panose="030F0702030302020204" pitchFamily="66" charset="0"/>
              </a:rPr>
              <a:t>Atom-centered basis functions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53EC40D-93E9-4A3A-97B3-CEA01DAD5E61}"/>
              </a:ext>
            </a:extLst>
          </p:cNvPr>
          <p:cNvSpPr txBox="1"/>
          <p:nvPr/>
        </p:nvSpPr>
        <p:spPr>
          <a:xfrm>
            <a:off x="153591" y="5440040"/>
            <a:ext cx="11814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9900"/>
                </a:solidFill>
                <a:latin typeface="Comic Sans MS" panose="030F0702030302020204" pitchFamily="66" charset="0"/>
              </a:rPr>
              <a:t>Deformed and reference Hamiltonian use </a:t>
            </a:r>
            <a:r>
              <a:rPr lang="en-US" sz="2400" dirty="0">
                <a:solidFill>
                  <a:srgbClr val="C00000"/>
                </a:solidFill>
                <a:latin typeface="Comic Sans MS" panose="030F0702030302020204" pitchFamily="66" charset="0"/>
              </a:rPr>
              <a:t>different</a:t>
            </a:r>
            <a:r>
              <a:rPr lang="en-US" sz="2400" dirty="0">
                <a:solidFill>
                  <a:srgbClr val="009900"/>
                </a:solidFill>
                <a:latin typeface="Comic Sans MS" panose="030F0702030302020204" pitchFamily="66" charset="0"/>
              </a:rPr>
              <a:t> basis functions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009900"/>
              </a:solidFill>
              <a:latin typeface="Comic Sans MS" panose="030F0702030302020204" pitchFamily="66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9900"/>
                </a:solidFill>
                <a:latin typeface="Comic Sans MS" panose="030F0702030302020204" pitchFamily="66" charset="0"/>
              </a:rPr>
              <a:t>We transform into the </a:t>
            </a:r>
            <a:r>
              <a:rPr lang="en-US" sz="2400" dirty="0" err="1">
                <a:solidFill>
                  <a:srgbClr val="009900"/>
                </a:solidFill>
                <a:latin typeface="Comic Sans MS" panose="030F0702030302020204" pitchFamily="66" charset="0"/>
              </a:rPr>
              <a:t>eigenbasis</a:t>
            </a:r>
            <a:r>
              <a:rPr lang="en-US" sz="2400" dirty="0">
                <a:solidFill>
                  <a:srgbClr val="009900"/>
                </a:solidFill>
                <a:latin typeface="Comic Sans MS" panose="030F0702030302020204" pitchFamily="66" charset="0"/>
              </a:rPr>
              <a:t> of the reference Hamiltonian</a:t>
            </a:r>
          </a:p>
        </p:txBody>
      </p:sp>
    </p:spTree>
    <p:extLst>
      <p:ext uri="{BB962C8B-B14F-4D97-AF65-F5344CB8AC3E}">
        <p14:creationId xmlns:p14="http://schemas.microsoft.com/office/powerpoint/2010/main" val="17843206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79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33CC"/>
                </a:solidFill>
                <a:latin typeface="Comic Sans MS" panose="030F0702030302020204" pitchFamily="66" charset="0"/>
              </a:rPr>
              <a:t>Transformation to ref. </a:t>
            </a:r>
            <a:r>
              <a:rPr lang="en-US" sz="4000" dirty="0" err="1">
                <a:solidFill>
                  <a:srgbClr val="0033CC"/>
                </a:solidFill>
                <a:latin typeface="Comic Sans MS" panose="030F0702030302020204" pitchFamily="66" charset="0"/>
              </a:rPr>
              <a:t>eigenbasis</a:t>
            </a:r>
            <a:r>
              <a:rPr lang="en-US" sz="4000" dirty="0">
                <a:solidFill>
                  <a:srgbClr val="0033CC"/>
                </a:solidFill>
                <a:latin typeface="Comic Sans MS" panose="030F0702030302020204" pitchFamily="66" charset="0"/>
              </a:rPr>
              <a:t>-I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4837113" y="1542259"/>
          <a:ext cx="1979612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41" name="Equation" r:id="rId3" imgW="939600" imgH="203040" progId="Equation.DSMT4">
                  <p:embed/>
                </p:oleObj>
              </mc:Choice>
              <mc:Fallback>
                <p:oleObj name="Equation" r:id="rId3" imgW="939600" imgH="20304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37113" y="1542259"/>
                        <a:ext cx="1979612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71781" y="1080856"/>
            <a:ext cx="118144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9900"/>
                </a:solidFill>
                <a:latin typeface="Comic Sans MS" panose="030F0702030302020204" pitchFamily="66" charset="0"/>
              </a:rPr>
              <a:t>Step #1: Get quantities from the converged SCF calculation on reference structure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C58446-0A0A-4E38-BF84-66A4066951B7}"/>
              </a:ext>
            </a:extLst>
          </p:cNvPr>
          <p:cNvSpPr txBox="1"/>
          <p:nvPr/>
        </p:nvSpPr>
        <p:spPr>
          <a:xfrm>
            <a:off x="150660" y="2143277"/>
            <a:ext cx="118144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9900"/>
                </a:solidFill>
                <a:latin typeface="Comic Sans MS" panose="030F0702030302020204" pitchFamily="66" charset="0"/>
              </a:rPr>
              <a:t> Step #2: Perform symmetric or orthogonal transformation such that the S matrix is diagonal in that basis</a:t>
            </a:r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C40B9F47-006F-438D-932B-A30DA2455CA0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957763" y="3004103"/>
          <a:ext cx="1739900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42" name="Equation" r:id="rId5" imgW="825480" imgH="457200" progId="Equation.DSMT4">
                  <p:embed/>
                </p:oleObj>
              </mc:Choice>
              <mc:Fallback>
                <p:oleObj name="Equation" r:id="rId5" imgW="825480" imgH="45720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C40B9F47-006F-438D-932B-A30DA2455CA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57763" y="3004103"/>
                        <a:ext cx="1739900" cy="957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94D3A65-64F9-4B24-8E64-41764239D4A4}"/>
              </a:ext>
            </a:extLst>
          </p:cNvPr>
          <p:cNvSpPr txBox="1"/>
          <p:nvPr/>
        </p:nvSpPr>
        <p:spPr>
          <a:xfrm>
            <a:off x="150659" y="4366884"/>
            <a:ext cx="11814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9900"/>
                </a:solidFill>
                <a:latin typeface="Comic Sans MS" panose="030F0702030302020204" pitchFamily="66" charset="0"/>
              </a:rPr>
              <a:t> Step #3: Find the U matrix that diagonalizes the transformed </a:t>
            </a:r>
            <a:r>
              <a:rPr lang="en-US" sz="2400" dirty="0" err="1">
                <a:solidFill>
                  <a:srgbClr val="009900"/>
                </a:solidFill>
                <a:latin typeface="Comic Sans MS" panose="030F0702030302020204" pitchFamily="66" charset="0"/>
              </a:rPr>
              <a:t>Fock</a:t>
            </a:r>
            <a:r>
              <a:rPr lang="en-US" sz="2400" dirty="0">
                <a:solidFill>
                  <a:srgbClr val="009900"/>
                </a:solidFill>
                <a:latin typeface="Comic Sans MS" panose="030F0702030302020204" pitchFamily="66" charset="0"/>
              </a:rPr>
              <a:t> matrix</a:t>
            </a:r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90CD3458-1C91-4F2B-9014-657DA9D71749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518025" y="5045075"/>
          <a:ext cx="2728913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43" name="Equation" r:id="rId7" imgW="1295280" imgH="266400" progId="Equation.DSMT4">
                  <p:embed/>
                </p:oleObj>
              </mc:Choice>
              <mc:Fallback>
                <p:oleObj name="Equation" r:id="rId7" imgW="1295280" imgH="266400" progId="Equation.DSMT4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90CD3458-1C91-4F2B-9014-657DA9D717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18025" y="5045075"/>
                        <a:ext cx="2728913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11C820CF-C475-4CB8-B850-89B2E1173420}"/>
              </a:ext>
            </a:extLst>
          </p:cNvPr>
          <p:cNvSpPr txBox="1"/>
          <p:nvPr/>
        </p:nvSpPr>
        <p:spPr>
          <a:xfrm>
            <a:off x="171780" y="5990326"/>
            <a:ext cx="118144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9900"/>
                </a:solidFill>
                <a:latin typeface="Comic Sans MS" panose="030F0702030302020204" pitchFamily="66" charset="0"/>
              </a:rPr>
              <a:t>The U</a:t>
            </a:r>
            <a:r>
              <a:rPr lang="en-US" sz="2400" baseline="30000" dirty="0">
                <a:solidFill>
                  <a:srgbClr val="009900"/>
                </a:solidFill>
                <a:latin typeface="Comic Sans MS" panose="030F0702030302020204" pitchFamily="66" charset="0"/>
              </a:rPr>
              <a:t>0</a:t>
            </a:r>
            <a:r>
              <a:rPr lang="en-US" sz="2400" dirty="0">
                <a:solidFill>
                  <a:srgbClr val="009900"/>
                </a:solidFill>
                <a:latin typeface="Comic Sans MS" panose="030F0702030302020204" pitchFamily="66" charset="0"/>
              </a:rPr>
              <a:t> matrix is the matrix needed to transform operators in the </a:t>
            </a:r>
            <a:r>
              <a:rPr lang="en-US" sz="2400" dirty="0" err="1">
                <a:solidFill>
                  <a:srgbClr val="009900"/>
                </a:solidFill>
                <a:latin typeface="Comic Sans MS" panose="030F0702030302020204" pitchFamily="66" charset="0"/>
              </a:rPr>
              <a:t>eigenbasis</a:t>
            </a:r>
            <a:r>
              <a:rPr lang="en-US" sz="2400" dirty="0">
                <a:solidFill>
                  <a:srgbClr val="009900"/>
                </a:solidFill>
                <a:latin typeface="Comic Sans MS" panose="030F0702030302020204" pitchFamily="66" charset="0"/>
              </a:rPr>
              <a:t> of the reference structure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18443B-7BFE-4714-BDFD-84FC2C04FA11}"/>
              </a:ext>
            </a:extLst>
          </p:cNvPr>
          <p:cNvSpPr txBox="1"/>
          <p:nvPr/>
        </p:nvSpPr>
        <p:spPr>
          <a:xfrm>
            <a:off x="7171914" y="3208913"/>
            <a:ext cx="4376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9900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mic Sans MS" panose="030F0702030302020204" pitchFamily="66" charset="0"/>
              </a:rPr>
              <a:t>(single tilde transformation)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7B2A04-ED17-4C68-9E56-0B4A6068CAFF}"/>
              </a:ext>
            </a:extLst>
          </p:cNvPr>
          <p:cNvSpPr txBox="1"/>
          <p:nvPr/>
        </p:nvSpPr>
        <p:spPr>
          <a:xfrm>
            <a:off x="7301009" y="5104439"/>
            <a:ext cx="4785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9900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mic Sans MS" panose="030F0702030302020204" pitchFamily="66" charset="0"/>
              </a:rPr>
              <a:t>(double tilde transformation)</a:t>
            </a:r>
          </a:p>
        </p:txBody>
      </p:sp>
    </p:spTree>
    <p:extLst>
      <p:ext uri="{BB962C8B-B14F-4D97-AF65-F5344CB8AC3E}">
        <p14:creationId xmlns:p14="http://schemas.microsoft.com/office/powerpoint/2010/main" val="36146314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79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33CC"/>
                </a:solidFill>
                <a:latin typeface="Comic Sans MS" panose="030F0702030302020204" pitchFamily="66" charset="0"/>
              </a:rPr>
              <a:t>Transformation to ref. </a:t>
            </a:r>
            <a:r>
              <a:rPr lang="en-US" sz="4000" dirty="0" err="1">
                <a:solidFill>
                  <a:srgbClr val="0033CC"/>
                </a:solidFill>
                <a:latin typeface="Comic Sans MS" panose="030F0702030302020204" pitchFamily="66" charset="0"/>
              </a:rPr>
              <a:t>eigenbasis</a:t>
            </a:r>
            <a:r>
              <a:rPr lang="en-US" sz="4000" dirty="0">
                <a:solidFill>
                  <a:srgbClr val="0033CC"/>
                </a:solidFill>
                <a:latin typeface="Comic Sans MS" panose="030F0702030302020204" pitchFamily="66" charset="0"/>
              </a:rPr>
              <a:t>-II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4797425" y="1543050"/>
          <a:ext cx="2058988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286" name="Equation" r:id="rId3" imgW="977760" imgH="203040" progId="Equation.DSMT4">
                  <p:embed/>
                </p:oleObj>
              </mc:Choice>
              <mc:Fallback>
                <p:oleObj name="Equation" r:id="rId3" imgW="977760" imgH="20304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97425" y="1543050"/>
                        <a:ext cx="2058988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71781" y="1080856"/>
            <a:ext cx="118144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9900"/>
                </a:solidFill>
                <a:latin typeface="Comic Sans MS" panose="030F0702030302020204" pitchFamily="66" charset="0"/>
              </a:rPr>
              <a:t> Step #4: Get quantities from the converged SCF calculation on the deformed structure </a:t>
            </a: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229646D3-0590-4A13-A0AA-14AD2E8C8527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613275" y="4829175"/>
          <a:ext cx="2141538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287" name="Equation" r:id="rId5" imgW="1015920" imgH="266400" progId="Equation.DSMT4">
                  <p:embed/>
                </p:oleObj>
              </mc:Choice>
              <mc:Fallback>
                <p:oleObj name="Equation" r:id="rId5" imgW="1015920" imgH="26640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229646D3-0590-4A13-A0AA-14AD2E8C852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13275" y="4829175"/>
                        <a:ext cx="2141538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0D42093-B046-499C-A868-0E3E0035EEE7}"/>
              </a:ext>
            </a:extLst>
          </p:cNvPr>
          <p:cNvSpPr txBox="1"/>
          <p:nvPr/>
        </p:nvSpPr>
        <p:spPr>
          <a:xfrm>
            <a:off x="171780" y="4234555"/>
            <a:ext cx="11814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9900"/>
                </a:solidFill>
                <a:latin typeface="Comic Sans MS" panose="030F0702030302020204" pitchFamily="66" charset="0"/>
              </a:rPr>
              <a:t> Step #6: Transform the </a:t>
            </a:r>
            <a:r>
              <a:rPr lang="en-US" sz="2400" dirty="0" err="1">
                <a:solidFill>
                  <a:srgbClr val="009900"/>
                </a:solidFill>
                <a:latin typeface="Comic Sans MS" panose="030F0702030302020204" pitchFamily="66" charset="0"/>
              </a:rPr>
              <a:t>Fock</a:t>
            </a:r>
            <a:r>
              <a:rPr lang="en-US" sz="2400" dirty="0">
                <a:solidFill>
                  <a:srgbClr val="009900"/>
                </a:solidFill>
                <a:latin typeface="Comic Sans MS" panose="030F0702030302020204" pitchFamily="66" charset="0"/>
              </a:rPr>
              <a:t> in the </a:t>
            </a:r>
            <a:r>
              <a:rPr lang="en-US" sz="2400" dirty="0" err="1">
                <a:solidFill>
                  <a:srgbClr val="009900"/>
                </a:solidFill>
                <a:latin typeface="Comic Sans MS" panose="030F0702030302020204" pitchFamily="66" charset="0"/>
              </a:rPr>
              <a:t>eigenbasis</a:t>
            </a:r>
            <a:r>
              <a:rPr lang="en-US" sz="2400" dirty="0">
                <a:solidFill>
                  <a:srgbClr val="009900"/>
                </a:solidFill>
                <a:latin typeface="Comic Sans MS" panose="030F0702030302020204" pitchFamily="66" charset="0"/>
              </a:rPr>
              <a:t> of the reference Hamiltonian </a:t>
            </a: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1BD78A20-B117-4F07-A7DC-3DFDE0AB4F26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708525" y="2965450"/>
          <a:ext cx="1766888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288" name="Equation" r:id="rId7" imgW="838080" imgH="457200" progId="Equation.DSMT4">
                  <p:embed/>
                </p:oleObj>
              </mc:Choice>
              <mc:Fallback>
                <p:oleObj name="Equation" r:id="rId7" imgW="838080" imgH="457200" progId="Equation.DSMT4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1BD78A20-B117-4F07-A7DC-3DFDE0AB4F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08525" y="2965450"/>
                        <a:ext cx="1766888" cy="957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9812A4F9-77FD-4B96-BD06-D89A86A7409D}"/>
              </a:ext>
            </a:extLst>
          </p:cNvPr>
          <p:cNvSpPr txBox="1"/>
          <p:nvPr/>
        </p:nvSpPr>
        <p:spPr>
          <a:xfrm>
            <a:off x="171779" y="2437858"/>
            <a:ext cx="11814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9900"/>
                </a:solidFill>
                <a:latin typeface="Comic Sans MS" panose="030F0702030302020204" pitchFamily="66" charset="0"/>
              </a:rPr>
              <a:t> Step #5: Perform orthogonal transformation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F9642A-61E8-4361-A32A-7D56A508C853}"/>
              </a:ext>
            </a:extLst>
          </p:cNvPr>
          <p:cNvSpPr txBox="1"/>
          <p:nvPr/>
        </p:nvSpPr>
        <p:spPr>
          <a:xfrm>
            <a:off x="171779" y="5512634"/>
            <a:ext cx="11814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9900"/>
                </a:solidFill>
                <a:latin typeface="Comic Sans MS" panose="030F0702030302020204" pitchFamily="66" charset="0"/>
              </a:rPr>
              <a:t> Step #7: Calculate the deformation potential</a:t>
            </a:r>
          </a:p>
        </p:txBody>
      </p:sp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0B541969-3BC4-4B69-BF5A-A1718D50CAC1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453577" y="6098958"/>
          <a:ext cx="1873250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289" name="Equation" r:id="rId9" imgW="888840" imgH="279360" progId="Equation.DSMT4">
                  <p:embed/>
                </p:oleObj>
              </mc:Choice>
              <mc:Fallback>
                <p:oleObj name="Equation" r:id="rId9" imgW="888840" imgH="279360" progId="Equation.DSMT4">
                  <p:embed/>
                  <p:pic>
                    <p:nvPicPr>
                      <p:cNvPr id="20" name="Object 19">
                        <a:extLst>
                          <a:ext uri="{FF2B5EF4-FFF2-40B4-BE49-F238E27FC236}">
                            <a16:creationId xmlns:a16="http://schemas.microsoft.com/office/drawing/2014/main" id="{0B541969-3BC4-4B69-BF5A-A1718D50CAC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453577" y="6098958"/>
                        <a:ext cx="1873250" cy="585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34691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0"/>
            <a:ext cx="9144000" cy="5232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prstClr val="white"/>
                </a:solidFill>
                <a:latin typeface="Calibri"/>
              </a:rPr>
              <a:t>Info#: Contributing diagrams to the excitation energy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1893094" y="1883201"/>
          <a:ext cx="8405813" cy="7998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200" name="Equation" r:id="rId4" imgW="5079960" imgH="482400" progId="Equation.DSMT4">
                  <p:embed/>
                </p:oleObj>
              </mc:Choice>
              <mc:Fallback>
                <p:oleObj name="Equation" r:id="rId4" imgW="5079960" imgH="482400" progId="Equation.DSMT4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3094" y="1883201"/>
                        <a:ext cx="8405813" cy="7998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3856039" y="868364"/>
          <a:ext cx="4351337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201" name="Equation" r:id="rId6" imgW="2628720" imgH="444240" progId="Equation.DSMT4">
                  <p:embed/>
                </p:oleObj>
              </mc:Choice>
              <mc:Fallback>
                <p:oleObj name="Equation" r:id="rId6" imgW="2628720" imgH="444240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6039" y="868364"/>
                        <a:ext cx="4351337" cy="73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3048001" y="3000200"/>
          <a:ext cx="5761037" cy="229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202" name="Equation" r:id="rId8" imgW="3479760" imgH="1384200" progId="Equation.DSMT4">
                  <p:embed/>
                </p:oleObj>
              </mc:Choice>
              <mc:Fallback>
                <p:oleObj name="Equation" r:id="rId8" imgW="3479760" imgH="1384200" progId="Equation.DSMT4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1" y="3000200"/>
                        <a:ext cx="5761037" cy="229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06050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0"/>
            <a:ext cx="9144000" cy="5232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prstClr val="white"/>
                </a:solidFill>
                <a:latin typeface="Calibri"/>
              </a:rPr>
              <a:t>Info#: Determination of geminal parameters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2111" y="609601"/>
            <a:ext cx="8132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B050"/>
                </a:solidFill>
                <a:latin typeface="Comic Sans MS" panose="030F0702030302020204" pitchFamily="66" charset="0"/>
              </a:rPr>
              <a:t>For quantum dots, G was obtained from parabolic QD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3977376" y="1210776"/>
          <a:ext cx="2728913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434" name="Equation" r:id="rId4" imgW="1650960" imgH="228600" progId="Equation.DSMT4">
                  <p:embed/>
                </p:oleObj>
              </mc:Choice>
              <mc:Fallback>
                <p:oleObj name="Equation" r:id="rId4" imgW="1650960" imgH="228600" progId="Equation.DSMT4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7376" y="1210776"/>
                        <a:ext cx="2728913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534706" y="3581401"/>
            <a:ext cx="8132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B050"/>
                </a:solidFill>
                <a:latin typeface="Comic Sans MS" panose="030F0702030302020204" pitchFamily="66" charset="0"/>
              </a:rPr>
              <a:t>For small molecules and clusters, G was obtained </a:t>
            </a:r>
            <a:r>
              <a:rPr lang="en-US" sz="2400" dirty="0" err="1">
                <a:solidFill>
                  <a:srgbClr val="00B050"/>
                </a:solidFill>
                <a:latin typeface="Comic Sans MS" panose="030F0702030302020204" pitchFamily="66" charset="0"/>
              </a:rPr>
              <a:t>varaitionally</a:t>
            </a:r>
            <a:endParaRPr lang="en-US" sz="2400" dirty="0">
              <a:solidFill>
                <a:srgbClr val="00B050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/>
          </p:nvPr>
        </p:nvGraphicFramePr>
        <p:xfrm>
          <a:off x="3819421" y="1930547"/>
          <a:ext cx="3044825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435" name="Equation" r:id="rId6" imgW="1841400" imgH="457200" progId="Equation.DSMT4">
                  <p:embed/>
                </p:oleObj>
              </mc:Choice>
              <mc:Fallback>
                <p:oleObj name="Equation" r:id="rId6" imgW="1841400" imgH="457200" progId="Equation.DSMT4">
                  <p:embed/>
                  <p:pic>
                    <p:nvPicPr>
                      <p:cNvPr id="1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9421" y="1930547"/>
                        <a:ext cx="3044825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ight Arrow 3"/>
          <p:cNvSpPr/>
          <p:nvPr/>
        </p:nvSpPr>
        <p:spPr>
          <a:xfrm>
            <a:off x="7019820" y="2157558"/>
            <a:ext cx="762000" cy="3048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/>
          </p:nvPr>
        </p:nvGraphicFramePr>
        <p:xfrm>
          <a:off x="7924800" y="2119021"/>
          <a:ext cx="60960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436" name="Equation" r:id="rId8" imgW="368280" imgH="228600" progId="Equation.DSMT4">
                  <p:embed/>
                </p:oleObj>
              </mc:Choice>
              <mc:Fallback>
                <p:oleObj name="Equation" r:id="rId8" imgW="368280" imgH="228600" progId="Equation.DSMT4">
                  <p:embed/>
                  <p:pic>
                    <p:nvPicPr>
                      <p:cNvPr id="16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2119021"/>
                        <a:ext cx="609600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3977376" y="2945679"/>
          <a:ext cx="1135063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437" name="Equation" r:id="rId10" imgW="685800" imgH="228600" progId="Equation.DSMT4">
                  <p:embed/>
                </p:oleObj>
              </mc:Choice>
              <mc:Fallback>
                <p:oleObj name="Equation" r:id="rId10" imgW="685800" imgH="228600" progId="Equation.DSMT4">
                  <p:embed/>
                  <p:pic>
                    <p:nvPicPr>
                      <p:cNvPr id="17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7376" y="2945679"/>
                        <a:ext cx="1135063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/>
          </p:nvPr>
        </p:nvGraphicFramePr>
        <p:xfrm>
          <a:off x="4452938" y="4754564"/>
          <a:ext cx="1911350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438" name="Equation" r:id="rId12" imgW="1155600" imgH="444240" progId="Equation.DSMT4">
                  <p:embed/>
                </p:oleObj>
              </mc:Choice>
              <mc:Fallback>
                <p:oleObj name="Equation" r:id="rId12" imgW="1155600" imgH="444240" progId="Equation.DSMT4">
                  <p:embed/>
                  <p:pic>
                    <p:nvPicPr>
                      <p:cNvPr id="18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2938" y="4754564"/>
                        <a:ext cx="1911350" cy="73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ight Arrow 18"/>
          <p:cNvSpPr/>
          <p:nvPr/>
        </p:nvSpPr>
        <p:spPr>
          <a:xfrm>
            <a:off x="6638820" y="4979543"/>
            <a:ext cx="762000" cy="3048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/>
          </p:nvPr>
        </p:nvGraphicFramePr>
        <p:xfrm>
          <a:off x="7689851" y="4940301"/>
          <a:ext cx="315913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439" name="Equation" r:id="rId14" imgW="190440" imgH="228600" progId="Equation.DSMT4">
                  <p:embed/>
                </p:oleObj>
              </mc:Choice>
              <mc:Fallback>
                <p:oleObj name="Equation" r:id="rId14" imgW="190440" imgH="228600" progId="Equation.DSMT4">
                  <p:embed/>
                  <p:pic>
                    <p:nvPicPr>
                      <p:cNvPr id="2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9851" y="4940301"/>
                        <a:ext cx="315913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/>
          </p:nvPr>
        </p:nvGraphicFramePr>
        <p:xfrm>
          <a:off x="6413500" y="2946401"/>
          <a:ext cx="839788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440" name="Equation" r:id="rId16" imgW="507960" imgH="228600" progId="Equation.DSMT4">
                  <p:embed/>
                </p:oleObj>
              </mc:Choice>
              <mc:Fallback>
                <p:oleObj name="Equation" r:id="rId16" imgW="507960" imgH="228600" progId="Equation.DSMT4">
                  <p:embed/>
                  <p:pic>
                    <p:nvPicPr>
                      <p:cNvPr id="1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00" y="2946401"/>
                        <a:ext cx="839788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/>
          </p:nvPr>
        </p:nvGraphicFramePr>
        <p:xfrm>
          <a:off x="4988719" y="5943601"/>
          <a:ext cx="839788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441" name="Equation" r:id="rId18" imgW="507960" imgH="228600" progId="Equation.DSMT4">
                  <p:embed/>
                </p:oleObj>
              </mc:Choice>
              <mc:Fallback>
                <p:oleObj name="Equation" r:id="rId18" imgW="507960" imgH="228600" progId="Equation.DSMT4">
                  <p:embed/>
                  <p:pic>
                    <p:nvPicPr>
                      <p:cNvPr id="21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8719" y="5943601"/>
                        <a:ext cx="839788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5201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0"/>
            <a:ext cx="9144000" cy="5232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800" dirty="0"/>
              <a:t>Effective single-particle Hamiltonian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1676400" y="2017041"/>
          <a:ext cx="305435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67" name="Equation" r:id="rId4" imgW="1473120" imgH="419040" progId="Equation.DSMT4">
                  <p:embed/>
                </p:oleObj>
              </mc:Choice>
              <mc:Fallback>
                <p:oleObj name="Equation" r:id="rId4" imgW="1473120" imgH="419040" progId="Equation.DSMT4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017041"/>
                        <a:ext cx="3054350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2171552" y="1042337"/>
          <a:ext cx="2000250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68" name="Equation" r:id="rId6" imgW="965160" imgH="431640" progId="Equation.DSMT4">
                  <p:embed/>
                </p:oleObj>
              </mc:Choice>
              <mc:Fallback>
                <p:oleObj name="Equation" r:id="rId6" imgW="965160" imgH="431640" progId="Equation.DSMT4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1552" y="1042337"/>
                        <a:ext cx="2000250" cy="89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7103583" y="3595968"/>
          <a:ext cx="16319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69" name="Equation" r:id="rId8" imgW="787320" imgH="228600" progId="Equation.DSMT4">
                  <p:embed/>
                </p:oleObj>
              </mc:Choice>
              <mc:Fallback>
                <p:oleObj name="Equation" r:id="rId8" imgW="787320" imgH="228600" progId="Equation.DSMT4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3583" y="3595968"/>
                        <a:ext cx="163195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6997700" y="1166813"/>
          <a:ext cx="2395538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70" name="Equation" r:id="rId10" imgW="1155600" imgH="431640" progId="Equation.DSMT4">
                  <p:embed/>
                </p:oleObj>
              </mc:Choice>
              <mc:Fallback>
                <p:oleObj name="Equation" r:id="rId10" imgW="1155600" imgH="431640" progId="Equation.DSMT4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7700" y="1166813"/>
                        <a:ext cx="2395538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676400" y="533401"/>
            <a:ext cx="403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B050"/>
                </a:solidFill>
                <a:latin typeface="Comic Sans MS" panose="030F0702030302020204" pitchFamily="66" charset="0"/>
              </a:rPr>
              <a:t>Non-interaction system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05600" y="533401"/>
            <a:ext cx="403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B050"/>
                </a:solidFill>
                <a:latin typeface="Comic Sans MS" panose="030F0702030302020204" pitchFamily="66" charset="0"/>
              </a:rPr>
              <a:t>Interacting system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048000" y="2633655"/>
            <a:ext cx="1337044" cy="9623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76400" y="3190697"/>
            <a:ext cx="2495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33CC"/>
                </a:solidFill>
                <a:latin typeface="Comic Sans MS" panose="030F0702030302020204" pitchFamily="66" charset="0"/>
              </a:rPr>
              <a:t>Can be: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1477963" y="3595689"/>
          <a:ext cx="4265613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71" name="Equation" r:id="rId12" imgW="2057400" imgH="241200" progId="Equation.DSMT4">
                  <p:embed/>
                </p:oleObj>
              </mc:Choice>
              <mc:Fallback>
                <p:oleObj name="Equation" r:id="rId12" imgW="2057400" imgH="241200" progId="Equation.DSMT4">
                  <p:embed/>
                  <p:pic>
                    <p:nvPicPr>
                      <p:cNvPr id="17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7963" y="3595689"/>
                        <a:ext cx="4265613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/>
          </p:nvPr>
        </p:nvGraphicFramePr>
        <p:xfrm>
          <a:off x="1921521" y="4238524"/>
          <a:ext cx="2500313" cy="154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72" name="Equation" r:id="rId14" imgW="1206360" imgH="749160" progId="Equation.DSMT4">
                  <p:embed/>
                </p:oleObj>
              </mc:Choice>
              <mc:Fallback>
                <p:oleObj name="Equation" r:id="rId14" imgW="1206360" imgH="749160" progId="Equation.DSMT4">
                  <p:embed/>
                  <p:pic>
                    <p:nvPicPr>
                      <p:cNvPr id="18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1521" y="4238524"/>
                        <a:ext cx="2500313" cy="1547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/>
          </p:nvPr>
        </p:nvGraphicFramePr>
        <p:xfrm>
          <a:off x="3152775" y="4953000"/>
          <a:ext cx="236538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73" name="Equation" r:id="rId16" imgW="114120" imgH="177480" progId="Equation.DSMT4">
                  <p:embed/>
                </p:oleObj>
              </mc:Choice>
              <mc:Fallback>
                <p:oleObj name="Equation" r:id="rId16" imgW="114120" imgH="177480" progId="Equation.DSMT4">
                  <p:embed/>
                  <p:pic>
                    <p:nvPicPr>
                      <p:cNvPr id="19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2775" y="4953000"/>
                        <a:ext cx="236538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/>
          </p:nvPr>
        </p:nvGraphicFramePr>
        <p:xfrm>
          <a:off x="3178175" y="6164263"/>
          <a:ext cx="236538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74" name="Equation" r:id="rId18" imgW="114120" imgH="177480" progId="Equation.DSMT4">
                  <p:embed/>
                </p:oleObj>
              </mc:Choice>
              <mc:Fallback>
                <p:oleObj name="Equation" r:id="rId18" imgW="114120" imgH="177480" progId="Equation.DSMT4">
                  <p:embed/>
                  <p:pic>
                    <p:nvPicPr>
                      <p:cNvPr id="2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8175" y="6164263"/>
                        <a:ext cx="236538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/>
          </p:nvPr>
        </p:nvGraphicFramePr>
        <p:xfrm>
          <a:off x="6858000" y="4264025"/>
          <a:ext cx="2393950" cy="141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75" name="Equation" r:id="rId19" imgW="1155600" imgH="685800" progId="Equation.DSMT4">
                  <p:embed/>
                </p:oleObj>
              </mc:Choice>
              <mc:Fallback>
                <p:oleObj name="Equation" r:id="rId19" imgW="1155600" imgH="685800" progId="Equation.DSMT4">
                  <p:embed/>
                  <p:pic>
                    <p:nvPicPr>
                      <p:cNvPr id="21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4264025"/>
                        <a:ext cx="2393950" cy="1416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/>
          </p:nvPr>
        </p:nvGraphicFramePr>
        <p:xfrm>
          <a:off x="7272339" y="2043113"/>
          <a:ext cx="1868487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76" name="Equation" r:id="rId21" imgW="901440" imgH="444240" progId="Equation.DSMT4">
                  <p:embed/>
                </p:oleObj>
              </mc:Choice>
              <mc:Fallback>
                <p:oleObj name="Equation" r:id="rId21" imgW="901440" imgH="444240" progId="Equation.DSMT4">
                  <p:embed/>
                  <p:pic>
                    <p:nvPicPr>
                      <p:cNvPr id="22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2339" y="2043113"/>
                        <a:ext cx="1868487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2487512" y="6019801"/>
            <a:ext cx="6199289" cy="500063"/>
            <a:chOff x="67468" y="5999163"/>
            <a:chExt cx="6199289" cy="500063"/>
          </a:xfrm>
        </p:grpSpPr>
        <p:graphicFrame>
          <p:nvGraphicFramePr>
            <p:cNvPr id="23" name="Object 22"/>
            <p:cNvGraphicFramePr>
              <a:graphicFrameLocks noChangeAspect="1"/>
            </p:cNvGraphicFramePr>
            <p:nvPr>
              <p:extLst/>
            </p:nvPr>
          </p:nvGraphicFramePr>
          <p:xfrm>
            <a:off x="3131444" y="5999163"/>
            <a:ext cx="3135313" cy="500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477" name="Equation" r:id="rId23" imgW="1511280" imgH="241200" progId="Equation.DSMT4">
                    <p:embed/>
                  </p:oleObj>
                </mc:Choice>
                <mc:Fallback>
                  <p:oleObj name="Equation" r:id="rId23" imgW="1511280" imgH="241200" progId="Equation.DSMT4">
                    <p:embed/>
                    <p:pic>
                      <p:nvPicPr>
                        <p:cNvPr id="23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1444" y="5999163"/>
                          <a:ext cx="3135313" cy="5000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TextBox 24"/>
            <p:cNvSpPr txBox="1"/>
            <p:nvPr/>
          </p:nvSpPr>
          <p:spPr>
            <a:xfrm>
              <a:off x="67468" y="6032500"/>
              <a:ext cx="4038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  <a:latin typeface="Comic Sans MS" panose="030F0702030302020204" pitchFamily="66" charset="0"/>
                </a:rPr>
                <a:t>Goal of today’s talk:</a:t>
              </a:r>
            </a:p>
          </p:txBody>
        </p:sp>
      </p:grpSp>
      <p:sp>
        <p:nvSpPr>
          <p:cNvPr id="5" name="Rectangle 4"/>
          <p:cNvSpPr/>
          <p:nvPr/>
        </p:nvSpPr>
        <p:spPr>
          <a:xfrm>
            <a:off x="2487512" y="5867400"/>
            <a:ext cx="6427889" cy="83820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555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603985" y="102913"/>
            <a:ext cx="8911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omic Sans MS" panose="030F0702030302020204" pitchFamily="66" charset="0"/>
              </a:rPr>
              <a:t>If we are ready to admit unoccupied states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1666166" y="762000"/>
            <a:ext cx="8810625" cy="990600"/>
            <a:chOff x="-5687" y="3048000"/>
            <a:chExt cx="8810625" cy="990600"/>
          </a:xfrm>
        </p:grpSpPr>
        <p:grpSp>
          <p:nvGrpSpPr>
            <p:cNvPr id="25" name="Group 21"/>
            <p:cNvGrpSpPr/>
            <p:nvPr/>
          </p:nvGrpSpPr>
          <p:grpSpPr>
            <a:xfrm>
              <a:off x="-5687" y="3048000"/>
              <a:ext cx="8810625" cy="990600"/>
              <a:chOff x="-5687" y="3352800"/>
              <a:chExt cx="8810625" cy="990600"/>
            </a:xfrm>
          </p:grpSpPr>
          <p:pic>
            <p:nvPicPr>
              <p:cNvPr id="27" name="Picture 4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5687" y="3352800"/>
                <a:ext cx="8810625" cy="990600"/>
              </a:xfrm>
              <a:prstGeom prst="rect">
                <a:avLst/>
              </a:prstGeom>
              <a:noFill/>
              <a:ln w="9525">
                <a:solidFill>
                  <a:srgbClr val="007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8" name="Rectangle 27"/>
              <p:cNvSpPr/>
              <p:nvPr/>
            </p:nvSpPr>
            <p:spPr>
              <a:xfrm>
                <a:off x="6405279" y="3663434"/>
                <a:ext cx="1107996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	</a:t>
                </a:r>
              </a:p>
            </p:txBody>
          </p:sp>
        </p:grpSp>
        <p:sp>
          <p:nvSpPr>
            <p:cNvPr id="26" name="Rectangle 25"/>
            <p:cNvSpPr/>
            <p:nvPr/>
          </p:nvSpPr>
          <p:spPr>
            <a:xfrm>
              <a:off x="5795748" y="3385952"/>
              <a:ext cx="2804807" cy="338554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Phys. Rev. A </a:t>
              </a:r>
              <a:r>
                <a:rPr lang="en-US" sz="16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89</a:t>
              </a:r>
              <a:r>
                <a:rPr lang="en-US" sz="16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, 032515 (2014)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652464" y="1881112"/>
            <a:ext cx="6887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  <a:latin typeface="Calibri"/>
              </a:rPr>
              <a:t>Challenge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: Avoiding 3, 4, 5, 6-particle integrals</a:t>
            </a:r>
          </a:p>
        </p:txBody>
      </p:sp>
      <p:grpSp>
        <p:nvGrpSpPr>
          <p:cNvPr id="30" name="Group 12"/>
          <p:cNvGrpSpPr/>
          <p:nvPr/>
        </p:nvGrpSpPr>
        <p:grpSpPr>
          <a:xfrm>
            <a:off x="1655279" y="2559050"/>
            <a:ext cx="8579334" cy="869950"/>
            <a:chOff x="118281" y="2209800"/>
            <a:chExt cx="8579334" cy="869950"/>
          </a:xfrm>
        </p:grpSpPr>
        <p:sp>
          <p:nvSpPr>
            <p:cNvPr id="31" name="TextBox 30"/>
            <p:cNvSpPr txBox="1"/>
            <p:nvPr/>
          </p:nvSpPr>
          <p:spPr>
            <a:xfrm>
              <a:off x="118281" y="2209800"/>
              <a:ext cx="410431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F79646">
                      <a:lumMod val="75000"/>
                    </a:srgbClr>
                  </a:solidFill>
                  <a:latin typeface="Calibri"/>
                </a:rPr>
                <a:t>Step 1</a:t>
              </a: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: Project the correlation function in a finite basis</a:t>
              </a:r>
            </a:p>
          </p:txBody>
        </p:sp>
        <p:graphicFrame>
          <p:nvGraphicFramePr>
            <p:cNvPr id="32" name="Object 31"/>
            <p:cNvGraphicFramePr>
              <a:graphicFrameLocks noChangeAspect="1"/>
            </p:cNvGraphicFramePr>
            <p:nvPr>
              <p:extLst/>
            </p:nvPr>
          </p:nvGraphicFramePr>
          <p:xfrm>
            <a:off x="4101802" y="2239963"/>
            <a:ext cx="4595813" cy="839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48" name="Equation" r:id="rId5" imgW="2361960" imgH="431640" progId="Equation.DSMT4">
                    <p:embed/>
                  </p:oleObj>
                </mc:Choice>
                <mc:Fallback>
                  <p:oleObj name="Equation" r:id="rId5" imgW="2361960" imgH="431640" progId="Equation.DSMT4">
                    <p:embed/>
                    <p:pic>
                      <p:nvPicPr>
                        <p:cNvPr id="32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1802" y="2239963"/>
                          <a:ext cx="4595813" cy="8397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" name="Group 24"/>
          <p:cNvGrpSpPr/>
          <p:nvPr/>
        </p:nvGrpSpPr>
        <p:grpSpPr>
          <a:xfrm>
            <a:off x="1655279" y="3778251"/>
            <a:ext cx="7096608" cy="839787"/>
            <a:chOff x="118281" y="2209800"/>
            <a:chExt cx="7096608" cy="839787"/>
          </a:xfrm>
        </p:grpSpPr>
        <p:sp>
          <p:nvSpPr>
            <p:cNvPr id="34" name="TextBox 33"/>
            <p:cNvSpPr txBox="1"/>
            <p:nvPr/>
          </p:nvSpPr>
          <p:spPr>
            <a:xfrm>
              <a:off x="118281" y="2209800"/>
              <a:ext cx="410431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F79646">
                      <a:lumMod val="75000"/>
                    </a:srgbClr>
                  </a:solidFill>
                  <a:latin typeface="Calibri"/>
                </a:rPr>
                <a:t>Step 2</a:t>
              </a: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: Write the energy expression term of diagrams</a:t>
              </a:r>
            </a:p>
          </p:txBody>
        </p:sp>
        <p:graphicFrame>
          <p:nvGraphicFramePr>
            <p:cNvPr id="35" name="Object 34"/>
            <p:cNvGraphicFramePr>
              <a:graphicFrameLocks noChangeAspect="1"/>
            </p:cNvGraphicFramePr>
            <p:nvPr>
              <p:extLst/>
            </p:nvPr>
          </p:nvGraphicFramePr>
          <p:xfrm>
            <a:off x="4101802" y="2209800"/>
            <a:ext cx="3113087" cy="839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49" name="Equation" r:id="rId7" imgW="1600200" imgH="431640" progId="Equation.DSMT4">
                    <p:embed/>
                  </p:oleObj>
                </mc:Choice>
                <mc:Fallback>
                  <p:oleObj name="Equation" r:id="rId7" imgW="1600200" imgH="431640" progId="Equation.DSMT4">
                    <p:embed/>
                    <p:pic>
                      <p:nvPicPr>
                        <p:cNvPr id="35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1802" y="2209800"/>
                          <a:ext cx="3113087" cy="8397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6" name="Group 27"/>
          <p:cNvGrpSpPr/>
          <p:nvPr/>
        </p:nvGrpSpPr>
        <p:grpSpPr>
          <a:xfrm>
            <a:off x="1655280" y="4893054"/>
            <a:ext cx="8860321" cy="1736347"/>
            <a:chOff x="-156815" y="2043113"/>
            <a:chExt cx="8860321" cy="1736347"/>
          </a:xfrm>
        </p:grpSpPr>
        <p:sp>
          <p:nvSpPr>
            <p:cNvPr id="37" name="TextBox 36"/>
            <p:cNvSpPr txBox="1"/>
            <p:nvPr/>
          </p:nvSpPr>
          <p:spPr>
            <a:xfrm>
              <a:off x="-156815" y="2209800"/>
              <a:ext cx="410431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F79646">
                      <a:lumMod val="75000"/>
                    </a:srgbClr>
                  </a:solidFill>
                  <a:latin typeface="Calibri"/>
                </a:rPr>
                <a:t>Step 3</a:t>
              </a: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: Obtain a renormalized 2-body operator by performing infinite-order summation over a subset of diagrams</a:t>
              </a:r>
            </a:p>
          </p:txBody>
        </p:sp>
        <p:graphicFrame>
          <p:nvGraphicFramePr>
            <p:cNvPr id="38" name="Object 37"/>
            <p:cNvGraphicFramePr>
              <a:graphicFrameLocks noChangeAspect="1"/>
            </p:cNvGraphicFramePr>
            <p:nvPr>
              <p:extLst/>
            </p:nvPr>
          </p:nvGraphicFramePr>
          <p:xfrm>
            <a:off x="3857959" y="2043113"/>
            <a:ext cx="4845547" cy="11216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50" name="Equation" r:id="rId9" imgW="2743200" imgH="634680" progId="Equation.DSMT4">
                    <p:embed/>
                  </p:oleObj>
                </mc:Choice>
                <mc:Fallback>
                  <p:oleObj name="Equation" r:id="rId9" imgW="2743200" imgH="634680" progId="Equation.DSMT4">
                    <p:embed/>
                    <p:pic>
                      <p:nvPicPr>
                        <p:cNvPr id="38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7959" y="2043113"/>
                          <a:ext cx="4845547" cy="112164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1364887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524000" y="1"/>
            <a:ext cx="9144000" cy="64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prstClr val="white"/>
                </a:solidFill>
                <a:latin typeface="Calibri"/>
              </a:rPr>
              <a:t>Partial infinite-order diagrammatic summation 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2108200" y="2767013"/>
          <a:ext cx="4287838" cy="187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72" name="Equation" r:id="rId3" imgW="2031840" imgH="888840" progId="Equation.DSMT4">
                  <p:embed/>
                </p:oleObj>
              </mc:Choice>
              <mc:Fallback>
                <p:oleObj name="Equation" r:id="rId3" imgW="2031840" imgH="888840" progId="Equation.DSMT4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8200" y="2767013"/>
                        <a:ext cx="4287838" cy="187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2406650" y="4724400"/>
          <a:ext cx="1957388" cy="176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73" name="Equation" r:id="rId5" imgW="927000" imgH="838080" progId="Equation.DSMT4">
                  <p:embed/>
                </p:oleObj>
              </mc:Choice>
              <mc:Fallback>
                <p:oleObj name="Equation" r:id="rId5" imgW="927000" imgH="838080" progId="Equation.DSMT4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6650" y="4724400"/>
                        <a:ext cx="1957388" cy="176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2549526" y="838200"/>
          <a:ext cx="2519363" cy="176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74" name="Equation" r:id="rId7" imgW="1193760" imgH="838080" progId="Equation.DSMT4">
                  <p:embed/>
                </p:oleObj>
              </mc:Choice>
              <mc:Fallback>
                <p:oleObj name="Equation" r:id="rId7" imgW="1193760" imgH="838080" progId="Equation.DSMT4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9526" y="838200"/>
                        <a:ext cx="2519363" cy="176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181600" y="5410201"/>
            <a:ext cx="510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All diagrams are added to finite order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62600" y="1219201"/>
            <a:ext cx="472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"/>
              </a:rPr>
              <a:t>All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diagrams are added to infinite order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05600" y="3352801"/>
            <a:ext cx="358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"/>
              </a:rPr>
              <a:t>Some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diagrams are added to infinite order</a:t>
            </a:r>
          </a:p>
        </p:txBody>
      </p:sp>
    </p:spTree>
    <p:extLst>
      <p:ext uri="{BB962C8B-B14F-4D97-AF65-F5344CB8AC3E}">
        <p14:creationId xmlns:p14="http://schemas.microsoft.com/office/powerpoint/2010/main" val="25154522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9FF41-CC6E-4A72-88F0-54415C0A25F3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11366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9859" y="1981201"/>
            <a:ext cx="3354819" cy="4495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367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29400" y="2057401"/>
            <a:ext cx="3785714" cy="4562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1" name="Object 20"/>
          <p:cNvGraphicFramePr>
            <a:graphicFrameLocks noChangeAspect="1"/>
          </p:cNvGraphicFramePr>
          <p:nvPr>
            <p:extLst/>
          </p:nvPr>
        </p:nvGraphicFramePr>
        <p:xfrm>
          <a:off x="1643743" y="3124200"/>
          <a:ext cx="1253729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93" name="Equation" r:id="rId5" imgW="406080" imgH="444240" progId="Equation.DSMT4">
                  <p:embed/>
                </p:oleObj>
              </mc:Choice>
              <mc:Fallback>
                <p:oleObj name="Equation" r:id="rId5" imgW="406080" imgH="444240" progId="Equation.DSMT4">
                  <p:embed/>
                  <p:pic>
                    <p:nvPicPr>
                      <p:cNvPr id="21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743" y="3124200"/>
                        <a:ext cx="1253729" cy="1371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6096000" y="3429000"/>
          <a:ext cx="533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94" name="Equation" r:id="rId7" imgW="177480" imgH="101520" progId="Equation.DSMT4">
                  <p:embed/>
                </p:oleObj>
              </mc:Choice>
              <mc:Fallback>
                <p:oleObj name="Equation" r:id="rId7" imgW="177480" imgH="101520" progId="Equation.DSMT4">
                  <p:embed/>
                  <p:pic>
                    <p:nvPicPr>
                      <p:cNvPr id="22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429000"/>
                        <a:ext cx="5334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Left Bracket 24"/>
          <p:cNvSpPr/>
          <p:nvPr/>
        </p:nvSpPr>
        <p:spPr>
          <a:xfrm>
            <a:off x="2743200" y="1828800"/>
            <a:ext cx="76200" cy="4800600"/>
          </a:xfrm>
          <a:prstGeom prst="leftBracket">
            <a:avLst/>
          </a:prstGeom>
          <a:ln>
            <a:solidFill>
              <a:srgbClr val="0070C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Right Bracket 27"/>
          <p:cNvSpPr/>
          <p:nvPr/>
        </p:nvSpPr>
        <p:spPr>
          <a:xfrm>
            <a:off x="8001000" y="5029200"/>
            <a:ext cx="228600" cy="1447800"/>
          </a:xfrm>
          <a:prstGeom prst="rightBracket">
            <a:avLst/>
          </a:prstGeom>
          <a:ln>
            <a:solidFill>
              <a:srgbClr val="0070C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43742" y="129922"/>
            <a:ext cx="8915400" cy="5232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prstClr val="white"/>
                </a:solidFill>
                <a:latin typeface="Calibri"/>
              </a:rPr>
              <a:t>Info#: Summation over intermediate particle-hole states 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666166" y="762000"/>
            <a:ext cx="8810625" cy="990600"/>
            <a:chOff x="-5687" y="3048000"/>
            <a:chExt cx="8810625" cy="990600"/>
          </a:xfrm>
        </p:grpSpPr>
        <p:grpSp>
          <p:nvGrpSpPr>
            <p:cNvPr id="17" name="Group 21"/>
            <p:cNvGrpSpPr/>
            <p:nvPr/>
          </p:nvGrpSpPr>
          <p:grpSpPr>
            <a:xfrm>
              <a:off x="-5687" y="3048000"/>
              <a:ext cx="8810625" cy="990600"/>
              <a:chOff x="-5687" y="3352800"/>
              <a:chExt cx="8810625" cy="990600"/>
            </a:xfrm>
          </p:grpSpPr>
          <p:pic>
            <p:nvPicPr>
              <p:cNvPr id="19" name="Picture 4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5687" y="3352800"/>
                <a:ext cx="8810625" cy="990600"/>
              </a:xfrm>
              <a:prstGeom prst="rect">
                <a:avLst/>
              </a:prstGeom>
              <a:noFill/>
              <a:ln w="9525">
                <a:solidFill>
                  <a:srgbClr val="007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0" name="Rectangle 19"/>
              <p:cNvSpPr/>
              <p:nvPr/>
            </p:nvSpPr>
            <p:spPr>
              <a:xfrm>
                <a:off x="6405279" y="3663434"/>
                <a:ext cx="1107996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	</a:t>
                </a:r>
              </a:p>
            </p:txBody>
          </p:sp>
        </p:grpSp>
        <p:sp>
          <p:nvSpPr>
            <p:cNvPr id="18" name="Rectangle 17"/>
            <p:cNvSpPr/>
            <p:nvPr/>
          </p:nvSpPr>
          <p:spPr>
            <a:xfrm>
              <a:off x="5795748" y="3385952"/>
              <a:ext cx="2804807" cy="338554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Phys. Rev. A </a:t>
              </a:r>
              <a:r>
                <a:rPr lang="en-US" sz="16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89</a:t>
              </a:r>
              <a:r>
                <a:rPr lang="en-US" sz="16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, 032515 (2014)</a:t>
              </a:r>
            </a:p>
          </p:txBody>
        </p:sp>
      </p:grpSp>
      <p:pic>
        <p:nvPicPr>
          <p:cNvPr id="23" name="Picture 9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991600" y="5181600"/>
            <a:ext cx="1600200" cy="1606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4" name="Object 10"/>
          <p:cNvGraphicFramePr>
            <a:graphicFrameLocks noChangeAspect="1"/>
          </p:cNvGraphicFramePr>
          <p:nvPr>
            <p:extLst/>
          </p:nvPr>
        </p:nvGraphicFramePr>
        <p:xfrm>
          <a:off x="8382000" y="5486400"/>
          <a:ext cx="52228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95" name="Equation" r:id="rId11" imgW="126720" imgH="114120" progId="Equation.DSMT4">
                  <p:embed/>
                </p:oleObj>
              </mc:Choice>
              <mc:Fallback>
                <p:oleObj name="Equation" r:id="rId11" imgW="126720" imgH="114120" progId="Equation.DSMT4">
                  <p:embed/>
                  <p:pic>
                    <p:nvPicPr>
                      <p:cNvPr id="2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0" y="5486400"/>
                        <a:ext cx="522288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81723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"/>
          <p:cNvGrpSpPr/>
          <p:nvPr/>
        </p:nvGrpSpPr>
        <p:grpSpPr>
          <a:xfrm>
            <a:off x="4572001" y="672484"/>
            <a:ext cx="2278925" cy="6131403"/>
            <a:chOff x="-2158093" y="762744"/>
            <a:chExt cx="2278925" cy="6131403"/>
          </a:xfrm>
        </p:grpSpPr>
        <p:sp>
          <p:nvSpPr>
            <p:cNvPr id="157" name="TextBox 156"/>
            <p:cNvSpPr txBox="1"/>
            <p:nvPr/>
          </p:nvSpPr>
          <p:spPr>
            <a:xfrm>
              <a:off x="-1390649" y="6186261"/>
              <a:ext cx="1511481" cy="707886"/>
            </a:xfrm>
            <a:prstGeom prst="rect">
              <a:avLst/>
            </a:prstGeom>
            <a:noFill/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79646">
                      <a:lumMod val="75000"/>
                    </a:srgbClr>
                  </a:solidFill>
                  <a:latin typeface="Calibri"/>
                </a:rPr>
                <a:t>Finite and independent</a:t>
              </a:r>
            </a:p>
          </p:txBody>
        </p:sp>
        <p:grpSp>
          <p:nvGrpSpPr>
            <p:cNvPr id="3" name="Group 157"/>
            <p:cNvGrpSpPr/>
            <p:nvPr/>
          </p:nvGrpSpPr>
          <p:grpSpPr>
            <a:xfrm>
              <a:off x="-2158093" y="762744"/>
              <a:ext cx="2128157" cy="5322207"/>
              <a:chOff x="-2723" y="119743"/>
              <a:chExt cx="2128157" cy="5322207"/>
            </a:xfrm>
          </p:grpSpPr>
          <p:grpSp>
            <p:nvGrpSpPr>
              <p:cNvPr id="4" name="Group 158"/>
              <p:cNvGrpSpPr/>
              <p:nvPr/>
            </p:nvGrpSpPr>
            <p:grpSpPr>
              <a:xfrm>
                <a:off x="76199" y="1444625"/>
                <a:ext cx="1554481" cy="3733800"/>
                <a:chOff x="-1" y="304800"/>
                <a:chExt cx="1554481" cy="3733800"/>
              </a:xfrm>
            </p:grpSpPr>
            <p:cxnSp>
              <p:nvCxnSpPr>
                <p:cNvPr id="171" name="Straight Connector 170"/>
                <p:cNvCxnSpPr/>
                <p:nvPr/>
              </p:nvCxnSpPr>
              <p:spPr>
                <a:xfrm>
                  <a:off x="0" y="304800"/>
                  <a:ext cx="1553935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/>
                <p:cNvCxnSpPr/>
                <p:nvPr/>
              </p:nvCxnSpPr>
              <p:spPr>
                <a:xfrm>
                  <a:off x="0" y="719667"/>
                  <a:ext cx="1553935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/>
                <p:cNvCxnSpPr/>
                <p:nvPr/>
              </p:nvCxnSpPr>
              <p:spPr>
                <a:xfrm>
                  <a:off x="-1" y="1134534"/>
                  <a:ext cx="155448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/>
                <p:cNvCxnSpPr/>
                <p:nvPr/>
              </p:nvCxnSpPr>
              <p:spPr>
                <a:xfrm>
                  <a:off x="-1" y="1549401"/>
                  <a:ext cx="155448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/>
                <p:cNvCxnSpPr/>
                <p:nvPr/>
              </p:nvCxnSpPr>
              <p:spPr>
                <a:xfrm>
                  <a:off x="0" y="1964268"/>
                  <a:ext cx="155448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Connector 175"/>
                <p:cNvCxnSpPr/>
                <p:nvPr/>
              </p:nvCxnSpPr>
              <p:spPr>
                <a:xfrm>
                  <a:off x="0" y="2379135"/>
                  <a:ext cx="155448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/>
                <p:cNvCxnSpPr/>
                <p:nvPr/>
              </p:nvCxnSpPr>
              <p:spPr>
                <a:xfrm>
                  <a:off x="0" y="2794002"/>
                  <a:ext cx="155448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177"/>
                <p:cNvCxnSpPr/>
                <p:nvPr/>
              </p:nvCxnSpPr>
              <p:spPr>
                <a:xfrm>
                  <a:off x="0" y="3208869"/>
                  <a:ext cx="155448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/>
                <p:cNvCxnSpPr/>
                <p:nvPr/>
              </p:nvCxnSpPr>
              <p:spPr>
                <a:xfrm>
                  <a:off x="0" y="3623736"/>
                  <a:ext cx="155448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Connector 179"/>
                <p:cNvCxnSpPr/>
                <p:nvPr/>
              </p:nvCxnSpPr>
              <p:spPr>
                <a:xfrm>
                  <a:off x="0" y="4038600"/>
                  <a:ext cx="155448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aphicFrame>
            <p:nvGraphicFramePr>
              <p:cNvPr id="160" name="Object 3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1701573" y="4908550"/>
              <a:ext cx="325437" cy="5334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4961" name="Equation" r:id="rId3" imgW="139700" imgH="228600" progId="Equation.DSMT4">
                      <p:embed/>
                    </p:oleObj>
                  </mc:Choice>
                  <mc:Fallback>
                    <p:oleObj name="Equation" r:id="rId3" imgW="139700" imgH="228600" progId="Equation.DSMT4">
                      <p:embed/>
                      <p:pic>
                        <p:nvPicPr>
                          <p:cNvPr id="160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01573" y="4908550"/>
                            <a:ext cx="325437" cy="5334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1" name="Object 4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1672998" y="4489450"/>
              <a:ext cx="355600" cy="5334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4962" name="Equation" r:id="rId5" imgW="152334" imgH="228501" progId="Equation.DSMT4">
                      <p:embed/>
                    </p:oleObj>
                  </mc:Choice>
                  <mc:Fallback>
                    <p:oleObj name="Equation" r:id="rId5" imgW="152334" imgH="228501" progId="Equation.DSMT4">
                      <p:embed/>
                      <p:pic>
                        <p:nvPicPr>
                          <p:cNvPr id="161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72998" y="4489450"/>
                            <a:ext cx="355600" cy="5334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2" name="Object 5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1642835" y="1139825"/>
              <a:ext cx="444500" cy="5334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4963" name="Equation" r:id="rId7" imgW="190500" imgH="228600" progId="Equation.DSMT4">
                      <p:embed/>
                    </p:oleObj>
                  </mc:Choice>
                  <mc:Fallback>
                    <p:oleObj name="Equation" r:id="rId7" imgW="190500" imgH="228600" progId="Equation.DSMT4">
                      <p:embed/>
                      <p:pic>
                        <p:nvPicPr>
                          <p:cNvPr id="162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42835" y="1139825"/>
                            <a:ext cx="444500" cy="5334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3" name="Object 6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1687285" y="1558572"/>
              <a:ext cx="355600" cy="5334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4964" name="Equation" r:id="rId9" imgW="152334" imgH="228501" progId="Equation.DSMT4">
                      <p:embed/>
                    </p:oleObj>
                  </mc:Choice>
                  <mc:Fallback>
                    <p:oleObj name="Equation" r:id="rId9" imgW="152334" imgH="228501" progId="Equation.DSMT4">
                      <p:embed/>
                      <p:pic>
                        <p:nvPicPr>
                          <p:cNvPr id="163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87285" y="1558572"/>
                            <a:ext cx="355600" cy="5334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" name="Object 8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1687285" y="1977319"/>
              <a:ext cx="355600" cy="5334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4965" name="Equation" r:id="rId11" imgW="152334" imgH="228501" progId="Equation.DSMT4">
                      <p:embed/>
                    </p:oleObj>
                  </mc:Choice>
                  <mc:Fallback>
                    <p:oleObj name="Equation" r:id="rId11" imgW="152334" imgH="228501" progId="Equation.DSMT4">
                      <p:embed/>
                      <p:pic>
                        <p:nvPicPr>
                          <p:cNvPr id="164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87285" y="1977319"/>
                            <a:ext cx="355600" cy="5334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5" name="Object 9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1687285" y="2396066"/>
              <a:ext cx="355600" cy="5334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4966" name="Equation" r:id="rId13" imgW="152334" imgH="228501" progId="Equation.DSMT4">
                      <p:embed/>
                    </p:oleObj>
                  </mc:Choice>
                  <mc:Fallback>
                    <p:oleObj name="Equation" r:id="rId13" imgW="152334" imgH="228501" progId="Equation.DSMT4">
                      <p:embed/>
                      <p:pic>
                        <p:nvPicPr>
                          <p:cNvPr id="165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87285" y="2396066"/>
                            <a:ext cx="355600" cy="5334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6" name="Object 10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1687285" y="2814813"/>
              <a:ext cx="355600" cy="5334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4967" name="Equation" r:id="rId15" imgW="152334" imgH="228501" progId="Equation.DSMT4">
                      <p:embed/>
                    </p:oleObj>
                  </mc:Choice>
                  <mc:Fallback>
                    <p:oleObj name="Equation" r:id="rId15" imgW="152334" imgH="228501" progId="Equation.DSMT4">
                      <p:embed/>
                      <p:pic>
                        <p:nvPicPr>
                          <p:cNvPr id="166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87285" y="2814813"/>
                            <a:ext cx="355600" cy="5334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7" name="Object 12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1687285" y="3233560"/>
              <a:ext cx="355600" cy="5334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4968" name="Equation" r:id="rId17" imgW="152334" imgH="228501" progId="Equation.DSMT4">
                      <p:embed/>
                    </p:oleObj>
                  </mc:Choice>
                  <mc:Fallback>
                    <p:oleObj name="Equation" r:id="rId17" imgW="152334" imgH="228501" progId="Equation.DSMT4">
                      <p:embed/>
                      <p:pic>
                        <p:nvPicPr>
                          <p:cNvPr id="167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87285" y="3233560"/>
                            <a:ext cx="355600" cy="5334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8" name="Object 13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1687285" y="3652307"/>
              <a:ext cx="355600" cy="5334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4969" name="Equation" r:id="rId19" imgW="152334" imgH="228501" progId="Equation.DSMT4">
                      <p:embed/>
                    </p:oleObj>
                  </mc:Choice>
                  <mc:Fallback>
                    <p:oleObj name="Equation" r:id="rId19" imgW="152334" imgH="228501" progId="Equation.DSMT4">
                      <p:embed/>
                      <p:pic>
                        <p:nvPicPr>
                          <p:cNvPr id="168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87285" y="3652307"/>
                            <a:ext cx="355600" cy="5334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9" name="Object 14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1687285" y="4071054"/>
              <a:ext cx="355600" cy="5334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4970" name="Equation" r:id="rId21" imgW="152334" imgH="228501" progId="Equation.DSMT4">
                      <p:embed/>
                    </p:oleObj>
                  </mc:Choice>
                  <mc:Fallback>
                    <p:oleObj name="Equation" r:id="rId21" imgW="152334" imgH="228501" progId="Equation.DSMT4">
                      <p:embed/>
                      <p:pic>
                        <p:nvPicPr>
                          <p:cNvPr id="169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87285" y="4071054"/>
                            <a:ext cx="355600" cy="5334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0" name="TextBox 169"/>
              <p:cNvSpPr txBox="1"/>
              <p:nvPr/>
            </p:nvSpPr>
            <p:spPr>
              <a:xfrm>
                <a:off x="-2723" y="119743"/>
                <a:ext cx="212815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F79646">
                        <a:lumMod val="75000"/>
                      </a:srgbClr>
                    </a:solidFill>
                    <a:latin typeface="Calibri"/>
                  </a:rPr>
                  <a:t>Finite number of terms</a:t>
                </a:r>
              </a:p>
            </p:txBody>
          </p:sp>
        </p:grpSp>
        <p:graphicFrame>
          <p:nvGraphicFramePr>
            <p:cNvPr id="181" name="Object 19"/>
            <p:cNvGraphicFramePr>
              <a:graphicFrameLocks noChangeAspect="1"/>
            </p:cNvGraphicFramePr>
            <p:nvPr>
              <p:extLst/>
            </p:nvPr>
          </p:nvGraphicFramePr>
          <p:xfrm>
            <a:off x="-1571397" y="5791944"/>
            <a:ext cx="741362" cy="533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971" name="Equation" r:id="rId23" imgW="317362" imgH="228501" progId="Equation.DSMT4">
                    <p:embed/>
                  </p:oleObj>
                </mc:Choice>
                <mc:Fallback>
                  <p:oleObj name="Equation" r:id="rId23" imgW="317362" imgH="228501" progId="Equation.DSMT4">
                    <p:embed/>
                    <p:pic>
                      <p:nvPicPr>
                        <p:cNvPr id="181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1571397" y="5791944"/>
                          <a:ext cx="741362" cy="533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3"/>
          <p:cNvGrpSpPr/>
          <p:nvPr/>
        </p:nvGrpSpPr>
        <p:grpSpPr>
          <a:xfrm>
            <a:off x="1975757" y="609601"/>
            <a:ext cx="2898323" cy="6157555"/>
            <a:chOff x="-2378530" y="871768"/>
            <a:chExt cx="2898323" cy="6157555"/>
          </a:xfrm>
        </p:grpSpPr>
        <p:sp>
          <p:nvSpPr>
            <p:cNvPr id="98" name="TextBox 97"/>
            <p:cNvSpPr txBox="1"/>
            <p:nvPr/>
          </p:nvSpPr>
          <p:spPr>
            <a:xfrm>
              <a:off x="-1815193" y="6321437"/>
              <a:ext cx="2334986" cy="707886"/>
            </a:xfrm>
            <a:prstGeom prst="rect">
              <a:avLst/>
            </a:prstGeom>
            <a:noFill/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79646">
                      <a:lumMod val="75000"/>
                    </a:srgbClr>
                  </a:solidFill>
                  <a:latin typeface="Calibri"/>
                </a:rPr>
                <a:t>Infinite and independent</a:t>
              </a:r>
            </a:p>
          </p:txBody>
        </p:sp>
        <p:graphicFrame>
          <p:nvGraphicFramePr>
            <p:cNvPr id="99" name="Object 19"/>
            <p:cNvGraphicFramePr>
              <a:graphicFrameLocks noChangeAspect="1"/>
            </p:cNvGraphicFramePr>
            <p:nvPr>
              <p:extLst/>
            </p:nvPr>
          </p:nvGraphicFramePr>
          <p:xfrm>
            <a:off x="-1746590" y="5930450"/>
            <a:ext cx="858838" cy="533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972" name="Equation" r:id="rId25" imgW="368300" imgH="228600" progId="Equation.DSMT4">
                    <p:embed/>
                  </p:oleObj>
                </mc:Choice>
                <mc:Fallback>
                  <p:oleObj name="Equation" r:id="rId25" imgW="368300" imgH="228600" progId="Equation.DSMT4">
                    <p:embed/>
                    <p:pic>
                      <p:nvPicPr>
                        <p:cNvPr id="99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1746590" y="5930450"/>
                          <a:ext cx="858838" cy="533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" name="Group 99"/>
            <p:cNvGrpSpPr/>
            <p:nvPr/>
          </p:nvGrpSpPr>
          <p:grpSpPr>
            <a:xfrm>
              <a:off x="-2378530" y="871768"/>
              <a:ext cx="2128157" cy="5322207"/>
              <a:chOff x="-2723" y="119743"/>
              <a:chExt cx="2128157" cy="5322207"/>
            </a:xfrm>
          </p:grpSpPr>
          <p:grpSp>
            <p:nvGrpSpPr>
              <p:cNvPr id="7" name="Group 100"/>
              <p:cNvGrpSpPr/>
              <p:nvPr/>
            </p:nvGrpSpPr>
            <p:grpSpPr>
              <a:xfrm>
                <a:off x="76199" y="1444625"/>
                <a:ext cx="1554481" cy="3733800"/>
                <a:chOff x="-1" y="304800"/>
                <a:chExt cx="1554481" cy="3733800"/>
              </a:xfrm>
            </p:grpSpPr>
            <p:cxnSp>
              <p:nvCxnSpPr>
                <p:cNvPr id="147" name="Straight Connector 146"/>
                <p:cNvCxnSpPr/>
                <p:nvPr/>
              </p:nvCxnSpPr>
              <p:spPr>
                <a:xfrm>
                  <a:off x="0" y="304800"/>
                  <a:ext cx="1553935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/>
                <p:cNvCxnSpPr/>
                <p:nvPr/>
              </p:nvCxnSpPr>
              <p:spPr>
                <a:xfrm>
                  <a:off x="0" y="719667"/>
                  <a:ext cx="1553935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/>
                <p:cNvCxnSpPr/>
                <p:nvPr/>
              </p:nvCxnSpPr>
              <p:spPr>
                <a:xfrm>
                  <a:off x="-1" y="1134534"/>
                  <a:ext cx="155448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/>
                <p:cNvCxnSpPr/>
                <p:nvPr/>
              </p:nvCxnSpPr>
              <p:spPr>
                <a:xfrm>
                  <a:off x="-1" y="1549401"/>
                  <a:ext cx="155448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/>
                <p:cNvCxnSpPr/>
                <p:nvPr/>
              </p:nvCxnSpPr>
              <p:spPr>
                <a:xfrm>
                  <a:off x="0" y="1964268"/>
                  <a:ext cx="155448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/>
                <p:cNvCxnSpPr/>
                <p:nvPr/>
              </p:nvCxnSpPr>
              <p:spPr>
                <a:xfrm>
                  <a:off x="0" y="2379135"/>
                  <a:ext cx="155448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/>
                <p:cNvCxnSpPr/>
                <p:nvPr/>
              </p:nvCxnSpPr>
              <p:spPr>
                <a:xfrm>
                  <a:off x="0" y="2794002"/>
                  <a:ext cx="155448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0" y="3208869"/>
                  <a:ext cx="155448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0" y="3623736"/>
                  <a:ext cx="155448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/>
                <p:cNvCxnSpPr/>
                <p:nvPr/>
              </p:nvCxnSpPr>
              <p:spPr>
                <a:xfrm>
                  <a:off x="0" y="4038600"/>
                  <a:ext cx="155448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aphicFrame>
            <p:nvGraphicFramePr>
              <p:cNvPr id="126" name="Object 125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870403" y="694267"/>
              <a:ext cx="355600" cy="2963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4973" name="Equation" r:id="rId27" imgW="152202" imgH="126835" progId="Equation.DSMT4">
                      <p:embed/>
                    </p:oleObj>
                  </mc:Choice>
                  <mc:Fallback>
                    <p:oleObj name="Equation" r:id="rId27" imgW="152202" imgH="126835" progId="Equation.DSMT4">
                      <p:embed/>
                      <p:pic>
                        <p:nvPicPr>
                          <p:cNvPr id="126" name="Object 1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70403" y="694267"/>
                            <a:ext cx="355600" cy="29633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127" name="Straight Arrow Connector 126"/>
              <p:cNvCxnSpPr/>
              <p:nvPr/>
            </p:nvCxnSpPr>
            <p:spPr>
              <a:xfrm flipV="1">
                <a:off x="1058636" y="990600"/>
                <a:ext cx="1588" cy="40186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aphicFrame>
            <p:nvGraphicFramePr>
              <p:cNvPr id="128" name="Object 3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1701573" y="4908550"/>
              <a:ext cx="325437" cy="5334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4974" name="Equation" r:id="rId29" imgW="139700" imgH="228600" progId="Equation.DSMT4">
                      <p:embed/>
                    </p:oleObj>
                  </mc:Choice>
                  <mc:Fallback>
                    <p:oleObj name="Equation" r:id="rId29" imgW="139700" imgH="228600" progId="Equation.DSMT4">
                      <p:embed/>
                      <p:pic>
                        <p:nvPicPr>
                          <p:cNvPr id="128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01573" y="4908550"/>
                            <a:ext cx="325437" cy="5334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0" name="Object 4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1672998" y="4489450"/>
              <a:ext cx="355600" cy="5334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4975" name="Equation" r:id="rId30" imgW="152334" imgH="228501" progId="Equation.DSMT4">
                      <p:embed/>
                    </p:oleObj>
                  </mc:Choice>
                  <mc:Fallback>
                    <p:oleObj name="Equation" r:id="rId30" imgW="152334" imgH="228501" progId="Equation.DSMT4">
                      <p:embed/>
                      <p:pic>
                        <p:nvPicPr>
                          <p:cNvPr id="130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72998" y="4489450"/>
                            <a:ext cx="355600" cy="5334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4" name="Object 5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1642835" y="1139825"/>
              <a:ext cx="444500" cy="5334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4976" name="Equation" r:id="rId31" imgW="190500" imgH="228600" progId="Equation.DSMT4">
                      <p:embed/>
                    </p:oleObj>
                  </mc:Choice>
                  <mc:Fallback>
                    <p:oleObj name="Equation" r:id="rId31" imgW="190500" imgH="228600" progId="Equation.DSMT4">
                      <p:embed/>
                      <p:pic>
                        <p:nvPicPr>
                          <p:cNvPr id="134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42835" y="1139825"/>
                            <a:ext cx="444500" cy="5334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5" name="Object 6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1687285" y="1558572"/>
              <a:ext cx="355600" cy="5334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4977" name="Equation" r:id="rId32" imgW="152334" imgH="228501" progId="Equation.DSMT4">
                      <p:embed/>
                    </p:oleObj>
                  </mc:Choice>
                  <mc:Fallback>
                    <p:oleObj name="Equation" r:id="rId32" imgW="152334" imgH="228501" progId="Equation.DSMT4">
                      <p:embed/>
                      <p:pic>
                        <p:nvPicPr>
                          <p:cNvPr id="135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87285" y="1558572"/>
                            <a:ext cx="355600" cy="5334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6" name="Object 8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1687285" y="1977319"/>
              <a:ext cx="355600" cy="5334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4978" name="Equation" r:id="rId33" imgW="152334" imgH="228501" progId="Equation.DSMT4">
                      <p:embed/>
                    </p:oleObj>
                  </mc:Choice>
                  <mc:Fallback>
                    <p:oleObj name="Equation" r:id="rId33" imgW="152334" imgH="228501" progId="Equation.DSMT4">
                      <p:embed/>
                      <p:pic>
                        <p:nvPicPr>
                          <p:cNvPr id="136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87285" y="1977319"/>
                            <a:ext cx="355600" cy="5334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7" name="Object 9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1687285" y="2396066"/>
              <a:ext cx="355600" cy="5334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4979" name="Equation" r:id="rId34" imgW="152334" imgH="228501" progId="Equation.DSMT4">
                      <p:embed/>
                    </p:oleObj>
                  </mc:Choice>
                  <mc:Fallback>
                    <p:oleObj name="Equation" r:id="rId34" imgW="152334" imgH="228501" progId="Equation.DSMT4">
                      <p:embed/>
                      <p:pic>
                        <p:nvPicPr>
                          <p:cNvPr id="137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87285" y="2396066"/>
                            <a:ext cx="355600" cy="5334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8" name="Object 10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1687285" y="2814813"/>
              <a:ext cx="355600" cy="5334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4980" name="Equation" r:id="rId35" imgW="152334" imgH="228501" progId="Equation.DSMT4">
                      <p:embed/>
                    </p:oleObj>
                  </mc:Choice>
                  <mc:Fallback>
                    <p:oleObj name="Equation" r:id="rId35" imgW="152334" imgH="228501" progId="Equation.DSMT4">
                      <p:embed/>
                      <p:pic>
                        <p:nvPicPr>
                          <p:cNvPr id="138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87285" y="2814813"/>
                            <a:ext cx="355600" cy="5334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9" name="Object 12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1687285" y="3233560"/>
              <a:ext cx="355600" cy="5334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4981" name="Equation" r:id="rId36" imgW="152334" imgH="228501" progId="Equation.DSMT4">
                      <p:embed/>
                    </p:oleObj>
                  </mc:Choice>
                  <mc:Fallback>
                    <p:oleObj name="Equation" r:id="rId36" imgW="152334" imgH="228501" progId="Equation.DSMT4">
                      <p:embed/>
                      <p:pic>
                        <p:nvPicPr>
                          <p:cNvPr id="139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87285" y="3233560"/>
                            <a:ext cx="355600" cy="5334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2" name="Object 13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1687285" y="3652307"/>
              <a:ext cx="355600" cy="5334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4982" name="Equation" r:id="rId37" imgW="152334" imgH="228501" progId="Equation.DSMT4">
                      <p:embed/>
                    </p:oleObj>
                  </mc:Choice>
                  <mc:Fallback>
                    <p:oleObj name="Equation" r:id="rId37" imgW="152334" imgH="228501" progId="Equation.DSMT4">
                      <p:embed/>
                      <p:pic>
                        <p:nvPicPr>
                          <p:cNvPr id="142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87285" y="3652307"/>
                            <a:ext cx="355600" cy="5334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5" name="Object 14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1687285" y="4071054"/>
              <a:ext cx="355600" cy="5334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4983" name="Equation" r:id="rId38" imgW="152334" imgH="228501" progId="Equation.DSMT4">
                      <p:embed/>
                    </p:oleObj>
                  </mc:Choice>
                  <mc:Fallback>
                    <p:oleObj name="Equation" r:id="rId38" imgW="152334" imgH="228501" progId="Equation.DSMT4">
                      <p:embed/>
                      <p:pic>
                        <p:nvPicPr>
                          <p:cNvPr id="145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87285" y="4071054"/>
                            <a:ext cx="355600" cy="5334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6" name="TextBox 145"/>
              <p:cNvSpPr txBox="1"/>
              <p:nvPr/>
            </p:nvSpPr>
            <p:spPr>
              <a:xfrm>
                <a:off x="-2723" y="119743"/>
                <a:ext cx="212815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F79646">
                        <a:lumMod val="75000"/>
                      </a:srgbClr>
                    </a:solidFill>
                    <a:latin typeface="Calibri"/>
                  </a:rPr>
                  <a:t>Infinite number of terms</a:t>
                </a:r>
              </a:p>
            </p:txBody>
          </p:sp>
        </p:grpSp>
      </p:grpSp>
      <p:graphicFrame>
        <p:nvGraphicFramePr>
          <p:cNvPr id="96" name="Object 19"/>
          <p:cNvGraphicFramePr>
            <a:graphicFrameLocks noChangeAspect="1"/>
          </p:cNvGraphicFramePr>
          <p:nvPr>
            <p:extLst/>
          </p:nvPr>
        </p:nvGraphicFramePr>
        <p:xfrm>
          <a:off x="9296401" y="3603174"/>
          <a:ext cx="1239119" cy="3592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84" name="Equation" r:id="rId39" imgW="787400" imgH="228600" progId="Equation.DSMT4">
                  <p:embed/>
                </p:oleObj>
              </mc:Choice>
              <mc:Fallback>
                <p:oleObj name="Equation" r:id="rId39" imgW="787400" imgH="228600" progId="Equation.DSMT4">
                  <p:embed/>
                  <p:pic>
                    <p:nvPicPr>
                      <p:cNvPr id="96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96401" y="3603174"/>
                        <a:ext cx="1239119" cy="35922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" name="TextBox 96"/>
          <p:cNvSpPr txBox="1"/>
          <p:nvPr/>
        </p:nvSpPr>
        <p:spPr>
          <a:xfrm>
            <a:off x="1632856" y="119744"/>
            <a:ext cx="8915400" cy="5232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prstClr val="white"/>
                </a:solidFill>
                <a:latin typeface="Calibri"/>
              </a:rPr>
              <a:t>Comparison of the three methods </a:t>
            </a:r>
          </a:p>
        </p:txBody>
      </p:sp>
      <p:grpSp>
        <p:nvGrpSpPr>
          <p:cNvPr id="8" name="Group 15"/>
          <p:cNvGrpSpPr/>
          <p:nvPr/>
        </p:nvGrpSpPr>
        <p:grpSpPr>
          <a:xfrm>
            <a:off x="6993452" y="649070"/>
            <a:ext cx="2455349" cy="6132731"/>
            <a:chOff x="6376760" y="668179"/>
            <a:chExt cx="2455349" cy="6132731"/>
          </a:xfrm>
        </p:grpSpPr>
        <p:grpSp>
          <p:nvGrpSpPr>
            <p:cNvPr id="9" name="Group 182"/>
            <p:cNvGrpSpPr/>
            <p:nvPr/>
          </p:nvGrpSpPr>
          <p:grpSpPr>
            <a:xfrm>
              <a:off x="6376760" y="668179"/>
              <a:ext cx="2386239" cy="5343122"/>
              <a:chOff x="6556148" y="395129"/>
              <a:chExt cx="2386239" cy="5343122"/>
            </a:xfrm>
          </p:grpSpPr>
          <p:sp>
            <p:nvSpPr>
              <p:cNvPr id="190" name="Left Brace 189"/>
              <p:cNvSpPr/>
              <p:nvPr/>
            </p:nvSpPr>
            <p:spPr>
              <a:xfrm rot="10800000">
                <a:off x="8526857" y="1330324"/>
                <a:ext cx="415530" cy="4407927"/>
              </a:xfrm>
              <a:prstGeom prst="leftBrace">
                <a:avLst>
                  <a:gd name="adj1" fmla="val 25498"/>
                  <a:gd name="adj2" fmla="val 46428"/>
                </a:avLst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grpSp>
            <p:nvGrpSpPr>
              <p:cNvPr id="10" name="Group 190"/>
              <p:cNvGrpSpPr/>
              <p:nvPr/>
            </p:nvGrpSpPr>
            <p:grpSpPr>
              <a:xfrm>
                <a:off x="6556148" y="395129"/>
                <a:ext cx="2386239" cy="5275421"/>
                <a:chOff x="-149452" y="166529"/>
                <a:chExt cx="2386239" cy="5275421"/>
              </a:xfrm>
            </p:grpSpPr>
            <p:grpSp>
              <p:nvGrpSpPr>
                <p:cNvPr id="11" name="Group 22"/>
                <p:cNvGrpSpPr/>
                <p:nvPr/>
              </p:nvGrpSpPr>
              <p:grpSpPr>
                <a:xfrm>
                  <a:off x="76200" y="1444625"/>
                  <a:ext cx="1463040" cy="3733800"/>
                  <a:chOff x="0" y="304800"/>
                  <a:chExt cx="1463040" cy="3733800"/>
                </a:xfrm>
              </p:grpSpPr>
              <p:cxnSp>
                <p:nvCxnSpPr>
                  <p:cNvPr id="206" name="Straight Connector 205"/>
                  <p:cNvCxnSpPr/>
                  <p:nvPr/>
                </p:nvCxnSpPr>
                <p:spPr>
                  <a:xfrm>
                    <a:off x="0" y="304800"/>
                    <a:ext cx="1463040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7" name="Straight Connector 206"/>
                  <p:cNvCxnSpPr/>
                  <p:nvPr/>
                </p:nvCxnSpPr>
                <p:spPr>
                  <a:xfrm>
                    <a:off x="0" y="719667"/>
                    <a:ext cx="1463040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8" name="Straight Connector 207"/>
                  <p:cNvCxnSpPr/>
                  <p:nvPr/>
                </p:nvCxnSpPr>
                <p:spPr>
                  <a:xfrm>
                    <a:off x="0" y="1134534"/>
                    <a:ext cx="1463040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9" name="Straight Connector 208"/>
                  <p:cNvCxnSpPr/>
                  <p:nvPr/>
                </p:nvCxnSpPr>
                <p:spPr>
                  <a:xfrm>
                    <a:off x="0" y="1549401"/>
                    <a:ext cx="1463040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0" name="Straight Connector 209"/>
                  <p:cNvCxnSpPr/>
                  <p:nvPr/>
                </p:nvCxnSpPr>
                <p:spPr>
                  <a:xfrm>
                    <a:off x="0" y="1964268"/>
                    <a:ext cx="1463040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1" name="Straight Connector 210"/>
                  <p:cNvCxnSpPr/>
                  <p:nvPr/>
                </p:nvCxnSpPr>
                <p:spPr>
                  <a:xfrm>
                    <a:off x="0" y="2379135"/>
                    <a:ext cx="1463040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2" name="Straight Connector 211"/>
                  <p:cNvCxnSpPr/>
                  <p:nvPr/>
                </p:nvCxnSpPr>
                <p:spPr>
                  <a:xfrm>
                    <a:off x="0" y="2794002"/>
                    <a:ext cx="1463040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3" name="Straight Connector 212"/>
                  <p:cNvCxnSpPr/>
                  <p:nvPr/>
                </p:nvCxnSpPr>
                <p:spPr>
                  <a:xfrm>
                    <a:off x="0" y="3208869"/>
                    <a:ext cx="1463040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4" name="Straight Connector 213"/>
                  <p:cNvCxnSpPr/>
                  <p:nvPr/>
                </p:nvCxnSpPr>
                <p:spPr>
                  <a:xfrm>
                    <a:off x="0" y="3623736"/>
                    <a:ext cx="1463040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5" name="Straight Connector 214"/>
                  <p:cNvCxnSpPr/>
                  <p:nvPr/>
                </p:nvCxnSpPr>
                <p:spPr>
                  <a:xfrm>
                    <a:off x="0" y="4038600"/>
                    <a:ext cx="1463040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aphicFrame>
              <p:nvGraphicFramePr>
                <p:cNvPr id="193" name="Object 192"/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688976" y="779601"/>
                <a:ext cx="355600" cy="29633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4985" name="Equation" r:id="rId41" imgW="152202" imgH="126835" progId="Equation.DSMT4">
                        <p:embed/>
                      </p:oleObj>
                    </mc:Choice>
                    <mc:Fallback>
                      <p:oleObj name="Equation" r:id="rId41" imgW="152202" imgH="126835" progId="Equation.DSMT4">
                        <p:embed/>
                        <p:pic>
                          <p:nvPicPr>
                            <p:cNvPr id="193" name="Object 19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88976" y="779601"/>
                              <a:ext cx="355600" cy="296333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cxnSp>
              <p:nvCxnSpPr>
                <p:cNvPr id="194" name="Straight Arrow Connector 193"/>
                <p:cNvCxnSpPr/>
                <p:nvPr/>
              </p:nvCxnSpPr>
              <p:spPr>
                <a:xfrm flipV="1">
                  <a:off x="865188" y="1101725"/>
                  <a:ext cx="1588" cy="2667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graphicFrame>
              <p:nvGraphicFramePr>
                <p:cNvPr id="195" name="Object 3"/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1622426" y="4908550"/>
                <a:ext cx="325437" cy="5334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4986" name="Equation" r:id="rId42" imgW="139700" imgH="228600" progId="Equation.DSMT4">
                        <p:embed/>
                      </p:oleObj>
                    </mc:Choice>
                    <mc:Fallback>
                      <p:oleObj name="Equation" r:id="rId42" imgW="139700" imgH="228600" progId="Equation.DSMT4">
                        <p:embed/>
                        <p:pic>
                          <p:nvPicPr>
                            <p:cNvPr id="195" name="Object 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622426" y="4908550"/>
                              <a:ext cx="325437" cy="5334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96" name="Object 4"/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1593851" y="4489450"/>
                <a:ext cx="355600" cy="5334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4987" name="Equation" r:id="rId44" imgW="152334" imgH="228501" progId="Equation.DSMT4">
                        <p:embed/>
                      </p:oleObj>
                    </mc:Choice>
                    <mc:Fallback>
                      <p:oleObj name="Equation" r:id="rId44" imgW="152334" imgH="228501" progId="Equation.DSMT4">
                        <p:embed/>
                        <p:pic>
                          <p:nvPicPr>
                            <p:cNvPr id="196" name="Object 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593851" y="4489450"/>
                              <a:ext cx="355600" cy="5334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97" name="Object 5"/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1563688" y="1139825"/>
                <a:ext cx="444500" cy="5334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4988" name="Equation" r:id="rId46" imgW="190500" imgH="228600" progId="Equation.DSMT4">
                        <p:embed/>
                      </p:oleObj>
                    </mc:Choice>
                    <mc:Fallback>
                      <p:oleObj name="Equation" r:id="rId46" imgW="190500" imgH="228600" progId="Equation.DSMT4">
                        <p:embed/>
                        <p:pic>
                          <p:nvPicPr>
                            <p:cNvPr id="197" name="Object 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563688" y="1139825"/>
                              <a:ext cx="444500" cy="5334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98" name="Object 6"/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1608138" y="1558572"/>
                <a:ext cx="355600" cy="5334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4989" name="Equation" r:id="rId48" imgW="152334" imgH="228501" progId="Equation.DSMT4">
                        <p:embed/>
                      </p:oleObj>
                    </mc:Choice>
                    <mc:Fallback>
                      <p:oleObj name="Equation" r:id="rId48" imgW="152334" imgH="228501" progId="Equation.DSMT4">
                        <p:embed/>
                        <p:pic>
                          <p:nvPicPr>
                            <p:cNvPr id="198" name="Object 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608138" y="1558572"/>
                              <a:ext cx="355600" cy="5334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99" name="Object 8"/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1608138" y="1977319"/>
                <a:ext cx="355600" cy="5334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4990" name="Equation" r:id="rId50" imgW="152334" imgH="228501" progId="Equation.DSMT4">
                        <p:embed/>
                      </p:oleObj>
                    </mc:Choice>
                    <mc:Fallback>
                      <p:oleObj name="Equation" r:id="rId50" imgW="152334" imgH="228501" progId="Equation.DSMT4">
                        <p:embed/>
                        <p:pic>
                          <p:nvPicPr>
                            <p:cNvPr id="199" name="Object 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608138" y="1977319"/>
                              <a:ext cx="355600" cy="5334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00" name="Object 9"/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1608138" y="2396066"/>
                <a:ext cx="355600" cy="5334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4991" name="Equation" r:id="rId52" imgW="152334" imgH="228501" progId="Equation.DSMT4">
                        <p:embed/>
                      </p:oleObj>
                    </mc:Choice>
                    <mc:Fallback>
                      <p:oleObj name="Equation" r:id="rId52" imgW="152334" imgH="228501" progId="Equation.DSMT4">
                        <p:embed/>
                        <p:pic>
                          <p:nvPicPr>
                            <p:cNvPr id="200" name="Object 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608138" y="2396066"/>
                              <a:ext cx="355600" cy="5334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01" name="Object 10"/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1608138" y="2814813"/>
                <a:ext cx="355600" cy="5334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4992" name="Equation" r:id="rId54" imgW="152334" imgH="228501" progId="Equation.DSMT4">
                        <p:embed/>
                      </p:oleObj>
                    </mc:Choice>
                    <mc:Fallback>
                      <p:oleObj name="Equation" r:id="rId54" imgW="152334" imgH="228501" progId="Equation.DSMT4">
                        <p:embed/>
                        <p:pic>
                          <p:nvPicPr>
                            <p:cNvPr id="201" name="Object 1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608138" y="2814813"/>
                              <a:ext cx="355600" cy="5334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02" name="Object 201"/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1608138" y="3233560"/>
                <a:ext cx="355600" cy="5334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4993" name="Equation" r:id="rId56" imgW="152334" imgH="228501" progId="Equation.DSMT4">
                        <p:embed/>
                      </p:oleObj>
                    </mc:Choice>
                    <mc:Fallback>
                      <p:oleObj name="Equation" r:id="rId56" imgW="152334" imgH="228501" progId="Equation.DSMT4">
                        <p:embed/>
                        <p:pic>
                          <p:nvPicPr>
                            <p:cNvPr id="202" name="Object 20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608138" y="3233560"/>
                              <a:ext cx="355600" cy="5334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03" name="Object 202"/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1608138" y="3652307"/>
                <a:ext cx="355600" cy="5334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4994" name="Equation" r:id="rId58" imgW="152334" imgH="228501" progId="Equation.DSMT4">
                        <p:embed/>
                      </p:oleObj>
                    </mc:Choice>
                    <mc:Fallback>
                      <p:oleObj name="Equation" r:id="rId58" imgW="152334" imgH="228501" progId="Equation.DSMT4">
                        <p:embed/>
                        <p:pic>
                          <p:nvPicPr>
                            <p:cNvPr id="203" name="Object 20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608138" y="3652307"/>
                              <a:ext cx="355600" cy="5334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04" name="Object 203"/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1608138" y="4071054"/>
                <a:ext cx="355600" cy="5334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4995" name="Equation" r:id="rId60" imgW="152334" imgH="228501" progId="Equation.DSMT4">
                        <p:embed/>
                      </p:oleObj>
                    </mc:Choice>
                    <mc:Fallback>
                      <p:oleObj name="Equation" r:id="rId60" imgW="152334" imgH="228501" progId="Equation.DSMT4">
                        <p:embed/>
                        <p:pic>
                          <p:nvPicPr>
                            <p:cNvPr id="204" name="Object 20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608138" y="4071054"/>
                              <a:ext cx="355600" cy="5334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05" name="TextBox 204"/>
                <p:cNvSpPr txBox="1"/>
                <p:nvPr/>
              </p:nvSpPr>
              <p:spPr>
                <a:xfrm>
                  <a:off x="-149452" y="166529"/>
                  <a:ext cx="238623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F79646">
                          <a:lumMod val="75000"/>
                        </a:srgbClr>
                      </a:solidFill>
                      <a:latin typeface="Calibri"/>
                    </a:rPr>
                    <a:t>Infinite number of terms</a:t>
                  </a:r>
                </a:p>
              </p:txBody>
            </p:sp>
          </p:grpSp>
        </p:grpSp>
        <p:sp>
          <p:nvSpPr>
            <p:cNvPr id="216" name="TextBox 215"/>
            <p:cNvSpPr txBox="1"/>
            <p:nvPr/>
          </p:nvSpPr>
          <p:spPr>
            <a:xfrm>
              <a:off x="7138760" y="6093024"/>
              <a:ext cx="1693349" cy="707886"/>
            </a:xfrm>
            <a:prstGeom prst="rect">
              <a:avLst/>
            </a:prstGeom>
            <a:noFill/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79646">
                      <a:lumMod val="75000"/>
                    </a:srgbClr>
                  </a:solidFill>
                  <a:latin typeface="Calibri"/>
                </a:rPr>
                <a:t>Infinite and dependent</a:t>
              </a:r>
            </a:p>
          </p:txBody>
        </p:sp>
      </p:grpSp>
      <p:graphicFrame>
        <p:nvGraphicFramePr>
          <p:cNvPr id="217" name="Object 3"/>
          <p:cNvGraphicFramePr>
            <a:graphicFrameLocks noChangeAspect="1"/>
          </p:cNvGraphicFramePr>
          <p:nvPr>
            <p:extLst/>
          </p:nvPr>
        </p:nvGraphicFramePr>
        <p:xfrm>
          <a:off x="1864860" y="6085572"/>
          <a:ext cx="652463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96" name="Equation" r:id="rId62" imgW="279279" imgH="253890" progId="Equation.DSMT4">
                  <p:embed/>
                </p:oleObj>
              </mc:Choice>
              <mc:Fallback>
                <p:oleObj name="Equation" r:id="rId62" imgW="279279" imgH="253890" progId="Equation.DSMT4">
                  <p:embed/>
                  <p:pic>
                    <p:nvPicPr>
                      <p:cNvPr id="21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4860" y="6085572"/>
                        <a:ext cx="652463" cy="59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4800600" y="6096001"/>
          <a:ext cx="652462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97" name="Equation" r:id="rId64" imgW="279279" imgH="253890" progId="Equation.DSMT4">
                  <p:embed/>
                </p:oleObj>
              </mc:Choice>
              <mc:Fallback>
                <p:oleObj name="Equation" r:id="rId64" imgW="279279" imgH="253890" progId="Equation.DSMT4">
                  <p:embed/>
                  <p:pic>
                    <p:nvPicPr>
                      <p:cNvPr id="17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6096001"/>
                        <a:ext cx="652462" cy="59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/>
          </p:nvPr>
        </p:nvGraphicFramePr>
        <p:xfrm>
          <a:off x="7086601" y="6116350"/>
          <a:ext cx="652463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98" name="Equation" r:id="rId65" imgW="279360" imgH="253800" progId="Equation.DSMT4">
                  <p:embed/>
                </p:oleObj>
              </mc:Choice>
              <mc:Fallback>
                <p:oleObj name="Equation" r:id="rId65" imgW="279360" imgH="253800" progId="Equation.DSMT4">
                  <p:embed/>
                  <p:pic>
                    <p:nvPicPr>
                      <p:cNvPr id="18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1" y="6116350"/>
                        <a:ext cx="652463" cy="59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" name="Object 3"/>
          <p:cNvGraphicFramePr>
            <a:graphicFrameLocks noChangeAspect="1"/>
          </p:cNvGraphicFramePr>
          <p:nvPr>
            <p:extLst/>
          </p:nvPr>
        </p:nvGraphicFramePr>
        <p:xfrm>
          <a:off x="7724608" y="5731166"/>
          <a:ext cx="9239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99" name="Equation" r:id="rId67" imgW="419040" imgH="228600" progId="Equation.DSMT4">
                  <p:embed/>
                </p:oleObj>
              </mc:Choice>
              <mc:Fallback>
                <p:oleObj name="Equation" r:id="rId67" imgW="419040" imgH="228600" progId="Equation.DSMT4">
                  <p:embed/>
                  <p:pic>
                    <p:nvPicPr>
                      <p:cNvPr id="21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24608" y="5731166"/>
                        <a:ext cx="923925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8"/>
          <p:cNvGrpSpPr/>
          <p:nvPr/>
        </p:nvGrpSpPr>
        <p:grpSpPr>
          <a:xfrm>
            <a:off x="1802946" y="3117594"/>
            <a:ext cx="7264854" cy="1015663"/>
            <a:chOff x="278946" y="3117593"/>
            <a:chExt cx="7264854" cy="1015663"/>
          </a:xfrm>
        </p:grpSpPr>
        <p:sp>
          <p:nvSpPr>
            <p:cNvPr id="219" name="TextBox 218"/>
            <p:cNvSpPr txBox="1"/>
            <p:nvPr/>
          </p:nvSpPr>
          <p:spPr>
            <a:xfrm>
              <a:off x="278946" y="3117593"/>
              <a:ext cx="2057400" cy="1015663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prstClr val="white"/>
                  </a:solidFill>
                  <a:latin typeface="Calibri"/>
                </a:rPr>
                <a:t>Unconstrained optimization over infinite domain </a:t>
              </a: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3019425" y="3117593"/>
              <a:ext cx="2126525" cy="1015663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prstClr val="white"/>
                  </a:solidFill>
                  <a:latin typeface="Calibri"/>
                </a:rPr>
                <a:t>Unconstrained optimization over finite domain</a:t>
              </a: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5606943" y="3117593"/>
              <a:ext cx="1936857" cy="10156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prstClr val="white"/>
                  </a:solidFill>
                  <a:latin typeface="Calibri"/>
                </a:rPr>
                <a:t>Constrained optimized over infinite domain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88232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l="-9407" r="-9407"/>
          <a:stretch>
            <a:fillRect/>
          </a:stretch>
        </p:blipFill>
        <p:spPr>
          <a:xfrm>
            <a:off x="677335" y="895754"/>
            <a:ext cx="7843837" cy="4648199"/>
          </a:xfrm>
        </p:spPr>
      </p:pic>
      <p:sp>
        <p:nvSpPr>
          <p:cNvPr id="7" name="TextBox 6"/>
          <p:cNvSpPr txBox="1"/>
          <p:nvPr/>
        </p:nvSpPr>
        <p:spPr>
          <a:xfrm>
            <a:off x="1693334" y="5792015"/>
            <a:ext cx="4579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/>
              </a:rPr>
              <a:t>1. </a:t>
            </a:r>
            <a:r>
              <a:rPr lang="en-US" sz="1400" dirty="0" err="1">
                <a:solidFill>
                  <a:prstClr val="black"/>
                </a:solidFill>
                <a:latin typeface="Calibri"/>
              </a:rPr>
              <a:t>Elward</a:t>
            </a:r>
            <a:r>
              <a:rPr lang="en-US" sz="1400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sz="1400" dirty="0" err="1">
                <a:solidFill>
                  <a:prstClr val="black"/>
                </a:solidFill>
                <a:latin typeface="Calibri"/>
              </a:rPr>
              <a:t>Hoja</a:t>
            </a:r>
            <a:r>
              <a:rPr lang="en-US" sz="1400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sz="1400" dirty="0" err="1">
                <a:solidFill>
                  <a:prstClr val="black"/>
                </a:solidFill>
                <a:latin typeface="Calibri"/>
              </a:rPr>
              <a:t>Chakraborty</a:t>
            </a:r>
            <a:r>
              <a:rPr lang="en-US" sz="1400" dirty="0">
                <a:solidFill>
                  <a:prstClr val="black"/>
                </a:solidFill>
                <a:latin typeface="Calibri"/>
              </a:rPr>
              <a:t> Phys. Rev. A. 86, 062504 (2012)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3333" y="6476415"/>
            <a:ext cx="6676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  <a:latin typeface="Calibri"/>
              </a:rPr>
              <a:t>Varganov</a:t>
            </a:r>
            <a:r>
              <a:rPr lang="en-US" sz="1400" dirty="0">
                <a:solidFill>
                  <a:prstClr val="black"/>
                </a:solidFill>
                <a:latin typeface="Calibri"/>
              </a:rPr>
              <a:t>  and Martinez, JCP, </a:t>
            </a:r>
            <a:r>
              <a:rPr lang="en-US" sz="1400" b="1" dirty="0">
                <a:solidFill>
                  <a:prstClr val="black"/>
                </a:solidFill>
                <a:latin typeface="Calibri"/>
              </a:rPr>
              <a:t>132</a:t>
            </a:r>
            <a:r>
              <a:rPr lang="en-US" sz="1400" dirty="0">
                <a:solidFill>
                  <a:prstClr val="black"/>
                </a:solidFill>
                <a:latin typeface="Calibri"/>
              </a:rPr>
              <a:t>, 054103 (2010) ; </a:t>
            </a:r>
            <a:r>
              <a:rPr lang="en-US" sz="1400" dirty="0" err="1">
                <a:solidFill>
                  <a:prstClr val="black"/>
                </a:solidFill>
                <a:latin typeface="Calibri"/>
              </a:rPr>
              <a:t>Xu</a:t>
            </a:r>
            <a:r>
              <a:rPr lang="en-US" sz="1400" dirty="0">
                <a:solidFill>
                  <a:prstClr val="black"/>
                </a:solidFill>
                <a:latin typeface="Calibri"/>
              </a:rPr>
              <a:t> and Jordan, JPCA, </a:t>
            </a:r>
            <a:r>
              <a:rPr lang="en-US" sz="1400" b="1" dirty="0">
                <a:solidFill>
                  <a:prstClr val="black"/>
                </a:solidFill>
                <a:latin typeface="Calibri"/>
              </a:rPr>
              <a:t>114</a:t>
            </a:r>
            <a:r>
              <a:rPr lang="en-US" sz="1400" dirty="0">
                <a:solidFill>
                  <a:prstClr val="black"/>
                </a:solidFill>
                <a:latin typeface="Calibri"/>
              </a:rPr>
              <a:t>, 1365 (2010)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40019" y="1285220"/>
            <a:ext cx="36242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FF0000"/>
                </a:solidFill>
                <a:latin typeface="Calibri"/>
              </a:rPr>
              <a:t>FCI - multi-determinant </a:t>
            </a:r>
          </a:p>
          <a:p>
            <a:r>
              <a:rPr lang="en-US" sz="2400" dirty="0">
                <a:solidFill>
                  <a:srgbClr val="FF0000"/>
                </a:solidFill>
                <a:latin typeface="Calibri"/>
              </a:rPr>
              <a:t>             minimization.</a:t>
            </a:r>
          </a:p>
          <a:p>
            <a:r>
              <a:rPr lang="en-US" sz="2400" dirty="0">
                <a:solidFill>
                  <a:srgbClr val="FF0000"/>
                </a:solidFill>
                <a:latin typeface="Calibri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XCHF - single determinant </a:t>
            </a:r>
          </a:p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             minimization.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40020" y="2888747"/>
            <a:ext cx="3776695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XCHF gives lower</a:t>
            </a:r>
          </a:p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   energy than FCI for all </a:t>
            </a:r>
          </a:p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   the basis sets shown.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40020" y="4139876"/>
            <a:ext cx="35755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XCHF converges much </a:t>
            </a:r>
          </a:p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   faster with respect to size 1-particle basis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43723" y="762000"/>
            <a:ext cx="1944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>
                <a:solidFill>
                  <a:prstClr val="black"/>
                </a:solidFill>
                <a:latin typeface="Calibri"/>
              </a:rPr>
              <a:t>3 Key Points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93333" y="6233406"/>
            <a:ext cx="882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See also: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Geminal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augmented MCSCF for H2, QMC calculations on H2O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27414" y="119744"/>
            <a:ext cx="8915400" cy="5232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prstClr val="white"/>
                </a:solidFill>
                <a:latin typeface="Calibri"/>
              </a:rPr>
              <a:t>Ground state energy of helium atom </a:t>
            </a:r>
          </a:p>
        </p:txBody>
      </p:sp>
    </p:spTree>
    <p:extLst>
      <p:ext uri="{BB962C8B-B14F-4D97-AF65-F5344CB8AC3E}">
        <p14:creationId xmlns:p14="http://schemas.microsoft.com/office/powerpoint/2010/main" val="25450670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77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524001"/>
            <a:ext cx="8763000" cy="2416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524000" y="1"/>
            <a:ext cx="9144000" cy="64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prstClr val="white"/>
                </a:solidFill>
                <a:latin typeface="Calibri"/>
              </a:rPr>
              <a:t>Statement of the problem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76400" y="838201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Excited electronic states in semiconductor quantum dots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1676400" y="4114800"/>
          <a:ext cx="3659188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41" name="Equation" r:id="rId4" imgW="1930320" imgH="419040" progId="Equation.DSMT4">
                  <p:embed/>
                </p:oleObj>
              </mc:Choice>
              <mc:Fallback>
                <p:oleObj name="Equation" r:id="rId4" imgW="1930320" imgH="419040" progId="Equation.DSMT4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114800"/>
                        <a:ext cx="3659188" cy="793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1676400" y="5029201"/>
          <a:ext cx="2889250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42" name="Equation" r:id="rId6" imgW="1523880" imgH="419040" progId="Equation.DSMT4">
                  <p:embed/>
                </p:oleObj>
              </mc:Choice>
              <mc:Fallback>
                <p:oleObj name="Equation" r:id="rId6" imgW="1523880" imgH="419040" progId="Equation.DSMT4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029201"/>
                        <a:ext cx="2889250" cy="795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1600201" y="5867401"/>
          <a:ext cx="2576513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43" name="Equation" r:id="rId8" imgW="1358640" imgH="457200" progId="Equation.DSMT4">
                  <p:embed/>
                </p:oleObj>
              </mc:Choice>
              <mc:Fallback>
                <p:oleObj name="Equation" r:id="rId8" imgW="1358640" imgH="457200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1" y="5867401"/>
                        <a:ext cx="2576513" cy="866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715000" y="4267201"/>
            <a:ext cx="396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Density functional theory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15000" y="5181601"/>
            <a:ext cx="3086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prstClr val="black"/>
                </a:solidFill>
                <a:latin typeface="Calibri"/>
              </a:rPr>
              <a:t>Pseudopotential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Tight-binding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15000" y="6172201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Effective mass Hamiltonian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953500" y="5333804"/>
            <a:ext cx="1714500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white"/>
                </a:solidFill>
                <a:latin typeface="Calibri"/>
              </a:rPr>
              <a:t>This talk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8077200" y="5412433"/>
            <a:ext cx="876300" cy="2308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066396" y="5690422"/>
            <a:ext cx="876300" cy="37653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7632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0"/>
            <a:ext cx="9144000" cy="5539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3000" dirty="0">
                <a:solidFill>
                  <a:prstClr val="white"/>
                </a:solidFill>
                <a:latin typeface="Calibri"/>
              </a:rPr>
              <a:t>Interior eigenvalue problem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52600" y="694770"/>
            <a:ext cx="3657600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dirty="0">
                <a:solidFill>
                  <a:prstClr val="white"/>
                </a:solidFill>
                <a:latin typeface="Calibri"/>
              </a:rPr>
              <a:t>Filter </a:t>
            </a:r>
            <a:r>
              <a:rPr lang="en-US" sz="2400" dirty="0" err="1">
                <a:solidFill>
                  <a:prstClr val="white"/>
                </a:solidFill>
                <a:latin typeface="Calibri"/>
              </a:rPr>
              <a:t>diagonalization</a:t>
            </a:r>
            <a:r>
              <a:rPr lang="en-US" sz="2400" dirty="0">
                <a:solidFill>
                  <a:prstClr val="white"/>
                </a:solidFill>
                <a:latin typeface="Calibri"/>
              </a:rPr>
              <a:t> </a:t>
            </a:r>
          </a:p>
        </p:txBody>
      </p:sp>
      <p:pic>
        <p:nvPicPr>
          <p:cNvPr id="65433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1" y="1223704"/>
            <a:ext cx="8610599" cy="6812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433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17" y="2020846"/>
            <a:ext cx="5457967" cy="17891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766248" y="4114801"/>
            <a:ext cx="3872552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dirty="0">
                <a:solidFill>
                  <a:prstClr val="white"/>
                </a:solidFill>
                <a:latin typeface="Calibri"/>
              </a:rPr>
              <a:t>Folded-spectrum method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5791201" y="4156720"/>
          <a:ext cx="2643187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83" name="Equation" r:id="rId5" imgW="1396800" imgH="304560" progId="Equation.DSMT4">
                  <p:embed/>
                </p:oleObj>
              </mc:Choice>
              <mc:Fallback>
                <p:oleObj name="Equation" r:id="rId5" imgW="1396800" imgH="304560" progId="Equation.DSMT4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1" y="4156720"/>
                        <a:ext cx="2643187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54341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1" y="1579660"/>
            <a:ext cx="2867025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4342" name="Picture 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678" y="3276601"/>
            <a:ext cx="50196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4344" name="Picture 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4839344"/>
            <a:ext cx="8305800" cy="8976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4345" name="Picture 9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4805" y="5372100"/>
            <a:ext cx="30384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766248" y="5943601"/>
            <a:ext cx="84826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Implemented in open-source PESCAN code distributed from Nano Science Group at  Lawrence Berkeley National Laboratory </a:t>
            </a:r>
          </a:p>
        </p:txBody>
      </p:sp>
    </p:spTree>
    <p:extLst>
      <p:ext uri="{BB962C8B-B14F-4D97-AF65-F5344CB8AC3E}">
        <p14:creationId xmlns:p14="http://schemas.microsoft.com/office/powerpoint/2010/main" val="41713475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174876" y="1225551"/>
          <a:ext cx="6970713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48" name="Equation" r:id="rId3" imgW="2781300" imgH="419100" progId="Equation.DSMT4">
                  <p:embed/>
                </p:oleObj>
              </mc:Choice>
              <mc:Fallback>
                <p:oleObj name="Equation" r:id="rId3" imgW="2781300" imgH="419100" progId="Equation.DSMT4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76" y="1225551"/>
                        <a:ext cx="6970713" cy="1050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>
            <p:extLst/>
          </p:nvPr>
        </p:nvGraphicFramePr>
        <p:xfrm>
          <a:off x="1752600" y="2362200"/>
          <a:ext cx="207010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49" name="Equation" r:id="rId5" imgW="825500" imgH="228600" progId="Equation.DSMT4">
                  <p:embed/>
                </p:oleObj>
              </mc:Choice>
              <mc:Fallback>
                <p:oleObj name="Equation" r:id="rId5" imgW="825500" imgH="228600" progId="Equation.DSMT4">
                  <p:embed/>
                  <p:pic>
                    <p:nvPicPr>
                      <p:cNvPr id="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362200"/>
                        <a:ext cx="2070100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067300" y="2819401"/>
            <a:ext cx="5410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>
                <a:solidFill>
                  <a:prstClr val="black"/>
                </a:solidFill>
                <a:latin typeface="Calibri"/>
              </a:rPr>
              <a:t>Configuration interaction 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(CI): Zunger,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Efros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Sundholm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, Wang, Bester,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Rabani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Franceschetti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Califano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, Bittner,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Hawrylak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,…</a:t>
            </a:r>
          </a:p>
          <a:p>
            <a:pPr>
              <a:buFont typeface="Arial" pitchFamily="34" charset="0"/>
              <a:buChar char="•"/>
            </a:pPr>
            <a:endParaRPr lang="en-US" dirty="0">
              <a:solidFill>
                <a:prstClr val="black"/>
              </a:solidFill>
              <a:latin typeface="Calibri"/>
            </a:endParaRPr>
          </a:p>
          <a:p>
            <a:pPr>
              <a:buFont typeface="Arial" pitchFamily="34" charset="0"/>
              <a:buChar char="•"/>
            </a:pPr>
            <a:r>
              <a:rPr lang="en-US" b="1" dirty="0">
                <a:solidFill>
                  <a:prstClr val="black"/>
                </a:solidFill>
                <a:latin typeface="Calibri"/>
              </a:rPr>
              <a:t>Many-body perturbation theory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(MBPT): Baer,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Neuhauser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Galli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,...</a:t>
            </a:r>
          </a:p>
          <a:p>
            <a:pPr>
              <a:buFont typeface="Arial" pitchFamily="34" charset="0"/>
              <a:buChar char="•"/>
            </a:pPr>
            <a:endParaRPr lang="en-US" dirty="0">
              <a:solidFill>
                <a:prstClr val="black"/>
              </a:solidFill>
              <a:latin typeface="Calibri"/>
            </a:endParaRPr>
          </a:p>
          <a:p>
            <a:pPr>
              <a:buFont typeface="Arial" pitchFamily="34" charset="0"/>
              <a:buChar char="•"/>
            </a:pPr>
            <a:r>
              <a:rPr lang="en-US" b="1" dirty="0">
                <a:solidFill>
                  <a:prstClr val="black"/>
                </a:solidFill>
                <a:latin typeface="Calibri"/>
              </a:rPr>
              <a:t>Quantum Monte Carlo method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(QMC):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Hybertsen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, Shumway,… </a:t>
            </a:r>
          </a:p>
          <a:p>
            <a:pPr>
              <a:buFont typeface="Arial" pitchFamily="34" charset="0"/>
              <a:buChar char="•"/>
            </a:pPr>
            <a:endParaRPr lang="en-US" dirty="0">
              <a:solidFill>
                <a:prstClr val="black"/>
              </a:solidFill>
              <a:latin typeface="Calibri"/>
            </a:endParaRPr>
          </a:p>
          <a:p>
            <a:pPr>
              <a:buFont typeface="Arial" pitchFamily="34" charset="0"/>
              <a:buChar char="•"/>
            </a:pPr>
            <a:r>
              <a:rPr lang="en-US" b="1" dirty="0">
                <a:solidFill>
                  <a:prstClr val="black"/>
                </a:solidFill>
                <a:latin typeface="Calibri"/>
              </a:rPr>
              <a:t>GW+BSE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: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Louie,Chelikowsky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Galli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Rohlﬁng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, Rubio, …</a:t>
            </a:r>
          </a:p>
          <a:p>
            <a:pPr>
              <a:buFont typeface="Arial" pitchFamily="34" charset="0"/>
              <a:buChar char="•"/>
            </a:pPr>
            <a:endParaRPr lang="en-US" dirty="0">
              <a:solidFill>
                <a:prstClr val="black"/>
              </a:solidFill>
              <a:latin typeface="Calibri"/>
            </a:endParaRPr>
          </a:p>
          <a:p>
            <a:pPr>
              <a:buFont typeface="Arial" pitchFamily="34" charset="0"/>
              <a:buChar char="•"/>
            </a:pPr>
            <a:r>
              <a:rPr lang="en-US" b="1" dirty="0">
                <a:solidFill>
                  <a:prstClr val="black"/>
                </a:solidFill>
                <a:latin typeface="Calibri"/>
              </a:rPr>
              <a:t>All-electron TDDFT/DFT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: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Prezhdo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Tretiak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Kilina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Akimov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,  Ullrich, Li,….</a:t>
            </a:r>
          </a:p>
          <a:p>
            <a:pPr>
              <a:buFont typeface="Arial" pitchFamily="34" charset="0"/>
              <a:buChar char="•"/>
            </a:pP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86200" y="2362201"/>
            <a:ext cx="586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/>
              </a:rPr>
              <a:t>Coulomb attraction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term is responsible for electron-hole coupling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24000" y="3322193"/>
            <a:ext cx="3429000" cy="1384995"/>
          </a:xfrm>
          <a:prstGeom prst="rect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white"/>
                </a:solidFill>
                <a:latin typeface="Calibri"/>
              </a:rPr>
              <a:t>This talk:</a:t>
            </a:r>
          </a:p>
          <a:p>
            <a:r>
              <a:rPr lang="en-US" sz="2800" dirty="0">
                <a:solidFill>
                  <a:prstClr val="white"/>
                </a:solidFill>
                <a:latin typeface="Calibri"/>
              </a:rPr>
              <a:t>Explicitly correlated </a:t>
            </a:r>
            <a:r>
              <a:rPr lang="en-US" sz="2800" dirty="0" err="1">
                <a:solidFill>
                  <a:prstClr val="white"/>
                </a:solidFill>
                <a:latin typeface="Calibri"/>
              </a:rPr>
              <a:t>Hartree-Fock</a:t>
            </a:r>
            <a:endParaRPr lang="en-US" sz="28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4000" y="1"/>
            <a:ext cx="9144000" cy="64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prstClr val="white"/>
                </a:solidFill>
                <a:latin typeface="Calibri"/>
              </a:rPr>
              <a:t>Electron-hole Hamiltonian</a:t>
            </a:r>
          </a:p>
        </p:txBody>
      </p:sp>
    </p:spTree>
    <p:extLst>
      <p:ext uri="{BB962C8B-B14F-4D97-AF65-F5344CB8AC3E}">
        <p14:creationId xmlns:p14="http://schemas.microsoft.com/office/powerpoint/2010/main" val="568224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0"/>
            <a:ext cx="9144000" cy="5232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800" dirty="0"/>
              <a:t>Definitions: Correlation operator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300598" y="3836463"/>
            <a:ext cx="4687499" cy="498475"/>
            <a:chOff x="1606550" y="2861245"/>
            <a:chExt cx="4687499" cy="498475"/>
          </a:xfrm>
        </p:grpSpPr>
        <p:graphicFrame>
          <p:nvGraphicFramePr>
            <p:cNvPr id="16" name="Object 15"/>
            <p:cNvGraphicFramePr>
              <a:graphicFrameLocks noChangeAspect="1"/>
            </p:cNvGraphicFramePr>
            <p:nvPr>
              <p:extLst/>
            </p:nvPr>
          </p:nvGraphicFramePr>
          <p:xfrm>
            <a:off x="1606550" y="2861245"/>
            <a:ext cx="1816100" cy="473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479" name="Equation" r:id="rId4" imgW="876240" imgH="228600" progId="Equation.DSMT4">
                    <p:embed/>
                  </p:oleObj>
                </mc:Choice>
                <mc:Fallback>
                  <p:oleObj name="Equation" r:id="rId4" imgW="876240" imgH="228600" progId="Equation.DSMT4">
                    <p:embed/>
                    <p:pic>
                      <p:nvPicPr>
                        <p:cNvPr id="16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6550" y="2861245"/>
                          <a:ext cx="1816100" cy="4730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16"/>
            <p:cNvGraphicFramePr>
              <a:graphicFrameLocks noChangeAspect="1"/>
            </p:cNvGraphicFramePr>
            <p:nvPr>
              <p:extLst/>
            </p:nvPr>
          </p:nvGraphicFramePr>
          <p:xfrm>
            <a:off x="4239824" y="2861245"/>
            <a:ext cx="2054225" cy="498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480" name="Equation" r:id="rId6" imgW="990360" imgH="241200" progId="Equation.DSMT4">
                    <p:embed/>
                  </p:oleObj>
                </mc:Choice>
                <mc:Fallback>
                  <p:oleObj name="Equation" r:id="rId6" imgW="990360" imgH="241200" progId="Equation.DSMT4">
                    <p:embed/>
                    <p:pic>
                      <p:nvPicPr>
                        <p:cNvPr id="17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39824" y="2861245"/>
                          <a:ext cx="2054225" cy="498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" name="Object 18"/>
          <p:cNvGraphicFramePr>
            <a:graphicFrameLocks noChangeAspect="1"/>
          </p:cNvGraphicFramePr>
          <p:nvPr>
            <p:extLst/>
          </p:nvPr>
        </p:nvGraphicFramePr>
        <p:xfrm>
          <a:off x="3037866" y="5358671"/>
          <a:ext cx="2341563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81" name="Equation" r:id="rId8" imgW="1130040" imgH="444240" progId="Equation.DSMT4">
                  <p:embed/>
                </p:oleObj>
              </mc:Choice>
              <mc:Fallback>
                <p:oleObj name="Equation" r:id="rId8" imgW="1130040" imgH="444240" progId="Equation.DSMT4">
                  <p:embed/>
                  <p:pic>
                    <p:nvPicPr>
                      <p:cNvPr id="19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7866" y="5358671"/>
                        <a:ext cx="2341563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/>
          </p:nvPr>
        </p:nvGraphicFramePr>
        <p:xfrm>
          <a:off x="6686346" y="5348016"/>
          <a:ext cx="2603500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82" name="Equation" r:id="rId10" imgW="1257120" imgH="457200" progId="Equation.DSMT4">
                  <p:embed/>
                </p:oleObj>
              </mc:Choice>
              <mc:Fallback>
                <p:oleObj name="Equation" r:id="rId10" imgW="1257120" imgH="457200" progId="Equation.DSMT4">
                  <p:embed/>
                  <p:pic>
                    <p:nvPicPr>
                      <p:cNvPr id="2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6346" y="5348016"/>
                        <a:ext cx="2603500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/>
          </p:nvPr>
        </p:nvGraphicFramePr>
        <p:xfrm>
          <a:off x="4038600" y="1100138"/>
          <a:ext cx="1471612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83" name="Equation" r:id="rId12" imgW="711000" imgH="228600" progId="Equation.DSMT4">
                  <p:embed/>
                </p:oleObj>
              </mc:Choice>
              <mc:Fallback>
                <p:oleObj name="Equation" r:id="rId12" imgW="711000" imgH="228600" progId="Equation.DSMT4">
                  <p:embed/>
                  <p:pic>
                    <p:nvPicPr>
                      <p:cNvPr id="21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1100138"/>
                        <a:ext cx="1471612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/>
          </p:nvPr>
        </p:nvGraphicFramePr>
        <p:xfrm>
          <a:off x="5936862" y="1100138"/>
          <a:ext cx="170815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84" name="Equation" r:id="rId14" imgW="825480" imgH="241200" progId="Equation.DSMT4">
                  <p:embed/>
                </p:oleObj>
              </mc:Choice>
              <mc:Fallback>
                <p:oleObj name="Equation" r:id="rId14" imgW="825480" imgH="241200" progId="Equation.DSMT4">
                  <p:embed/>
                  <p:pic>
                    <p:nvPicPr>
                      <p:cNvPr id="22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6862" y="1100138"/>
                        <a:ext cx="170815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676400" y="533401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B050"/>
                </a:solidFill>
                <a:latin typeface="Comic Sans MS" panose="030F0702030302020204" pitchFamily="66" charset="0"/>
              </a:rPr>
              <a:t>Intermediate normalization condition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676400" y="2030249"/>
            <a:ext cx="853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B050"/>
                </a:solidFill>
                <a:latin typeface="Comic Sans MS" panose="030F0702030302020204" pitchFamily="66" charset="0"/>
              </a:rPr>
              <a:t>Electron-electron correlated is treated by operators that are local in real-space representation</a:t>
            </a:r>
          </a:p>
        </p:txBody>
      </p:sp>
      <p:graphicFrame>
        <p:nvGraphicFramePr>
          <p:cNvPr id="25" name="Object 24"/>
          <p:cNvGraphicFramePr>
            <a:graphicFrameLocks noChangeAspect="1"/>
          </p:cNvGraphicFramePr>
          <p:nvPr>
            <p:extLst/>
          </p:nvPr>
        </p:nvGraphicFramePr>
        <p:xfrm>
          <a:off x="3529014" y="2958120"/>
          <a:ext cx="3868737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85" name="Equation" r:id="rId16" imgW="1866600" imgH="241200" progId="Equation.DSMT4">
                  <p:embed/>
                </p:oleObj>
              </mc:Choice>
              <mc:Fallback>
                <p:oleObj name="Equation" r:id="rId16" imgW="1866600" imgH="241200" progId="Equation.DSMT4">
                  <p:embed/>
                  <p:pic>
                    <p:nvPicPr>
                      <p:cNvPr id="25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9014" y="2958120"/>
                        <a:ext cx="3868737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1828800" y="4370755"/>
            <a:ext cx="853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B050"/>
                </a:solidFill>
                <a:latin typeface="Comic Sans MS" panose="030F0702030302020204" pitchFamily="66" charset="0"/>
              </a:rPr>
              <a:t>G is a two-body operator and is represented by a linear combination of Gaussian-type geminal functions</a:t>
            </a:r>
          </a:p>
        </p:txBody>
      </p:sp>
    </p:spTree>
    <p:extLst>
      <p:ext uri="{BB962C8B-B14F-4D97-AF65-F5344CB8AC3E}">
        <p14:creationId xmlns:p14="http://schemas.microsoft.com/office/powerpoint/2010/main" val="3478920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0"/>
            <a:ext cx="9144000" cy="5232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prstClr val="white"/>
                </a:solidFill>
                <a:latin typeface="Calibri"/>
              </a:rPr>
              <a:t>Definitions: Correlation operator</a:t>
            </a:r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/>
          </p:nvPr>
        </p:nvGraphicFramePr>
        <p:xfrm>
          <a:off x="4038600" y="1100138"/>
          <a:ext cx="1471612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56" name="Equation" r:id="rId4" imgW="711000" imgH="228600" progId="Equation.DSMT4">
                  <p:embed/>
                </p:oleObj>
              </mc:Choice>
              <mc:Fallback>
                <p:oleObj name="Equation" r:id="rId4" imgW="711000" imgH="228600" progId="Equation.DSMT4">
                  <p:embed/>
                  <p:pic>
                    <p:nvPicPr>
                      <p:cNvPr id="21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1100138"/>
                        <a:ext cx="1471612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/>
          </p:nvPr>
        </p:nvGraphicFramePr>
        <p:xfrm>
          <a:off x="5936862" y="1100138"/>
          <a:ext cx="170815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57" name="Equation" r:id="rId6" imgW="825480" imgH="241200" progId="Equation.DSMT4">
                  <p:embed/>
                </p:oleObj>
              </mc:Choice>
              <mc:Fallback>
                <p:oleObj name="Equation" r:id="rId6" imgW="825480" imgH="241200" progId="Equation.DSMT4">
                  <p:embed/>
                  <p:pic>
                    <p:nvPicPr>
                      <p:cNvPr id="22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6862" y="1100138"/>
                        <a:ext cx="170815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676400" y="533401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B050"/>
                </a:solidFill>
                <a:latin typeface="Comic Sans MS" panose="030F0702030302020204" pitchFamily="66" charset="0"/>
              </a:rPr>
              <a:t>Intermediate normalization condition</a:t>
            </a:r>
          </a:p>
        </p:txBody>
      </p:sp>
    </p:spTree>
    <p:extLst>
      <p:ext uri="{BB962C8B-B14F-4D97-AF65-F5344CB8AC3E}">
        <p14:creationId xmlns:p14="http://schemas.microsoft.com/office/powerpoint/2010/main" val="288363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0"/>
            <a:ext cx="9144000" cy="5232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prstClr val="white"/>
                </a:solidFill>
                <a:latin typeface="Calibri"/>
              </a:rPr>
              <a:t>Definitions: Correlation operator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300598" y="3007511"/>
            <a:ext cx="4687499" cy="498475"/>
            <a:chOff x="1606550" y="2861245"/>
            <a:chExt cx="4687499" cy="498475"/>
          </a:xfrm>
        </p:grpSpPr>
        <p:graphicFrame>
          <p:nvGraphicFramePr>
            <p:cNvPr id="16" name="Object 15"/>
            <p:cNvGraphicFramePr>
              <a:graphicFrameLocks noChangeAspect="1"/>
            </p:cNvGraphicFramePr>
            <p:nvPr>
              <p:extLst/>
            </p:nvPr>
          </p:nvGraphicFramePr>
          <p:xfrm>
            <a:off x="1606550" y="2861245"/>
            <a:ext cx="1816100" cy="473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527" name="Equation" r:id="rId4" imgW="876240" imgH="228600" progId="Equation.DSMT4">
                    <p:embed/>
                  </p:oleObj>
                </mc:Choice>
                <mc:Fallback>
                  <p:oleObj name="Equation" r:id="rId4" imgW="876240" imgH="228600" progId="Equation.DSMT4">
                    <p:embed/>
                    <p:pic>
                      <p:nvPicPr>
                        <p:cNvPr id="16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6550" y="2861245"/>
                          <a:ext cx="1816100" cy="4730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16"/>
            <p:cNvGraphicFramePr>
              <a:graphicFrameLocks noChangeAspect="1"/>
            </p:cNvGraphicFramePr>
            <p:nvPr>
              <p:extLst/>
            </p:nvPr>
          </p:nvGraphicFramePr>
          <p:xfrm>
            <a:off x="4239824" y="2861245"/>
            <a:ext cx="2054225" cy="498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528" name="Equation" r:id="rId6" imgW="990360" imgH="241200" progId="Equation.DSMT4">
                    <p:embed/>
                  </p:oleObj>
                </mc:Choice>
                <mc:Fallback>
                  <p:oleObj name="Equation" r:id="rId6" imgW="990360" imgH="241200" progId="Equation.DSMT4">
                    <p:embed/>
                    <p:pic>
                      <p:nvPicPr>
                        <p:cNvPr id="17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39824" y="2861245"/>
                          <a:ext cx="2054225" cy="498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" name="Object 20"/>
          <p:cNvGraphicFramePr>
            <a:graphicFrameLocks noChangeAspect="1"/>
          </p:cNvGraphicFramePr>
          <p:nvPr>
            <p:extLst/>
          </p:nvPr>
        </p:nvGraphicFramePr>
        <p:xfrm>
          <a:off x="4038600" y="1100138"/>
          <a:ext cx="1471612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29" name="Equation" r:id="rId8" imgW="711000" imgH="228600" progId="Equation.DSMT4">
                  <p:embed/>
                </p:oleObj>
              </mc:Choice>
              <mc:Fallback>
                <p:oleObj name="Equation" r:id="rId8" imgW="711000" imgH="228600" progId="Equation.DSMT4">
                  <p:embed/>
                  <p:pic>
                    <p:nvPicPr>
                      <p:cNvPr id="21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1100138"/>
                        <a:ext cx="1471612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/>
          </p:nvPr>
        </p:nvGraphicFramePr>
        <p:xfrm>
          <a:off x="5936862" y="1100138"/>
          <a:ext cx="170815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30" name="Equation" r:id="rId10" imgW="825480" imgH="241200" progId="Equation.DSMT4">
                  <p:embed/>
                </p:oleObj>
              </mc:Choice>
              <mc:Fallback>
                <p:oleObj name="Equation" r:id="rId10" imgW="825480" imgH="241200" progId="Equation.DSMT4">
                  <p:embed/>
                  <p:pic>
                    <p:nvPicPr>
                      <p:cNvPr id="22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6862" y="1100138"/>
                        <a:ext cx="170815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676400" y="533401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B050"/>
                </a:solidFill>
                <a:latin typeface="Comic Sans MS" panose="030F0702030302020204" pitchFamily="66" charset="0"/>
              </a:rPr>
              <a:t>Intermediate normalization condition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676400" y="2030249"/>
            <a:ext cx="853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B050"/>
                </a:solidFill>
                <a:latin typeface="Comic Sans MS" panose="030F0702030302020204" pitchFamily="66" charset="0"/>
              </a:rPr>
              <a:t>Electron-electron correlated is treated by operators that are local in real-space representation</a:t>
            </a:r>
          </a:p>
        </p:txBody>
      </p:sp>
      <p:graphicFrame>
        <p:nvGraphicFramePr>
          <p:cNvPr id="25" name="Object 24"/>
          <p:cNvGraphicFramePr>
            <a:graphicFrameLocks noChangeAspect="1"/>
          </p:cNvGraphicFramePr>
          <p:nvPr>
            <p:extLst/>
          </p:nvPr>
        </p:nvGraphicFramePr>
        <p:xfrm>
          <a:off x="3776276" y="3751414"/>
          <a:ext cx="3868737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31" name="Equation" r:id="rId12" imgW="1866600" imgH="241200" progId="Equation.DSMT4">
                  <p:embed/>
                </p:oleObj>
              </mc:Choice>
              <mc:Fallback>
                <p:oleObj name="Equation" r:id="rId12" imgW="1866600" imgH="241200" progId="Equation.DSMT4">
                  <p:embed/>
                  <p:pic>
                    <p:nvPicPr>
                      <p:cNvPr id="25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6276" y="3751414"/>
                        <a:ext cx="3868737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8010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0"/>
            <a:ext cx="9144000" cy="5232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prstClr val="white"/>
                </a:solidFill>
                <a:latin typeface="Calibri"/>
              </a:rPr>
              <a:t>Definitions: Correlation operator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300598" y="3007511"/>
            <a:ext cx="4687499" cy="498475"/>
            <a:chOff x="1606550" y="2861245"/>
            <a:chExt cx="4687499" cy="498475"/>
          </a:xfrm>
        </p:grpSpPr>
        <p:graphicFrame>
          <p:nvGraphicFramePr>
            <p:cNvPr id="16" name="Object 15"/>
            <p:cNvGraphicFramePr>
              <a:graphicFrameLocks noChangeAspect="1"/>
            </p:cNvGraphicFramePr>
            <p:nvPr>
              <p:extLst/>
            </p:nvPr>
          </p:nvGraphicFramePr>
          <p:xfrm>
            <a:off x="1606550" y="2861245"/>
            <a:ext cx="1816100" cy="473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649" name="Equation" r:id="rId4" imgW="876240" imgH="228600" progId="Equation.DSMT4">
                    <p:embed/>
                  </p:oleObj>
                </mc:Choice>
                <mc:Fallback>
                  <p:oleObj name="Equation" r:id="rId4" imgW="876240" imgH="228600" progId="Equation.DSMT4">
                    <p:embed/>
                    <p:pic>
                      <p:nvPicPr>
                        <p:cNvPr id="16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6550" y="2861245"/>
                          <a:ext cx="1816100" cy="4730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16"/>
            <p:cNvGraphicFramePr>
              <a:graphicFrameLocks noChangeAspect="1"/>
            </p:cNvGraphicFramePr>
            <p:nvPr>
              <p:extLst/>
            </p:nvPr>
          </p:nvGraphicFramePr>
          <p:xfrm>
            <a:off x="4239824" y="2861245"/>
            <a:ext cx="2054225" cy="498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650" name="Equation" r:id="rId6" imgW="990360" imgH="241200" progId="Equation.DSMT4">
                    <p:embed/>
                  </p:oleObj>
                </mc:Choice>
                <mc:Fallback>
                  <p:oleObj name="Equation" r:id="rId6" imgW="990360" imgH="241200" progId="Equation.DSMT4">
                    <p:embed/>
                    <p:pic>
                      <p:nvPicPr>
                        <p:cNvPr id="17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39824" y="2861245"/>
                          <a:ext cx="2054225" cy="498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" name="Object 18"/>
          <p:cNvGraphicFramePr>
            <a:graphicFrameLocks noChangeAspect="1"/>
          </p:cNvGraphicFramePr>
          <p:nvPr>
            <p:extLst/>
          </p:nvPr>
        </p:nvGraphicFramePr>
        <p:xfrm>
          <a:off x="3037866" y="5358671"/>
          <a:ext cx="2341563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651" name="Equation" r:id="rId8" imgW="1130040" imgH="444240" progId="Equation.DSMT4">
                  <p:embed/>
                </p:oleObj>
              </mc:Choice>
              <mc:Fallback>
                <p:oleObj name="Equation" r:id="rId8" imgW="1130040" imgH="444240" progId="Equation.DSMT4">
                  <p:embed/>
                  <p:pic>
                    <p:nvPicPr>
                      <p:cNvPr id="19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7866" y="5358671"/>
                        <a:ext cx="2341563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/>
          </p:nvPr>
        </p:nvGraphicFramePr>
        <p:xfrm>
          <a:off x="6686346" y="5348016"/>
          <a:ext cx="2603500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652" name="Equation" r:id="rId10" imgW="1257120" imgH="457200" progId="Equation.DSMT4">
                  <p:embed/>
                </p:oleObj>
              </mc:Choice>
              <mc:Fallback>
                <p:oleObj name="Equation" r:id="rId10" imgW="1257120" imgH="457200" progId="Equation.DSMT4">
                  <p:embed/>
                  <p:pic>
                    <p:nvPicPr>
                      <p:cNvPr id="2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6346" y="5348016"/>
                        <a:ext cx="2603500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/>
          </p:nvPr>
        </p:nvGraphicFramePr>
        <p:xfrm>
          <a:off x="4038600" y="1100138"/>
          <a:ext cx="1471612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653" name="Equation" r:id="rId12" imgW="711000" imgH="228600" progId="Equation.DSMT4">
                  <p:embed/>
                </p:oleObj>
              </mc:Choice>
              <mc:Fallback>
                <p:oleObj name="Equation" r:id="rId12" imgW="711000" imgH="228600" progId="Equation.DSMT4">
                  <p:embed/>
                  <p:pic>
                    <p:nvPicPr>
                      <p:cNvPr id="21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1100138"/>
                        <a:ext cx="1471612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/>
          </p:nvPr>
        </p:nvGraphicFramePr>
        <p:xfrm>
          <a:off x="5936862" y="1100138"/>
          <a:ext cx="170815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654" name="Equation" r:id="rId14" imgW="825480" imgH="241200" progId="Equation.DSMT4">
                  <p:embed/>
                </p:oleObj>
              </mc:Choice>
              <mc:Fallback>
                <p:oleObj name="Equation" r:id="rId14" imgW="825480" imgH="241200" progId="Equation.DSMT4">
                  <p:embed/>
                  <p:pic>
                    <p:nvPicPr>
                      <p:cNvPr id="22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6862" y="1100138"/>
                        <a:ext cx="170815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676400" y="533401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B050"/>
                </a:solidFill>
                <a:latin typeface="Comic Sans MS" panose="030F0702030302020204" pitchFamily="66" charset="0"/>
              </a:rPr>
              <a:t>Intermediate normalization condition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676400" y="2030249"/>
            <a:ext cx="853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B050"/>
                </a:solidFill>
                <a:latin typeface="Comic Sans MS" panose="030F0702030302020204" pitchFamily="66" charset="0"/>
              </a:rPr>
              <a:t>Electron-electron correlated is treated by operators that are local in real-space representation</a:t>
            </a:r>
          </a:p>
        </p:txBody>
      </p:sp>
      <p:graphicFrame>
        <p:nvGraphicFramePr>
          <p:cNvPr id="25" name="Object 24"/>
          <p:cNvGraphicFramePr>
            <a:graphicFrameLocks noChangeAspect="1"/>
          </p:cNvGraphicFramePr>
          <p:nvPr>
            <p:extLst/>
          </p:nvPr>
        </p:nvGraphicFramePr>
        <p:xfrm>
          <a:off x="3776276" y="3751414"/>
          <a:ext cx="3868737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655" name="Equation" r:id="rId16" imgW="1866600" imgH="241200" progId="Equation.DSMT4">
                  <p:embed/>
                </p:oleObj>
              </mc:Choice>
              <mc:Fallback>
                <p:oleObj name="Equation" r:id="rId16" imgW="1866600" imgH="241200" progId="Equation.DSMT4">
                  <p:embed/>
                  <p:pic>
                    <p:nvPicPr>
                      <p:cNvPr id="25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6276" y="3751414"/>
                        <a:ext cx="3868737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1828800" y="4370755"/>
            <a:ext cx="853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B050"/>
                </a:solidFill>
                <a:latin typeface="Comic Sans MS" panose="030F0702030302020204" pitchFamily="66" charset="0"/>
              </a:rPr>
              <a:t>G is a two-body operator and is represented by a linear combination of Gaussian-type geminal functions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46860" y="623534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mic Sans MS" panose="030F0702030302020204" pitchFamily="66" charset="0"/>
              </a:rPr>
              <a:t>See also: </a:t>
            </a:r>
            <a:r>
              <a:rPr lang="en-US" sz="1600" dirty="0" err="1">
                <a:solidFill>
                  <a:prstClr val="black"/>
                </a:solidFill>
                <a:latin typeface="Comic Sans MS" panose="030F0702030302020204" pitchFamily="66" charset="0"/>
              </a:rPr>
              <a:t>geminal</a:t>
            </a:r>
            <a:r>
              <a:rPr lang="en-US" sz="1600" dirty="0">
                <a:solidFill>
                  <a:prstClr val="black"/>
                </a:solidFill>
                <a:latin typeface="Comic Sans MS" panose="030F0702030302020204" pitchFamily="66" charset="0"/>
              </a:rPr>
              <a:t> correlator (</a:t>
            </a:r>
            <a:r>
              <a:rPr lang="en-US" sz="1600" dirty="0" err="1">
                <a:solidFill>
                  <a:prstClr val="black"/>
                </a:solidFill>
                <a:latin typeface="Comic Sans MS" panose="030F0702030302020204" pitchFamily="66" charset="0"/>
              </a:rPr>
              <a:t>Rassolov</a:t>
            </a:r>
            <a:r>
              <a:rPr lang="en-US" sz="1600" dirty="0">
                <a:solidFill>
                  <a:prstClr val="black"/>
                </a:solidFill>
                <a:latin typeface="Comic Sans MS" panose="030F0702030302020204" pitchFamily="66" charset="0"/>
              </a:rPr>
              <a:t> et al.), NEO-XCHF (</a:t>
            </a:r>
            <a:r>
              <a:rPr lang="en-US" sz="1600" dirty="0" err="1">
                <a:solidFill>
                  <a:prstClr val="black"/>
                </a:solidFill>
                <a:latin typeface="Comic Sans MS" panose="030F0702030302020204" pitchFamily="66" charset="0"/>
              </a:rPr>
              <a:t>Hammes</a:t>
            </a:r>
            <a:r>
              <a:rPr lang="en-US" sz="1600" dirty="0">
                <a:solidFill>
                  <a:prstClr val="black"/>
                </a:solidFill>
                <a:latin typeface="Comic Sans MS" panose="030F0702030302020204" pitchFamily="66" charset="0"/>
              </a:rPr>
              <a:t>-Schiffer et al.), </a:t>
            </a:r>
            <a:r>
              <a:rPr lang="en-US" sz="1600" dirty="0" err="1">
                <a:solidFill>
                  <a:prstClr val="black"/>
                </a:solidFill>
                <a:latin typeface="Comic Sans MS" panose="030F0702030302020204" pitchFamily="66" charset="0"/>
              </a:rPr>
              <a:t>geminal</a:t>
            </a:r>
            <a:r>
              <a:rPr lang="en-US" sz="1600" dirty="0">
                <a:solidFill>
                  <a:prstClr val="black"/>
                </a:solidFill>
                <a:latin typeface="Comic Sans MS" panose="030F0702030302020204" pitchFamily="66" charset="0"/>
              </a:rPr>
              <a:t> MCSCF (</a:t>
            </a:r>
            <a:r>
              <a:rPr lang="en-US" sz="1600" dirty="0" err="1">
                <a:solidFill>
                  <a:prstClr val="black"/>
                </a:solidFill>
                <a:latin typeface="Comic Sans MS" panose="030F0702030302020204" pitchFamily="66" charset="0"/>
              </a:rPr>
              <a:t>Varganov</a:t>
            </a:r>
            <a:r>
              <a:rPr lang="en-US" sz="1600" dirty="0">
                <a:solidFill>
                  <a:prstClr val="black"/>
                </a:solidFill>
                <a:latin typeface="Comic Sans MS" panose="030F0702030302020204" pitchFamily="66" charset="0"/>
              </a:rPr>
              <a:t> &amp; Martinez), trans-correlated Hamiltonian, </a:t>
            </a:r>
            <a:r>
              <a:rPr lang="en-US" sz="1600" dirty="0" err="1">
                <a:solidFill>
                  <a:prstClr val="black"/>
                </a:solidFill>
                <a:latin typeface="Comic Sans MS" panose="030F0702030302020204" pitchFamily="66" charset="0"/>
              </a:rPr>
              <a:t>Jastrow</a:t>
            </a:r>
            <a:r>
              <a:rPr lang="en-US" sz="1600" dirty="0">
                <a:solidFill>
                  <a:prstClr val="black"/>
                </a:solidFill>
                <a:latin typeface="Comic Sans MS" panose="030F0702030302020204" pitchFamily="66" charset="0"/>
              </a:rPr>
              <a:t> functions in VMC…</a:t>
            </a:r>
          </a:p>
        </p:txBody>
      </p:sp>
    </p:spTree>
    <p:extLst>
      <p:ext uri="{BB962C8B-B14F-4D97-AF65-F5344CB8AC3E}">
        <p14:creationId xmlns:p14="http://schemas.microsoft.com/office/powerpoint/2010/main" val="2726909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1"/>
            <a:ext cx="9144000" cy="64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prstClr val="white"/>
                </a:solidFill>
                <a:latin typeface="Calibri"/>
              </a:rPr>
              <a:t>Connection to Configuration Interaction (CI)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1593376" y="3733801"/>
          <a:ext cx="8686800" cy="1401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26" name="Equation" r:id="rId3" imgW="3301920" imgH="533160" progId="Equation.DSMT4">
                  <p:embed/>
                </p:oleObj>
              </mc:Choice>
              <mc:Fallback>
                <p:oleObj name="Equation" r:id="rId3" imgW="3301920" imgH="533160" progId="Equation.DSMT4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3376" y="3733801"/>
                        <a:ext cx="8686800" cy="140109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6101688" y="646331"/>
          <a:ext cx="2600325" cy="1262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27" name="Equation" r:id="rId5" imgW="914400" imgH="444240" progId="Equation.DSMT4">
                  <p:embed/>
                </p:oleObj>
              </mc:Choice>
              <mc:Fallback>
                <p:oleObj name="Equation" r:id="rId5" imgW="914400" imgH="444240" progId="Equation.DSMT4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1688" y="646331"/>
                        <a:ext cx="2600325" cy="1262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27"/>
          <p:cNvSpPr txBox="1">
            <a:spLocks noChangeArrowheads="1"/>
          </p:cNvSpPr>
          <p:nvPr/>
        </p:nvSpPr>
        <p:spPr bwMode="auto">
          <a:xfrm>
            <a:off x="1566082" y="1087187"/>
            <a:ext cx="4370695" cy="461665"/>
          </a:xfrm>
          <a:prstGeom prst="rect">
            <a:avLst/>
          </a:prstGeom>
          <a:solidFill>
            <a:srgbClr val="C00000"/>
          </a:solidFill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prstClr val="white"/>
                </a:solidFill>
                <a:latin typeface="Calibri"/>
              </a:rPr>
              <a:t>Configuration interaction (CI):</a:t>
            </a:r>
          </a:p>
        </p:txBody>
      </p:sp>
      <p:sp>
        <p:nvSpPr>
          <p:cNvPr id="11" name="Text Box 27"/>
          <p:cNvSpPr txBox="1">
            <a:spLocks noChangeArrowheads="1"/>
          </p:cNvSpPr>
          <p:nvPr/>
        </p:nvSpPr>
        <p:spPr bwMode="auto">
          <a:xfrm>
            <a:off x="1566082" y="2806852"/>
            <a:ext cx="4910919" cy="461665"/>
          </a:xfrm>
          <a:prstGeom prst="rect">
            <a:avLst/>
          </a:prstGeom>
          <a:solidFill>
            <a:srgbClr val="C00000"/>
          </a:solidFill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prstClr val="white"/>
                </a:solidFill>
                <a:latin typeface="Calibri"/>
              </a:rPr>
              <a:t>Explicitly correlated wave function: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1566082" y="1905001"/>
          <a:ext cx="9025719" cy="571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28" name="Equation" r:id="rId7" imgW="3606480" imgH="228600" progId="Equation.DSMT4">
                  <p:embed/>
                </p:oleObj>
              </mc:Choice>
              <mc:Fallback>
                <p:oleObj name="Equation" r:id="rId7" imgW="3606480" imgH="228600" progId="Equation.DSMT4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6082" y="1905001"/>
                        <a:ext cx="9025719" cy="5713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905000" y="5867401"/>
            <a:ext cx="8534400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Calibri"/>
              </a:rPr>
              <a:t>The explicitly correlated wave function is an infinite-order CI expansion with constrained CI coefficients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/>
          </p:nvPr>
        </p:nvGraphicFramePr>
        <p:xfrm>
          <a:off x="7110414" y="2668589"/>
          <a:ext cx="1951037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29" name="Equation" r:id="rId9" imgW="685800" imgH="228600" progId="Equation.DSMT4">
                  <p:embed/>
                </p:oleObj>
              </mc:Choice>
              <mc:Fallback>
                <p:oleObj name="Equation" r:id="rId9" imgW="685800" imgH="228600" progId="Equation.DSMT4">
                  <p:embed/>
                  <p:pic>
                    <p:nvPicPr>
                      <p:cNvPr id="1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0414" y="2668589"/>
                        <a:ext cx="1951037" cy="649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97501CE-BBFB-4EB4-92B2-BFDEA5BA41D0}"/>
              </a:ext>
            </a:extLst>
          </p:cNvPr>
          <p:cNvSpPr txBox="1"/>
          <p:nvPr/>
        </p:nvSpPr>
        <p:spPr>
          <a:xfrm>
            <a:off x="7239000" y="4969273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9900"/>
                </a:solidFill>
                <a:latin typeface="Calibri"/>
              </a:rPr>
              <a:t>(must be a functional of G)</a:t>
            </a:r>
          </a:p>
        </p:txBody>
      </p:sp>
    </p:spTree>
    <p:extLst>
      <p:ext uri="{BB962C8B-B14F-4D97-AF65-F5344CB8AC3E}">
        <p14:creationId xmlns:p14="http://schemas.microsoft.com/office/powerpoint/2010/main" val="2835196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riA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2553</TotalTime>
  <Words>1940</Words>
  <Application>Microsoft Office PowerPoint</Application>
  <PresentationFormat>Widescreen</PresentationFormat>
  <Paragraphs>310</Paragraphs>
  <Slides>47</Slides>
  <Notes>32</Notes>
  <HiddenSlides>2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6" baseType="lpstr">
      <vt:lpstr>Arial</vt:lpstr>
      <vt:lpstr>Calibri</vt:lpstr>
      <vt:lpstr>Calibri Light</vt:lpstr>
      <vt:lpstr>Comic Sans MS</vt:lpstr>
      <vt:lpstr>Times New Roman</vt:lpstr>
      <vt:lpstr>Wingdings</vt:lpstr>
      <vt:lpstr>Office Theme</vt:lpstr>
      <vt:lpstr>ariACS</vt:lpstr>
      <vt:lpstr>Equation</vt:lpstr>
      <vt:lpstr>   Electronic excitation in semiconductor nanoparticles: A real-space quasiparticle perspective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Syracuse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Arindam Chakraborty</dc:creator>
  <cp:lastModifiedBy>Ari</cp:lastModifiedBy>
  <cp:revision>555</cp:revision>
  <dcterms:created xsi:type="dcterms:W3CDTF">2017-03-25T17:21:49Z</dcterms:created>
  <dcterms:modified xsi:type="dcterms:W3CDTF">2018-06-10T14:53:52Z</dcterms:modified>
</cp:coreProperties>
</file>