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3" r:id="rId18"/>
    <p:sldId id="274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708"/>
  </p:normalViewPr>
  <p:slideViewPr>
    <p:cSldViewPr snapToGrid="0" snapToObjects="1">
      <p:cViewPr>
        <p:scale>
          <a:sx n="69" d="100"/>
          <a:sy n="69" d="100"/>
        </p:scale>
        <p:origin x="144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FD4D-6D09-DC40-A1B0-6836A96E5DC1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25C6-E934-6B44-BF46-3DB55DDD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FD4D-6D09-DC40-A1B0-6836A96E5DC1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25C6-E934-6B44-BF46-3DB55DDD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8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FD4D-6D09-DC40-A1B0-6836A96E5DC1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25C6-E934-6B44-BF46-3DB55DDD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3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FD4D-6D09-DC40-A1B0-6836A96E5DC1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25C6-E934-6B44-BF46-3DB55DDD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5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FD4D-6D09-DC40-A1B0-6836A96E5DC1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25C6-E934-6B44-BF46-3DB55DDD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9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FD4D-6D09-DC40-A1B0-6836A96E5DC1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25C6-E934-6B44-BF46-3DB55DDD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FD4D-6D09-DC40-A1B0-6836A96E5DC1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25C6-E934-6B44-BF46-3DB55DDD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FD4D-6D09-DC40-A1B0-6836A96E5DC1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25C6-E934-6B44-BF46-3DB55DDD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9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FD4D-6D09-DC40-A1B0-6836A96E5DC1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25C6-E934-6B44-BF46-3DB55DDD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FD4D-6D09-DC40-A1B0-6836A96E5DC1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25C6-E934-6B44-BF46-3DB55DDD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FD4D-6D09-DC40-A1B0-6836A96E5DC1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25C6-E934-6B44-BF46-3DB55DDD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0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CFD4D-6D09-DC40-A1B0-6836A96E5DC1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25C6-E934-6B44-BF46-3DB55DDD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3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qe.rutgers.edu/" TargetMode="Externa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4837"/>
            <a:ext cx="9144000" cy="2387600"/>
          </a:xfrm>
        </p:spPr>
        <p:txBody>
          <a:bodyPr/>
          <a:lstStyle/>
          <a:p>
            <a:r>
              <a:rPr lang="en-US" dirty="0" err="1" smtClean="0"/>
              <a:t>eQE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4804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Avenir Next Demi Bold" charset="0"/>
                <a:ea typeface="Avenir Next Demi Bold" charset="0"/>
                <a:cs typeface="Avenir Next Demi Bold" charset="0"/>
              </a:rPr>
              <a:t>Pavanello Research Group</a:t>
            </a:r>
            <a:r>
              <a:rPr lang="en-US" b="1" dirty="0">
                <a:latin typeface="Avenir Next Demi Bold" charset="0"/>
                <a:ea typeface="Avenir Next Demi Bold" charset="0"/>
                <a:cs typeface="Avenir Next Demi Bold" charset="0"/>
              </a:rPr>
              <a:t> </a:t>
            </a:r>
            <a:r>
              <a:rPr lang="en-US" b="1" dirty="0" smtClean="0">
                <a:latin typeface="Avenir Next Demi Bold" charset="0"/>
                <a:ea typeface="Avenir Next Demi Bold" charset="0"/>
                <a:cs typeface="Avenir Next Demi Bold" charset="0"/>
              </a:rPr>
              <a:t>at Rutgers University-Newark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@</a:t>
            </a:r>
            <a:r>
              <a:rPr lang="en-US" b="1" dirty="0" err="1" smtClean="0">
                <a:solidFill>
                  <a:srgbClr val="00B0F0"/>
                </a:solidFill>
              </a:rPr>
              <a:t>MikPavanello</a:t>
            </a:r>
            <a:endParaRPr lang="en-US" b="1" dirty="0" smtClean="0">
              <a:solidFill>
                <a:srgbClr val="00B0F0"/>
              </a:solidFill>
            </a:endParaRPr>
          </a:p>
          <a:p>
            <a:r>
              <a:rPr lang="en-US" i="1" dirty="0" smtClean="0"/>
              <a:t>QE developers workshop, Penn State</a:t>
            </a:r>
          </a:p>
          <a:p>
            <a:r>
              <a:rPr lang="en-US" i="1" dirty="0" smtClean="0"/>
              <a:t>May 2018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56" y="5223944"/>
            <a:ext cx="2829765" cy="1286257"/>
          </a:xfrm>
          <a:prstGeom prst="rect">
            <a:avLst/>
          </a:prstGeom>
        </p:spPr>
      </p:pic>
      <p:pic>
        <p:nvPicPr>
          <p:cNvPr id="1026" name="Picture 2" descr="mage result for national science foundati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6" y="194031"/>
            <a:ext cx="1778009" cy="177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ANTUMESPRESS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99" y="194030"/>
            <a:ext cx="3854455" cy="165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ge result for rutgers newar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267" y="356087"/>
            <a:ext cx="2055010" cy="137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81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r="35017"/>
          <a:stretch/>
        </p:blipFill>
        <p:spPr>
          <a:xfrm>
            <a:off x="7394422" y="2732552"/>
            <a:ext cx="4636711" cy="3753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</a:t>
            </a:r>
            <a:r>
              <a:rPr lang="en-US" dirty="0"/>
              <a:t>L</a:t>
            </a:r>
            <a:r>
              <a:rPr lang="en-US" dirty="0" smtClean="0"/>
              <a:t>oad Balancing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08" y="1534523"/>
            <a:ext cx="8267700" cy="134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7608" y="3024322"/>
                <a:ext cx="9838266" cy="3741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400" b="1" dirty="0" err="1"/>
                  <a:t>s</a:t>
                </a:r>
                <a:r>
                  <a:rPr lang="en-US" sz="2400" b="1" dirty="0" err="1" smtClean="0"/>
                  <a:t>ame_cpus</a:t>
                </a:r>
                <a:r>
                  <a:rPr lang="en-US" sz="2400" dirty="0" smtClean="0"/>
                  <a:t>: all subsystems will share the same number of CPUs </a:t>
                </a:r>
              </a:p>
              <a:p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dirty="0" smtClean="0"/>
                        <m:t>CPUs</m:t>
                      </m:r>
                      <m:r>
                        <m:rPr>
                          <m:nor/>
                        </m:rPr>
                        <a:rPr lang="en-US" sz="2400" b="0" dirty="0" smtClean="0"/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charset="0"/>
                            </a:rPr>
                            <m:t>#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charset="0"/>
                            </a:rPr>
                            <m:t>CPUs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charset="0"/>
                            </a:rPr>
                            <m:t>#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charset="0"/>
                            </a:rPr>
                            <m:t>Subsystems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b="1" dirty="0" err="1"/>
                  <a:t>d</a:t>
                </a:r>
                <a:r>
                  <a:rPr lang="en-US" sz="2400" b="1" dirty="0" err="1" smtClean="0"/>
                  <a:t>ifferent_cpus</a:t>
                </a:r>
                <a:r>
                  <a:rPr lang="en-US" sz="2400" dirty="0" smtClean="0"/>
                  <a:t>: needs to satisfy the condition</a:t>
                </a:r>
                <a:r>
                  <a:rPr lang="en-US" sz="2400" dirty="0"/>
                  <a:t> </a:t>
                </a:r>
                <a:endParaRPr lang="en-US" sz="2400" dirty="0" smtClean="0"/>
              </a:p>
              <a:p>
                <a:endParaRPr lang="is-IS" sz="240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charset="0"/>
                            </a:rPr>
                            <m:t>𝐼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charset="0"/>
                            </a:rPr>
                            <m:t>CP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charset="0"/>
                            </a:rPr>
                            <m:t>#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charset="0"/>
                            </a:rPr>
                            <m:t>CPUs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08" y="3024322"/>
                <a:ext cx="9838266" cy="3741024"/>
              </a:xfrm>
              <a:prstGeom prst="rect">
                <a:avLst/>
              </a:prstGeom>
              <a:blipFill rotWithShape="0">
                <a:blip r:embed="rId4"/>
                <a:stretch>
                  <a:fillRect l="-805" t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7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Load Balancing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6965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Important file: </a:t>
                </a:r>
                <a:r>
                  <a:rPr lang="en-US" dirty="0" err="1" smtClean="0">
                    <a:latin typeface="Arial" charset="0"/>
                    <a:ea typeface="Arial" charset="0"/>
                    <a:cs typeface="Arial" charset="0"/>
                  </a:rPr>
                  <a:t>fragments_procs.in</a:t>
                </a:r>
                <a:endParaRPr lang="en-US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dirty="0" smtClean="0">
                    <a:ea typeface="Arial" charset="0"/>
                    <a:cs typeface="Arial" charset="0"/>
                  </a:rPr>
                  <a:t>No </a:t>
                </a:r>
                <a:r>
                  <a:rPr lang="en-US" dirty="0" err="1" smtClean="0">
                    <a:latin typeface="Arial" charset="0"/>
                    <a:ea typeface="Arial" charset="0"/>
                    <a:cs typeface="Arial" charset="0"/>
                  </a:rPr>
                  <a:t>fragments_procs.in</a:t>
                </a:r>
                <a:r>
                  <a:rPr lang="en-US" dirty="0" smtClean="0">
                    <a:ea typeface="Arial" charset="0"/>
                    <a:cs typeface="Arial" charset="0"/>
                  </a:rPr>
                  <a:t> spreads CPUs equally among subsystems</a:t>
                </a:r>
              </a:p>
              <a:p>
                <a:r>
                  <a:rPr lang="en-US" dirty="0" smtClean="0">
                    <a:ea typeface="Arial" charset="0"/>
                    <a:cs typeface="Arial" charset="0"/>
                  </a:rPr>
                  <a:t>Be mindful of the cluster architecture when you prepare </a:t>
                </a:r>
                <a:r>
                  <a:rPr lang="en-US" dirty="0" err="1" smtClean="0">
                    <a:latin typeface="Arial" charset="0"/>
                    <a:ea typeface="Arial" charset="0"/>
                    <a:cs typeface="Arial" charset="0"/>
                  </a:rPr>
                  <a:t>fragments_procs.in</a:t>
                </a:r>
                <a:endParaRPr lang="en-US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dirty="0" smtClean="0">
                    <a:ea typeface="Arial" charset="0"/>
                    <a:cs typeface="Arial" charset="0"/>
                  </a:rPr>
                  <a:t>Be mindful of subsystem with </a:t>
                </a:r>
                <a:r>
                  <a:rPr lang="en-US" i="1" dirty="0" smtClean="0">
                    <a:ea typeface="Arial" charset="0"/>
                    <a:cs typeface="Arial" charset="0"/>
                  </a:rPr>
                  <a:t>k-point</a:t>
                </a:r>
                <a:r>
                  <a:rPr lang="en-US" dirty="0" smtClean="0">
                    <a:ea typeface="Arial" charset="0"/>
                    <a:cs typeface="Arial" charset="0"/>
                  </a:rPr>
                  <a:t> sampling, and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𝐶𝑃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Arial" charset="0"/>
                        <a:cs typeface="Arial" charset="0"/>
                      </a:rPr>
                      <m:t>=(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Arial" charset="0"/>
                        <a:cs typeface="Arial" charset="0"/>
                      </a:rPr>
                      <m:t>#</m:t>
                    </m:r>
                    <m:r>
                      <m:rPr>
                        <m:nor/>
                      </m:rPr>
                      <a:rPr lang="en-US" b="0" i="1" smtClean="0">
                        <a:latin typeface="Cambria Math" charset="0"/>
                        <a:ea typeface="Arial" charset="0"/>
                        <a:cs typeface="Arial" charset="0"/>
                      </a:rPr>
                      <m:t>k</m:t>
                    </m:r>
                    <m:r>
                      <m:rPr>
                        <m:nor/>
                      </m:rPr>
                      <a:rPr lang="en-US" b="0" i="1" smtClean="0">
                        <a:latin typeface="Cambria Math" charset="0"/>
                        <a:ea typeface="Arial" charset="0"/>
                        <a:cs typeface="Arial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1" smtClean="0">
                        <a:latin typeface="Cambria Math" charset="0"/>
                        <a:ea typeface="Arial" charset="0"/>
                        <a:cs typeface="Arial" charset="0"/>
                      </a:rPr>
                      <m:t>points</m:t>
                    </m:r>
                    <m:r>
                      <a:rPr lang="en-US" b="0" i="1" smtClean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 smtClean="0">
                    <a:ea typeface="Arial" charset="0"/>
                    <a:cs typeface="Arial" charset="0"/>
                  </a:rPr>
                  <a:t>n, with n being an integer.</a:t>
                </a:r>
              </a:p>
              <a:p>
                <a:pPr marL="0" indent="0">
                  <a:buNone/>
                </a:pP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6965"/>
                <a:ext cx="10515600" cy="4351338"/>
              </a:xfrm>
              <a:blipFill rotWithShape="0">
                <a:blip r:embed="rId2"/>
                <a:stretch>
                  <a:fillRect l="-1043" t="-280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4984"/>
            <a:ext cx="10162633" cy="113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71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Load Balancing 2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179127" y="2330286"/>
            <a:ext cx="5753724" cy="3922294"/>
            <a:chOff x="6239934" y="1981201"/>
            <a:chExt cx="5753724" cy="392229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" b="668"/>
            <a:stretch/>
          </p:blipFill>
          <p:spPr>
            <a:xfrm>
              <a:off x="6250312" y="5316823"/>
              <a:ext cx="5743346" cy="38710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9934" y="1981201"/>
              <a:ext cx="5753724" cy="1495318"/>
            </a:xfrm>
            <a:prstGeom prst="rect">
              <a:avLst/>
            </a:prstGeom>
          </p:spPr>
        </p:pic>
        <p:sp>
          <p:nvSpPr>
            <p:cNvPr id="10" name="Down Arrow Callout 9"/>
            <p:cNvSpPr/>
            <p:nvPr/>
          </p:nvSpPr>
          <p:spPr>
            <a:xfrm>
              <a:off x="8386838" y="3605652"/>
              <a:ext cx="1556657" cy="1680892"/>
            </a:xfrm>
            <a:prstGeom prst="downArrowCallou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500534" y="3742783"/>
              <a:ext cx="13377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31 cycles later</a:t>
              </a:r>
              <a:endParaRPr lang="en-US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50312" y="1981201"/>
              <a:ext cx="5743346" cy="392229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2946" y="2330286"/>
            <a:ext cx="5743346" cy="3922294"/>
            <a:chOff x="434619" y="1981201"/>
            <a:chExt cx="5743346" cy="39222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4619" y="2026380"/>
              <a:ext cx="5743346" cy="149826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619" y="5354648"/>
              <a:ext cx="5743346" cy="452231"/>
            </a:xfrm>
            <a:prstGeom prst="rect">
              <a:avLst/>
            </a:prstGeom>
          </p:spPr>
        </p:pic>
        <p:sp>
          <p:nvSpPr>
            <p:cNvPr id="8" name="Down Arrow Callout 7"/>
            <p:cNvSpPr/>
            <p:nvPr/>
          </p:nvSpPr>
          <p:spPr>
            <a:xfrm>
              <a:off x="2486907" y="3593547"/>
              <a:ext cx="1556657" cy="1680892"/>
            </a:xfrm>
            <a:prstGeom prst="downArrowCallou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00603" y="3730678"/>
              <a:ext cx="13377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/>
                <a:t>28 cycles later</a:t>
              </a:r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619" y="1981201"/>
              <a:ext cx="5743346" cy="392229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61025" y="1780232"/>
                <a:ext cx="4565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=3, </m:t>
                      </m:r>
                      <m:r>
                        <a:rPr lang="en-US" b="0" i="1" smtClean="0">
                          <a:latin typeface="Cambria Math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25" y="1780232"/>
                <a:ext cx="456507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773452" y="1762303"/>
                <a:ext cx="4565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=4, </m:t>
                      </m:r>
                      <m:r>
                        <a:rPr lang="en-US" b="0" i="1" smtClean="0">
                          <a:latin typeface="Cambria Math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52" y="1762303"/>
                <a:ext cx="456507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7664335" y="5482969"/>
            <a:ext cx="1406774" cy="6896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69780" y="5580254"/>
            <a:ext cx="1406774" cy="6896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4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 cells: </a:t>
            </a:r>
            <a:r>
              <a:rPr lang="en-US" b="1" dirty="0" err="1" smtClean="0"/>
              <a:t>fde_cell_split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=1, 2,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08991" cy="4701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92800" y="1626960"/>
            <a:ext cx="570653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S</a:t>
            </a:r>
            <a:r>
              <a:rPr lang="en-US" sz="2800" dirty="0" smtClean="0"/>
              <a:t>ubsystem’s bands (orbitals) and Hamiltonian are represented on smaller simulation cells.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0 &lt; </a:t>
            </a:r>
            <a:r>
              <a:rPr lang="en-US" sz="2800" dirty="0" err="1" smtClean="0"/>
              <a:t>fde_cell_split</a:t>
            </a:r>
            <a:r>
              <a:rPr lang="en-US" sz="2800" dirty="0" smtClean="0"/>
              <a:t> &lt; 1, specifically the admissible values are: </a:t>
            </a:r>
            <a:r>
              <a:rPr lang="bg-BG" sz="2800" dirty="0" smtClean="0"/>
              <a:t>1/5</a:t>
            </a:r>
            <a:r>
              <a:rPr lang="en-US" sz="2800" dirty="0" smtClean="0"/>
              <a:t>,</a:t>
            </a:r>
            <a:r>
              <a:rPr lang="bg-BG" sz="2800" dirty="0" smtClean="0"/>
              <a:t> 1/4</a:t>
            </a:r>
            <a:r>
              <a:rPr lang="en-US" sz="2800" dirty="0" smtClean="0"/>
              <a:t>,</a:t>
            </a:r>
            <a:r>
              <a:rPr lang="bg-BG" sz="2800" dirty="0" smtClean="0"/>
              <a:t> 1/3</a:t>
            </a:r>
            <a:r>
              <a:rPr lang="en-US" sz="2800" dirty="0" smtClean="0"/>
              <a:t>,</a:t>
            </a:r>
            <a:r>
              <a:rPr lang="bg-BG" sz="2800" dirty="0" smtClean="0"/>
              <a:t> 2/5</a:t>
            </a:r>
            <a:r>
              <a:rPr lang="en-US" sz="2800" dirty="0" smtClean="0"/>
              <a:t>,</a:t>
            </a:r>
            <a:r>
              <a:rPr lang="bg-BG" sz="2800" dirty="0" smtClean="0"/>
              <a:t> 1/2</a:t>
            </a:r>
            <a:r>
              <a:rPr lang="en-US" sz="2800" dirty="0" smtClean="0"/>
              <a:t>,</a:t>
            </a:r>
            <a:r>
              <a:rPr lang="bg-BG" sz="2800" dirty="0" smtClean="0"/>
              <a:t> 3/5</a:t>
            </a:r>
            <a:r>
              <a:rPr lang="en-US" sz="2800" dirty="0" smtClean="0"/>
              <a:t>,</a:t>
            </a:r>
            <a:r>
              <a:rPr lang="bg-BG" sz="2800" dirty="0" smtClean="0"/>
              <a:t> 2/3</a:t>
            </a:r>
            <a:r>
              <a:rPr lang="en-US" sz="2800" dirty="0" smtClean="0"/>
              <a:t>,</a:t>
            </a:r>
            <a:r>
              <a:rPr lang="bg-BG" sz="2800" dirty="0" smtClean="0"/>
              <a:t> 3/4</a:t>
            </a:r>
            <a:r>
              <a:rPr lang="en-US" sz="2800" dirty="0" smtClean="0"/>
              <a:t>,</a:t>
            </a:r>
            <a:r>
              <a:rPr lang="bg-BG" sz="2800" dirty="0" smtClean="0"/>
              <a:t> 4/5</a:t>
            </a:r>
            <a:r>
              <a:rPr lang="en-US" sz="2800" dirty="0" smtClean="0"/>
              <a:t>,</a:t>
            </a:r>
            <a:r>
              <a:rPr lang="bg-BG" sz="2800" dirty="0" smtClean="0"/>
              <a:t> 1/1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This is the most important keyword of </a:t>
            </a:r>
            <a:r>
              <a:rPr lang="en-US" sz="2800" dirty="0" err="1" smtClean="0"/>
              <a:t>eQE</a:t>
            </a:r>
            <a:r>
              <a:rPr lang="en-US" sz="2800" dirty="0" smtClean="0"/>
              <a:t>, and was the most painful to code.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How can the value be determined?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226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 cells: </a:t>
            </a:r>
            <a:r>
              <a:rPr lang="en-US" b="1" dirty="0" err="1" smtClean="0"/>
              <a:t>fde_cell_split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each subsystem separately with low cutoffs and loose thresholds.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the three lattice vector directions separately.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subsystem, and for each chosen direction, use different reasonable values of </a:t>
            </a:r>
            <a:r>
              <a:rPr lang="en-US" b="1" dirty="0" err="1" smtClean="0"/>
              <a:t>fde_cell_split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Pick the smallest value that gives a value of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sz="2400" i="1" dirty="0" smtClean="0">
                <a:latin typeface="Arial" charset="0"/>
                <a:ea typeface="Arial" charset="0"/>
                <a:cs typeface="Arial" charset="0"/>
              </a:rPr>
              <a:t>FDE: non additive kinetic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” </a:t>
            </a:r>
            <a:r>
              <a:rPr lang="en-US" dirty="0" smtClean="0">
                <a:ea typeface="Arial" charset="0"/>
                <a:cs typeface="Arial" charset="0"/>
              </a:rPr>
              <a:t>below 1.0e-6.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i="1" dirty="0" err="1" smtClean="0">
                <a:latin typeface="Arial" charset="0"/>
                <a:ea typeface="Arial" charset="0"/>
                <a:cs typeface="Arial" charset="0"/>
              </a:rPr>
              <a:t>eQE</a:t>
            </a:r>
            <a:r>
              <a:rPr lang="en-US" sz="2400" i="1" dirty="0" smtClean="0">
                <a:latin typeface="Arial" charset="0"/>
                <a:ea typeface="Arial" charset="0"/>
                <a:cs typeface="Arial" charset="0"/>
              </a:rPr>
              <a:t> will automatically move the cell together with the subsystem in a geometry relaxation or a molecular dynamics simulation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037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appropriate </a:t>
            </a:r>
            <a:r>
              <a:rPr lang="en-US" b="1" dirty="0" err="1" smtClean="0"/>
              <a:t>fde_cell_split</a:t>
            </a:r>
            <a:r>
              <a:rPr lang="en-US" dirty="0" smtClean="0"/>
              <a:t> parameters for the water trimer in the “beginner” folder. </a:t>
            </a:r>
          </a:p>
          <a:p>
            <a:r>
              <a:rPr lang="en-US" dirty="0" smtClean="0"/>
              <a:t>Initially reset the </a:t>
            </a:r>
            <a:r>
              <a:rPr lang="en-US" b="1" dirty="0" err="1" smtClean="0"/>
              <a:t>fde_cell_split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</a:t>
            </a:r>
            <a:r>
              <a:rPr lang="en-US" dirty="0" smtClean="0"/>
              <a:t> parameters to </a:t>
            </a:r>
            <a:r>
              <a:rPr lang="en-US" b="1" dirty="0" smtClean="0"/>
              <a:t>1.0</a:t>
            </a:r>
            <a:r>
              <a:rPr lang="en-US" dirty="0" smtClean="0"/>
              <a:t>, then follow the steps in the previous slide.</a:t>
            </a:r>
          </a:p>
          <a:p>
            <a:r>
              <a:rPr lang="en-US" dirty="0" smtClean="0"/>
              <a:t>Feel free to graph the “</a:t>
            </a:r>
            <a:r>
              <a:rPr lang="en-US" i="1" dirty="0" smtClean="0"/>
              <a:t>FDE: non additive kinetic</a:t>
            </a:r>
            <a:r>
              <a:rPr lang="en-US" dirty="0" smtClean="0"/>
              <a:t>” vs </a:t>
            </a:r>
            <a:r>
              <a:rPr lang="en-US" b="1" dirty="0" err="1" smtClean="0"/>
              <a:t>fde_cell_split</a:t>
            </a:r>
            <a:r>
              <a:rPr lang="en-US" dirty="0" smtClean="0"/>
              <a:t>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26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eQE</a:t>
            </a:r>
            <a:r>
              <a:rPr lang="en-US" dirty="0" smtClean="0"/>
              <a:t> based 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eqe-0.2.0/</a:t>
            </a:r>
            <a:r>
              <a:rPr lang="en-US" dirty="0" err="1" smtClean="0"/>
              <a:t>eQE_input_templates</a:t>
            </a:r>
            <a:r>
              <a:rPr lang="en-US" dirty="0" smtClean="0"/>
              <a:t>/AIMD</a:t>
            </a:r>
          </a:p>
          <a:p>
            <a:r>
              <a:rPr lang="en-US" dirty="0" smtClean="0"/>
              <a:t>Note that thermostat used is velocity rescaling</a:t>
            </a:r>
          </a:p>
          <a:p>
            <a:r>
              <a:rPr lang="en-US" dirty="0" smtClean="0"/>
              <a:t>Other thermostats are not available yet</a:t>
            </a:r>
          </a:p>
          <a:p>
            <a:r>
              <a:rPr lang="en-US" dirty="0" smtClean="0"/>
              <a:t>Can combine </a:t>
            </a:r>
            <a:r>
              <a:rPr lang="en-US" dirty="0" err="1" smtClean="0"/>
              <a:t>fde_cell_split</a:t>
            </a:r>
            <a:r>
              <a:rPr lang="en-US" dirty="0" smtClean="0"/>
              <a:t> with AIMD</a:t>
            </a:r>
          </a:p>
          <a:p>
            <a:r>
              <a:rPr lang="en-US" dirty="0" smtClean="0"/>
              <a:t>Can run AIMD of spin polarized subsystems embedded in spin-restricted environments </a:t>
            </a:r>
          </a:p>
          <a:p>
            <a:pPr lvl="1"/>
            <a:r>
              <a:rPr lang="en-US" dirty="0" smtClean="0"/>
              <a:t>Speedup if spin leaking is negligible</a:t>
            </a:r>
          </a:p>
          <a:p>
            <a:pPr lvl="1"/>
            <a:r>
              <a:rPr lang="en-US" b="1" dirty="0" err="1"/>
              <a:t>n</a:t>
            </a:r>
            <a:r>
              <a:rPr lang="en-US" b="1" dirty="0" err="1" smtClean="0"/>
              <a:t>spin</a:t>
            </a:r>
            <a:r>
              <a:rPr lang="en-US" b="1" dirty="0" smtClean="0"/>
              <a:t> = 1</a:t>
            </a:r>
            <a:r>
              <a:rPr lang="en-US" dirty="0" smtClean="0"/>
              <a:t> for closed-shell subsystems and </a:t>
            </a:r>
            <a:r>
              <a:rPr lang="en-US" b="1" dirty="0" err="1" smtClean="0"/>
              <a:t>nspin</a:t>
            </a:r>
            <a:r>
              <a:rPr lang="en-US" b="1" dirty="0" smtClean="0"/>
              <a:t>=2</a:t>
            </a:r>
            <a:r>
              <a:rPr lang="en-US" dirty="0" smtClean="0"/>
              <a:t> for open-shell subsystems</a:t>
            </a:r>
          </a:p>
          <a:p>
            <a:pPr lvl="1"/>
            <a:r>
              <a:rPr lang="en-US" b="1" dirty="0" err="1"/>
              <a:t>f</a:t>
            </a:r>
            <a:r>
              <a:rPr lang="en-US" b="1" dirty="0" err="1" smtClean="0"/>
              <a:t>de_nspin</a:t>
            </a:r>
            <a:r>
              <a:rPr lang="en-US" b="1" dirty="0" smtClean="0"/>
              <a:t>=2</a:t>
            </a:r>
            <a:r>
              <a:rPr lang="en-US" dirty="0" smtClean="0"/>
              <a:t> if even one subsystem is open-shell, otherwise </a:t>
            </a:r>
            <a:r>
              <a:rPr lang="en-US" b="1" dirty="0" err="1" smtClean="0"/>
              <a:t>fde_nspin</a:t>
            </a:r>
            <a:r>
              <a:rPr lang="en-US" b="1" dirty="0" smtClean="0"/>
              <a:t>=1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7205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i="1" dirty="0" smtClean="0"/>
              <a:t>e</a:t>
            </a:r>
            <a:r>
              <a:rPr lang="en-US" i="1" baseline="30000" dirty="0" smtClean="0"/>
              <a:t>-</a:t>
            </a:r>
            <a:r>
              <a:rPr lang="en-US" dirty="0" smtClean="0"/>
              <a:t> leak to environment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2499940" y="1485414"/>
            <a:ext cx="9182546" cy="7553064"/>
            <a:chOff x="1818093" y="1761024"/>
            <a:chExt cx="9182546" cy="7553064"/>
          </a:xfrm>
        </p:grpSpPr>
        <p:grpSp>
          <p:nvGrpSpPr>
            <p:cNvPr id="8" name="Group 7"/>
            <p:cNvGrpSpPr/>
            <p:nvPr/>
          </p:nvGrpSpPr>
          <p:grpSpPr>
            <a:xfrm>
              <a:off x="5103909" y="3328926"/>
              <a:ext cx="5281354" cy="5985162"/>
              <a:chOff x="2726575" y="3308467"/>
              <a:chExt cx="5281354" cy="598516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196358" y="5030519"/>
                <a:ext cx="354737" cy="3447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Arc 4"/>
              <p:cNvSpPr/>
              <p:nvPr/>
            </p:nvSpPr>
            <p:spPr>
              <a:xfrm>
                <a:off x="2726575" y="3308467"/>
                <a:ext cx="2510443" cy="5985162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Arc 5"/>
              <p:cNvSpPr/>
              <p:nvPr/>
            </p:nvSpPr>
            <p:spPr>
              <a:xfrm flipH="1">
                <a:off x="5497486" y="3308467"/>
                <a:ext cx="2510443" cy="5985162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3591181" y="3419944"/>
              <a:ext cx="288469" cy="28454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818093" y="3242190"/>
              <a:ext cx="4572000" cy="852227"/>
            </a:xfrm>
            <a:custGeom>
              <a:avLst/>
              <a:gdLst>
                <a:gd name="connsiteX0" fmla="*/ 4572000 w 4572000"/>
                <a:gd name="connsiteY0" fmla="*/ 86586 h 852227"/>
                <a:gd name="connsiteX1" fmla="*/ 2826327 w 4572000"/>
                <a:gd name="connsiteY1" fmla="*/ 69960 h 852227"/>
                <a:gd name="connsiteX2" fmla="*/ 1895302 w 4572000"/>
                <a:gd name="connsiteY2" fmla="*/ 851357 h 852227"/>
                <a:gd name="connsiteX3" fmla="*/ 1330036 w 4572000"/>
                <a:gd name="connsiteY3" fmla="*/ 219589 h 852227"/>
                <a:gd name="connsiteX4" fmla="*/ 864523 w 4572000"/>
                <a:gd name="connsiteY4" fmla="*/ 20084 h 852227"/>
                <a:gd name="connsiteX5" fmla="*/ 0 w 4572000"/>
                <a:gd name="connsiteY5" fmla="*/ 20084 h 852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2000" h="852227">
                  <a:moveTo>
                    <a:pt x="4572000" y="86586"/>
                  </a:moveTo>
                  <a:cubicBezTo>
                    <a:pt x="3922221" y="14542"/>
                    <a:pt x="3272443" y="-57502"/>
                    <a:pt x="2826327" y="69960"/>
                  </a:cubicBezTo>
                  <a:cubicBezTo>
                    <a:pt x="2380211" y="197422"/>
                    <a:pt x="2144684" y="826419"/>
                    <a:pt x="1895302" y="851357"/>
                  </a:cubicBezTo>
                  <a:cubicBezTo>
                    <a:pt x="1645920" y="876295"/>
                    <a:pt x="1501832" y="358135"/>
                    <a:pt x="1330036" y="219589"/>
                  </a:cubicBezTo>
                  <a:cubicBezTo>
                    <a:pt x="1158239" y="81043"/>
                    <a:pt x="1086195" y="53335"/>
                    <a:pt x="864523" y="20084"/>
                  </a:cubicBezTo>
                  <a:cubicBezTo>
                    <a:pt x="642851" y="-13167"/>
                    <a:pt x="0" y="20084"/>
                    <a:pt x="0" y="2008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676101" y="1761024"/>
              <a:ext cx="13854" cy="4945639"/>
            </a:xfrm>
            <a:prstGeom prst="line">
              <a:avLst/>
            </a:prstGeom>
            <a:ln w="444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11" idx="0"/>
              <a:endCxn id="4" idx="0"/>
            </p:cNvCxnSpPr>
            <p:nvPr/>
          </p:nvCxnSpPr>
          <p:spPr>
            <a:xfrm rot="16200000" flipH="1">
              <a:off x="4927721" y="2227639"/>
              <a:ext cx="1631034" cy="4015645"/>
            </a:xfrm>
            <a:prstGeom prst="curvedConnector3">
              <a:avLst>
                <a:gd name="adj1" fmla="val -42047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978090" y="4590661"/>
              <a:ext cx="3125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“Active” subsystem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74820" y="4775327"/>
              <a:ext cx="3125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“Frozen” subsystems / environment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2836" y="4696399"/>
            <a:ext cx="3125819" cy="1511559"/>
            <a:chOff x="8578050" y="1380931"/>
            <a:chExt cx="3125819" cy="1511559"/>
          </a:xfrm>
        </p:grpSpPr>
        <p:sp>
          <p:nvSpPr>
            <p:cNvPr id="30" name="Oval 29"/>
            <p:cNvSpPr/>
            <p:nvPr/>
          </p:nvSpPr>
          <p:spPr>
            <a:xfrm>
              <a:off x="9289440" y="1653902"/>
              <a:ext cx="288469" cy="28454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9256305" y="2296677"/>
              <a:ext cx="354737" cy="3447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578050" y="1609136"/>
              <a:ext cx="3125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electron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578050" y="2284365"/>
              <a:ext cx="3125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nucleus</a:t>
              </a:r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9074057" y="1380931"/>
              <a:ext cx="1656147" cy="1511559"/>
            </a:xfrm>
            <a:prstGeom prst="round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4429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i="1" dirty="0"/>
              <a:t>e</a:t>
            </a:r>
            <a:r>
              <a:rPr lang="en-US" i="1" baseline="30000" dirty="0"/>
              <a:t>-</a:t>
            </a:r>
            <a:r>
              <a:rPr lang="en-US" dirty="0"/>
              <a:t> leak to </a:t>
            </a:r>
            <a:r>
              <a:rPr lang="en-US" dirty="0" smtClean="0"/>
              <a:t>environment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fde_overlap</a:t>
                </a:r>
                <a:r>
                  <a:rPr lang="en-US" dirty="0" smtClean="0"/>
                  <a:t> / </a:t>
                </a:r>
                <a:r>
                  <a:rPr lang="en-US" b="1" dirty="0" err="1" smtClean="0"/>
                  <a:t>fde_overlap_c</a:t>
                </a:r>
                <a:r>
                  <a:rPr lang="en-US" dirty="0" smtClean="0"/>
                  <a:t> keyword pair</a:t>
                </a:r>
              </a:p>
              <a:p>
                <a:r>
                  <a:rPr lang="en-US" dirty="0" smtClean="0"/>
                  <a:t>eqe-0.2.0/</a:t>
                </a:r>
                <a:r>
                  <a:rPr lang="en-US" dirty="0" err="1" smtClean="0"/>
                  <a:t>eQE_input_templates</a:t>
                </a:r>
                <a:r>
                  <a:rPr lang="en-US" dirty="0" smtClean="0"/>
                  <a:t>/</a:t>
                </a:r>
                <a:r>
                  <a:rPr lang="en-US" dirty="0" err="1" smtClean="0"/>
                  <a:t>fde_overlap</a:t>
                </a:r>
                <a:endParaRPr lang="en-US" dirty="0" smtClean="0"/>
              </a:p>
              <a:p>
                <a:r>
                  <a:rPr lang="en-US" dirty="0" smtClean="0"/>
                  <a:t>[</a:t>
                </a:r>
                <a:r>
                  <a:rPr lang="en-US" dirty="0" err="1" smtClean="0"/>
                  <a:t>thiophene</a:t>
                </a:r>
                <a:r>
                  <a:rPr lang="en-US" dirty="0" smtClean="0"/>
                  <a:t>]</a:t>
                </a:r>
                <a14:m>
                  <m:oMath xmlns:m="http://schemas.openxmlformats.org/officeDocument/2006/math">
                    <m:r>
                      <a:rPr lang="en-US" b="0" i="1" baseline="30000" dirty="0" smtClean="0">
                        <a:latin typeface="Cambria Math" charset="0"/>
                      </a:rPr>
                      <m:t>−</m:t>
                    </m:r>
                  </m:oMath>
                </a14:m>
                <a:r>
                  <a:rPr lang="en-US" dirty="0" smtClean="0"/>
                  <a:t> &amp; [</a:t>
                </a:r>
                <a:r>
                  <a:rPr lang="en-US" dirty="0" err="1" smtClean="0"/>
                  <a:t>thiophene</a:t>
                </a:r>
                <a:r>
                  <a:rPr lang="en-US" dirty="0" smtClean="0"/>
                  <a:t>]</a:t>
                </a:r>
                <a14:m>
                  <m:oMath xmlns:m="http://schemas.openxmlformats.org/officeDocument/2006/math">
                    <m:r>
                      <a:rPr lang="en-US" b="0" i="1" baseline="30000" smtClean="0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dirty="0" smtClean="0"/>
                  <a:t> dyad</a:t>
                </a:r>
              </a:p>
              <a:p>
                <a:r>
                  <a:rPr lang="en-US" dirty="0" smtClean="0"/>
                  <a:t>Without </a:t>
                </a:r>
                <a:r>
                  <a:rPr lang="en-US" dirty="0" err="1" smtClean="0"/>
                  <a:t>fde_overlap</a:t>
                </a:r>
                <a:r>
                  <a:rPr lang="en-US" dirty="0" smtClean="0"/>
                  <a:t>: SCF does not converge</a:t>
                </a:r>
              </a:p>
              <a:p>
                <a:r>
                  <a:rPr lang="en-US" dirty="0" err="1"/>
                  <a:t>f</a:t>
                </a:r>
                <a:r>
                  <a:rPr lang="en-US" dirty="0" err="1" smtClean="0"/>
                  <a:t>de_overlap</a:t>
                </a:r>
                <a:r>
                  <a:rPr lang="en-US" dirty="0" smtClean="0"/>
                  <a:t> restore convergence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Use with a grain of salt!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17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Feel free to contact me or any of my group members.</a:t>
            </a:r>
          </a:p>
          <a:p>
            <a:r>
              <a:rPr lang="en-US" dirty="0" smtClean="0"/>
              <a:t>Feel free to visit us in Newark!</a:t>
            </a:r>
          </a:p>
          <a:p>
            <a:r>
              <a:rPr lang="en-US" dirty="0"/>
              <a:t>http</a:t>
            </a:r>
            <a:r>
              <a:rPr lang="en-US" dirty="0" smtClean="0"/>
              <a:t>://</a:t>
            </a:r>
            <a:r>
              <a:rPr lang="en-US" dirty="0" err="1" smtClean="0"/>
              <a:t>www.michelepavanello.com</a:t>
            </a:r>
            <a:r>
              <a:rPr lang="en-US" dirty="0"/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837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&amp; Compile </a:t>
            </a:r>
            <a:r>
              <a:rPr lang="en-US" dirty="0" err="1" smtClean="0"/>
              <a:t>eQE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117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http://eqe.rutgers.edu/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Fill out the Google form.</a:t>
            </a:r>
          </a:p>
          <a:p>
            <a:endParaRPr lang="en-US" dirty="0" smtClean="0"/>
          </a:p>
          <a:p>
            <a:r>
              <a:rPr lang="en-US" dirty="0" err="1" smtClean="0"/>
              <a:t>Untar</a:t>
            </a:r>
            <a:r>
              <a:rPr lang="en-US" dirty="0" smtClean="0"/>
              <a:t>: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tar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xzvf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eqe.tar.gz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>
              <a:ea typeface="Arial" charset="0"/>
              <a:cs typeface="Arial" charset="0"/>
            </a:endParaRPr>
          </a:p>
          <a:p>
            <a:r>
              <a:rPr lang="en-US" dirty="0" smtClean="0">
                <a:ea typeface="Arial" charset="0"/>
                <a:cs typeface="Arial" charset="0"/>
              </a:rPr>
              <a:t>Compile: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./configure </a:t>
            </a:r>
            <a:r>
              <a:rPr lang="en-US" dirty="0" smtClean="0">
                <a:ea typeface="Arial" charset="0"/>
                <a:cs typeface="Arial" charset="0"/>
              </a:rPr>
              <a:t>will work on most systems. Might need to force certain choices, such as:</a:t>
            </a:r>
          </a:p>
          <a:p>
            <a:pPr marL="0" indent="0">
              <a:buNone/>
            </a:pPr>
            <a:r>
              <a:rPr lang="en-US" dirty="0" smtClean="0">
                <a:ea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./configure MPIF90=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mpiifort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F90=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ifort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--with-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scalapack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=no</a:t>
            </a:r>
          </a:p>
          <a:p>
            <a:pPr marL="0" indent="0">
              <a:buNone/>
            </a:pPr>
            <a:endParaRPr lang="en-US" dirty="0" smtClean="0">
              <a:ea typeface="Arial" charset="0"/>
              <a:cs typeface="Arial" charset="0"/>
            </a:endParaRPr>
          </a:p>
          <a:p>
            <a:r>
              <a:rPr lang="en-US" dirty="0" smtClean="0">
                <a:ea typeface="Arial" charset="0"/>
                <a:cs typeface="Arial" charset="0"/>
              </a:rPr>
              <a:t>Make: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make pw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249" y="1146440"/>
            <a:ext cx="4999086" cy="279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eQE</a:t>
            </a:r>
            <a:r>
              <a:rPr lang="en-US" dirty="0" smtClean="0"/>
              <a:t>: the ultimate goals of this tutorial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08991" cy="4701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92800" y="1690688"/>
            <a:ext cx="570653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C</a:t>
            </a:r>
            <a:r>
              <a:rPr lang="en-US" sz="2800" dirty="0" smtClean="0"/>
              <a:t>ompile the source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Split the system into subsystems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Optimize the load balance over available CPUs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Find appropriate subsystem simulation cells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Find appropriate k-point sampling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Remedy problems of electron-leak to nearby subsystems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Run AIMD simulations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Understand the </a:t>
            </a:r>
            <a:r>
              <a:rPr lang="en-US" sz="2800" dirty="0" err="1" smtClean="0"/>
              <a:t>eQE</a:t>
            </a:r>
            <a:r>
              <a:rPr lang="en-US" sz="2800" dirty="0" smtClean="0"/>
              <a:t> workflow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422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folder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4" y="1690688"/>
            <a:ext cx="7204529" cy="472276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834744" y="3098800"/>
            <a:ext cx="4460723" cy="242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401683" y="4756125"/>
            <a:ext cx="2893784" cy="242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84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“beginner”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" b="2681"/>
          <a:stretch/>
        </p:blipFill>
        <p:spPr>
          <a:xfrm>
            <a:off x="5545666" y="1417855"/>
            <a:ext cx="6138334" cy="1772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66" y="2901070"/>
            <a:ext cx="7014633" cy="370716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7258957" y="3769979"/>
            <a:ext cx="135587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087204" y="5329973"/>
            <a:ext cx="1578428" cy="242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105071" y="4869105"/>
            <a:ext cx="256056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087204" y="6029810"/>
            <a:ext cx="1578428" cy="242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95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“beginner”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Let’s run the “beginner” example!</a:t>
            </a: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eqe-0.2.0/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eQE_input_templates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/beginner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mpirun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-np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~/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tmp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/eqe-0.2.0/bin/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fdepw.x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-in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trimer.scf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-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ni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3</a:t>
            </a: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-in: input file prefix without _0 or _1, etc.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ni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 number of images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 this example the number of CPUs is evenly split over all subsystems (images): 3 CPUs, and 3 subsystems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1" b="5907"/>
          <a:stretch/>
        </p:blipFill>
        <p:spPr>
          <a:xfrm>
            <a:off x="1912626" y="4779000"/>
            <a:ext cx="8366748" cy="175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732"/>
            <a:ext cx="10515600" cy="1325563"/>
          </a:xfrm>
        </p:spPr>
        <p:txBody>
          <a:bodyPr/>
          <a:lstStyle/>
          <a:p>
            <a:r>
              <a:rPr lang="en-US" dirty="0" smtClean="0"/>
              <a:t>Getting started: “beginner”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1095"/>
            <a:ext cx="10515600" cy="4355039"/>
          </a:xfrm>
        </p:spPr>
        <p:txBody>
          <a:bodyPr>
            <a:noAutofit/>
          </a:bodyPr>
          <a:lstStyle/>
          <a:p>
            <a:r>
              <a:rPr lang="en-US" dirty="0" smtClean="0"/>
              <a:t>Analyze the input file:</a:t>
            </a:r>
          </a:p>
          <a:p>
            <a:pPr lvl="1"/>
            <a:r>
              <a:rPr lang="en-US" dirty="0" smtClean="0"/>
              <a:t>All files share EVERYTHING except:</a:t>
            </a:r>
          </a:p>
          <a:p>
            <a:pPr lvl="2"/>
            <a:r>
              <a:rPr lang="en-US" dirty="0" smtClean="0"/>
              <a:t>Subsystem’s geometry</a:t>
            </a:r>
          </a:p>
          <a:p>
            <a:pPr lvl="2"/>
            <a:r>
              <a:rPr lang="en-US" dirty="0" smtClean="0"/>
              <a:t>Subsystem charge </a:t>
            </a:r>
          </a:p>
          <a:p>
            <a:pPr lvl="2"/>
            <a:r>
              <a:rPr lang="en-US" dirty="0" smtClean="0"/>
              <a:t>Subsystem spin</a:t>
            </a:r>
          </a:p>
          <a:p>
            <a:pPr lvl="2"/>
            <a:r>
              <a:rPr lang="en-US" dirty="0" smtClean="0"/>
              <a:t>Subsystem k-point sampling</a:t>
            </a:r>
          </a:p>
          <a:p>
            <a:pPr lvl="1"/>
            <a:r>
              <a:rPr lang="en-US" dirty="0" smtClean="0"/>
              <a:t>Particularly</a:t>
            </a:r>
            <a:r>
              <a:rPr lang="en-US" dirty="0" smtClean="0"/>
              <a:t>, subsystem input files share the same PPs, atom types, simulation cell parameters, cutoff, DFT additive and </a:t>
            </a:r>
            <a:r>
              <a:rPr lang="en-US" dirty="0" err="1" smtClean="0"/>
              <a:t>nonadditive</a:t>
            </a:r>
            <a:r>
              <a:rPr lang="en-US" dirty="0" smtClean="0"/>
              <a:t> </a:t>
            </a:r>
            <a:r>
              <a:rPr lang="en-US" dirty="0" err="1" smtClean="0"/>
              <a:t>functionals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Analyze the output files:</a:t>
            </a:r>
          </a:p>
          <a:p>
            <a:pPr lvl="1"/>
            <a:r>
              <a:rPr lang="en-US" dirty="0" smtClean="0"/>
              <a:t>N</a:t>
            </a:r>
            <a:r>
              <a:rPr lang="is-IS" dirty="0" smtClean="0"/>
              <a:t>ext slide </a:t>
            </a:r>
          </a:p>
        </p:txBody>
      </p:sp>
    </p:spTree>
    <p:extLst>
      <p:ext uri="{BB962C8B-B14F-4D97-AF65-F5344CB8AC3E}">
        <p14:creationId xmlns:p14="http://schemas.microsoft.com/office/powerpoint/2010/main" val="186769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eQE</a:t>
            </a:r>
            <a:r>
              <a:rPr lang="en-US" dirty="0" smtClean="0"/>
              <a:t> Output files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3" y="1557866"/>
            <a:ext cx="10058400" cy="505162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6934" y="1913467"/>
            <a:ext cx="10803472" cy="660400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934" y="5367867"/>
            <a:ext cx="10710339" cy="660400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820407" y="1894983"/>
            <a:ext cx="1168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Reference</a:t>
            </a:r>
          </a:p>
          <a:p>
            <a:pPr algn="ctr"/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84940" y="5335314"/>
            <a:ext cx="1210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Subsystem</a:t>
            </a:r>
          </a:p>
          <a:p>
            <a:pPr algn="ctr"/>
            <a:r>
              <a:rPr lang="en-US" dirty="0" smtClean="0"/>
              <a:t>geometry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2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SCF cycles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5" y="1667929"/>
            <a:ext cx="11903230" cy="18711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0933" y="3769176"/>
            <a:ext cx="117766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600" dirty="0" smtClean="0"/>
              <a:t>Each subsystem drives its own SCF cycle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600" dirty="0" smtClean="0"/>
              <a:t>SCF cycles in different subsystems are coupled and influence each other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600" dirty="0" smtClean="0"/>
              <a:t>Keyword </a:t>
            </a:r>
            <a:r>
              <a:rPr lang="en-US" sz="2600" dirty="0" err="1" smtClean="0">
                <a:latin typeface="Arial" charset="0"/>
                <a:ea typeface="Arial" charset="0"/>
                <a:cs typeface="Arial" charset="0"/>
              </a:rPr>
              <a:t>fde_split_mix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= .true. </a:t>
            </a:r>
            <a:r>
              <a:rPr lang="en-US" sz="2600" dirty="0" smtClean="0"/>
              <a:t>enables a </a:t>
            </a:r>
            <a:r>
              <a:rPr lang="en-US" sz="2600" dirty="0" err="1" smtClean="0"/>
              <a:t>supersystem</a:t>
            </a:r>
            <a:r>
              <a:rPr lang="en-US" sz="2600" dirty="0" smtClean="0"/>
              <a:t> DIIS layer and is recommended.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600" dirty="0" smtClean="0">
                <a:ea typeface="Arial" charset="0"/>
                <a:cs typeface="Arial" charset="0"/>
              </a:rPr>
              <a:t>Inspecting</a:t>
            </a:r>
            <a:r>
              <a:rPr lang="en-US" sz="2600" b="1" dirty="0" smtClean="0">
                <a:latin typeface="Arial" charset="0"/>
                <a:ea typeface="Arial" charset="0"/>
                <a:cs typeface="Arial" charset="0"/>
              </a:rPr>
              <a:t> max. frag. est. </a:t>
            </a:r>
            <a:r>
              <a:rPr lang="en-US" sz="2600" b="1" dirty="0" err="1" smtClean="0">
                <a:latin typeface="Arial" charset="0"/>
                <a:ea typeface="Arial" charset="0"/>
                <a:cs typeface="Arial" charset="0"/>
              </a:rPr>
              <a:t>scf</a:t>
            </a:r>
            <a:r>
              <a:rPr lang="en-US" sz="2600" b="1" dirty="0" smtClean="0">
                <a:latin typeface="Arial" charset="0"/>
                <a:ea typeface="Arial" charset="0"/>
                <a:cs typeface="Arial" charset="0"/>
              </a:rPr>
              <a:t> acc.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dirty="0"/>
              <a:t>a</a:t>
            </a:r>
            <a:r>
              <a:rPr lang="en-US" sz="2600" dirty="0" smtClean="0"/>
              <a:t>nd </a:t>
            </a:r>
            <a:r>
              <a:rPr lang="en-US" sz="2600" b="1" dirty="0" smtClean="0">
                <a:latin typeface="Arial" charset="0"/>
                <a:ea typeface="Arial" charset="0"/>
                <a:cs typeface="Arial" charset="0"/>
              </a:rPr>
              <a:t>frag. estimated </a:t>
            </a:r>
            <a:r>
              <a:rPr lang="en-US" sz="2600" b="1" dirty="0" err="1" smtClean="0">
                <a:latin typeface="Arial" charset="0"/>
                <a:ea typeface="Arial" charset="0"/>
                <a:cs typeface="Arial" charset="0"/>
              </a:rPr>
              <a:t>scf</a:t>
            </a:r>
            <a:r>
              <a:rPr lang="en-US" sz="2600" b="1" dirty="0" smtClean="0">
                <a:latin typeface="Arial" charset="0"/>
                <a:ea typeface="Arial" charset="0"/>
                <a:cs typeface="Arial" charset="0"/>
              </a:rPr>
              <a:t> acc. </a:t>
            </a:r>
            <a:r>
              <a:rPr lang="en-US" sz="2600" dirty="0">
                <a:ea typeface="Arial" charset="0"/>
                <a:cs typeface="Arial" charset="0"/>
              </a:rPr>
              <a:t>g</a:t>
            </a:r>
            <a:r>
              <a:rPr lang="en-US" sz="2600" dirty="0" smtClean="0">
                <a:ea typeface="Arial" charset="0"/>
                <a:cs typeface="Arial" charset="0"/>
              </a:rPr>
              <a:t>ives a glimpse to the convergence trend.</a:t>
            </a:r>
            <a:endParaRPr lang="en-US" sz="2600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3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734</Words>
  <Application>Microsoft Macintosh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Avenir Next Demi Bold</vt:lpstr>
      <vt:lpstr>Calibri</vt:lpstr>
      <vt:lpstr>Calibri Light</vt:lpstr>
      <vt:lpstr>Cambria Math</vt:lpstr>
      <vt:lpstr>Arial</vt:lpstr>
      <vt:lpstr>Office Theme</vt:lpstr>
      <vt:lpstr>eQE tutorial</vt:lpstr>
      <vt:lpstr>Download &amp; Compile eQE</vt:lpstr>
      <vt:lpstr>eQE: the ultimate goals of this tutorial</vt:lpstr>
      <vt:lpstr>Getting started: folder structure</vt:lpstr>
      <vt:lpstr>Getting started: “beginner”</vt:lpstr>
      <vt:lpstr>Getting started: “beginner” 2</vt:lpstr>
      <vt:lpstr>Getting started: “beginner” 3</vt:lpstr>
      <vt:lpstr>eQE Output files</vt:lpstr>
      <vt:lpstr>SCF cycles</vt:lpstr>
      <vt:lpstr>CPU Load Balancing</vt:lpstr>
      <vt:lpstr>CPU Load Balancing 2</vt:lpstr>
      <vt:lpstr>CPU Load Balancing 2</vt:lpstr>
      <vt:lpstr>Subsystem cells: fde_cell_split(i), i=1, 2, 3</vt:lpstr>
      <vt:lpstr>Subsystem cells: fde_cell_split 2</vt:lpstr>
      <vt:lpstr>Activity</vt:lpstr>
      <vt:lpstr>eQE based AIMD</vt:lpstr>
      <vt:lpstr>Problem: e- leak to environment</vt:lpstr>
      <vt:lpstr>Problem: e- leak to environment (2)</vt:lpstr>
      <vt:lpstr>Thank you!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eQE</dc:title>
  <dc:creator>michele pavanello</dc:creator>
  <cp:lastModifiedBy>michele pavanello</cp:lastModifiedBy>
  <cp:revision>24</cp:revision>
  <dcterms:created xsi:type="dcterms:W3CDTF">2018-05-18T17:17:12Z</dcterms:created>
  <dcterms:modified xsi:type="dcterms:W3CDTF">2018-05-22T20:55:49Z</dcterms:modified>
</cp:coreProperties>
</file>