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4045-C026-4A38-9D39-F4FE8CE18A6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5300" y="241916"/>
            <a:ext cx="3771899" cy="5931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65669" y="4278019"/>
            <a:ext cx="4259255" cy="1895475"/>
            <a:chOff x="3815807" y="4352925"/>
            <a:chExt cx="3747043" cy="2000250"/>
          </a:xfrm>
        </p:grpSpPr>
        <p:sp>
          <p:nvSpPr>
            <p:cNvPr id="4" name="Rectangle 3"/>
            <p:cNvSpPr/>
            <p:nvPr/>
          </p:nvSpPr>
          <p:spPr>
            <a:xfrm>
              <a:off x="3815807" y="4352925"/>
              <a:ext cx="3747043" cy="2000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0993" y="4423572"/>
              <a:ext cx="3661857" cy="178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def</a:t>
              </a:r>
              <a:r>
                <a:rPr lang="en-US" sz="1600" b="1" dirty="0"/>
                <a:t> </a:t>
              </a:r>
              <a:r>
                <a:rPr lang="en-US" sz="1600" b="1" dirty="0" err="1">
                  <a:solidFill>
                    <a:srgbClr val="0000FF"/>
                  </a:solidFill>
                </a:rPr>
                <a:t>piab</a:t>
              </a:r>
              <a:r>
                <a:rPr lang="en-US" sz="1600" b="1" dirty="0"/>
                <a:t>(</a:t>
              </a:r>
              <a:r>
                <a:rPr lang="en-US" sz="1600" b="1" dirty="0">
                  <a:solidFill>
                    <a:srgbClr val="0000FF"/>
                  </a:solidFill>
                </a:rPr>
                <a:t>q, </a:t>
              </a:r>
              <a:r>
                <a:rPr lang="en-US" sz="1600" b="1" dirty="0" err="1">
                  <a:solidFill>
                    <a:srgbClr val="0000FF"/>
                  </a:solidFill>
                </a:rPr>
                <a:t>params</a:t>
              </a:r>
              <a:r>
                <a:rPr lang="en-US" sz="1600" b="1" dirty="0" smtClean="0"/>
                <a:t>):</a:t>
              </a:r>
            </a:p>
            <a:p>
              <a:r>
                <a:rPr lang="en-US" sz="1600" b="1" dirty="0" smtClean="0"/>
                <a:t> 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 defines what probability distribution function is to be sampled</a:t>
              </a:r>
            </a:p>
            <a:p>
              <a:r>
                <a:rPr lang="en-US" sz="1600" b="1" dirty="0" smtClean="0"/>
                <a:t>    </a:t>
              </a:r>
            </a:p>
            <a:p>
              <a:r>
                <a:rPr lang="en-US" sz="1600" b="1" dirty="0"/>
                <a:t> </a:t>
              </a:r>
              <a:r>
                <a:rPr lang="en-US" sz="1600" b="1" dirty="0" smtClean="0"/>
                <a:t>   return p # float</a:t>
              </a:r>
              <a:endParaRPr lang="en-US" sz="1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78620" y="221132"/>
            <a:ext cx="4302162" cy="2036293"/>
            <a:chOff x="2348956" y="333374"/>
            <a:chExt cx="4461939" cy="2246615"/>
          </a:xfrm>
        </p:grpSpPr>
        <p:sp>
          <p:nvSpPr>
            <p:cNvPr id="6" name="Rectangle 5"/>
            <p:cNvSpPr/>
            <p:nvPr/>
          </p:nvSpPr>
          <p:spPr>
            <a:xfrm>
              <a:off x="2348956" y="333374"/>
              <a:ext cx="4404005" cy="2246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8956" y="356305"/>
              <a:ext cx="4461939" cy="2207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def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test():</a:t>
              </a:r>
            </a:p>
            <a:p>
              <a:r>
                <a:rPr lang="en-US" sz="1600" b="1" dirty="0" smtClean="0"/>
                <a:t>    q  = MATRIX(</a:t>
              </a:r>
              <a:r>
                <a:rPr lang="en-US" sz="1600" b="1" dirty="0" err="1" smtClean="0"/>
                <a:t>ndof</a:t>
              </a:r>
              <a:r>
                <a:rPr lang="en-US" sz="1600" b="1" dirty="0" smtClean="0"/>
                <a:t>, 1)</a:t>
              </a:r>
            </a:p>
            <a:p>
              <a:r>
                <a:rPr lang="fr-FR" sz="1600" b="1" dirty="0" smtClean="0"/>
                <a:t>    </a:t>
              </a:r>
              <a:r>
                <a:rPr lang="fr-FR" sz="1600" b="1" dirty="0">
                  <a:solidFill>
                    <a:srgbClr val="C00000"/>
                  </a:solidFill>
                </a:rPr>
                <a:t>output</a:t>
              </a:r>
              <a:r>
                <a:rPr lang="fr-FR" sz="1600" b="1" dirty="0"/>
                <a:t> = </a:t>
              </a:r>
              <a:r>
                <a:rPr lang="fr-FR" sz="1600" b="1" dirty="0" err="1">
                  <a:solidFill>
                    <a:srgbClr val="00B050"/>
                  </a:solidFill>
                </a:rPr>
                <a:t>metropolis_gau</a:t>
              </a:r>
              <a:r>
                <a:rPr lang="fr-FR" sz="1600" b="1" dirty="0"/>
                <a:t>( </a:t>
              </a:r>
              <a:r>
                <a:rPr lang="fr-FR" sz="1600" b="1" dirty="0" err="1">
                  <a:solidFill>
                    <a:srgbClr val="0000FF"/>
                  </a:solidFill>
                </a:rPr>
                <a:t>piab</a:t>
              </a:r>
              <a:r>
                <a:rPr lang="fr-FR" sz="1600" b="1" dirty="0"/>
                <a:t>, </a:t>
              </a:r>
              <a:r>
                <a:rPr lang="fr-FR" sz="1600" b="1" dirty="0">
                  <a:solidFill>
                    <a:srgbClr val="0000FF"/>
                  </a:solidFill>
                </a:rPr>
                <a:t>q, </a:t>
              </a:r>
              <a:r>
                <a:rPr lang="fr-FR" sz="1600" b="1" dirty="0" err="1">
                  <a:solidFill>
                    <a:srgbClr val="0000FF"/>
                  </a:solidFill>
                </a:rPr>
                <a:t>params</a:t>
              </a:r>
              <a:r>
                <a:rPr lang="fr-FR" sz="1600" b="1" dirty="0"/>
                <a:t>, ...)</a:t>
              </a:r>
              <a:endParaRPr lang="en-US" sz="1600" b="1" dirty="0" smtClean="0"/>
            </a:p>
            <a:p>
              <a:r>
                <a:rPr lang="en-US" sz="2000" b="1" dirty="0" smtClean="0"/>
                <a:t>   </a:t>
              </a:r>
            </a:p>
            <a:p>
              <a:pPr algn="ctr"/>
              <a:r>
                <a:rPr lang="en-US" sz="2000" b="1" dirty="0" smtClean="0"/>
                <a:t>                   </a:t>
              </a:r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 defines how to 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run  the MC sampling</a:t>
              </a:r>
            </a:p>
            <a:p>
              <a:endParaRPr lang="en-US" sz="1600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42933" y="911383"/>
            <a:ext cx="335280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vector&lt;MATRIX&gt; </a:t>
            </a:r>
            <a:r>
              <a:rPr lang="en-US" sz="1600" b="1" dirty="0" err="1" smtClean="0">
                <a:solidFill>
                  <a:srgbClr val="00B050"/>
                </a:solidFill>
              </a:rPr>
              <a:t>metropolis_gau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/>
              <a:t>(Random</a:t>
            </a:r>
            <a:r>
              <a:rPr lang="en-US" sz="1600" b="1" dirty="0"/>
              <a:t>&amp; </a:t>
            </a:r>
            <a:r>
              <a:rPr lang="en-US" sz="1600" b="1" dirty="0" err="1"/>
              <a:t>rnd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r>
              <a:rPr lang="en-US" sz="1600" b="1" dirty="0" err="1" smtClean="0"/>
              <a:t>bp</a:t>
            </a:r>
            <a:r>
              <a:rPr lang="en-US" sz="1600" b="1" dirty="0"/>
              <a:t>::object </a:t>
            </a:r>
            <a:r>
              <a:rPr lang="en-US" sz="1600" b="1" dirty="0" err="1"/>
              <a:t>target_distribution</a:t>
            </a:r>
            <a:r>
              <a:rPr lang="en-US" sz="1600" b="1" dirty="0"/>
              <a:t>, </a:t>
            </a:r>
          </a:p>
          <a:p>
            <a:r>
              <a:rPr lang="en-US" sz="1600" b="1" dirty="0" smtClean="0"/>
              <a:t>MATRIX</a:t>
            </a:r>
            <a:r>
              <a:rPr lang="en-US" sz="1600" b="1" dirty="0"/>
              <a:t>&amp; </a:t>
            </a:r>
            <a:r>
              <a:rPr lang="en-US" sz="1600" b="1" dirty="0" err="1"/>
              <a:t>dof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r>
              <a:rPr lang="en-US" sz="1600" b="1" dirty="0" err="1" smtClean="0"/>
              <a:t>bp</a:t>
            </a:r>
            <a:r>
              <a:rPr lang="en-US" sz="1600" b="1" dirty="0"/>
              <a:t>::object </a:t>
            </a:r>
            <a:r>
              <a:rPr lang="en-US" sz="1600" b="1" dirty="0" err="1"/>
              <a:t>distribution_params</a:t>
            </a:r>
            <a:r>
              <a:rPr lang="en-US" sz="1600" b="1" dirty="0"/>
              <a:t>, </a:t>
            </a:r>
          </a:p>
          <a:p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/>
              <a:t>sample_size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start_sampling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r>
              <a:rPr lang="en-US" sz="1600" b="1" dirty="0" smtClean="0"/>
              <a:t>double </a:t>
            </a:r>
            <a:r>
              <a:rPr lang="en-US" sz="1600" b="1" dirty="0" err="1"/>
              <a:t>gau_var</a:t>
            </a:r>
            <a:r>
              <a:rPr lang="en-US" sz="1600" b="1" dirty="0" smtClean="0"/>
              <a:t>){</a:t>
            </a:r>
          </a:p>
          <a:p>
            <a:endParaRPr lang="en-US" sz="1600" b="1" dirty="0"/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the Metropolis algorithm</a:t>
            </a:r>
          </a:p>
          <a:p>
            <a:endParaRPr lang="en-US" sz="2800" b="1" dirty="0"/>
          </a:p>
          <a:p>
            <a:r>
              <a:rPr lang="en-US" sz="1600" b="1" dirty="0" smtClean="0">
                <a:solidFill>
                  <a:srgbClr val="0000FF"/>
                </a:solidFill>
              </a:rPr>
              <a:t>double </a:t>
            </a:r>
            <a:r>
              <a:rPr lang="en-US" sz="1600" b="1" dirty="0" err="1">
                <a:solidFill>
                  <a:srgbClr val="0000FF"/>
                </a:solidFill>
              </a:rPr>
              <a:t>p_old</a:t>
            </a:r>
            <a:r>
              <a:rPr lang="en-US" sz="1600" b="1" dirty="0">
                <a:solidFill>
                  <a:srgbClr val="0000FF"/>
                </a:solidFill>
              </a:rPr>
              <a:t> = 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bp</a:t>
            </a:r>
            <a:r>
              <a:rPr lang="en-US" sz="1600" b="1" dirty="0">
                <a:solidFill>
                  <a:srgbClr val="0000FF"/>
                </a:solidFill>
              </a:rPr>
              <a:t>::extract&lt;double&gt;( </a:t>
            </a:r>
            <a:r>
              <a:rPr lang="en-US" sz="1600" b="1" dirty="0" err="1">
                <a:solidFill>
                  <a:srgbClr val="0000FF"/>
                </a:solidFill>
              </a:rPr>
              <a:t>target_distribution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s_old</a:t>
            </a:r>
            <a:r>
              <a:rPr lang="en-US" sz="1600" b="1" dirty="0">
                <a:solidFill>
                  <a:srgbClr val="0000FF"/>
                </a:solidFill>
              </a:rPr>
              <a:t>, </a:t>
            </a:r>
            <a:r>
              <a:rPr lang="en-US" sz="1600" b="1" dirty="0" err="1">
                <a:solidFill>
                  <a:srgbClr val="0000FF"/>
                </a:solidFill>
              </a:rPr>
              <a:t>distribution_params</a:t>
            </a:r>
            <a:r>
              <a:rPr lang="en-US" sz="1600" b="1" dirty="0">
                <a:solidFill>
                  <a:srgbClr val="0000FF"/>
                </a:solidFill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2800" b="1" dirty="0" smtClean="0"/>
              <a:t>…</a:t>
            </a:r>
            <a:endParaRPr lang="en-US" sz="2800" b="1" dirty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pic>
        <p:nvPicPr>
          <p:cNvPr id="1026" name="Picture 2" descr="Image result for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66" y="2509044"/>
            <a:ext cx="1502395" cy="15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95298" y="6240440"/>
            <a:ext cx="3771901" cy="541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C++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5669" y="6240440"/>
            <a:ext cx="4259255" cy="5413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Python</a:t>
            </a:r>
            <a:endParaRPr lang="en-US" sz="3600" b="1" dirty="0"/>
          </a:p>
        </p:txBody>
      </p:sp>
      <p:sp>
        <p:nvSpPr>
          <p:cNvPr id="28" name="Down Arrow 27"/>
          <p:cNvSpPr/>
          <p:nvPr/>
        </p:nvSpPr>
        <p:spPr>
          <a:xfrm>
            <a:off x="6929436" y="4077105"/>
            <a:ext cx="428625" cy="525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6929436" y="1974122"/>
            <a:ext cx="428625" cy="525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5400000">
            <a:off x="3993105" y="356301"/>
            <a:ext cx="428625" cy="111016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3993106" y="3980456"/>
            <a:ext cx="428625" cy="1110163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088555" y="2040798"/>
            <a:ext cx="361950" cy="94052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88157" y="3013359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Sampling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 rot="16200000">
            <a:off x="4057651" y="2362200"/>
            <a:ext cx="619125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320" y="5237204"/>
            <a:ext cx="7753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</a:rPr>
              <a:t>Metropolis Algorithm</a:t>
            </a:r>
            <a:endParaRPr lang="en-US" sz="6600" b="1" dirty="0">
              <a:solidFill>
                <a:srgbClr val="92D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6" t="10834" r="6500" b="9166"/>
          <a:stretch/>
        </p:blipFill>
        <p:spPr>
          <a:xfrm>
            <a:off x="5072064" y="676275"/>
            <a:ext cx="3509962" cy="392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4295" y="1581498"/>
                <a:ext cx="3057440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4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𝚿</m:t>
                              </m:r>
                            </m:e>
                          </m:d>
                        </m:e>
                        <m:sup>
                          <m:r>
                            <a:rPr lang="en-US" sz="4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5" y="1581498"/>
                <a:ext cx="3057440" cy="721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4295" y="2752725"/>
                <a:ext cx="3365921" cy="158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en-US" sz="4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4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5" y="2752725"/>
                <a:ext cx="3365921" cy="1585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116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10</cp:revision>
  <dcterms:created xsi:type="dcterms:W3CDTF">2018-03-02T18:18:28Z</dcterms:created>
  <dcterms:modified xsi:type="dcterms:W3CDTF">2018-04-29T21:16:33Z</dcterms:modified>
</cp:coreProperties>
</file>