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5"/>
  </p:notesMasterIdLst>
  <p:sldIdLst>
    <p:sldId id="256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9144000" cy="5143500" type="screen16x9"/>
  <p:notesSz cx="6858000" cy="9144000"/>
  <p:embeddedFontLst>
    <p:embeddedFont>
      <p:font typeface="Montserrat" charset="0"/>
      <p:regular r:id="rId16"/>
      <p:bold r:id="rId17"/>
      <p:italic r:id="rId18"/>
      <p:boldItalic r:id="rId19"/>
    </p:embeddedFont>
    <p:embeddedFont>
      <p:font typeface="Raleway" charset="0"/>
      <p:regular r:id="rId20"/>
      <p:bold r:id="rId21"/>
      <p:italic r:id="rId22"/>
      <p:boldItalic r:id="rId23"/>
    </p:embeddedFont>
    <p:embeddedFont>
      <p:font typeface="Montserrat ExtraLight" charset="0"/>
      <p:regular r:id="rId24"/>
      <p:bold r:id="rId25"/>
      <p:italic r:id="rId26"/>
      <p:boldItalic r:id="rId27"/>
    </p:embeddedFont>
    <p:embeddedFont>
      <p:font typeface="Montserrat Medium" charset="0"/>
      <p:regular r:id="rId28"/>
      <p:bold r:id="rId29"/>
      <p:italic r:id="rId30"/>
      <p:boldItalic r:id="rId31"/>
    </p:embeddedFont>
    <p:embeddedFont>
      <p:font typeface="Montserrat SemiBold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03" autoAdjust="0"/>
  </p:normalViewPr>
  <p:slideViewPr>
    <p:cSldViewPr>
      <p:cViewPr>
        <p:scale>
          <a:sx n="157" d="100"/>
          <a:sy n="157" d="100"/>
        </p:scale>
        <p:origin x="-294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01827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0e0677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0e0677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545650" y="1713600"/>
            <a:ext cx="5737200" cy="171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ontserrat Medium"/>
              <a:buNone/>
              <a:defRPr sz="4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ctrTitle" idx="2"/>
          </p:nvPr>
        </p:nvSpPr>
        <p:spPr>
          <a:xfrm>
            <a:off x="2545650" y="3484375"/>
            <a:ext cx="57372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Medium"/>
              <a:buNone/>
              <a:defRPr sz="1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ldNum" idx="12"/>
          </p:nvPr>
        </p:nvSpPr>
        <p:spPr>
          <a:xfrm>
            <a:off x="849165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50055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500550" y="486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500550" y="486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ondary 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1703400" y="1467025"/>
            <a:ext cx="5737200" cy="125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ctrTitle" idx="2"/>
          </p:nvPr>
        </p:nvSpPr>
        <p:spPr>
          <a:xfrm>
            <a:off x="1703400" y="2800523"/>
            <a:ext cx="57372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 ExtraLight"/>
              <a:buNone/>
              <a:defRPr sz="200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 ExtraLight"/>
              <a:buNone/>
              <a:defRPr sz="20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 ExtraLight"/>
              <a:buNone/>
              <a:defRPr sz="20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 ExtraLight"/>
              <a:buNone/>
              <a:defRPr sz="20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 ExtraLight"/>
              <a:buNone/>
              <a:defRPr sz="20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 ExtraLight"/>
              <a:buNone/>
              <a:defRPr sz="20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 ExtraLight"/>
              <a:buNone/>
              <a:defRPr sz="20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 ExtraLight"/>
              <a:buNone/>
              <a:defRPr sz="20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 ExtraLight"/>
              <a:buNone/>
              <a:defRPr sz="20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3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619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381425"/>
            <a:ext cx="8520600" cy="30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11700" y="619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311700" y="1381425"/>
            <a:ext cx="4256400" cy="30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2"/>
          </p:nvPr>
        </p:nvSpPr>
        <p:spPr>
          <a:xfrm>
            <a:off x="4628450" y="1381425"/>
            <a:ext cx="4392600" cy="30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073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AA81"/>
              </a:buClr>
              <a:buSzPts val="2800"/>
              <a:buNone/>
              <a:defRPr>
                <a:solidFill>
                  <a:srgbClr val="00AA8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text columns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/>
        </p:nvSpPr>
        <p:spPr>
          <a:xfrm>
            <a:off x="-7525" y="-22575"/>
            <a:ext cx="3582300" cy="516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311700" y="263400"/>
            <a:ext cx="2808000" cy="44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AA81"/>
              </a:buClr>
              <a:buSzPts val="2400"/>
              <a:buNone/>
              <a:defRPr sz="2400">
                <a:solidFill>
                  <a:srgbClr val="00AA8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3574775" y="-22575"/>
            <a:ext cx="5644500" cy="5223000"/>
          </a:xfrm>
          <a:prstGeom prst="rect">
            <a:avLst/>
          </a:prstGeom>
          <a:solidFill>
            <a:srgbClr val="0444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title" idx="2"/>
          </p:nvPr>
        </p:nvSpPr>
        <p:spPr>
          <a:xfrm>
            <a:off x="3924150" y="263400"/>
            <a:ext cx="4933800" cy="44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ation">
  <p:cSld name="MAIN_POINT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/>
        </p:nvSpPr>
        <p:spPr>
          <a:xfrm>
            <a:off x="-37625" y="1301975"/>
            <a:ext cx="16857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0">
                <a:solidFill>
                  <a:srgbClr val="D9D9D9"/>
                </a:solidFill>
              </a:rPr>
              <a:t>“</a:t>
            </a:r>
            <a:endParaRPr sz="24000">
              <a:solidFill>
                <a:srgbClr val="D9D9D9"/>
              </a:solidFill>
            </a:endParaRPr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490250" y="1452500"/>
            <a:ext cx="7982100" cy="17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AA81"/>
              </a:buClr>
              <a:buSzPts val="4800"/>
              <a:buNone/>
              <a:defRPr sz="4800">
                <a:solidFill>
                  <a:srgbClr val="00AA8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title" idx="2"/>
          </p:nvPr>
        </p:nvSpPr>
        <p:spPr>
          <a:xfrm>
            <a:off x="490250" y="3287685"/>
            <a:ext cx="7982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None/>
              <a:defRPr sz="1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"/>
              <a:buNone/>
              <a:defRPr sz="14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"/>
              <a:buNone/>
              <a:defRPr sz="14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"/>
              <a:buNone/>
              <a:defRPr sz="14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"/>
              <a:buNone/>
              <a:defRPr sz="14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"/>
              <a:buNone/>
              <a:defRPr sz="14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"/>
              <a:buNone/>
              <a:defRPr sz="14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"/>
              <a:buNone/>
              <a:defRPr sz="14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Montserrat"/>
              <a:buNone/>
              <a:defRPr sz="14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sies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AA81"/>
              </a:solidFill>
            </a:endParaRPr>
          </a:p>
        </p:txBody>
      </p:sp>
      <p:sp>
        <p:nvSpPr>
          <p:cNvPr id="88" name="Google Shape;8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00AA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AA81"/>
              </a:solidFill>
            </a:endParaRPr>
          </a:p>
        </p:txBody>
      </p:sp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700" y="619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4450"/>
              </a:buClr>
              <a:buSzPts val="2800"/>
              <a:buFont typeface="Montserrat SemiBold"/>
              <a:buNone/>
              <a:defRPr sz="2800">
                <a:solidFill>
                  <a:srgbClr val="04445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1381425"/>
            <a:ext cx="8520600" cy="30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ontserrat Medium"/>
              <a:buChar char="●"/>
              <a:defRPr sz="18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Medium"/>
              <a:buChar char="○"/>
              <a:defRPr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Medium"/>
              <a:buChar char="■"/>
              <a:defRPr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Medium"/>
              <a:buChar char="●"/>
              <a:defRPr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Medium"/>
              <a:buChar char="○"/>
              <a:defRPr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Medium"/>
              <a:buChar char="■"/>
              <a:defRPr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Medium"/>
              <a:buChar char="●"/>
              <a:defRPr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Montserrat Medium"/>
              <a:buChar char="○"/>
              <a:defRPr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Montserrat Medium"/>
              <a:buChar char="■"/>
              <a:defRPr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862000"/>
            <a:ext cx="1435200" cy="1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©W3Engineers2018</a:t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95075" y="4700300"/>
            <a:ext cx="2711700" cy="353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500550" y="486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2434F"/>
              </a:buClr>
              <a:buSzPts val="2800"/>
              <a:buFont typeface="Oswald"/>
              <a:buNone/>
              <a:defRPr sz="2800">
                <a:solidFill>
                  <a:srgbClr val="02434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ans"/>
              <a:buChar char="●"/>
              <a:defRPr sz="18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○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■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●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○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■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●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○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roid Sans"/>
              <a:buChar char="■"/>
              <a:defRPr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 dirty="0"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" name="Google Shape;98;p24"/>
          <p:cNvSpPr txBox="1"/>
          <p:nvPr/>
        </p:nvSpPr>
        <p:spPr>
          <a:xfrm>
            <a:off x="5801450" y="-31859"/>
            <a:ext cx="2125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Unit Test Basics</a:t>
            </a:r>
            <a:endParaRPr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endParaRPr sz="1000" dirty="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9" name="Google Shape;99;p24"/>
          <p:cNvSpPr txBox="1"/>
          <p:nvPr/>
        </p:nvSpPr>
        <p:spPr>
          <a:xfrm>
            <a:off x="500550" y="4789725"/>
            <a:ext cx="277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err="1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Anjan</a:t>
            </a:r>
            <a:r>
              <a:rPr lang="en-US" sz="1200" b="1" i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200" b="1" i="1" dirty="0" err="1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Debnath</a:t>
            </a:r>
            <a:endParaRPr sz="1200" b="1" i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endParaRPr sz="10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blocks.net/podcast/objects-vs-data-structures/" TargetMode="External"/><Relationship Id="rId2" Type="http://schemas.openxmlformats.org/officeDocument/2006/relationships/hyperlink" Target="https://hackernoon.com/objects-vs-data-structures-e380b962c1d2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 txBox="1">
            <a:spLocks noGrp="1"/>
          </p:cNvSpPr>
          <p:nvPr>
            <p:ph type="ctrTitle"/>
          </p:nvPr>
        </p:nvSpPr>
        <p:spPr>
          <a:xfrm>
            <a:off x="2545650" y="1713600"/>
            <a:ext cx="5737200" cy="17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Unit 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est Basic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Part -2</a:t>
            </a:r>
            <a:endParaRPr dirty="0"/>
          </a:p>
        </p:txBody>
      </p:sp>
      <p:sp>
        <p:nvSpPr>
          <p:cNvPr id="146" name="Google Shape;146;p36"/>
          <p:cNvSpPr txBox="1">
            <a:spLocks noGrp="1"/>
          </p:cNvSpPr>
          <p:nvPr>
            <p:ph type="ctrTitle" idx="2"/>
          </p:nvPr>
        </p:nvSpPr>
        <p:spPr>
          <a:xfrm>
            <a:off x="2545650" y="3477700"/>
            <a:ext cx="57372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“Tests are stories we tell the next generation of programmers on a project.” </a:t>
            </a:r>
            <a:br>
              <a:rPr lang="en-US" dirty="0"/>
            </a:br>
            <a:r>
              <a:rPr lang="en-US" dirty="0"/>
              <a:t>― Roy </a:t>
            </a:r>
            <a:r>
              <a:rPr lang="en-US" dirty="0" err="1"/>
              <a:t>Osherove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Customer class is not mocked?</a:t>
            </a:r>
            <a:endParaRPr lang="en-US" dirty="0"/>
          </a:p>
        </p:txBody>
      </p:sp>
      <p:pic>
        <p:nvPicPr>
          <p:cNvPr id="4" name="Picture 2" descr="C:\Users\USER06\Desktop\Unit test\why_we_do_what_we_do_1200x6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23950"/>
            <a:ext cx="5441950" cy="284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64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 err="1" smtClean="0"/>
              <a:t>vs</a:t>
            </a:r>
            <a:r>
              <a:rPr lang="en-US" dirty="0" smtClean="0"/>
              <a:t> Data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hackernoon.com/objects-vs-data-structures-e380b962c1d2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https://www.codingblocks.net/podcast/objects-vs-data-structures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USER06\Desktop\Unit test\21579259-3d-homme-montrant-geste-ok-avec-coche-verte-isolée-sur-fond-blanc-avec-la-réflex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4315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02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06\Desktop\Unit test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76350"/>
            <a:ext cx="3429000" cy="175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9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 and Mocks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Mocks and stubs </a:t>
            </a:r>
            <a:r>
              <a:rPr lang="en-US" dirty="0" smtClean="0"/>
              <a:t>are </a:t>
            </a:r>
            <a:r>
              <a:rPr lang="en-US" dirty="0"/>
              <a:t>fake Java classes that </a:t>
            </a:r>
            <a:r>
              <a:rPr lang="en-US" b="1" dirty="0"/>
              <a:t>replace </a:t>
            </a:r>
            <a:r>
              <a:rPr lang="en-US" b="1" dirty="0" smtClean="0"/>
              <a:t>external </a:t>
            </a:r>
            <a:r>
              <a:rPr lang="en-US" b="1" dirty="0"/>
              <a:t>dependencies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/>
              <a:t>A </a:t>
            </a:r>
            <a:r>
              <a:rPr lang="en-US" b="1" dirty="0"/>
              <a:t>stub</a:t>
            </a:r>
            <a:r>
              <a:rPr lang="en-US" dirty="0"/>
              <a:t> is a fake class that comes with </a:t>
            </a:r>
            <a:r>
              <a:rPr lang="en-US" b="1" dirty="0"/>
              <a:t>preprogrammed return values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/>
              <a:t>A </a:t>
            </a:r>
            <a:r>
              <a:rPr lang="en-US" b="1" dirty="0"/>
              <a:t>mock</a:t>
            </a:r>
            <a:r>
              <a:rPr lang="en-US" dirty="0"/>
              <a:t> is a fake class that can be </a:t>
            </a:r>
            <a:r>
              <a:rPr lang="en-US" b="1" dirty="0"/>
              <a:t>examined after the test is finished </a:t>
            </a:r>
            <a:r>
              <a:rPr lang="en-US" dirty="0"/>
              <a:t>for its interactions with the class under test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Typical mocks are classes with side effects that need to be examined, </a:t>
            </a:r>
            <a:r>
              <a:rPr lang="en-US" b="1" dirty="0"/>
              <a:t>e.g. a class that sends emails or sends data to another external service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56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Stubbing and Mocking with </a:t>
            </a:r>
            <a:r>
              <a:rPr lang="en-US" dirty="0" err="1" smtClean="0"/>
              <a:t>Mockito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Typically</a:t>
            </a:r>
            <a:r>
              <a:rPr lang="en-US" dirty="0"/>
              <a:t>, we mock all other classes that interact with the class that we want to test. </a:t>
            </a:r>
            <a:r>
              <a:rPr lang="en-US" b="1" dirty="0" err="1"/>
              <a:t>Mockito</a:t>
            </a:r>
            <a:r>
              <a:rPr lang="en-US" b="1" dirty="0"/>
              <a:t> uses "mocks" for </a:t>
            </a:r>
            <a:r>
              <a:rPr lang="en-US" b="1" dirty="0" smtClean="0"/>
              <a:t>everything.</a:t>
            </a:r>
          </a:p>
          <a:p>
            <a:r>
              <a:rPr lang="en-US" dirty="0" smtClean="0"/>
              <a:t>Common </a:t>
            </a:r>
            <a:r>
              <a:rPr lang="en-US" dirty="0"/>
              <a:t>targets for mocking are:</a:t>
            </a:r>
          </a:p>
          <a:p>
            <a:pPr marL="571500" lvl="1" indent="0">
              <a:buNone/>
            </a:pPr>
            <a:r>
              <a:rPr lang="en-US" dirty="0"/>
              <a:t>Database </a:t>
            </a:r>
            <a:r>
              <a:rPr lang="en-US" dirty="0" smtClean="0"/>
              <a:t>connections,</a:t>
            </a:r>
          </a:p>
          <a:p>
            <a:pPr marL="571500" lvl="1" indent="0">
              <a:buNone/>
            </a:pPr>
            <a:r>
              <a:rPr lang="en-US" dirty="0" smtClean="0"/>
              <a:t>Web </a:t>
            </a:r>
            <a:r>
              <a:rPr lang="en-US" dirty="0"/>
              <a:t>services,</a:t>
            </a:r>
          </a:p>
          <a:p>
            <a:pPr marL="571500" lvl="1" indent="0">
              <a:buNone/>
            </a:pPr>
            <a:r>
              <a:rPr lang="en-US" dirty="0"/>
              <a:t>Classes that are slow ,</a:t>
            </a:r>
          </a:p>
          <a:p>
            <a:pPr marL="571500" lvl="1" indent="0">
              <a:buNone/>
            </a:pPr>
            <a:r>
              <a:rPr lang="en-US" dirty="0"/>
              <a:t>Classes with side </a:t>
            </a:r>
            <a:r>
              <a:rPr lang="en-US" dirty="0" smtClean="0"/>
              <a:t>effects and </a:t>
            </a:r>
            <a:r>
              <a:rPr lang="en-US" dirty="0"/>
              <a:t> non-deterministic behavior</a:t>
            </a:r>
            <a:r>
              <a:rPr lang="en-US" dirty="0" smtClean="0"/>
              <a:t>.</a:t>
            </a:r>
          </a:p>
          <a:p>
            <a:pPr marL="5715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class that reads a customer from the database and forms their full name.</a:t>
            </a:r>
          </a:p>
        </p:txBody>
      </p:sp>
      <p:pic>
        <p:nvPicPr>
          <p:cNvPr id="1026" name="Picture 2" descr="C:\Users\USER06\Desktop\Unit test\Stu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09750"/>
            <a:ext cx="5867400" cy="261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4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2050" name="Picture 2" descr="C:\Users\USER06\Desktop\Unit test\Stu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71550"/>
            <a:ext cx="4202296" cy="365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0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3074" name="Picture 2" descr="C:\Users\USER06\Desktop\Unit test\Stu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35342"/>
            <a:ext cx="4572000" cy="364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77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this best way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option would </a:t>
            </a:r>
            <a:r>
              <a:rPr lang="en-US" dirty="0"/>
              <a:t>be to pre-fill a real database with customers and run this test against it.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Other option would </a:t>
            </a:r>
            <a:r>
              <a:rPr lang="en-US" dirty="0"/>
              <a:t>be to use an in-memory database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Another option would be completely </a:t>
            </a:r>
            <a:r>
              <a:rPr lang="en-US" dirty="0"/>
              <a:t>remove the database dependency</a:t>
            </a:r>
          </a:p>
        </p:txBody>
      </p:sp>
      <p:pic>
        <p:nvPicPr>
          <p:cNvPr id="4098" name="Picture 2" descr="C:\Users\USER06\Desktop\Unit test\What-is-the-best-singularity-tag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05150"/>
            <a:ext cx="1639887" cy="163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11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up the best 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best solution for a true unit test is to completely remove the database dependency.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stub the database connection instead, and "fool" our class to think that it is talking to a </a:t>
            </a:r>
            <a:r>
              <a:rPr lang="en-US" dirty="0" smtClean="0"/>
              <a:t>real </a:t>
            </a:r>
            <a:r>
              <a:rPr lang="en-US" dirty="0" err="1" smtClean="0"/>
              <a:t>DbManager</a:t>
            </a:r>
            <a:r>
              <a:rPr lang="en-US" dirty="0" smtClean="0"/>
              <a:t>, </a:t>
            </a:r>
            <a:r>
              <a:rPr lang="en-US" dirty="0"/>
              <a:t>while in reality the </a:t>
            </a:r>
            <a:r>
              <a:rPr lang="en-US" dirty="0" err="1"/>
              <a:t>DbManager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err="1"/>
              <a:t>Mockito</a:t>
            </a:r>
            <a:r>
              <a:rPr lang="en-US" dirty="0"/>
              <a:t> stub.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way, we have complete control over what is returned by the database connection without having to deal with an actual database.</a:t>
            </a:r>
          </a:p>
        </p:txBody>
      </p:sp>
    </p:spTree>
    <p:extLst>
      <p:ext uri="{BB962C8B-B14F-4D97-AF65-F5344CB8AC3E}">
        <p14:creationId xmlns:p14="http://schemas.microsoft.com/office/powerpoint/2010/main" val="317513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the Out Come</a:t>
            </a:r>
            <a:endParaRPr lang="en-US" dirty="0"/>
          </a:p>
        </p:txBody>
      </p:sp>
      <p:pic>
        <p:nvPicPr>
          <p:cNvPr id="5122" name="Picture 2" descr="C:\Users\USER06\Desktop\Unit test\Stub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47750"/>
            <a:ext cx="4572000" cy="349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28183"/>
      </p:ext>
    </p:extLst>
  </p:cSld>
  <p:clrMapOvr>
    <a:masterClrMapping/>
  </p:clrMapOvr>
</p:sld>
</file>

<file path=ppt/theme/theme1.xml><?xml version="1.0" encoding="utf-8"?>
<a:theme xmlns:a="http://schemas.openxmlformats.org/drawingml/2006/main" name="RightMesh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303</Words>
  <Application>Microsoft Office PowerPoint</Application>
  <PresentationFormat>On-screen Show (16:9)</PresentationFormat>
  <Paragraphs>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Montserrat</vt:lpstr>
      <vt:lpstr>Droid Serif</vt:lpstr>
      <vt:lpstr>Raleway</vt:lpstr>
      <vt:lpstr>Oswald</vt:lpstr>
      <vt:lpstr>Montserrat ExtraLight</vt:lpstr>
      <vt:lpstr>Droid Sans</vt:lpstr>
      <vt:lpstr>Montserrat Medium</vt:lpstr>
      <vt:lpstr>Montserrat SemiBold</vt:lpstr>
      <vt:lpstr>RightMesh</vt:lpstr>
      <vt:lpstr>Simple Light</vt:lpstr>
      <vt:lpstr>Unit Test Basic Part -2</vt:lpstr>
      <vt:lpstr>Stub and Mocks</vt:lpstr>
      <vt:lpstr>Stubbing and Mocking with Mockito </vt:lpstr>
      <vt:lpstr>Example</vt:lpstr>
      <vt:lpstr>Cont..</vt:lpstr>
      <vt:lpstr>Cont..</vt:lpstr>
      <vt:lpstr>How to test this best way ?</vt:lpstr>
      <vt:lpstr>Picking up the best solution</vt:lpstr>
      <vt:lpstr>Finally the Out Come</vt:lpstr>
      <vt:lpstr>Why Customer class is not mocked?</vt:lpstr>
      <vt:lpstr>Object vs Data structure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 PLATFORM</dc:title>
  <dc:creator>USER06</dc:creator>
  <cp:lastModifiedBy>Anjan</cp:lastModifiedBy>
  <cp:revision>34</cp:revision>
  <dcterms:modified xsi:type="dcterms:W3CDTF">2018-07-25T06:30:30Z</dcterms:modified>
</cp:coreProperties>
</file>