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4" r:id="rId5"/>
    <p:sldId id="265" r:id="rId6"/>
    <p:sldId id="267" r:id="rId7"/>
    <p:sldId id="266" r:id="rId8"/>
    <p:sldId id="268"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66" d="100"/>
          <a:sy n="66" d="100"/>
        </p:scale>
        <p:origin x="1076"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24A9-B619-4562-A377-B4D07B44B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18EAB4-FAE3-4785-A95E-AAF5F99B8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33F181-6DA7-490E-A0CE-51CE63296338}"/>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DD0C47B0-6419-4832-AD41-8026AE3C0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6639E-2D43-4CA9-B136-EE7A385806B0}"/>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89397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EED0-0161-4D91-AB4B-85BC734A00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EE0C25-A7A6-440B-AFB6-311C355323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6576B-1BC5-40CE-9C07-49213BA01957}"/>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8131A7E8-C205-4FBE-99C6-39AA3ACA2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22C9A-0713-4643-819D-0E697C79F2F7}"/>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15159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876127-9EC8-4104-A3B1-BEB30CCBA60E}"/>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699283-F27C-4180-8205-9C3300C614F3}"/>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CD673-4308-4362-A1B7-6EB256467E42}"/>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F5B88A23-E63A-42A0-AD4E-B4E0AAA51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C014D-0ED0-4FD5-AB4A-448DEEFA3DC6}"/>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46609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15BA-2837-443E-B49D-BE51277DF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06980-C7E7-4B3D-A3BC-ADFA2F3A0F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DBD8E-C868-4983-94D5-EF0F9C928223}"/>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CADB7872-E63B-42F9-9D41-9392A9901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D79BA-07BD-4812-9EE7-88E747AE1FCF}"/>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77442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38CB-7D46-4B89-938B-A59DD15458D9}"/>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89DBE-C361-4631-92CD-73A18977C57F}"/>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41A8C2-F871-4AF9-9573-AFF28C71C6E2}"/>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9E9F77C0-ECB5-4F67-A9F4-686178A25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E40FB-75B6-4E39-9C03-A0A52A1BCAC4}"/>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105290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207B-6805-486B-BFF8-5F4F4609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2243A-D0F7-40D9-AF24-5D6B51C351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2495DB-7CBC-49BB-8140-88329B210A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36EC92-5D98-478A-A54A-719DEBE4FF10}"/>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6" name="Footer Placeholder 5">
            <a:extLst>
              <a:ext uri="{FF2B5EF4-FFF2-40B4-BE49-F238E27FC236}">
                <a16:creationId xmlns:a16="http://schemas.microsoft.com/office/drawing/2014/main" id="{EAAAB2B3-AB07-4EA2-BD74-071ECCDE1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972D1-455F-4DA9-B616-E95ECBDBDB6F}"/>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59280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F3FA-A8CE-4F6D-9734-B1338E1A2842}"/>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08D9F-A39B-49B6-AA8C-4BE80F9CD996}"/>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8EF1B6-A6FF-47BD-96B2-4F7B79B81CB5}"/>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24D22A-95DC-48B7-AFBD-7D2B45819EC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3B4E71-802F-41FC-854C-82616D9401DF}"/>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36077A-59F0-4618-8A41-50C6EB3DEF81}"/>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8" name="Footer Placeholder 7">
            <a:extLst>
              <a:ext uri="{FF2B5EF4-FFF2-40B4-BE49-F238E27FC236}">
                <a16:creationId xmlns:a16="http://schemas.microsoft.com/office/drawing/2014/main" id="{05EF1AEA-9AC2-4A3C-9AFC-E2F85AA39D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6EFE78-CF03-4AC9-9A7F-DF3D2A027D91}"/>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155421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73D0-4CA1-42F7-9C06-4C9A0C9E65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FF4C94-C804-4872-81A5-A5DF9E3EE00F}"/>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4" name="Footer Placeholder 3">
            <a:extLst>
              <a:ext uri="{FF2B5EF4-FFF2-40B4-BE49-F238E27FC236}">
                <a16:creationId xmlns:a16="http://schemas.microsoft.com/office/drawing/2014/main" id="{B2431CE5-DDD2-41F5-A935-F7EC81E648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3F29E0-F93A-4D3D-94CE-558C04A716DC}"/>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92199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B5AB1-6D44-465F-B29F-4F56F238AF44}"/>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3" name="Footer Placeholder 2">
            <a:extLst>
              <a:ext uri="{FF2B5EF4-FFF2-40B4-BE49-F238E27FC236}">
                <a16:creationId xmlns:a16="http://schemas.microsoft.com/office/drawing/2014/main" id="{7073E6AD-C31B-41CA-A7F4-2875E22024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627E11-7C7B-4069-819C-C9EDD9A90639}"/>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2588957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D95E-22FE-424D-A1D8-9C3AA7861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390C76-0F92-4A5B-B482-F4EA837117E5}"/>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87F150-03EA-4ED9-9EBC-95D6B966D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82C73E-D3B8-404F-A838-9A47981385F3}"/>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6" name="Footer Placeholder 5">
            <a:extLst>
              <a:ext uri="{FF2B5EF4-FFF2-40B4-BE49-F238E27FC236}">
                <a16:creationId xmlns:a16="http://schemas.microsoft.com/office/drawing/2014/main" id="{6A6189B0-8396-4F84-8699-F064EBA9F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30DA1-334F-4BA1-BE31-2716C3C0A8E4}"/>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385011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279-C494-473E-845E-BED3FE84C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A52BB2-2052-401C-A5C7-DB5B1BA25251}"/>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4F2F2-BA5E-4B82-9E9D-2BA754B1B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90CF4F-0A67-4609-9652-6A096EFC1536}"/>
              </a:ext>
            </a:extLst>
          </p:cNvPr>
          <p:cNvSpPr>
            <a:spLocks noGrp="1"/>
          </p:cNvSpPr>
          <p:nvPr>
            <p:ph type="dt" sz="half" idx="10"/>
          </p:nvPr>
        </p:nvSpPr>
        <p:spPr/>
        <p:txBody>
          <a:bodyPr/>
          <a:lstStyle/>
          <a:p>
            <a:fld id="{33B4D2EF-39C5-4084-B595-DCA60E703F1F}" type="datetimeFigureOut">
              <a:rPr lang="en-US" smtClean="0"/>
              <a:t>1/8/2019</a:t>
            </a:fld>
            <a:endParaRPr lang="en-US"/>
          </a:p>
        </p:txBody>
      </p:sp>
      <p:sp>
        <p:nvSpPr>
          <p:cNvPr id="6" name="Footer Placeholder 5">
            <a:extLst>
              <a:ext uri="{FF2B5EF4-FFF2-40B4-BE49-F238E27FC236}">
                <a16:creationId xmlns:a16="http://schemas.microsoft.com/office/drawing/2014/main" id="{5B41D4A2-0219-49F4-9AA4-C033EE358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AB0D8-C8BA-48A8-AA3E-CB163EC278E0}"/>
              </a:ext>
            </a:extLst>
          </p:cNvPr>
          <p:cNvSpPr>
            <a:spLocks noGrp="1"/>
          </p:cNvSpPr>
          <p:nvPr>
            <p:ph type="sldNum" sz="quarter" idx="12"/>
          </p:nvPr>
        </p:nvSpPr>
        <p:spPr/>
        <p:txBody>
          <a:bodyPr/>
          <a:lstStyle/>
          <a:p>
            <a:fld id="{79574EB9-00B8-4A06-9761-DA70331BDFC1}" type="slidenum">
              <a:rPr lang="en-US" smtClean="0"/>
              <a:t>‹#›</a:t>
            </a:fld>
            <a:endParaRPr lang="en-US"/>
          </a:p>
        </p:txBody>
      </p:sp>
    </p:spTree>
    <p:extLst>
      <p:ext uri="{BB962C8B-B14F-4D97-AF65-F5344CB8AC3E}">
        <p14:creationId xmlns:p14="http://schemas.microsoft.com/office/powerpoint/2010/main" val="316344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88BA0-9E0D-49CA-86A0-39048E5D8DE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2B6B46-D85B-4824-8827-5895364A9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A9CAA-C203-483B-8199-6A7B6006C84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4D2EF-39C5-4084-B595-DCA60E703F1F}" type="datetimeFigureOut">
              <a:rPr lang="en-US" smtClean="0"/>
              <a:t>1/8/2019</a:t>
            </a:fld>
            <a:endParaRPr lang="en-US"/>
          </a:p>
        </p:txBody>
      </p:sp>
      <p:sp>
        <p:nvSpPr>
          <p:cNvPr id="5" name="Footer Placeholder 4">
            <a:extLst>
              <a:ext uri="{FF2B5EF4-FFF2-40B4-BE49-F238E27FC236}">
                <a16:creationId xmlns:a16="http://schemas.microsoft.com/office/drawing/2014/main" id="{5C863462-DB81-4DAE-8585-5F77C967B31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45C9A9-F797-4521-8AA9-6130ACB350E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74EB9-00B8-4A06-9761-DA70331BDFC1}" type="slidenum">
              <a:rPr lang="en-US" smtClean="0"/>
              <a:t>‹#›</a:t>
            </a:fld>
            <a:endParaRPr lang="en-US"/>
          </a:p>
        </p:txBody>
      </p:sp>
    </p:spTree>
    <p:extLst>
      <p:ext uri="{BB962C8B-B14F-4D97-AF65-F5344CB8AC3E}">
        <p14:creationId xmlns:p14="http://schemas.microsoft.com/office/powerpoint/2010/main" val="282554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AC53-1706-4225-9BE7-380585C1AA9E}"/>
              </a:ext>
            </a:extLst>
          </p:cNvPr>
          <p:cNvSpPr>
            <a:spLocks noGrp="1"/>
          </p:cNvSpPr>
          <p:nvPr>
            <p:ph type="ctrTitle"/>
          </p:nvPr>
        </p:nvSpPr>
        <p:spPr>
          <a:xfrm>
            <a:off x="0" y="490330"/>
            <a:ext cx="12192000" cy="2938670"/>
          </a:xfrm>
        </p:spPr>
        <p:txBody>
          <a:bodyPr>
            <a:noAutofit/>
          </a:bodyPr>
          <a:lstStyle/>
          <a:p>
            <a:r>
              <a:rPr lang="en-US" sz="5400" b="1" dirty="0">
                <a:solidFill>
                  <a:srgbClr val="0000FF"/>
                </a:solidFill>
                <a:effectLst>
                  <a:outerShdw blurRad="38100" dist="38100" dir="2700000" algn="tl">
                    <a:srgbClr val="000000">
                      <a:alpha val="43137"/>
                    </a:srgbClr>
                  </a:outerShdw>
                </a:effectLst>
              </a:rPr>
              <a:t>Peer-graded Assignment: Capstone Project - </a:t>
            </a:r>
            <a:r>
              <a:rPr lang="en-US" sz="5400" b="1" dirty="0">
                <a:solidFill>
                  <a:srgbClr val="002060"/>
                </a:solidFill>
                <a:effectLst>
                  <a:outerShdw blurRad="38100" dist="38100" dir="2700000" algn="tl">
                    <a:srgbClr val="000000">
                      <a:alpha val="43137"/>
                    </a:srgbClr>
                  </a:outerShdw>
                </a:effectLst>
              </a:rPr>
              <a:t>The Battle of Neighborhoods (Week 2)</a:t>
            </a:r>
            <a:br>
              <a:rPr lang="en-US" sz="5400" b="1" dirty="0">
                <a:effectLst>
                  <a:outerShdw blurRad="38100" dist="38100" dir="2700000" algn="tl">
                    <a:srgbClr val="000000">
                      <a:alpha val="43137"/>
                    </a:srgbClr>
                  </a:outerShdw>
                </a:effectLst>
              </a:rPr>
            </a:br>
            <a:endParaRPr lang="en-US" sz="54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536CF0C-AAB5-4588-ACFE-AD067CD94D8D}"/>
              </a:ext>
            </a:extLst>
          </p:cNvPr>
          <p:cNvSpPr>
            <a:spLocks noGrp="1"/>
          </p:cNvSpPr>
          <p:nvPr>
            <p:ph type="subTitle" idx="1"/>
          </p:nvPr>
        </p:nvSpPr>
        <p:spPr/>
        <p:txBody>
          <a:bodyPr>
            <a:noAutofit/>
          </a:bodyPr>
          <a:lstStyle/>
          <a:p>
            <a:r>
              <a:rPr lang="en-IN" sz="3200" b="1" dirty="0">
                <a:effectLst>
                  <a:outerShdw blurRad="38100" dist="38100" dir="2700000" algn="tl">
                    <a:srgbClr val="000000">
                      <a:alpha val="43137"/>
                    </a:srgbClr>
                  </a:outerShdw>
                </a:effectLst>
              </a:rPr>
              <a:t>By</a:t>
            </a:r>
          </a:p>
          <a:p>
            <a:r>
              <a:rPr lang="en-IN" sz="2800" b="1" dirty="0">
                <a:effectLst>
                  <a:outerShdw blurRad="38100" dist="38100" dir="2700000" algn="tl">
                    <a:srgbClr val="000000">
                      <a:alpha val="43137"/>
                    </a:srgbClr>
                  </a:outerShdw>
                </a:effectLst>
              </a:rPr>
              <a:t>M. Shehata</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13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DCFDB-ED50-45E5-A282-BA7463A098E3}"/>
              </a:ext>
            </a:extLst>
          </p:cNvPr>
          <p:cNvSpPr/>
          <p:nvPr/>
        </p:nvSpPr>
        <p:spPr>
          <a:xfrm>
            <a:off x="240632" y="117693"/>
            <a:ext cx="11463688" cy="6740307"/>
          </a:xfrm>
          <a:prstGeom prst="rect">
            <a:avLst/>
          </a:prstGeom>
        </p:spPr>
        <p:txBody>
          <a:bodyPr wrap="square">
            <a:spAutoFit/>
          </a:bodyPr>
          <a:lstStyle/>
          <a:p>
            <a:r>
              <a:rPr lang="en-US" sz="2400" b="1" dirty="0">
                <a:latin typeface="-apple-system"/>
              </a:rPr>
              <a:t>Introduction:</a:t>
            </a:r>
          </a:p>
          <a:p>
            <a:r>
              <a:rPr lang="en-US" sz="2400" dirty="0">
                <a:latin typeface="-apple-system"/>
              </a:rPr>
              <a:t>We will test whether the Japanese and Sushi Restaurants are clustered in the neighborhoods of Los Angeles (LA) around bars. Also, we will check if happens in certain LA region. If this is true, the location of nearby bars is important when deciding the location of new Japanese restaurants. This will be compared with clustering around other restaurants (which is expected to be true) or any other venue (which is not expected to be true as this is random).</a:t>
            </a:r>
          </a:p>
          <a:p>
            <a:endParaRPr lang="en-US" sz="2400" dirty="0">
              <a:latin typeface="-apple-system"/>
            </a:endParaRPr>
          </a:p>
          <a:p>
            <a:r>
              <a:rPr lang="en-US" sz="2400" b="1" dirty="0">
                <a:latin typeface="-apple-system"/>
              </a:rPr>
              <a:t>Data:</a:t>
            </a:r>
          </a:p>
          <a:p>
            <a:r>
              <a:rPr lang="en-US" sz="2400" dirty="0">
                <a:latin typeface="-apple-system"/>
              </a:rPr>
              <a:t>I have extracted the neighborhoods of Los Angeles (LA) and get those with the most Japanese or Sushi restaurants (hereafter, JPLA).</a:t>
            </a:r>
          </a:p>
          <a:p>
            <a:endParaRPr lang="en-US" sz="2400" dirty="0">
              <a:latin typeface="-apple-system"/>
            </a:endParaRPr>
          </a:p>
          <a:p>
            <a:r>
              <a:rPr lang="en-US" sz="2400" b="1" dirty="0">
                <a:latin typeface="-apple-system"/>
              </a:rPr>
              <a:t>Methodology:</a:t>
            </a:r>
          </a:p>
          <a:p>
            <a:r>
              <a:rPr lang="en-US" sz="2400" dirty="0">
                <a:latin typeface="-apple-system"/>
              </a:rPr>
              <a:t>I have created averaged number of venues per neighborhood for bars, other restaurants, or other venues in general named bar index (test), restaurant index (positive control), other index (negative control). I used </a:t>
            </a:r>
            <a:r>
              <a:rPr lang="en-US" sz="2400" dirty="0" err="1">
                <a:latin typeface="-apple-system"/>
              </a:rPr>
              <a:t>Kmeans</a:t>
            </a:r>
            <a:r>
              <a:rPr lang="en-US" sz="2400" dirty="0">
                <a:latin typeface="-apple-system"/>
              </a:rPr>
              <a:t> to cluster JPLA based on these indexes. The mean value for index per cluster and per region is calculated. I used One-way ANOVA for statistical analysis.</a:t>
            </a:r>
          </a:p>
        </p:txBody>
      </p:sp>
    </p:spTree>
    <p:extLst>
      <p:ext uri="{BB962C8B-B14F-4D97-AF65-F5344CB8AC3E}">
        <p14:creationId xmlns:p14="http://schemas.microsoft.com/office/powerpoint/2010/main" val="6246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DCFDB-ED50-45E5-A282-BA7463A098E3}"/>
              </a:ext>
            </a:extLst>
          </p:cNvPr>
          <p:cNvSpPr/>
          <p:nvPr/>
        </p:nvSpPr>
        <p:spPr>
          <a:xfrm>
            <a:off x="240632" y="117693"/>
            <a:ext cx="11463688" cy="3416320"/>
          </a:xfrm>
          <a:prstGeom prst="rect">
            <a:avLst/>
          </a:prstGeom>
        </p:spPr>
        <p:txBody>
          <a:bodyPr wrap="square">
            <a:spAutoFit/>
          </a:bodyPr>
          <a:lstStyle/>
          <a:p>
            <a:r>
              <a:rPr lang="en-US" sz="2400" b="1" dirty="0">
                <a:latin typeface="-apple-system"/>
              </a:rPr>
              <a:t>Results:</a:t>
            </a:r>
          </a:p>
          <a:p>
            <a:r>
              <a:rPr lang="en-US" sz="2400" dirty="0">
                <a:latin typeface="-apple-system"/>
              </a:rPr>
              <a:t>When I clustered the JPLA neighborhoods into 4 clusters (Fig. 1 and 2), only one cluster (cluster 3) showed higher bar index compared to other clusters (Table 1). </a:t>
            </a:r>
          </a:p>
          <a:p>
            <a:endParaRPr lang="en-US" sz="2400" dirty="0">
              <a:latin typeface="-apple-system"/>
            </a:endParaRPr>
          </a:p>
          <a:p>
            <a:r>
              <a:rPr lang="en-US" sz="2400" dirty="0">
                <a:latin typeface="-apple-system"/>
              </a:rPr>
              <a:t>Also, in this cluster the bar index was significantly above the other index (One-way ANOVA, p = 0.003) (Fig. 3). Neighborhoods in this cluster are from different regions in LA (Table 2). </a:t>
            </a:r>
          </a:p>
          <a:p>
            <a:endParaRPr lang="en-US" sz="2400" dirty="0">
              <a:latin typeface="-apple-system"/>
            </a:endParaRPr>
          </a:p>
          <a:p>
            <a:r>
              <a:rPr lang="en-US" sz="2400" dirty="0">
                <a:latin typeface="-apple-system"/>
              </a:rPr>
              <a:t>In all clusters, the restaurant index was significantly higher than other indexes (One-way ANOVA, P = 0.0096) (Fig. 4).</a:t>
            </a:r>
          </a:p>
        </p:txBody>
      </p:sp>
    </p:spTree>
    <p:extLst>
      <p:ext uri="{BB962C8B-B14F-4D97-AF65-F5344CB8AC3E}">
        <p14:creationId xmlns:p14="http://schemas.microsoft.com/office/powerpoint/2010/main" val="248448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9B899E-5ED1-47C6-9CB8-6D41CAF12932}"/>
              </a:ext>
            </a:extLst>
          </p:cNvPr>
          <p:cNvPicPr>
            <a:picLocks noChangeAspect="1"/>
          </p:cNvPicPr>
          <p:nvPr/>
        </p:nvPicPr>
        <p:blipFill rotWithShape="1">
          <a:blip r:embed="rId2"/>
          <a:srcRect l="38740" t="31298" r="2968" b="24351"/>
          <a:stretch/>
        </p:blipFill>
        <p:spPr>
          <a:xfrm>
            <a:off x="1037924" y="1183906"/>
            <a:ext cx="10116152" cy="5131146"/>
          </a:xfrm>
          <a:prstGeom prst="rect">
            <a:avLst/>
          </a:prstGeom>
        </p:spPr>
      </p:pic>
      <p:sp>
        <p:nvSpPr>
          <p:cNvPr id="3" name="Rectangle 2">
            <a:extLst>
              <a:ext uri="{FF2B5EF4-FFF2-40B4-BE49-F238E27FC236}">
                <a16:creationId xmlns:a16="http://schemas.microsoft.com/office/drawing/2014/main" id="{247F7F8F-800A-4794-A53E-150FD4CE1A5E}"/>
              </a:ext>
            </a:extLst>
          </p:cNvPr>
          <p:cNvSpPr/>
          <p:nvPr/>
        </p:nvSpPr>
        <p:spPr>
          <a:xfrm>
            <a:off x="1037924" y="424132"/>
            <a:ext cx="10896188" cy="584775"/>
          </a:xfrm>
          <a:prstGeom prst="rect">
            <a:avLst/>
          </a:prstGeom>
        </p:spPr>
        <p:txBody>
          <a:bodyPr wrap="none">
            <a:spAutoFit/>
          </a:bodyPr>
          <a:lstStyle/>
          <a:p>
            <a:r>
              <a:rPr lang="en-US" sz="3200" dirty="0"/>
              <a:t>Fig 1: LA neighborhoods with most Japanese or </a:t>
            </a:r>
            <a:r>
              <a:rPr lang="en-US" sz="3200" dirty="0" err="1"/>
              <a:t>Suchi</a:t>
            </a:r>
            <a:r>
              <a:rPr lang="en-US" sz="3200" dirty="0"/>
              <a:t> restaurants</a:t>
            </a:r>
          </a:p>
        </p:txBody>
      </p:sp>
    </p:spTree>
    <p:extLst>
      <p:ext uri="{BB962C8B-B14F-4D97-AF65-F5344CB8AC3E}">
        <p14:creationId xmlns:p14="http://schemas.microsoft.com/office/powerpoint/2010/main" val="94072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32B753-068A-4C7E-8DBE-C5D8FACEE1EC}"/>
              </a:ext>
            </a:extLst>
          </p:cNvPr>
          <p:cNvPicPr>
            <a:picLocks noChangeAspect="1"/>
          </p:cNvPicPr>
          <p:nvPr/>
        </p:nvPicPr>
        <p:blipFill rotWithShape="1">
          <a:blip r:embed="rId2"/>
          <a:srcRect l="38740" t="33684" r="2968" b="13263"/>
          <a:stretch/>
        </p:blipFill>
        <p:spPr>
          <a:xfrm>
            <a:off x="1443789" y="1309035"/>
            <a:ext cx="8643487" cy="5244365"/>
          </a:xfrm>
          <a:prstGeom prst="rect">
            <a:avLst/>
          </a:prstGeom>
        </p:spPr>
      </p:pic>
      <p:sp>
        <p:nvSpPr>
          <p:cNvPr id="3" name="Rectangle 2">
            <a:extLst>
              <a:ext uri="{FF2B5EF4-FFF2-40B4-BE49-F238E27FC236}">
                <a16:creationId xmlns:a16="http://schemas.microsoft.com/office/drawing/2014/main" id="{5B952FAA-9085-46A5-BC18-617486A32E6E}"/>
              </a:ext>
            </a:extLst>
          </p:cNvPr>
          <p:cNvSpPr/>
          <p:nvPr/>
        </p:nvSpPr>
        <p:spPr>
          <a:xfrm>
            <a:off x="512118" y="231817"/>
            <a:ext cx="11006796" cy="1077218"/>
          </a:xfrm>
          <a:prstGeom prst="rect">
            <a:avLst/>
          </a:prstGeom>
        </p:spPr>
        <p:txBody>
          <a:bodyPr wrap="none">
            <a:spAutoFit/>
          </a:bodyPr>
          <a:lstStyle/>
          <a:p>
            <a:pPr algn="ctr"/>
            <a:r>
              <a:rPr lang="en-US" sz="3200" dirty="0"/>
              <a:t>Fig. 2: LA neighborhoods with most Japanese or </a:t>
            </a:r>
            <a:r>
              <a:rPr lang="en-US" sz="3200" dirty="0" err="1"/>
              <a:t>Suchi</a:t>
            </a:r>
            <a:r>
              <a:rPr lang="en-US" sz="3200" dirty="0"/>
              <a:t> restaurants</a:t>
            </a:r>
          </a:p>
          <a:p>
            <a:pPr algn="ctr"/>
            <a:r>
              <a:rPr lang="en-US" sz="3200" dirty="0"/>
              <a:t>Clustered</a:t>
            </a:r>
          </a:p>
        </p:txBody>
      </p:sp>
    </p:spTree>
    <p:extLst>
      <p:ext uri="{BB962C8B-B14F-4D97-AF65-F5344CB8AC3E}">
        <p14:creationId xmlns:p14="http://schemas.microsoft.com/office/powerpoint/2010/main" val="417745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19CE47-CC40-4CD6-A453-0A2450E5A2AF}"/>
              </a:ext>
            </a:extLst>
          </p:cNvPr>
          <p:cNvPicPr>
            <a:picLocks noChangeAspect="1"/>
          </p:cNvPicPr>
          <p:nvPr/>
        </p:nvPicPr>
        <p:blipFill rotWithShape="1">
          <a:blip r:embed="rId2"/>
          <a:srcRect l="39020" t="25123" r="27202" b="55228"/>
          <a:stretch/>
        </p:blipFill>
        <p:spPr>
          <a:xfrm>
            <a:off x="1163052" y="1886550"/>
            <a:ext cx="9208010" cy="3570974"/>
          </a:xfrm>
          <a:prstGeom prst="rect">
            <a:avLst/>
          </a:prstGeom>
        </p:spPr>
      </p:pic>
      <p:sp>
        <p:nvSpPr>
          <p:cNvPr id="4" name="Rectangle 3">
            <a:extLst>
              <a:ext uri="{FF2B5EF4-FFF2-40B4-BE49-F238E27FC236}">
                <a16:creationId xmlns:a16="http://schemas.microsoft.com/office/drawing/2014/main" id="{B482CE73-9DEA-4759-9AD1-5D43F3C44341}"/>
              </a:ext>
            </a:extLst>
          </p:cNvPr>
          <p:cNvSpPr/>
          <p:nvPr/>
        </p:nvSpPr>
        <p:spPr>
          <a:xfrm>
            <a:off x="1163052" y="1013017"/>
            <a:ext cx="6282682" cy="584775"/>
          </a:xfrm>
          <a:prstGeom prst="rect">
            <a:avLst/>
          </a:prstGeom>
        </p:spPr>
        <p:txBody>
          <a:bodyPr wrap="none">
            <a:spAutoFit/>
          </a:bodyPr>
          <a:lstStyle/>
          <a:p>
            <a:r>
              <a:rPr lang="en-US" sz="3200" dirty="0"/>
              <a:t>Table 1: Characteristics of all clusters</a:t>
            </a:r>
          </a:p>
        </p:txBody>
      </p:sp>
      <p:sp>
        <p:nvSpPr>
          <p:cNvPr id="3" name="Rectangle 2">
            <a:extLst>
              <a:ext uri="{FF2B5EF4-FFF2-40B4-BE49-F238E27FC236}">
                <a16:creationId xmlns:a16="http://schemas.microsoft.com/office/drawing/2014/main" id="{8048E008-C408-496E-9A46-626BD78E060C}"/>
              </a:ext>
            </a:extLst>
          </p:cNvPr>
          <p:cNvSpPr/>
          <p:nvPr/>
        </p:nvSpPr>
        <p:spPr>
          <a:xfrm>
            <a:off x="3137836" y="4206240"/>
            <a:ext cx="1068404" cy="4235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04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3D16FA-231F-4949-AF7D-DA9348E10441}"/>
              </a:ext>
            </a:extLst>
          </p:cNvPr>
          <p:cNvSpPr/>
          <p:nvPr/>
        </p:nvSpPr>
        <p:spPr>
          <a:xfrm>
            <a:off x="304800" y="366520"/>
            <a:ext cx="5517023" cy="584775"/>
          </a:xfrm>
          <a:prstGeom prst="rect">
            <a:avLst/>
          </a:prstGeom>
        </p:spPr>
        <p:txBody>
          <a:bodyPr wrap="none">
            <a:spAutoFit/>
          </a:bodyPr>
          <a:lstStyle/>
          <a:p>
            <a:r>
              <a:rPr lang="en-US" sz="3200" dirty="0"/>
              <a:t>Table 2: Cluster 2 characteristics</a:t>
            </a:r>
          </a:p>
        </p:txBody>
      </p:sp>
      <p:pic>
        <p:nvPicPr>
          <p:cNvPr id="6" name="Picture 5">
            <a:extLst>
              <a:ext uri="{FF2B5EF4-FFF2-40B4-BE49-F238E27FC236}">
                <a16:creationId xmlns:a16="http://schemas.microsoft.com/office/drawing/2014/main" id="{561D7584-E17D-4197-B57B-385DB155563E}"/>
              </a:ext>
            </a:extLst>
          </p:cNvPr>
          <p:cNvPicPr>
            <a:picLocks noChangeAspect="1"/>
          </p:cNvPicPr>
          <p:nvPr/>
        </p:nvPicPr>
        <p:blipFill rotWithShape="1">
          <a:blip r:embed="rId2"/>
          <a:srcRect l="38835" t="46876" r="3434" b="12141"/>
          <a:stretch/>
        </p:blipFill>
        <p:spPr>
          <a:xfrm>
            <a:off x="259132" y="1193532"/>
            <a:ext cx="11653856" cy="5515277"/>
          </a:xfrm>
          <a:prstGeom prst="rect">
            <a:avLst/>
          </a:prstGeom>
        </p:spPr>
      </p:pic>
    </p:spTree>
    <p:extLst>
      <p:ext uri="{BB962C8B-B14F-4D97-AF65-F5344CB8AC3E}">
        <p14:creationId xmlns:p14="http://schemas.microsoft.com/office/powerpoint/2010/main" val="280266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68DAE-D528-414F-935F-44CDC46AEBC6}"/>
              </a:ext>
            </a:extLst>
          </p:cNvPr>
          <p:cNvPicPr>
            <a:picLocks noChangeAspect="1"/>
          </p:cNvPicPr>
          <p:nvPr/>
        </p:nvPicPr>
        <p:blipFill rotWithShape="1">
          <a:blip r:embed="rId2"/>
          <a:srcRect l="9922" t="15439" r="10078" b="10316"/>
          <a:stretch/>
        </p:blipFill>
        <p:spPr>
          <a:xfrm>
            <a:off x="709725" y="2184935"/>
            <a:ext cx="5102661" cy="3157085"/>
          </a:xfrm>
          <a:prstGeom prst="rect">
            <a:avLst/>
          </a:prstGeom>
        </p:spPr>
      </p:pic>
      <p:pic>
        <p:nvPicPr>
          <p:cNvPr id="4" name="Picture 3">
            <a:extLst>
              <a:ext uri="{FF2B5EF4-FFF2-40B4-BE49-F238E27FC236}">
                <a16:creationId xmlns:a16="http://schemas.microsoft.com/office/drawing/2014/main" id="{7590B858-8DFB-4451-B1EC-DC97285FA3ED}"/>
              </a:ext>
            </a:extLst>
          </p:cNvPr>
          <p:cNvPicPr>
            <a:picLocks noChangeAspect="1"/>
          </p:cNvPicPr>
          <p:nvPr/>
        </p:nvPicPr>
        <p:blipFill rotWithShape="1">
          <a:blip r:embed="rId3"/>
          <a:srcRect l="10390" t="14175" r="9704" b="10035"/>
          <a:stretch/>
        </p:blipFill>
        <p:spPr>
          <a:xfrm>
            <a:off x="6537389" y="2214754"/>
            <a:ext cx="5171511" cy="3270041"/>
          </a:xfrm>
          <a:prstGeom prst="rect">
            <a:avLst/>
          </a:prstGeom>
        </p:spPr>
      </p:pic>
      <p:sp>
        <p:nvSpPr>
          <p:cNvPr id="5" name="Rectangle 4">
            <a:extLst>
              <a:ext uri="{FF2B5EF4-FFF2-40B4-BE49-F238E27FC236}">
                <a16:creationId xmlns:a16="http://schemas.microsoft.com/office/drawing/2014/main" id="{B37F8E88-F665-4B82-8A5A-CF5A8F2A408E}"/>
              </a:ext>
            </a:extLst>
          </p:cNvPr>
          <p:cNvSpPr/>
          <p:nvPr/>
        </p:nvSpPr>
        <p:spPr>
          <a:xfrm>
            <a:off x="1606979" y="799198"/>
            <a:ext cx="2738827" cy="584775"/>
          </a:xfrm>
          <a:prstGeom prst="rect">
            <a:avLst/>
          </a:prstGeom>
        </p:spPr>
        <p:txBody>
          <a:bodyPr wrap="none">
            <a:spAutoFit/>
          </a:bodyPr>
          <a:lstStyle/>
          <a:p>
            <a:pPr algn="ctr"/>
            <a:r>
              <a:rPr lang="en-US" sz="3200" dirty="0"/>
              <a:t>Fig. 3: Cluster 2</a:t>
            </a:r>
          </a:p>
        </p:txBody>
      </p:sp>
      <p:sp>
        <p:nvSpPr>
          <p:cNvPr id="6" name="Rectangle 5">
            <a:extLst>
              <a:ext uri="{FF2B5EF4-FFF2-40B4-BE49-F238E27FC236}">
                <a16:creationId xmlns:a16="http://schemas.microsoft.com/office/drawing/2014/main" id="{45657608-51CC-40D4-888F-B4A54029B512}"/>
              </a:ext>
            </a:extLst>
          </p:cNvPr>
          <p:cNvSpPr/>
          <p:nvPr/>
        </p:nvSpPr>
        <p:spPr>
          <a:xfrm>
            <a:off x="7233344" y="787495"/>
            <a:ext cx="3163045" cy="584775"/>
          </a:xfrm>
          <a:prstGeom prst="rect">
            <a:avLst/>
          </a:prstGeom>
        </p:spPr>
        <p:txBody>
          <a:bodyPr wrap="none">
            <a:spAutoFit/>
          </a:bodyPr>
          <a:lstStyle/>
          <a:p>
            <a:pPr algn="ctr"/>
            <a:r>
              <a:rPr lang="en-US" sz="3200" dirty="0"/>
              <a:t>Fig. 4: all Clusters</a:t>
            </a:r>
          </a:p>
        </p:txBody>
      </p:sp>
      <p:sp>
        <p:nvSpPr>
          <p:cNvPr id="7" name="Rectangle 6">
            <a:extLst>
              <a:ext uri="{FF2B5EF4-FFF2-40B4-BE49-F238E27FC236}">
                <a16:creationId xmlns:a16="http://schemas.microsoft.com/office/drawing/2014/main" id="{5CF84B72-2F86-42D3-B330-ECB55CC85562}"/>
              </a:ext>
            </a:extLst>
          </p:cNvPr>
          <p:cNvSpPr/>
          <p:nvPr/>
        </p:nvSpPr>
        <p:spPr>
          <a:xfrm>
            <a:off x="1268228" y="5157354"/>
            <a:ext cx="4293741" cy="369332"/>
          </a:xfrm>
          <a:prstGeom prst="rect">
            <a:avLst/>
          </a:prstGeom>
          <a:solidFill>
            <a:schemeClr val="bg1"/>
          </a:solidFill>
        </p:spPr>
        <p:txBody>
          <a:bodyPr wrap="none">
            <a:spAutoFit/>
          </a:bodyPr>
          <a:lstStyle/>
          <a:p>
            <a:pPr algn="ctr"/>
            <a:r>
              <a:rPr lang="en-US" dirty="0"/>
              <a:t>Bar index      Restaurant index     Other index</a:t>
            </a:r>
          </a:p>
        </p:txBody>
      </p:sp>
      <p:sp>
        <p:nvSpPr>
          <p:cNvPr id="9" name="Rectangle 8">
            <a:extLst>
              <a:ext uri="{FF2B5EF4-FFF2-40B4-BE49-F238E27FC236}">
                <a16:creationId xmlns:a16="http://schemas.microsoft.com/office/drawing/2014/main" id="{B3BFEC38-3A09-4E3C-8435-03E876802CC7}"/>
              </a:ext>
            </a:extLst>
          </p:cNvPr>
          <p:cNvSpPr/>
          <p:nvPr/>
        </p:nvSpPr>
        <p:spPr>
          <a:xfrm>
            <a:off x="6976273" y="5297842"/>
            <a:ext cx="4293741" cy="369332"/>
          </a:xfrm>
          <a:prstGeom prst="rect">
            <a:avLst/>
          </a:prstGeom>
          <a:solidFill>
            <a:schemeClr val="bg1"/>
          </a:solidFill>
        </p:spPr>
        <p:txBody>
          <a:bodyPr wrap="none">
            <a:spAutoFit/>
          </a:bodyPr>
          <a:lstStyle/>
          <a:p>
            <a:pPr algn="ctr"/>
            <a:r>
              <a:rPr lang="en-US" dirty="0"/>
              <a:t>Bar index      Restaurant index     Other index</a:t>
            </a:r>
          </a:p>
        </p:txBody>
      </p:sp>
      <p:cxnSp>
        <p:nvCxnSpPr>
          <p:cNvPr id="11" name="Straight Connector 10">
            <a:extLst>
              <a:ext uri="{FF2B5EF4-FFF2-40B4-BE49-F238E27FC236}">
                <a16:creationId xmlns:a16="http://schemas.microsoft.com/office/drawing/2014/main" id="{EBFE9909-5291-4508-B473-C015AF6CA259}"/>
              </a:ext>
            </a:extLst>
          </p:cNvPr>
          <p:cNvCxnSpPr/>
          <p:nvPr/>
        </p:nvCxnSpPr>
        <p:spPr>
          <a:xfrm>
            <a:off x="3869356" y="2071979"/>
            <a:ext cx="9529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0B981E-12CB-4994-9863-A01FEA80AFA5}"/>
              </a:ext>
            </a:extLst>
          </p:cNvPr>
          <p:cNvCxnSpPr>
            <a:cxnSpLocks/>
          </p:cNvCxnSpPr>
          <p:nvPr/>
        </p:nvCxnSpPr>
        <p:spPr>
          <a:xfrm>
            <a:off x="4822257" y="2071979"/>
            <a:ext cx="0" cy="1625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F06FE1-743E-4CA2-A8FF-F19F2DC4ADAA}"/>
              </a:ext>
            </a:extLst>
          </p:cNvPr>
          <p:cNvSpPr txBox="1"/>
          <p:nvPr/>
        </p:nvSpPr>
        <p:spPr>
          <a:xfrm>
            <a:off x="4026884" y="1736656"/>
            <a:ext cx="933269" cy="369332"/>
          </a:xfrm>
          <a:prstGeom prst="rect">
            <a:avLst/>
          </a:prstGeom>
          <a:noFill/>
        </p:spPr>
        <p:txBody>
          <a:bodyPr wrap="none" rtlCol="0">
            <a:spAutoFit/>
          </a:bodyPr>
          <a:lstStyle/>
          <a:p>
            <a:r>
              <a:rPr lang="en-US" dirty="0"/>
              <a:t>P &lt; 0.05</a:t>
            </a:r>
          </a:p>
        </p:txBody>
      </p:sp>
      <p:cxnSp>
        <p:nvCxnSpPr>
          <p:cNvPr id="15" name="Straight Connector 14">
            <a:extLst>
              <a:ext uri="{FF2B5EF4-FFF2-40B4-BE49-F238E27FC236}">
                <a16:creationId xmlns:a16="http://schemas.microsoft.com/office/drawing/2014/main" id="{16CBD0F4-11F5-457F-BDC0-242C92BD3ECA}"/>
              </a:ext>
            </a:extLst>
          </p:cNvPr>
          <p:cNvCxnSpPr>
            <a:cxnSpLocks/>
          </p:cNvCxnSpPr>
          <p:nvPr/>
        </p:nvCxnSpPr>
        <p:spPr>
          <a:xfrm>
            <a:off x="1867301" y="2214754"/>
            <a:ext cx="29549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927422-5121-40AE-8CB8-2ED7D155AC56}"/>
              </a:ext>
            </a:extLst>
          </p:cNvPr>
          <p:cNvCxnSpPr>
            <a:cxnSpLocks/>
          </p:cNvCxnSpPr>
          <p:nvPr/>
        </p:nvCxnSpPr>
        <p:spPr>
          <a:xfrm>
            <a:off x="4822256" y="2214754"/>
            <a:ext cx="0" cy="1625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281BD4-0916-446F-94F9-212C3342C2E6}"/>
              </a:ext>
            </a:extLst>
          </p:cNvPr>
          <p:cNvCxnSpPr>
            <a:cxnSpLocks/>
          </p:cNvCxnSpPr>
          <p:nvPr/>
        </p:nvCxnSpPr>
        <p:spPr>
          <a:xfrm flipV="1">
            <a:off x="9123145" y="1827535"/>
            <a:ext cx="1" cy="387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0D279E-1646-4924-B63A-966F33CA6214}"/>
              </a:ext>
            </a:extLst>
          </p:cNvPr>
          <p:cNvCxnSpPr>
            <a:cxnSpLocks/>
          </p:cNvCxnSpPr>
          <p:nvPr/>
        </p:nvCxnSpPr>
        <p:spPr>
          <a:xfrm>
            <a:off x="10600623" y="1951059"/>
            <a:ext cx="0" cy="1625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A731554-5055-4822-ABBD-6CB632A18BFD}"/>
              </a:ext>
            </a:extLst>
          </p:cNvPr>
          <p:cNvSpPr txBox="1"/>
          <p:nvPr/>
        </p:nvSpPr>
        <p:spPr>
          <a:xfrm>
            <a:off x="9721586" y="1642187"/>
            <a:ext cx="933269" cy="369332"/>
          </a:xfrm>
          <a:prstGeom prst="rect">
            <a:avLst/>
          </a:prstGeom>
          <a:noFill/>
        </p:spPr>
        <p:txBody>
          <a:bodyPr wrap="none" rtlCol="0">
            <a:spAutoFit/>
          </a:bodyPr>
          <a:lstStyle/>
          <a:p>
            <a:r>
              <a:rPr lang="en-US" dirty="0"/>
              <a:t>P &lt; 0.05</a:t>
            </a:r>
          </a:p>
        </p:txBody>
      </p:sp>
      <p:cxnSp>
        <p:nvCxnSpPr>
          <p:cNvPr id="22" name="Straight Connector 21">
            <a:extLst>
              <a:ext uri="{FF2B5EF4-FFF2-40B4-BE49-F238E27FC236}">
                <a16:creationId xmlns:a16="http://schemas.microsoft.com/office/drawing/2014/main" id="{BAF9CBA1-38AF-4609-8AB1-2CC8CE5F5593}"/>
              </a:ext>
            </a:extLst>
          </p:cNvPr>
          <p:cNvCxnSpPr>
            <a:cxnSpLocks/>
          </p:cNvCxnSpPr>
          <p:nvPr/>
        </p:nvCxnSpPr>
        <p:spPr>
          <a:xfrm>
            <a:off x="7645668" y="1951059"/>
            <a:ext cx="29549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AAF21E-F9A2-4255-99B6-591D677B33B3}"/>
              </a:ext>
            </a:extLst>
          </p:cNvPr>
          <p:cNvCxnSpPr>
            <a:cxnSpLocks/>
          </p:cNvCxnSpPr>
          <p:nvPr/>
        </p:nvCxnSpPr>
        <p:spPr>
          <a:xfrm>
            <a:off x="7645668" y="1951059"/>
            <a:ext cx="0" cy="1625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48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DCFDB-ED50-45E5-A282-BA7463A098E3}"/>
              </a:ext>
            </a:extLst>
          </p:cNvPr>
          <p:cNvSpPr/>
          <p:nvPr/>
        </p:nvSpPr>
        <p:spPr>
          <a:xfrm>
            <a:off x="364156" y="1720840"/>
            <a:ext cx="11463688" cy="3416320"/>
          </a:xfrm>
          <a:prstGeom prst="rect">
            <a:avLst/>
          </a:prstGeom>
        </p:spPr>
        <p:txBody>
          <a:bodyPr wrap="square">
            <a:spAutoFit/>
          </a:bodyPr>
          <a:lstStyle/>
          <a:p>
            <a:r>
              <a:rPr lang="en-US" sz="2400" b="1" dirty="0">
                <a:latin typeface="-apple-system"/>
              </a:rPr>
              <a:t>Discussion:</a:t>
            </a:r>
          </a:p>
          <a:p>
            <a:r>
              <a:rPr lang="en-US" sz="2400" dirty="0">
                <a:latin typeface="-apple-system"/>
              </a:rPr>
              <a:t>In some neighborhoods (check names in cluster 2), the Japanese and Sushi restaurants cluster around bars. However, this is not the general trend. As expected, the Japanese and Sushi restaurants cluster around other restaurants.</a:t>
            </a:r>
          </a:p>
          <a:p>
            <a:endParaRPr lang="en-US" sz="2400" dirty="0">
              <a:latin typeface="-apple-system"/>
            </a:endParaRPr>
          </a:p>
          <a:p>
            <a:r>
              <a:rPr lang="en-US" sz="2400" b="1" dirty="0">
                <a:latin typeface="-apple-system"/>
              </a:rPr>
              <a:t>Conclusion:</a:t>
            </a:r>
          </a:p>
          <a:p>
            <a:r>
              <a:rPr lang="en-US" sz="2400" dirty="0">
                <a:latin typeface="-apple-system"/>
              </a:rPr>
              <a:t>The notion that the Japanese and Sushi restaurants cluster around bars is not a rare trend in LA county. There is no need to consider nearby bar locations to decide a Japanese restaurant location.</a:t>
            </a:r>
            <a:endParaRPr lang="en-US" sz="2400" b="0" i="0" dirty="0">
              <a:effectLst/>
              <a:latin typeface="-apple-system"/>
            </a:endParaRPr>
          </a:p>
        </p:txBody>
      </p:sp>
    </p:spTree>
    <p:extLst>
      <p:ext uri="{BB962C8B-B14F-4D97-AF65-F5344CB8AC3E}">
        <p14:creationId xmlns:p14="http://schemas.microsoft.com/office/powerpoint/2010/main" val="3750911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462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Peer-graded Assignment: Capstone Project - The Battle of Neighborhoods (Week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(Week 1)</dc:title>
  <dc:creator>Pawan Kumar</dc:creator>
  <cp:lastModifiedBy>M Shehata</cp:lastModifiedBy>
  <cp:revision>18</cp:revision>
  <dcterms:created xsi:type="dcterms:W3CDTF">2019-01-06T18:50:59Z</dcterms:created>
  <dcterms:modified xsi:type="dcterms:W3CDTF">2019-01-09T03:27:42Z</dcterms:modified>
</cp:coreProperties>
</file>