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1E823-BBE4-4DD6-A5F1-50022861A056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CE63F9-2743-41F5-B841-4BCCDC3014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Package Pricing: </a:t>
          </a:r>
          <a:r>
            <a:rPr lang="en-US"/>
            <a:t>A patient is provided a tailored quote on treatment cost at the time of admission for a  group of related services, based on the expected costs for a clinically deﬁned episode of care</a:t>
          </a:r>
        </a:p>
      </dgm:t>
    </dgm:pt>
    <dgm:pt modelId="{573BA04E-66D2-4D8D-BE60-D33860F1F228}" type="parTrans" cxnId="{112BC23B-367E-4FD9-BDBB-A858E4ACADE7}">
      <dgm:prSet/>
      <dgm:spPr/>
      <dgm:t>
        <a:bodyPr/>
        <a:lstStyle/>
        <a:p>
          <a:endParaRPr lang="en-US"/>
        </a:p>
      </dgm:t>
    </dgm:pt>
    <dgm:pt modelId="{455280E4-38C0-4677-9761-A38744D9B662}" type="sibTrans" cxnId="{112BC23B-367E-4FD9-BDBB-A858E4ACADE7}">
      <dgm:prSet phldrT="1" phldr="0"/>
      <dgm:spPr/>
      <dgm:t>
        <a:bodyPr/>
        <a:lstStyle/>
        <a:p>
          <a:endParaRPr lang="en-US"/>
        </a:p>
      </dgm:t>
    </dgm:pt>
    <dgm:pt modelId="{A81AC857-B582-46F8-A54E-901F397E25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Why Package Pricing at General Hospital?</a:t>
          </a:r>
          <a:endParaRPr lang="en-US" dirty="0"/>
        </a:p>
      </dgm:t>
    </dgm:pt>
    <dgm:pt modelId="{D90D51A7-B2E3-4EA9-85C0-E97D52433ADF}" type="parTrans" cxnId="{AC10136E-3E9B-434B-9D74-26F774ED060B}">
      <dgm:prSet/>
      <dgm:spPr/>
      <dgm:t>
        <a:bodyPr/>
        <a:lstStyle/>
        <a:p>
          <a:endParaRPr lang="en-US"/>
        </a:p>
      </dgm:t>
    </dgm:pt>
    <dgm:pt modelId="{F864DA9F-D52A-44A7-9A5C-0F3BF4B01DEF}" type="sibTrans" cxnId="{AC10136E-3E9B-434B-9D74-26F774ED060B}">
      <dgm:prSet phldrT="2" phldr="0"/>
      <dgm:spPr/>
      <dgm:t>
        <a:bodyPr/>
        <a:lstStyle/>
        <a:p>
          <a:endParaRPr lang="en-US"/>
        </a:p>
      </dgm:t>
    </dgm:pt>
    <dgm:pt modelId="{BBC4D4ED-28F5-45EA-A1AF-14A64C790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Increase customer conﬁdence and make pricing policies more transparent</a:t>
          </a:r>
        </a:p>
      </dgm:t>
    </dgm:pt>
    <dgm:pt modelId="{2A4ECEB7-37CC-4453-AC91-9FCFEF2778E6}" type="parTrans" cxnId="{C4B556FD-C5E4-4D10-95AD-D4296FF895B4}">
      <dgm:prSet/>
      <dgm:spPr/>
      <dgm:t>
        <a:bodyPr/>
        <a:lstStyle/>
        <a:p>
          <a:endParaRPr lang="en-US"/>
        </a:p>
      </dgm:t>
    </dgm:pt>
    <dgm:pt modelId="{1C9A0A40-0DE0-4F81-80DC-D4280590DFEE}" type="sibTrans" cxnId="{C4B556FD-C5E4-4D10-95AD-D4296FF895B4}">
      <dgm:prSet phldrT="3" phldr="0"/>
      <dgm:spPr/>
      <dgm:t>
        <a:bodyPr/>
        <a:lstStyle/>
        <a:p>
          <a:endParaRPr lang="en-US"/>
        </a:p>
      </dgm:t>
    </dgm:pt>
    <dgm:pt modelId="{15C756B2-28C4-45F9-812F-3A62422B5A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Dr. Eric at General Hospital was at a crossroad to:</a:t>
          </a:r>
        </a:p>
      </dgm:t>
    </dgm:pt>
    <dgm:pt modelId="{56D57173-B407-4DDD-ADCA-5510B68DA1F7}" type="parTrans" cxnId="{213FED6A-56D9-4AE0-9F0D-E68AC86B51EE}">
      <dgm:prSet/>
      <dgm:spPr/>
      <dgm:t>
        <a:bodyPr/>
        <a:lstStyle/>
        <a:p>
          <a:endParaRPr lang="en-US"/>
        </a:p>
      </dgm:t>
    </dgm:pt>
    <dgm:pt modelId="{53E22A54-65D4-4794-820B-C9214B51F7AE}" type="sibTrans" cxnId="{213FED6A-56D9-4AE0-9F0D-E68AC86B51EE}">
      <dgm:prSet phldrT="4" phldr="0"/>
      <dgm:spPr/>
      <dgm:t>
        <a:bodyPr/>
        <a:lstStyle/>
        <a:p>
          <a:endParaRPr lang="en-US"/>
        </a:p>
      </dgm:t>
    </dgm:pt>
    <dgm:pt modelId="{0B4FFF47-B01E-46CD-A6C6-A76BD80BB8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‐	Decide whether to use package pricing or traditional pricing</a:t>
          </a:r>
        </a:p>
      </dgm:t>
    </dgm:pt>
    <dgm:pt modelId="{76AE1AA4-742E-4DD8-9092-0B91AEC71B17}" type="parTrans" cxnId="{3D59AE8E-4AD4-4517-82D7-AE67BCAE0F88}">
      <dgm:prSet/>
      <dgm:spPr/>
      <dgm:t>
        <a:bodyPr/>
        <a:lstStyle/>
        <a:p>
          <a:endParaRPr lang="en-US"/>
        </a:p>
      </dgm:t>
    </dgm:pt>
    <dgm:pt modelId="{17A99837-4C53-478A-A019-4B1CC4490605}" type="sibTrans" cxnId="{3D59AE8E-4AD4-4517-82D7-AE67BCAE0F88}">
      <dgm:prSet/>
      <dgm:spPr/>
      <dgm:t>
        <a:bodyPr/>
        <a:lstStyle/>
        <a:p>
          <a:endParaRPr lang="en-US"/>
        </a:p>
      </dgm:t>
    </dgm:pt>
    <dgm:pt modelId="{78F5470B-B609-4076-AFE4-8DFC6FEFD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‐	Design a strategy as an accurate approach to predict the package price at time of admission</a:t>
          </a:r>
        </a:p>
      </dgm:t>
    </dgm:pt>
    <dgm:pt modelId="{72E57E79-665B-4699-A712-15938553544D}" type="parTrans" cxnId="{4B6A7D4A-8A65-4263-AA36-17D4E371C665}">
      <dgm:prSet/>
      <dgm:spPr/>
      <dgm:t>
        <a:bodyPr/>
        <a:lstStyle/>
        <a:p>
          <a:endParaRPr lang="en-US"/>
        </a:p>
      </dgm:t>
    </dgm:pt>
    <dgm:pt modelId="{727128E3-0B3F-44E5-AEE8-329797545EE3}" type="sibTrans" cxnId="{4B6A7D4A-8A65-4263-AA36-17D4E371C665}">
      <dgm:prSet/>
      <dgm:spPr/>
      <dgm:t>
        <a:bodyPr/>
        <a:lstStyle/>
        <a:p>
          <a:endParaRPr lang="en-US"/>
        </a:p>
      </dgm:t>
    </dgm:pt>
    <dgm:pt modelId="{895ABF42-53B3-4CB1-8A94-C45F40927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‐	How to use package pricing as a competitive strategy</a:t>
          </a:r>
        </a:p>
      </dgm:t>
    </dgm:pt>
    <dgm:pt modelId="{E75152B9-C239-495F-8AD6-9E7231B64943}" type="parTrans" cxnId="{37BC673D-F845-4051-95D4-A0D9033FD7D9}">
      <dgm:prSet/>
      <dgm:spPr/>
      <dgm:t>
        <a:bodyPr/>
        <a:lstStyle/>
        <a:p>
          <a:endParaRPr lang="en-US"/>
        </a:p>
      </dgm:t>
    </dgm:pt>
    <dgm:pt modelId="{9F458414-8C25-4E0F-9CB3-1F1D53AB1128}" type="sibTrans" cxnId="{37BC673D-F845-4051-95D4-A0D9033FD7D9}">
      <dgm:prSet/>
      <dgm:spPr/>
      <dgm:t>
        <a:bodyPr/>
        <a:lstStyle/>
        <a:p>
          <a:endParaRPr lang="en-US"/>
        </a:p>
      </dgm:t>
    </dgm:pt>
    <dgm:pt modelId="{13E4AAF6-1936-4884-8B83-3E0DEFB84150}" type="pres">
      <dgm:prSet presAssocID="{9C01E823-BBE4-4DD6-A5F1-50022861A056}" presName="root" presStyleCnt="0">
        <dgm:presLayoutVars>
          <dgm:dir/>
          <dgm:resizeHandles val="exact"/>
        </dgm:presLayoutVars>
      </dgm:prSet>
      <dgm:spPr/>
    </dgm:pt>
    <dgm:pt modelId="{BC1018B0-0CFB-44FB-820C-A2728A63287B}" type="pres">
      <dgm:prSet presAssocID="{0BCE63F9-2743-41F5-B841-4BCCDC30149F}" presName="compNode" presStyleCnt="0"/>
      <dgm:spPr/>
    </dgm:pt>
    <dgm:pt modelId="{438636FA-B3F0-40C8-BEBD-20E40F26F7E8}" type="pres">
      <dgm:prSet presAssocID="{0BCE63F9-2743-41F5-B841-4BCCDC3014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60E4616-F42D-4241-8E23-01E00B3021D6}" type="pres">
      <dgm:prSet presAssocID="{0BCE63F9-2743-41F5-B841-4BCCDC30149F}" presName="iconSpace" presStyleCnt="0"/>
      <dgm:spPr/>
    </dgm:pt>
    <dgm:pt modelId="{535EC370-8899-42B8-A54A-35DE1AAB3192}" type="pres">
      <dgm:prSet presAssocID="{0BCE63F9-2743-41F5-B841-4BCCDC30149F}" presName="parTx" presStyleLbl="revTx" presStyleIdx="0" presStyleCnt="8">
        <dgm:presLayoutVars>
          <dgm:chMax val="0"/>
          <dgm:chPref val="0"/>
        </dgm:presLayoutVars>
      </dgm:prSet>
      <dgm:spPr/>
    </dgm:pt>
    <dgm:pt modelId="{F6E17D26-A14D-405D-B8A0-6B3C5205B563}" type="pres">
      <dgm:prSet presAssocID="{0BCE63F9-2743-41F5-B841-4BCCDC30149F}" presName="txSpace" presStyleCnt="0"/>
      <dgm:spPr/>
    </dgm:pt>
    <dgm:pt modelId="{06477689-317C-4C50-8085-8B32F65283D8}" type="pres">
      <dgm:prSet presAssocID="{0BCE63F9-2743-41F5-B841-4BCCDC30149F}" presName="desTx" presStyleLbl="revTx" presStyleIdx="1" presStyleCnt="8">
        <dgm:presLayoutVars/>
      </dgm:prSet>
      <dgm:spPr/>
    </dgm:pt>
    <dgm:pt modelId="{D2F4F83D-6B86-475A-AD7F-105E8417CBBB}" type="pres">
      <dgm:prSet presAssocID="{455280E4-38C0-4677-9761-A38744D9B662}" presName="sibTrans" presStyleCnt="0"/>
      <dgm:spPr/>
    </dgm:pt>
    <dgm:pt modelId="{676047CD-DED5-4C81-992B-D6BAFEA0D0F4}" type="pres">
      <dgm:prSet presAssocID="{A81AC857-B582-46F8-A54E-901F397E2537}" presName="compNode" presStyleCnt="0"/>
      <dgm:spPr/>
    </dgm:pt>
    <dgm:pt modelId="{44745300-5126-4F04-A458-B18D70584825}" type="pres">
      <dgm:prSet presAssocID="{A81AC857-B582-46F8-A54E-901F397E25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516C966-3D45-4FBF-9080-FE6E04C46113}" type="pres">
      <dgm:prSet presAssocID="{A81AC857-B582-46F8-A54E-901F397E2537}" presName="iconSpace" presStyleCnt="0"/>
      <dgm:spPr/>
    </dgm:pt>
    <dgm:pt modelId="{0EF5434D-A2AB-4636-A1C4-D403BA7F1EB1}" type="pres">
      <dgm:prSet presAssocID="{A81AC857-B582-46F8-A54E-901F397E2537}" presName="parTx" presStyleLbl="revTx" presStyleIdx="2" presStyleCnt="8">
        <dgm:presLayoutVars>
          <dgm:chMax val="0"/>
          <dgm:chPref val="0"/>
        </dgm:presLayoutVars>
      </dgm:prSet>
      <dgm:spPr/>
    </dgm:pt>
    <dgm:pt modelId="{46E8923D-33B6-4891-B7BC-F6937D0D321C}" type="pres">
      <dgm:prSet presAssocID="{A81AC857-B582-46F8-A54E-901F397E2537}" presName="txSpace" presStyleCnt="0"/>
      <dgm:spPr/>
    </dgm:pt>
    <dgm:pt modelId="{311F2435-D5B6-411D-9E2E-489800D14176}" type="pres">
      <dgm:prSet presAssocID="{A81AC857-B582-46F8-A54E-901F397E2537}" presName="desTx" presStyleLbl="revTx" presStyleIdx="3" presStyleCnt="8">
        <dgm:presLayoutVars/>
      </dgm:prSet>
      <dgm:spPr/>
    </dgm:pt>
    <dgm:pt modelId="{C32F1372-4159-4D43-9D8A-273E19524AEA}" type="pres">
      <dgm:prSet presAssocID="{F864DA9F-D52A-44A7-9A5C-0F3BF4B01DEF}" presName="sibTrans" presStyleCnt="0"/>
      <dgm:spPr/>
    </dgm:pt>
    <dgm:pt modelId="{AA64F461-EA6B-472C-B17F-4DC66B4E9ED5}" type="pres">
      <dgm:prSet presAssocID="{BBC4D4ED-28F5-45EA-A1AF-14A64C790245}" presName="compNode" presStyleCnt="0"/>
      <dgm:spPr/>
    </dgm:pt>
    <dgm:pt modelId="{69D9941A-6CCB-410A-8C6D-621773A1FE64}" type="pres">
      <dgm:prSet presAssocID="{BBC4D4ED-28F5-45EA-A1AF-14A64C7902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0B56A63-8259-4F3F-8598-2B657388EE3B}" type="pres">
      <dgm:prSet presAssocID="{BBC4D4ED-28F5-45EA-A1AF-14A64C790245}" presName="iconSpace" presStyleCnt="0"/>
      <dgm:spPr/>
    </dgm:pt>
    <dgm:pt modelId="{0556DDCE-773B-4A44-B2F3-4D82E411D0D6}" type="pres">
      <dgm:prSet presAssocID="{BBC4D4ED-28F5-45EA-A1AF-14A64C790245}" presName="parTx" presStyleLbl="revTx" presStyleIdx="4" presStyleCnt="8">
        <dgm:presLayoutVars>
          <dgm:chMax val="0"/>
          <dgm:chPref val="0"/>
        </dgm:presLayoutVars>
      </dgm:prSet>
      <dgm:spPr/>
    </dgm:pt>
    <dgm:pt modelId="{15B7C2BF-8ADB-432E-AE54-6EB185DE21A2}" type="pres">
      <dgm:prSet presAssocID="{BBC4D4ED-28F5-45EA-A1AF-14A64C790245}" presName="txSpace" presStyleCnt="0"/>
      <dgm:spPr/>
    </dgm:pt>
    <dgm:pt modelId="{2CC1BF24-886F-4E5B-8278-311019E4CEE0}" type="pres">
      <dgm:prSet presAssocID="{BBC4D4ED-28F5-45EA-A1AF-14A64C790245}" presName="desTx" presStyleLbl="revTx" presStyleIdx="5" presStyleCnt="8">
        <dgm:presLayoutVars/>
      </dgm:prSet>
      <dgm:spPr/>
    </dgm:pt>
    <dgm:pt modelId="{C9BB6640-F3AC-4F92-B634-133E336E88B8}" type="pres">
      <dgm:prSet presAssocID="{1C9A0A40-0DE0-4F81-80DC-D4280590DFEE}" presName="sibTrans" presStyleCnt="0"/>
      <dgm:spPr/>
    </dgm:pt>
    <dgm:pt modelId="{CB732E6B-7369-405E-A53E-94AE84B3DEAC}" type="pres">
      <dgm:prSet presAssocID="{15C756B2-28C4-45F9-812F-3A62422B5AFA}" presName="compNode" presStyleCnt="0"/>
      <dgm:spPr/>
    </dgm:pt>
    <dgm:pt modelId="{E1E1EF96-BEFD-4AB6-9929-E5FB97D0E400}" type="pres">
      <dgm:prSet presAssocID="{15C756B2-28C4-45F9-812F-3A62422B5A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287BFC1-7511-4A14-97C8-687BCC54CD58}" type="pres">
      <dgm:prSet presAssocID="{15C756B2-28C4-45F9-812F-3A62422B5AFA}" presName="iconSpace" presStyleCnt="0"/>
      <dgm:spPr/>
    </dgm:pt>
    <dgm:pt modelId="{421B9250-0886-4E04-8791-0E5CAB50FF2E}" type="pres">
      <dgm:prSet presAssocID="{15C756B2-28C4-45F9-812F-3A62422B5AFA}" presName="parTx" presStyleLbl="revTx" presStyleIdx="6" presStyleCnt="8">
        <dgm:presLayoutVars>
          <dgm:chMax val="0"/>
          <dgm:chPref val="0"/>
        </dgm:presLayoutVars>
      </dgm:prSet>
      <dgm:spPr/>
    </dgm:pt>
    <dgm:pt modelId="{1C143AFC-E7FD-4C75-B86A-12E79EE09356}" type="pres">
      <dgm:prSet presAssocID="{15C756B2-28C4-45F9-812F-3A62422B5AFA}" presName="txSpace" presStyleCnt="0"/>
      <dgm:spPr/>
    </dgm:pt>
    <dgm:pt modelId="{B972C4D9-DDF0-48C1-8BB0-D4C263D53DA4}" type="pres">
      <dgm:prSet presAssocID="{15C756B2-28C4-45F9-812F-3A62422B5AFA}" presName="desTx" presStyleLbl="revTx" presStyleIdx="7" presStyleCnt="8" custLinFactY="-3971806" custLinFactNeighborX="573" custLinFactNeighborY="-4000000">
        <dgm:presLayoutVars/>
      </dgm:prSet>
      <dgm:spPr/>
    </dgm:pt>
  </dgm:ptLst>
  <dgm:cxnLst>
    <dgm:cxn modelId="{5FAAC521-AB9D-42EC-911F-908BA5B90A67}" type="presOf" srcId="{15C756B2-28C4-45F9-812F-3A62422B5AFA}" destId="{421B9250-0886-4E04-8791-0E5CAB50FF2E}" srcOrd="0" destOrd="0" presId="urn:microsoft.com/office/officeart/2018/2/layout/IconLabelDescriptionList"/>
    <dgm:cxn modelId="{112BC23B-367E-4FD9-BDBB-A858E4ACADE7}" srcId="{9C01E823-BBE4-4DD6-A5F1-50022861A056}" destId="{0BCE63F9-2743-41F5-B841-4BCCDC30149F}" srcOrd="0" destOrd="0" parTransId="{573BA04E-66D2-4D8D-BE60-D33860F1F228}" sibTransId="{455280E4-38C0-4677-9761-A38744D9B662}"/>
    <dgm:cxn modelId="{37BC673D-F845-4051-95D4-A0D9033FD7D9}" srcId="{15C756B2-28C4-45F9-812F-3A62422B5AFA}" destId="{895ABF42-53B3-4CB1-8A94-C45F409276F8}" srcOrd="2" destOrd="0" parTransId="{E75152B9-C239-495F-8AD6-9E7231B64943}" sibTransId="{9F458414-8C25-4E0F-9CB3-1F1D53AB1128}"/>
    <dgm:cxn modelId="{89CC2F44-87F5-47D1-9591-0C590897FEE8}" type="presOf" srcId="{9C01E823-BBE4-4DD6-A5F1-50022861A056}" destId="{13E4AAF6-1936-4884-8B83-3E0DEFB84150}" srcOrd="0" destOrd="0" presId="urn:microsoft.com/office/officeart/2018/2/layout/IconLabelDescriptionList"/>
    <dgm:cxn modelId="{E8164945-AFC8-492C-9251-00C1B26560E3}" type="presOf" srcId="{0BCE63F9-2743-41F5-B841-4BCCDC30149F}" destId="{535EC370-8899-42B8-A54A-35DE1AAB3192}" srcOrd="0" destOrd="0" presId="urn:microsoft.com/office/officeart/2018/2/layout/IconLabelDescriptionList"/>
    <dgm:cxn modelId="{4B6A7D4A-8A65-4263-AA36-17D4E371C665}" srcId="{15C756B2-28C4-45F9-812F-3A62422B5AFA}" destId="{78F5470B-B609-4076-AFE4-8DFC6FEFD1F5}" srcOrd="1" destOrd="0" parTransId="{72E57E79-665B-4699-A712-15938553544D}" sibTransId="{727128E3-0B3F-44E5-AEE8-329797545EE3}"/>
    <dgm:cxn modelId="{213FED6A-56D9-4AE0-9F0D-E68AC86B51EE}" srcId="{9C01E823-BBE4-4DD6-A5F1-50022861A056}" destId="{15C756B2-28C4-45F9-812F-3A62422B5AFA}" srcOrd="3" destOrd="0" parTransId="{56D57173-B407-4DDD-ADCA-5510B68DA1F7}" sibTransId="{53E22A54-65D4-4794-820B-C9214B51F7AE}"/>
    <dgm:cxn modelId="{AC10136E-3E9B-434B-9D74-26F774ED060B}" srcId="{9C01E823-BBE4-4DD6-A5F1-50022861A056}" destId="{A81AC857-B582-46F8-A54E-901F397E2537}" srcOrd="1" destOrd="0" parTransId="{D90D51A7-B2E3-4EA9-85C0-E97D52433ADF}" sibTransId="{F864DA9F-D52A-44A7-9A5C-0F3BF4B01DEF}"/>
    <dgm:cxn modelId="{A5900B57-20EF-4E66-ABB3-AB168D58DE52}" type="presOf" srcId="{0B4FFF47-B01E-46CD-A6C6-A76BD80BB848}" destId="{B972C4D9-DDF0-48C1-8BB0-D4C263D53DA4}" srcOrd="0" destOrd="0" presId="urn:microsoft.com/office/officeart/2018/2/layout/IconLabelDescriptionList"/>
    <dgm:cxn modelId="{3D59AE8E-4AD4-4517-82D7-AE67BCAE0F88}" srcId="{15C756B2-28C4-45F9-812F-3A62422B5AFA}" destId="{0B4FFF47-B01E-46CD-A6C6-A76BD80BB848}" srcOrd="0" destOrd="0" parTransId="{76AE1AA4-742E-4DD8-9092-0B91AEC71B17}" sibTransId="{17A99837-4C53-478A-A019-4B1CC4490605}"/>
    <dgm:cxn modelId="{C62A30C9-3591-4194-AAC1-E962716E3BF5}" type="presOf" srcId="{BBC4D4ED-28F5-45EA-A1AF-14A64C790245}" destId="{0556DDCE-773B-4A44-B2F3-4D82E411D0D6}" srcOrd="0" destOrd="0" presId="urn:microsoft.com/office/officeart/2018/2/layout/IconLabelDescriptionList"/>
    <dgm:cxn modelId="{00FB89DC-865D-40C7-A48A-58668315B894}" type="presOf" srcId="{A81AC857-B582-46F8-A54E-901F397E2537}" destId="{0EF5434D-A2AB-4636-A1C4-D403BA7F1EB1}" srcOrd="0" destOrd="0" presId="urn:microsoft.com/office/officeart/2018/2/layout/IconLabelDescriptionList"/>
    <dgm:cxn modelId="{DD1174DD-C2F9-4EC6-A0C7-B15956A09FC2}" type="presOf" srcId="{895ABF42-53B3-4CB1-8A94-C45F409276F8}" destId="{B972C4D9-DDF0-48C1-8BB0-D4C263D53DA4}" srcOrd="0" destOrd="2" presId="urn:microsoft.com/office/officeart/2018/2/layout/IconLabelDescriptionList"/>
    <dgm:cxn modelId="{D8F0C6E4-7F84-4AC8-979D-E7938E36CB3B}" type="presOf" srcId="{78F5470B-B609-4076-AFE4-8DFC6FEFD1F5}" destId="{B972C4D9-DDF0-48C1-8BB0-D4C263D53DA4}" srcOrd="0" destOrd="1" presId="urn:microsoft.com/office/officeart/2018/2/layout/IconLabelDescriptionList"/>
    <dgm:cxn modelId="{C4B556FD-C5E4-4D10-95AD-D4296FF895B4}" srcId="{9C01E823-BBE4-4DD6-A5F1-50022861A056}" destId="{BBC4D4ED-28F5-45EA-A1AF-14A64C790245}" srcOrd="2" destOrd="0" parTransId="{2A4ECEB7-37CC-4453-AC91-9FCFEF2778E6}" sibTransId="{1C9A0A40-0DE0-4F81-80DC-D4280590DFEE}"/>
    <dgm:cxn modelId="{C5FFEA52-1895-4AEF-BE6F-D6E8C3D67AA7}" type="presParOf" srcId="{13E4AAF6-1936-4884-8B83-3E0DEFB84150}" destId="{BC1018B0-0CFB-44FB-820C-A2728A63287B}" srcOrd="0" destOrd="0" presId="urn:microsoft.com/office/officeart/2018/2/layout/IconLabelDescriptionList"/>
    <dgm:cxn modelId="{43ABCCE9-AF37-4D91-8415-21299D44D770}" type="presParOf" srcId="{BC1018B0-0CFB-44FB-820C-A2728A63287B}" destId="{438636FA-B3F0-40C8-BEBD-20E40F26F7E8}" srcOrd="0" destOrd="0" presId="urn:microsoft.com/office/officeart/2018/2/layout/IconLabelDescriptionList"/>
    <dgm:cxn modelId="{2F82E4BF-8A7D-48F6-B40D-A656AC22FA07}" type="presParOf" srcId="{BC1018B0-0CFB-44FB-820C-A2728A63287B}" destId="{660E4616-F42D-4241-8E23-01E00B3021D6}" srcOrd="1" destOrd="0" presId="urn:microsoft.com/office/officeart/2018/2/layout/IconLabelDescriptionList"/>
    <dgm:cxn modelId="{CAEE8394-94CF-4C97-A505-EF0F8BEC46DB}" type="presParOf" srcId="{BC1018B0-0CFB-44FB-820C-A2728A63287B}" destId="{535EC370-8899-42B8-A54A-35DE1AAB3192}" srcOrd="2" destOrd="0" presId="urn:microsoft.com/office/officeart/2018/2/layout/IconLabelDescriptionList"/>
    <dgm:cxn modelId="{76F93A0C-66B4-4D00-AB81-B987807AEA08}" type="presParOf" srcId="{BC1018B0-0CFB-44FB-820C-A2728A63287B}" destId="{F6E17D26-A14D-405D-B8A0-6B3C5205B563}" srcOrd="3" destOrd="0" presId="urn:microsoft.com/office/officeart/2018/2/layout/IconLabelDescriptionList"/>
    <dgm:cxn modelId="{64C2EC12-15D2-4781-821F-D3031ADF006F}" type="presParOf" srcId="{BC1018B0-0CFB-44FB-820C-A2728A63287B}" destId="{06477689-317C-4C50-8085-8B32F65283D8}" srcOrd="4" destOrd="0" presId="urn:microsoft.com/office/officeart/2018/2/layout/IconLabelDescriptionList"/>
    <dgm:cxn modelId="{A6AEA7E2-B549-4EB8-BA19-4574C512F144}" type="presParOf" srcId="{13E4AAF6-1936-4884-8B83-3E0DEFB84150}" destId="{D2F4F83D-6B86-475A-AD7F-105E8417CBBB}" srcOrd="1" destOrd="0" presId="urn:microsoft.com/office/officeart/2018/2/layout/IconLabelDescriptionList"/>
    <dgm:cxn modelId="{54FA9DB5-3001-4636-863E-1ABE32075863}" type="presParOf" srcId="{13E4AAF6-1936-4884-8B83-3E0DEFB84150}" destId="{676047CD-DED5-4C81-992B-D6BAFEA0D0F4}" srcOrd="2" destOrd="0" presId="urn:microsoft.com/office/officeart/2018/2/layout/IconLabelDescriptionList"/>
    <dgm:cxn modelId="{C5399AD1-4CB4-4587-AE79-C7606A35895C}" type="presParOf" srcId="{676047CD-DED5-4C81-992B-D6BAFEA0D0F4}" destId="{44745300-5126-4F04-A458-B18D70584825}" srcOrd="0" destOrd="0" presId="urn:microsoft.com/office/officeart/2018/2/layout/IconLabelDescriptionList"/>
    <dgm:cxn modelId="{DFCADDB1-B927-4857-8A64-662825831E5D}" type="presParOf" srcId="{676047CD-DED5-4C81-992B-D6BAFEA0D0F4}" destId="{8516C966-3D45-4FBF-9080-FE6E04C46113}" srcOrd="1" destOrd="0" presId="urn:microsoft.com/office/officeart/2018/2/layout/IconLabelDescriptionList"/>
    <dgm:cxn modelId="{D0BDB132-4AE0-4597-86AD-75D90113A892}" type="presParOf" srcId="{676047CD-DED5-4C81-992B-D6BAFEA0D0F4}" destId="{0EF5434D-A2AB-4636-A1C4-D403BA7F1EB1}" srcOrd="2" destOrd="0" presId="urn:microsoft.com/office/officeart/2018/2/layout/IconLabelDescriptionList"/>
    <dgm:cxn modelId="{BEE5D353-EBD3-4417-902B-A75907F68F57}" type="presParOf" srcId="{676047CD-DED5-4C81-992B-D6BAFEA0D0F4}" destId="{46E8923D-33B6-4891-B7BC-F6937D0D321C}" srcOrd="3" destOrd="0" presId="urn:microsoft.com/office/officeart/2018/2/layout/IconLabelDescriptionList"/>
    <dgm:cxn modelId="{F1439D54-D6D7-4B66-8A52-C1D3AB2163C1}" type="presParOf" srcId="{676047CD-DED5-4C81-992B-D6BAFEA0D0F4}" destId="{311F2435-D5B6-411D-9E2E-489800D14176}" srcOrd="4" destOrd="0" presId="urn:microsoft.com/office/officeart/2018/2/layout/IconLabelDescriptionList"/>
    <dgm:cxn modelId="{6E29C070-E04D-4BD3-9E25-6E2B4A3DBA9F}" type="presParOf" srcId="{13E4AAF6-1936-4884-8B83-3E0DEFB84150}" destId="{C32F1372-4159-4D43-9D8A-273E19524AEA}" srcOrd="3" destOrd="0" presId="urn:microsoft.com/office/officeart/2018/2/layout/IconLabelDescriptionList"/>
    <dgm:cxn modelId="{A6EFBFA2-1D1F-4DBA-852E-CD299B226621}" type="presParOf" srcId="{13E4AAF6-1936-4884-8B83-3E0DEFB84150}" destId="{AA64F461-EA6B-472C-B17F-4DC66B4E9ED5}" srcOrd="4" destOrd="0" presId="urn:microsoft.com/office/officeart/2018/2/layout/IconLabelDescriptionList"/>
    <dgm:cxn modelId="{D51DA04A-1CC7-446F-9240-BE51C88EB4EF}" type="presParOf" srcId="{AA64F461-EA6B-472C-B17F-4DC66B4E9ED5}" destId="{69D9941A-6CCB-410A-8C6D-621773A1FE64}" srcOrd="0" destOrd="0" presId="urn:microsoft.com/office/officeart/2018/2/layout/IconLabelDescriptionList"/>
    <dgm:cxn modelId="{A1A35339-F294-487C-A89F-B8144505F0F1}" type="presParOf" srcId="{AA64F461-EA6B-472C-B17F-4DC66B4E9ED5}" destId="{E0B56A63-8259-4F3F-8598-2B657388EE3B}" srcOrd="1" destOrd="0" presId="urn:microsoft.com/office/officeart/2018/2/layout/IconLabelDescriptionList"/>
    <dgm:cxn modelId="{2A646FA8-FF8A-40E1-AD24-D7E5B00C2BCF}" type="presParOf" srcId="{AA64F461-EA6B-472C-B17F-4DC66B4E9ED5}" destId="{0556DDCE-773B-4A44-B2F3-4D82E411D0D6}" srcOrd="2" destOrd="0" presId="urn:microsoft.com/office/officeart/2018/2/layout/IconLabelDescriptionList"/>
    <dgm:cxn modelId="{7E321D54-77AF-4425-9D38-5EB34433251A}" type="presParOf" srcId="{AA64F461-EA6B-472C-B17F-4DC66B4E9ED5}" destId="{15B7C2BF-8ADB-432E-AE54-6EB185DE21A2}" srcOrd="3" destOrd="0" presId="urn:microsoft.com/office/officeart/2018/2/layout/IconLabelDescriptionList"/>
    <dgm:cxn modelId="{464AE303-C115-4800-93D8-B260F67ED126}" type="presParOf" srcId="{AA64F461-EA6B-472C-B17F-4DC66B4E9ED5}" destId="{2CC1BF24-886F-4E5B-8278-311019E4CEE0}" srcOrd="4" destOrd="0" presId="urn:microsoft.com/office/officeart/2018/2/layout/IconLabelDescriptionList"/>
    <dgm:cxn modelId="{9A65F9EE-1181-4424-B646-4866D1B4C441}" type="presParOf" srcId="{13E4AAF6-1936-4884-8B83-3E0DEFB84150}" destId="{C9BB6640-F3AC-4F92-B634-133E336E88B8}" srcOrd="5" destOrd="0" presId="urn:microsoft.com/office/officeart/2018/2/layout/IconLabelDescriptionList"/>
    <dgm:cxn modelId="{C6474D1F-CDC0-4E03-98F3-B158CE33AE00}" type="presParOf" srcId="{13E4AAF6-1936-4884-8B83-3E0DEFB84150}" destId="{CB732E6B-7369-405E-A53E-94AE84B3DEAC}" srcOrd="6" destOrd="0" presId="urn:microsoft.com/office/officeart/2018/2/layout/IconLabelDescriptionList"/>
    <dgm:cxn modelId="{A4D76286-DF75-4B6B-8511-D7CC69682B1D}" type="presParOf" srcId="{CB732E6B-7369-405E-A53E-94AE84B3DEAC}" destId="{E1E1EF96-BEFD-4AB6-9929-E5FB97D0E400}" srcOrd="0" destOrd="0" presId="urn:microsoft.com/office/officeart/2018/2/layout/IconLabelDescriptionList"/>
    <dgm:cxn modelId="{EB5B31D9-2B37-4F55-9664-78C3A28FB8CB}" type="presParOf" srcId="{CB732E6B-7369-405E-A53E-94AE84B3DEAC}" destId="{D287BFC1-7511-4A14-97C8-687BCC54CD58}" srcOrd="1" destOrd="0" presId="urn:microsoft.com/office/officeart/2018/2/layout/IconLabelDescriptionList"/>
    <dgm:cxn modelId="{53B2278C-632B-44AA-9187-787E0E971526}" type="presParOf" srcId="{CB732E6B-7369-405E-A53E-94AE84B3DEAC}" destId="{421B9250-0886-4E04-8791-0E5CAB50FF2E}" srcOrd="2" destOrd="0" presId="urn:microsoft.com/office/officeart/2018/2/layout/IconLabelDescriptionList"/>
    <dgm:cxn modelId="{DD34278C-3251-4697-93FC-498499E9A642}" type="presParOf" srcId="{CB732E6B-7369-405E-A53E-94AE84B3DEAC}" destId="{1C143AFC-E7FD-4C75-B86A-12E79EE09356}" srcOrd="3" destOrd="0" presId="urn:microsoft.com/office/officeart/2018/2/layout/IconLabelDescriptionList"/>
    <dgm:cxn modelId="{2717C50C-D5F0-42CA-A9CD-EA60EFCF1292}" type="presParOf" srcId="{CB732E6B-7369-405E-A53E-94AE84B3DEAC}" destId="{B972C4D9-DDF0-48C1-8BB0-D4C263D53D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636FA-B3F0-40C8-BEBD-20E40F26F7E8}">
      <dsp:nvSpPr>
        <dsp:cNvPr id="0" name=""/>
        <dsp:cNvSpPr/>
      </dsp:nvSpPr>
      <dsp:spPr>
        <a:xfrm>
          <a:off x="10191" y="545207"/>
          <a:ext cx="599050" cy="376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5EC370-8899-42B8-A54A-35DE1AAB3192}">
      <dsp:nvSpPr>
        <dsp:cNvPr id="0" name=""/>
        <dsp:cNvSpPr/>
      </dsp:nvSpPr>
      <dsp:spPr>
        <a:xfrm>
          <a:off x="10191" y="1000045"/>
          <a:ext cx="1711574" cy="133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Package Pricing: </a:t>
          </a:r>
          <a:r>
            <a:rPr lang="en-US" sz="1400" kern="1200"/>
            <a:t>A patient is provided a tailored quote on treatment cost at the time of admission for a  group of related services, based on the expected costs for a clinically deﬁned episode of care</a:t>
          </a:r>
        </a:p>
      </dsp:txBody>
      <dsp:txXfrm>
        <a:off x="10191" y="1000045"/>
        <a:ext cx="1711574" cy="1333270"/>
      </dsp:txXfrm>
    </dsp:sp>
    <dsp:sp modelId="{06477689-317C-4C50-8085-8B32F65283D8}">
      <dsp:nvSpPr>
        <dsp:cNvPr id="0" name=""/>
        <dsp:cNvSpPr/>
      </dsp:nvSpPr>
      <dsp:spPr>
        <a:xfrm>
          <a:off x="10191" y="2369983"/>
          <a:ext cx="1711574" cy="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5300-5126-4F04-A458-B18D70584825}">
      <dsp:nvSpPr>
        <dsp:cNvPr id="0" name=""/>
        <dsp:cNvSpPr/>
      </dsp:nvSpPr>
      <dsp:spPr>
        <a:xfrm>
          <a:off x="2021291" y="545207"/>
          <a:ext cx="599050" cy="376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F5434D-A2AB-4636-A1C4-D403BA7F1EB1}">
      <dsp:nvSpPr>
        <dsp:cNvPr id="0" name=""/>
        <dsp:cNvSpPr/>
      </dsp:nvSpPr>
      <dsp:spPr>
        <a:xfrm>
          <a:off x="2021291" y="1000045"/>
          <a:ext cx="1711574" cy="133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Why Package Pricing at General Hospital?</a:t>
          </a:r>
          <a:endParaRPr lang="en-US" sz="1400" kern="1200" dirty="0"/>
        </a:p>
      </dsp:txBody>
      <dsp:txXfrm>
        <a:off x="2021291" y="1000045"/>
        <a:ext cx="1711574" cy="1333270"/>
      </dsp:txXfrm>
    </dsp:sp>
    <dsp:sp modelId="{311F2435-D5B6-411D-9E2E-489800D14176}">
      <dsp:nvSpPr>
        <dsp:cNvPr id="0" name=""/>
        <dsp:cNvSpPr/>
      </dsp:nvSpPr>
      <dsp:spPr>
        <a:xfrm>
          <a:off x="2021291" y="2369983"/>
          <a:ext cx="1711574" cy="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9941A-6CCB-410A-8C6D-621773A1FE64}">
      <dsp:nvSpPr>
        <dsp:cNvPr id="0" name=""/>
        <dsp:cNvSpPr/>
      </dsp:nvSpPr>
      <dsp:spPr>
        <a:xfrm>
          <a:off x="4032390" y="545207"/>
          <a:ext cx="599050" cy="376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56DDCE-773B-4A44-B2F3-4D82E411D0D6}">
      <dsp:nvSpPr>
        <dsp:cNvPr id="0" name=""/>
        <dsp:cNvSpPr/>
      </dsp:nvSpPr>
      <dsp:spPr>
        <a:xfrm>
          <a:off x="4032390" y="1000045"/>
          <a:ext cx="1711574" cy="133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Increase customer conﬁdence and make pricing policies more transparent</a:t>
          </a:r>
        </a:p>
      </dsp:txBody>
      <dsp:txXfrm>
        <a:off x="4032390" y="1000045"/>
        <a:ext cx="1711574" cy="1333270"/>
      </dsp:txXfrm>
    </dsp:sp>
    <dsp:sp modelId="{2CC1BF24-886F-4E5B-8278-311019E4CEE0}">
      <dsp:nvSpPr>
        <dsp:cNvPr id="0" name=""/>
        <dsp:cNvSpPr/>
      </dsp:nvSpPr>
      <dsp:spPr>
        <a:xfrm>
          <a:off x="4032390" y="2369983"/>
          <a:ext cx="1711574" cy="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1EF96-BEFD-4AB6-9929-E5FB97D0E400}">
      <dsp:nvSpPr>
        <dsp:cNvPr id="0" name=""/>
        <dsp:cNvSpPr/>
      </dsp:nvSpPr>
      <dsp:spPr>
        <a:xfrm>
          <a:off x="6043490" y="545207"/>
          <a:ext cx="599050" cy="376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B9250-0886-4E04-8791-0E5CAB50FF2E}">
      <dsp:nvSpPr>
        <dsp:cNvPr id="0" name=""/>
        <dsp:cNvSpPr/>
      </dsp:nvSpPr>
      <dsp:spPr>
        <a:xfrm>
          <a:off x="6043490" y="1000045"/>
          <a:ext cx="1711574" cy="133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Dr. Eric at General Hospital was at a crossroad to:</a:t>
          </a:r>
        </a:p>
      </dsp:txBody>
      <dsp:txXfrm>
        <a:off x="6043490" y="1000045"/>
        <a:ext cx="1711574" cy="1333270"/>
      </dsp:txXfrm>
    </dsp:sp>
    <dsp:sp modelId="{B972C4D9-DDF0-48C1-8BB0-D4C263D53DA4}">
      <dsp:nvSpPr>
        <dsp:cNvPr id="0" name=""/>
        <dsp:cNvSpPr/>
      </dsp:nvSpPr>
      <dsp:spPr>
        <a:xfrm>
          <a:off x="6053297" y="1685528"/>
          <a:ext cx="1711574" cy="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‐	Decide whether to use package pricing or traditional pricing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‐	Design a strategy as an accurate approach to predict the package price at time of admission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‐	How to use package pricing as a competitive strategy</a:t>
          </a:r>
        </a:p>
      </dsp:txBody>
      <dsp:txXfrm>
        <a:off x="6053297" y="1685528"/>
        <a:ext cx="1711574" cy="8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510A-109A-44FF-92E1-3A19F5083BD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E12D1-C22B-4512-BEF8-C54EFBB8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E12D1-C22B-4512-BEF8-C54EFBB86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28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1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7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8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9704" y="1749142"/>
            <a:ext cx="5244591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2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058" y="3355704"/>
            <a:ext cx="6154987" cy="7096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10922" algn="ctr" defTabSz="393192">
              <a:spcBef>
                <a:spcPct val="0"/>
              </a:spcBef>
              <a:spcAft>
                <a:spcPts val="516"/>
              </a:spcAft>
            </a:pPr>
            <a:r>
              <a:rPr lang="en-US" sz="2000" b="1" kern="1200" spc="-116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Recommendation Pricing Model</a:t>
            </a:r>
            <a:r>
              <a:rPr lang="en-US" sz="2000" b="1" kern="1200" spc="-224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 </a:t>
            </a:r>
            <a:r>
              <a:rPr lang="en-US" sz="2000" b="1" kern="1200" spc="-142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a</a:t>
            </a:r>
            <a:r>
              <a:rPr lang="en-US" sz="2000" b="1" kern="1200" spc="-98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t</a:t>
            </a:r>
            <a:r>
              <a:rPr lang="en-US" sz="2000" b="1" kern="1200" spc="-228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 </a:t>
            </a:r>
          </a:p>
          <a:p>
            <a:pPr marL="10922" algn="ctr" defTabSz="393192">
              <a:spcBef>
                <a:spcPct val="0"/>
              </a:spcBef>
              <a:spcAft>
                <a:spcPts val="516"/>
              </a:spcAft>
            </a:pPr>
            <a:r>
              <a:rPr lang="en-US" sz="2000" b="1" spc="-228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General </a:t>
            </a:r>
            <a:r>
              <a:rPr lang="en-US" sz="2000" b="1" kern="1200" spc="-10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Hospital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sto MT (Body)"/>
              <a:ea typeface="+mj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058" y="4065309"/>
            <a:ext cx="6154987" cy="405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4369" algn="ctr" defTabSz="393192">
              <a:spcBef>
                <a:spcPct val="20000"/>
              </a:spcBef>
              <a:spcAft>
                <a:spcPts val="516"/>
              </a:spcAft>
              <a:buClr>
                <a:schemeClr val="tx2"/>
              </a:buClr>
              <a:buSzPct val="70000"/>
            </a:pPr>
            <a:r>
              <a:rPr lang="en-US" sz="1720" b="1" kern="1200" spc="-9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4BD7FF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Mohammad Abu Talha Sunny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4BD7FF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3" name="Picture 5" descr="A row of samples for medical testing">
            <a:extLst>
              <a:ext uri="{FF2B5EF4-FFF2-40B4-BE49-F238E27FC236}">
                <a16:creationId xmlns:a16="http://schemas.microsoft.com/office/drawing/2014/main" id="{42CDD142-7A4B-301B-2860-899AEA8C80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84"/>
          <a:stretch/>
        </p:blipFill>
        <p:spPr>
          <a:xfrm>
            <a:off x="1219200" y="482600"/>
            <a:ext cx="4876800" cy="27519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21213" y="4489212"/>
            <a:ext cx="101573" cy="171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" defTabSz="393192">
              <a:spcBef>
                <a:spcPts val="86"/>
              </a:spcBef>
            </a:pPr>
            <a:r>
              <a:rPr lang="en-US" sz="1032" kern="1200" spc="-4">
                <a:solidFill>
                  <a:srgbClr val="FFFFFF"/>
                </a:solidFill>
                <a:latin typeface="Courier New"/>
                <a:ea typeface="+mn-ea"/>
                <a:cs typeface="Courier New"/>
              </a:rPr>
              <a:t>1</a:t>
            </a:r>
            <a:endParaRPr lang="en-US"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06957"/>
            <a:ext cx="44195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Handling</a:t>
            </a:r>
            <a:r>
              <a:rPr spc="-210" dirty="0"/>
              <a:t> </a:t>
            </a:r>
            <a:r>
              <a:rPr spc="-75" dirty="0"/>
              <a:t>NULL</a:t>
            </a:r>
            <a:r>
              <a:rPr spc="-210" dirty="0"/>
              <a:t> </a:t>
            </a:r>
            <a:r>
              <a:rPr spc="-13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8362" y="1425941"/>
            <a:ext cx="194754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marR="180975" indent="-252729">
              <a:lnSpc>
                <a:spcPct val="125000"/>
              </a:lnSpc>
              <a:spcBef>
                <a:spcPts val="100"/>
              </a:spcBef>
              <a:buClr>
                <a:srgbClr val="3D85C6"/>
              </a:buClr>
              <a:buFont typeface="MS PGothic"/>
              <a:buChar char="-"/>
              <a:tabLst>
                <a:tab pos="264795" algn="l"/>
                <a:tab pos="265430" algn="l"/>
              </a:tabLst>
            </a:pPr>
            <a:r>
              <a:rPr sz="1300" spc="75" dirty="0">
                <a:latin typeface="Tahoma"/>
                <a:cs typeface="Tahoma"/>
              </a:rPr>
              <a:t>BP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imputed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'Normal' 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null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values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  </a:t>
            </a:r>
            <a:r>
              <a:rPr sz="1300" spc="-10" dirty="0">
                <a:latin typeface="Tahoma"/>
                <a:cs typeface="Tahoma"/>
              </a:rPr>
              <a:t>ju</a:t>
            </a:r>
            <a:r>
              <a:rPr sz="1300" spc="-30" dirty="0">
                <a:latin typeface="Tahoma"/>
                <a:cs typeface="Tahoma"/>
              </a:rPr>
              <a:t>v</a:t>
            </a:r>
            <a:r>
              <a:rPr sz="1300" spc="10" dirty="0">
                <a:latin typeface="Tahoma"/>
                <a:cs typeface="Tahoma"/>
              </a:rPr>
              <a:t>enile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patients  </a:t>
            </a:r>
            <a:r>
              <a:rPr sz="1300" spc="-50" dirty="0">
                <a:latin typeface="Tahoma"/>
                <a:cs typeface="Tahoma"/>
              </a:rPr>
              <a:t>(age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5" dirty="0">
                <a:latin typeface="Tahoma"/>
                <a:cs typeface="Tahoma"/>
              </a:rPr>
              <a:t>&lt;10)</a:t>
            </a:r>
            <a:endParaRPr sz="1300" dirty="0">
              <a:latin typeface="Tahoma"/>
              <a:cs typeface="Tahoma"/>
            </a:endParaRPr>
          </a:p>
          <a:p>
            <a:pPr marL="264795" marR="22860" indent="-252729">
              <a:lnSpc>
                <a:spcPct val="125000"/>
              </a:lnSpc>
              <a:spcBef>
                <a:spcPts val="1200"/>
              </a:spcBef>
              <a:buClr>
                <a:srgbClr val="3D85C6"/>
              </a:buClr>
              <a:buFont typeface="MS PGothic"/>
              <a:buChar char="-"/>
              <a:tabLst>
                <a:tab pos="264795" algn="l"/>
                <a:tab pos="265430" algn="l"/>
              </a:tabLst>
            </a:pPr>
            <a:r>
              <a:rPr sz="1300" spc="30" dirty="0">
                <a:latin typeface="Tahoma"/>
                <a:cs typeface="Tahoma"/>
              </a:rPr>
              <a:t>Urea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Imputed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'Normal' 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11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null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values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and  </a:t>
            </a:r>
            <a:r>
              <a:rPr sz="1300" spc="20" dirty="0">
                <a:latin typeface="Tahoma"/>
                <a:cs typeface="Tahoma"/>
              </a:rPr>
              <a:t>outliers</a:t>
            </a:r>
            <a:endParaRPr sz="1300" dirty="0">
              <a:latin typeface="Tahoma"/>
              <a:cs typeface="Tahoma"/>
            </a:endParaRPr>
          </a:p>
          <a:p>
            <a:pPr marL="264795" marR="5080">
              <a:lnSpc>
                <a:spcPct val="125000"/>
              </a:lnSpc>
            </a:pPr>
            <a:r>
              <a:rPr sz="1300" spc="-10" dirty="0">
                <a:latin typeface="Tahoma"/>
                <a:cs typeface="Tahoma"/>
              </a:rPr>
              <a:t>(Assumption: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Urea  </a:t>
            </a:r>
            <a:r>
              <a:rPr sz="1300" dirty="0">
                <a:latin typeface="Tahoma"/>
                <a:cs typeface="Tahoma"/>
              </a:rPr>
              <a:t>measurement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not  </a:t>
            </a:r>
            <a:r>
              <a:rPr sz="1300" spc="25" dirty="0">
                <a:latin typeface="Tahoma"/>
                <a:cs typeface="Tahoma"/>
              </a:rPr>
              <a:t>critical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patient)</a:t>
            </a:r>
            <a:endParaRPr sz="13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19" y="854817"/>
            <a:ext cx="6932295" cy="4210050"/>
            <a:chOff x="23719" y="854817"/>
            <a:chExt cx="6932295" cy="42100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19" y="854817"/>
              <a:ext cx="6781127" cy="4210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7499" y="3008850"/>
              <a:ext cx="498196" cy="6223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2150" y="1794850"/>
              <a:ext cx="1945005" cy="3094990"/>
            </a:xfrm>
            <a:custGeom>
              <a:avLst/>
              <a:gdLst/>
              <a:ahLst/>
              <a:cxnLst/>
              <a:rect l="l" t="t" r="r" b="b"/>
              <a:pathLst>
                <a:path w="1945004" h="3094990">
                  <a:moveTo>
                    <a:pt x="1944899" y="3094499"/>
                  </a:moveTo>
                  <a:lnTo>
                    <a:pt x="0" y="3094499"/>
                  </a:lnTo>
                  <a:lnTo>
                    <a:pt x="0" y="0"/>
                  </a:lnTo>
                  <a:lnTo>
                    <a:pt x="1944899" y="0"/>
                  </a:lnTo>
                  <a:lnTo>
                    <a:pt x="1944899" y="3094499"/>
                  </a:lnTo>
                  <a:close/>
                </a:path>
              </a:pathLst>
            </a:custGeom>
            <a:solidFill>
              <a:srgbClr val="FF7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0825" y="1772800"/>
              <a:ext cx="2203450" cy="3117215"/>
            </a:xfrm>
            <a:custGeom>
              <a:avLst/>
              <a:gdLst/>
              <a:ahLst/>
              <a:cxnLst/>
              <a:rect l="l" t="t" r="r" b="b"/>
              <a:pathLst>
                <a:path w="2203450" h="3117215">
                  <a:moveTo>
                    <a:pt x="2202899" y="3116699"/>
                  </a:moveTo>
                  <a:lnTo>
                    <a:pt x="0" y="3116699"/>
                  </a:lnTo>
                  <a:lnTo>
                    <a:pt x="0" y="0"/>
                  </a:lnTo>
                  <a:lnTo>
                    <a:pt x="2202899" y="0"/>
                  </a:lnTo>
                  <a:lnTo>
                    <a:pt x="2202899" y="3116699"/>
                  </a:lnTo>
                  <a:close/>
                </a:path>
              </a:pathLst>
            </a:custGeom>
            <a:solidFill>
              <a:srgbClr val="00C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166" y="218074"/>
            <a:ext cx="44462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chemeClr val="tx1"/>
                </a:solidFill>
              </a:rPr>
              <a:t>Statistica</a:t>
            </a:r>
            <a:r>
              <a:rPr spc="-70" dirty="0">
                <a:solidFill>
                  <a:schemeClr val="tx1"/>
                </a:solidFill>
              </a:rPr>
              <a:t>l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-254" dirty="0">
                <a:solidFill>
                  <a:schemeClr val="tx1"/>
                </a:solidFill>
              </a:rPr>
              <a:t>T</a:t>
            </a:r>
            <a:r>
              <a:rPr spc="-135" dirty="0">
                <a:solidFill>
                  <a:schemeClr val="tx1"/>
                </a:solidFill>
              </a:rPr>
              <a:t>est</a:t>
            </a:r>
            <a:r>
              <a:rPr spc="-130" dirty="0">
                <a:solidFill>
                  <a:schemeClr val="tx1"/>
                </a:solidFill>
              </a:rPr>
              <a:t>s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-145" dirty="0">
                <a:solidFill>
                  <a:schemeClr val="tx1"/>
                </a:solidFill>
              </a:rPr>
              <a:t>&amp;</a:t>
            </a:r>
            <a:r>
              <a:rPr spc="-210" dirty="0">
                <a:solidFill>
                  <a:schemeClr val="tx1"/>
                </a:solidFill>
              </a:rPr>
              <a:t> </a:t>
            </a:r>
            <a:r>
              <a:rPr spc="-60" dirty="0">
                <a:solidFill>
                  <a:schemeClr val="tx1"/>
                </a:solidFill>
              </a:rPr>
              <a:t>V</a:t>
            </a:r>
            <a:r>
              <a:rPr spc="-110" dirty="0">
                <a:solidFill>
                  <a:schemeClr val="tx1"/>
                </a:solidFill>
              </a:rPr>
              <a:t>ariabl</a:t>
            </a:r>
            <a:r>
              <a:rPr spc="-130" dirty="0">
                <a:solidFill>
                  <a:schemeClr val="tx1"/>
                </a:solidFill>
              </a:rPr>
              <a:t>e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-114" dirty="0">
                <a:solidFill>
                  <a:schemeClr val="tx1"/>
                </a:solidFill>
              </a:rPr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100" y="1162216"/>
            <a:ext cx="7318375" cy="56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300" spc="15" dirty="0">
                <a:latin typeface="Tahoma"/>
                <a:cs typeface="Tahoma"/>
              </a:rPr>
              <a:t>Statistical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tests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were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performed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on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variables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removed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following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variables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on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account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statistical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insigniﬁcance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100" y="2002829"/>
            <a:ext cx="10312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other-heart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100" y="2364779"/>
            <a:ext cx="1214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other-nervous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100" y="2726729"/>
            <a:ext cx="15798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other-respiratory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100" y="3088679"/>
            <a:ext cx="8483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Diabetes1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100" y="3450628"/>
            <a:ext cx="1214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Hypertension2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100" y="3812578"/>
            <a:ext cx="1214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Hypertension3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4650" y="2020603"/>
            <a:ext cx="10312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Haemoglobin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4650" y="2383315"/>
            <a:ext cx="574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PM-VSD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4650" y="2746028"/>
            <a:ext cx="574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Gender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4650" y="3108739"/>
            <a:ext cx="6654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CAD-SVD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4650" y="3471452"/>
            <a:ext cx="6654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CAD-VSD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4650" y="3834164"/>
            <a:ext cx="939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Creatinine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4650" y="4196875"/>
            <a:ext cx="3911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Urea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437" y="451332"/>
            <a:ext cx="43567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Impact</a:t>
            </a:r>
            <a:r>
              <a:rPr spc="-210" dirty="0"/>
              <a:t> </a:t>
            </a:r>
            <a:r>
              <a:rPr spc="-110" dirty="0"/>
              <a:t>o</a:t>
            </a:r>
            <a:r>
              <a:rPr spc="-65" dirty="0"/>
              <a:t>f</a:t>
            </a:r>
            <a:r>
              <a:rPr spc="-215" dirty="0"/>
              <a:t> </a:t>
            </a:r>
            <a:r>
              <a:rPr spc="-105" dirty="0"/>
              <a:t>Bod</a:t>
            </a:r>
            <a:r>
              <a:rPr spc="-90" dirty="0"/>
              <a:t>y</a:t>
            </a:r>
            <a:r>
              <a:rPr spc="-215" dirty="0"/>
              <a:t> </a:t>
            </a:r>
            <a:r>
              <a:rPr spc="-10" dirty="0"/>
              <a:t>W</a:t>
            </a:r>
            <a:r>
              <a:rPr spc="-140" dirty="0"/>
              <a:t>eigh</a:t>
            </a:r>
            <a:r>
              <a:rPr spc="-105" dirty="0"/>
              <a:t>t</a:t>
            </a:r>
            <a:r>
              <a:rPr spc="-215" dirty="0"/>
              <a:t> </a:t>
            </a:r>
            <a:r>
              <a:rPr spc="-130" dirty="0"/>
              <a:t>on</a:t>
            </a:r>
            <a:r>
              <a:rPr spc="-215" dirty="0"/>
              <a:t> </a:t>
            </a:r>
            <a:r>
              <a:rPr spc="-254" dirty="0"/>
              <a:t>T</a:t>
            </a:r>
            <a:r>
              <a:rPr spc="-114" dirty="0"/>
              <a:t>ota</a:t>
            </a:r>
            <a:r>
              <a:rPr spc="-60" dirty="0"/>
              <a:t>l</a:t>
            </a:r>
            <a:r>
              <a:rPr spc="-215" dirty="0"/>
              <a:t> </a:t>
            </a:r>
            <a:r>
              <a:rPr spc="-8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312" y="1076771"/>
            <a:ext cx="3797300" cy="355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00"/>
              </a:spcBef>
              <a:buClr>
                <a:srgbClr val="3D85C6"/>
              </a:buClr>
              <a:buFont typeface="MS PGothic"/>
              <a:buChar char="-"/>
              <a:tabLst>
                <a:tab pos="264795" algn="l"/>
                <a:tab pos="265430" algn="l"/>
              </a:tabLst>
            </a:pPr>
            <a:r>
              <a:rPr sz="1300" spc="25" dirty="0">
                <a:latin typeface="Tahoma"/>
                <a:cs typeface="Tahoma"/>
              </a:rPr>
              <a:t>Body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weight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total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relationship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D85C6"/>
              </a:buClr>
              <a:buFont typeface="MS PGothic"/>
              <a:buChar char="-"/>
            </a:pPr>
            <a:endParaRPr sz="1200" dirty="0">
              <a:latin typeface="Tahoma"/>
              <a:cs typeface="Tahoma"/>
            </a:endParaRPr>
          </a:p>
          <a:p>
            <a:pPr marL="264795" indent="-252729" algn="just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265430" algn="l"/>
              </a:tabLst>
            </a:pPr>
            <a:r>
              <a:rPr sz="1300" spc="-5" dirty="0">
                <a:latin typeface="Tahoma"/>
                <a:cs typeface="Tahoma"/>
              </a:rPr>
              <a:t>Equation:</a:t>
            </a:r>
            <a:endParaRPr sz="1300" dirty="0">
              <a:latin typeface="Tahoma"/>
              <a:cs typeface="Tahoma"/>
            </a:endParaRPr>
          </a:p>
          <a:p>
            <a:pPr marL="264795" algn="just">
              <a:lnSpc>
                <a:spcPct val="100000"/>
              </a:lnSpc>
              <a:spcBef>
                <a:spcPts val="465"/>
              </a:spcBef>
            </a:pPr>
            <a:r>
              <a:rPr sz="1300" b="1" spc="-125" dirty="0">
                <a:latin typeface="Tahoma"/>
                <a:cs typeface="Tahoma"/>
              </a:rPr>
              <a:t>Ln(</a:t>
            </a:r>
            <a:r>
              <a:rPr sz="1300" b="1" spc="-160" dirty="0">
                <a:latin typeface="Tahoma"/>
                <a:cs typeface="Tahoma"/>
              </a:rPr>
              <a:t>T</a:t>
            </a:r>
            <a:r>
              <a:rPr sz="1300" b="1" spc="-75" dirty="0">
                <a:latin typeface="Tahoma"/>
                <a:cs typeface="Tahoma"/>
              </a:rPr>
              <a:t>ota</a:t>
            </a:r>
            <a:r>
              <a:rPr sz="1300" b="1" spc="-40" dirty="0">
                <a:latin typeface="Tahoma"/>
                <a:cs typeface="Tahoma"/>
              </a:rPr>
              <a:t>l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90" dirty="0">
                <a:latin typeface="Tahoma"/>
                <a:cs typeface="Tahoma"/>
              </a:rPr>
              <a:t>Cost</a:t>
            </a:r>
            <a:r>
              <a:rPr sz="1300" b="1" spc="-70" dirty="0">
                <a:latin typeface="Tahoma"/>
                <a:cs typeface="Tahoma"/>
              </a:rPr>
              <a:t>)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310" dirty="0">
                <a:latin typeface="Tahoma"/>
                <a:cs typeface="Tahoma"/>
              </a:rPr>
              <a:t>=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100" dirty="0">
                <a:latin typeface="Tahoma"/>
                <a:cs typeface="Tahoma"/>
              </a:rPr>
              <a:t>11.745+0.0084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90" dirty="0">
                <a:latin typeface="Tahoma"/>
                <a:cs typeface="Tahoma"/>
              </a:rPr>
              <a:t>(Body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W</a:t>
            </a:r>
            <a:r>
              <a:rPr sz="1300" b="1" spc="-105" dirty="0">
                <a:latin typeface="Tahoma"/>
                <a:cs typeface="Tahoma"/>
              </a:rPr>
              <a:t>eight)</a:t>
            </a:r>
            <a:endParaRPr sz="1300" dirty="0">
              <a:latin typeface="Tahoma"/>
              <a:cs typeface="Tahoma"/>
            </a:endParaRPr>
          </a:p>
          <a:p>
            <a:pPr marL="264795" marR="48260" indent="-252729" algn="just">
              <a:lnSpc>
                <a:spcPct val="129800"/>
              </a:lnSpc>
              <a:spcBef>
                <a:spcPts val="975"/>
              </a:spcBef>
              <a:buClr>
                <a:srgbClr val="3D85C6"/>
              </a:buClr>
              <a:buFont typeface="MS PGothic"/>
              <a:buChar char="-"/>
              <a:tabLst>
                <a:tab pos="265430" algn="l"/>
              </a:tabLst>
            </a:pPr>
            <a:r>
              <a:rPr sz="1300" spc="55" dirty="0">
                <a:latin typeface="Tahoma"/>
                <a:cs typeface="Tahoma"/>
              </a:rPr>
              <a:t>With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every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unit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increase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weight,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there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0" dirty="0">
                <a:latin typeface="Tahoma"/>
                <a:cs typeface="Tahoma"/>
              </a:rPr>
              <a:t>0.84%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increase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logarithmic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total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of  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treatment</a:t>
            </a:r>
            <a:endParaRPr sz="1300" dirty="0">
              <a:latin typeface="Tahoma"/>
              <a:cs typeface="Tahoma"/>
            </a:endParaRPr>
          </a:p>
          <a:p>
            <a:pPr marL="264795" marR="148590" indent="-252729" algn="just">
              <a:lnSpc>
                <a:spcPct val="129800"/>
              </a:lnSpc>
              <a:spcBef>
                <a:spcPts val="975"/>
              </a:spcBef>
              <a:buClr>
                <a:srgbClr val="3D85C6"/>
              </a:buClr>
              <a:buFont typeface="MS PGothic"/>
              <a:buChar char="-"/>
              <a:tabLst>
                <a:tab pos="265430" algn="l"/>
              </a:tabLst>
            </a:pPr>
            <a:r>
              <a:rPr sz="1300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5" dirty="0">
                <a:latin typeface="Tahoma"/>
                <a:cs typeface="Tahoma"/>
              </a:rPr>
              <a:t>a</a:t>
            </a:r>
            <a:r>
              <a:rPr sz="1300" spc="-5" dirty="0">
                <a:latin typeface="Tahoma"/>
                <a:cs typeface="Tahoma"/>
              </a:rPr>
              <a:t>v</a:t>
            </a:r>
            <a:r>
              <a:rPr sz="1300" spc="30" dirty="0">
                <a:latin typeface="Tahoma"/>
                <a:cs typeface="Tahoma"/>
              </a:rPr>
              <a:t>e</a:t>
            </a:r>
            <a:r>
              <a:rPr sz="1300" spc="-5" dirty="0">
                <a:latin typeface="Tahoma"/>
                <a:cs typeface="Tahoma"/>
              </a:rPr>
              <a:t>r</a:t>
            </a: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weighing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kg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  </a:t>
            </a:r>
            <a:r>
              <a:rPr lang="en-US" sz="1300" spc="15" dirty="0">
                <a:latin typeface="Tahoma"/>
                <a:cs typeface="Tahoma"/>
              </a:rPr>
              <a:t>$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198,723</a:t>
            </a:r>
            <a:endParaRPr sz="1300" dirty="0">
              <a:latin typeface="Tahoma"/>
              <a:cs typeface="Tahoma"/>
            </a:endParaRPr>
          </a:p>
          <a:p>
            <a:pPr marL="264795" algn="just">
              <a:lnSpc>
                <a:spcPct val="100000"/>
              </a:lnSpc>
              <a:spcBef>
                <a:spcPts val="465"/>
              </a:spcBef>
            </a:pPr>
            <a:r>
              <a:rPr sz="1300" spc="-195" dirty="0">
                <a:latin typeface="Tahoma"/>
                <a:cs typeface="Tahoma"/>
              </a:rPr>
              <a:t>=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198723*0.0084</a:t>
            </a:r>
            <a:endParaRPr sz="1300" dirty="0">
              <a:latin typeface="Tahoma"/>
              <a:cs typeface="Tahoma"/>
            </a:endParaRPr>
          </a:p>
          <a:p>
            <a:pPr marL="264795" algn="just">
              <a:lnSpc>
                <a:spcPct val="100000"/>
              </a:lnSpc>
              <a:spcBef>
                <a:spcPts val="465"/>
              </a:spcBef>
            </a:pPr>
            <a:r>
              <a:rPr sz="1300" spc="-195" dirty="0">
                <a:latin typeface="Tahoma"/>
                <a:cs typeface="Tahoma"/>
              </a:rPr>
              <a:t>=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lang="en-US" sz="1300" spc="15" dirty="0">
                <a:latin typeface="Tahoma"/>
                <a:cs typeface="Tahoma"/>
              </a:rPr>
              <a:t>$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1669.27</a:t>
            </a:r>
            <a:endParaRPr sz="1300" dirty="0">
              <a:latin typeface="Tahoma"/>
              <a:cs typeface="Tahoma"/>
            </a:endParaRPr>
          </a:p>
          <a:p>
            <a:pPr marL="264795" marR="5080" indent="-252729" algn="just">
              <a:lnSpc>
                <a:spcPct val="129800"/>
              </a:lnSpc>
              <a:spcBef>
                <a:spcPts val="975"/>
              </a:spcBef>
              <a:buClr>
                <a:srgbClr val="3D85C6"/>
              </a:buClr>
              <a:buFont typeface="MS PGothic"/>
              <a:buChar char="-"/>
              <a:tabLst>
                <a:tab pos="265430" algn="l"/>
              </a:tabLst>
            </a:pPr>
            <a:r>
              <a:rPr sz="1300" spc="100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weighing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51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kg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pay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lang="en-US" sz="1300" spc="15" dirty="0">
                <a:latin typeface="Tahoma"/>
                <a:cs typeface="Tahoma"/>
              </a:rPr>
              <a:t>$ </a:t>
            </a:r>
            <a:r>
              <a:rPr sz="1300" spc="10" dirty="0">
                <a:latin typeface="Tahoma"/>
                <a:cs typeface="Tahoma"/>
              </a:rPr>
              <a:t>1,669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more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than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weighing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kg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4675" y="1146452"/>
            <a:ext cx="4156642" cy="29983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11596"/>
            <a:ext cx="629741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Multiple</a:t>
            </a:r>
            <a:r>
              <a:rPr spc="-200" dirty="0"/>
              <a:t> </a:t>
            </a:r>
            <a:r>
              <a:rPr spc="-120" dirty="0"/>
              <a:t>regressio</a:t>
            </a:r>
            <a:r>
              <a:rPr spc="-145" dirty="0"/>
              <a:t>n</a:t>
            </a:r>
            <a:r>
              <a:rPr spc="-204" dirty="0"/>
              <a:t> </a:t>
            </a:r>
            <a:r>
              <a:rPr spc="-130" dirty="0"/>
              <a:t>models</a:t>
            </a:r>
            <a:r>
              <a:rPr spc="-200" dirty="0"/>
              <a:t> </a:t>
            </a:r>
            <a:r>
              <a:rPr spc="-80" dirty="0"/>
              <a:t>to</a:t>
            </a:r>
            <a:r>
              <a:rPr spc="-200" dirty="0"/>
              <a:t> </a:t>
            </a:r>
            <a:r>
              <a:rPr spc="-90" dirty="0"/>
              <a:t>identify</a:t>
            </a:r>
            <a:r>
              <a:rPr spc="-200" dirty="0"/>
              <a:t> </a:t>
            </a:r>
            <a:r>
              <a:rPr spc="-125" dirty="0"/>
              <a:t>signiﬁcant</a:t>
            </a:r>
            <a:r>
              <a:rPr spc="-200" dirty="0"/>
              <a:t> </a:t>
            </a:r>
            <a:r>
              <a:rPr spc="-100" dirty="0"/>
              <a:t>predictors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060" y="1183009"/>
            <a:ext cx="4494916" cy="37467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99" y="1183009"/>
            <a:ext cx="3599325" cy="37467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343" y="547356"/>
            <a:ext cx="26295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Recommended</a:t>
            </a:r>
            <a:r>
              <a:rPr spc="-210" dirty="0"/>
              <a:t> </a:t>
            </a:r>
            <a:r>
              <a:rPr spc="-70"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31787" y="1645352"/>
          <a:ext cx="3827145" cy="2194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45" dirty="0">
                          <a:latin typeface="Tahoma"/>
                          <a:cs typeface="Tahoma"/>
                        </a:rPr>
                        <a:t>Model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marL="255904" marR="247650" indent="4762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b="1" spc="-70" dirty="0">
                          <a:latin typeface="Tahoma"/>
                          <a:cs typeface="Tahoma"/>
                        </a:rPr>
                        <a:t>Adjusted </a:t>
                      </a:r>
                      <a:r>
                        <a:rPr sz="1300" b="1" spc="-3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dirty="0">
                          <a:latin typeface="Tahoma"/>
                          <a:cs typeface="Tahoma"/>
                        </a:rPr>
                        <a:t>R-squared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60" dirty="0">
                          <a:latin typeface="Tahoma"/>
                          <a:cs typeface="Tahoma"/>
                        </a:rPr>
                        <a:t>RMSE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dirty="0">
                          <a:latin typeface="Tahoma"/>
                          <a:cs typeface="Tahoma"/>
                        </a:rPr>
                        <a:t>1:</a:t>
                      </a:r>
                      <a:r>
                        <a:rPr sz="13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00" dirty="0">
                          <a:latin typeface="Tahoma"/>
                          <a:cs typeface="Tahoma"/>
                        </a:rPr>
                        <a:t>medical</a:t>
                      </a:r>
                      <a:r>
                        <a:rPr sz="13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00" dirty="0">
                          <a:latin typeface="Tahoma"/>
                          <a:cs typeface="Tahoma"/>
                        </a:rPr>
                        <a:t>data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-35" dirty="0">
                          <a:latin typeface="Tahoma"/>
                          <a:cs typeface="Tahoma"/>
                        </a:rPr>
                        <a:t>29.87%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0.5043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dirty="0">
                          <a:latin typeface="Tahoma"/>
                          <a:cs typeface="Tahoma"/>
                        </a:rPr>
                        <a:t>2:</a:t>
                      </a:r>
                      <a:r>
                        <a:rPr sz="13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00" dirty="0">
                          <a:latin typeface="Tahoma"/>
                          <a:cs typeface="Tahoma"/>
                        </a:rPr>
                        <a:t>others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-35" dirty="0">
                          <a:latin typeface="Tahoma"/>
                          <a:cs typeface="Tahoma"/>
                        </a:rPr>
                        <a:t>84.28%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0.2572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dirty="0">
                          <a:latin typeface="Tahoma"/>
                          <a:cs typeface="Tahoma"/>
                        </a:rPr>
                        <a:t>Ensemble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-35" dirty="0">
                          <a:latin typeface="Tahoma"/>
                          <a:cs typeface="Tahoma"/>
                        </a:rPr>
                        <a:t>80.64%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0.2329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09300" y="2286819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296" y="0"/>
                </a:lnTo>
              </a:path>
            </a:pathLst>
          </a:custGeom>
          <a:ln w="11582">
            <a:solidFill>
              <a:srgbClr val="42424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00" y="3846379"/>
            <a:ext cx="264795" cy="0"/>
          </a:xfrm>
          <a:custGeom>
            <a:avLst/>
            <a:gdLst/>
            <a:ahLst/>
            <a:cxnLst/>
            <a:rect l="l" t="t" r="r" b="b"/>
            <a:pathLst>
              <a:path w="264795">
                <a:moveTo>
                  <a:pt x="0" y="0"/>
                </a:moveTo>
                <a:lnTo>
                  <a:pt x="264414" y="0"/>
                </a:lnTo>
              </a:path>
            </a:pathLst>
          </a:custGeom>
          <a:ln w="11582">
            <a:solidFill>
              <a:srgbClr val="42424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6600" y="1231703"/>
            <a:ext cx="4116070" cy="332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L</a:t>
            </a:r>
            <a:r>
              <a:rPr sz="1200" spc="-5" dirty="0">
                <a:latin typeface="Tahoma"/>
                <a:cs typeface="Tahoma"/>
              </a:rPr>
              <a:t>ength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y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ICU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200" spc="-10" dirty="0">
                <a:latin typeface="Tahoma"/>
                <a:cs typeface="Tahoma"/>
              </a:rPr>
              <a:t>L</a:t>
            </a:r>
            <a:r>
              <a:rPr sz="1200" spc="-5" dirty="0">
                <a:latin typeface="Tahoma"/>
                <a:cs typeface="Tahoma"/>
              </a:rPr>
              <a:t>ength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y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200" spc="10" dirty="0">
                <a:latin typeface="Tahoma"/>
                <a:cs typeface="Tahoma"/>
              </a:rPr>
              <a:t>ard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200" spc="45" dirty="0">
                <a:latin typeface="Tahoma"/>
                <a:cs typeface="Tahoma"/>
              </a:rPr>
              <a:t>Mode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Arrival: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T</a:t>
            </a:r>
            <a:r>
              <a:rPr sz="1200" spc="25" dirty="0">
                <a:latin typeface="Tahoma"/>
                <a:cs typeface="Tahoma"/>
              </a:rPr>
              <a:t>r</a:t>
            </a:r>
            <a:r>
              <a:rPr sz="1200" spc="5" dirty="0">
                <a:latin typeface="Tahoma"/>
                <a:cs typeface="Tahoma"/>
              </a:rPr>
              <a:t>ansferred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Tahoma"/>
                <a:cs typeface="Tahoma"/>
              </a:rPr>
              <a:t>Rheumatic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Heart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Disease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(RH</a:t>
            </a:r>
            <a:r>
              <a:rPr sz="1200" spc="5" dirty="0">
                <a:latin typeface="Tahoma"/>
                <a:cs typeface="Tahoma"/>
              </a:rPr>
              <a:t>D</a:t>
            </a:r>
            <a:r>
              <a:rPr sz="1200" spc="-100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70600"/>
              </a:lnSpc>
            </a:pPr>
            <a:r>
              <a:rPr sz="1200" spc="25" dirty="0">
                <a:latin typeface="Tahoma"/>
                <a:cs typeface="Tahoma"/>
              </a:rPr>
              <a:t>Coronary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Artery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Disease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Double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Vessel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Disease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(CAD-DVD)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Coronary </a:t>
            </a:r>
            <a:r>
              <a:rPr sz="1200" spc="40" dirty="0">
                <a:latin typeface="Tahoma"/>
                <a:cs typeface="Tahoma"/>
              </a:rPr>
              <a:t>Artery </a:t>
            </a:r>
            <a:r>
              <a:rPr sz="1200" spc="5" dirty="0">
                <a:latin typeface="Tahoma"/>
                <a:cs typeface="Tahoma"/>
              </a:rPr>
              <a:t>Disease </a:t>
            </a:r>
            <a:r>
              <a:rPr sz="1200" spc="-20" dirty="0">
                <a:latin typeface="Tahoma"/>
                <a:cs typeface="Tahoma"/>
              </a:rPr>
              <a:t>- </a:t>
            </a:r>
            <a:r>
              <a:rPr sz="1200" dirty="0">
                <a:latin typeface="Tahoma"/>
                <a:cs typeface="Tahoma"/>
              </a:rPr>
              <a:t>Triple Vessel </a:t>
            </a:r>
            <a:r>
              <a:rPr sz="1200" spc="5" dirty="0">
                <a:latin typeface="Tahoma"/>
                <a:cs typeface="Tahoma"/>
              </a:rPr>
              <a:t>Disease </a:t>
            </a:r>
            <a:r>
              <a:rPr sz="1200" spc="10" dirty="0">
                <a:latin typeface="Tahoma"/>
                <a:cs typeface="Tahoma"/>
              </a:rPr>
              <a:t>(CAD-TVD)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Cost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Implant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ahoma"/>
              <a:cs typeface="Tahoma"/>
            </a:endParaRPr>
          </a:p>
          <a:p>
            <a:pPr marL="12700" marR="3028950">
              <a:lnSpc>
                <a:spcPct val="170600"/>
              </a:lnSpc>
              <a:spcBef>
                <a:spcPts val="5"/>
              </a:spcBef>
            </a:pPr>
            <a:r>
              <a:rPr sz="1200" spc="10" dirty="0">
                <a:latin typeface="Tahoma"/>
                <a:cs typeface="Tahoma"/>
              </a:rPr>
              <a:t>Age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group: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OLD  </a:t>
            </a:r>
            <a:r>
              <a:rPr sz="1200" spc="20" dirty="0">
                <a:latin typeface="Tahoma"/>
                <a:cs typeface="Tahoma"/>
              </a:rPr>
              <a:t>Unmarried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Recommended</a:t>
            </a:r>
            <a:r>
              <a:rPr spc="-210" dirty="0"/>
              <a:t> </a:t>
            </a:r>
            <a:r>
              <a:rPr spc="-70" dirty="0"/>
              <a:t>Model</a:t>
            </a:r>
            <a:r>
              <a:rPr spc="-210" dirty="0"/>
              <a:t> </a:t>
            </a:r>
            <a:r>
              <a:rPr spc="-145" dirty="0"/>
              <a:t>&amp;</a:t>
            </a:r>
            <a:r>
              <a:rPr spc="-210" dirty="0"/>
              <a:t> </a:t>
            </a:r>
            <a:r>
              <a:rPr spc="-145" dirty="0"/>
              <a:t>Inferences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400" y="3420196"/>
            <a:ext cx="367982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51155">
              <a:lnSpc>
                <a:spcPct val="151000"/>
              </a:lnSpc>
              <a:spcBef>
                <a:spcPts val="100"/>
              </a:spcBef>
            </a:pPr>
            <a:r>
              <a:rPr sz="1200" spc="-20" dirty="0">
                <a:latin typeface="Tahoma"/>
                <a:cs typeface="Tahoma"/>
              </a:rPr>
              <a:t>Ln(Total </a:t>
            </a:r>
            <a:r>
              <a:rPr sz="1200" spc="5" dirty="0">
                <a:latin typeface="Tahoma"/>
                <a:cs typeface="Tahoma"/>
              </a:rPr>
              <a:t>Cost) </a:t>
            </a:r>
            <a:r>
              <a:rPr sz="1200" spc="-180" dirty="0">
                <a:latin typeface="Tahoma"/>
                <a:cs typeface="Tahoma"/>
              </a:rPr>
              <a:t>~ 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7" baseline="-31250" dirty="0">
                <a:latin typeface="Tahoma"/>
                <a:cs typeface="Tahoma"/>
              </a:rPr>
              <a:t>1</a:t>
            </a:r>
            <a:r>
              <a:rPr sz="1200" spc="-5" dirty="0">
                <a:latin typeface="Tahoma"/>
                <a:cs typeface="Tahoma"/>
              </a:rPr>
              <a:t>*Diabetes2 </a:t>
            </a:r>
            <a:r>
              <a:rPr sz="1200" spc="-180" dirty="0">
                <a:latin typeface="Tahoma"/>
                <a:cs typeface="Tahoma"/>
              </a:rPr>
              <a:t>+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15" baseline="-31250" dirty="0">
                <a:latin typeface="Tahoma"/>
                <a:cs typeface="Tahoma"/>
              </a:rPr>
              <a:t>2</a:t>
            </a:r>
            <a:r>
              <a:rPr sz="1200" spc="10" dirty="0">
                <a:latin typeface="Tahoma"/>
                <a:cs typeface="Tahoma"/>
              </a:rPr>
              <a:t>*ACHD </a:t>
            </a:r>
            <a:r>
              <a:rPr sz="1200" spc="-180" dirty="0">
                <a:latin typeface="Tahoma"/>
                <a:cs typeface="Tahoma"/>
              </a:rPr>
              <a:t>+ </a:t>
            </a:r>
            <a:r>
              <a:rPr sz="1200" spc="-1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</a:t>
            </a:r>
            <a:r>
              <a:rPr sz="1200" spc="44" baseline="-31250" dirty="0">
                <a:latin typeface="Tahoma"/>
                <a:cs typeface="Tahoma"/>
              </a:rPr>
              <a:t>3</a:t>
            </a:r>
            <a:r>
              <a:rPr sz="1200" spc="30" dirty="0">
                <a:latin typeface="Tahoma"/>
                <a:cs typeface="Tahoma"/>
              </a:rPr>
              <a:t>*CAD-DVD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15" baseline="-31250" dirty="0">
                <a:latin typeface="Tahoma"/>
                <a:cs typeface="Tahoma"/>
              </a:rPr>
              <a:t>4</a:t>
            </a:r>
            <a:r>
              <a:rPr sz="1200" spc="10" dirty="0">
                <a:latin typeface="Tahoma"/>
                <a:cs typeface="Tahoma"/>
              </a:rPr>
              <a:t>*CAD-TVD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spc="-22" baseline="-31250" dirty="0">
                <a:latin typeface="Tahoma"/>
                <a:cs typeface="Tahoma"/>
              </a:rPr>
              <a:t>5</a:t>
            </a:r>
            <a:r>
              <a:rPr sz="1200" spc="-15" dirty="0">
                <a:latin typeface="Tahoma"/>
                <a:cs typeface="Tahoma"/>
              </a:rPr>
              <a:t>*other-general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endParaRPr sz="1200" dirty="0">
              <a:latin typeface="Tahoma"/>
              <a:cs typeface="Tahoma"/>
            </a:endParaRPr>
          </a:p>
          <a:p>
            <a:pPr marL="38100" marR="30480">
              <a:lnSpc>
                <a:spcPct val="151000"/>
              </a:lnSpc>
            </a:pPr>
            <a:r>
              <a:rPr sz="1200" spc="-25" dirty="0">
                <a:latin typeface="Tahoma"/>
                <a:cs typeface="Tahoma"/>
              </a:rPr>
              <a:t>a</a:t>
            </a:r>
            <a:r>
              <a:rPr sz="1200" spc="30" baseline="-31250" dirty="0">
                <a:latin typeface="Tahoma"/>
                <a:cs typeface="Tahoma"/>
              </a:rPr>
              <a:t>6</a:t>
            </a:r>
            <a:r>
              <a:rPr sz="1200" spc="-210" dirty="0">
                <a:latin typeface="Tahoma"/>
                <a:cs typeface="Tahoma"/>
              </a:rPr>
              <a:t>*</a:t>
            </a:r>
            <a:r>
              <a:rPr sz="1200" spc="45" dirty="0">
                <a:latin typeface="Tahoma"/>
                <a:cs typeface="Tahoma"/>
              </a:rPr>
              <a:t>COST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IMPLANT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</a:t>
            </a:r>
            <a:r>
              <a:rPr sz="1200" spc="30" baseline="-31250" dirty="0">
                <a:latin typeface="Tahoma"/>
                <a:cs typeface="Tahoma"/>
              </a:rPr>
              <a:t>7</a:t>
            </a:r>
            <a:r>
              <a:rPr sz="1200" spc="20" dirty="0">
                <a:latin typeface="Tahoma"/>
                <a:cs typeface="Tahoma"/>
              </a:rPr>
              <a:t>*LENGTH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S</a:t>
            </a:r>
            <a:r>
              <a:rPr sz="1200" spc="-95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60" dirty="0">
                <a:latin typeface="Tahoma"/>
                <a:cs typeface="Tahoma"/>
              </a:rPr>
              <a:t>Y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ICU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+  </a:t>
            </a:r>
            <a:r>
              <a:rPr sz="1200" spc="-25" dirty="0">
                <a:latin typeface="Tahoma"/>
                <a:cs typeface="Tahoma"/>
              </a:rPr>
              <a:t>a</a:t>
            </a:r>
            <a:r>
              <a:rPr sz="1200" spc="30" baseline="-31250" dirty="0">
                <a:latin typeface="Tahoma"/>
                <a:cs typeface="Tahoma"/>
              </a:rPr>
              <a:t>8</a:t>
            </a:r>
            <a:r>
              <a:rPr sz="1200" spc="20" dirty="0">
                <a:latin typeface="Tahoma"/>
                <a:cs typeface="Tahoma"/>
              </a:rPr>
              <a:t>*LENGTH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S</a:t>
            </a:r>
            <a:r>
              <a:rPr sz="1200" spc="-95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Y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W</a:t>
            </a:r>
            <a:r>
              <a:rPr sz="1200" spc="70" dirty="0">
                <a:latin typeface="Tahoma"/>
                <a:cs typeface="Tahoma"/>
              </a:rPr>
              <a:t>ARD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</a:t>
            </a:r>
            <a:r>
              <a:rPr sz="1200" spc="30" baseline="-31250" dirty="0">
                <a:latin typeface="Tahoma"/>
                <a:cs typeface="Tahoma"/>
              </a:rPr>
              <a:t>9</a:t>
            </a:r>
            <a:r>
              <a:rPr sz="1200" spc="-180" dirty="0">
                <a:latin typeface="Tahoma"/>
                <a:cs typeface="Tahoma"/>
              </a:rPr>
              <a:t>*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IMPLANT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USED  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125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/N)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</a:t>
            </a:r>
            <a:r>
              <a:rPr sz="1200" spc="37" baseline="-31250" dirty="0">
                <a:latin typeface="Tahoma"/>
                <a:cs typeface="Tahoma"/>
              </a:rPr>
              <a:t>1</a:t>
            </a:r>
            <a:r>
              <a:rPr sz="1200" spc="30" baseline="-31250" dirty="0">
                <a:latin typeface="Tahoma"/>
                <a:cs typeface="Tahoma"/>
              </a:rPr>
              <a:t>0</a:t>
            </a:r>
            <a:r>
              <a:rPr sz="1200" spc="-290" dirty="0">
                <a:latin typeface="Tahoma"/>
                <a:cs typeface="Tahoma"/>
              </a:rPr>
              <a:t>*</a:t>
            </a:r>
            <a:r>
              <a:rPr sz="1200" spc="7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GE_G</a:t>
            </a:r>
            <a:r>
              <a:rPr sz="1200" spc="-25" dirty="0">
                <a:latin typeface="Tahoma"/>
                <a:cs typeface="Tahoma"/>
              </a:rPr>
              <a:t>R</a:t>
            </a:r>
            <a:r>
              <a:rPr sz="1200" spc="85" dirty="0">
                <a:latin typeface="Tahoma"/>
                <a:cs typeface="Tahoma"/>
              </a:rPr>
              <a:t>OUP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2175" y="1390465"/>
            <a:ext cx="4124960" cy="1543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85"/>
              </a:spcBef>
            </a:pPr>
            <a:r>
              <a:rPr sz="1300" spc="10" dirty="0">
                <a:latin typeface="Tahoma"/>
                <a:cs typeface="Tahoma"/>
              </a:rPr>
              <a:t>F</a:t>
            </a:r>
            <a:r>
              <a:rPr sz="1300" spc="35" dirty="0">
                <a:latin typeface="Tahoma"/>
                <a:cs typeface="Tahoma"/>
              </a:rPr>
              <a:t>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70" dirty="0">
                <a:latin typeface="Tahoma"/>
                <a:cs typeface="Tahoma"/>
              </a:rPr>
              <a:t>CAD-</a:t>
            </a:r>
            <a:r>
              <a:rPr sz="1300" spc="55" dirty="0">
                <a:latin typeface="Tahoma"/>
                <a:cs typeface="Tahoma"/>
              </a:rPr>
              <a:t>D</a:t>
            </a:r>
            <a:r>
              <a:rPr sz="1300" spc="95" dirty="0">
                <a:latin typeface="Tahoma"/>
                <a:cs typeface="Tahoma"/>
              </a:rPr>
              <a:t>V</a:t>
            </a:r>
            <a:r>
              <a:rPr sz="1300" spc="65" dirty="0">
                <a:latin typeface="Tahoma"/>
                <a:cs typeface="Tahoma"/>
              </a:rPr>
              <a:t>D</a:t>
            </a:r>
            <a:r>
              <a:rPr sz="1300" spc="-120" dirty="0">
                <a:latin typeface="Tahoma"/>
                <a:cs typeface="Tahoma"/>
              </a:rPr>
              <a:t>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predicted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treatment  </a:t>
            </a:r>
            <a:r>
              <a:rPr sz="1300" spc="-10" dirty="0">
                <a:latin typeface="Tahoma"/>
                <a:cs typeface="Tahoma"/>
              </a:rPr>
              <a:t>can </a:t>
            </a:r>
            <a:r>
              <a:rPr sz="1300" spc="5" dirty="0">
                <a:latin typeface="Tahoma"/>
                <a:cs typeface="Tahoma"/>
              </a:rPr>
              <a:t>increase </a:t>
            </a:r>
            <a:r>
              <a:rPr sz="1300" dirty="0">
                <a:latin typeface="Tahoma"/>
                <a:cs typeface="Tahoma"/>
              </a:rPr>
              <a:t>by </a:t>
            </a:r>
            <a:r>
              <a:rPr sz="1300" spc="-35" dirty="0">
                <a:latin typeface="Tahoma"/>
                <a:cs typeface="Tahoma"/>
              </a:rPr>
              <a:t>29.38% </a:t>
            </a:r>
            <a:r>
              <a:rPr sz="1300" spc="5" dirty="0">
                <a:latin typeface="Tahoma"/>
                <a:cs typeface="Tahoma"/>
              </a:rPr>
              <a:t>when </a:t>
            </a:r>
            <a:r>
              <a:rPr sz="1300" dirty="0">
                <a:latin typeface="Tahoma"/>
                <a:cs typeface="Tahoma"/>
              </a:rPr>
              <a:t>compared </a:t>
            </a:r>
            <a:r>
              <a:rPr sz="1300" spc="25" dirty="0">
                <a:latin typeface="Tahoma"/>
                <a:cs typeface="Tahoma"/>
              </a:rPr>
              <a:t>with </a:t>
            </a:r>
            <a:r>
              <a:rPr sz="1300" spc="-25" dirty="0">
                <a:latin typeface="Tahoma"/>
                <a:cs typeface="Tahoma"/>
              </a:rPr>
              <a:t>a </a:t>
            </a:r>
            <a:r>
              <a:rPr sz="1300" spc="5" dirty="0">
                <a:latin typeface="Tahoma"/>
                <a:cs typeface="Tahoma"/>
              </a:rPr>
              <a:t>person </a:t>
            </a:r>
            <a:r>
              <a:rPr sz="1300" spc="1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who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does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not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come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70" dirty="0">
                <a:latin typeface="Tahoma"/>
                <a:cs typeface="Tahoma"/>
              </a:rPr>
              <a:t>CAD-</a:t>
            </a:r>
            <a:r>
              <a:rPr sz="1300" spc="55" dirty="0">
                <a:latin typeface="Tahoma"/>
                <a:cs typeface="Tahoma"/>
              </a:rPr>
              <a:t>D</a:t>
            </a:r>
            <a:r>
              <a:rPr sz="1300" spc="100" dirty="0">
                <a:latin typeface="Tahoma"/>
                <a:cs typeface="Tahoma"/>
              </a:rPr>
              <a:t>VD</a:t>
            </a:r>
            <a:endParaRPr sz="1300" dirty="0">
              <a:latin typeface="Tahoma"/>
              <a:cs typeface="Tahoma"/>
            </a:endParaRPr>
          </a:p>
          <a:p>
            <a:pPr marL="12700" marR="158115">
              <a:lnSpc>
                <a:spcPct val="115399"/>
              </a:lnSpc>
              <a:spcBef>
                <a:spcPts val="1200"/>
              </a:spcBef>
            </a:pPr>
            <a:r>
              <a:rPr sz="1300" spc="-35" dirty="0">
                <a:latin typeface="Tahoma"/>
                <a:cs typeface="Tahoma"/>
              </a:rPr>
              <a:t>If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spends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one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more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</a:t>
            </a:r>
            <a:r>
              <a:rPr sz="1300" spc="-30" dirty="0">
                <a:latin typeface="Tahoma"/>
                <a:cs typeface="Tahoma"/>
              </a:rPr>
              <a:t>a</a:t>
            </a:r>
            <a:r>
              <a:rPr sz="1300" spc="15" dirty="0">
                <a:latin typeface="Tahoma"/>
                <a:cs typeface="Tahoma"/>
              </a:rPr>
              <a:t>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IC</a:t>
            </a:r>
            <a:r>
              <a:rPr sz="1300" spc="10" dirty="0">
                <a:latin typeface="Tahoma"/>
                <a:cs typeface="Tahoma"/>
              </a:rPr>
              <a:t>U</a:t>
            </a:r>
            <a:r>
              <a:rPr sz="1300" spc="-120" dirty="0">
                <a:latin typeface="Tahoma"/>
                <a:cs typeface="Tahoma"/>
              </a:rPr>
              <a:t>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  </a:t>
            </a:r>
            <a:r>
              <a:rPr sz="1300" dirty="0">
                <a:latin typeface="Tahoma"/>
                <a:cs typeface="Tahoma"/>
              </a:rPr>
              <a:t>increases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8.67</a:t>
            </a:r>
            <a:r>
              <a:rPr lang="en-US" sz="1300" dirty="0">
                <a:latin typeface="Tahoma"/>
                <a:cs typeface="Tahoma"/>
              </a:rPr>
              <a:t>%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day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more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ward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increases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b</a:t>
            </a:r>
            <a:r>
              <a:rPr sz="1300" spc="15" dirty="0">
                <a:latin typeface="Tahoma"/>
                <a:cs typeface="Tahoma"/>
              </a:rPr>
              <a:t>y</a:t>
            </a:r>
            <a:r>
              <a:rPr sz="1300" spc="-160" dirty="0">
                <a:latin typeface="Tahoma"/>
                <a:cs typeface="Tahoma"/>
              </a:rPr>
              <a:t>  </a:t>
            </a:r>
            <a:r>
              <a:rPr sz="1300" dirty="0">
                <a:latin typeface="Tahoma"/>
                <a:cs typeface="Tahoma"/>
              </a:rPr>
              <a:t>4.31</a:t>
            </a:r>
            <a:r>
              <a:rPr lang="en-US" sz="1300" dirty="0">
                <a:latin typeface="Tahoma"/>
                <a:cs typeface="Tahoma"/>
              </a:rPr>
              <a:t>%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2175" y="3060516"/>
            <a:ext cx="3885565" cy="679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100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aged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51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years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have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predicted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treatment </a:t>
            </a:r>
            <a:r>
              <a:rPr sz="1300" spc="5" dirty="0">
                <a:latin typeface="Tahoma"/>
                <a:cs typeface="Tahoma"/>
              </a:rPr>
              <a:t>increased </a:t>
            </a:r>
            <a:r>
              <a:rPr sz="1300" dirty="0">
                <a:latin typeface="Tahoma"/>
                <a:cs typeface="Tahoma"/>
              </a:rPr>
              <a:t>by </a:t>
            </a:r>
            <a:r>
              <a:rPr sz="1300" spc="-50" dirty="0">
                <a:latin typeface="Tahoma"/>
                <a:cs typeface="Tahoma"/>
              </a:rPr>
              <a:t>24.4% </a:t>
            </a:r>
            <a:r>
              <a:rPr sz="1300" spc="5" dirty="0">
                <a:latin typeface="Tahoma"/>
                <a:cs typeface="Tahoma"/>
              </a:rPr>
              <a:t>when </a:t>
            </a:r>
            <a:r>
              <a:rPr sz="1300" dirty="0">
                <a:latin typeface="Tahoma"/>
                <a:cs typeface="Tahoma"/>
              </a:rPr>
              <a:t>compared </a:t>
            </a:r>
            <a:r>
              <a:rPr sz="1300" spc="30" dirty="0">
                <a:latin typeface="Tahoma"/>
                <a:cs typeface="Tahoma"/>
              </a:rPr>
              <a:t>to </a:t>
            </a:r>
            <a:r>
              <a:rPr sz="1300" spc="-25" dirty="0">
                <a:latin typeface="Tahoma"/>
                <a:cs typeface="Tahoma"/>
              </a:rPr>
              <a:t>a 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y</a:t>
            </a:r>
            <a:r>
              <a:rPr sz="1300" dirty="0">
                <a:latin typeface="Tahoma"/>
                <a:cs typeface="Tahoma"/>
              </a:rPr>
              <a:t>ears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850" y="1163699"/>
            <a:ext cx="2688397" cy="2234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757" y="41775"/>
            <a:ext cx="56781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Should</a:t>
            </a:r>
            <a:r>
              <a:rPr spc="-210" dirty="0"/>
              <a:t> </a:t>
            </a:r>
            <a:r>
              <a:rPr lang="en-US" spc="-95" dirty="0"/>
              <a:t>General</a:t>
            </a:r>
            <a:r>
              <a:rPr spc="-204" dirty="0"/>
              <a:t> </a:t>
            </a:r>
            <a:r>
              <a:rPr spc="-100" dirty="0"/>
              <a:t>Hospital</a:t>
            </a:r>
            <a:r>
              <a:rPr spc="-200" dirty="0"/>
              <a:t> </a:t>
            </a:r>
            <a:r>
              <a:rPr spc="-120" dirty="0"/>
              <a:t>adopt</a:t>
            </a:r>
            <a:r>
              <a:rPr spc="-210" dirty="0"/>
              <a:t> </a:t>
            </a:r>
            <a:r>
              <a:rPr spc="-150" dirty="0"/>
              <a:t>Package</a:t>
            </a:r>
            <a:r>
              <a:rPr spc="-204" dirty="0"/>
              <a:t> </a:t>
            </a:r>
            <a:r>
              <a:rPr spc="-135" dirty="0"/>
              <a:t>Pricing?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93169"/>
              </p:ext>
            </p:extLst>
          </p:nvPr>
        </p:nvGraphicFramePr>
        <p:xfrm>
          <a:off x="324837" y="1044262"/>
          <a:ext cx="6978650" cy="1785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otentia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100" b="1" spc="-114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Advantages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Affected</a:t>
                      </a:r>
                      <a:r>
                        <a:rPr sz="1100" b="1" spc="-1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arty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Decreased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health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costs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impr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ov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coordination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Discou</a:t>
                      </a:r>
                      <a:r>
                        <a:rPr sz="11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age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unnecessary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Strong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incentive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avoid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complications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readmissions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1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ansparency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costs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Expanded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referral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base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increased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market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share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due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preferred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agreements</a:t>
                      </a:r>
                      <a:endParaRPr sz="110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Providers</a:t>
                      </a:r>
                      <a:endParaRPr sz="110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53332"/>
              </p:ext>
            </p:extLst>
          </p:nvPr>
        </p:nvGraphicFramePr>
        <p:xfrm>
          <a:off x="1820362" y="3156587"/>
          <a:ext cx="6978650" cy="1738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b="1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otentia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100" b="1" spc="-114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Disadvantages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Affected</a:t>
                      </a:r>
                      <a:r>
                        <a:rPr sz="1100" b="1" spc="-1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arty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Difﬁculty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deﬁning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discrete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episodes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chronic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conditions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Providers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Potential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avoidance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necessary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specialty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endParaRPr sz="110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viders,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encou</a:t>
                      </a:r>
                      <a:r>
                        <a:rPr sz="11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age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unnecessary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episodes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Unclear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accounting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value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academic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endeavors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(teaching,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research)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Providers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Implementation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challenges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viders</a:t>
                      </a: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457200"/>
            <a:r>
              <a:rPr lang="en-US" sz="4000" spc="-150" dirty="0"/>
              <a:t>Package</a:t>
            </a:r>
            <a:r>
              <a:rPr lang="en-US" sz="4000" spc="-210" dirty="0"/>
              <a:t> </a:t>
            </a:r>
            <a:r>
              <a:rPr lang="en-US" sz="4000" spc="-110" dirty="0"/>
              <a:t>Pricing</a:t>
            </a:r>
            <a:r>
              <a:rPr lang="en-US" sz="4000" spc="-204" dirty="0"/>
              <a:t> </a:t>
            </a:r>
            <a:r>
              <a:rPr lang="en-US" sz="4000" spc="-114" dirty="0"/>
              <a:t>at</a:t>
            </a:r>
            <a:r>
              <a:rPr lang="en-US" sz="4000" spc="-210" dirty="0"/>
              <a:t> General </a:t>
            </a:r>
            <a:r>
              <a:rPr lang="en-US" sz="4000" spc="-100" dirty="0"/>
              <a:t>Hospitals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4294AAB-CC2E-38DD-3364-618FCBBB4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46602"/>
              </p:ext>
            </p:extLst>
          </p:nvPr>
        </p:nvGraphicFramePr>
        <p:xfrm>
          <a:off x="685800" y="1419622"/>
          <a:ext cx="7765256" cy="2923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424" y="791276"/>
            <a:ext cx="2583792" cy="400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defTabSz="349758">
              <a:spcBef>
                <a:spcPts val="102"/>
              </a:spcBef>
            </a:pPr>
            <a:r>
              <a:rPr lang="en-US" sz="2448" kern="1200" spc="-138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Conceptua</a:t>
            </a:r>
            <a:r>
              <a:rPr lang="en-US" sz="2448" kern="1200" spc="-66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l</a:t>
            </a:r>
            <a:r>
              <a:rPr lang="en-US" sz="2448" kern="1200" spc="-2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</a:t>
            </a:r>
            <a:r>
              <a:rPr lang="en-US" sz="2448" kern="1200" spc="-82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Model</a:t>
            </a:r>
            <a:endParaRPr lang="en-US" sz="2400"/>
          </a:p>
        </p:txBody>
      </p:sp>
      <p:sp>
        <p:nvSpPr>
          <p:cNvPr id="3" name="object 3"/>
          <p:cNvSpPr/>
          <p:nvPr/>
        </p:nvSpPr>
        <p:spPr>
          <a:xfrm>
            <a:off x="2505704" y="1616865"/>
            <a:ext cx="6155695" cy="2735358"/>
          </a:xfrm>
          <a:custGeom>
            <a:avLst/>
            <a:gdLst/>
            <a:ahLst/>
            <a:cxnLst/>
            <a:rect l="l" t="t" r="r" b="b"/>
            <a:pathLst>
              <a:path w="6009005" h="2670175">
                <a:moveTo>
                  <a:pt x="6008656" y="2669717"/>
                </a:moveTo>
                <a:lnTo>
                  <a:pt x="4311551" y="2669717"/>
                </a:lnTo>
                <a:lnTo>
                  <a:pt x="4263365" y="2666537"/>
                </a:lnTo>
                <a:lnTo>
                  <a:pt x="4216412" y="2657157"/>
                </a:lnTo>
                <a:lnTo>
                  <a:pt x="4171262" y="2641811"/>
                </a:lnTo>
                <a:lnTo>
                  <a:pt x="4128485" y="2620736"/>
                </a:lnTo>
                <a:lnTo>
                  <a:pt x="4088651" y="2594168"/>
                </a:lnTo>
                <a:lnTo>
                  <a:pt x="4052330" y="2562343"/>
                </a:lnTo>
                <a:lnTo>
                  <a:pt x="4020505" y="2526022"/>
                </a:lnTo>
                <a:lnTo>
                  <a:pt x="3993937" y="2486188"/>
                </a:lnTo>
                <a:lnTo>
                  <a:pt x="3972862" y="2443411"/>
                </a:lnTo>
                <a:lnTo>
                  <a:pt x="3957516" y="2398261"/>
                </a:lnTo>
                <a:lnTo>
                  <a:pt x="3948135" y="2351308"/>
                </a:lnTo>
                <a:lnTo>
                  <a:pt x="3944956" y="2303121"/>
                </a:lnTo>
                <a:lnTo>
                  <a:pt x="3944956" y="17"/>
                </a:lnTo>
                <a:lnTo>
                  <a:pt x="5642061" y="17"/>
                </a:lnTo>
                <a:lnTo>
                  <a:pt x="5688046" y="2873"/>
                </a:lnTo>
                <a:lnTo>
                  <a:pt x="5732326" y="11213"/>
                </a:lnTo>
                <a:lnTo>
                  <a:pt x="5774559" y="24693"/>
                </a:lnTo>
                <a:lnTo>
                  <a:pt x="5814399" y="42969"/>
                </a:lnTo>
                <a:lnTo>
                  <a:pt x="5851505" y="65698"/>
                </a:lnTo>
                <a:lnTo>
                  <a:pt x="5885531" y="92537"/>
                </a:lnTo>
                <a:lnTo>
                  <a:pt x="5916136" y="123142"/>
                </a:lnTo>
                <a:lnTo>
                  <a:pt x="5942974" y="157168"/>
                </a:lnTo>
                <a:lnTo>
                  <a:pt x="5965704" y="194274"/>
                </a:lnTo>
                <a:lnTo>
                  <a:pt x="5983980" y="234115"/>
                </a:lnTo>
                <a:lnTo>
                  <a:pt x="5997460" y="276347"/>
                </a:lnTo>
                <a:lnTo>
                  <a:pt x="6005800" y="320627"/>
                </a:lnTo>
                <a:lnTo>
                  <a:pt x="6008656" y="366612"/>
                </a:lnTo>
                <a:lnTo>
                  <a:pt x="6008656" y="2669717"/>
                </a:lnTo>
                <a:close/>
              </a:path>
              <a:path w="6009005" h="2670175">
                <a:moveTo>
                  <a:pt x="1974935" y="2669357"/>
                </a:moveTo>
                <a:lnTo>
                  <a:pt x="350827" y="2669357"/>
                </a:lnTo>
                <a:lnTo>
                  <a:pt x="304713" y="2666315"/>
                </a:lnTo>
                <a:lnTo>
                  <a:pt x="259779" y="2657338"/>
                </a:lnTo>
                <a:lnTo>
                  <a:pt x="216571" y="2642652"/>
                </a:lnTo>
                <a:lnTo>
                  <a:pt x="175634" y="2622484"/>
                </a:lnTo>
                <a:lnTo>
                  <a:pt x="137514" y="2597058"/>
                </a:lnTo>
                <a:lnTo>
                  <a:pt x="102755" y="2566602"/>
                </a:lnTo>
                <a:lnTo>
                  <a:pt x="72298" y="2531843"/>
                </a:lnTo>
                <a:lnTo>
                  <a:pt x="46873" y="2493722"/>
                </a:lnTo>
                <a:lnTo>
                  <a:pt x="26705" y="2452785"/>
                </a:lnTo>
                <a:lnTo>
                  <a:pt x="12019" y="2409577"/>
                </a:lnTo>
                <a:lnTo>
                  <a:pt x="3042" y="2364644"/>
                </a:lnTo>
                <a:lnTo>
                  <a:pt x="0" y="2318529"/>
                </a:lnTo>
                <a:lnTo>
                  <a:pt x="0" y="40"/>
                </a:lnTo>
                <a:lnTo>
                  <a:pt x="1624108" y="40"/>
                </a:lnTo>
                <a:lnTo>
                  <a:pt x="1671713" y="3243"/>
                </a:lnTo>
                <a:lnTo>
                  <a:pt x="1717372" y="12572"/>
                </a:lnTo>
                <a:lnTo>
                  <a:pt x="1760666" y="27610"/>
                </a:lnTo>
                <a:lnTo>
                  <a:pt x="1801177" y="47939"/>
                </a:lnTo>
                <a:lnTo>
                  <a:pt x="1838488" y="73140"/>
                </a:lnTo>
                <a:lnTo>
                  <a:pt x="1872180" y="102795"/>
                </a:lnTo>
                <a:lnTo>
                  <a:pt x="1901836" y="136488"/>
                </a:lnTo>
                <a:lnTo>
                  <a:pt x="1927037" y="173798"/>
                </a:lnTo>
                <a:lnTo>
                  <a:pt x="1947366" y="214310"/>
                </a:lnTo>
                <a:lnTo>
                  <a:pt x="1962403" y="257604"/>
                </a:lnTo>
                <a:lnTo>
                  <a:pt x="1971733" y="303263"/>
                </a:lnTo>
                <a:lnTo>
                  <a:pt x="1974935" y="350868"/>
                </a:lnTo>
                <a:lnTo>
                  <a:pt x="1974935" y="2669357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9781" y="1670514"/>
            <a:ext cx="1337431" cy="1474036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954" defTabSz="466344">
              <a:spcBef>
                <a:spcPts val="102"/>
              </a:spcBef>
            </a:pPr>
            <a:r>
              <a:rPr lang="en-US" sz="1326" spc="36" dirty="0">
                <a:latin typeface="Tahoma"/>
                <a:cs typeface="Tahoma"/>
              </a:rPr>
              <a:t>Personal Data</a:t>
            </a:r>
          </a:p>
          <a:p>
            <a:pPr marL="12954" marR="750684" defTabSz="466344">
              <a:lnSpc>
                <a:spcPct val="151000"/>
              </a:lnSpc>
              <a:spcBef>
                <a:spcPts val="36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Age </a:t>
            </a:r>
            <a:r>
              <a:rPr lang="en-US" sz="1224" kern="1200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Gender  BMI</a:t>
            </a:r>
            <a:endParaRPr lang="en-US" sz="1224" kern="1200" dirty="0">
              <a:latin typeface="Courier New"/>
              <a:ea typeface="+mn-ea"/>
              <a:cs typeface="Courier New"/>
            </a:endParaRPr>
          </a:p>
          <a:p>
            <a:pPr marL="12954" defTabSz="466344">
              <a:spcBef>
                <a:spcPts val="750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Marital</a:t>
            </a:r>
            <a:r>
              <a:rPr lang="en-US" sz="1224" kern="1200" spc="-8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Status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600" y="1616736"/>
            <a:ext cx="6064625" cy="2735358"/>
          </a:xfrm>
          <a:custGeom>
            <a:avLst/>
            <a:gdLst/>
            <a:ahLst/>
            <a:cxnLst/>
            <a:rect l="l" t="t" r="r" b="b"/>
            <a:pathLst>
              <a:path w="5920105" h="2670175">
                <a:moveTo>
                  <a:pt x="1974899" y="16"/>
                </a:moveTo>
                <a:lnTo>
                  <a:pt x="350821" y="16"/>
                </a:lnTo>
                <a:lnTo>
                  <a:pt x="304707" y="3058"/>
                </a:lnTo>
                <a:lnTo>
                  <a:pt x="259774" y="12035"/>
                </a:lnTo>
                <a:lnTo>
                  <a:pt x="216567" y="26721"/>
                </a:lnTo>
                <a:lnTo>
                  <a:pt x="175631" y="46889"/>
                </a:lnTo>
                <a:lnTo>
                  <a:pt x="137511" y="72313"/>
                </a:lnTo>
                <a:lnTo>
                  <a:pt x="102753" y="102769"/>
                </a:lnTo>
                <a:lnTo>
                  <a:pt x="72297" y="137527"/>
                </a:lnTo>
                <a:lnTo>
                  <a:pt x="46872" y="175647"/>
                </a:lnTo>
                <a:lnTo>
                  <a:pt x="26704" y="216584"/>
                </a:lnTo>
                <a:lnTo>
                  <a:pt x="12019" y="259791"/>
                </a:lnTo>
                <a:lnTo>
                  <a:pt x="3042" y="304724"/>
                </a:lnTo>
                <a:lnTo>
                  <a:pt x="0" y="350837"/>
                </a:lnTo>
                <a:lnTo>
                  <a:pt x="0" y="2669719"/>
                </a:lnTo>
                <a:lnTo>
                  <a:pt x="1624078" y="2669719"/>
                </a:lnTo>
                <a:lnTo>
                  <a:pt x="1671683" y="2666517"/>
                </a:lnTo>
                <a:lnTo>
                  <a:pt x="1717340" y="2657188"/>
                </a:lnTo>
                <a:lnTo>
                  <a:pt x="1760634" y="2642150"/>
                </a:lnTo>
                <a:lnTo>
                  <a:pt x="1801144" y="2621822"/>
                </a:lnTo>
                <a:lnTo>
                  <a:pt x="1838455" y="2596622"/>
                </a:lnTo>
                <a:lnTo>
                  <a:pt x="1872146" y="2566966"/>
                </a:lnTo>
                <a:lnTo>
                  <a:pt x="1901801" y="2533275"/>
                </a:lnTo>
                <a:lnTo>
                  <a:pt x="1927002" y="2495965"/>
                </a:lnTo>
                <a:lnTo>
                  <a:pt x="1947330" y="2455454"/>
                </a:lnTo>
                <a:lnTo>
                  <a:pt x="1962368" y="2412161"/>
                </a:lnTo>
                <a:lnTo>
                  <a:pt x="1971697" y="2366503"/>
                </a:lnTo>
                <a:lnTo>
                  <a:pt x="1974899" y="2318898"/>
                </a:lnTo>
                <a:lnTo>
                  <a:pt x="1974899" y="16"/>
                </a:lnTo>
                <a:close/>
              </a:path>
              <a:path w="5920105" h="2670175">
                <a:moveTo>
                  <a:pt x="5919923" y="153"/>
                </a:moveTo>
                <a:lnTo>
                  <a:pt x="4295844" y="153"/>
                </a:lnTo>
                <a:lnTo>
                  <a:pt x="4249731" y="3196"/>
                </a:lnTo>
                <a:lnTo>
                  <a:pt x="4204798" y="12172"/>
                </a:lnTo>
                <a:lnTo>
                  <a:pt x="4161591" y="26858"/>
                </a:lnTo>
                <a:lnTo>
                  <a:pt x="4120655" y="47026"/>
                </a:lnTo>
                <a:lnTo>
                  <a:pt x="4082535" y="72451"/>
                </a:lnTo>
                <a:lnTo>
                  <a:pt x="4047776" y="102906"/>
                </a:lnTo>
                <a:lnTo>
                  <a:pt x="4017321" y="137665"/>
                </a:lnTo>
                <a:lnTo>
                  <a:pt x="3991896" y="175785"/>
                </a:lnTo>
                <a:lnTo>
                  <a:pt x="3971728" y="216721"/>
                </a:lnTo>
                <a:lnTo>
                  <a:pt x="3957043" y="259928"/>
                </a:lnTo>
                <a:lnTo>
                  <a:pt x="3948066" y="304861"/>
                </a:lnTo>
                <a:lnTo>
                  <a:pt x="3945023" y="350974"/>
                </a:lnTo>
                <a:lnTo>
                  <a:pt x="3945023" y="2669857"/>
                </a:lnTo>
                <a:lnTo>
                  <a:pt x="5569102" y="2669857"/>
                </a:lnTo>
                <a:lnTo>
                  <a:pt x="5616706" y="2666654"/>
                </a:lnTo>
                <a:lnTo>
                  <a:pt x="5662364" y="2657325"/>
                </a:lnTo>
                <a:lnTo>
                  <a:pt x="5705657" y="2642287"/>
                </a:lnTo>
                <a:lnTo>
                  <a:pt x="5746168" y="2621959"/>
                </a:lnTo>
                <a:lnTo>
                  <a:pt x="5783478" y="2596759"/>
                </a:lnTo>
                <a:lnTo>
                  <a:pt x="5817170" y="2567104"/>
                </a:lnTo>
                <a:lnTo>
                  <a:pt x="5846825" y="2533412"/>
                </a:lnTo>
                <a:lnTo>
                  <a:pt x="5872026" y="2496102"/>
                </a:lnTo>
                <a:lnTo>
                  <a:pt x="5892354" y="2455591"/>
                </a:lnTo>
                <a:lnTo>
                  <a:pt x="5907391" y="2412298"/>
                </a:lnTo>
                <a:lnTo>
                  <a:pt x="5916720" y="2366640"/>
                </a:lnTo>
                <a:lnTo>
                  <a:pt x="5919923" y="2319035"/>
                </a:lnTo>
                <a:lnTo>
                  <a:pt x="5919923" y="153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37925" y="1774699"/>
            <a:ext cx="1010879" cy="216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defTabSz="466344">
              <a:spcBef>
                <a:spcPts val="102"/>
              </a:spcBef>
            </a:pPr>
            <a:r>
              <a:rPr lang="en-US" sz="1326" kern="1200" spc="36" dirty="0">
                <a:latin typeface="Tahoma"/>
                <a:ea typeface="+mn-ea"/>
                <a:cs typeface="Tahoma"/>
              </a:rPr>
              <a:t>Medical</a:t>
            </a:r>
            <a:r>
              <a:rPr lang="en-US" sz="1326" kern="1200" spc="-163" dirty="0">
                <a:latin typeface="Tahoma"/>
                <a:ea typeface="+mn-ea"/>
                <a:cs typeface="Tahoma"/>
              </a:rPr>
              <a:t> </a:t>
            </a:r>
            <a:r>
              <a:rPr lang="en-US" sz="1326" kern="1200" spc="26" dirty="0">
                <a:latin typeface="Tahoma"/>
                <a:ea typeface="+mn-ea"/>
                <a:cs typeface="Tahoma"/>
              </a:rPr>
              <a:t>Data</a:t>
            </a:r>
            <a:endParaRPr lang="en-US" sz="13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25" y="2108925"/>
            <a:ext cx="1243759" cy="45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marR="5182" defTabSz="466344">
              <a:lnSpc>
                <a:spcPct val="114599"/>
              </a:lnSpc>
              <a:spcBef>
                <a:spcPts val="102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Key</a:t>
            </a:r>
            <a:r>
              <a:rPr lang="en-US" sz="1224" kern="1200" spc="-9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complaint </a:t>
            </a:r>
            <a:r>
              <a:rPr lang="en-US" sz="1224" kern="1200" spc="-719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codes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25" y="2665105"/>
            <a:ext cx="1150087" cy="45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marR="5182" defTabSz="466344">
              <a:lnSpc>
                <a:spcPct val="114599"/>
              </a:lnSpc>
              <a:spcBef>
                <a:spcPts val="102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Past</a:t>
            </a:r>
            <a:r>
              <a:rPr lang="en-US" sz="1224" kern="1200" spc="-9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medical </a:t>
            </a:r>
            <a:r>
              <a:rPr lang="en-US" sz="1224" kern="1200" spc="-719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history</a:t>
            </a:r>
            <a:r>
              <a:rPr lang="en-US" sz="1224" kern="1200" spc="-9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code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925" y="3248605"/>
            <a:ext cx="1243759" cy="201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defTabSz="466344">
              <a:spcBef>
                <a:spcPts val="102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Implant</a:t>
            </a:r>
            <a:r>
              <a:rPr lang="en-US" sz="1224" kern="1200" spc="-8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(Y/N)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2400" y="1666314"/>
            <a:ext cx="1805792" cy="23229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954" marR="378257" defTabSz="466344">
              <a:lnSpc>
                <a:spcPct val="150200"/>
              </a:lnSpc>
              <a:spcBef>
                <a:spcPts val="153"/>
              </a:spcBef>
            </a:pPr>
            <a:r>
              <a:rPr lang="en-US" sz="1326" spc="36" dirty="0">
                <a:latin typeface="Tahoma"/>
                <a:cs typeface="Tahoma"/>
              </a:rPr>
              <a:t>Stay at hospital  </a:t>
            </a:r>
            <a:r>
              <a:rPr lang="en-US" sz="1224" spc="-5" dirty="0">
                <a:latin typeface="Courier New"/>
                <a:cs typeface="Courier New"/>
              </a:rPr>
              <a:t>Total Length Of  Stay</a:t>
            </a:r>
          </a:p>
          <a:p>
            <a:pPr marL="12954" marR="5182" defTabSz="466344">
              <a:lnSpc>
                <a:spcPct val="151000"/>
              </a:lnSpc>
            </a:pPr>
            <a:r>
              <a:rPr lang="en-US" sz="1224" spc="-5" dirty="0">
                <a:latin typeface="Courier New"/>
                <a:cs typeface="Courier New"/>
              </a:rPr>
              <a:t>Length of stay-ICU  Length of stay-Ward  Mode Of Arrival  State at Arrival  Type Of Admission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5147" y="1622451"/>
            <a:ext cx="962742" cy="203802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954" marR="103632" defTabSz="466344">
              <a:lnSpc>
                <a:spcPct val="130100"/>
              </a:lnSpc>
              <a:spcBef>
                <a:spcPts val="194"/>
              </a:spcBef>
            </a:pPr>
            <a:r>
              <a:rPr lang="en-US" sz="1326" spc="36" dirty="0">
                <a:latin typeface="Tahoma"/>
                <a:cs typeface="Tahoma"/>
              </a:rPr>
              <a:t>Symptoms </a:t>
            </a:r>
            <a:r>
              <a:rPr lang="en-US" sz="1428" kern="1200" spc="-5" dirty="0">
                <a:latin typeface="Tahoma"/>
                <a:ea typeface="+mn-ea"/>
                <a:cs typeface="Tahoma"/>
              </a:rPr>
              <a:t> </a:t>
            </a:r>
            <a:r>
              <a:rPr lang="en-US" sz="1224" spc="-5" dirty="0">
                <a:latin typeface="Courier New"/>
                <a:cs typeface="Courier New"/>
              </a:rPr>
              <a:t>HR Pulse  BP -high  BP-low  RR</a:t>
            </a:r>
          </a:p>
          <a:p>
            <a:pPr marL="12954" defTabSz="466344">
              <a:spcBef>
                <a:spcPts val="439"/>
              </a:spcBef>
            </a:pPr>
            <a:r>
              <a:rPr lang="en-US" sz="1224" spc="-5" dirty="0">
                <a:latin typeface="Courier New"/>
                <a:cs typeface="Courier New"/>
              </a:rPr>
              <a:t>HB</a:t>
            </a:r>
          </a:p>
          <a:p>
            <a:pPr marL="12954" marR="5182" defTabSz="466344">
              <a:lnSpc>
                <a:spcPct val="130000"/>
              </a:lnSpc>
            </a:pPr>
            <a:r>
              <a:rPr lang="en-US" sz="1224" spc="-5" dirty="0">
                <a:latin typeface="Courier New"/>
                <a:cs typeface="Courier New"/>
              </a:rPr>
              <a:t>Urea  Creatinine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592" y="824631"/>
            <a:ext cx="51098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The</a:t>
            </a:r>
            <a:r>
              <a:rPr spc="-210" dirty="0"/>
              <a:t> </a:t>
            </a:r>
            <a:r>
              <a:rPr spc="-140" dirty="0"/>
              <a:t>ﬁ</a:t>
            </a:r>
            <a:r>
              <a:rPr spc="-155" dirty="0"/>
              <a:t>v</a:t>
            </a:r>
            <a:r>
              <a:rPr spc="-125" dirty="0"/>
              <a:t>e</a:t>
            </a:r>
            <a:r>
              <a:rPr spc="-215" dirty="0"/>
              <a:t> </a:t>
            </a:r>
            <a:r>
              <a:rPr spc="-150" dirty="0"/>
              <a:t>assumption</a:t>
            </a:r>
            <a:r>
              <a:rPr spc="-130" dirty="0"/>
              <a:t>s</a:t>
            </a:r>
            <a:r>
              <a:rPr spc="-215" dirty="0"/>
              <a:t> </a:t>
            </a:r>
            <a:r>
              <a:rPr spc="-110" dirty="0"/>
              <a:t>o</a:t>
            </a:r>
            <a:r>
              <a:rPr spc="-65" dirty="0"/>
              <a:t>f</a:t>
            </a:r>
            <a:r>
              <a:rPr spc="-215" dirty="0"/>
              <a:t> </a:t>
            </a:r>
            <a:r>
              <a:rPr spc="-130" dirty="0"/>
              <a:t>regressio</a:t>
            </a:r>
            <a:r>
              <a:rPr spc="-150" dirty="0"/>
              <a:t>n</a:t>
            </a:r>
            <a:r>
              <a:rPr spc="-215" dirty="0"/>
              <a:t> </a:t>
            </a:r>
            <a:r>
              <a:rPr spc="-13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412" y="1520665"/>
            <a:ext cx="7620634" cy="242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28200"/>
              </a:lnSpc>
              <a:spcBef>
                <a:spcPts val="100"/>
              </a:spcBef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70" dirty="0">
                <a:latin typeface="Tahoma"/>
                <a:cs typeface="Tahoma"/>
              </a:rPr>
              <a:t>Linear</a:t>
            </a:r>
            <a:r>
              <a:rPr sz="1300" b="1" spc="229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relationship:</a:t>
            </a:r>
            <a:r>
              <a:rPr sz="1300" b="1" spc="-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There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exists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21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linear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relationship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between</a:t>
            </a:r>
            <a:r>
              <a:rPr sz="1300" spc="21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independent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21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dependent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variable</a:t>
            </a:r>
            <a:endParaRPr sz="1300" dirty="0">
              <a:latin typeface="Tahoma"/>
              <a:cs typeface="Tahoma"/>
            </a:endParaRPr>
          </a:p>
          <a:p>
            <a:pPr marL="321945" marR="5080" indent="-309880">
              <a:lnSpc>
                <a:spcPct val="129800"/>
              </a:lnSpc>
              <a:spcBef>
                <a:spcPts val="1200"/>
              </a:spcBef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45" dirty="0">
                <a:latin typeface="Tahoma"/>
                <a:cs typeface="Tahoma"/>
              </a:rPr>
              <a:t>No</a:t>
            </a:r>
            <a:r>
              <a:rPr sz="1300" b="1" spc="175" dirty="0">
                <a:latin typeface="Tahoma"/>
                <a:cs typeface="Tahoma"/>
              </a:rPr>
              <a:t> </a:t>
            </a:r>
            <a:r>
              <a:rPr sz="1300" b="1" spc="-55" dirty="0">
                <a:latin typeface="Tahoma"/>
                <a:cs typeface="Tahoma"/>
              </a:rPr>
              <a:t>or</a:t>
            </a:r>
            <a:r>
              <a:rPr sz="1300" b="1" spc="175" dirty="0">
                <a:latin typeface="Tahoma"/>
                <a:cs typeface="Tahoma"/>
              </a:rPr>
              <a:t> </a:t>
            </a:r>
            <a:r>
              <a:rPr sz="1300" b="1" spc="-50" dirty="0">
                <a:latin typeface="Tahoma"/>
                <a:cs typeface="Tahoma"/>
              </a:rPr>
              <a:t>little</a:t>
            </a:r>
            <a:r>
              <a:rPr sz="1300" b="1" spc="180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multicollinearity</a:t>
            </a:r>
            <a:r>
              <a:rPr sz="1300" spc="-70" dirty="0">
                <a:latin typeface="Tahoma"/>
                <a:cs typeface="Tahoma"/>
              </a:rPr>
              <a:t>:</a:t>
            </a:r>
            <a:r>
              <a:rPr sz="1300" spc="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more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than</a:t>
            </a:r>
            <a:r>
              <a:rPr sz="1300" spc="14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two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explanatory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variables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should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not</a:t>
            </a:r>
            <a:r>
              <a:rPr sz="1300" spc="14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be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highly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linearly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related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D85C6"/>
              </a:buClr>
              <a:buFont typeface="MS PGothic"/>
              <a:buChar char="-"/>
            </a:pPr>
            <a:endParaRPr sz="1350" dirty="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45" dirty="0">
                <a:latin typeface="Tahoma"/>
                <a:cs typeface="Tahoma"/>
              </a:rPr>
              <a:t>No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autocorrelation</a:t>
            </a:r>
            <a:r>
              <a:rPr sz="1300" spc="-75" dirty="0">
                <a:latin typeface="Tahoma"/>
                <a:cs typeface="Tahoma"/>
              </a:rPr>
              <a:t>: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no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correlation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between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residuals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D85C6"/>
              </a:buClr>
              <a:buFont typeface="MS PGothic"/>
              <a:buChar char="-"/>
            </a:pPr>
            <a:endParaRPr sz="1350" dirty="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70" dirty="0">
                <a:latin typeface="Tahoma"/>
                <a:cs typeface="Tahoma"/>
              </a:rPr>
              <a:t>Normality</a:t>
            </a:r>
            <a:r>
              <a:rPr sz="1300" spc="-70" dirty="0">
                <a:latin typeface="Tahoma"/>
                <a:cs typeface="Tahoma"/>
              </a:rPr>
              <a:t>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residuals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model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normally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distributed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D85C6"/>
              </a:buClr>
              <a:buFont typeface="MS PGothic"/>
              <a:buChar char="-"/>
            </a:pPr>
            <a:endParaRPr sz="1350" dirty="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75" dirty="0">
                <a:latin typeface="Tahoma"/>
                <a:cs typeface="Tahoma"/>
              </a:rPr>
              <a:t>Homoscedasticity</a:t>
            </a:r>
            <a:r>
              <a:rPr sz="1300" spc="-75" dirty="0">
                <a:latin typeface="Tahoma"/>
                <a:cs typeface="Tahoma"/>
              </a:rPr>
              <a:t>: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residuals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have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constant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variance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every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level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independent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variable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162" y="438408"/>
            <a:ext cx="238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Dat</a:t>
            </a:r>
            <a:r>
              <a:rPr sz="2400" spc="-114" dirty="0"/>
              <a:t>a</a:t>
            </a:r>
            <a:r>
              <a:rPr sz="2400" spc="-245" dirty="0"/>
              <a:t> </a:t>
            </a:r>
            <a:r>
              <a:rPr sz="2400" spc="-120" dirty="0"/>
              <a:t>Prepa</a:t>
            </a:r>
            <a:r>
              <a:rPr sz="2400" spc="-125" dirty="0"/>
              <a:t>r</a:t>
            </a:r>
            <a:r>
              <a:rPr sz="2400" spc="-130" dirty="0"/>
              <a:t>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1625" y="1034316"/>
            <a:ext cx="300291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300" b="1" spc="-65" dirty="0">
                <a:latin typeface="Tahoma"/>
                <a:cs typeface="Tahoma"/>
              </a:rPr>
              <a:t>Age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Categorie</a:t>
            </a:r>
            <a:r>
              <a:rPr sz="1300" b="1" spc="-65" dirty="0">
                <a:latin typeface="Tahoma"/>
                <a:cs typeface="Tahoma"/>
              </a:rPr>
              <a:t>s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(per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case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study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appendix)  </a:t>
            </a: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60" dirty="0">
                <a:latin typeface="Tahoma"/>
                <a:cs typeface="Tahoma"/>
              </a:rPr>
              <a:t>&lt;10: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Child</a:t>
            </a:r>
            <a:endParaRPr sz="1300" dirty="0">
              <a:latin typeface="Tahoma"/>
              <a:cs typeface="Tahoma"/>
            </a:endParaRPr>
          </a:p>
          <a:p>
            <a:pPr marL="12700" marR="1299210">
              <a:lnSpc>
                <a:spcPct val="149000"/>
              </a:lnSpc>
            </a:pP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11-25: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Y</a:t>
            </a:r>
            <a:r>
              <a:rPr sz="1300" spc="-15" dirty="0">
                <a:latin typeface="Tahoma"/>
                <a:cs typeface="Tahoma"/>
              </a:rPr>
              <a:t>oung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Adult  </a:t>
            </a: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26-50: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Adult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60" dirty="0">
                <a:latin typeface="Tahoma"/>
                <a:cs typeface="Tahoma"/>
              </a:rPr>
              <a:t>&gt;50: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0" dirty="0">
                <a:latin typeface="Tahoma"/>
                <a:cs typeface="Tahoma"/>
              </a:rPr>
              <a:t>Old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583" y="2903459"/>
            <a:ext cx="3212248" cy="2017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79400" y="1034316"/>
            <a:ext cx="3500754" cy="86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300" b="1" spc="-80" dirty="0">
                <a:latin typeface="Tahoma"/>
                <a:cs typeface="Tahoma"/>
              </a:rPr>
              <a:t>Haemoglobin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(per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subject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matter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knowledg</a:t>
            </a:r>
            <a:r>
              <a:rPr sz="1300" spc="-15" dirty="0">
                <a:latin typeface="Tahoma"/>
                <a:cs typeface="Tahoma"/>
              </a:rPr>
              <a:t>e</a:t>
            </a:r>
            <a:r>
              <a:rPr sz="1300" spc="-95" dirty="0">
                <a:latin typeface="Tahoma"/>
                <a:cs typeface="Tahoma"/>
              </a:rPr>
              <a:t>)  </a:t>
            </a:r>
            <a:r>
              <a:rPr sz="1300" spc="-10" dirty="0">
                <a:latin typeface="Tahoma"/>
                <a:cs typeface="Tahoma"/>
              </a:rPr>
              <a:t>"normal":</a:t>
            </a:r>
            <a:r>
              <a:rPr sz="1300" spc="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Female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12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15.5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60" dirty="0">
                <a:latin typeface="Tahoma"/>
                <a:cs typeface="Tahoma"/>
              </a:rPr>
              <a:t>Men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13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17.5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Any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value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outside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these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limits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"abnormal"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4512" y="2821584"/>
            <a:ext cx="3477016" cy="2183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660" y="334683"/>
            <a:ext cx="2450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/>
              <a:t>Deri</a:t>
            </a:r>
            <a:r>
              <a:rPr sz="2400" spc="-130" dirty="0"/>
              <a:t>v</a:t>
            </a:r>
            <a:r>
              <a:rPr sz="2400" spc="-145" dirty="0"/>
              <a:t>e</a:t>
            </a:r>
            <a:r>
              <a:rPr sz="2400" spc="-150" dirty="0"/>
              <a:t>d</a:t>
            </a:r>
            <a:r>
              <a:rPr sz="2400" spc="-245" dirty="0"/>
              <a:t> </a:t>
            </a:r>
            <a:r>
              <a:rPr sz="2400" spc="-70" dirty="0"/>
              <a:t>V</a:t>
            </a:r>
            <a:r>
              <a:rPr sz="2400" spc="-140" dirty="0"/>
              <a:t>ariables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31675" y="1131471"/>
            <a:ext cx="30645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5" dirty="0">
                <a:latin typeface="Tahoma"/>
                <a:cs typeface="Tahoma"/>
              </a:rPr>
              <a:t>BP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Ranges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(per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subject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matter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knowledg</a:t>
            </a:r>
            <a:r>
              <a:rPr sz="1300" spc="-15" dirty="0">
                <a:latin typeface="Tahoma"/>
                <a:cs typeface="Tahoma"/>
              </a:rPr>
              <a:t>e</a:t>
            </a:r>
            <a:r>
              <a:rPr sz="1300" spc="-110" dirty="0">
                <a:latin typeface="Tahoma"/>
                <a:cs typeface="Tahoma"/>
              </a:rPr>
              <a:t>)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874" y="1507324"/>
            <a:ext cx="3931675" cy="20315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7088" y="1164225"/>
            <a:ext cx="4151613" cy="25927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1050" y="3729795"/>
            <a:ext cx="3503295" cy="117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60" dirty="0">
                <a:latin typeface="Tahoma"/>
                <a:cs typeface="Tahoma"/>
              </a:rPr>
              <a:t>Urea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Categories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(Per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subject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matter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knowledge)</a:t>
            </a:r>
            <a:endParaRPr sz="1300" dirty="0">
              <a:latin typeface="Tahoma"/>
              <a:cs typeface="Tahoma"/>
            </a:endParaRPr>
          </a:p>
          <a:p>
            <a:pPr marL="12700" marR="1094105">
              <a:lnSpc>
                <a:spcPct val="168300"/>
              </a:lnSpc>
            </a:pPr>
            <a:r>
              <a:rPr sz="1300" spc="10" dirty="0">
                <a:latin typeface="Tahoma"/>
                <a:cs typeface="Tahoma"/>
              </a:rPr>
              <a:t>F</a:t>
            </a:r>
            <a:r>
              <a:rPr sz="1300" spc="-25" dirty="0">
                <a:latin typeface="Tahoma"/>
                <a:cs typeface="Tahoma"/>
              </a:rPr>
              <a:t>emale: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6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21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mg</a:t>
            </a:r>
            <a:r>
              <a:rPr sz="1300" spc="-100" dirty="0">
                <a:latin typeface="Tahoma"/>
                <a:cs typeface="Tahoma"/>
              </a:rPr>
              <a:t>/</a:t>
            </a:r>
            <a:r>
              <a:rPr sz="1300" spc="-30" dirty="0">
                <a:latin typeface="Tahoma"/>
                <a:cs typeface="Tahoma"/>
              </a:rPr>
              <a:t>dl: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Normal  </a:t>
            </a:r>
            <a:r>
              <a:rPr sz="1300" spc="10" dirty="0">
                <a:latin typeface="Tahoma"/>
                <a:cs typeface="Tahoma"/>
              </a:rPr>
              <a:t>Male: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Urea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7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20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mg</a:t>
            </a:r>
            <a:r>
              <a:rPr sz="1300" spc="-100" dirty="0">
                <a:latin typeface="Tahoma"/>
                <a:cs typeface="Tahoma"/>
              </a:rPr>
              <a:t>/</a:t>
            </a:r>
            <a:r>
              <a:rPr sz="1300" spc="-30" dirty="0">
                <a:latin typeface="Tahoma"/>
                <a:cs typeface="Tahoma"/>
              </a:rPr>
              <a:t>dl: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Normal  </a:t>
            </a:r>
            <a:r>
              <a:rPr sz="1300" spc="30" dirty="0">
                <a:latin typeface="Tahoma"/>
                <a:cs typeface="Tahoma"/>
              </a:rPr>
              <a:t>Urea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95" dirty="0">
                <a:latin typeface="Tahoma"/>
                <a:cs typeface="Tahoma"/>
              </a:rPr>
              <a:t>&gt;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20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mg</a:t>
            </a:r>
            <a:r>
              <a:rPr sz="1300" spc="-100" dirty="0">
                <a:latin typeface="Tahoma"/>
                <a:cs typeface="Tahoma"/>
              </a:rPr>
              <a:t>/</a:t>
            </a:r>
            <a:r>
              <a:rPr sz="1300" spc="-30" dirty="0">
                <a:latin typeface="Tahoma"/>
                <a:cs typeface="Tahoma"/>
              </a:rPr>
              <a:t>dl: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Abnormal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443" y="966461"/>
            <a:ext cx="3375025" cy="181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latin typeface="Tahoma"/>
                <a:cs typeface="Tahoma"/>
              </a:rPr>
              <a:t>Creatinine</a:t>
            </a:r>
            <a:r>
              <a:rPr sz="1100" b="1" spc="-11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Categories</a:t>
            </a:r>
            <a:r>
              <a:rPr sz="1100" b="1" spc="-11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(</a:t>
            </a:r>
            <a:r>
              <a:rPr sz="1100" spc="-20" dirty="0">
                <a:latin typeface="Tahoma"/>
                <a:cs typeface="Tahoma"/>
              </a:rPr>
              <a:t>Per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subject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matter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knowledge)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755265" algn="l"/>
              </a:tabLst>
            </a:pPr>
            <a:r>
              <a:rPr sz="1100" spc="10" dirty="0">
                <a:latin typeface="Tahoma"/>
                <a:cs typeface="Tahoma"/>
              </a:rPr>
              <a:t>Age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&lt;3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creatinine: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0.3-0.7	</a:t>
            </a:r>
            <a:r>
              <a:rPr sz="1100" spc="20" dirty="0">
                <a:latin typeface="Tahoma"/>
                <a:cs typeface="Tahoma"/>
              </a:rPr>
              <a:t>Normal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93200"/>
              </a:lnSpc>
              <a:tabLst>
                <a:tab pos="2755265" algn="l"/>
              </a:tabLst>
            </a:pPr>
            <a:r>
              <a:rPr sz="1100" spc="-20" dirty="0">
                <a:latin typeface="Tahoma"/>
                <a:cs typeface="Tahoma"/>
              </a:rPr>
              <a:t>Age: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3-18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creatinine: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0.5-1.0	</a:t>
            </a:r>
            <a:r>
              <a:rPr sz="1100" spc="20" dirty="0">
                <a:latin typeface="Tahoma"/>
                <a:cs typeface="Tahoma"/>
              </a:rPr>
              <a:t>Normal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Age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&gt;18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Female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creatinine: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0.6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-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1.1	</a:t>
            </a:r>
            <a:r>
              <a:rPr sz="1100" spc="20" dirty="0">
                <a:latin typeface="Tahoma"/>
                <a:cs typeface="Tahoma"/>
              </a:rPr>
              <a:t>Normal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Age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65" dirty="0">
                <a:latin typeface="Tahoma"/>
                <a:cs typeface="Tahoma"/>
              </a:rPr>
              <a:t>&gt;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18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Male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creatinine: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0.9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-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1.3	</a:t>
            </a:r>
            <a:r>
              <a:rPr sz="1100" spc="20" dirty="0">
                <a:latin typeface="Tahoma"/>
                <a:cs typeface="Tahoma"/>
              </a:rPr>
              <a:t>Normal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Else: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15" dirty="0">
                <a:latin typeface="Tahoma"/>
                <a:cs typeface="Tahoma"/>
              </a:rPr>
              <a:t>Abnormal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112" y="244833"/>
            <a:ext cx="238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Dat</a:t>
            </a:r>
            <a:r>
              <a:rPr sz="2400" spc="-114" dirty="0"/>
              <a:t>a</a:t>
            </a:r>
            <a:r>
              <a:rPr sz="2400" spc="-245" dirty="0"/>
              <a:t> </a:t>
            </a:r>
            <a:r>
              <a:rPr sz="2400" spc="-120" dirty="0"/>
              <a:t>Prepa</a:t>
            </a:r>
            <a:r>
              <a:rPr sz="2400" spc="-125" dirty="0"/>
              <a:t>r</a:t>
            </a:r>
            <a:r>
              <a:rPr sz="2400" spc="-130" dirty="0"/>
              <a:t>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44025" y="965446"/>
            <a:ext cx="3453765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0" dirty="0">
                <a:latin typeface="Tahoma"/>
                <a:cs typeface="Tahoma"/>
              </a:rPr>
              <a:t>BMI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Categories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25" dirty="0">
                <a:latin typeface="Tahoma"/>
                <a:cs typeface="Tahoma"/>
              </a:rPr>
              <a:t>(</a:t>
            </a:r>
            <a:r>
              <a:rPr sz="1300" spc="-25" dirty="0">
                <a:latin typeface="Tahoma"/>
                <a:cs typeface="Tahoma"/>
              </a:rPr>
              <a:t>Per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subject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matter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knowledge)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5" dirty="0">
                <a:latin typeface="Tahoma"/>
                <a:cs typeface="Tahoma"/>
              </a:rPr>
              <a:t>&lt;18.5: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Underweight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60" dirty="0">
                <a:latin typeface="Tahoma"/>
                <a:cs typeface="Tahoma"/>
              </a:rPr>
              <a:t>&lt;25: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Normal</a:t>
            </a:r>
            <a:endParaRPr sz="1300" dirty="0">
              <a:latin typeface="Tahoma"/>
              <a:cs typeface="Tahoma"/>
            </a:endParaRPr>
          </a:p>
          <a:p>
            <a:pPr marL="12700" marR="1653539">
              <a:lnSpc>
                <a:spcPct val="177900"/>
              </a:lnSpc>
            </a:pP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25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-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30: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75" dirty="0">
                <a:latin typeface="Tahoma"/>
                <a:cs typeface="Tahoma"/>
              </a:rPr>
              <a:t>O</a:t>
            </a:r>
            <a:r>
              <a:rPr sz="1300" spc="35" dirty="0">
                <a:latin typeface="Tahoma"/>
                <a:cs typeface="Tahoma"/>
              </a:rPr>
              <a:t>v</a:t>
            </a:r>
            <a:r>
              <a:rPr sz="1300" spc="10" dirty="0">
                <a:latin typeface="Tahoma"/>
                <a:cs typeface="Tahoma"/>
              </a:rPr>
              <a:t>erweight  </a:t>
            </a: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95" dirty="0">
                <a:latin typeface="Tahoma"/>
                <a:cs typeface="Tahoma"/>
              </a:rPr>
              <a:t>&gt;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30: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Obese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611" y="3061966"/>
            <a:ext cx="2919823" cy="19646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9112" y="2999137"/>
            <a:ext cx="3008836" cy="20257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669" y="211106"/>
            <a:ext cx="4926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Dependen</a:t>
            </a:r>
            <a:r>
              <a:rPr spc="-80" dirty="0"/>
              <a:t>t</a:t>
            </a:r>
            <a:r>
              <a:rPr spc="-215" dirty="0"/>
              <a:t> </a:t>
            </a:r>
            <a:r>
              <a:rPr spc="-60" dirty="0"/>
              <a:t>V</a:t>
            </a:r>
            <a:r>
              <a:rPr spc="-110" dirty="0"/>
              <a:t>ariabl</a:t>
            </a:r>
            <a:r>
              <a:rPr spc="-130" dirty="0"/>
              <a:t>e</a:t>
            </a:r>
            <a:r>
              <a:rPr spc="-215" dirty="0"/>
              <a:t> </a:t>
            </a:r>
            <a:r>
              <a:rPr spc="-155" dirty="0"/>
              <a:t>-</a:t>
            </a:r>
            <a:r>
              <a:rPr spc="-210" dirty="0"/>
              <a:t> </a:t>
            </a:r>
            <a:r>
              <a:rPr spc="-95" dirty="0"/>
              <a:t>Univariate</a:t>
            </a:r>
            <a:r>
              <a:rPr spc="-210" dirty="0"/>
              <a:t> </a:t>
            </a:r>
            <a:r>
              <a:rPr spc="-10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957" y="728208"/>
            <a:ext cx="3393542" cy="21195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163" y="728208"/>
            <a:ext cx="3403672" cy="21194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1061" y="3040202"/>
            <a:ext cx="3254457" cy="20197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122" y="3035527"/>
            <a:ext cx="3403712" cy="21079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93750" y="3497813"/>
            <a:ext cx="1142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Ln</a:t>
            </a:r>
            <a:r>
              <a:rPr sz="14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Tahoma"/>
                <a:cs typeface="Tahoma"/>
              </a:rPr>
              <a:t>(</a:t>
            </a:r>
            <a:r>
              <a:rPr sz="1400" spc="-14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20" dirty="0">
                <a:solidFill>
                  <a:srgbClr val="434343"/>
                </a:solidFill>
                <a:latin typeface="Tahoma"/>
                <a:cs typeface="Tahoma"/>
              </a:rPr>
              <a:t>otal</a:t>
            </a:r>
            <a:r>
              <a:rPr sz="14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Cost)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492257"/>
            <a:ext cx="3200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Dat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-105" dirty="0"/>
              <a:t>Prepa</a:t>
            </a:r>
            <a:r>
              <a:rPr spc="-110" dirty="0"/>
              <a:t>r</a:t>
            </a:r>
            <a:r>
              <a:rPr spc="-114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011499"/>
            <a:ext cx="7512050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"/>
              </a:spcBef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spc="-15" dirty="0">
                <a:latin typeface="Tahoma"/>
                <a:cs typeface="Tahoma"/>
              </a:rPr>
              <a:t>Total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Length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Stay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highly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correlated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dependent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variable,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Length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Stay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ICU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Ward</a:t>
            </a:r>
            <a:endParaRPr sz="1300" dirty="0">
              <a:latin typeface="Tahoma"/>
              <a:cs typeface="Tahoma"/>
            </a:endParaRPr>
          </a:p>
          <a:p>
            <a:pPr marL="321945" marR="807085" indent="-309880">
              <a:lnSpc>
                <a:spcPct val="129800"/>
              </a:lnSpc>
              <a:spcBef>
                <a:spcPts val="1175"/>
              </a:spcBef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spc="25" dirty="0">
                <a:latin typeface="Tahoma"/>
                <a:cs typeface="Tahoma"/>
              </a:rPr>
              <a:t>Body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Height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Body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Weight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highly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correlated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→</a:t>
            </a:r>
            <a:r>
              <a:rPr sz="1300" spc="-9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Tahoma"/>
                <a:cs typeface="Tahoma"/>
              </a:rPr>
              <a:t>created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new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variable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avoid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multicollinearity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D85C6"/>
              </a:buClr>
              <a:buFont typeface="MS PGothic"/>
              <a:buChar char="-"/>
            </a:pPr>
            <a:endParaRPr sz="1350" dirty="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spc="30" dirty="0">
                <a:latin typeface="Tahoma"/>
                <a:cs typeface="Tahoma"/>
              </a:rPr>
              <a:t>BP-High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BP-Low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correlated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as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well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→</a:t>
            </a:r>
            <a:r>
              <a:rPr sz="1300" spc="-8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Tahoma"/>
                <a:cs typeface="Tahoma"/>
              </a:rPr>
              <a:t>deﬁned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new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variable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both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75" dirty="0">
                <a:latin typeface="Tahoma"/>
                <a:cs typeface="Tahoma"/>
              </a:rPr>
              <a:t>BP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variables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175" y="2352924"/>
            <a:ext cx="2972180" cy="26381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806" y="2352926"/>
            <a:ext cx="2639393" cy="26381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1403</TotalTime>
  <Words>987</Words>
  <Application>Microsoft Office PowerPoint</Application>
  <PresentationFormat>On-screen Show (16:9)</PresentationFormat>
  <Paragraphs>145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Calibri</vt:lpstr>
      <vt:lpstr>Calisto MT</vt:lpstr>
      <vt:lpstr>Calisto MT (Body)</vt:lpstr>
      <vt:lpstr>Courier New</vt:lpstr>
      <vt:lpstr>Microsoft Sans Serif</vt:lpstr>
      <vt:lpstr>Tahoma</vt:lpstr>
      <vt:lpstr>Times New Roman</vt:lpstr>
      <vt:lpstr>Wingdings 2</vt:lpstr>
      <vt:lpstr>Slate</vt:lpstr>
      <vt:lpstr>PowerPoint Presentation</vt:lpstr>
      <vt:lpstr>Package Pricing at General Hospitals</vt:lpstr>
      <vt:lpstr>Conceptual Model</vt:lpstr>
      <vt:lpstr>The ﬁve assumptions of regression analysis</vt:lpstr>
      <vt:lpstr>Data Preparation</vt:lpstr>
      <vt:lpstr>Derived Variables</vt:lpstr>
      <vt:lpstr>Data Preparation</vt:lpstr>
      <vt:lpstr>Dependent Variable - Univariate Analysis</vt:lpstr>
      <vt:lpstr>Data Preparation</vt:lpstr>
      <vt:lpstr>Handling NULL values</vt:lpstr>
      <vt:lpstr>Statistical Tests &amp; Variable Reduction</vt:lpstr>
      <vt:lpstr>Impact of Body Weight on Total Cost</vt:lpstr>
      <vt:lpstr>Multiple regression models to identify signiﬁcant predictors</vt:lpstr>
      <vt:lpstr>Recommended Model</vt:lpstr>
      <vt:lpstr>Recommended Model &amp; Inferences</vt:lpstr>
      <vt:lpstr>Should General Hospital adopt Package Pricing?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TalhaSunny</dc:creator>
  <cp:lastModifiedBy>Mohammad Sunny</cp:lastModifiedBy>
  <cp:revision>10</cp:revision>
  <dcterms:created xsi:type="dcterms:W3CDTF">2023-04-06T06:38:11Z</dcterms:created>
  <dcterms:modified xsi:type="dcterms:W3CDTF">2023-04-09T17:05:03Z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