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 Wasil Saleem" initials="MWS" lastIdx="1" clrIdx="0">
    <p:extLst>
      <p:ext uri="{19B8F6BF-5375-455C-9EA6-DF929625EA0E}">
        <p15:presenceInfo xmlns:p15="http://schemas.microsoft.com/office/powerpoint/2012/main" userId="Mohammad Wasil Salee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ABA8-6604-4B08-A3AD-49FF00DB4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5BCB1-162C-4997-A4D7-24312590C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B365C-14BD-45AB-9DA8-1B727511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6DD1-5819-475F-9A70-B57D00EEA9C8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0340E-0EE2-4DA4-A42B-EFE59173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E35AC-58EF-42B2-867A-C46FE870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D9F5-9D9C-42C7-9DF0-4CD8D9D0F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52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9265-FF7D-43AC-920A-679BC1A4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C7BB4-F8AB-49D5-9F2A-815B56CA8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227E3-C44F-46AE-A43C-AA29B1525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6DD1-5819-475F-9A70-B57D00EEA9C8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18D15-A72B-4025-A571-B3332EA9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3CBB0-956B-4441-BF5E-E27CABAE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D9F5-9D9C-42C7-9DF0-4CD8D9D0F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00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D3C7B-159F-41FB-85EA-5BD0B9B1A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9C08C-E9BA-4EC1-91DD-9E1BECB4B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4E0D0-3214-4CEF-B8B5-79FB53A8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6DD1-5819-475F-9A70-B57D00EEA9C8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DC052-64B7-46E3-B271-315BCBA1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DE207-67FF-45E5-B735-60DBB4B3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D9F5-9D9C-42C7-9DF0-4CD8D9D0F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59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7713-AC8E-4CFC-B55C-B81657D79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4B31-5FA1-4A84-9FF3-7A2D27DA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9D93F-8D45-4432-A807-85F92299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6DD1-5819-475F-9A70-B57D00EEA9C8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791E7-0F42-4550-ABD4-CF0F5FB4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385C3-ED0C-4D22-B97C-65554C58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D9F5-9D9C-42C7-9DF0-4CD8D9D0F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4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F42A-75F2-4D1D-BA69-7F4DF9177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2DC6D-C4E9-4DEA-84D2-875AC3AC3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61494-965E-4CCE-A909-A80232FE3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6DD1-5819-475F-9A70-B57D00EEA9C8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C6853-B608-49FC-8F0A-4C00716B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46A4F-C1CC-40AB-B49C-939FE43D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D9F5-9D9C-42C7-9DF0-4CD8D9D0F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69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1F8C-94EF-435E-A57B-E1457291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16D12-F5C5-4889-8A77-747C7FC76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754A6-3225-496A-953E-63081534F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3A3EC-A366-4BDA-B423-6DACDF27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6DD1-5819-475F-9A70-B57D00EEA9C8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377FF-E120-4993-93EB-9A49A04E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95999-1D32-4E3B-A520-AA9F28B1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D9F5-9D9C-42C7-9DF0-4CD8D9D0F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3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DC6E-0E18-4618-AF13-505A899E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A6270-E0A8-4E35-A928-D861B66AA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03992-58FB-46FF-B598-A41E51F58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7E986-3CED-4706-8CD4-6D256209A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530B20-5E92-4AF8-B8CF-9D44891F8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B027B-0882-4037-994A-B502DF5B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6DD1-5819-475F-9A70-B57D00EEA9C8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B1BE20-83A9-4317-AADB-51457406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28932A-3312-4A3B-A27E-5AF86D6D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D9F5-9D9C-42C7-9DF0-4CD8D9D0F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55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E0E6-314E-4EA3-87B0-03630730C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C3BBAF-2A68-4132-A91A-A619327F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6DD1-5819-475F-9A70-B57D00EEA9C8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BD60D-6763-410B-BC9B-94FB4528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56415-E059-4A6B-AD1A-BA1148BC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D9F5-9D9C-42C7-9DF0-4CD8D9D0F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38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C0540-97E2-425D-BCE5-081194999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6DD1-5819-475F-9A70-B57D00EEA9C8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B9B1C-2F99-4A85-8B17-4D2031EB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D0CB4-3B77-4698-8432-A2FA44490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D9F5-9D9C-42C7-9DF0-4CD8D9D0F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19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C2DA-CA2A-4615-BEE5-0E7ABDAD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78F3B-69B5-41AA-BBD7-26BFBA2C6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BE19F-59D9-49C3-B9A9-255DD18F5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FA41A-0106-47AD-ADE3-47D7047A6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6DD1-5819-475F-9A70-B57D00EEA9C8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0C121-4205-4BFF-A7F4-C1468D52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84470-3C9A-4481-BD12-A0923853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D9F5-9D9C-42C7-9DF0-4CD8D9D0F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97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8931-0947-494A-95C0-FCD56BF4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80886-50BC-4E9F-96B0-CBE94DDCC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DF8EE-5171-4685-B496-9486E3A7F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C18E9-3084-4F8D-9B27-45181146E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6DD1-5819-475F-9A70-B57D00EEA9C8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D641F-84B7-4E24-9F93-9AE8FF71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853DE-FA7E-419E-925B-CCCC8122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D9F5-9D9C-42C7-9DF0-4CD8D9D0F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81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02517-C148-47E2-BADB-BC760242B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45472-31DD-4753-A6E9-F03743F10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B4358-BC4D-45BB-AB48-62A7D4644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76DD1-5819-475F-9A70-B57D00EEA9C8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CEB44-DA97-4082-A58A-55EB45F38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2685B-0297-4355-8869-22167EC28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2D9F5-9D9C-42C7-9DF0-4CD8D9D0F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40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stats.stackexchange.com/questions/184657/what-is-the-difference-between-off-policy-and-on-policy-learning/376830#376830?newreg=703c24a8ebae4e75873f87dbd271717f" TargetMode="External"/><Relationship Id="rId3" Type="http://schemas.openxmlformats.org/officeDocument/2006/relationships/hyperlink" Target="https://stackoverflow.com/questions/53198503/epsilon-and-learning-rate-decay-in-epsilon-greedy-q-learning" TargetMode="External"/><Relationship Id="rId7" Type="http://schemas.openxmlformats.org/officeDocument/2006/relationships/hyperlink" Target="https://medium.com/@violante.andre/simple-reinforcement-learning-temporal-difference-learning-e883ea0d65b0" TargetMode="External"/><Relationship Id="rId12" Type="http://schemas.openxmlformats.org/officeDocument/2006/relationships/hyperlink" Target="https://datascience.stackexchange.com/questions/9832/what-is-the-q-function-and-what-is-the-v-function-in-reinforcement-learning#:~:text=Q%CF%80(s%2Ca)%20is%20the%20action%2Dvalue,policy%20%CF%80%2C%20taking%20action%20a" TargetMode="External"/><Relationship Id="rId2" Type="http://schemas.openxmlformats.org/officeDocument/2006/relationships/hyperlink" Target="https://github.com/openai/gym/blob/master/gym/envs/toy_text/taxi.p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reinforcement-learning-temporal-difference-sarsa-q-learning-expected-sarsa-on-python-9fecfda7467e" TargetMode="External"/><Relationship Id="rId11" Type="http://schemas.openxmlformats.org/officeDocument/2006/relationships/hyperlink" Target="https://towardsdatascience.com/intro-to-reinforcement-learning-temporal-difference-learning-sarsa-vs-q-learning-8b4184bb4978" TargetMode="External"/><Relationship Id="rId5" Type="http://schemas.openxmlformats.org/officeDocument/2006/relationships/hyperlink" Target="https://en.wikipedia.org/wiki/Model-free_(reinforcement_learning)" TargetMode="External"/><Relationship Id="rId10" Type="http://schemas.openxmlformats.org/officeDocument/2006/relationships/hyperlink" Target="https://www.cse.unsw.edu.au/~cs9417ml/RL1/algorithms.html" TargetMode="External"/><Relationship Id="rId4" Type="http://schemas.openxmlformats.org/officeDocument/2006/relationships/hyperlink" Target="https://wiki.pathmind.com/deep-reinforcement-learning" TargetMode="External"/><Relationship Id="rId9" Type="http://schemas.openxmlformats.org/officeDocument/2006/relationships/hyperlink" Target="https://www.geeksforgeeks.org/epsilon-greedy-algorithm-in-reinforcement-learnin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4DED-8C00-43B0-8B26-DC93C02A2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8851"/>
            <a:ext cx="9144000" cy="967082"/>
          </a:xfrm>
        </p:spPr>
        <p:txBody>
          <a:bodyPr>
            <a:normAutofit/>
          </a:bodyPr>
          <a:lstStyle/>
          <a:p>
            <a:r>
              <a:rPr lang="en-IN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Q-learning Vs. SARSA applied to SMART CAB</a:t>
            </a:r>
            <a:endParaRPr lang="en-IN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2812F-F251-4C0B-B1F5-AE569AD7E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54004"/>
            <a:ext cx="9144000" cy="2902457"/>
          </a:xfrm>
        </p:spPr>
        <p:txBody>
          <a:bodyPr>
            <a:normAutofit fontScale="25000" lnSpcReduction="20000"/>
          </a:bodyPr>
          <a:lstStyle/>
          <a:p>
            <a:pPr marL="228600" algn="ctr">
              <a:lnSpc>
                <a:spcPct val="107000"/>
              </a:lnSpc>
              <a:spcAft>
                <a:spcPts val="800"/>
              </a:spcAft>
            </a:pPr>
            <a:r>
              <a:rPr lang="en-IN" sz="7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PROJECT PRESENTATION</a:t>
            </a:r>
            <a:endParaRPr lang="en-IN" sz="7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ctr">
              <a:lnSpc>
                <a:spcPct val="107000"/>
              </a:lnSpc>
              <a:spcAft>
                <a:spcPts val="800"/>
              </a:spcAft>
            </a:pPr>
            <a:r>
              <a:rPr lang="en-IN" sz="7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 </a:t>
            </a:r>
            <a:endParaRPr lang="en-IN" sz="7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ctr">
              <a:lnSpc>
                <a:spcPct val="107000"/>
              </a:lnSpc>
              <a:spcAft>
                <a:spcPts val="800"/>
              </a:spcAft>
            </a:pPr>
            <a:r>
              <a:rPr lang="en-IN" sz="7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MOHAMMAD WASIL SALEEM</a:t>
            </a:r>
            <a:endParaRPr lang="en-IN" sz="7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ctr">
              <a:lnSpc>
                <a:spcPct val="107000"/>
              </a:lnSpc>
              <a:spcAft>
                <a:spcPts val="800"/>
              </a:spcAft>
            </a:pPr>
            <a:r>
              <a:rPr lang="en-IN" sz="7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MATRIKEL Nr.: 805779</a:t>
            </a:r>
            <a:endParaRPr lang="en-IN" sz="7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7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[MAT-DSAM3A] Advanced Data Assimilation and Modeling A</a:t>
            </a:r>
            <a:endParaRPr lang="en-IN" sz="7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7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Reinforcement Learning</a:t>
            </a:r>
            <a:endParaRPr lang="en-IN" sz="7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0485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0657EBF-F2D7-49AC-AFE3-B8FA5D02F6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170581"/>
              </a:xfrm>
            </p:spPr>
            <p:txBody>
              <a:bodyPr>
                <a:normAutofit/>
              </a:bodyPr>
              <a:lstStyle/>
              <a:p>
                <a:r>
                  <a:rPr lang="en-I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Off-policy learning.</a:t>
                </a:r>
                <a:endParaRPr lang="en-IN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d>
                      <m:d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acc>
                      <m:accPr>
                        <m:chr m:val="̂"/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d>
                      <m:d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I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acc>
                              <m:accPr>
                                <m:chr m:val="́"/>
                                <m:ctrlP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sub>
                        </m:sSub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  <m:d>
                          <m:d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́"/>
                                <m:ctrlP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́"/>
                                <m:ctrlP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  <m:d>
                          <m:d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I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Learning rate, </a:t>
                </a:r>
                <a14:m>
                  <m:oMath xmlns:m="http://schemas.openxmlformats.org/officeDocument/2006/math">
                    <m:r>
                      <a:rPr lang="en-I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</m:oMath>
                </a14:m>
                <a:endParaRPr lang="en-I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Discount factor, </a:t>
                </a:r>
                <a14:m>
                  <m:oMath xmlns:m="http://schemas.openxmlformats.org/officeDocument/2006/math">
                    <m:r>
                      <a:rPr lang="en-I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1800" b="0" i="1" strike="sngStrik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IN" sz="1800" b="0" strike="sngStrik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-greedy algorithm, </a:t>
                </a:r>
                <a14:m>
                  <m:oMath xmlns:m="http://schemas.openxmlformats.org/officeDocument/2006/math">
                    <m:r>
                      <a:rPr lang="en-IN" sz="1800" b="0" i="1" strike="sngStrik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IN" sz="1800" b="0" i="1" strike="sngStrik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=0.4</m:t>
                    </m:r>
                  </m:oMath>
                </a14:m>
                <a:endParaRPr lang="en-IN" sz="1800" b="0" strike="sngStrike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18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Trained for 500, 000 episodes.</a:t>
                </a:r>
              </a:p>
              <a:p>
                <a:r>
                  <a:rPr lang="en-IN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Total average cumulative reward</a:t>
                </a:r>
                <a:r>
                  <a:rPr lang="en-IN" sz="1800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10.92 </a:t>
                </a:r>
                <a:r>
                  <a:rPr lang="en-IN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with reward = 0 for picking up from the right location.</a:t>
                </a:r>
              </a:p>
              <a:p>
                <a:r>
                  <a:rPr lang="en-IN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Total average cumulative reward </a:t>
                </a:r>
                <a:r>
                  <a:rPr lang="en-IN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0.9812</a:t>
                </a:r>
                <a:r>
                  <a:rPr lang="en-IN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with reward = 30 for picking up from the right location.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0657EBF-F2D7-49AC-AFE3-B8FA5D02F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170581"/>
              </a:xfrm>
              <a:blipFill>
                <a:blip r:embed="rId2"/>
                <a:stretch>
                  <a:fillRect l="-406" t="-1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9574383A-CE76-4991-B7E7-C67C26F54A70}"/>
              </a:ext>
            </a:extLst>
          </p:cNvPr>
          <p:cNvSpPr txBox="1">
            <a:spLocks/>
          </p:cNvSpPr>
          <p:nvPr/>
        </p:nvSpPr>
        <p:spPr>
          <a:xfrm>
            <a:off x="281609" y="218661"/>
            <a:ext cx="9144000" cy="513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Q-LEARNING</a:t>
            </a:r>
          </a:p>
        </p:txBody>
      </p:sp>
    </p:spTree>
    <p:extLst>
      <p:ext uri="{BB962C8B-B14F-4D97-AF65-F5344CB8AC3E}">
        <p14:creationId xmlns:p14="http://schemas.microsoft.com/office/powerpoint/2010/main" val="84257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A1931A-70F1-4253-98CD-8A14C8D4C7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1035" y="1691286"/>
            <a:ext cx="5129784" cy="3475428"/>
          </a:xfrm>
          <a:prstGeom prst="rect">
            <a:avLst/>
          </a:prstGeom>
          <a:noFill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013EAF-7373-4D38-8467-23F4B6ECADF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180" y="1691286"/>
            <a:ext cx="5129784" cy="34754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7688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FCD3EE-E7A2-43F4-BD6C-B25B770F8345}"/>
              </a:ext>
            </a:extLst>
          </p:cNvPr>
          <p:cNvSpPr txBox="1">
            <a:spLocks/>
          </p:cNvSpPr>
          <p:nvPr/>
        </p:nvSpPr>
        <p:spPr>
          <a:xfrm>
            <a:off x="281609" y="218661"/>
            <a:ext cx="9144000" cy="513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SARSA Vs. Q-LEARNING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C1907-7CCE-4F71-9EB4-B963390B03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245" y="1470977"/>
            <a:ext cx="5731510" cy="3916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320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F8411-C348-4956-A401-0713D7F64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are excellent approach for RL  problems.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Q-Learning learns optimal policy.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SARSA learns “near” optimal policy.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9C3007-BA1F-42D9-A61A-E82B0EEB09D9}"/>
              </a:ext>
            </a:extLst>
          </p:cNvPr>
          <p:cNvSpPr txBox="1">
            <a:spLocks/>
          </p:cNvSpPr>
          <p:nvPr/>
        </p:nvSpPr>
        <p:spPr>
          <a:xfrm>
            <a:off x="281609" y="218661"/>
            <a:ext cx="9144000" cy="513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90114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44B4C-7A00-40EE-8BEA-22D856C37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609" y="958355"/>
            <a:ext cx="10515600" cy="5593274"/>
          </a:xfrm>
        </p:spPr>
        <p:txBody>
          <a:bodyPr>
            <a:normAutofit fontScale="70000" lnSpcReduction="20000"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https://www.101computing.net/getting-started-with-pygame/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http://www.pygame.org/wiki/RotateCenter?parent=CookBook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https://gym.openai.com/envs/Taxi-v2/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https://www.learndatasci.com/tutorials/reinforcement-q-learning-scratch-python-openai-gym/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https://github.com/openai/gym/blob/master/gym/envs/toy_text/taxi.py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aakash94.github.io/Reward-Based-Epsilon-Decay/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https://stackoverflow.com/questions/53198503/epsilon-and-learning-rate-decay-in-epsilon-greedy-q-learning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https://wiki.pathmind.com/deep-reinforcement-learning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https://en.wikipedia.org/wiki/Model-free_(reinforcement_learning)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u="sng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https://towardsdatascience.com/reinforcement-learning-temporal-difference-sarsa-q-learning-expected-sarsa-on-python-9fecfda7467e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https://medium.com/@violante.andre/simple-reinforcement-learning-temporal-difference-learning-e883ea0d65b0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u="sng" spc="-10" dirty="0">
                <a:solidFill>
                  <a:srgbClr val="75757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https://towardsdatascience.com/reinforcement-learning-temporal-difference-sarsa-q-learning-expected-sarsa-on-python-9fecfda7467e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https://stats.stackexchange.com/questions/184657/what-is-the-difference-between-off-policy-and-on-policy-learning/376830#376830?newreg=703c24a8ebae4e75873f87dbd271717f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https://www.geeksforgeeks.org/epsilon-greedy-algorithm-in-reinforcement-learning/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https://www.cse.unsw.edu.au/~cs9417ml/RL1/algorithms.html</a:t>
            </a:r>
            <a:endParaRPr lang="en-IN" sz="1800" u="sng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u="sng" spc="-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https://towardsdatascience.com/intro-to-reinforcement-learning-temporal-difference-learning-sarsa-vs-q-learning-8b4184bb4978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2"/>
              </a:rPr>
              <a:t>https://datascience.stackexchange.com/questions/9832/what-is-the-q-function-and-what-is-the-v-function-in-reinforcement-learning#:~:text=Q%CF%80(s%2Ca)%20is%20the%20action%2Dvalue,policy%20%CF%80%2C%20taking%20action%20a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1A3BFA-5F3E-40AF-BF62-94116116D1BF}"/>
              </a:ext>
            </a:extLst>
          </p:cNvPr>
          <p:cNvSpPr txBox="1">
            <a:spLocks/>
          </p:cNvSpPr>
          <p:nvPr/>
        </p:nvSpPr>
        <p:spPr>
          <a:xfrm>
            <a:off x="281609" y="218661"/>
            <a:ext cx="9144000" cy="513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160185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8F903-7244-4685-97E5-9BC76D12E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2027548" cy="455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0607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8A0190-94CA-4380-97FA-FE54842A6A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study and compare Q-Learning and SARSA algorithm.</a:t>
                </a:r>
              </a:p>
              <a:p>
                <a:r>
                  <a:rPr lang="en-I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free and Model-based RL algorithm.</a:t>
                </a:r>
              </a:p>
              <a:p>
                <a:r>
                  <a:rPr lang="en-I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Approach - Temporal difference learning - </a:t>
                </a:r>
                <a:r>
                  <a:rPr lang="en-IN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learns how to predict a quantity that depends on future values of a given signal – learns from experience.</a:t>
                </a:r>
                <a:endParaRPr lang="en-I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Temporal difference update step: </a:t>
                </a:r>
                <a:endParaRPr lang="en-IN" sz="18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𝑁𝑒𝑤𝐸𝑠𝑡𝑖𝑚𝑎𝑡𝑒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 ←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𝑂𝑙𝑑𝐸𝑠𝑡𝑖𝑚𝑎𝑡𝑒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𝑆𝑡𝑒𝑝𝑠𝑖𝑧𝑒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𝑇𝑎𝑟𝑔𝑒𝑡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𝑜𝑙𝑑𝐸𝑠𝑡𝑖𝑚𝑎𝑡𝑒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8A0190-94CA-4380-97FA-FE54842A6A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DC198CD-4B93-42BC-8A78-9B5386999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409"/>
          </a:xfrm>
        </p:spPr>
        <p:txBody>
          <a:bodyPr>
            <a:normAutofit/>
          </a:bodyPr>
          <a:lstStyle/>
          <a:p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MOTIVATION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5528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28EE-0D0E-4161-9849-BC2C8C9F3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409"/>
          </a:xfrm>
        </p:spPr>
        <p:txBody>
          <a:bodyPr>
            <a:normAutofit/>
          </a:bodyPr>
          <a:lstStyle/>
          <a:p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SMART CAB GAME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8C08D-AF91-485A-B834-BAF5B4648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522"/>
            <a:ext cx="10515600" cy="5149441"/>
          </a:xfrm>
        </p:spPr>
        <p:txBody>
          <a:bodyPr>
            <a:normAutofit lnSpcReduction="10000"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Inspired from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OpenAI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gym environment.</a:t>
            </a:r>
          </a:p>
          <a:p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2D grid 5x5 cells.</a:t>
            </a:r>
          </a:p>
          <a:p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Agent - Cab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Drop off </a:t>
            </a: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pick up locations.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game: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pick up the passenger.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drop off the passenger at the right location.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take as minimum time as possible.</a:t>
            </a: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Coordinate System: See Screenshot.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Pickup positions: [0, 0], [0, 4], [4, 0] and [4, 3].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Dropoff positions: [0, 0], [0, 4], [4, 0] and [4, 3].</a:t>
            </a:r>
          </a:p>
          <a:p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Rules: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Drop off location should not be equal to Pickup location in one episode.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Cab cannot go through the walls.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Cab can move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“UP”, “DOWN”, “LEFT”, and “RIGHT. No Diagonal movements.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Cannot go beyond the extreme rows and columns.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60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475933F-A8EF-442E-8A99-7B706E0AD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38" y="572657"/>
            <a:ext cx="5665851" cy="560430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F7ADC93-0BF7-46F2-A8B6-3BF0DCAFF69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96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3199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46831-3E7A-41B1-A3B4-371D6922C1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23732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𝑅𝑒𝑤𝑎𝑟𝑑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)= </m:t>
                    </m:r>
                    <m:d>
                      <m:dPr>
                        <m:begChr m:val="{"/>
                        <m:endChr m:val="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−1                                                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𝑒𝑣𝑒𝑟𝑦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𝑠𝑡𝑒𝑝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−10                 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𝑝𝑖𝑐𝑘𝑢𝑝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𝑓𝑟𝑜𝑚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𝑤𝑟𝑜𝑛𝑔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𝑙𝑜𝑐𝑎𝑡𝑖𝑜𝑛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−10                   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𝑑𝑟𝑜𝑝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𝑤𝑟𝑜𝑛𝑔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𝑙𝑜𝑐𝑎𝑡𝑖𝑜𝑛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+30 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0        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𝑝𝑖𝑐𝑘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𝑢𝑝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𝑓𝑟𝑜𝑚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𝑟𝑖𝑔h𝑡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𝑙𝑜𝑐𝑎𝑡𝑖𝑜𝑛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+20                     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𝑑𝑟𝑜𝑝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𝑟𝑖𝑔h𝑡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𝑙𝑜𝑐𝑎𝑡𝑖𝑜𝑛</m:t>
                            </m:r>
                          </m:e>
                        </m:eqArr>
                      </m:e>
                    </m:d>
                  </m:oMath>
                </a14:m>
                <a:endParaRPr lang="en-IN" b="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46831-3E7A-41B1-A3B4-371D6922C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237328"/>
              </a:xfrm>
              <a:blipFill>
                <a:blip r:embed="rId2"/>
                <a:stretch>
                  <a:fillRect t="-32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DF036E9-2C3A-4C60-ABD3-723CE1CC9C59}"/>
              </a:ext>
            </a:extLst>
          </p:cNvPr>
          <p:cNvSpPr txBox="1">
            <a:spLocks/>
          </p:cNvSpPr>
          <p:nvPr/>
        </p:nvSpPr>
        <p:spPr>
          <a:xfrm>
            <a:off x="281609" y="218661"/>
            <a:ext cx="9144000" cy="513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REWARD FUNCTION</a:t>
            </a:r>
          </a:p>
        </p:txBody>
      </p:sp>
    </p:spTree>
    <p:extLst>
      <p:ext uri="{BB962C8B-B14F-4D97-AF65-F5344CB8AC3E}">
        <p14:creationId xmlns:p14="http://schemas.microsoft.com/office/powerpoint/2010/main" val="142242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35AE-8475-4327-8B9F-424DFAF4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2672" y="992221"/>
            <a:ext cx="10515600" cy="708194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work flow…</a:t>
            </a: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9C093142-339B-48F3-A466-ED6C21256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49708" cy="3428999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E8A6D3AA-76AE-4793-9AFC-CF70B1EB9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707" y="-1"/>
            <a:ext cx="2349703" cy="3428993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C6F59C20-377A-4E36-ABF1-6010E662D0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410" y="-9"/>
            <a:ext cx="2349703" cy="3428993"/>
          </a:xfrm>
          <a:prstGeom prst="rect">
            <a:avLst/>
          </a:prstGeom>
        </p:spPr>
      </p:pic>
      <p:pic>
        <p:nvPicPr>
          <p:cNvPr id="11" name="Picture 10" descr="Chart&#10;&#10;Description automatically generated with low confidence">
            <a:extLst>
              <a:ext uri="{FF2B5EF4-FFF2-40B4-BE49-F238E27FC236}">
                <a16:creationId xmlns:a16="http://schemas.microsoft.com/office/drawing/2014/main" id="{A6FFAA89-8D16-43F2-AB9B-2853ECB66D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8997"/>
            <a:ext cx="2349708" cy="3428999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5CA325CD-4488-4A85-A15E-30DB41FFBC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707" y="3428992"/>
            <a:ext cx="2349714" cy="3429008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8C6E56BB-C678-4188-84C9-0C0B29A27F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410" y="3428985"/>
            <a:ext cx="2349720" cy="3429016"/>
          </a:xfrm>
          <a:prstGeom prst="rect">
            <a:avLst/>
          </a:prstGeom>
        </p:spPr>
      </p:pic>
      <p:pic>
        <p:nvPicPr>
          <p:cNvPr id="17" name="Picture 16" descr="Chart&#10;&#10;Description automatically generated with medium confidence">
            <a:extLst>
              <a:ext uri="{FF2B5EF4-FFF2-40B4-BE49-F238E27FC236}">
                <a16:creationId xmlns:a16="http://schemas.microsoft.com/office/drawing/2014/main" id="{CC344A41-798F-470D-B727-27D3A3B438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112" y="3428984"/>
            <a:ext cx="2349719" cy="342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2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B3D0-FA05-4D42-860E-6EE07BBF8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609" y="218661"/>
            <a:ext cx="9144000" cy="513550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 SPACES</a:t>
            </a:r>
            <a:endParaRPr lang="en-IN" sz="2400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3AB1F5B-B636-44E3-BE7A-A749BDB0F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7216" y="6001943"/>
            <a:ext cx="2402714" cy="600828"/>
          </a:xfrm>
        </p:spPr>
        <p:txBody>
          <a:bodyPr>
            <a:normAutofit fontScale="925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21x16 = 336 States</a:t>
            </a:r>
          </a:p>
          <a:p>
            <a:endParaRPr lang="en-IN" dirty="0"/>
          </a:p>
        </p:txBody>
      </p:sp>
      <p:pic>
        <p:nvPicPr>
          <p:cNvPr id="5" name="Content Placeholder 4" descr="Calendar&#10;&#10;Description automatically generated">
            <a:extLst>
              <a:ext uri="{FF2B5EF4-FFF2-40B4-BE49-F238E27FC236}">
                <a16:creationId xmlns:a16="http://schemas.microsoft.com/office/drawing/2014/main" id="{7E1A22AE-84A1-4E95-8BCB-DFC6D0A2D39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025" y="1068388"/>
            <a:ext cx="2232025" cy="4933950"/>
          </a:xfrm>
        </p:spPr>
      </p:pic>
      <p:pic>
        <p:nvPicPr>
          <p:cNvPr id="32" name="Picture 31" descr="Text&#10;&#10;Description automatically generated with medium confidence">
            <a:extLst>
              <a:ext uri="{FF2B5EF4-FFF2-40B4-BE49-F238E27FC236}">
                <a16:creationId xmlns:a16="http://schemas.microsoft.com/office/drawing/2014/main" id="{5F46B549-6799-4AB7-A4FE-0EE99DD57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635" y="1068615"/>
            <a:ext cx="1614746" cy="4933328"/>
          </a:xfrm>
          <a:prstGeom prst="rect">
            <a:avLst/>
          </a:prstGeom>
        </p:spPr>
      </p:pic>
      <p:sp>
        <p:nvSpPr>
          <p:cNvPr id="42" name="Subtitle 12">
            <a:extLst>
              <a:ext uri="{FF2B5EF4-FFF2-40B4-BE49-F238E27FC236}">
                <a16:creationId xmlns:a16="http://schemas.microsoft.com/office/drawing/2014/main" id="{822B00A2-63B9-4222-950B-9631F4E9EB89}"/>
              </a:ext>
            </a:extLst>
          </p:cNvPr>
          <p:cNvSpPr txBox="1">
            <a:spLocks/>
          </p:cNvSpPr>
          <p:nvPr/>
        </p:nvSpPr>
        <p:spPr>
          <a:xfrm>
            <a:off x="8441072" y="6001943"/>
            <a:ext cx="2402714" cy="600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13x4 = 52 States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796A050D-467A-4C4F-9A44-5FAED9F66318}"/>
              </a:ext>
            </a:extLst>
          </p:cNvPr>
          <p:cNvSpPr txBox="1">
            <a:spLocks/>
          </p:cNvSpPr>
          <p:nvPr/>
        </p:nvSpPr>
        <p:spPr>
          <a:xfrm>
            <a:off x="1320745" y="3809963"/>
            <a:ext cx="4171950" cy="983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Total number of States = 52 + 336 = </a:t>
            </a:r>
            <a:r>
              <a:rPr lang="en-IN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388</a:t>
            </a:r>
            <a:endParaRPr lang="en-IN" sz="1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AB76DE7-9816-440D-AFCC-4CBAF2253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143" y="2217385"/>
            <a:ext cx="1958510" cy="8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1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D58D4-4295-496A-B075-1150EC1E3B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On-policy learning.</a:t>
                </a:r>
                <a:endParaRPr lang="en-IN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d>
                      <m:d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acc>
                      <m:accPr>
                        <m:chr m:val="̂"/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d>
                      <m:d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I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  <m:d>
                          <m:d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́"/>
                                <m:ctrlP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́"/>
                                <m:ctrlP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  <m:d>
                          <m:d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I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Learning rate, </a:t>
                </a:r>
                <a14:m>
                  <m:oMath xmlns:m="http://schemas.openxmlformats.org/officeDocument/2006/math">
                    <m:r>
                      <a:rPr lang="en-I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</m:oMath>
                </a14:m>
                <a:endParaRPr lang="en-I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Discount factor, </a:t>
                </a:r>
                <a14:m>
                  <m:oMath xmlns:m="http://schemas.openxmlformats.org/officeDocument/2006/math">
                    <m:r>
                      <a:rPr lang="en-I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IN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-greedy algorithm,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IN" sz="18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(More chances for exploitation than exploration).</a:t>
                </a:r>
              </a:p>
              <a:p>
                <a:r>
                  <a:rPr lang="en-IN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Balances exploitation and exploration.</a:t>
                </a:r>
              </a:p>
              <a:p>
                <a:r>
                  <a:rPr lang="en-IN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Tries to go to each states.</a:t>
                </a:r>
                <a:endParaRPr lang="en-I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18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Trained for 500, 000 episodes.</a:t>
                </a:r>
              </a:p>
              <a:p>
                <a:r>
                  <a:rPr lang="en-IN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Total average cumulative reward, </a:t>
                </a:r>
                <a:r>
                  <a:rPr lang="en-IN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-25.12, with reward = 0 for picking up from the right location.</a:t>
                </a:r>
              </a:p>
              <a:p>
                <a:r>
                  <a:rPr lang="en-IN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Total average cumulative reward, </a:t>
                </a:r>
                <a:r>
                  <a:rPr lang="en-IN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5.72, with reward = +30 for picking up from the right location.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D58D4-4295-496A-B075-1150EC1E3B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E55FEF07-574E-4463-8F1E-EC8AFB385707}"/>
              </a:ext>
            </a:extLst>
          </p:cNvPr>
          <p:cNvSpPr txBox="1">
            <a:spLocks/>
          </p:cNvSpPr>
          <p:nvPr/>
        </p:nvSpPr>
        <p:spPr>
          <a:xfrm>
            <a:off x="281609" y="218661"/>
            <a:ext cx="9144000" cy="513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SARSA</a:t>
            </a:r>
          </a:p>
        </p:txBody>
      </p:sp>
    </p:spTree>
    <p:extLst>
      <p:ext uri="{BB962C8B-B14F-4D97-AF65-F5344CB8AC3E}">
        <p14:creationId xmlns:p14="http://schemas.microsoft.com/office/powerpoint/2010/main" val="397186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0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6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BF833E-4989-48A4-8340-61B08901E6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1035" y="1691286"/>
            <a:ext cx="5129784" cy="3475428"/>
          </a:xfrm>
          <a:prstGeom prst="rect">
            <a:avLst/>
          </a:prstGeom>
          <a:noFill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33276B-98C5-4B6A-8A9E-2935EF1FBF1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180" y="1691286"/>
            <a:ext cx="5129784" cy="34754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9667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729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Georgia</vt:lpstr>
      <vt:lpstr>Times New Roman</vt:lpstr>
      <vt:lpstr>Office Theme</vt:lpstr>
      <vt:lpstr>Q-learning Vs. SARSA applied to SMART CAB</vt:lpstr>
      <vt:lpstr>MOTIVATION</vt:lpstr>
      <vt:lpstr>SMART CAB GAME</vt:lpstr>
      <vt:lpstr>PowerPoint Presentation</vt:lpstr>
      <vt:lpstr>PowerPoint Presentation</vt:lpstr>
      <vt:lpstr>Game work flow…</vt:lpstr>
      <vt:lpstr>STATE SPACES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Q-learning vs SARSA applied to SMART CAB</dc:title>
  <dc:creator>Mohammad Wasil Saleem</dc:creator>
  <cp:lastModifiedBy>Mohammad Wasil Saleem</cp:lastModifiedBy>
  <cp:revision>100</cp:revision>
  <dcterms:created xsi:type="dcterms:W3CDTF">2021-07-13T23:27:53Z</dcterms:created>
  <dcterms:modified xsi:type="dcterms:W3CDTF">2021-07-14T11:05:37Z</dcterms:modified>
</cp:coreProperties>
</file>