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sldIdLst>
    <p:sldId id="278" r:id="rId5"/>
    <p:sldId id="279" r:id="rId6"/>
    <p:sldId id="280" r:id="rId7"/>
    <p:sldId id="299" r:id="rId8"/>
    <p:sldId id="300" r:id="rId9"/>
    <p:sldId id="281" r:id="rId10"/>
    <p:sldId id="282" r:id="rId11"/>
    <p:sldId id="301" r:id="rId12"/>
    <p:sldId id="283" r:id="rId13"/>
    <p:sldId id="284" r:id="rId14"/>
    <p:sldId id="285" r:id="rId15"/>
    <p:sldId id="286" r:id="rId16"/>
    <p:sldId id="287" r:id="rId17"/>
    <p:sldId id="288" r:id="rId18"/>
    <p:sldId id="290" r:id="rId19"/>
    <p:sldId id="291" r:id="rId20"/>
    <p:sldId id="292" r:id="rId21"/>
    <p:sldId id="293" r:id="rId22"/>
    <p:sldId id="294" r:id="rId23"/>
    <p:sldId id="296" r:id="rId24"/>
    <p:sldId id="297" r:id="rId25"/>
    <p:sldId id="298"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F0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60" d="100"/>
          <a:sy n="60" d="100"/>
        </p:scale>
        <p:origin x="8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25-Jun-23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25-Jun-23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25-Jun-23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25-Jun-23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25-Jun-23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25-Jun-23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25-Jun-23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25-Jun-23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25-Jun-23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25-Jun-23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25-Jun-23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25-Jun-23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25-Jun-23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25-Jun-23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25-Jun-23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25-Jun-23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25-Jun-23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c/learn-ai-bbc/dat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c/learn-ai-bbc/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950520"/>
          </a:xfrm>
        </p:spPr>
        <p:txBody>
          <a:bodyPr>
            <a:normAutofit/>
          </a:bodyPr>
          <a:lstStyle/>
          <a:p>
            <a:r>
              <a:rPr lang="en-US" sz="4000" dirty="0">
                <a:latin typeface="Aharoni" panose="02010803020104030203" pitchFamily="2" charset="-79"/>
                <a:cs typeface="Aharoni" panose="02010803020104030203" pitchFamily="2" charset="-79"/>
              </a:rPr>
              <a:t>News Article Sorting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b="1" dirty="0">
                <a:latin typeface="Arial Black" panose="020B0A04020102020204" pitchFamily="34" charset="0"/>
              </a:rPr>
              <a:t>MOHAMMAD WASIQ</a:t>
            </a:r>
          </a:p>
          <a:p>
            <a:pPr algn="l"/>
            <a:r>
              <a:rPr lang="en-US" dirty="0">
                <a:latin typeface="Arial" panose="020B0604020202020204" pitchFamily="34" charset="0"/>
                <a:cs typeface="Arial" panose="020B0604020202020204" pitchFamily="34" charset="0"/>
              </a:rPr>
              <a:t>gl0427@myamu.ac.in</a:t>
            </a: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ADD5-DDC2-4D41-8E39-5A146556ABD5}"/>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 Analysis step</a:t>
            </a:r>
          </a:p>
        </p:txBody>
      </p:sp>
      <p:pic>
        <p:nvPicPr>
          <p:cNvPr id="5" name="Content Placeholder 4">
            <a:extLst>
              <a:ext uri="{FF2B5EF4-FFF2-40B4-BE49-F238E27FC236}">
                <a16:creationId xmlns:a16="http://schemas.microsoft.com/office/drawing/2014/main" id="{26F11050-F90F-4D6A-A0CC-D2BD995FEAB8}"/>
              </a:ext>
            </a:extLst>
          </p:cNvPr>
          <p:cNvPicPr>
            <a:picLocks noGrp="1" noChangeAspect="1"/>
          </p:cNvPicPr>
          <p:nvPr>
            <p:ph idx="1"/>
          </p:nvPr>
        </p:nvPicPr>
        <p:blipFill rotWithShape="1">
          <a:blip r:embed="rId2"/>
          <a:srcRect l="9338" t="38273" r="11523" b="2785"/>
          <a:stretch/>
        </p:blipFill>
        <p:spPr>
          <a:xfrm>
            <a:off x="1544828" y="2743200"/>
            <a:ext cx="8792241" cy="3683428"/>
          </a:xfrm>
        </p:spPr>
      </p:pic>
    </p:spTree>
    <p:extLst>
      <p:ext uri="{BB962C8B-B14F-4D97-AF65-F5344CB8AC3E}">
        <p14:creationId xmlns:p14="http://schemas.microsoft.com/office/powerpoint/2010/main" val="3681528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D9645E-4E48-4E97-A6B5-075B688A8D00}"/>
              </a:ext>
            </a:extLst>
          </p:cNvPr>
          <p:cNvPicPr>
            <a:picLocks noGrp="1" noChangeAspect="1"/>
          </p:cNvPicPr>
          <p:nvPr>
            <p:ph idx="1"/>
          </p:nvPr>
        </p:nvPicPr>
        <p:blipFill rotWithShape="1">
          <a:blip r:embed="rId2"/>
          <a:srcRect l="13403" t="20885" r="19271" b="3237"/>
          <a:stretch/>
        </p:blipFill>
        <p:spPr>
          <a:xfrm>
            <a:off x="935223" y="629174"/>
            <a:ext cx="10733863" cy="5711891"/>
          </a:xfrm>
        </p:spPr>
      </p:pic>
    </p:spTree>
    <p:extLst>
      <p:ext uri="{BB962C8B-B14F-4D97-AF65-F5344CB8AC3E}">
        <p14:creationId xmlns:p14="http://schemas.microsoft.com/office/powerpoint/2010/main" val="1663539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5E7E-BC3D-4026-BC22-4C6D5DC36637}"/>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EDA and Feature Engineering</a:t>
            </a:r>
          </a:p>
        </p:txBody>
      </p:sp>
      <p:sp>
        <p:nvSpPr>
          <p:cNvPr id="3" name="Content Placeholder 2">
            <a:extLst>
              <a:ext uri="{FF2B5EF4-FFF2-40B4-BE49-F238E27FC236}">
                <a16:creationId xmlns:a16="http://schemas.microsoft.com/office/drawing/2014/main" id="{55CED8E8-6AC0-4AEF-8017-369AD96A7242}"/>
              </a:ext>
            </a:extLst>
          </p:cNvPr>
          <p:cNvSpPr>
            <a:spLocks noGrp="1"/>
          </p:cNvSpPr>
          <p:nvPr>
            <p:ph idx="1"/>
          </p:nvPr>
        </p:nvSpPr>
        <p:spPr/>
        <p:txBody>
          <a:bodyPr/>
          <a:lstStyle/>
          <a:p>
            <a:r>
              <a:rPr lang="en-IN" dirty="0">
                <a:solidFill>
                  <a:schemeClr val="tx1">
                    <a:lumMod val="95000"/>
                  </a:schemeClr>
                </a:solidFill>
                <a:latin typeface="Arial" panose="020B0604020202020204" pitchFamily="34" charset="0"/>
                <a:cs typeface="Arial" panose="020B0604020202020204" pitchFamily="34" charset="0"/>
              </a:rPr>
              <a:t>Checking for imbalanced dataset</a:t>
            </a:r>
          </a:p>
          <a:p>
            <a:r>
              <a:rPr lang="en-IN" dirty="0">
                <a:solidFill>
                  <a:schemeClr val="tx1">
                    <a:lumMod val="95000"/>
                  </a:schemeClr>
                </a:solidFill>
                <a:latin typeface="Arial" panose="020B0604020202020204" pitchFamily="34" charset="0"/>
                <a:cs typeface="Arial" panose="020B0604020202020204" pitchFamily="34" charset="0"/>
              </a:rPr>
              <a:t>Tokenize Data</a:t>
            </a:r>
          </a:p>
          <a:p>
            <a:r>
              <a:rPr lang="en-IN" dirty="0">
                <a:solidFill>
                  <a:schemeClr val="tx1">
                    <a:lumMod val="95000"/>
                  </a:schemeClr>
                </a:solidFill>
                <a:latin typeface="Arial" panose="020B0604020202020204" pitchFamily="34" charset="0"/>
                <a:cs typeface="Arial" panose="020B0604020202020204" pitchFamily="34" charset="0"/>
              </a:rPr>
              <a:t>Stemming</a:t>
            </a:r>
          </a:p>
          <a:p>
            <a:r>
              <a:rPr lang="en-IN" dirty="0">
                <a:solidFill>
                  <a:schemeClr val="tx1">
                    <a:lumMod val="95000"/>
                  </a:schemeClr>
                </a:solidFill>
                <a:latin typeface="Arial" panose="020B0604020202020204" pitchFamily="34" charset="0"/>
                <a:cs typeface="Arial" panose="020B0604020202020204" pitchFamily="34" charset="0"/>
              </a:rPr>
              <a:t>Removing </a:t>
            </a:r>
            <a:r>
              <a:rPr lang="en-IN" dirty="0" err="1">
                <a:solidFill>
                  <a:schemeClr val="tx1">
                    <a:lumMod val="95000"/>
                  </a:schemeClr>
                </a:solidFill>
                <a:latin typeface="Arial" panose="020B0604020202020204" pitchFamily="34" charset="0"/>
                <a:cs typeface="Arial" panose="020B0604020202020204" pitchFamily="34" charset="0"/>
              </a:rPr>
              <a:t>Stopwords</a:t>
            </a:r>
            <a:endParaRPr lang="en-IN" dirty="0">
              <a:solidFill>
                <a:schemeClr val="tx1">
                  <a:lumMod val="95000"/>
                </a:schemeClr>
              </a:solidFill>
              <a:latin typeface="Arial" panose="020B0604020202020204" pitchFamily="34" charset="0"/>
              <a:cs typeface="Arial" panose="020B0604020202020204" pitchFamily="34" charset="0"/>
            </a:endParaRPr>
          </a:p>
          <a:p>
            <a:r>
              <a:rPr lang="en-IN" dirty="0">
                <a:solidFill>
                  <a:schemeClr val="tx1">
                    <a:lumMod val="95000"/>
                  </a:schemeClr>
                </a:solidFill>
                <a:latin typeface="Arial" panose="020B0604020202020204" pitchFamily="34" charset="0"/>
                <a:cs typeface="Arial" panose="020B0604020202020204" pitchFamily="34" charset="0"/>
              </a:rPr>
              <a:t>TFIDF Vectorizer</a:t>
            </a:r>
          </a:p>
        </p:txBody>
      </p:sp>
    </p:spTree>
    <p:extLst>
      <p:ext uri="{BB962C8B-B14F-4D97-AF65-F5344CB8AC3E}">
        <p14:creationId xmlns:p14="http://schemas.microsoft.com/office/powerpoint/2010/main" val="2981320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6286-A560-4B39-8B66-5DA307D9C786}"/>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Database </a:t>
            </a:r>
          </a:p>
        </p:txBody>
      </p:sp>
      <p:sp>
        <p:nvSpPr>
          <p:cNvPr id="3" name="Content Placeholder 2">
            <a:extLst>
              <a:ext uri="{FF2B5EF4-FFF2-40B4-BE49-F238E27FC236}">
                <a16:creationId xmlns:a16="http://schemas.microsoft.com/office/drawing/2014/main" id="{F2978349-BB0E-4160-BACA-4519F7EE0BBA}"/>
              </a:ext>
            </a:extLst>
          </p:cNvPr>
          <p:cNvSpPr>
            <a:spLocks noGrp="1"/>
          </p:cNvSpPr>
          <p:nvPr>
            <p:ph idx="1"/>
          </p:nvPr>
        </p:nvSpPr>
        <p:spPr/>
        <p:txBody>
          <a:bodyPr/>
          <a:lstStyle/>
          <a:p>
            <a:r>
              <a:rPr lang="en-IN" dirty="0">
                <a:solidFill>
                  <a:schemeClr val="tx1">
                    <a:lumMod val="95000"/>
                  </a:schemeClr>
                </a:solidFill>
                <a:latin typeface="Arial" panose="020B0604020202020204" pitchFamily="34" charset="0"/>
                <a:cs typeface="Arial" panose="020B0604020202020204" pitchFamily="34" charset="0"/>
              </a:rPr>
              <a:t>Create Database</a:t>
            </a:r>
          </a:p>
          <a:p>
            <a:r>
              <a:rPr lang="en-IN" dirty="0">
                <a:solidFill>
                  <a:schemeClr val="tx1">
                    <a:lumMod val="95000"/>
                  </a:schemeClr>
                </a:solidFill>
                <a:latin typeface="Arial" panose="020B0604020202020204" pitchFamily="34" charset="0"/>
                <a:cs typeface="Arial" panose="020B0604020202020204" pitchFamily="34" charset="0"/>
              </a:rPr>
              <a:t>Create Collection</a:t>
            </a:r>
          </a:p>
          <a:p>
            <a:r>
              <a:rPr lang="en-IN" dirty="0">
                <a:solidFill>
                  <a:schemeClr val="tx1">
                    <a:lumMod val="95000"/>
                  </a:schemeClr>
                </a:solidFill>
                <a:latin typeface="Arial" panose="020B0604020202020204" pitchFamily="34" charset="0"/>
                <a:cs typeface="Arial" panose="020B0604020202020204" pitchFamily="34" charset="0"/>
              </a:rPr>
              <a:t>Insertion of Data</a:t>
            </a:r>
          </a:p>
        </p:txBody>
      </p:sp>
      <p:pic>
        <p:nvPicPr>
          <p:cNvPr id="5" name="Picture 4">
            <a:extLst>
              <a:ext uri="{FF2B5EF4-FFF2-40B4-BE49-F238E27FC236}">
                <a16:creationId xmlns:a16="http://schemas.microsoft.com/office/drawing/2014/main" id="{89F359C7-AF9E-4D2F-8F51-FE983FA205E3}"/>
              </a:ext>
            </a:extLst>
          </p:cNvPr>
          <p:cNvPicPr>
            <a:picLocks noChangeAspect="1"/>
          </p:cNvPicPr>
          <p:nvPr/>
        </p:nvPicPr>
        <p:blipFill rotWithShape="1">
          <a:blip r:embed="rId2"/>
          <a:srcRect l="32547" t="28502" r="14747" b="41652"/>
          <a:stretch/>
        </p:blipFill>
        <p:spPr>
          <a:xfrm>
            <a:off x="3967992" y="1954634"/>
            <a:ext cx="7239699" cy="320459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2CB73F2-7CB2-4077-BCEC-FE5F992A0198}"/>
              </a:ext>
            </a:extLst>
          </p:cNvPr>
          <p:cNvPicPr>
            <a:picLocks noChangeAspect="1"/>
          </p:cNvPicPr>
          <p:nvPr/>
        </p:nvPicPr>
        <p:blipFill>
          <a:blip r:embed="rId3"/>
          <a:stretch>
            <a:fillRect/>
          </a:stretch>
        </p:blipFill>
        <p:spPr>
          <a:xfrm>
            <a:off x="0" y="5148261"/>
            <a:ext cx="2676525" cy="1704975"/>
          </a:xfrm>
          <a:prstGeom prst="rect">
            <a:avLst/>
          </a:prstGeom>
        </p:spPr>
      </p:pic>
    </p:spTree>
    <p:extLst>
      <p:ext uri="{BB962C8B-B14F-4D97-AF65-F5344CB8AC3E}">
        <p14:creationId xmlns:p14="http://schemas.microsoft.com/office/powerpoint/2010/main" val="3132229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FFA4-B495-4937-B76C-ABE29EB9BB11}"/>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Model Selection</a:t>
            </a:r>
          </a:p>
        </p:txBody>
      </p:sp>
      <p:sp>
        <p:nvSpPr>
          <p:cNvPr id="3" name="Content Placeholder 2">
            <a:extLst>
              <a:ext uri="{FF2B5EF4-FFF2-40B4-BE49-F238E27FC236}">
                <a16:creationId xmlns:a16="http://schemas.microsoft.com/office/drawing/2014/main" id="{CDF9F9B8-B4D1-443A-875A-A7BC8513B9EC}"/>
              </a:ext>
            </a:extLst>
          </p:cNvPr>
          <p:cNvSpPr>
            <a:spLocks noGrp="1"/>
          </p:cNvSpPr>
          <p:nvPr>
            <p:ph idx="1"/>
          </p:nvPr>
        </p:nvSpPr>
        <p:spPr/>
        <p:txBody>
          <a:bodyPr>
            <a:normAutofit/>
          </a:bodyPr>
          <a:lstStyle/>
          <a:p>
            <a:r>
              <a:rPr lang="en-IN" sz="1800" dirty="0">
                <a:solidFill>
                  <a:schemeClr val="tx1">
                    <a:lumMod val="95000"/>
                  </a:schemeClr>
                </a:solidFill>
                <a:latin typeface="Arial" panose="020B0604020202020204" pitchFamily="34" charset="0"/>
                <a:cs typeface="Arial" panose="020B0604020202020204" pitchFamily="34" charset="0"/>
              </a:rPr>
              <a:t>Evaluate Classification Models using </a:t>
            </a:r>
            <a:r>
              <a:rPr lang="en-IN" sz="1800" dirty="0" err="1">
                <a:solidFill>
                  <a:schemeClr val="tx1">
                    <a:lumMod val="95000"/>
                  </a:schemeClr>
                </a:solidFill>
                <a:latin typeface="Arial" panose="020B0604020202020204" pitchFamily="34" charset="0"/>
                <a:cs typeface="Arial" panose="020B0604020202020204" pitchFamily="34" charset="0"/>
              </a:rPr>
              <a:t>LogisticRegression</a:t>
            </a:r>
            <a:r>
              <a:rPr lang="en-IN" sz="1800" dirty="0">
                <a:solidFill>
                  <a:schemeClr val="tx1">
                    <a:lumMod val="95000"/>
                  </a:schemeClr>
                </a:solidFill>
                <a:latin typeface="Arial" panose="020B0604020202020204" pitchFamily="34" charset="0"/>
                <a:cs typeface="Arial" panose="020B0604020202020204" pitchFamily="34" charset="0"/>
              </a:rPr>
              <a:t>, </a:t>
            </a:r>
            <a:r>
              <a:rPr lang="en-IN" sz="1800" dirty="0" err="1">
                <a:solidFill>
                  <a:schemeClr val="tx1">
                    <a:lumMod val="95000"/>
                  </a:schemeClr>
                </a:solidFill>
                <a:latin typeface="Arial" panose="020B0604020202020204" pitchFamily="34" charset="0"/>
                <a:cs typeface="Arial" panose="020B0604020202020204" pitchFamily="34" charset="0"/>
              </a:rPr>
              <a:t>Adaboosst</a:t>
            </a:r>
            <a:r>
              <a:rPr lang="en-IN" sz="1800" dirty="0">
                <a:solidFill>
                  <a:schemeClr val="tx1">
                    <a:lumMod val="95000"/>
                  </a:schemeClr>
                </a:solidFill>
                <a:latin typeface="Arial" panose="020B0604020202020204" pitchFamily="34" charset="0"/>
                <a:cs typeface="Arial" panose="020B0604020202020204" pitchFamily="34" charset="0"/>
              </a:rPr>
              <a:t> Classifier, And multi-</a:t>
            </a:r>
            <a:r>
              <a:rPr lang="en-IN" sz="1800" dirty="0" err="1">
                <a:solidFill>
                  <a:schemeClr val="tx1">
                    <a:lumMod val="95000"/>
                  </a:schemeClr>
                </a:solidFill>
                <a:latin typeface="Arial" panose="020B0604020202020204" pitchFamily="34" charset="0"/>
                <a:cs typeface="Arial" panose="020B0604020202020204" pitchFamily="34" charset="0"/>
              </a:rPr>
              <a:t>nomialNB</a:t>
            </a:r>
            <a:r>
              <a:rPr lang="en-IN" sz="1800" dirty="0">
                <a:solidFill>
                  <a:schemeClr val="tx1">
                    <a:lumMod val="95000"/>
                  </a:schemeClr>
                </a:solidFill>
                <a:latin typeface="Arial" panose="020B0604020202020204" pitchFamily="34" charset="0"/>
                <a:cs typeface="Arial" panose="020B0604020202020204" pitchFamily="34" charset="0"/>
              </a:rPr>
              <a:t> etc…</a:t>
            </a:r>
          </a:p>
          <a:p>
            <a:r>
              <a:rPr lang="en-IN" sz="1800" dirty="0">
                <a:solidFill>
                  <a:schemeClr val="tx1">
                    <a:lumMod val="95000"/>
                  </a:schemeClr>
                </a:solidFill>
                <a:latin typeface="Arial" panose="020B0604020202020204" pitchFamily="34" charset="0"/>
                <a:cs typeface="Arial" panose="020B0604020202020204" pitchFamily="34" charset="0"/>
              </a:rPr>
              <a:t>Compute </a:t>
            </a:r>
            <a:r>
              <a:rPr lang="en-IN" sz="1800" dirty="0" err="1">
                <a:solidFill>
                  <a:schemeClr val="tx1">
                    <a:lumMod val="95000"/>
                  </a:schemeClr>
                </a:solidFill>
                <a:latin typeface="Arial" panose="020B0604020202020204" pitchFamily="34" charset="0"/>
                <a:cs typeface="Arial" panose="020B0604020202020204" pitchFamily="34" charset="0"/>
              </a:rPr>
              <a:t>metrix</a:t>
            </a:r>
            <a:r>
              <a:rPr lang="en-IN" sz="1800" dirty="0">
                <a:solidFill>
                  <a:schemeClr val="tx1">
                    <a:lumMod val="95000"/>
                  </a:schemeClr>
                </a:solidFill>
                <a:latin typeface="Arial" panose="020B0604020202020204" pitchFamily="34" charset="0"/>
                <a:cs typeface="Arial" panose="020B0604020202020204" pitchFamily="34" charset="0"/>
              </a:rPr>
              <a:t> and generate graphs for evaluation.</a:t>
            </a:r>
          </a:p>
          <a:p>
            <a:r>
              <a:rPr lang="en-IN" sz="1800" dirty="0">
                <a:solidFill>
                  <a:schemeClr val="tx1">
                    <a:lumMod val="95000"/>
                  </a:schemeClr>
                </a:solidFill>
                <a:latin typeface="Arial" panose="020B0604020202020204" pitchFamily="34" charset="0"/>
                <a:cs typeface="Arial" panose="020B0604020202020204" pitchFamily="34" charset="0"/>
              </a:rPr>
              <a:t>Finally fit multi-</a:t>
            </a:r>
            <a:r>
              <a:rPr lang="en-IN" sz="1800" dirty="0" err="1">
                <a:solidFill>
                  <a:schemeClr val="tx1">
                    <a:lumMod val="95000"/>
                  </a:schemeClr>
                </a:solidFill>
                <a:latin typeface="Arial" panose="020B0604020202020204" pitchFamily="34" charset="0"/>
                <a:cs typeface="Arial" panose="020B0604020202020204" pitchFamily="34" charset="0"/>
              </a:rPr>
              <a:t>nomialNB</a:t>
            </a:r>
            <a:r>
              <a:rPr lang="en-IN" sz="1800" dirty="0">
                <a:solidFill>
                  <a:schemeClr val="tx1">
                    <a:lumMod val="95000"/>
                  </a:schemeClr>
                </a:solidFill>
                <a:latin typeface="Arial" panose="020B0604020202020204" pitchFamily="34" charset="0"/>
                <a:cs typeface="Arial" panose="020B0604020202020204" pitchFamily="34" charset="0"/>
              </a:rPr>
              <a:t> classifier model with hyperparameter tuning.</a:t>
            </a:r>
          </a:p>
        </p:txBody>
      </p:sp>
    </p:spTree>
    <p:extLst>
      <p:ext uri="{BB962C8B-B14F-4D97-AF65-F5344CB8AC3E}">
        <p14:creationId xmlns:p14="http://schemas.microsoft.com/office/powerpoint/2010/main" val="3390593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60EA-E6C3-4E76-9F43-D745E2D0A942}"/>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cs typeface="Arial" panose="020B0604020202020204" pitchFamily="34" charset="0"/>
              </a:rPr>
              <a:t>Question &amp; Answer</a:t>
            </a:r>
          </a:p>
        </p:txBody>
      </p:sp>
      <p:sp>
        <p:nvSpPr>
          <p:cNvPr id="3" name="Content Placeholder 2">
            <a:extLst>
              <a:ext uri="{FF2B5EF4-FFF2-40B4-BE49-F238E27FC236}">
                <a16:creationId xmlns:a16="http://schemas.microsoft.com/office/drawing/2014/main" id="{A6CC0096-1523-4C23-A24D-7AD0A2B39558}"/>
              </a:ext>
            </a:extLst>
          </p:cNvPr>
          <p:cNvSpPr>
            <a:spLocks noGrp="1"/>
          </p:cNvSpPr>
          <p:nvPr>
            <p:ph idx="1"/>
          </p:nvPr>
        </p:nvSpPr>
        <p:spPr/>
        <p:txBody>
          <a:bodyPr>
            <a:normAutofit/>
          </a:bodyPr>
          <a:lstStyle/>
          <a:p>
            <a:pPr marL="36900" indent="0" algn="just">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1: Explain about the Project and your day to day task:</a:t>
            </a:r>
          </a:p>
          <a:p>
            <a:pPr marL="36900" indent="0" algn="just">
              <a:buNone/>
            </a:pPr>
            <a:endParaRPr lang="en-IN" sz="1800" dirty="0">
              <a:solidFill>
                <a:schemeClr val="accent1">
                  <a:lumMod val="40000"/>
                  <a:lumOff val="60000"/>
                </a:schemeClr>
              </a:solidFill>
              <a:latin typeface="Arial" panose="020B0604020202020204" pitchFamily="34" charset="0"/>
              <a:cs typeface="Arial" panose="020B0604020202020204" pitchFamily="34" charset="0"/>
            </a:endParaRPr>
          </a:p>
          <a:p>
            <a:pPr marL="36900" indent="0" algn="just">
              <a:buNone/>
            </a:pPr>
            <a:r>
              <a:rPr lang="en-US" sz="1800" b="0" i="0" dirty="0">
                <a:solidFill>
                  <a:schemeClr val="tx1">
                    <a:lumMod val="85000"/>
                  </a:schemeClr>
                </a:solidFill>
                <a:effectLst/>
                <a:latin typeface="Arial" panose="020B0604020202020204" pitchFamily="34" charset="0"/>
                <a:cs typeface="Arial" panose="020B0604020202020204" pitchFamily="34" charset="0"/>
              </a:rPr>
              <a:t>This is a NLP based ML web application which is used to classify the News Articles.</a:t>
            </a:r>
            <a:br>
              <a:rPr lang="en-US" sz="1800" dirty="0">
                <a:solidFill>
                  <a:schemeClr val="tx1">
                    <a:lumMod val="85000"/>
                  </a:schemeClr>
                </a:solidFill>
                <a:latin typeface="Arial" panose="020B0604020202020204" pitchFamily="34" charset="0"/>
                <a:cs typeface="Arial" panose="020B0604020202020204" pitchFamily="34" charset="0"/>
              </a:rPr>
            </a:br>
            <a:r>
              <a:rPr lang="en-US" sz="1800" dirty="0">
                <a:solidFill>
                  <a:schemeClr val="tx1">
                    <a:lumMod val="85000"/>
                  </a:schemeClr>
                </a:solidFill>
                <a:latin typeface="Arial" panose="020B0604020202020204" pitchFamily="34" charset="0"/>
                <a:cs typeface="Arial" panose="020B0604020202020204" pitchFamily="34" charset="0"/>
              </a:rPr>
              <a:t>As a Data Scientist I am involving in each and every phase of the project. My responsibility consisted of gathering the dataset, labelling the data for the model, training the model on the prepared dataset, deploying the training model to the cloud, monitoring the deployed model for any issues.</a:t>
            </a:r>
            <a:endParaRPr lang="en-IN" sz="1800"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104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8D519-6D47-45CD-8B14-3E0EF5FB94E4}"/>
              </a:ext>
            </a:extLst>
          </p:cNvPr>
          <p:cNvSpPr>
            <a:spLocks noGrp="1"/>
          </p:cNvSpPr>
          <p:nvPr>
            <p:ph idx="1"/>
          </p:nvPr>
        </p:nvSpPr>
        <p:spPr>
          <a:xfrm>
            <a:off x="913795" y="738232"/>
            <a:ext cx="10353762" cy="5052968"/>
          </a:xfrm>
        </p:spPr>
        <p:txBody>
          <a:bodyPr>
            <a:normAutofit/>
          </a:bodyPr>
          <a:lstStyle/>
          <a:p>
            <a:pPr marL="36900" indent="0" algn="just">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2: What is a source and size of data?</a:t>
            </a:r>
          </a:p>
          <a:p>
            <a:pPr marL="36900" indent="0" algn="just">
              <a:buNone/>
            </a:pPr>
            <a:r>
              <a:rPr lang="en-IN" sz="1800" dirty="0">
                <a:solidFill>
                  <a:schemeClr val="tx1">
                    <a:lumMod val="95000"/>
                  </a:schemeClr>
                </a:solidFill>
                <a:latin typeface="Arial" panose="020B0604020202020204" pitchFamily="34" charset="0"/>
                <a:cs typeface="Arial" panose="020B0604020202020204" pitchFamily="34" charset="0"/>
              </a:rPr>
              <a:t>Kaggle: </a:t>
            </a:r>
            <a:r>
              <a:rPr lang="en-IN" sz="1800" dirty="0">
                <a:solidFill>
                  <a:srgbClr val="FF000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https://www.kaggle.com/c/learn-ai-bbc/data</a:t>
            </a:r>
            <a:r>
              <a:rPr lang="en-IN" sz="1800" dirty="0">
                <a:solidFill>
                  <a:srgbClr val="FF0000"/>
                </a:solidFill>
                <a:latin typeface="Arial" panose="020B0604020202020204" pitchFamily="34" charset="0"/>
                <a:cs typeface="Arial" panose="020B0604020202020204" pitchFamily="34" charset="0"/>
              </a:rPr>
              <a:t> </a:t>
            </a:r>
            <a:r>
              <a:rPr lang="en-IN" sz="1800" dirty="0">
                <a:solidFill>
                  <a:schemeClr val="tx1">
                    <a:lumMod val="95000"/>
                  </a:schemeClr>
                </a:solidFill>
                <a:latin typeface="Arial" panose="020B0604020202020204" pitchFamily="34" charset="0"/>
                <a:cs typeface="Arial" panose="020B0604020202020204" pitchFamily="34" charset="0"/>
              </a:rPr>
              <a:t>, Size of the data usually in mb.</a:t>
            </a:r>
          </a:p>
          <a:p>
            <a:pPr marL="36900" indent="0" algn="just">
              <a:buNone/>
            </a:pPr>
            <a:endParaRPr lang="en-IN" sz="1800" dirty="0">
              <a:solidFill>
                <a:schemeClr val="accent1">
                  <a:lumMod val="40000"/>
                  <a:lumOff val="60000"/>
                </a:schemeClr>
              </a:solidFill>
              <a:latin typeface="Arial" panose="020B0604020202020204" pitchFamily="34" charset="0"/>
              <a:cs typeface="Arial" panose="020B0604020202020204" pitchFamily="34" charset="0"/>
            </a:endParaRPr>
          </a:p>
          <a:p>
            <a:pPr marL="36900" indent="0" algn="just">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3: What was the type of data?</a:t>
            </a:r>
          </a:p>
          <a:p>
            <a:pPr marL="36900" indent="0" algn="just">
              <a:buNone/>
            </a:pPr>
            <a:r>
              <a:rPr lang="en-IN" sz="1800" dirty="0">
                <a:solidFill>
                  <a:schemeClr val="tx1">
                    <a:lumMod val="85000"/>
                  </a:schemeClr>
                </a:solidFill>
                <a:latin typeface="Arial" panose="020B0604020202020204" pitchFamily="34" charset="0"/>
                <a:cs typeface="Arial" panose="020B0604020202020204" pitchFamily="34" charset="0"/>
              </a:rPr>
              <a:t>The data was the news paragraph.</a:t>
            </a:r>
          </a:p>
          <a:p>
            <a:pPr marL="36900" indent="0" algn="just">
              <a:buNone/>
            </a:pPr>
            <a:endParaRPr lang="en-IN" sz="1800" dirty="0">
              <a:solidFill>
                <a:schemeClr val="accent1">
                  <a:lumMod val="40000"/>
                  <a:lumOff val="60000"/>
                </a:schemeClr>
              </a:solidFill>
              <a:latin typeface="Arial" panose="020B0604020202020204" pitchFamily="34" charset="0"/>
              <a:cs typeface="Arial" panose="020B0604020202020204" pitchFamily="34" charset="0"/>
            </a:endParaRPr>
          </a:p>
          <a:p>
            <a:pPr marL="36900" indent="0" algn="just">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4: What is Precision and Recall?</a:t>
            </a:r>
          </a:p>
          <a:p>
            <a:pPr marL="36900" indent="0" algn="just">
              <a:buNone/>
            </a:pPr>
            <a:r>
              <a:rPr lang="en-IN" sz="1800" dirty="0">
                <a:solidFill>
                  <a:schemeClr val="tx1">
                    <a:lumMod val="85000"/>
                  </a:schemeClr>
                </a:solidFill>
                <a:latin typeface="Arial" panose="020B0604020202020204" pitchFamily="34" charset="0"/>
                <a:cs typeface="Arial" panose="020B0604020202020204" pitchFamily="34" charset="0"/>
              </a:rPr>
              <a:t>Precision: Out of all the points to be predicted Positive, How many of them are </a:t>
            </a:r>
            <a:r>
              <a:rPr lang="en-IN" sz="1800" dirty="0" err="1">
                <a:solidFill>
                  <a:schemeClr val="tx1">
                    <a:lumMod val="85000"/>
                  </a:schemeClr>
                </a:solidFill>
                <a:latin typeface="Arial" panose="020B0604020202020204" pitchFamily="34" charset="0"/>
                <a:cs typeface="Arial" panose="020B0604020202020204" pitchFamily="34" charset="0"/>
              </a:rPr>
              <a:t>actuall</a:t>
            </a:r>
            <a:r>
              <a:rPr lang="en-IN" sz="1800" dirty="0">
                <a:solidFill>
                  <a:schemeClr val="tx1">
                    <a:lumMod val="85000"/>
                  </a:schemeClr>
                </a:solidFill>
                <a:latin typeface="Arial" panose="020B0604020202020204" pitchFamily="34" charset="0"/>
                <a:cs typeface="Arial" panose="020B0604020202020204" pitchFamily="34" charset="0"/>
              </a:rPr>
              <a:t> positive.</a:t>
            </a:r>
          </a:p>
          <a:p>
            <a:pPr marL="36900" indent="0" algn="just">
              <a:buNone/>
            </a:pPr>
            <a:r>
              <a:rPr lang="en-IN" sz="1800" dirty="0">
                <a:solidFill>
                  <a:schemeClr val="tx1">
                    <a:lumMod val="85000"/>
                  </a:schemeClr>
                </a:solidFill>
                <a:latin typeface="Arial" panose="020B0604020202020204" pitchFamily="34" charset="0"/>
                <a:cs typeface="Arial" panose="020B0604020202020204" pitchFamily="34" charset="0"/>
              </a:rPr>
              <a:t>Recall : Out of all the points that are </a:t>
            </a:r>
            <a:r>
              <a:rPr lang="en-IN" sz="1800" dirty="0" err="1">
                <a:solidFill>
                  <a:schemeClr val="tx1">
                    <a:lumMod val="85000"/>
                  </a:schemeClr>
                </a:solidFill>
                <a:latin typeface="Arial" panose="020B0604020202020204" pitchFamily="34" charset="0"/>
                <a:cs typeface="Arial" panose="020B0604020202020204" pitchFamily="34" charset="0"/>
              </a:rPr>
              <a:t>lebelled</a:t>
            </a:r>
            <a:r>
              <a:rPr lang="en-IN" sz="1800" dirty="0">
                <a:solidFill>
                  <a:schemeClr val="tx1">
                    <a:lumMod val="85000"/>
                  </a:schemeClr>
                </a:solidFill>
                <a:latin typeface="Arial" panose="020B0604020202020204" pitchFamily="34" charset="0"/>
                <a:cs typeface="Arial" panose="020B0604020202020204" pitchFamily="34" charset="0"/>
              </a:rPr>
              <a:t> positive, how many are predicted positive.</a:t>
            </a:r>
          </a:p>
          <a:p>
            <a:pPr marL="36900" indent="0" algn="just">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3666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0C707-202C-45DC-ACAA-68B04B9E5EB6}"/>
              </a:ext>
            </a:extLst>
          </p:cNvPr>
          <p:cNvSpPr>
            <a:spLocks noGrp="1"/>
          </p:cNvSpPr>
          <p:nvPr>
            <p:ph idx="1"/>
          </p:nvPr>
        </p:nvSpPr>
        <p:spPr>
          <a:xfrm>
            <a:off x="913795" y="327171"/>
            <a:ext cx="10353762" cy="6199463"/>
          </a:xfrm>
        </p:spPr>
        <p:txBody>
          <a:bodyPr>
            <a:normAutofit/>
          </a:bodyPr>
          <a:lstStyle/>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5: What techniques are u using for data </a:t>
            </a:r>
            <a:r>
              <a:rPr lang="en-IN" sz="1800" dirty="0" err="1">
                <a:solidFill>
                  <a:schemeClr val="accent1">
                    <a:lumMod val="40000"/>
                    <a:lumOff val="60000"/>
                  </a:schemeClr>
                </a:solidFill>
                <a:latin typeface="Arial" panose="020B0604020202020204" pitchFamily="34" charset="0"/>
                <a:cs typeface="Arial" panose="020B0604020202020204" pitchFamily="34" charset="0"/>
              </a:rPr>
              <a:t>preprocessing</a:t>
            </a:r>
            <a:r>
              <a:rPr lang="en-IN" sz="1800" dirty="0">
                <a:solidFill>
                  <a:schemeClr val="accent1">
                    <a:lumMod val="40000"/>
                    <a:lumOff val="60000"/>
                  </a:schemeClr>
                </a:solidFill>
                <a:latin typeface="Arial" panose="020B0604020202020204" pitchFamily="34" charset="0"/>
                <a:cs typeface="Arial" panose="020B0604020202020204" pitchFamily="34" charset="0"/>
              </a:rPr>
              <a:t>?</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Convert paragraph into tokens.</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Stemming each word</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Removing </a:t>
            </a:r>
            <a:r>
              <a:rPr lang="en-IN" sz="1800" dirty="0" err="1">
                <a:solidFill>
                  <a:schemeClr val="tx1">
                    <a:lumMod val="85000"/>
                  </a:schemeClr>
                </a:solidFill>
                <a:latin typeface="Arial" panose="020B0604020202020204" pitchFamily="34" charset="0"/>
                <a:cs typeface="Arial" panose="020B0604020202020204" pitchFamily="34" charset="0"/>
              </a:rPr>
              <a:t>stopwords</a:t>
            </a:r>
            <a:r>
              <a:rPr lang="en-IN" sz="1800" dirty="0">
                <a:solidFill>
                  <a:schemeClr val="tx1">
                    <a:lumMod val="85000"/>
                  </a:schemeClr>
                </a:solidFill>
                <a:latin typeface="Arial" panose="020B0604020202020204" pitchFamily="34" charset="0"/>
                <a:cs typeface="Arial" panose="020B0604020202020204" pitchFamily="34" charset="0"/>
              </a:rPr>
              <a:t> from the data</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Using TFIDF vectorizer.</a:t>
            </a:r>
          </a:p>
          <a:p>
            <a:pPr marL="36900" indent="0">
              <a:buNone/>
            </a:pPr>
            <a:endParaRPr lang="en-IN" sz="1800" dirty="0">
              <a:latin typeface="Arial" panose="020B0604020202020204" pitchFamily="34" charset="0"/>
              <a:cs typeface="Arial" panose="020B0604020202020204" pitchFamily="34" charset="0"/>
            </a:endParaRPr>
          </a:p>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6: Which tool You are used for implementation This model?</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IDE : VS Code</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Cloud : Azure</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Database : </a:t>
            </a:r>
            <a:r>
              <a:rPr lang="en-IN" sz="1800" dirty="0" err="1">
                <a:solidFill>
                  <a:schemeClr val="tx1">
                    <a:lumMod val="85000"/>
                  </a:schemeClr>
                </a:solidFill>
                <a:latin typeface="Arial" panose="020B0604020202020204" pitchFamily="34" charset="0"/>
                <a:cs typeface="Arial" panose="020B0604020202020204" pitchFamily="34" charset="0"/>
              </a:rPr>
              <a:t>mongoDB</a:t>
            </a:r>
            <a:endParaRPr lang="en-IN" sz="1800" dirty="0">
              <a:solidFill>
                <a:schemeClr val="tx1">
                  <a:lumMod val="85000"/>
                </a:schemeClr>
              </a:solidFill>
              <a:latin typeface="Arial" panose="020B0604020202020204" pitchFamily="34" charset="0"/>
              <a:cs typeface="Arial" panose="020B0604020202020204" pitchFamily="34" charset="0"/>
            </a:endParaRP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Framework : Flask</a:t>
            </a:r>
          </a:p>
        </p:txBody>
      </p:sp>
    </p:spTree>
    <p:extLst>
      <p:ext uri="{BB962C8B-B14F-4D97-AF65-F5344CB8AC3E}">
        <p14:creationId xmlns:p14="http://schemas.microsoft.com/office/powerpoint/2010/main" val="3656423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CF22A-50DB-4D84-82EE-2EABA6CBB07B}"/>
              </a:ext>
            </a:extLst>
          </p:cNvPr>
          <p:cNvSpPr>
            <a:spLocks noGrp="1"/>
          </p:cNvSpPr>
          <p:nvPr>
            <p:ph idx="1"/>
          </p:nvPr>
        </p:nvSpPr>
        <p:spPr>
          <a:xfrm>
            <a:off x="913795" y="755010"/>
            <a:ext cx="10353762" cy="5036190"/>
          </a:xfrm>
        </p:spPr>
        <p:txBody>
          <a:bodyPr>
            <a:normAutofit/>
          </a:bodyPr>
          <a:lstStyle/>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7: What is Accuracy?</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Accuracy is One metrics for evaluating classification Models.</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Accuracy = no. of correct Prediction/Total no. of prediction</a:t>
            </a:r>
          </a:p>
          <a:p>
            <a:pPr marL="36900" indent="0">
              <a:buNone/>
            </a:pPr>
            <a:endParaRPr lang="en-IN" sz="1800" dirty="0">
              <a:latin typeface="Arial" panose="020B0604020202020204" pitchFamily="34" charset="0"/>
              <a:cs typeface="Arial" panose="020B0604020202020204" pitchFamily="34" charset="0"/>
            </a:endParaRPr>
          </a:p>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8: How did you optimize your solution?</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Model optimization depends on various factors</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Train with better data</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Increase the quantity of training data.</a:t>
            </a:r>
          </a:p>
          <a:p>
            <a:pPr marL="494100" indent="-457200">
              <a:buAutoNum type="arabicParenR"/>
            </a:pPr>
            <a:r>
              <a:rPr lang="en-IN" sz="1800" dirty="0">
                <a:solidFill>
                  <a:schemeClr val="tx1">
                    <a:lumMod val="85000"/>
                  </a:schemeClr>
                </a:solidFill>
                <a:latin typeface="Arial" panose="020B0604020202020204" pitchFamily="34" charset="0"/>
                <a:cs typeface="Arial" panose="020B0604020202020204" pitchFamily="34" charset="0"/>
              </a:rPr>
              <a:t>Try and use multithreaded </a:t>
            </a:r>
            <a:r>
              <a:rPr lang="en-IN" sz="1800" dirty="0" err="1">
                <a:solidFill>
                  <a:schemeClr val="tx1">
                    <a:lumMod val="85000"/>
                  </a:schemeClr>
                </a:solidFill>
                <a:latin typeface="Arial" panose="020B0604020202020204" pitchFamily="34" charset="0"/>
                <a:cs typeface="Arial" panose="020B0604020202020204" pitchFamily="34" charset="0"/>
              </a:rPr>
              <a:t>approachs</a:t>
            </a:r>
            <a:r>
              <a:rPr lang="en-IN" sz="1800" dirty="0">
                <a:solidFill>
                  <a:schemeClr val="tx1">
                    <a:lumMod val="85000"/>
                  </a:schemeClr>
                </a:solidFill>
                <a:latin typeface="Arial" panose="020B0604020202020204" pitchFamily="34" charset="0"/>
                <a:cs typeface="Arial" panose="020B0604020202020204" pitchFamily="34" charset="0"/>
              </a:rPr>
              <a:t>. </a:t>
            </a:r>
          </a:p>
          <a:p>
            <a:pPr marL="36900" indent="0">
              <a:buNone/>
            </a:pPr>
            <a:endParaRPr lang="en-IN" sz="1800" dirty="0">
              <a:latin typeface="Arial" panose="020B0604020202020204" pitchFamily="34" charset="0"/>
              <a:cs typeface="Arial" panose="020B0604020202020204" pitchFamily="34" charset="0"/>
            </a:endParaRPr>
          </a:p>
          <a:p>
            <a:pPr marL="3690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6728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71780-1A68-4276-BD79-ED63E87C9ABE}"/>
              </a:ext>
            </a:extLst>
          </p:cNvPr>
          <p:cNvSpPr>
            <a:spLocks noGrp="1"/>
          </p:cNvSpPr>
          <p:nvPr>
            <p:ph idx="1"/>
          </p:nvPr>
        </p:nvSpPr>
        <p:spPr/>
        <p:txBody>
          <a:bodyPr>
            <a:normAutofit/>
          </a:bodyPr>
          <a:lstStyle/>
          <a:p>
            <a:pPr marL="36900" indent="0">
              <a:buNone/>
            </a:pPr>
            <a:r>
              <a:rPr lang="en-IN" sz="1800" dirty="0">
                <a:solidFill>
                  <a:schemeClr val="accent1">
                    <a:lumMod val="40000"/>
                    <a:lumOff val="60000"/>
                  </a:schemeClr>
                </a:solidFill>
                <a:latin typeface="Arial" panose="020B0604020202020204" pitchFamily="34" charset="0"/>
                <a:cs typeface="Arial" panose="020B0604020202020204" pitchFamily="34" charset="0"/>
              </a:rPr>
              <a:t>Question 9: How will you know Which machine learning algorithm to choose for your classification problem?</a:t>
            </a:r>
          </a:p>
          <a:p>
            <a:pPr marL="36900" indent="0">
              <a:buNone/>
            </a:pPr>
            <a:r>
              <a:rPr lang="en-IN" sz="1800" dirty="0">
                <a:solidFill>
                  <a:schemeClr val="tx1">
                    <a:lumMod val="85000"/>
                  </a:schemeClr>
                </a:solidFill>
                <a:latin typeface="Arial" panose="020B0604020202020204" pitchFamily="34" charset="0"/>
                <a:cs typeface="Arial" panose="020B0604020202020204" pitchFamily="34" charset="0"/>
              </a:rPr>
              <a:t>While there is no fixed rule to choose an algorithm for a classification problem.</a:t>
            </a:r>
          </a:p>
        </p:txBody>
      </p:sp>
    </p:spTree>
    <p:extLst>
      <p:ext uri="{BB962C8B-B14F-4D97-AF65-F5344CB8AC3E}">
        <p14:creationId xmlns:p14="http://schemas.microsoft.com/office/powerpoint/2010/main" val="428096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25177"/>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09725"/>
            <a:ext cx="4403596" cy="6375633"/>
          </a:xfrm>
        </p:spPr>
        <p:txBody>
          <a:bodyPr anchor="t">
            <a:normAutofit/>
          </a:bodyPr>
          <a:lstStyle/>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Objective</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Dataset</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Data Description</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Architecture</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Data Analysis steps</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EDA</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Database Connectivity</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Model Selection</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Prediction Result</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Deployment</a:t>
            </a:r>
          </a:p>
          <a:p>
            <a:pPr>
              <a:buFont typeface="Wingdings" panose="05000000000000000000" pitchFamily="2" charset="2"/>
              <a:buChar char="v"/>
            </a:pPr>
            <a:r>
              <a:rPr lang="en-US" sz="2000" dirty="0">
                <a:solidFill>
                  <a:schemeClr val="tx1">
                    <a:lumMod val="85000"/>
                  </a:schemeClr>
                </a:solidFill>
                <a:latin typeface="Arial" panose="020B0604020202020204" pitchFamily="34" charset="0"/>
                <a:cs typeface="Arial" panose="020B0604020202020204" pitchFamily="34" charset="0"/>
              </a:rPr>
              <a:t>Q &amp; A</a:t>
            </a:r>
          </a:p>
          <a:p>
            <a:pPr>
              <a:buFont typeface="Wingdings" panose="05000000000000000000" pitchFamily="2" charset="2"/>
              <a:buChar char="v"/>
            </a:pPr>
            <a:endParaRPr lang="en-US" sz="2000"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7416-5AE1-46C7-8609-E55828622BF7}"/>
              </a:ext>
            </a:extLst>
          </p:cNvPr>
          <p:cNvSpPr>
            <a:spLocks noGrp="1"/>
          </p:cNvSpPr>
          <p:nvPr>
            <p:ph type="title"/>
          </p:nvPr>
        </p:nvSpPr>
        <p:spPr>
          <a:xfrm>
            <a:off x="536290" y="2312565"/>
            <a:ext cx="10353762" cy="1257300"/>
          </a:xfrm>
        </p:spPr>
        <p:txBody>
          <a:bodyPr/>
          <a:lstStyle/>
          <a:p>
            <a:r>
              <a:rPr lang="en-IN" dirty="0">
                <a:solidFill>
                  <a:schemeClr val="accent1">
                    <a:lumMod val="60000"/>
                    <a:lumOff val="40000"/>
                  </a:schemeClr>
                </a:solidFill>
                <a:latin typeface="Arial Rounded MT Bold" panose="020F0704030504030204" pitchFamily="34" charset="0"/>
              </a:rPr>
              <a:t>OUTPUT</a:t>
            </a:r>
          </a:p>
        </p:txBody>
      </p:sp>
    </p:spTree>
    <p:extLst>
      <p:ext uri="{BB962C8B-B14F-4D97-AF65-F5344CB8AC3E}">
        <p14:creationId xmlns:p14="http://schemas.microsoft.com/office/powerpoint/2010/main" val="1786578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B5FC9A-8991-293E-B17B-8C806FE46415}"/>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CF06640C-9908-03C9-A6CA-6C0B25C03B7C}"/>
              </a:ext>
            </a:extLst>
          </p:cNvPr>
          <p:cNvPicPr>
            <a:picLocks noChangeAspect="1"/>
          </p:cNvPicPr>
          <p:nvPr/>
        </p:nvPicPr>
        <p:blipFill>
          <a:blip r:embed="rId2"/>
          <a:stretch>
            <a:fillRect/>
          </a:stretch>
        </p:blipFill>
        <p:spPr>
          <a:xfrm>
            <a:off x="332961" y="258417"/>
            <a:ext cx="11526078" cy="6483419"/>
          </a:xfrm>
          <a:prstGeom prst="rect">
            <a:avLst/>
          </a:prstGeom>
        </p:spPr>
      </p:pic>
    </p:spTree>
    <p:extLst>
      <p:ext uri="{BB962C8B-B14F-4D97-AF65-F5344CB8AC3E}">
        <p14:creationId xmlns:p14="http://schemas.microsoft.com/office/powerpoint/2010/main" val="20371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B08152-6047-313F-B623-2ECCFF1845E1}"/>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872CDB01-F7AF-26EF-ED7B-02FC04F28BBC}"/>
              </a:ext>
            </a:extLst>
          </p:cNvPr>
          <p:cNvPicPr>
            <a:picLocks noChangeAspect="1"/>
          </p:cNvPicPr>
          <p:nvPr/>
        </p:nvPicPr>
        <p:blipFill>
          <a:blip r:embed="rId2"/>
          <a:stretch>
            <a:fillRect/>
          </a:stretch>
        </p:blipFill>
        <p:spPr>
          <a:xfrm>
            <a:off x="456897" y="198300"/>
            <a:ext cx="11267557" cy="6320522"/>
          </a:xfrm>
          <a:prstGeom prst="rect">
            <a:avLst/>
          </a:prstGeom>
        </p:spPr>
      </p:pic>
    </p:spTree>
    <p:extLst>
      <p:ext uri="{BB962C8B-B14F-4D97-AF65-F5344CB8AC3E}">
        <p14:creationId xmlns:p14="http://schemas.microsoft.com/office/powerpoint/2010/main" val="527530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7416-5AE1-46C7-8609-E55828622BF7}"/>
              </a:ext>
            </a:extLst>
          </p:cNvPr>
          <p:cNvSpPr>
            <a:spLocks noGrp="1"/>
          </p:cNvSpPr>
          <p:nvPr>
            <p:ph type="title"/>
          </p:nvPr>
        </p:nvSpPr>
        <p:spPr>
          <a:xfrm>
            <a:off x="536290" y="2312565"/>
            <a:ext cx="10353762" cy="1257300"/>
          </a:xfrm>
        </p:spPr>
        <p:txBody>
          <a:bodyPr/>
          <a:lstStyle/>
          <a:p>
            <a:r>
              <a:rPr lang="en-IN" dirty="0">
                <a:solidFill>
                  <a:schemeClr val="accent1">
                    <a:lumMod val="60000"/>
                    <a:lumOff val="40000"/>
                  </a:schemeClr>
                </a:solidFill>
                <a:latin typeface="Arial Rounded MT Bold" panose="020F0704030504030204" pitchFamily="34" charset="0"/>
              </a:rPr>
              <a:t>Thank You</a:t>
            </a:r>
          </a:p>
        </p:txBody>
      </p:sp>
    </p:spTree>
    <p:extLst>
      <p:ext uri="{BB962C8B-B14F-4D97-AF65-F5344CB8AC3E}">
        <p14:creationId xmlns:p14="http://schemas.microsoft.com/office/powerpoint/2010/main" val="236188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B30B-A812-4E97-9640-83EA64CC0007}"/>
              </a:ext>
            </a:extLst>
          </p:cNvPr>
          <p:cNvSpPr>
            <a:spLocks noGrp="1"/>
          </p:cNvSpPr>
          <p:nvPr>
            <p:ph type="ctrTitle"/>
          </p:nvPr>
        </p:nvSpPr>
        <p:spPr>
          <a:xfrm>
            <a:off x="1043523" y="351801"/>
            <a:ext cx="9065211" cy="1015605"/>
          </a:xfrm>
        </p:spPr>
        <p:txBody>
          <a:bodyPr>
            <a:normAutofit/>
          </a:bodyPr>
          <a:lstStyle/>
          <a:p>
            <a:pPr algn="l"/>
            <a:r>
              <a:rPr lang="en-IN" sz="4400" b="1" dirty="0">
                <a:solidFill>
                  <a:schemeClr val="accent1"/>
                </a:solidFill>
                <a:latin typeface="Arial Rounded MT Bold" panose="020F0704030504030204" pitchFamily="34" charset="0"/>
                <a:cs typeface="Aharoni" panose="02010803020104030203" pitchFamily="2" charset="-79"/>
              </a:rPr>
              <a:t>Objective</a:t>
            </a:r>
          </a:p>
        </p:txBody>
      </p:sp>
      <p:sp>
        <p:nvSpPr>
          <p:cNvPr id="3" name="Subtitle 2">
            <a:extLst>
              <a:ext uri="{FF2B5EF4-FFF2-40B4-BE49-F238E27FC236}">
                <a16:creationId xmlns:a16="http://schemas.microsoft.com/office/drawing/2014/main" id="{A1B37302-AB63-424C-96B2-F8A94BD57153}"/>
              </a:ext>
            </a:extLst>
          </p:cNvPr>
          <p:cNvSpPr>
            <a:spLocks noGrp="1"/>
          </p:cNvSpPr>
          <p:nvPr>
            <p:ph type="subTitle" idx="1"/>
          </p:nvPr>
        </p:nvSpPr>
        <p:spPr>
          <a:xfrm>
            <a:off x="1278414" y="1719744"/>
            <a:ext cx="9440034" cy="4697834"/>
          </a:xfrm>
        </p:spPr>
        <p:txBody>
          <a:bodyPr>
            <a:noAutofit/>
          </a:bodyPr>
          <a:lstStyle/>
          <a:p>
            <a:pPr algn="just"/>
            <a:r>
              <a:rPr lang="en-US" sz="1800" dirty="0">
                <a:solidFill>
                  <a:schemeClr val="tx1">
                    <a:lumMod val="95000"/>
                  </a:schemeClr>
                </a:solidFill>
                <a:latin typeface="Arial" panose="020B0604020202020204" pitchFamily="34" charset="0"/>
                <a:cs typeface="Arial" panose="020B0604020202020204" pitchFamily="34" charset="0"/>
              </a:rPr>
              <a:t>In today’s world, data is power. With News companies having terabytes of data stored in servers, everyone is in the quest to discover insights that add value to the organization.  With various examples to quote in which analytics is being used to drive actions, one that stands out is news article classification.</a:t>
            </a:r>
          </a:p>
          <a:p>
            <a:pPr algn="just"/>
            <a:endParaRPr lang="en-US" sz="1800" dirty="0">
              <a:solidFill>
                <a:schemeClr val="tx1">
                  <a:lumMod val="95000"/>
                </a:schemeClr>
              </a:solidFill>
              <a:latin typeface="Arial" panose="020B0604020202020204" pitchFamily="34" charset="0"/>
              <a:cs typeface="Arial" panose="020B0604020202020204" pitchFamily="34" charset="0"/>
            </a:endParaRPr>
          </a:p>
          <a:p>
            <a:pPr algn="just"/>
            <a:r>
              <a:rPr lang="en-US" sz="1800" dirty="0">
                <a:solidFill>
                  <a:schemeClr val="tx1">
                    <a:lumMod val="95000"/>
                  </a:schemeClr>
                </a:solidFill>
                <a:latin typeface="Arial" panose="020B0604020202020204" pitchFamily="34" charset="0"/>
                <a:cs typeface="Arial" panose="020B0604020202020204" pitchFamily="34" charset="0"/>
              </a:rPr>
              <a:t>Nowadays on the Internet there are a lot of sources that generate immense amounts of daily news. In addition, the demand for information by users has been growing continuously, so it is crucial that the news is classified to allow users to access the information of interest quickly and effectively. This way, the machine learning model for automated news classification could be used to identify topics of untracked news and/or make individual suggestions based on the user’s prior interests.</a:t>
            </a:r>
            <a:endParaRPr lang="en-IN" sz="18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364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B30B-A812-4E97-9640-83EA64CC0007}"/>
              </a:ext>
            </a:extLst>
          </p:cNvPr>
          <p:cNvSpPr>
            <a:spLocks noGrp="1"/>
          </p:cNvSpPr>
          <p:nvPr>
            <p:ph type="ctrTitle"/>
          </p:nvPr>
        </p:nvSpPr>
        <p:spPr>
          <a:xfrm>
            <a:off x="1043523" y="351801"/>
            <a:ext cx="9065211" cy="1015605"/>
          </a:xfrm>
        </p:spPr>
        <p:txBody>
          <a:bodyPr>
            <a:normAutofit/>
          </a:bodyPr>
          <a:lstStyle/>
          <a:p>
            <a:pPr algn="l"/>
            <a:r>
              <a:rPr lang="en-IN" sz="4400" b="1" dirty="0">
                <a:solidFill>
                  <a:schemeClr val="accent1"/>
                </a:solidFill>
                <a:latin typeface="Arial Rounded MT Bold" panose="020F0704030504030204" pitchFamily="34" charset="0"/>
                <a:cs typeface="Aharoni" panose="02010803020104030203" pitchFamily="2" charset="-79"/>
              </a:rPr>
              <a:t>Approach</a:t>
            </a:r>
          </a:p>
        </p:txBody>
      </p:sp>
      <p:sp>
        <p:nvSpPr>
          <p:cNvPr id="3" name="Subtitle 2">
            <a:extLst>
              <a:ext uri="{FF2B5EF4-FFF2-40B4-BE49-F238E27FC236}">
                <a16:creationId xmlns:a16="http://schemas.microsoft.com/office/drawing/2014/main" id="{A1B37302-AB63-424C-96B2-F8A94BD57153}"/>
              </a:ext>
            </a:extLst>
          </p:cNvPr>
          <p:cNvSpPr>
            <a:spLocks noGrp="1"/>
          </p:cNvSpPr>
          <p:nvPr>
            <p:ph type="subTitle" idx="1"/>
          </p:nvPr>
        </p:nvSpPr>
        <p:spPr>
          <a:xfrm>
            <a:off x="1278414" y="1719744"/>
            <a:ext cx="9440034" cy="4697834"/>
          </a:xfrm>
        </p:spPr>
        <p:txBody>
          <a:bodyPr>
            <a:noAutofit/>
          </a:bodyPr>
          <a:lstStyle/>
          <a:p>
            <a:pPr algn="just"/>
            <a:r>
              <a:rPr lang="en-US" sz="1800" dirty="0">
                <a:latin typeface="Arial" panose="020B0604020202020204" pitchFamily="34" charset="0"/>
                <a:cs typeface="Arial" panose="020B0604020202020204" pitchFamily="34" charset="0"/>
              </a:rPr>
              <a:t>Techniques like clustering and associating rule-based algorithms can be applied to group together similar text. The ML algorithms learn the mapping function between the text and the tags based on already categorized data. Algorithms such as SVM, Neural Networks, Random Forest are commonly used for text classification.</a:t>
            </a:r>
            <a:endParaRPr lang="en-IN" sz="18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100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B30B-A812-4E97-9640-83EA64CC0007}"/>
              </a:ext>
            </a:extLst>
          </p:cNvPr>
          <p:cNvSpPr>
            <a:spLocks noGrp="1"/>
          </p:cNvSpPr>
          <p:nvPr>
            <p:ph type="ctrTitle"/>
          </p:nvPr>
        </p:nvSpPr>
        <p:spPr>
          <a:xfrm>
            <a:off x="1043523" y="351801"/>
            <a:ext cx="9065211" cy="1015605"/>
          </a:xfrm>
        </p:spPr>
        <p:txBody>
          <a:bodyPr>
            <a:normAutofit/>
          </a:bodyPr>
          <a:lstStyle/>
          <a:p>
            <a:pPr algn="l"/>
            <a:r>
              <a:rPr lang="en-IN" sz="4400" b="1" dirty="0">
                <a:solidFill>
                  <a:schemeClr val="accent1"/>
                </a:solidFill>
                <a:latin typeface="Arial Rounded MT Bold" panose="020F0704030504030204" pitchFamily="34" charset="0"/>
                <a:cs typeface="Aharoni" panose="02010803020104030203" pitchFamily="2" charset="-79"/>
              </a:rPr>
              <a:t>Result</a:t>
            </a:r>
          </a:p>
        </p:txBody>
      </p:sp>
      <p:sp>
        <p:nvSpPr>
          <p:cNvPr id="3" name="Subtitle 2">
            <a:extLst>
              <a:ext uri="{FF2B5EF4-FFF2-40B4-BE49-F238E27FC236}">
                <a16:creationId xmlns:a16="http://schemas.microsoft.com/office/drawing/2014/main" id="{A1B37302-AB63-424C-96B2-F8A94BD57153}"/>
              </a:ext>
            </a:extLst>
          </p:cNvPr>
          <p:cNvSpPr>
            <a:spLocks noGrp="1"/>
          </p:cNvSpPr>
          <p:nvPr>
            <p:ph type="subTitle" idx="1"/>
          </p:nvPr>
        </p:nvSpPr>
        <p:spPr>
          <a:xfrm>
            <a:off x="1278414" y="1719744"/>
            <a:ext cx="9440034" cy="4697834"/>
          </a:xfrm>
        </p:spPr>
        <p:txBody>
          <a:bodyPr>
            <a:noAutofit/>
          </a:bodyPr>
          <a:lstStyle/>
          <a:p>
            <a:pPr algn="just"/>
            <a:r>
              <a:rPr lang="en-US" sz="1800" dirty="0">
                <a:latin typeface="Arial" panose="020B0604020202020204" pitchFamily="34" charset="0"/>
                <a:cs typeface="Arial" panose="020B0604020202020204" pitchFamily="34" charset="0"/>
              </a:rPr>
              <a:t>For a given news article, the system should be able to classify them according to various categories like Finance, Sports etc. You have to build a solution that should recognize and classify the news articles based on their labels</a:t>
            </a:r>
            <a:endParaRPr lang="en-IN" sz="18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202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7D0A-D8C0-4C3E-B1DE-3A3F6D663F09}"/>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Dataset</a:t>
            </a:r>
          </a:p>
        </p:txBody>
      </p:sp>
      <p:sp>
        <p:nvSpPr>
          <p:cNvPr id="3" name="Content Placeholder 2">
            <a:extLst>
              <a:ext uri="{FF2B5EF4-FFF2-40B4-BE49-F238E27FC236}">
                <a16:creationId xmlns:a16="http://schemas.microsoft.com/office/drawing/2014/main" id="{04E7EC94-91FF-466B-8635-CCE9C87E9F3B}"/>
              </a:ext>
            </a:extLst>
          </p:cNvPr>
          <p:cNvSpPr>
            <a:spLocks noGrp="1"/>
          </p:cNvSpPr>
          <p:nvPr>
            <p:ph idx="1"/>
          </p:nvPr>
        </p:nvSpPr>
        <p:spPr/>
        <p:txBody>
          <a:bodyPr>
            <a:normAutofit/>
          </a:bodyPr>
          <a:lstStyle/>
          <a:p>
            <a:pPr algn="just"/>
            <a:r>
              <a:rPr lang="en-US"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The dataset provided to us contains many rows, and 2 independent features. We aim to predict category of a news. So this clearly is a classification problem, and we will train the classification models to predict the desired outputs based on input News.</a:t>
            </a:r>
          </a:p>
          <a:p>
            <a:pPr algn="just"/>
            <a:r>
              <a:rPr lang="en-US"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Link: </a:t>
            </a:r>
            <a:r>
              <a:rPr lang="en-US" sz="18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https://www.kaggle.com/c/learn-ai-bbc/data</a:t>
            </a:r>
            <a:r>
              <a:rPr lang="en-US" sz="18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 </a:t>
            </a:r>
            <a:endParaRPr lang="en-IN" sz="18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p>
            <a:pPr marL="36900" indent="0" algn="just">
              <a:buNone/>
            </a:pPr>
            <a:endParaRPr lang="en-IN" sz="20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206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A24F-F570-485F-B75C-EF3F19A3BA2C}"/>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Data Description</a:t>
            </a:r>
          </a:p>
        </p:txBody>
      </p:sp>
      <p:sp>
        <p:nvSpPr>
          <p:cNvPr id="3" name="Content Placeholder 2">
            <a:extLst>
              <a:ext uri="{FF2B5EF4-FFF2-40B4-BE49-F238E27FC236}">
                <a16:creationId xmlns:a16="http://schemas.microsoft.com/office/drawing/2014/main" id="{2C86212B-977F-42D9-80BA-FD532679213C}"/>
              </a:ext>
            </a:extLst>
          </p:cNvPr>
          <p:cNvSpPr>
            <a:spLocks noGrp="1"/>
          </p:cNvSpPr>
          <p:nvPr>
            <p:ph idx="1"/>
          </p:nvPr>
        </p:nvSpPr>
        <p:spPr/>
        <p:txBody>
          <a:bodyPr>
            <a:normAutofit/>
          </a:bodyPr>
          <a:lstStyle/>
          <a:p>
            <a:pPr marL="342900" lvl="0" indent="-342900" algn="just">
              <a:lnSpc>
                <a:spcPct val="103000"/>
              </a:lnSpc>
              <a:spcAft>
                <a:spcPts val="865"/>
              </a:spcAft>
              <a:buSzPts val="1000"/>
              <a:buFont typeface="Symbol" panose="05050102010706020507" pitchFamily="18" charset="2"/>
              <a:buChar char=""/>
              <a:tabLst>
                <a:tab pos="457200" algn="l"/>
              </a:tabLst>
            </a:pPr>
            <a:r>
              <a:rPr lang="en-IN" sz="1800" b="1"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Article Id</a:t>
            </a:r>
            <a:r>
              <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 Article id unique given to the record</a:t>
            </a:r>
          </a:p>
          <a:p>
            <a:pPr marL="342900" lvl="0" indent="-342900" algn="just">
              <a:lnSpc>
                <a:spcPct val="103000"/>
              </a:lnSpc>
              <a:spcAft>
                <a:spcPts val="865"/>
              </a:spcAft>
              <a:buSzPts val="1000"/>
              <a:buFont typeface="Symbol" panose="05050102010706020507" pitchFamily="18" charset="2"/>
              <a:buChar char=""/>
              <a:tabLst>
                <a:tab pos="457200" algn="l"/>
              </a:tabLst>
            </a:pPr>
            <a:r>
              <a:rPr lang="en-IN" sz="1800" b="1"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Article</a:t>
            </a:r>
            <a:r>
              <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 Text of the header and article</a:t>
            </a:r>
          </a:p>
          <a:p>
            <a:pPr marL="342900" lvl="0" indent="-342900" algn="just">
              <a:lnSpc>
                <a:spcPct val="103000"/>
              </a:lnSpc>
              <a:spcAft>
                <a:spcPts val="865"/>
              </a:spcAft>
              <a:buSzPts val="1000"/>
              <a:buFont typeface="Symbol" panose="05050102010706020507" pitchFamily="18" charset="2"/>
              <a:buChar char=""/>
              <a:tabLst>
                <a:tab pos="457200" algn="l"/>
              </a:tabLst>
            </a:pPr>
            <a:r>
              <a:rPr lang="en-IN" sz="1800" b="1"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Category</a:t>
            </a:r>
            <a:r>
              <a:rPr lang="en-IN" sz="1800" dirty="0">
                <a:solidFill>
                  <a:schemeClr val="tx1">
                    <a:lumMod val="95000"/>
                  </a:schemeClr>
                </a:solidFill>
                <a:effectLst/>
                <a:latin typeface="Arial" panose="020B0604020202020204" pitchFamily="34" charset="0"/>
                <a:ea typeface="Times New Roman" panose="02020603050405020304" pitchFamily="18" charset="0"/>
                <a:cs typeface="Arial" panose="020B0604020202020204" pitchFamily="34" charset="0"/>
              </a:rPr>
              <a:t> – Category of the article (tech, business, sport, entertainment, politics)</a:t>
            </a:r>
          </a:p>
          <a:p>
            <a:pPr marL="36900" indent="0" algn="just">
              <a:buNone/>
            </a:pPr>
            <a:endParaRPr lang="en-IN" sz="200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89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A24F-F570-485F-B75C-EF3F19A3BA2C}"/>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Requirements</a:t>
            </a:r>
          </a:p>
        </p:txBody>
      </p:sp>
      <p:sp>
        <p:nvSpPr>
          <p:cNvPr id="3" name="Content Placeholder 2">
            <a:extLst>
              <a:ext uri="{FF2B5EF4-FFF2-40B4-BE49-F238E27FC236}">
                <a16:creationId xmlns:a16="http://schemas.microsoft.com/office/drawing/2014/main" id="{2C86212B-977F-42D9-80BA-FD532679213C}"/>
              </a:ext>
            </a:extLst>
          </p:cNvPr>
          <p:cNvSpPr>
            <a:spLocks noGrp="1"/>
          </p:cNvSpPr>
          <p:nvPr>
            <p:ph idx="1"/>
          </p:nvPr>
        </p:nvSpPr>
        <p:spPr/>
        <p:txBody>
          <a:bodyPr>
            <a:noAutofit/>
          </a:bodyPr>
          <a:lstStyle/>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Python (Programming Language version 3.7+)</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Flask (Python Backend Framework)</a:t>
            </a:r>
          </a:p>
          <a:p>
            <a:pPr algn="l">
              <a:buFont typeface="Arial" panose="020B0604020202020204" pitchFamily="34" charset="0"/>
              <a:buChar char="•"/>
            </a:pPr>
            <a:r>
              <a:rPr lang="en-US" sz="1800" b="0" i="0" dirty="0" err="1">
                <a:solidFill>
                  <a:schemeClr val="tx1"/>
                </a:solidFill>
                <a:effectLst/>
                <a:latin typeface="Arial" panose="020B0604020202020204" pitchFamily="34" charset="0"/>
                <a:cs typeface="Arial" panose="020B0604020202020204" pitchFamily="34" charset="0"/>
              </a:rPr>
              <a:t>sklearn</a:t>
            </a:r>
            <a:r>
              <a:rPr lang="en-US" sz="1800" b="0" i="0" dirty="0">
                <a:solidFill>
                  <a:schemeClr val="tx1"/>
                </a:solidFill>
                <a:effectLst/>
                <a:latin typeface="Arial" panose="020B0604020202020204" pitchFamily="34" charset="0"/>
                <a:cs typeface="Arial" panose="020B0604020202020204" pitchFamily="34" charset="0"/>
              </a:rPr>
              <a:t> (Machine Learning Library)</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git (Version Control Distribution)</a:t>
            </a:r>
          </a:p>
          <a:p>
            <a:pPr algn="l">
              <a:buFont typeface="Arial" panose="020B0604020202020204" pitchFamily="34" charset="0"/>
              <a:buChar char="•"/>
            </a:pPr>
            <a:r>
              <a:rPr lang="en-US" sz="1800" b="0" i="0" dirty="0" err="1">
                <a:solidFill>
                  <a:schemeClr val="tx1"/>
                </a:solidFill>
                <a:effectLst/>
                <a:latin typeface="Arial" panose="020B0604020202020204" pitchFamily="34" charset="0"/>
                <a:cs typeface="Arial" panose="020B0604020202020204" pitchFamily="34" charset="0"/>
              </a:rPr>
              <a:t>nltk</a:t>
            </a:r>
            <a:r>
              <a:rPr lang="en-US" sz="1800" b="0" i="0" dirty="0">
                <a:solidFill>
                  <a:schemeClr val="tx1"/>
                </a:solidFill>
                <a:effectLst/>
                <a:latin typeface="Arial" panose="020B0604020202020204" pitchFamily="34" charset="0"/>
                <a:cs typeface="Arial" panose="020B0604020202020204" pitchFamily="34" charset="0"/>
              </a:rPr>
              <a:t> (python library for NLP)</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pandas (Python Library for Data operations)</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NumPy (Python Library for Numerical operations)</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VS code (IDE)</a:t>
            </a:r>
          </a:p>
        </p:txBody>
      </p:sp>
    </p:spTree>
    <p:extLst>
      <p:ext uri="{BB962C8B-B14F-4D97-AF65-F5344CB8AC3E}">
        <p14:creationId xmlns:p14="http://schemas.microsoft.com/office/powerpoint/2010/main" val="3547344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C9A4-70F7-4C87-89B5-C6349F5E20A0}"/>
              </a:ext>
            </a:extLst>
          </p:cNvPr>
          <p:cNvSpPr>
            <a:spLocks noGrp="1"/>
          </p:cNvSpPr>
          <p:nvPr>
            <p:ph type="title"/>
          </p:nvPr>
        </p:nvSpPr>
        <p:spPr/>
        <p:txBody>
          <a:bodyPr/>
          <a:lstStyle/>
          <a:p>
            <a:pPr algn="l"/>
            <a:r>
              <a:rPr lang="en-IN" dirty="0">
                <a:solidFill>
                  <a:schemeClr val="accent1"/>
                </a:solidFill>
                <a:latin typeface="Arial Rounded MT Bold" panose="020F0704030504030204" pitchFamily="34" charset="0"/>
              </a:rPr>
              <a:t>Architecture</a:t>
            </a:r>
          </a:p>
        </p:txBody>
      </p:sp>
      <p:pic>
        <p:nvPicPr>
          <p:cNvPr id="4" name="Content Placeholder 3">
            <a:extLst>
              <a:ext uri="{FF2B5EF4-FFF2-40B4-BE49-F238E27FC236}">
                <a16:creationId xmlns:a16="http://schemas.microsoft.com/office/drawing/2014/main" id="{CA866B7D-D613-49EC-B1B4-26D394695765}"/>
              </a:ext>
            </a:extLst>
          </p:cNvPr>
          <p:cNvPicPr>
            <a:picLocks noGrp="1"/>
          </p:cNvPicPr>
          <p:nvPr>
            <p:ph idx="1"/>
          </p:nvPr>
        </p:nvPicPr>
        <p:blipFill>
          <a:blip r:embed="rId2"/>
          <a:stretch>
            <a:fillRect/>
          </a:stretch>
        </p:blipFill>
        <p:spPr>
          <a:xfrm>
            <a:off x="1208015" y="2076450"/>
            <a:ext cx="10353762" cy="4374684"/>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1838808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{DD545694-1459-4520-BEDB-76B0934F8381}tf55705232_win32</Template>
  <TotalTime>189</TotalTime>
  <Words>831</Words>
  <Application>Microsoft Office PowerPoint</Application>
  <PresentationFormat>Widescreen</PresentationFormat>
  <Paragraphs>92</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Aharoni</vt:lpstr>
      <vt:lpstr>Arial</vt:lpstr>
      <vt:lpstr>Arial Black</vt:lpstr>
      <vt:lpstr>Arial Rounded MT Bold</vt:lpstr>
      <vt:lpstr>Calibri</vt:lpstr>
      <vt:lpstr>Goudy Old Style</vt:lpstr>
      <vt:lpstr>Symbol</vt:lpstr>
      <vt:lpstr>Wingdings</vt:lpstr>
      <vt:lpstr>Wingdings 2</vt:lpstr>
      <vt:lpstr>SlateVTI</vt:lpstr>
      <vt:lpstr>News Article Sorting</vt:lpstr>
      <vt:lpstr>PowerPoint Presentation</vt:lpstr>
      <vt:lpstr>Objective</vt:lpstr>
      <vt:lpstr>Approach</vt:lpstr>
      <vt:lpstr>Result</vt:lpstr>
      <vt:lpstr>Dataset</vt:lpstr>
      <vt:lpstr>Data Description</vt:lpstr>
      <vt:lpstr>Requirements</vt:lpstr>
      <vt:lpstr>Architecture</vt:lpstr>
      <vt:lpstr>Data Analysis step</vt:lpstr>
      <vt:lpstr>PowerPoint Presentation</vt:lpstr>
      <vt:lpstr>EDA and Feature Engineering</vt:lpstr>
      <vt:lpstr>Database </vt:lpstr>
      <vt:lpstr>Model Selection</vt:lpstr>
      <vt:lpstr>Question &amp; Answer</vt:lpstr>
      <vt:lpstr>PowerPoint Presentation</vt:lpstr>
      <vt:lpstr>PowerPoint Presentation</vt:lpstr>
      <vt:lpstr>PowerPoint Presentation</vt:lpstr>
      <vt:lpstr>PowerPoint Presentation</vt:lpstr>
      <vt:lpstr>OUTPUT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Article Sorting</dc:title>
  <dc:creator>Umang tank</dc:creator>
  <cp:lastModifiedBy>Mohammad Wasiq</cp:lastModifiedBy>
  <cp:revision>11</cp:revision>
  <dcterms:created xsi:type="dcterms:W3CDTF">2022-02-21T17:51:42Z</dcterms:created>
  <dcterms:modified xsi:type="dcterms:W3CDTF">2023-06-25T04:59:59Z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