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78" r:id="rId5"/>
    <p:sldId id="279" r:id="rId6"/>
    <p:sldId id="280" r:id="rId7"/>
    <p:sldId id="299" r:id="rId8"/>
    <p:sldId id="300" r:id="rId9"/>
    <p:sldId id="281" r:id="rId10"/>
    <p:sldId id="282" r:id="rId11"/>
    <p:sldId id="301" r:id="rId12"/>
    <p:sldId id="283" r:id="rId13"/>
    <p:sldId id="284" r:id="rId14"/>
    <p:sldId id="285" r:id="rId15"/>
    <p:sldId id="286" r:id="rId16"/>
    <p:sldId id="287" r:id="rId17"/>
    <p:sldId id="288" r:id="rId18"/>
    <p:sldId id="290" r:id="rId19"/>
    <p:sldId id="291" r:id="rId20"/>
    <p:sldId id="292" r:id="rId21"/>
    <p:sldId id="293" r:id="rId22"/>
    <p:sldId id="294" r:id="rId23"/>
    <p:sldId id="296" r:id="rId24"/>
    <p:sldId id="297" r:id="rId25"/>
    <p:sldId id="298"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0" d="100"/>
          <a:sy n="60" d="100"/>
        </p:scale>
        <p:origin x="8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18-Aug-23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18-Aug-23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18-Aug-23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18-Aug-23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18-Aug-23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18-Aug-23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18-Aug-23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18-Aug-23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50520"/>
          </a:xfrm>
        </p:spPr>
        <p:txBody>
          <a:bodyPr>
            <a:normAutofit/>
          </a:bodyPr>
          <a:lstStyle/>
          <a:p>
            <a:r>
              <a:rPr lang="en-US" sz="4000" dirty="0">
                <a:latin typeface="Aharoni" panose="02010803020104030203" pitchFamily="2" charset="-79"/>
                <a:cs typeface="Aharoni" panose="02010803020104030203" pitchFamily="2" charset="-79"/>
              </a:rPr>
              <a:t>News Article Sorting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b="1" dirty="0">
                <a:latin typeface="Arial Black" panose="020B0A04020102020204" pitchFamily="34" charset="0"/>
              </a:rPr>
              <a:t>MOHAMMAD WASIQ</a:t>
            </a:r>
          </a:p>
          <a:p>
            <a:pPr algn="l"/>
            <a:r>
              <a:rPr lang="en-US" dirty="0">
                <a:latin typeface="Arial" panose="020B0604020202020204" pitchFamily="34" charset="0"/>
                <a:cs typeface="Arial" panose="020B0604020202020204" pitchFamily="34" charset="0"/>
              </a:rPr>
              <a:t>gl0427@myamu.ac.in</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D5-DDC2-4D41-8E39-5A146556ABD5}"/>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Analysis step</a:t>
            </a:r>
          </a:p>
        </p:txBody>
      </p:sp>
      <p:pic>
        <p:nvPicPr>
          <p:cNvPr id="5" name="Content Placeholder 4">
            <a:extLst>
              <a:ext uri="{FF2B5EF4-FFF2-40B4-BE49-F238E27FC236}">
                <a16:creationId xmlns:a16="http://schemas.microsoft.com/office/drawing/2014/main" id="{26F11050-F90F-4D6A-A0CC-D2BD995FEAB8}"/>
              </a:ext>
            </a:extLst>
          </p:cNvPr>
          <p:cNvPicPr>
            <a:picLocks noGrp="1" noChangeAspect="1"/>
          </p:cNvPicPr>
          <p:nvPr>
            <p:ph idx="1"/>
          </p:nvPr>
        </p:nvPicPr>
        <p:blipFill rotWithShape="1">
          <a:blip r:embed="rId2"/>
          <a:srcRect l="9338" t="38273" r="11523" b="2785"/>
          <a:stretch/>
        </p:blipFill>
        <p:spPr>
          <a:xfrm>
            <a:off x="1544828" y="2743200"/>
            <a:ext cx="8792241" cy="3683428"/>
          </a:xfrm>
        </p:spPr>
      </p:pic>
    </p:spTree>
    <p:extLst>
      <p:ext uri="{BB962C8B-B14F-4D97-AF65-F5344CB8AC3E}">
        <p14:creationId xmlns:p14="http://schemas.microsoft.com/office/powerpoint/2010/main" val="368152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D9645E-4E48-4E97-A6B5-075B688A8D00}"/>
              </a:ext>
            </a:extLst>
          </p:cNvPr>
          <p:cNvPicPr>
            <a:picLocks noGrp="1" noChangeAspect="1"/>
          </p:cNvPicPr>
          <p:nvPr>
            <p:ph idx="1"/>
          </p:nvPr>
        </p:nvPicPr>
        <p:blipFill rotWithShape="1">
          <a:blip r:embed="rId2"/>
          <a:srcRect l="13403" t="20885" r="19271" b="3237"/>
          <a:stretch/>
        </p:blipFill>
        <p:spPr>
          <a:xfrm>
            <a:off x="935223" y="629174"/>
            <a:ext cx="10733863" cy="5711891"/>
          </a:xfrm>
        </p:spPr>
      </p:pic>
    </p:spTree>
    <p:extLst>
      <p:ext uri="{BB962C8B-B14F-4D97-AF65-F5344CB8AC3E}">
        <p14:creationId xmlns:p14="http://schemas.microsoft.com/office/powerpoint/2010/main" val="166353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5E7E-BC3D-4026-BC22-4C6D5DC36637}"/>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EDA and Feature Engineering</a:t>
            </a:r>
          </a:p>
        </p:txBody>
      </p:sp>
      <p:sp>
        <p:nvSpPr>
          <p:cNvPr id="3" name="Content Placeholder 2">
            <a:extLst>
              <a:ext uri="{FF2B5EF4-FFF2-40B4-BE49-F238E27FC236}">
                <a16:creationId xmlns:a16="http://schemas.microsoft.com/office/drawing/2014/main" id="{55CED8E8-6AC0-4AEF-8017-369AD96A7242}"/>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Checking for imbalanced dataset</a:t>
            </a:r>
          </a:p>
          <a:p>
            <a:r>
              <a:rPr lang="en-IN" dirty="0">
                <a:solidFill>
                  <a:schemeClr val="tx1">
                    <a:lumMod val="95000"/>
                  </a:schemeClr>
                </a:solidFill>
                <a:latin typeface="Arial" panose="020B0604020202020204" pitchFamily="34" charset="0"/>
                <a:cs typeface="Arial" panose="020B0604020202020204" pitchFamily="34" charset="0"/>
              </a:rPr>
              <a:t>Tokenize Data</a:t>
            </a:r>
          </a:p>
          <a:p>
            <a:r>
              <a:rPr lang="en-IN" dirty="0">
                <a:solidFill>
                  <a:schemeClr val="tx1">
                    <a:lumMod val="95000"/>
                  </a:schemeClr>
                </a:solidFill>
                <a:latin typeface="Arial" panose="020B0604020202020204" pitchFamily="34" charset="0"/>
                <a:cs typeface="Arial" panose="020B0604020202020204" pitchFamily="34" charset="0"/>
              </a:rPr>
              <a:t>Stemming</a:t>
            </a:r>
          </a:p>
          <a:p>
            <a:r>
              <a:rPr lang="en-IN" dirty="0">
                <a:solidFill>
                  <a:schemeClr val="tx1">
                    <a:lumMod val="95000"/>
                  </a:schemeClr>
                </a:solidFill>
                <a:latin typeface="Arial" panose="020B0604020202020204" pitchFamily="34" charset="0"/>
                <a:cs typeface="Arial" panose="020B0604020202020204" pitchFamily="34" charset="0"/>
              </a:rPr>
              <a:t>Removing </a:t>
            </a:r>
            <a:r>
              <a:rPr lang="en-IN" dirty="0" err="1">
                <a:solidFill>
                  <a:schemeClr val="tx1">
                    <a:lumMod val="95000"/>
                  </a:schemeClr>
                </a:solidFill>
                <a:latin typeface="Arial" panose="020B0604020202020204" pitchFamily="34" charset="0"/>
                <a:cs typeface="Arial" panose="020B0604020202020204" pitchFamily="34" charset="0"/>
              </a:rPr>
              <a:t>Stopwords</a:t>
            </a:r>
            <a:endParaRPr lang="en-IN" dirty="0">
              <a:solidFill>
                <a:schemeClr val="tx1">
                  <a:lumMod val="95000"/>
                </a:schemeClr>
              </a:solidFill>
              <a:latin typeface="Arial" panose="020B0604020202020204" pitchFamily="34" charset="0"/>
              <a:cs typeface="Arial" panose="020B0604020202020204" pitchFamily="34" charset="0"/>
            </a:endParaRPr>
          </a:p>
          <a:p>
            <a:r>
              <a:rPr lang="en-IN" dirty="0">
                <a:solidFill>
                  <a:schemeClr val="tx1">
                    <a:lumMod val="95000"/>
                  </a:schemeClr>
                </a:solidFill>
                <a:latin typeface="Arial" panose="020B0604020202020204" pitchFamily="34" charset="0"/>
                <a:cs typeface="Arial" panose="020B0604020202020204" pitchFamily="34" charset="0"/>
              </a:rPr>
              <a:t>TFIDF Vectorizer</a:t>
            </a:r>
          </a:p>
        </p:txBody>
      </p:sp>
    </p:spTree>
    <p:extLst>
      <p:ext uri="{BB962C8B-B14F-4D97-AF65-F5344CB8AC3E}">
        <p14:creationId xmlns:p14="http://schemas.microsoft.com/office/powerpoint/2010/main" val="298132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6286-A560-4B39-8B66-5DA307D9C786}"/>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Database </a:t>
            </a:r>
          </a:p>
        </p:txBody>
      </p:sp>
      <p:sp>
        <p:nvSpPr>
          <p:cNvPr id="3" name="Content Placeholder 2">
            <a:extLst>
              <a:ext uri="{FF2B5EF4-FFF2-40B4-BE49-F238E27FC236}">
                <a16:creationId xmlns:a16="http://schemas.microsoft.com/office/drawing/2014/main" id="{F2978349-BB0E-4160-BACA-4519F7EE0BBA}"/>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Create Database</a:t>
            </a:r>
          </a:p>
          <a:p>
            <a:r>
              <a:rPr lang="en-IN" dirty="0">
                <a:solidFill>
                  <a:schemeClr val="tx1">
                    <a:lumMod val="95000"/>
                  </a:schemeClr>
                </a:solidFill>
                <a:latin typeface="Arial" panose="020B0604020202020204" pitchFamily="34" charset="0"/>
                <a:cs typeface="Arial" panose="020B0604020202020204" pitchFamily="34" charset="0"/>
              </a:rPr>
              <a:t>Create Collection</a:t>
            </a:r>
          </a:p>
          <a:p>
            <a:r>
              <a:rPr lang="en-IN" dirty="0">
                <a:solidFill>
                  <a:schemeClr val="tx1">
                    <a:lumMod val="95000"/>
                  </a:schemeClr>
                </a:solidFill>
                <a:latin typeface="Arial" panose="020B0604020202020204" pitchFamily="34" charset="0"/>
                <a:cs typeface="Arial" panose="020B0604020202020204" pitchFamily="34" charset="0"/>
              </a:rPr>
              <a:t>Insertion of Data</a:t>
            </a:r>
          </a:p>
        </p:txBody>
      </p:sp>
      <p:pic>
        <p:nvPicPr>
          <p:cNvPr id="5" name="Picture 4">
            <a:extLst>
              <a:ext uri="{FF2B5EF4-FFF2-40B4-BE49-F238E27FC236}">
                <a16:creationId xmlns:a16="http://schemas.microsoft.com/office/drawing/2014/main" id="{89F359C7-AF9E-4D2F-8F51-FE983FA205E3}"/>
              </a:ext>
            </a:extLst>
          </p:cNvPr>
          <p:cNvPicPr>
            <a:picLocks noChangeAspect="1"/>
          </p:cNvPicPr>
          <p:nvPr/>
        </p:nvPicPr>
        <p:blipFill rotWithShape="1">
          <a:blip r:embed="rId2"/>
          <a:srcRect l="32547" t="28502" r="14747" b="41652"/>
          <a:stretch/>
        </p:blipFill>
        <p:spPr>
          <a:xfrm>
            <a:off x="3967992" y="1954634"/>
            <a:ext cx="7239699" cy="32045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2CB73F2-7CB2-4077-BCEC-FE5F992A0198}"/>
              </a:ext>
            </a:extLst>
          </p:cNvPr>
          <p:cNvPicPr>
            <a:picLocks noChangeAspect="1"/>
          </p:cNvPicPr>
          <p:nvPr/>
        </p:nvPicPr>
        <p:blipFill>
          <a:blip r:embed="rId3"/>
          <a:stretch>
            <a:fillRect/>
          </a:stretch>
        </p:blipFill>
        <p:spPr>
          <a:xfrm>
            <a:off x="0" y="5148261"/>
            <a:ext cx="2676525" cy="1704975"/>
          </a:xfrm>
          <a:prstGeom prst="rect">
            <a:avLst/>
          </a:prstGeom>
        </p:spPr>
      </p:pic>
    </p:spTree>
    <p:extLst>
      <p:ext uri="{BB962C8B-B14F-4D97-AF65-F5344CB8AC3E}">
        <p14:creationId xmlns:p14="http://schemas.microsoft.com/office/powerpoint/2010/main" val="313222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FA4-B495-4937-B76C-ABE29EB9BB11}"/>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Selection</a:t>
            </a:r>
          </a:p>
        </p:txBody>
      </p:sp>
      <p:sp>
        <p:nvSpPr>
          <p:cNvPr id="3" name="Content Placeholder 2">
            <a:extLst>
              <a:ext uri="{FF2B5EF4-FFF2-40B4-BE49-F238E27FC236}">
                <a16:creationId xmlns:a16="http://schemas.microsoft.com/office/drawing/2014/main" id="{CDF9F9B8-B4D1-443A-875A-A7BC8513B9EC}"/>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Evaluate Classification Models using </a:t>
            </a:r>
            <a:r>
              <a:rPr lang="en-IN" sz="1800" dirty="0" err="1">
                <a:solidFill>
                  <a:schemeClr val="tx1">
                    <a:lumMod val="95000"/>
                  </a:schemeClr>
                </a:solidFill>
                <a:latin typeface="Arial" panose="020B0604020202020204" pitchFamily="34" charset="0"/>
                <a:cs typeface="Arial" panose="020B0604020202020204" pitchFamily="34" charset="0"/>
              </a:rPr>
              <a:t>LogisticRegression</a:t>
            </a:r>
            <a:r>
              <a:rPr lang="en-IN" sz="1800" dirty="0">
                <a:solidFill>
                  <a:schemeClr val="tx1">
                    <a:lumMod val="95000"/>
                  </a:schemeClr>
                </a:solidFill>
                <a:latin typeface="Arial" panose="020B0604020202020204" pitchFamily="34" charset="0"/>
                <a:cs typeface="Arial" panose="020B0604020202020204" pitchFamily="34" charset="0"/>
              </a:rPr>
              <a:t>, </a:t>
            </a:r>
            <a:r>
              <a:rPr lang="en-IN" sz="1800" dirty="0" err="1">
                <a:solidFill>
                  <a:schemeClr val="tx1">
                    <a:lumMod val="95000"/>
                  </a:schemeClr>
                </a:solidFill>
                <a:latin typeface="Arial" panose="020B0604020202020204" pitchFamily="34" charset="0"/>
                <a:cs typeface="Arial" panose="020B0604020202020204" pitchFamily="34" charset="0"/>
              </a:rPr>
              <a:t>Adaboosst</a:t>
            </a:r>
            <a:r>
              <a:rPr lang="en-IN" sz="1800" dirty="0">
                <a:solidFill>
                  <a:schemeClr val="tx1">
                    <a:lumMod val="95000"/>
                  </a:schemeClr>
                </a:solidFill>
                <a:latin typeface="Arial" panose="020B0604020202020204" pitchFamily="34" charset="0"/>
                <a:cs typeface="Arial" panose="020B0604020202020204" pitchFamily="34" charset="0"/>
              </a:rPr>
              <a:t> Classifier, And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etc…</a:t>
            </a:r>
          </a:p>
          <a:p>
            <a:r>
              <a:rPr lang="en-IN" sz="1800" dirty="0">
                <a:solidFill>
                  <a:schemeClr val="tx1">
                    <a:lumMod val="95000"/>
                  </a:schemeClr>
                </a:solidFill>
                <a:latin typeface="Arial" panose="020B0604020202020204" pitchFamily="34" charset="0"/>
                <a:cs typeface="Arial" panose="020B0604020202020204" pitchFamily="34" charset="0"/>
              </a:rPr>
              <a:t>Compute </a:t>
            </a:r>
            <a:r>
              <a:rPr lang="en-IN" sz="1800" dirty="0" err="1">
                <a:solidFill>
                  <a:schemeClr val="tx1">
                    <a:lumMod val="95000"/>
                  </a:schemeClr>
                </a:solidFill>
                <a:latin typeface="Arial" panose="020B0604020202020204" pitchFamily="34" charset="0"/>
                <a:cs typeface="Arial" panose="020B0604020202020204" pitchFamily="34" charset="0"/>
              </a:rPr>
              <a:t>metrix</a:t>
            </a:r>
            <a:r>
              <a:rPr lang="en-IN" sz="1800" dirty="0">
                <a:solidFill>
                  <a:schemeClr val="tx1">
                    <a:lumMod val="95000"/>
                  </a:schemeClr>
                </a:solidFill>
                <a:latin typeface="Arial" panose="020B0604020202020204" pitchFamily="34" charset="0"/>
                <a:cs typeface="Arial" panose="020B0604020202020204" pitchFamily="34" charset="0"/>
              </a:rPr>
              <a:t> and generate graphs for evaluation.</a:t>
            </a:r>
          </a:p>
          <a:p>
            <a:r>
              <a:rPr lang="en-IN" sz="1800" dirty="0">
                <a:solidFill>
                  <a:schemeClr val="tx1">
                    <a:lumMod val="95000"/>
                  </a:schemeClr>
                </a:solidFill>
                <a:latin typeface="Arial" panose="020B0604020202020204" pitchFamily="34" charset="0"/>
                <a:cs typeface="Arial" panose="020B0604020202020204" pitchFamily="34" charset="0"/>
              </a:rPr>
              <a:t>Finally fit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classifier model with hyperparameter tuning.</a:t>
            </a:r>
          </a:p>
        </p:txBody>
      </p:sp>
    </p:spTree>
    <p:extLst>
      <p:ext uri="{BB962C8B-B14F-4D97-AF65-F5344CB8AC3E}">
        <p14:creationId xmlns:p14="http://schemas.microsoft.com/office/powerpoint/2010/main" val="339059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0EA-E6C3-4E76-9F43-D745E2D0A942}"/>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cs typeface="Arial" panose="020B0604020202020204" pitchFamily="34" charset="0"/>
              </a:rPr>
              <a:t>Question &amp; Answer</a:t>
            </a:r>
          </a:p>
        </p:txBody>
      </p:sp>
      <p:sp>
        <p:nvSpPr>
          <p:cNvPr id="3" name="Content Placeholder 2">
            <a:extLst>
              <a:ext uri="{FF2B5EF4-FFF2-40B4-BE49-F238E27FC236}">
                <a16:creationId xmlns:a16="http://schemas.microsoft.com/office/drawing/2014/main" id="{A6CC0096-1523-4C23-A24D-7AD0A2B39558}"/>
              </a:ext>
            </a:extLst>
          </p:cNvPr>
          <p:cNvSpPr>
            <a:spLocks noGrp="1"/>
          </p:cNvSpPr>
          <p:nvPr>
            <p:ph idx="1"/>
          </p:nvPr>
        </p:nvSpPr>
        <p:spPr/>
        <p:txBody>
          <a:bodyPr>
            <a:normAutofit/>
          </a:bodyPr>
          <a:lstStyle/>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1: Explain about the Project and your day to day task:</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US" sz="1800" b="0" i="0" dirty="0">
                <a:solidFill>
                  <a:schemeClr val="tx1">
                    <a:lumMod val="85000"/>
                  </a:schemeClr>
                </a:solidFill>
                <a:effectLst/>
                <a:latin typeface="Arial" panose="020B0604020202020204" pitchFamily="34" charset="0"/>
                <a:cs typeface="Arial" panose="020B0604020202020204" pitchFamily="34" charset="0"/>
              </a:rPr>
              <a:t>This is a NLP based ML web application which is used to classify the News Articles.</a:t>
            </a:r>
            <a:br>
              <a:rPr lang="en-US" sz="1800" dirty="0">
                <a:solidFill>
                  <a:schemeClr val="tx1">
                    <a:lumMod val="85000"/>
                  </a:schemeClr>
                </a:solidFill>
                <a:latin typeface="Arial" panose="020B0604020202020204" pitchFamily="34" charset="0"/>
                <a:cs typeface="Arial" panose="020B0604020202020204" pitchFamily="34" charset="0"/>
              </a:rPr>
            </a:br>
            <a:r>
              <a:rPr lang="en-US" sz="1800" dirty="0">
                <a:solidFill>
                  <a:schemeClr val="tx1">
                    <a:lumMod val="85000"/>
                  </a:schemeClr>
                </a:solidFill>
                <a:latin typeface="Arial" panose="020B0604020202020204" pitchFamily="34" charset="0"/>
                <a:cs typeface="Arial" panose="020B0604020202020204" pitchFamily="34" charset="0"/>
              </a:rPr>
              <a:t>As a Data Scientist I am involving in each and every phase of the project. My responsibility consisted of gathering the dataset, labelling the data for the model, training the model on the prepared dataset, deploying the training model to the cloud, monitoring the deployed model for any issues.</a:t>
            </a:r>
            <a:endParaRPr lang="en-IN" sz="18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0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8D519-6D47-45CD-8B14-3E0EF5FB94E4}"/>
              </a:ext>
            </a:extLst>
          </p:cNvPr>
          <p:cNvSpPr>
            <a:spLocks noGrp="1"/>
          </p:cNvSpPr>
          <p:nvPr>
            <p:ph idx="1"/>
          </p:nvPr>
        </p:nvSpPr>
        <p:spPr>
          <a:xfrm>
            <a:off x="913795" y="738232"/>
            <a:ext cx="10353762" cy="5052968"/>
          </a:xfrm>
        </p:spPr>
        <p:txBody>
          <a:bodyPr>
            <a:normAutofit/>
          </a:bodyPr>
          <a:lstStyle/>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2: What is a source and size of data?</a:t>
            </a:r>
          </a:p>
          <a:p>
            <a:pPr marL="36900" indent="0" algn="just">
              <a:buNone/>
            </a:pPr>
            <a:r>
              <a:rPr lang="en-IN" sz="1800" dirty="0">
                <a:solidFill>
                  <a:schemeClr val="tx1">
                    <a:lumMod val="95000"/>
                  </a:schemeClr>
                </a:solidFill>
                <a:latin typeface="Arial" panose="020B0604020202020204" pitchFamily="34" charset="0"/>
                <a:cs typeface="Arial" panose="020B0604020202020204" pitchFamily="34" charset="0"/>
              </a:rPr>
              <a:t>Kaggle: </a:t>
            </a:r>
            <a:r>
              <a:rPr lang="en-IN" sz="1800" dirty="0">
                <a:solidFill>
                  <a:srgbClr val="FF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IN" sz="1800" dirty="0">
                <a:solidFill>
                  <a:srgbClr val="FF0000"/>
                </a:solidFill>
                <a:latin typeface="Arial" panose="020B0604020202020204" pitchFamily="34" charset="0"/>
                <a:cs typeface="Arial" panose="020B0604020202020204" pitchFamily="34" charset="0"/>
              </a:rPr>
              <a:t> </a:t>
            </a:r>
            <a:r>
              <a:rPr lang="en-IN" sz="1800" dirty="0">
                <a:solidFill>
                  <a:schemeClr val="tx1">
                    <a:lumMod val="95000"/>
                  </a:schemeClr>
                </a:solidFill>
                <a:latin typeface="Arial" panose="020B0604020202020204" pitchFamily="34" charset="0"/>
                <a:cs typeface="Arial" panose="020B0604020202020204" pitchFamily="34" charset="0"/>
              </a:rPr>
              <a:t>, Size of the data usually in mb.</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3: What was the type of data?</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The data was the news paragraph.</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4: What is Precision and Recall?</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Precision: Out of all the points to be predicted Positive, How many of them are </a:t>
            </a:r>
            <a:r>
              <a:rPr lang="en-IN" sz="1800" dirty="0" err="1">
                <a:solidFill>
                  <a:schemeClr val="tx1">
                    <a:lumMod val="85000"/>
                  </a:schemeClr>
                </a:solidFill>
                <a:latin typeface="Arial" panose="020B0604020202020204" pitchFamily="34" charset="0"/>
                <a:cs typeface="Arial" panose="020B0604020202020204" pitchFamily="34" charset="0"/>
              </a:rPr>
              <a:t>actuall</a:t>
            </a:r>
            <a:r>
              <a:rPr lang="en-IN" sz="1800" dirty="0">
                <a:solidFill>
                  <a:schemeClr val="tx1">
                    <a:lumMod val="85000"/>
                  </a:schemeClr>
                </a:solidFill>
                <a:latin typeface="Arial" panose="020B0604020202020204" pitchFamily="34" charset="0"/>
                <a:cs typeface="Arial" panose="020B0604020202020204" pitchFamily="34" charset="0"/>
              </a:rPr>
              <a:t> positive.</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Recall : Out of all the points that are </a:t>
            </a:r>
            <a:r>
              <a:rPr lang="en-IN" sz="1800" dirty="0" err="1">
                <a:solidFill>
                  <a:schemeClr val="tx1">
                    <a:lumMod val="85000"/>
                  </a:schemeClr>
                </a:solidFill>
                <a:latin typeface="Arial" panose="020B0604020202020204" pitchFamily="34" charset="0"/>
                <a:cs typeface="Arial" panose="020B0604020202020204" pitchFamily="34" charset="0"/>
              </a:rPr>
              <a:t>lebelled</a:t>
            </a:r>
            <a:r>
              <a:rPr lang="en-IN" sz="1800" dirty="0">
                <a:solidFill>
                  <a:schemeClr val="tx1">
                    <a:lumMod val="85000"/>
                  </a:schemeClr>
                </a:solidFill>
                <a:latin typeface="Arial" panose="020B0604020202020204" pitchFamily="34" charset="0"/>
                <a:cs typeface="Arial" panose="020B0604020202020204" pitchFamily="34" charset="0"/>
              </a:rPr>
              <a:t> positive, how many are predicted positive.</a:t>
            </a:r>
          </a:p>
          <a:p>
            <a:pPr marL="36900" indent="0" algn="jus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66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C707-202C-45DC-ACAA-68B04B9E5EB6}"/>
              </a:ext>
            </a:extLst>
          </p:cNvPr>
          <p:cNvSpPr>
            <a:spLocks noGrp="1"/>
          </p:cNvSpPr>
          <p:nvPr>
            <p:ph idx="1"/>
          </p:nvPr>
        </p:nvSpPr>
        <p:spPr>
          <a:xfrm>
            <a:off x="913795" y="327171"/>
            <a:ext cx="10353762" cy="6199463"/>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5: What techniques are u using for data </a:t>
            </a:r>
            <a:r>
              <a:rPr lang="en-IN" sz="1800" dirty="0" err="1">
                <a:solidFill>
                  <a:schemeClr val="accent1">
                    <a:lumMod val="40000"/>
                    <a:lumOff val="60000"/>
                  </a:schemeClr>
                </a:solidFill>
                <a:latin typeface="Arial" panose="020B0604020202020204" pitchFamily="34" charset="0"/>
                <a:cs typeface="Arial" panose="020B0604020202020204" pitchFamily="34" charset="0"/>
              </a:rPr>
              <a:t>preprocessing</a:t>
            </a:r>
            <a:r>
              <a:rPr lang="en-IN" sz="1800" dirty="0">
                <a:solidFill>
                  <a:schemeClr val="accent1">
                    <a:lumMod val="40000"/>
                    <a:lumOff val="60000"/>
                  </a:schemeClr>
                </a:solidFill>
                <a:latin typeface="Arial" panose="020B0604020202020204" pitchFamily="34" charset="0"/>
                <a:cs typeface="Arial" panose="020B0604020202020204" pitchFamily="34" charset="0"/>
              </a:rPr>
              <a:t>?</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Convert paragraph into tokens.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Stemming each word</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Removing </a:t>
            </a:r>
            <a:r>
              <a:rPr lang="en-IN" sz="1800" dirty="0" err="1">
                <a:solidFill>
                  <a:schemeClr val="tx1">
                    <a:lumMod val="85000"/>
                  </a:schemeClr>
                </a:solidFill>
                <a:latin typeface="Arial" panose="020B0604020202020204" pitchFamily="34" charset="0"/>
                <a:cs typeface="Arial" panose="020B0604020202020204" pitchFamily="34" charset="0"/>
              </a:rPr>
              <a:t>stopwords</a:t>
            </a:r>
            <a:r>
              <a:rPr lang="en-IN" sz="1800" dirty="0">
                <a:solidFill>
                  <a:schemeClr val="tx1">
                    <a:lumMod val="85000"/>
                  </a:schemeClr>
                </a:solidFill>
                <a:latin typeface="Arial" panose="020B0604020202020204" pitchFamily="34" charset="0"/>
                <a:cs typeface="Arial" panose="020B0604020202020204" pitchFamily="34" charset="0"/>
              </a:rPr>
              <a:t> from the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Using TFIDF vectorizer.</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6: Which tool You are used for implementation This model?</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IDE : VS Code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Cloud : Azure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Database : </a:t>
            </a:r>
            <a:r>
              <a:rPr lang="en-IN" sz="1800" dirty="0" err="1">
                <a:solidFill>
                  <a:schemeClr val="tx1">
                    <a:lumMod val="85000"/>
                  </a:schemeClr>
                </a:solidFill>
                <a:latin typeface="Arial" panose="020B0604020202020204" pitchFamily="34" charset="0"/>
                <a:cs typeface="Arial" panose="020B0604020202020204" pitchFamily="34" charset="0"/>
              </a:rPr>
              <a:t>mongoDB</a:t>
            </a:r>
            <a:endParaRPr lang="en-IN" sz="1800" dirty="0">
              <a:solidFill>
                <a:schemeClr val="tx1">
                  <a:lumMod val="85000"/>
                </a:schemeClr>
              </a:solidFill>
              <a:latin typeface="Arial" panose="020B0604020202020204" pitchFamily="34" charset="0"/>
              <a:cs typeface="Arial" panose="020B0604020202020204" pitchFamily="34" charset="0"/>
            </a:endParaRP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Framework : Flask</a:t>
            </a:r>
          </a:p>
        </p:txBody>
      </p:sp>
    </p:spTree>
    <p:extLst>
      <p:ext uri="{BB962C8B-B14F-4D97-AF65-F5344CB8AC3E}">
        <p14:creationId xmlns:p14="http://schemas.microsoft.com/office/powerpoint/2010/main" val="365642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F22A-50DB-4D84-82EE-2EABA6CBB07B}"/>
              </a:ext>
            </a:extLst>
          </p:cNvPr>
          <p:cNvSpPr>
            <a:spLocks noGrp="1"/>
          </p:cNvSpPr>
          <p:nvPr>
            <p:ph idx="1"/>
          </p:nvPr>
        </p:nvSpPr>
        <p:spPr>
          <a:xfrm>
            <a:off x="913795" y="755010"/>
            <a:ext cx="10353762" cy="5036190"/>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7: What is Accuracy?</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is One metrics for evaluating classification Models.</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 no. of correct Prediction/Total no. of prediction</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8: How did you optimize your solution?</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Model optimization depends on various factors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Train with better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Increase the quantity of training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Try and use multithreaded </a:t>
            </a:r>
            <a:r>
              <a:rPr lang="en-IN" sz="1800" dirty="0" err="1">
                <a:solidFill>
                  <a:schemeClr val="tx1">
                    <a:lumMod val="85000"/>
                  </a:schemeClr>
                </a:solidFill>
                <a:latin typeface="Arial" panose="020B0604020202020204" pitchFamily="34" charset="0"/>
                <a:cs typeface="Arial" panose="020B0604020202020204" pitchFamily="34" charset="0"/>
              </a:rPr>
              <a:t>approachs</a:t>
            </a:r>
            <a:r>
              <a:rPr lang="en-IN" sz="1800" dirty="0">
                <a:solidFill>
                  <a:schemeClr val="tx1">
                    <a:lumMod val="85000"/>
                  </a:schemeClr>
                </a:solidFill>
                <a:latin typeface="Arial" panose="020B0604020202020204" pitchFamily="34" charset="0"/>
                <a:cs typeface="Arial" panose="020B0604020202020204" pitchFamily="34" charset="0"/>
              </a:rPr>
              <a:t>. </a:t>
            </a:r>
          </a:p>
          <a:p>
            <a:pPr marL="36900" indent="0">
              <a:buNone/>
            </a:pPr>
            <a:endParaRPr lang="en-IN" sz="1800" dirty="0">
              <a:latin typeface="Arial" panose="020B0604020202020204" pitchFamily="34" charset="0"/>
              <a:cs typeface="Arial" panose="020B0604020202020204" pitchFamily="34" charset="0"/>
            </a:endParaRP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72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1780-1A68-4276-BD79-ED63E87C9ABE}"/>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9: How will you know Which machine learning algorithm to choose for your classification problem?</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While there is no fixed rule to choose an algorithm for a classification problem.</a:t>
            </a:r>
          </a:p>
        </p:txBody>
      </p:sp>
    </p:spTree>
    <p:extLst>
      <p:ext uri="{BB962C8B-B14F-4D97-AF65-F5344CB8AC3E}">
        <p14:creationId xmlns:p14="http://schemas.microsoft.com/office/powerpoint/2010/main" val="428096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2517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09725"/>
            <a:ext cx="4403596" cy="6375633"/>
          </a:xfrm>
        </p:spPr>
        <p:txBody>
          <a:bodyPr anchor="t">
            <a:normAutofit/>
          </a:bodyPr>
          <a:lstStyle/>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Objective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Dataset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Description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Architecture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Analysis steps</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EDA</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Database Connectivity</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Model Selection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Prediction Result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Deployment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Q &amp; A</a:t>
            </a:r>
          </a:p>
          <a:p>
            <a:pPr>
              <a:buFont typeface="Wingdings" panose="05000000000000000000" pitchFamily="2" charset="2"/>
              <a:buChar char="v"/>
            </a:pPr>
            <a:endParaRPr lang="en-US" sz="20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OUTPUT</a:t>
            </a:r>
          </a:p>
        </p:txBody>
      </p:sp>
    </p:spTree>
    <p:extLst>
      <p:ext uri="{BB962C8B-B14F-4D97-AF65-F5344CB8AC3E}">
        <p14:creationId xmlns:p14="http://schemas.microsoft.com/office/powerpoint/2010/main" val="178657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B5FC9A-8991-293E-B17B-8C806FE46415}"/>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CF06640C-9908-03C9-A6CA-6C0B25C03B7C}"/>
              </a:ext>
            </a:extLst>
          </p:cNvPr>
          <p:cNvPicPr>
            <a:picLocks noChangeAspect="1"/>
          </p:cNvPicPr>
          <p:nvPr/>
        </p:nvPicPr>
        <p:blipFill>
          <a:blip r:embed="rId2"/>
          <a:stretch>
            <a:fillRect/>
          </a:stretch>
        </p:blipFill>
        <p:spPr>
          <a:xfrm>
            <a:off x="332961" y="215887"/>
            <a:ext cx="11526078" cy="6483419"/>
          </a:xfrm>
          <a:prstGeom prst="rect">
            <a:avLst/>
          </a:prstGeom>
        </p:spPr>
      </p:pic>
    </p:spTree>
    <p:extLst>
      <p:ext uri="{BB962C8B-B14F-4D97-AF65-F5344CB8AC3E}">
        <p14:creationId xmlns:p14="http://schemas.microsoft.com/office/powerpoint/2010/main" val="2037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B08152-6047-313F-B623-2ECCFF1845E1}"/>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872CDB01-F7AF-26EF-ED7B-02FC04F28BBC}"/>
              </a:ext>
            </a:extLst>
          </p:cNvPr>
          <p:cNvPicPr>
            <a:picLocks noChangeAspect="1"/>
          </p:cNvPicPr>
          <p:nvPr/>
        </p:nvPicPr>
        <p:blipFill>
          <a:blip r:embed="rId2"/>
          <a:stretch>
            <a:fillRect/>
          </a:stretch>
        </p:blipFill>
        <p:spPr>
          <a:xfrm>
            <a:off x="456897" y="198300"/>
            <a:ext cx="11267557" cy="6320522"/>
          </a:xfrm>
          <a:prstGeom prst="rect">
            <a:avLst/>
          </a:prstGeom>
        </p:spPr>
      </p:pic>
    </p:spTree>
    <p:extLst>
      <p:ext uri="{BB962C8B-B14F-4D97-AF65-F5344CB8AC3E}">
        <p14:creationId xmlns:p14="http://schemas.microsoft.com/office/powerpoint/2010/main" val="52753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36188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Objective</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solidFill>
                  <a:schemeClr val="tx1">
                    <a:lumMod val="95000"/>
                  </a:schemeClr>
                </a:solidFill>
                <a:latin typeface="Arial" panose="020B0604020202020204" pitchFamily="34" charset="0"/>
                <a:cs typeface="Arial" panose="020B0604020202020204" pitchFamily="34" charset="0"/>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gn="just"/>
            <a:endParaRPr lang="en-US" sz="1800" dirty="0">
              <a:solidFill>
                <a:schemeClr val="tx1">
                  <a:lumMod val="95000"/>
                </a:schemeClr>
              </a:solidFill>
              <a:latin typeface="Arial" panose="020B0604020202020204" pitchFamily="34" charset="0"/>
              <a:cs typeface="Arial" panose="020B0604020202020204" pitchFamily="34" charset="0"/>
            </a:endParaRPr>
          </a:p>
          <a:p>
            <a:pPr algn="just"/>
            <a:r>
              <a:rPr lang="en-US" sz="1800" dirty="0">
                <a:solidFill>
                  <a:schemeClr val="tx1">
                    <a:lumMod val="95000"/>
                  </a:schemeClr>
                </a:solidFill>
                <a:latin typeface="Arial" panose="020B0604020202020204" pitchFamily="34" charset="0"/>
                <a:cs typeface="Arial" panose="020B0604020202020204" pitchFamily="34" charset="0"/>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Approach</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latin typeface="Arial" panose="020B0604020202020204" pitchFamily="34" charset="0"/>
                <a:cs typeface="Arial" panose="020B0604020202020204" pitchFamily="34" charset="0"/>
              </a:rPr>
              <a:t>Techniques like clustering and associating rule-based algorithms can be applied to group together similar text. The ML algorithms learn the mapping function between the text and the tags based on already categorized data. Algorithms such as SVM, Neural Networks, Random Forest are commonly used for text classification.</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00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Result</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latin typeface="Arial" panose="020B0604020202020204" pitchFamily="34" charset="0"/>
                <a:cs typeface="Arial" panose="020B0604020202020204" pitchFamily="34" charset="0"/>
              </a:rPr>
              <a:t>For a given news article, the system should be able to classify them according to various categories like Finance, Sports etc. You have to build a solution that should recognize and classify the news articles based on their labels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0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D0A-D8C0-4C3E-B1DE-3A3F6D663F09}"/>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Dataset</a:t>
            </a:r>
          </a:p>
        </p:txBody>
      </p:sp>
      <p:sp>
        <p:nvSpPr>
          <p:cNvPr id="3" name="Content Placeholder 2">
            <a:extLst>
              <a:ext uri="{FF2B5EF4-FFF2-40B4-BE49-F238E27FC236}">
                <a16:creationId xmlns:a16="http://schemas.microsoft.com/office/drawing/2014/main" id="{04E7EC94-91FF-466B-8635-CCE9C87E9F3B}"/>
              </a:ext>
            </a:extLst>
          </p:cNvPr>
          <p:cNvSpPr>
            <a:spLocks noGrp="1"/>
          </p:cNvSpPr>
          <p:nvPr>
            <p:ph idx="1"/>
          </p:nvPr>
        </p:nvSpPr>
        <p:spPr/>
        <p:txBody>
          <a:bodyPr>
            <a:normAutofit/>
          </a:bodyPr>
          <a:lstStyle/>
          <a:p>
            <a:pPr algn="just"/>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dataset provided to us contains many rows, and 2 independent features. We aim to predict category of a news. So this clearly is a classification problem, and we will train the classification models to predict the desired outputs based on input News.</a:t>
            </a:r>
          </a:p>
          <a:p>
            <a:pPr algn="just"/>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Link: </a:t>
            </a:r>
            <a:r>
              <a:rPr lang="en-US"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US"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36900" indent="0" algn="just">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6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Description</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rmAutofit/>
          </a:bodyPr>
          <a:lstStyle/>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 Id</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Article id unique given to the record</a:t>
            </a:r>
          </a:p>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Text of the header and article</a:t>
            </a:r>
          </a:p>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Category</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Category of the article (tech, business, sport, entertainment, politics)</a:t>
            </a:r>
          </a:p>
          <a:p>
            <a:pPr marL="36900" indent="0" algn="just">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89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Requirements</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Autofit/>
          </a:bodyPr>
          <a:lstStyle/>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Python (Programming Language version 3.7+)</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Flask (Python Backend Framework)</a:t>
            </a:r>
          </a:p>
          <a:p>
            <a:pPr algn="l">
              <a:buFont typeface="Arial" panose="020B0604020202020204" pitchFamily="34" charset="0"/>
              <a:buChar char="•"/>
            </a:pPr>
            <a:r>
              <a:rPr lang="en-US" sz="1800" b="0" i="0" dirty="0" err="1">
                <a:solidFill>
                  <a:schemeClr val="tx1"/>
                </a:solidFill>
                <a:effectLst/>
                <a:latin typeface="Arial" panose="020B0604020202020204" pitchFamily="34" charset="0"/>
                <a:cs typeface="Arial" panose="020B0604020202020204" pitchFamily="34" charset="0"/>
              </a:rPr>
              <a:t>sklearn</a:t>
            </a:r>
            <a:r>
              <a:rPr lang="en-US" sz="1800" b="0" i="0" dirty="0">
                <a:solidFill>
                  <a:schemeClr val="tx1"/>
                </a:solidFill>
                <a:effectLst/>
                <a:latin typeface="Arial" panose="020B0604020202020204" pitchFamily="34" charset="0"/>
                <a:cs typeface="Arial" panose="020B0604020202020204" pitchFamily="34" charset="0"/>
              </a:rPr>
              <a:t> (Machine Learning Library)</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git (Version Control Distribution)</a:t>
            </a:r>
          </a:p>
          <a:p>
            <a:pPr algn="l">
              <a:buFont typeface="Arial" panose="020B0604020202020204" pitchFamily="34" charset="0"/>
              <a:buChar char="•"/>
            </a:pPr>
            <a:r>
              <a:rPr lang="en-US" sz="1800" b="0" i="0" dirty="0" err="1">
                <a:solidFill>
                  <a:schemeClr val="tx1"/>
                </a:solidFill>
                <a:effectLst/>
                <a:latin typeface="Arial" panose="020B0604020202020204" pitchFamily="34" charset="0"/>
                <a:cs typeface="Arial" panose="020B0604020202020204" pitchFamily="34" charset="0"/>
              </a:rPr>
              <a:t>nltk</a:t>
            </a:r>
            <a:r>
              <a:rPr lang="en-US" sz="1800" b="0" i="0" dirty="0">
                <a:solidFill>
                  <a:schemeClr val="tx1"/>
                </a:solidFill>
                <a:effectLst/>
                <a:latin typeface="Arial" panose="020B0604020202020204" pitchFamily="34" charset="0"/>
                <a:cs typeface="Arial" panose="020B0604020202020204" pitchFamily="34" charset="0"/>
              </a:rPr>
              <a:t> (python library for NLP)</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pandas (Python Library for Data operations)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NumPy (Python Library for Numerical operations)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VS code (IDE)</a:t>
            </a:r>
          </a:p>
        </p:txBody>
      </p:sp>
    </p:spTree>
    <p:extLst>
      <p:ext uri="{BB962C8B-B14F-4D97-AF65-F5344CB8AC3E}">
        <p14:creationId xmlns:p14="http://schemas.microsoft.com/office/powerpoint/2010/main" val="354734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C9A4-70F7-4C87-89B5-C6349F5E20A0}"/>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208015" y="2076450"/>
            <a:ext cx="10353762" cy="437468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83880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189</TotalTime>
  <Words>831</Words>
  <Application>Microsoft Office PowerPoint</Application>
  <PresentationFormat>Widescreen</PresentationFormat>
  <Paragraphs>92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Aharoni</vt:lpstr>
      <vt:lpstr>Arial</vt:lpstr>
      <vt:lpstr>Arial Black</vt:lpstr>
      <vt:lpstr>Arial Rounded MT Bold</vt:lpstr>
      <vt:lpstr>Calibri</vt:lpstr>
      <vt:lpstr>Goudy Old Style</vt:lpstr>
      <vt:lpstr>Symbol</vt:lpstr>
      <vt:lpstr>Wingdings</vt:lpstr>
      <vt:lpstr>Wingdings 2</vt:lpstr>
      <vt:lpstr>SlateVTI</vt:lpstr>
      <vt:lpstr>News Article Sorting</vt:lpstr>
      <vt:lpstr>PowerPoint Presentation</vt:lpstr>
      <vt:lpstr>Objective</vt:lpstr>
      <vt:lpstr>Approach</vt:lpstr>
      <vt:lpstr>Result</vt:lpstr>
      <vt:lpstr>Dataset</vt:lpstr>
      <vt:lpstr>Data Description</vt:lpstr>
      <vt:lpstr>Requirements</vt:lpstr>
      <vt:lpstr>Architecture</vt:lpstr>
      <vt:lpstr>Data Analysis step</vt:lpstr>
      <vt:lpstr>PowerPoint Presentation</vt:lpstr>
      <vt:lpstr>EDA and Feature Engineering</vt:lpstr>
      <vt:lpstr>Database </vt:lpstr>
      <vt:lpstr>Model Selection</vt:lpstr>
      <vt:lpstr>Question &amp; Answer</vt:lpstr>
      <vt:lpstr>PowerPoint Presentation</vt:lpstr>
      <vt:lpstr>PowerPoint Presentation</vt:lpstr>
      <vt:lpstr>PowerPoint Presentation</vt:lpstr>
      <vt:lpstr>PowerPoint Presentation</vt:lpstr>
      <vt:lpstr>OUTPUT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Umang tank</dc:creator>
  <cp:lastModifiedBy>Mohammad Wasiq</cp:lastModifiedBy>
  <cp:revision>12</cp:revision>
  <dcterms:created xsi:type="dcterms:W3CDTF">2022-02-21T17:51:42Z</dcterms:created>
  <dcterms:modified xsi:type="dcterms:W3CDTF">2023-08-18T17:23:08Z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